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2240" y="1833753"/>
            <a:ext cx="5287518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‹#›</a:t>
            </a:fld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‹#›</a:t>
            </a:fld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72400" y="1959864"/>
            <a:ext cx="4186554" cy="3776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‹#›</a:t>
            </a:fld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‹#›</a:t>
            </a:fld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‹#›</a:t>
            </a:fld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2754424" y="211962"/>
            <a:ext cx="17700849" cy="15328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4766" y="1572259"/>
            <a:ext cx="10600690" cy="3583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62231" y="6466144"/>
            <a:ext cx="308609" cy="265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‹#›</a:t>
            </a:fld>
            <a:endParaRPr sz="1450">
              <a:latin typeface="Tahoma"/>
              <a:cs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jp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jpg"/><Relationship Id="rId12" Type="http://schemas.openxmlformats.org/officeDocument/2006/relationships/image" Target="../media/image24.png"/><Relationship Id="rId17" Type="http://schemas.openxmlformats.org/officeDocument/2006/relationships/image" Target="../media/image29.jpg"/><Relationship Id="rId2" Type="http://schemas.openxmlformats.org/officeDocument/2006/relationships/image" Target="../media/image14.jp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jpg"/><Relationship Id="rId5" Type="http://schemas.openxmlformats.org/officeDocument/2006/relationships/image" Target="../media/image17.png"/><Relationship Id="rId15" Type="http://schemas.openxmlformats.org/officeDocument/2006/relationships/image" Target="../media/image27.jp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jp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15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jp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26" Type="http://schemas.openxmlformats.org/officeDocument/2006/relationships/image" Target="../media/image74.pn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73.png"/><Relationship Id="rId2" Type="http://schemas.openxmlformats.org/officeDocument/2006/relationships/image" Target="../media/image50.jp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24" Type="http://schemas.openxmlformats.org/officeDocument/2006/relationships/image" Target="../media/image72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28" Type="http://schemas.openxmlformats.org/officeDocument/2006/relationships/image" Target="../media/image76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Relationship Id="rId27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0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0050" y="3749675"/>
            <a:ext cx="7163434" cy="207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5"/>
              </a:lnSpc>
              <a:spcBef>
                <a:spcPts val="100"/>
              </a:spcBef>
            </a:pPr>
            <a:r>
              <a:rPr sz="4800" dirty="0"/>
              <a:t>The</a:t>
            </a:r>
            <a:r>
              <a:rPr sz="4800" spc="-75" dirty="0"/>
              <a:t> </a:t>
            </a:r>
            <a:r>
              <a:rPr sz="4800" spc="-20" dirty="0"/>
              <a:t>“BIG”</a:t>
            </a:r>
            <a:endParaRPr sz="4800" dirty="0"/>
          </a:p>
          <a:p>
            <a:pPr marL="12700" marR="5080">
              <a:lnSpc>
                <a:spcPts val="5180"/>
              </a:lnSpc>
              <a:spcBef>
                <a:spcPts val="370"/>
              </a:spcBef>
            </a:pPr>
            <a:r>
              <a:rPr sz="4800" dirty="0"/>
              <a:t>Precision</a:t>
            </a:r>
            <a:r>
              <a:rPr sz="4800" spc="-215" dirty="0"/>
              <a:t> </a:t>
            </a:r>
            <a:r>
              <a:rPr sz="4800" dirty="0"/>
              <a:t>Time</a:t>
            </a:r>
            <a:r>
              <a:rPr sz="4800" spc="-195" dirty="0"/>
              <a:t> </a:t>
            </a:r>
            <a:r>
              <a:rPr sz="4800" spc="-10" dirty="0"/>
              <a:t>Measurement Picture</a:t>
            </a:r>
            <a:endParaRPr sz="4800" dirty="0"/>
          </a:p>
        </p:txBody>
      </p:sp>
      <p:grpSp>
        <p:nvGrpSpPr>
          <p:cNvPr id="4" name="object 4"/>
          <p:cNvGrpSpPr/>
          <p:nvPr/>
        </p:nvGrpSpPr>
        <p:grpSpPr>
          <a:xfrm>
            <a:off x="5480050" y="6343869"/>
            <a:ext cx="10506710" cy="55244"/>
            <a:chOff x="841247" y="4294632"/>
            <a:chExt cx="10506710" cy="55244"/>
          </a:xfrm>
        </p:grpSpPr>
        <p:sp>
          <p:nvSpPr>
            <p:cNvPr id="5" name="object 5"/>
            <p:cNvSpPr/>
            <p:nvPr/>
          </p:nvSpPr>
          <p:spPr>
            <a:xfrm>
              <a:off x="841247" y="4331208"/>
              <a:ext cx="6559550" cy="18415"/>
            </a:xfrm>
            <a:custGeom>
              <a:avLst/>
              <a:gdLst/>
              <a:ahLst/>
              <a:cxnLst/>
              <a:rect l="l" t="t" r="r" b="b"/>
              <a:pathLst>
                <a:path w="6559550" h="18414">
                  <a:moveTo>
                    <a:pt x="0" y="18288"/>
                  </a:moveTo>
                  <a:lnTo>
                    <a:pt x="6559296" y="18288"/>
                  </a:lnTo>
                  <a:lnTo>
                    <a:pt x="6559296" y="0"/>
                  </a:lnTo>
                  <a:lnTo>
                    <a:pt x="0" y="0"/>
                  </a:lnTo>
                  <a:lnTo>
                    <a:pt x="0" y="18288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00543" y="4294632"/>
              <a:ext cx="3947160" cy="55244"/>
            </a:xfrm>
            <a:custGeom>
              <a:avLst/>
              <a:gdLst/>
              <a:ahLst/>
              <a:cxnLst/>
              <a:rect l="l" t="t" r="r" b="b"/>
              <a:pathLst>
                <a:path w="3947159" h="55245">
                  <a:moveTo>
                    <a:pt x="3947159" y="0"/>
                  </a:moveTo>
                  <a:lnTo>
                    <a:pt x="0" y="0"/>
                  </a:lnTo>
                  <a:lnTo>
                    <a:pt x="0" y="54864"/>
                  </a:lnTo>
                  <a:lnTo>
                    <a:pt x="3947159" y="54864"/>
                  </a:lnTo>
                  <a:lnTo>
                    <a:pt x="394715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2650" y="320675"/>
            <a:ext cx="17700849" cy="1532828"/>
          </a:xfrm>
          <a:prstGeom prst="rect">
            <a:avLst/>
          </a:prstGeom>
        </p:spPr>
        <p:txBody>
          <a:bodyPr vert="horz" wrap="square" lIns="0" tIns="411048" rIns="0" bIns="0" rtlCol="0">
            <a:spAutoFit/>
          </a:bodyPr>
          <a:lstStyle/>
          <a:p>
            <a:pPr marL="3683635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25" dirty="0"/>
              <a:t> </a:t>
            </a:r>
            <a:r>
              <a:rPr dirty="0"/>
              <a:t>Can</a:t>
            </a:r>
            <a:r>
              <a:rPr spc="-25" dirty="0"/>
              <a:t> </a:t>
            </a:r>
            <a:r>
              <a:rPr dirty="0"/>
              <a:t>we</a:t>
            </a:r>
            <a:r>
              <a:rPr spc="-20" dirty="0"/>
              <a:t> </a:t>
            </a:r>
            <a:r>
              <a:rPr dirty="0"/>
              <a:t>do</a:t>
            </a:r>
            <a:r>
              <a:rPr spc="-10" dirty="0"/>
              <a:t> </a:t>
            </a:r>
            <a:r>
              <a:rPr dirty="0"/>
              <a:t>with</a:t>
            </a:r>
            <a:r>
              <a:rPr spc="-25" dirty="0"/>
              <a:t> </a:t>
            </a:r>
            <a:r>
              <a:rPr dirty="0"/>
              <a:t>it</a:t>
            </a:r>
            <a:r>
              <a:rPr spc="-20" dirty="0"/>
              <a:t> </a:t>
            </a:r>
            <a:r>
              <a:rPr spc="-10" dirty="0"/>
              <a:t>(Why)?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3053" y="3825875"/>
            <a:ext cx="10358755" cy="42652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Inside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Machine</a:t>
            </a:r>
            <a:endParaRPr sz="28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Precision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Sync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devices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GPUs,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NIC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CPU</a:t>
            </a:r>
            <a:endParaRPr sz="24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Machines</a:t>
            </a:r>
            <a:endParaRPr sz="28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Correlate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(such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logs)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Intermachine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Telemetry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(Compare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Pipelines)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Align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Calibrate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(Reduce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Tail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Latency)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Linearizability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(Higher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Precision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Hybrid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Logical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Clocks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Consensus)</a:t>
            </a:r>
            <a:endParaRPr sz="24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</a:t>
            </a:r>
            <a:endParaRPr sz="28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20" dirty="0">
                <a:latin typeface="Calibri"/>
                <a:cs typeface="Calibri"/>
              </a:rPr>
              <a:t>One-</a:t>
            </a:r>
            <a:r>
              <a:rPr sz="2400" dirty="0">
                <a:latin typeface="Calibri"/>
                <a:cs typeface="Calibri"/>
              </a:rPr>
              <a:t>way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latency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(precise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measurement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packet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journey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across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network)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Congestion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Control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deterministic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traffic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management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8451" y="786726"/>
            <a:ext cx="10744200" cy="1018304"/>
          </a:xfrm>
          <a:prstGeom prst="rect">
            <a:avLst/>
          </a:prstGeom>
        </p:spPr>
        <p:txBody>
          <a:bodyPr vert="horz" wrap="square" lIns="0" tIns="337896" rIns="0" bIns="0" rtlCol="0">
            <a:spAutoFit/>
          </a:bodyPr>
          <a:lstStyle/>
          <a:p>
            <a:pPr marL="3174365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60" dirty="0"/>
              <a:t> </a:t>
            </a:r>
            <a:r>
              <a:rPr dirty="0"/>
              <a:t>comes</a:t>
            </a:r>
            <a:r>
              <a:rPr spc="-55" dirty="0"/>
              <a:t> </a:t>
            </a:r>
            <a:r>
              <a:rPr dirty="0"/>
              <a:t>out</a:t>
            </a:r>
            <a:r>
              <a:rPr spc="-35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spc="-10" dirty="0"/>
              <a:t>this?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46799"/>
              </p:ext>
            </p:extLst>
          </p:nvPr>
        </p:nvGraphicFramePr>
        <p:xfrm>
          <a:off x="4561078" y="4045254"/>
          <a:ext cx="4639304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4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1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1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1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14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146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146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749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4471C4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1C4"/>
                      </a:solidFill>
                      <a:prstDash val="solid"/>
                    </a:lnL>
                    <a:lnR w="57150">
                      <a:solidFill>
                        <a:srgbClr val="4471C4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1C4"/>
                      </a:solidFill>
                      <a:prstDash val="solid"/>
                    </a:lnL>
                    <a:lnR w="57150">
                      <a:solidFill>
                        <a:srgbClr val="4471C4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1C4"/>
                      </a:solidFill>
                      <a:prstDash val="solid"/>
                    </a:lnL>
                    <a:lnR w="57150">
                      <a:solidFill>
                        <a:srgbClr val="4471C4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1C4"/>
                      </a:solidFill>
                      <a:prstDash val="solid"/>
                    </a:lnL>
                    <a:lnR w="57150">
                      <a:solidFill>
                        <a:srgbClr val="4471C4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1C4"/>
                      </a:solidFill>
                      <a:prstDash val="solid"/>
                    </a:lnL>
                    <a:lnR w="57150">
                      <a:solidFill>
                        <a:srgbClr val="4471C4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1C4"/>
                      </a:solidFill>
                      <a:prstDash val="solid"/>
                    </a:lnL>
                    <a:lnR w="57150">
                      <a:solidFill>
                        <a:srgbClr val="4471C4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1C4"/>
                      </a:solidFill>
                      <a:prstDash val="solid"/>
                    </a:lnL>
                    <a:lnR w="57150">
                      <a:solidFill>
                        <a:srgbClr val="4471C4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1C4"/>
                      </a:solidFill>
                      <a:prstDash val="solid"/>
                    </a:lnL>
                    <a:lnR w="57150">
                      <a:solidFill>
                        <a:srgbClr val="4471C4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1C4"/>
                      </a:solidFill>
                      <a:prstDash val="solid"/>
                    </a:lnL>
                    <a:lnR w="57150">
                      <a:solidFill>
                        <a:srgbClr val="4471C4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1C4"/>
                      </a:solidFill>
                      <a:prstDash val="solid"/>
                    </a:lnL>
                    <a:lnR w="57150">
                      <a:solidFill>
                        <a:srgbClr val="4471C4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1C4"/>
                      </a:solidFill>
                      <a:prstDash val="solid"/>
                    </a:lnL>
                    <a:lnR w="57150">
                      <a:solidFill>
                        <a:srgbClr val="4471C4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1C4"/>
                      </a:solidFill>
                      <a:prstDash val="solid"/>
                    </a:lnL>
                    <a:lnR w="57150">
                      <a:solidFill>
                        <a:srgbClr val="4471C4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1C4"/>
                      </a:solidFill>
                      <a:prstDash val="solid"/>
                    </a:lnL>
                    <a:lnR w="57150">
                      <a:solidFill>
                        <a:srgbClr val="4471C4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1C4"/>
                      </a:solidFill>
                      <a:prstDash val="solid"/>
                    </a:lnL>
                    <a:lnR w="57150">
                      <a:solidFill>
                        <a:srgbClr val="4471C4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1C4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368195"/>
              </p:ext>
            </p:extLst>
          </p:nvPr>
        </p:nvGraphicFramePr>
        <p:xfrm>
          <a:off x="10861293" y="4045254"/>
          <a:ext cx="4639934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1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1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14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146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146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146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4471C4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1C4"/>
                      </a:solidFill>
                      <a:prstDash val="solid"/>
                    </a:lnL>
                    <a:lnR w="57150">
                      <a:solidFill>
                        <a:srgbClr val="4471C4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1C4"/>
                      </a:solidFill>
                      <a:prstDash val="solid"/>
                    </a:lnL>
                    <a:lnR w="57150">
                      <a:solidFill>
                        <a:srgbClr val="4471C4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1C4"/>
                      </a:solidFill>
                      <a:prstDash val="solid"/>
                    </a:lnL>
                    <a:lnR w="57150">
                      <a:solidFill>
                        <a:srgbClr val="4471C4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1C4"/>
                      </a:solidFill>
                      <a:prstDash val="solid"/>
                    </a:lnL>
                    <a:lnR w="57150">
                      <a:solidFill>
                        <a:srgbClr val="4471C4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1C4"/>
                      </a:solidFill>
                      <a:prstDash val="solid"/>
                    </a:lnL>
                    <a:lnR w="57150">
                      <a:solidFill>
                        <a:srgbClr val="4471C4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1C4"/>
                      </a:solidFill>
                      <a:prstDash val="solid"/>
                    </a:lnL>
                    <a:lnR w="57150">
                      <a:solidFill>
                        <a:srgbClr val="4471C4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1C4"/>
                      </a:solidFill>
                      <a:prstDash val="solid"/>
                    </a:lnL>
                    <a:lnR w="57150">
                      <a:solidFill>
                        <a:srgbClr val="4471C4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1C4"/>
                      </a:solidFill>
                      <a:prstDash val="solid"/>
                    </a:lnL>
                    <a:lnR w="57150">
                      <a:solidFill>
                        <a:srgbClr val="4471C4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1C4"/>
                      </a:solidFill>
                      <a:prstDash val="solid"/>
                    </a:lnL>
                    <a:lnR w="57150">
                      <a:solidFill>
                        <a:srgbClr val="4471C4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1C4"/>
                      </a:solidFill>
                      <a:prstDash val="solid"/>
                    </a:lnL>
                    <a:lnR w="57150">
                      <a:solidFill>
                        <a:srgbClr val="4471C4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1C4"/>
                      </a:solidFill>
                      <a:prstDash val="solid"/>
                    </a:lnL>
                    <a:lnR w="57150">
                      <a:solidFill>
                        <a:srgbClr val="4471C4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1C4"/>
                      </a:solidFill>
                      <a:prstDash val="solid"/>
                    </a:lnL>
                    <a:lnR w="57150">
                      <a:solidFill>
                        <a:srgbClr val="4471C4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1C4"/>
                      </a:solidFill>
                      <a:prstDash val="solid"/>
                    </a:lnL>
                    <a:lnR w="57150">
                      <a:solidFill>
                        <a:srgbClr val="4471C4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1C4"/>
                      </a:solidFill>
                      <a:prstDash val="solid"/>
                    </a:lnL>
                    <a:lnR w="57150">
                      <a:solidFill>
                        <a:srgbClr val="4471C4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4471C4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9428606" y="4158920"/>
            <a:ext cx="1315085" cy="515620"/>
            <a:chOff x="5398261" y="2511298"/>
            <a:chExt cx="1315085" cy="515620"/>
          </a:xfrm>
        </p:grpSpPr>
        <p:sp>
          <p:nvSpPr>
            <p:cNvPr id="6" name="object 6"/>
            <p:cNvSpPr/>
            <p:nvPr/>
          </p:nvSpPr>
          <p:spPr>
            <a:xfrm>
              <a:off x="5398262" y="2517647"/>
              <a:ext cx="1315085" cy="502920"/>
            </a:xfrm>
            <a:custGeom>
              <a:avLst/>
              <a:gdLst/>
              <a:ahLst/>
              <a:cxnLst/>
              <a:rect l="l" t="t" r="r" b="b"/>
              <a:pathLst>
                <a:path w="1315084" h="502919">
                  <a:moveTo>
                    <a:pt x="1314831" y="209423"/>
                  </a:moveTo>
                  <a:lnTo>
                    <a:pt x="1297863" y="179070"/>
                  </a:lnTo>
                  <a:lnTo>
                    <a:pt x="1273302" y="135128"/>
                  </a:lnTo>
                  <a:lnTo>
                    <a:pt x="1255077" y="161810"/>
                  </a:lnTo>
                  <a:lnTo>
                    <a:pt x="1245692" y="156083"/>
                  </a:lnTo>
                  <a:lnTo>
                    <a:pt x="1243203" y="154559"/>
                  </a:lnTo>
                  <a:lnTo>
                    <a:pt x="1228331" y="147447"/>
                  </a:lnTo>
                  <a:lnTo>
                    <a:pt x="1222502" y="144653"/>
                  </a:lnTo>
                  <a:lnTo>
                    <a:pt x="1201293" y="135636"/>
                  </a:lnTo>
                  <a:lnTo>
                    <a:pt x="1193977" y="132969"/>
                  </a:lnTo>
                  <a:lnTo>
                    <a:pt x="1179703" y="127762"/>
                  </a:lnTo>
                  <a:lnTo>
                    <a:pt x="1178064" y="127254"/>
                  </a:lnTo>
                  <a:lnTo>
                    <a:pt x="1162913" y="122555"/>
                  </a:lnTo>
                  <a:lnTo>
                    <a:pt x="1157605" y="120904"/>
                  </a:lnTo>
                  <a:lnTo>
                    <a:pt x="1134986" y="114935"/>
                  </a:lnTo>
                  <a:lnTo>
                    <a:pt x="1089152" y="106172"/>
                  </a:lnTo>
                  <a:lnTo>
                    <a:pt x="1042543" y="101473"/>
                  </a:lnTo>
                  <a:lnTo>
                    <a:pt x="1019048" y="100457"/>
                  </a:lnTo>
                  <a:lnTo>
                    <a:pt x="995680" y="100457"/>
                  </a:lnTo>
                  <a:lnTo>
                    <a:pt x="948944" y="103632"/>
                  </a:lnTo>
                  <a:lnTo>
                    <a:pt x="902843" y="110490"/>
                  </a:lnTo>
                  <a:lnTo>
                    <a:pt x="857885" y="121285"/>
                  </a:lnTo>
                  <a:lnTo>
                    <a:pt x="814578" y="135763"/>
                  </a:lnTo>
                  <a:lnTo>
                    <a:pt x="773303" y="154051"/>
                  </a:lnTo>
                  <a:lnTo>
                    <a:pt x="734695" y="176149"/>
                  </a:lnTo>
                  <a:lnTo>
                    <a:pt x="720318" y="186105"/>
                  </a:lnTo>
                  <a:lnTo>
                    <a:pt x="681736" y="158242"/>
                  </a:lnTo>
                  <a:lnTo>
                    <a:pt x="736727" y="141605"/>
                  </a:lnTo>
                  <a:lnTo>
                    <a:pt x="603377" y="0"/>
                  </a:lnTo>
                  <a:lnTo>
                    <a:pt x="345694" y="90551"/>
                  </a:lnTo>
                  <a:lnTo>
                    <a:pt x="576834" y="195199"/>
                  </a:lnTo>
                  <a:lnTo>
                    <a:pt x="498348" y="225933"/>
                  </a:lnTo>
                  <a:lnTo>
                    <a:pt x="619925" y="281305"/>
                  </a:lnTo>
                  <a:lnTo>
                    <a:pt x="607568" y="292100"/>
                  </a:lnTo>
                  <a:lnTo>
                    <a:pt x="607822" y="291846"/>
                  </a:lnTo>
                  <a:lnTo>
                    <a:pt x="607491" y="292100"/>
                  </a:lnTo>
                  <a:lnTo>
                    <a:pt x="590804" y="305181"/>
                  </a:lnTo>
                  <a:lnTo>
                    <a:pt x="591058" y="304927"/>
                  </a:lnTo>
                  <a:lnTo>
                    <a:pt x="590677" y="305181"/>
                  </a:lnTo>
                  <a:lnTo>
                    <a:pt x="573532" y="316992"/>
                  </a:lnTo>
                  <a:lnTo>
                    <a:pt x="573100" y="317246"/>
                  </a:lnTo>
                  <a:lnTo>
                    <a:pt x="554863" y="328295"/>
                  </a:lnTo>
                  <a:lnTo>
                    <a:pt x="555117" y="328168"/>
                  </a:lnTo>
                  <a:lnTo>
                    <a:pt x="535940" y="338455"/>
                  </a:lnTo>
                  <a:lnTo>
                    <a:pt x="535787" y="338531"/>
                  </a:lnTo>
                  <a:lnTo>
                    <a:pt x="515874" y="347980"/>
                  </a:lnTo>
                  <a:lnTo>
                    <a:pt x="516255" y="347853"/>
                  </a:lnTo>
                  <a:lnTo>
                    <a:pt x="495554" y="356362"/>
                  </a:lnTo>
                  <a:lnTo>
                    <a:pt x="495808" y="356235"/>
                  </a:lnTo>
                  <a:lnTo>
                    <a:pt x="495452" y="356362"/>
                  </a:lnTo>
                  <a:lnTo>
                    <a:pt x="474726" y="363982"/>
                  </a:lnTo>
                  <a:lnTo>
                    <a:pt x="474980" y="363855"/>
                  </a:lnTo>
                  <a:lnTo>
                    <a:pt x="453390" y="370586"/>
                  </a:lnTo>
                  <a:lnTo>
                    <a:pt x="453644" y="370459"/>
                  </a:lnTo>
                  <a:lnTo>
                    <a:pt x="431546" y="376301"/>
                  </a:lnTo>
                  <a:lnTo>
                    <a:pt x="431927" y="376174"/>
                  </a:lnTo>
                  <a:lnTo>
                    <a:pt x="409575" y="381000"/>
                  </a:lnTo>
                  <a:lnTo>
                    <a:pt x="409829" y="380873"/>
                  </a:lnTo>
                  <a:lnTo>
                    <a:pt x="387096" y="384810"/>
                  </a:lnTo>
                  <a:lnTo>
                    <a:pt x="387350" y="384810"/>
                  </a:lnTo>
                  <a:lnTo>
                    <a:pt x="364490" y="387731"/>
                  </a:lnTo>
                  <a:lnTo>
                    <a:pt x="364744" y="387731"/>
                  </a:lnTo>
                  <a:lnTo>
                    <a:pt x="341757" y="389763"/>
                  </a:lnTo>
                  <a:lnTo>
                    <a:pt x="342011" y="389763"/>
                  </a:lnTo>
                  <a:lnTo>
                    <a:pt x="318897" y="390652"/>
                  </a:lnTo>
                  <a:lnTo>
                    <a:pt x="296164" y="390779"/>
                  </a:lnTo>
                  <a:lnTo>
                    <a:pt x="295910" y="390779"/>
                  </a:lnTo>
                  <a:lnTo>
                    <a:pt x="273050" y="389763"/>
                  </a:lnTo>
                  <a:lnTo>
                    <a:pt x="250063" y="387985"/>
                  </a:lnTo>
                  <a:lnTo>
                    <a:pt x="250317" y="387985"/>
                  </a:lnTo>
                  <a:lnTo>
                    <a:pt x="227457" y="385191"/>
                  </a:lnTo>
                  <a:lnTo>
                    <a:pt x="227711" y="385191"/>
                  </a:lnTo>
                  <a:lnTo>
                    <a:pt x="205701" y="381381"/>
                  </a:lnTo>
                  <a:lnTo>
                    <a:pt x="204978" y="381254"/>
                  </a:lnTo>
                  <a:lnTo>
                    <a:pt x="205232" y="381381"/>
                  </a:lnTo>
                  <a:lnTo>
                    <a:pt x="183210" y="376682"/>
                  </a:lnTo>
                  <a:lnTo>
                    <a:pt x="182626" y="376555"/>
                  </a:lnTo>
                  <a:lnTo>
                    <a:pt x="182880" y="376682"/>
                  </a:lnTo>
                  <a:lnTo>
                    <a:pt x="161137" y="370967"/>
                  </a:lnTo>
                  <a:lnTo>
                    <a:pt x="160655" y="370840"/>
                  </a:lnTo>
                  <a:lnTo>
                    <a:pt x="161036" y="370967"/>
                  </a:lnTo>
                  <a:lnTo>
                    <a:pt x="139585" y="364236"/>
                  </a:lnTo>
                  <a:lnTo>
                    <a:pt x="139192" y="364109"/>
                  </a:lnTo>
                  <a:lnTo>
                    <a:pt x="139446" y="364236"/>
                  </a:lnTo>
                  <a:lnTo>
                    <a:pt x="117983" y="356362"/>
                  </a:lnTo>
                  <a:lnTo>
                    <a:pt x="118364" y="356489"/>
                  </a:lnTo>
                  <a:lnTo>
                    <a:pt x="118059" y="356362"/>
                  </a:lnTo>
                  <a:lnTo>
                    <a:pt x="97409" y="347726"/>
                  </a:lnTo>
                  <a:lnTo>
                    <a:pt x="97790" y="347853"/>
                  </a:lnTo>
                  <a:lnTo>
                    <a:pt x="97523" y="347726"/>
                  </a:lnTo>
                  <a:lnTo>
                    <a:pt x="77343" y="338074"/>
                  </a:lnTo>
                  <a:lnTo>
                    <a:pt x="77978" y="338328"/>
                  </a:lnTo>
                  <a:lnTo>
                    <a:pt x="77546" y="338074"/>
                  </a:lnTo>
                  <a:lnTo>
                    <a:pt x="66929" y="331647"/>
                  </a:lnTo>
                  <a:lnTo>
                    <a:pt x="71551" y="324866"/>
                  </a:lnTo>
                  <a:lnTo>
                    <a:pt x="84455" y="305943"/>
                  </a:lnTo>
                  <a:lnTo>
                    <a:pt x="0" y="294513"/>
                  </a:lnTo>
                  <a:lnTo>
                    <a:pt x="41529" y="368935"/>
                  </a:lnTo>
                  <a:lnTo>
                    <a:pt x="59778" y="342150"/>
                  </a:lnTo>
                  <a:lnTo>
                    <a:pt x="71628" y="349377"/>
                  </a:lnTo>
                  <a:lnTo>
                    <a:pt x="113538" y="368300"/>
                  </a:lnTo>
                  <a:lnTo>
                    <a:pt x="157353" y="383159"/>
                  </a:lnTo>
                  <a:lnTo>
                    <a:pt x="202692" y="393827"/>
                  </a:lnTo>
                  <a:lnTo>
                    <a:pt x="248920" y="400685"/>
                  </a:lnTo>
                  <a:lnTo>
                    <a:pt x="295783" y="403479"/>
                  </a:lnTo>
                  <a:lnTo>
                    <a:pt x="319278" y="403352"/>
                  </a:lnTo>
                  <a:lnTo>
                    <a:pt x="366014" y="400304"/>
                  </a:lnTo>
                  <a:lnTo>
                    <a:pt x="411988" y="393446"/>
                  </a:lnTo>
                  <a:lnTo>
                    <a:pt x="424548" y="390779"/>
                  </a:lnTo>
                  <a:lnTo>
                    <a:pt x="434721" y="388620"/>
                  </a:lnTo>
                  <a:lnTo>
                    <a:pt x="456946" y="382778"/>
                  </a:lnTo>
                  <a:lnTo>
                    <a:pt x="462635" y="381000"/>
                  </a:lnTo>
                  <a:lnTo>
                    <a:pt x="477685" y="376301"/>
                  </a:lnTo>
                  <a:lnTo>
                    <a:pt x="478917" y="375920"/>
                  </a:lnTo>
                  <a:lnTo>
                    <a:pt x="493598" y="370586"/>
                  </a:lnTo>
                  <a:lnTo>
                    <a:pt x="500253" y="368173"/>
                  </a:lnTo>
                  <a:lnTo>
                    <a:pt x="510273" y="363982"/>
                  </a:lnTo>
                  <a:lnTo>
                    <a:pt x="521208" y="359410"/>
                  </a:lnTo>
                  <a:lnTo>
                    <a:pt x="541528" y="349758"/>
                  </a:lnTo>
                  <a:lnTo>
                    <a:pt x="545084" y="347853"/>
                  </a:lnTo>
                  <a:lnTo>
                    <a:pt x="561213" y="339217"/>
                  </a:lnTo>
                  <a:lnTo>
                    <a:pt x="562483" y="338455"/>
                  </a:lnTo>
                  <a:lnTo>
                    <a:pt x="579628" y="328168"/>
                  </a:lnTo>
                  <a:lnTo>
                    <a:pt x="580263" y="327787"/>
                  </a:lnTo>
                  <a:lnTo>
                    <a:pt x="595845" y="316992"/>
                  </a:lnTo>
                  <a:lnTo>
                    <a:pt x="598424" y="315214"/>
                  </a:lnTo>
                  <a:lnTo>
                    <a:pt x="615823" y="301752"/>
                  </a:lnTo>
                  <a:lnTo>
                    <a:pt x="632206" y="287401"/>
                  </a:lnTo>
                  <a:lnTo>
                    <a:pt x="632561" y="287058"/>
                  </a:lnTo>
                  <a:lnTo>
                    <a:pt x="717296" y="325628"/>
                  </a:lnTo>
                  <a:lnTo>
                    <a:pt x="650113" y="347218"/>
                  </a:lnTo>
                  <a:lnTo>
                    <a:pt x="1002538" y="502920"/>
                  </a:lnTo>
                  <a:lnTo>
                    <a:pt x="794766" y="299847"/>
                  </a:lnTo>
                  <a:lnTo>
                    <a:pt x="849757" y="279527"/>
                  </a:lnTo>
                  <a:lnTo>
                    <a:pt x="731202" y="193954"/>
                  </a:lnTo>
                  <a:lnTo>
                    <a:pt x="741489" y="186944"/>
                  </a:lnTo>
                  <a:lnTo>
                    <a:pt x="741680" y="186817"/>
                  </a:lnTo>
                  <a:lnTo>
                    <a:pt x="741426" y="186944"/>
                  </a:lnTo>
                  <a:lnTo>
                    <a:pt x="759879" y="175768"/>
                  </a:lnTo>
                  <a:lnTo>
                    <a:pt x="760095" y="175641"/>
                  </a:lnTo>
                  <a:lnTo>
                    <a:pt x="779030" y="165481"/>
                  </a:lnTo>
                  <a:lnTo>
                    <a:pt x="779272" y="165354"/>
                  </a:lnTo>
                  <a:lnTo>
                    <a:pt x="778891" y="165481"/>
                  </a:lnTo>
                  <a:lnTo>
                    <a:pt x="798703" y="156083"/>
                  </a:lnTo>
                  <a:lnTo>
                    <a:pt x="798995" y="155956"/>
                  </a:lnTo>
                  <a:lnTo>
                    <a:pt x="819277" y="147447"/>
                  </a:lnTo>
                  <a:lnTo>
                    <a:pt x="819023" y="147574"/>
                  </a:lnTo>
                  <a:lnTo>
                    <a:pt x="819365" y="147447"/>
                  </a:lnTo>
                  <a:lnTo>
                    <a:pt x="839876" y="140081"/>
                  </a:lnTo>
                  <a:lnTo>
                    <a:pt x="861568" y="133477"/>
                  </a:lnTo>
                  <a:lnTo>
                    <a:pt x="861314" y="133477"/>
                  </a:lnTo>
                  <a:lnTo>
                    <a:pt x="883285" y="127635"/>
                  </a:lnTo>
                  <a:lnTo>
                    <a:pt x="883031" y="127762"/>
                  </a:lnTo>
                  <a:lnTo>
                    <a:pt x="883615" y="127635"/>
                  </a:lnTo>
                  <a:lnTo>
                    <a:pt x="905383" y="122936"/>
                  </a:lnTo>
                  <a:lnTo>
                    <a:pt x="905129" y="122936"/>
                  </a:lnTo>
                  <a:lnTo>
                    <a:pt x="927735" y="119126"/>
                  </a:lnTo>
                  <a:lnTo>
                    <a:pt x="927481" y="119126"/>
                  </a:lnTo>
                  <a:lnTo>
                    <a:pt x="950341" y="116205"/>
                  </a:lnTo>
                  <a:lnTo>
                    <a:pt x="950087" y="116205"/>
                  </a:lnTo>
                  <a:lnTo>
                    <a:pt x="973201" y="114300"/>
                  </a:lnTo>
                  <a:lnTo>
                    <a:pt x="996061" y="113157"/>
                  </a:lnTo>
                  <a:lnTo>
                    <a:pt x="1018667" y="113157"/>
                  </a:lnTo>
                  <a:lnTo>
                    <a:pt x="1041654" y="114173"/>
                  </a:lnTo>
                  <a:lnTo>
                    <a:pt x="1064768" y="115951"/>
                  </a:lnTo>
                  <a:lnTo>
                    <a:pt x="1064514" y="115951"/>
                  </a:lnTo>
                  <a:lnTo>
                    <a:pt x="1087501" y="118745"/>
                  </a:lnTo>
                  <a:lnTo>
                    <a:pt x="1087247" y="118745"/>
                  </a:lnTo>
                  <a:lnTo>
                    <a:pt x="1109980" y="122682"/>
                  </a:lnTo>
                  <a:lnTo>
                    <a:pt x="1109726" y="122555"/>
                  </a:lnTo>
                  <a:lnTo>
                    <a:pt x="1132205" y="127381"/>
                  </a:lnTo>
                  <a:lnTo>
                    <a:pt x="1131951" y="127254"/>
                  </a:lnTo>
                  <a:lnTo>
                    <a:pt x="1154176" y="133096"/>
                  </a:lnTo>
                  <a:lnTo>
                    <a:pt x="1153909" y="132969"/>
                  </a:lnTo>
                  <a:lnTo>
                    <a:pt x="1175639" y="139827"/>
                  </a:lnTo>
                  <a:lnTo>
                    <a:pt x="1175385" y="139827"/>
                  </a:lnTo>
                  <a:lnTo>
                    <a:pt x="1196708" y="147574"/>
                  </a:lnTo>
                  <a:lnTo>
                    <a:pt x="1237424" y="165836"/>
                  </a:lnTo>
                  <a:lnTo>
                    <a:pt x="1247940" y="172275"/>
                  </a:lnTo>
                  <a:lnTo>
                    <a:pt x="1230376" y="197993"/>
                  </a:lnTo>
                  <a:lnTo>
                    <a:pt x="1314831" y="209423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43955" y="2517648"/>
              <a:ext cx="657225" cy="502920"/>
            </a:xfrm>
            <a:custGeom>
              <a:avLst/>
              <a:gdLst/>
              <a:ahLst/>
              <a:cxnLst/>
              <a:rect l="l" t="t" r="r" b="b"/>
              <a:pathLst>
                <a:path w="657225" h="502919">
                  <a:moveTo>
                    <a:pt x="257683" y="0"/>
                  </a:moveTo>
                  <a:lnTo>
                    <a:pt x="391033" y="141604"/>
                  </a:lnTo>
                  <a:lnTo>
                    <a:pt x="336042" y="158241"/>
                  </a:lnTo>
                  <a:lnTo>
                    <a:pt x="504063" y="279526"/>
                  </a:lnTo>
                  <a:lnTo>
                    <a:pt x="449072" y="299847"/>
                  </a:lnTo>
                  <a:lnTo>
                    <a:pt x="656844" y="502919"/>
                  </a:lnTo>
                  <a:lnTo>
                    <a:pt x="304419" y="347217"/>
                  </a:lnTo>
                  <a:lnTo>
                    <a:pt x="371602" y="325627"/>
                  </a:lnTo>
                  <a:lnTo>
                    <a:pt x="152654" y="225932"/>
                  </a:lnTo>
                  <a:lnTo>
                    <a:pt x="231140" y="195199"/>
                  </a:lnTo>
                  <a:lnTo>
                    <a:pt x="0" y="90550"/>
                  </a:lnTo>
                  <a:lnTo>
                    <a:pt x="257683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79086" y="3596056"/>
            <a:ext cx="1007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-50" dirty="0">
                <a:latin typeface="Calibri"/>
                <a:cs typeface="Calibri"/>
              </a:rPr>
              <a:t> 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58880" y="3596056"/>
            <a:ext cx="1000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-50" dirty="0">
                <a:latin typeface="Calibri"/>
                <a:cs typeface="Calibri"/>
              </a:rPr>
              <a:t> 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558404" y="7325283"/>
            <a:ext cx="4775200" cy="1092200"/>
            <a:chOff x="3528059" y="5677661"/>
            <a:chExt cx="4775200" cy="1092200"/>
          </a:xfrm>
        </p:grpSpPr>
        <p:sp>
          <p:nvSpPr>
            <p:cNvPr id="11" name="object 11"/>
            <p:cNvSpPr/>
            <p:nvPr/>
          </p:nvSpPr>
          <p:spPr>
            <a:xfrm>
              <a:off x="3528059" y="6098666"/>
              <a:ext cx="4775200" cy="171450"/>
            </a:xfrm>
            <a:custGeom>
              <a:avLst/>
              <a:gdLst/>
              <a:ahLst/>
              <a:cxnLst/>
              <a:rect l="l" t="t" r="r" b="b"/>
              <a:pathLst>
                <a:path w="4775200" h="171450">
                  <a:moveTo>
                    <a:pt x="4603749" y="0"/>
                  </a:moveTo>
                  <a:lnTo>
                    <a:pt x="4603749" y="171450"/>
                  </a:lnTo>
                  <a:lnTo>
                    <a:pt x="4718049" y="114300"/>
                  </a:lnTo>
                  <a:lnTo>
                    <a:pt x="4632324" y="114300"/>
                  </a:lnTo>
                  <a:lnTo>
                    <a:pt x="4632324" y="57150"/>
                  </a:lnTo>
                  <a:lnTo>
                    <a:pt x="4718049" y="57150"/>
                  </a:lnTo>
                  <a:lnTo>
                    <a:pt x="4603749" y="0"/>
                  </a:lnTo>
                  <a:close/>
                </a:path>
                <a:path w="4775200" h="171450">
                  <a:moveTo>
                    <a:pt x="4603749" y="57150"/>
                  </a:moveTo>
                  <a:lnTo>
                    <a:pt x="0" y="57150"/>
                  </a:lnTo>
                  <a:lnTo>
                    <a:pt x="0" y="114300"/>
                  </a:lnTo>
                  <a:lnTo>
                    <a:pt x="4603749" y="114300"/>
                  </a:lnTo>
                  <a:lnTo>
                    <a:pt x="4603749" y="57150"/>
                  </a:lnTo>
                  <a:close/>
                </a:path>
                <a:path w="4775200" h="171450">
                  <a:moveTo>
                    <a:pt x="4718049" y="57150"/>
                  </a:moveTo>
                  <a:lnTo>
                    <a:pt x="4632324" y="57150"/>
                  </a:lnTo>
                  <a:lnTo>
                    <a:pt x="4632324" y="114300"/>
                  </a:lnTo>
                  <a:lnTo>
                    <a:pt x="4718049" y="114300"/>
                  </a:lnTo>
                  <a:lnTo>
                    <a:pt x="4775199" y="85725"/>
                  </a:lnTo>
                  <a:lnTo>
                    <a:pt x="4718049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32497" y="5842253"/>
              <a:ext cx="0" cy="622300"/>
            </a:xfrm>
            <a:custGeom>
              <a:avLst/>
              <a:gdLst/>
              <a:ahLst/>
              <a:cxnLst/>
              <a:rect l="l" t="t" r="r" b="b"/>
              <a:pathLst>
                <a:path h="622300">
                  <a:moveTo>
                    <a:pt x="0" y="0"/>
                  </a:moveTo>
                  <a:lnTo>
                    <a:pt x="0" y="622300"/>
                  </a:lnTo>
                </a:path>
              </a:pathLst>
            </a:custGeom>
            <a:ln w="19050">
              <a:solidFill>
                <a:srgbClr val="4471C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183" y="6426707"/>
              <a:ext cx="2512695" cy="76200"/>
            </a:xfrm>
            <a:custGeom>
              <a:avLst/>
              <a:gdLst/>
              <a:ahLst/>
              <a:cxnLst/>
              <a:rect l="l" t="t" r="r" b="b"/>
              <a:pathLst>
                <a:path w="2512695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44449"/>
                  </a:lnTo>
                  <a:lnTo>
                    <a:pt x="63500" y="44449"/>
                  </a:lnTo>
                  <a:lnTo>
                    <a:pt x="63500" y="31749"/>
                  </a:lnTo>
                  <a:lnTo>
                    <a:pt x="76200" y="31749"/>
                  </a:lnTo>
                  <a:lnTo>
                    <a:pt x="76200" y="0"/>
                  </a:lnTo>
                  <a:close/>
                </a:path>
                <a:path w="2512695" h="76200">
                  <a:moveTo>
                    <a:pt x="2436494" y="0"/>
                  </a:moveTo>
                  <a:lnTo>
                    <a:pt x="2436494" y="76199"/>
                  </a:lnTo>
                  <a:lnTo>
                    <a:pt x="2499994" y="44449"/>
                  </a:lnTo>
                  <a:lnTo>
                    <a:pt x="2449194" y="44449"/>
                  </a:lnTo>
                  <a:lnTo>
                    <a:pt x="2449194" y="31749"/>
                  </a:lnTo>
                  <a:lnTo>
                    <a:pt x="2499994" y="31749"/>
                  </a:lnTo>
                  <a:lnTo>
                    <a:pt x="2436494" y="0"/>
                  </a:lnTo>
                  <a:close/>
                </a:path>
                <a:path w="2512695" h="76200">
                  <a:moveTo>
                    <a:pt x="76200" y="31749"/>
                  </a:moveTo>
                  <a:lnTo>
                    <a:pt x="63500" y="31749"/>
                  </a:lnTo>
                  <a:lnTo>
                    <a:pt x="63500" y="44449"/>
                  </a:lnTo>
                  <a:lnTo>
                    <a:pt x="76200" y="44449"/>
                  </a:lnTo>
                  <a:lnTo>
                    <a:pt x="76200" y="31749"/>
                  </a:lnTo>
                  <a:close/>
                </a:path>
                <a:path w="2512695" h="76200">
                  <a:moveTo>
                    <a:pt x="2436494" y="31749"/>
                  </a:moveTo>
                  <a:lnTo>
                    <a:pt x="76200" y="31749"/>
                  </a:lnTo>
                  <a:lnTo>
                    <a:pt x="76200" y="44449"/>
                  </a:lnTo>
                  <a:lnTo>
                    <a:pt x="2436494" y="44449"/>
                  </a:lnTo>
                  <a:lnTo>
                    <a:pt x="2436494" y="31749"/>
                  </a:lnTo>
                  <a:close/>
                </a:path>
                <a:path w="2512695" h="76200">
                  <a:moveTo>
                    <a:pt x="2499994" y="31749"/>
                  </a:moveTo>
                  <a:lnTo>
                    <a:pt x="2449194" y="31749"/>
                  </a:lnTo>
                  <a:lnTo>
                    <a:pt x="2449194" y="44449"/>
                  </a:lnTo>
                  <a:lnTo>
                    <a:pt x="2499994" y="44449"/>
                  </a:lnTo>
                  <a:lnTo>
                    <a:pt x="2512694" y="38099"/>
                  </a:lnTo>
                  <a:lnTo>
                    <a:pt x="2499994" y="31749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55969" y="5677661"/>
              <a:ext cx="0" cy="1092200"/>
            </a:xfrm>
            <a:custGeom>
              <a:avLst/>
              <a:gdLst/>
              <a:ahLst/>
              <a:cxnLst/>
              <a:rect l="l" t="t" r="r" b="b"/>
              <a:pathLst>
                <a:path h="1092200">
                  <a:moveTo>
                    <a:pt x="0" y="1092198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945" y="5874257"/>
              <a:ext cx="0" cy="622300"/>
            </a:xfrm>
            <a:custGeom>
              <a:avLst/>
              <a:gdLst/>
              <a:ahLst/>
              <a:cxnLst/>
              <a:rect l="l" t="t" r="r" b="b"/>
              <a:pathLst>
                <a:path h="622300">
                  <a:moveTo>
                    <a:pt x="0" y="0"/>
                  </a:moveTo>
                  <a:lnTo>
                    <a:pt x="0" y="622299"/>
                  </a:lnTo>
                </a:path>
              </a:pathLst>
            </a:custGeom>
            <a:ln w="19050">
              <a:solidFill>
                <a:srgbClr val="4471C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436745" y="4968875"/>
            <a:ext cx="11230610" cy="344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Pseudo</a:t>
            </a:r>
            <a:endParaRPr sz="1800">
              <a:latin typeface="Calibri"/>
              <a:cs typeface="Calibri"/>
            </a:endParaRPr>
          </a:p>
          <a:p>
            <a:pPr marL="103505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Entanglement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two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across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globe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inside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local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55200"/>
              </a:lnSpc>
            </a:pPr>
            <a:r>
              <a:rPr sz="1800" dirty="0">
                <a:latin typeface="Calibri"/>
                <a:cs typeface="Calibri"/>
              </a:rPr>
              <a:t>Pseudo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Entanglement: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Probabilistic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Entanglement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two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Registers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(Machine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Y)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Windows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Uncertainty </a:t>
            </a:r>
            <a:r>
              <a:rPr sz="1800" dirty="0">
                <a:latin typeface="Calibri"/>
                <a:cs typeface="Calibri"/>
              </a:rPr>
              <a:t>Window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Uncertainty: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ongoing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estimation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interval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UTC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TAI)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inside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(with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given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probability)</a:t>
            </a:r>
            <a:endParaRPr sz="1800">
              <a:latin typeface="Calibri"/>
              <a:cs typeface="Calibri"/>
            </a:endParaRPr>
          </a:p>
          <a:p>
            <a:pPr marL="807085" algn="ctr">
              <a:lnSpc>
                <a:spcPct val="100000"/>
              </a:lnSpc>
              <a:spcBef>
                <a:spcPts val="770"/>
              </a:spcBef>
            </a:pPr>
            <a:r>
              <a:rPr sz="1800" dirty="0">
                <a:latin typeface="Calibri"/>
                <a:cs typeface="Calibri"/>
              </a:rPr>
              <a:t>UTC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TAI</a:t>
            </a:r>
            <a:endParaRPr sz="1800">
              <a:latin typeface="Calibri"/>
              <a:cs typeface="Calibri"/>
            </a:endParaRPr>
          </a:p>
          <a:p>
            <a:pPr marL="3025775">
              <a:lnSpc>
                <a:spcPct val="100000"/>
              </a:lnSpc>
              <a:spcBef>
                <a:spcPts val="595"/>
              </a:spcBef>
            </a:pPr>
            <a:r>
              <a:rPr sz="1800" spc="-20" dirty="0"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800">
              <a:latin typeface="Calibri"/>
              <a:cs typeface="Calibri"/>
            </a:endParaRPr>
          </a:p>
          <a:p>
            <a:pPr marR="1959610" algn="ctr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WOU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0050" y="373576"/>
            <a:ext cx="17700849" cy="15328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51070">
              <a:lnSpc>
                <a:spcPct val="100000"/>
              </a:lnSpc>
              <a:spcBef>
                <a:spcPts val="105"/>
              </a:spcBef>
            </a:pPr>
            <a:r>
              <a:rPr dirty="0"/>
              <a:t>Time</a:t>
            </a:r>
            <a:r>
              <a:rPr spc="-85" dirty="0"/>
              <a:t> </a:t>
            </a:r>
            <a:r>
              <a:rPr spc="-10" dirty="0"/>
              <a:t>Precision</a:t>
            </a:r>
            <a:r>
              <a:rPr spc="-7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" dirty="0"/>
              <a:t>Applications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086656" y="6995604"/>
            <a:ext cx="3251200" cy="357505"/>
            <a:chOff x="7004113" y="5091493"/>
            <a:chExt cx="3251200" cy="357505"/>
          </a:xfrm>
        </p:grpSpPr>
        <p:sp>
          <p:nvSpPr>
            <p:cNvPr id="4" name="object 4"/>
            <p:cNvSpPr/>
            <p:nvPr/>
          </p:nvSpPr>
          <p:spPr>
            <a:xfrm>
              <a:off x="7008876" y="5096255"/>
              <a:ext cx="3241675" cy="347980"/>
            </a:xfrm>
            <a:custGeom>
              <a:avLst/>
              <a:gdLst/>
              <a:ahLst/>
              <a:cxnLst/>
              <a:rect l="l" t="t" r="r" b="b"/>
              <a:pathLst>
                <a:path w="3241675" h="347979">
                  <a:moveTo>
                    <a:pt x="3067812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3067812" y="347472"/>
                  </a:lnTo>
                  <a:lnTo>
                    <a:pt x="3241548" y="173736"/>
                  </a:lnTo>
                  <a:lnTo>
                    <a:pt x="3067812" y="0"/>
                  </a:lnTo>
                  <a:close/>
                </a:path>
              </a:pathLst>
            </a:custGeom>
            <a:solidFill>
              <a:srgbClr val="CF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08876" y="5096255"/>
              <a:ext cx="3241675" cy="347980"/>
            </a:xfrm>
            <a:custGeom>
              <a:avLst/>
              <a:gdLst/>
              <a:ahLst/>
              <a:cxnLst/>
              <a:rect l="l" t="t" r="r" b="b"/>
              <a:pathLst>
                <a:path w="3241675" h="347979">
                  <a:moveTo>
                    <a:pt x="0" y="0"/>
                  </a:moveTo>
                  <a:lnTo>
                    <a:pt x="3067812" y="0"/>
                  </a:lnTo>
                  <a:lnTo>
                    <a:pt x="3241548" y="173736"/>
                  </a:lnTo>
                  <a:lnTo>
                    <a:pt x="3067812" y="347472"/>
                  </a:lnTo>
                  <a:lnTo>
                    <a:pt x="0" y="3474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813663" y="7041972"/>
            <a:ext cx="30861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latin typeface="Trebuchet MS"/>
                <a:cs typeface="Trebuchet MS"/>
              </a:rPr>
              <a:t>WR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55720" y="6995604"/>
            <a:ext cx="2442210" cy="357505"/>
            <a:chOff x="6373177" y="5091493"/>
            <a:chExt cx="2442210" cy="357505"/>
          </a:xfrm>
        </p:grpSpPr>
        <p:sp>
          <p:nvSpPr>
            <p:cNvPr id="8" name="object 8"/>
            <p:cNvSpPr/>
            <p:nvPr/>
          </p:nvSpPr>
          <p:spPr>
            <a:xfrm>
              <a:off x="6377940" y="5096255"/>
              <a:ext cx="2432685" cy="347980"/>
            </a:xfrm>
            <a:custGeom>
              <a:avLst/>
              <a:gdLst/>
              <a:ahLst/>
              <a:cxnLst/>
              <a:rect l="l" t="t" r="r" b="b"/>
              <a:pathLst>
                <a:path w="2432684" h="347979">
                  <a:moveTo>
                    <a:pt x="2258567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2258567" y="347472"/>
                  </a:lnTo>
                  <a:lnTo>
                    <a:pt x="2432304" y="173736"/>
                  </a:lnTo>
                  <a:lnTo>
                    <a:pt x="2258567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77940" y="5096255"/>
              <a:ext cx="2432685" cy="347980"/>
            </a:xfrm>
            <a:custGeom>
              <a:avLst/>
              <a:gdLst/>
              <a:ahLst/>
              <a:cxnLst/>
              <a:rect l="l" t="t" r="r" b="b"/>
              <a:pathLst>
                <a:path w="2432684" h="347979">
                  <a:moveTo>
                    <a:pt x="0" y="0"/>
                  </a:moveTo>
                  <a:lnTo>
                    <a:pt x="2258567" y="0"/>
                  </a:lnTo>
                  <a:lnTo>
                    <a:pt x="2432304" y="173736"/>
                  </a:lnTo>
                  <a:lnTo>
                    <a:pt x="2258567" y="347472"/>
                  </a:lnTo>
                  <a:lnTo>
                    <a:pt x="0" y="3474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317476" y="7041972"/>
            <a:ext cx="36512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latin typeface="Trebuchet MS"/>
                <a:cs typeface="Trebuchet MS"/>
              </a:rPr>
              <a:t>PTP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35927" y="4159631"/>
            <a:ext cx="3793490" cy="2868295"/>
          </a:xfrm>
          <a:custGeom>
            <a:avLst/>
            <a:gdLst/>
            <a:ahLst/>
            <a:cxnLst/>
            <a:rect l="l" t="t" r="r" b="b"/>
            <a:pathLst>
              <a:path w="3793490" h="2868295">
                <a:moveTo>
                  <a:pt x="3793236" y="2028443"/>
                </a:moveTo>
                <a:lnTo>
                  <a:pt x="3793236" y="2868167"/>
                </a:lnTo>
              </a:path>
              <a:path w="3793490" h="2868295">
                <a:moveTo>
                  <a:pt x="0" y="0"/>
                </a:moveTo>
                <a:lnTo>
                  <a:pt x="0" y="1495043"/>
                </a:lnTo>
              </a:path>
            </a:pathLst>
          </a:custGeom>
          <a:ln w="76200">
            <a:solidFill>
              <a:srgbClr val="44536A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97472" y="3879595"/>
            <a:ext cx="36512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Trebuchet MS"/>
                <a:cs typeface="Trebuchet MS"/>
              </a:rPr>
              <a:t>NTP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28893" y="4419981"/>
            <a:ext cx="7842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Trebuchet MS"/>
                <a:cs typeface="Trebuchet MS"/>
              </a:rPr>
              <a:t>Industry Standard Physical Clocks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27364" y="4200270"/>
            <a:ext cx="1743710" cy="900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9960" marR="117475" indent="50165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Trebuchet MS"/>
                <a:cs typeface="Trebuchet MS"/>
              </a:rPr>
              <a:t>Packet Latency</a:t>
            </a:r>
            <a:endParaRPr sz="1500">
              <a:latin typeface="Trebuchet MS"/>
              <a:cs typeface="Trebuchet MS"/>
            </a:endParaRPr>
          </a:p>
          <a:p>
            <a:pPr marL="301625" marR="30480" indent="-264160">
              <a:lnSpc>
                <a:spcPts val="1520"/>
              </a:lnSpc>
              <a:spcBef>
                <a:spcPts val="245"/>
              </a:spcBef>
            </a:pPr>
            <a:r>
              <a:rPr sz="2250" baseline="11111" dirty="0">
                <a:latin typeface="Trebuchet MS"/>
                <a:cs typeface="Trebuchet MS"/>
              </a:rPr>
              <a:t>Userland</a:t>
            </a:r>
            <a:r>
              <a:rPr sz="2250" spc="209" baseline="11111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(Globally) </a:t>
            </a:r>
            <a:r>
              <a:rPr sz="1500" spc="-25" dirty="0">
                <a:latin typeface="Trebuchet MS"/>
                <a:cs typeface="Trebuchet MS"/>
              </a:rPr>
              <a:t>OS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91421" y="6479235"/>
            <a:ext cx="954405" cy="478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785"/>
              </a:lnSpc>
              <a:spcBef>
                <a:spcPts val="100"/>
              </a:spcBef>
            </a:pPr>
            <a:r>
              <a:rPr sz="1500" spc="-20" dirty="0">
                <a:latin typeface="Trebuchet MS"/>
                <a:cs typeface="Trebuchet MS"/>
              </a:rPr>
              <a:t>Disk</a:t>
            </a:r>
            <a:endParaRPr sz="1500">
              <a:latin typeface="Trebuchet MS"/>
              <a:cs typeface="Trebuchet MS"/>
            </a:endParaRPr>
          </a:p>
          <a:p>
            <a:pPr algn="ctr">
              <a:lnSpc>
                <a:spcPts val="1785"/>
              </a:lnSpc>
            </a:pPr>
            <a:r>
              <a:rPr sz="1500" spc="-10" dirty="0">
                <a:latin typeface="Trebuchet MS"/>
                <a:cs typeface="Trebuchet MS"/>
              </a:rPr>
              <a:t>Operations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333735" y="4159631"/>
            <a:ext cx="0" cy="1495425"/>
          </a:xfrm>
          <a:custGeom>
            <a:avLst/>
            <a:gdLst/>
            <a:ahLst/>
            <a:cxnLst/>
            <a:rect l="l" t="t" r="r" b="b"/>
            <a:pathLst>
              <a:path h="1495425">
                <a:moveTo>
                  <a:pt x="0" y="0"/>
                </a:moveTo>
                <a:lnTo>
                  <a:pt x="0" y="1495043"/>
                </a:lnTo>
              </a:path>
            </a:pathLst>
          </a:custGeom>
          <a:ln w="76200">
            <a:solidFill>
              <a:srgbClr val="44536A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838940" y="3878071"/>
            <a:ext cx="34988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Trebuchet MS"/>
                <a:cs typeface="Trebuchet MS"/>
              </a:rPr>
              <a:t>PTP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28691" y="4075810"/>
            <a:ext cx="6824345" cy="231775"/>
          </a:xfrm>
          <a:custGeom>
            <a:avLst/>
            <a:gdLst/>
            <a:ahLst/>
            <a:cxnLst/>
            <a:rect l="l" t="t" r="r" b="b"/>
            <a:pathLst>
              <a:path w="6824345" h="231775">
                <a:moveTo>
                  <a:pt x="1454277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454277" y="152400"/>
                </a:lnTo>
                <a:lnTo>
                  <a:pt x="1454277" y="76200"/>
                </a:lnTo>
                <a:close/>
              </a:path>
              <a:path w="6824345" h="231775">
                <a:moveTo>
                  <a:pt x="6748094" y="155194"/>
                </a:moveTo>
                <a:lnTo>
                  <a:pt x="6633464" y="155194"/>
                </a:lnTo>
                <a:lnTo>
                  <a:pt x="6595275" y="155194"/>
                </a:lnTo>
                <a:lnTo>
                  <a:pt x="6595110" y="231267"/>
                </a:lnTo>
                <a:lnTo>
                  <a:pt x="6748094" y="155194"/>
                </a:lnTo>
                <a:close/>
              </a:path>
              <a:path w="6824345" h="231775">
                <a:moveTo>
                  <a:pt x="6823964" y="117475"/>
                </a:moveTo>
                <a:lnTo>
                  <a:pt x="6595618" y="2667"/>
                </a:lnTo>
                <a:lnTo>
                  <a:pt x="6595440" y="78917"/>
                </a:lnTo>
                <a:lnTo>
                  <a:pt x="5369179" y="76200"/>
                </a:lnTo>
                <a:lnTo>
                  <a:pt x="5368925" y="152400"/>
                </a:lnTo>
                <a:lnTo>
                  <a:pt x="6595275" y="155117"/>
                </a:lnTo>
                <a:lnTo>
                  <a:pt x="6633464" y="155194"/>
                </a:lnTo>
                <a:lnTo>
                  <a:pt x="6748272" y="155117"/>
                </a:lnTo>
                <a:lnTo>
                  <a:pt x="6823964" y="117475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946896" y="6501511"/>
            <a:ext cx="862330" cy="48603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03200" marR="5080" indent="-190500">
              <a:lnSpc>
                <a:spcPts val="1760"/>
              </a:lnSpc>
              <a:spcBef>
                <a:spcPts val="190"/>
              </a:spcBef>
            </a:pPr>
            <a:r>
              <a:rPr sz="1500" spc="-10" dirty="0">
                <a:latin typeface="Trebuchet MS"/>
                <a:cs typeface="Trebuchet MS"/>
              </a:rPr>
              <a:t>Real</a:t>
            </a:r>
            <a:r>
              <a:rPr sz="1500" spc="-7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Time </a:t>
            </a:r>
            <a:r>
              <a:rPr sz="1500" spc="-10" dirty="0">
                <a:latin typeface="Trebuchet MS"/>
                <a:cs typeface="Trebuchet MS"/>
              </a:rPr>
              <a:t>Linux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37250" y="5654675"/>
            <a:ext cx="8554720" cy="1697989"/>
            <a:chOff x="1854707" y="3750564"/>
            <a:chExt cx="8554720" cy="1697989"/>
          </a:xfrm>
        </p:grpSpPr>
        <p:sp>
          <p:nvSpPr>
            <p:cNvPr id="21" name="object 21"/>
            <p:cNvSpPr/>
            <p:nvPr/>
          </p:nvSpPr>
          <p:spPr>
            <a:xfrm>
              <a:off x="3453383" y="4303776"/>
              <a:ext cx="0" cy="840105"/>
            </a:xfrm>
            <a:custGeom>
              <a:avLst/>
              <a:gdLst/>
              <a:ahLst/>
              <a:cxnLst/>
              <a:rect l="l" t="t" r="r" b="b"/>
              <a:pathLst>
                <a:path h="840104">
                  <a:moveTo>
                    <a:pt x="0" y="0"/>
                  </a:moveTo>
                  <a:lnTo>
                    <a:pt x="0" y="839724"/>
                  </a:lnTo>
                </a:path>
              </a:pathLst>
            </a:custGeom>
            <a:ln w="76200">
              <a:solidFill>
                <a:srgbClr val="44536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4707" y="3750564"/>
              <a:ext cx="8554212" cy="43891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964435" y="5096256"/>
              <a:ext cx="5349240" cy="347980"/>
            </a:xfrm>
            <a:custGeom>
              <a:avLst/>
              <a:gdLst/>
              <a:ahLst/>
              <a:cxnLst/>
              <a:rect l="l" t="t" r="r" b="b"/>
              <a:pathLst>
                <a:path w="5349240" h="347979">
                  <a:moveTo>
                    <a:pt x="5175504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5175504" y="347472"/>
                  </a:lnTo>
                  <a:lnTo>
                    <a:pt x="5349240" y="173736"/>
                  </a:lnTo>
                  <a:lnTo>
                    <a:pt x="517550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64435" y="5096256"/>
              <a:ext cx="5349240" cy="347980"/>
            </a:xfrm>
            <a:custGeom>
              <a:avLst/>
              <a:gdLst/>
              <a:ahLst/>
              <a:cxnLst/>
              <a:rect l="l" t="t" r="r" b="b"/>
              <a:pathLst>
                <a:path w="5349240" h="347979">
                  <a:moveTo>
                    <a:pt x="0" y="0"/>
                  </a:moveTo>
                  <a:lnTo>
                    <a:pt x="5175504" y="0"/>
                  </a:lnTo>
                  <a:lnTo>
                    <a:pt x="5349240" y="173736"/>
                  </a:lnTo>
                  <a:lnTo>
                    <a:pt x="5175504" y="347472"/>
                  </a:lnTo>
                  <a:lnTo>
                    <a:pt x="0" y="3474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603740" y="7041972"/>
            <a:ext cx="158178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Trebuchet MS"/>
                <a:cs typeface="Trebuchet MS"/>
              </a:rPr>
              <a:t>Industry</a:t>
            </a:r>
            <a:r>
              <a:rPr sz="1500" b="1" spc="-50" dirty="0">
                <a:latin typeface="Trebuchet MS"/>
                <a:cs typeface="Trebuchet MS"/>
              </a:rPr>
              <a:t> </a:t>
            </a:r>
            <a:r>
              <a:rPr sz="1500" b="1" spc="-10" dirty="0">
                <a:latin typeface="Trebuchet MS"/>
                <a:cs typeface="Trebuchet MS"/>
              </a:rPr>
              <a:t>Platform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162661" y="5858128"/>
            <a:ext cx="93980" cy="2045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57316" y="5762320"/>
            <a:ext cx="8425815" cy="205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50" b="1" dirty="0">
                <a:solidFill>
                  <a:srgbClr val="FFFFFF"/>
                </a:solidFill>
                <a:latin typeface="Trebuchet MS"/>
                <a:cs typeface="Trebuchet MS"/>
              </a:rPr>
              <a:t>500ms</a:t>
            </a:r>
            <a:r>
              <a:rPr sz="1250" b="1" spc="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FFFFFF"/>
                </a:solidFill>
                <a:latin typeface="Trebuchet MS"/>
                <a:cs typeface="Trebuchet MS"/>
              </a:rPr>
              <a:t>100ms</a:t>
            </a:r>
            <a:r>
              <a:rPr sz="1250" b="1" spc="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FFFFFF"/>
                </a:solidFill>
                <a:latin typeface="Trebuchet MS"/>
                <a:cs typeface="Trebuchet MS"/>
              </a:rPr>
              <a:t>20ms</a:t>
            </a:r>
            <a:r>
              <a:rPr sz="1250" b="1"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FFFFFF"/>
                </a:solidFill>
                <a:latin typeface="Trebuchet MS"/>
                <a:cs typeface="Trebuchet MS"/>
              </a:rPr>
              <a:t>2ms</a:t>
            </a:r>
            <a:r>
              <a:rPr sz="1250" b="1" spc="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FFFFFF"/>
                </a:solidFill>
                <a:latin typeface="Trebuchet MS"/>
                <a:cs typeface="Trebuchet MS"/>
              </a:rPr>
              <a:t>1ms</a:t>
            </a:r>
            <a:r>
              <a:rPr sz="1250" b="1" spc="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FFFFFF"/>
                </a:solidFill>
                <a:latin typeface="Trebuchet MS"/>
                <a:cs typeface="Trebuchet MS"/>
              </a:rPr>
              <a:t>500us</a:t>
            </a:r>
            <a:r>
              <a:rPr sz="1250" b="1" spc="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FFFFFF"/>
                </a:solidFill>
                <a:latin typeface="Trebuchet MS"/>
                <a:cs typeface="Trebuchet MS"/>
              </a:rPr>
              <a:t>250us</a:t>
            </a:r>
            <a:r>
              <a:rPr sz="1250" b="1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FFFFFF"/>
                </a:solidFill>
                <a:latin typeface="Trebuchet MS"/>
                <a:cs typeface="Trebuchet MS"/>
              </a:rPr>
              <a:t>100us</a:t>
            </a:r>
            <a:r>
              <a:rPr sz="1250" b="1" spc="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FFFFFF"/>
                </a:solidFill>
                <a:latin typeface="Trebuchet MS"/>
                <a:cs typeface="Trebuchet MS"/>
              </a:rPr>
              <a:t>50us</a:t>
            </a:r>
            <a:r>
              <a:rPr sz="1250" b="1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FFFFFF"/>
                </a:solidFill>
                <a:latin typeface="Trebuchet MS"/>
                <a:cs typeface="Trebuchet MS"/>
              </a:rPr>
              <a:t>20us</a:t>
            </a:r>
            <a:r>
              <a:rPr sz="1250" b="1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FFFFFF"/>
                </a:solidFill>
                <a:latin typeface="Trebuchet MS"/>
                <a:cs typeface="Trebuchet MS"/>
              </a:rPr>
              <a:t>5us</a:t>
            </a:r>
            <a:r>
              <a:rPr sz="1250" b="1" spc="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FFFFFF"/>
                </a:solidFill>
                <a:latin typeface="Trebuchet MS"/>
                <a:cs typeface="Trebuchet MS"/>
              </a:rPr>
              <a:t>1us</a:t>
            </a:r>
            <a:r>
              <a:rPr sz="1250" b="1" spc="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FFFFFF"/>
                </a:solidFill>
                <a:latin typeface="Trebuchet MS"/>
                <a:cs typeface="Trebuchet MS"/>
              </a:rPr>
              <a:t>500ns</a:t>
            </a:r>
            <a:r>
              <a:rPr sz="1250" b="1" spc="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FFFFFF"/>
                </a:solidFill>
                <a:latin typeface="Trebuchet MS"/>
                <a:cs typeface="Trebuchet MS"/>
              </a:rPr>
              <a:t>100ns</a:t>
            </a:r>
            <a:r>
              <a:rPr sz="1250" b="1" spc="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FFFFFF"/>
                </a:solidFill>
                <a:latin typeface="Trebuchet MS"/>
                <a:cs typeface="Trebuchet MS"/>
              </a:rPr>
              <a:t>10ns</a:t>
            </a:r>
            <a:r>
              <a:rPr sz="1250" b="1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FFFFFF"/>
                </a:solidFill>
                <a:latin typeface="Trebuchet MS"/>
                <a:cs typeface="Trebuchet MS"/>
              </a:rPr>
              <a:t>1ns</a:t>
            </a:r>
            <a:r>
              <a:rPr sz="1250" b="1" spc="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75" b="1" baseline="33333" dirty="0">
                <a:solidFill>
                  <a:srgbClr val="FFFFFF"/>
                </a:solidFill>
                <a:latin typeface="Trebuchet MS"/>
                <a:cs typeface="Trebuchet MS"/>
              </a:rPr>
              <a:t>100p</a:t>
            </a:r>
            <a:r>
              <a:rPr sz="1875" b="1" spc="135" baseline="33333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250" b="1" dirty="0">
                <a:solidFill>
                  <a:srgbClr val="FFFFFF"/>
                </a:solidFill>
                <a:latin typeface="Trebuchet MS"/>
                <a:cs typeface="Trebuchet MS"/>
              </a:rPr>
              <a:t>10ps</a:t>
            </a:r>
            <a:r>
              <a:rPr sz="1250" b="1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spc="-25" dirty="0">
                <a:solidFill>
                  <a:srgbClr val="FFFFFF"/>
                </a:solidFill>
                <a:latin typeface="Trebuchet MS"/>
                <a:cs typeface="Trebuchet MS"/>
              </a:rPr>
              <a:t>1ps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244843" y="4971160"/>
            <a:ext cx="2950845" cy="749300"/>
          </a:xfrm>
          <a:custGeom>
            <a:avLst/>
            <a:gdLst/>
            <a:ahLst/>
            <a:cxnLst/>
            <a:rect l="l" t="t" r="r" b="b"/>
            <a:pathLst>
              <a:path w="2950845" h="749300">
                <a:moveTo>
                  <a:pt x="114300" y="692150"/>
                </a:moveTo>
                <a:lnTo>
                  <a:pt x="109816" y="669886"/>
                </a:lnTo>
                <a:lnTo>
                  <a:pt x="97574" y="651725"/>
                </a:lnTo>
                <a:lnTo>
                  <a:pt x="79413" y="639483"/>
                </a:lnTo>
                <a:lnTo>
                  <a:pt x="76200" y="638835"/>
                </a:lnTo>
                <a:lnTo>
                  <a:pt x="76200" y="635000"/>
                </a:lnTo>
                <a:lnTo>
                  <a:pt x="76200" y="199644"/>
                </a:lnTo>
                <a:lnTo>
                  <a:pt x="38100" y="199644"/>
                </a:lnTo>
                <a:lnTo>
                  <a:pt x="38100" y="638835"/>
                </a:lnTo>
                <a:lnTo>
                  <a:pt x="34874" y="639483"/>
                </a:lnTo>
                <a:lnTo>
                  <a:pt x="16713" y="651725"/>
                </a:lnTo>
                <a:lnTo>
                  <a:pt x="4470" y="669886"/>
                </a:lnTo>
                <a:lnTo>
                  <a:pt x="0" y="692150"/>
                </a:lnTo>
                <a:lnTo>
                  <a:pt x="4470" y="714375"/>
                </a:lnTo>
                <a:lnTo>
                  <a:pt x="16713" y="732536"/>
                </a:lnTo>
                <a:lnTo>
                  <a:pt x="34874" y="744804"/>
                </a:lnTo>
                <a:lnTo>
                  <a:pt x="57150" y="749300"/>
                </a:lnTo>
                <a:lnTo>
                  <a:pt x="79413" y="744804"/>
                </a:lnTo>
                <a:lnTo>
                  <a:pt x="97574" y="732536"/>
                </a:lnTo>
                <a:lnTo>
                  <a:pt x="109816" y="714375"/>
                </a:lnTo>
                <a:lnTo>
                  <a:pt x="114300" y="692150"/>
                </a:lnTo>
                <a:close/>
              </a:path>
              <a:path w="2950845" h="749300">
                <a:moveTo>
                  <a:pt x="1851660" y="692150"/>
                </a:moveTo>
                <a:lnTo>
                  <a:pt x="1847176" y="669886"/>
                </a:lnTo>
                <a:lnTo>
                  <a:pt x="1834934" y="651725"/>
                </a:lnTo>
                <a:lnTo>
                  <a:pt x="1816773" y="639483"/>
                </a:lnTo>
                <a:lnTo>
                  <a:pt x="1813560" y="638835"/>
                </a:lnTo>
                <a:lnTo>
                  <a:pt x="1813560" y="635000"/>
                </a:lnTo>
                <a:lnTo>
                  <a:pt x="1813560" y="199644"/>
                </a:lnTo>
                <a:lnTo>
                  <a:pt x="1775460" y="199644"/>
                </a:lnTo>
                <a:lnTo>
                  <a:pt x="1775460" y="638835"/>
                </a:lnTo>
                <a:lnTo>
                  <a:pt x="1772234" y="639483"/>
                </a:lnTo>
                <a:lnTo>
                  <a:pt x="1754073" y="651725"/>
                </a:lnTo>
                <a:lnTo>
                  <a:pt x="1741830" y="669886"/>
                </a:lnTo>
                <a:lnTo>
                  <a:pt x="1737360" y="692150"/>
                </a:lnTo>
                <a:lnTo>
                  <a:pt x="1741830" y="714375"/>
                </a:lnTo>
                <a:lnTo>
                  <a:pt x="1754073" y="732536"/>
                </a:lnTo>
                <a:lnTo>
                  <a:pt x="1772234" y="744804"/>
                </a:lnTo>
                <a:lnTo>
                  <a:pt x="1794510" y="749300"/>
                </a:lnTo>
                <a:lnTo>
                  <a:pt x="1816773" y="744804"/>
                </a:lnTo>
                <a:lnTo>
                  <a:pt x="1834934" y="732536"/>
                </a:lnTo>
                <a:lnTo>
                  <a:pt x="1847176" y="714375"/>
                </a:lnTo>
                <a:lnTo>
                  <a:pt x="1851660" y="692150"/>
                </a:lnTo>
                <a:close/>
              </a:path>
              <a:path w="2950845" h="749300">
                <a:moveTo>
                  <a:pt x="2950464" y="691007"/>
                </a:moveTo>
                <a:lnTo>
                  <a:pt x="2945981" y="668794"/>
                </a:lnTo>
                <a:lnTo>
                  <a:pt x="2933738" y="650633"/>
                </a:lnTo>
                <a:lnTo>
                  <a:pt x="2915577" y="638365"/>
                </a:lnTo>
                <a:lnTo>
                  <a:pt x="2912364" y="637717"/>
                </a:lnTo>
                <a:lnTo>
                  <a:pt x="2912364" y="633857"/>
                </a:lnTo>
                <a:lnTo>
                  <a:pt x="2912364" y="0"/>
                </a:lnTo>
                <a:lnTo>
                  <a:pt x="2874264" y="0"/>
                </a:lnTo>
                <a:lnTo>
                  <a:pt x="2874264" y="637717"/>
                </a:lnTo>
                <a:lnTo>
                  <a:pt x="2871038" y="638365"/>
                </a:lnTo>
                <a:lnTo>
                  <a:pt x="2852877" y="650633"/>
                </a:lnTo>
                <a:lnTo>
                  <a:pt x="2840634" y="668794"/>
                </a:lnTo>
                <a:lnTo>
                  <a:pt x="2836164" y="691007"/>
                </a:lnTo>
                <a:lnTo>
                  <a:pt x="2840634" y="713282"/>
                </a:lnTo>
                <a:lnTo>
                  <a:pt x="2852877" y="731443"/>
                </a:lnTo>
                <a:lnTo>
                  <a:pt x="2871038" y="743686"/>
                </a:lnTo>
                <a:lnTo>
                  <a:pt x="2893314" y="748157"/>
                </a:lnTo>
                <a:lnTo>
                  <a:pt x="2915577" y="743686"/>
                </a:lnTo>
                <a:lnTo>
                  <a:pt x="2933738" y="731443"/>
                </a:lnTo>
                <a:lnTo>
                  <a:pt x="2945981" y="713282"/>
                </a:lnTo>
                <a:lnTo>
                  <a:pt x="2950464" y="691007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457815" y="4261231"/>
            <a:ext cx="694055" cy="706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50165" algn="just">
              <a:lnSpc>
                <a:spcPct val="99000"/>
              </a:lnSpc>
              <a:spcBef>
                <a:spcPts val="114"/>
              </a:spcBef>
            </a:pPr>
            <a:r>
              <a:rPr sz="1500" spc="-10" dirty="0">
                <a:latin typeface="Trebuchet MS"/>
                <a:cs typeface="Trebuchet MS"/>
              </a:rPr>
              <a:t>Packet Latency (P2P)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309863" y="4381245"/>
            <a:ext cx="5023485" cy="2132330"/>
          </a:xfrm>
          <a:custGeom>
            <a:avLst/>
            <a:gdLst/>
            <a:ahLst/>
            <a:cxnLst/>
            <a:rect l="l" t="t" r="r" b="b"/>
            <a:pathLst>
              <a:path w="5023484" h="2132329">
                <a:moveTo>
                  <a:pt x="114300" y="1722247"/>
                </a:moveTo>
                <a:lnTo>
                  <a:pt x="109816" y="1699983"/>
                </a:lnTo>
                <a:lnTo>
                  <a:pt x="97574" y="1681822"/>
                </a:lnTo>
                <a:lnTo>
                  <a:pt x="79413" y="1669580"/>
                </a:lnTo>
                <a:lnTo>
                  <a:pt x="57150" y="1665097"/>
                </a:lnTo>
                <a:lnTo>
                  <a:pt x="34874" y="1669580"/>
                </a:lnTo>
                <a:lnTo>
                  <a:pt x="16713" y="1681822"/>
                </a:lnTo>
                <a:lnTo>
                  <a:pt x="4470" y="1699983"/>
                </a:lnTo>
                <a:lnTo>
                  <a:pt x="0" y="1722247"/>
                </a:lnTo>
                <a:lnTo>
                  <a:pt x="4470" y="1744522"/>
                </a:lnTo>
                <a:lnTo>
                  <a:pt x="16713" y="1762683"/>
                </a:lnTo>
                <a:lnTo>
                  <a:pt x="34874" y="1774926"/>
                </a:lnTo>
                <a:lnTo>
                  <a:pt x="38100" y="1775574"/>
                </a:lnTo>
                <a:lnTo>
                  <a:pt x="38100" y="2131949"/>
                </a:lnTo>
                <a:lnTo>
                  <a:pt x="76200" y="2131949"/>
                </a:lnTo>
                <a:lnTo>
                  <a:pt x="76200" y="1779397"/>
                </a:lnTo>
                <a:lnTo>
                  <a:pt x="76200" y="1775574"/>
                </a:lnTo>
                <a:lnTo>
                  <a:pt x="79413" y="1774926"/>
                </a:lnTo>
                <a:lnTo>
                  <a:pt x="97574" y="1762683"/>
                </a:lnTo>
                <a:lnTo>
                  <a:pt x="109816" y="1744522"/>
                </a:lnTo>
                <a:lnTo>
                  <a:pt x="114300" y="1722247"/>
                </a:lnTo>
                <a:close/>
              </a:path>
              <a:path w="5023484" h="2132329">
                <a:moveTo>
                  <a:pt x="1502664" y="1722247"/>
                </a:moveTo>
                <a:lnTo>
                  <a:pt x="1498180" y="1699983"/>
                </a:lnTo>
                <a:lnTo>
                  <a:pt x="1485938" y="1681822"/>
                </a:lnTo>
                <a:lnTo>
                  <a:pt x="1467777" y="1669580"/>
                </a:lnTo>
                <a:lnTo>
                  <a:pt x="1445514" y="1665097"/>
                </a:lnTo>
                <a:lnTo>
                  <a:pt x="1423238" y="1669580"/>
                </a:lnTo>
                <a:lnTo>
                  <a:pt x="1405077" y="1681822"/>
                </a:lnTo>
                <a:lnTo>
                  <a:pt x="1392834" y="1699983"/>
                </a:lnTo>
                <a:lnTo>
                  <a:pt x="1388351" y="1722247"/>
                </a:lnTo>
                <a:lnTo>
                  <a:pt x="1392834" y="1744522"/>
                </a:lnTo>
                <a:lnTo>
                  <a:pt x="1405077" y="1762683"/>
                </a:lnTo>
                <a:lnTo>
                  <a:pt x="1423238" y="1774926"/>
                </a:lnTo>
                <a:lnTo>
                  <a:pt x="1426451" y="1775574"/>
                </a:lnTo>
                <a:lnTo>
                  <a:pt x="1426451" y="2131949"/>
                </a:lnTo>
                <a:lnTo>
                  <a:pt x="1464564" y="2131949"/>
                </a:lnTo>
                <a:lnTo>
                  <a:pt x="1464564" y="1779397"/>
                </a:lnTo>
                <a:lnTo>
                  <a:pt x="1464564" y="1775574"/>
                </a:lnTo>
                <a:lnTo>
                  <a:pt x="1467777" y="1774926"/>
                </a:lnTo>
                <a:lnTo>
                  <a:pt x="1485938" y="1762683"/>
                </a:lnTo>
                <a:lnTo>
                  <a:pt x="1498180" y="1744522"/>
                </a:lnTo>
                <a:lnTo>
                  <a:pt x="1502664" y="1722247"/>
                </a:lnTo>
                <a:close/>
              </a:path>
              <a:path w="5023484" h="2132329">
                <a:moveTo>
                  <a:pt x="1583436" y="1280922"/>
                </a:moveTo>
                <a:lnTo>
                  <a:pt x="1578952" y="1258709"/>
                </a:lnTo>
                <a:lnTo>
                  <a:pt x="1566710" y="1240548"/>
                </a:lnTo>
                <a:lnTo>
                  <a:pt x="1548549" y="1228280"/>
                </a:lnTo>
                <a:lnTo>
                  <a:pt x="1545336" y="1227632"/>
                </a:lnTo>
                <a:lnTo>
                  <a:pt x="1545336" y="1223772"/>
                </a:lnTo>
                <a:lnTo>
                  <a:pt x="1545336" y="589915"/>
                </a:lnTo>
                <a:lnTo>
                  <a:pt x="1507236" y="589915"/>
                </a:lnTo>
                <a:lnTo>
                  <a:pt x="1507236" y="1227632"/>
                </a:lnTo>
                <a:lnTo>
                  <a:pt x="1504010" y="1228280"/>
                </a:lnTo>
                <a:lnTo>
                  <a:pt x="1485849" y="1240548"/>
                </a:lnTo>
                <a:lnTo>
                  <a:pt x="1473606" y="1258709"/>
                </a:lnTo>
                <a:lnTo>
                  <a:pt x="1469136" y="1280922"/>
                </a:lnTo>
                <a:lnTo>
                  <a:pt x="1473606" y="1303197"/>
                </a:lnTo>
                <a:lnTo>
                  <a:pt x="1485849" y="1321358"/>
                </a:lnTo>
                <a:lnTo>
                  <a:pt x="1504010" y="1333601"/>
                </a:lnTo>
                <a:lnTo>
                  <a:pt x="1526286" y="1338072"/>
                </a:lnTo>
                <a:lnTo>
                  <a:pt x="1548549" y="1333601"/>
                </a:lnTo>
                <a:lnTo>
                  <a:pt x="1566710" y="1321358"/>
                </a:lnTo>
                <a:lnTo>
                  <a:pt x="1578952" y="1303197"/>
                </a:lnTo>
                <a:lnTo>
                  <a:pt x="1583436" y="1280922"/>
                </a:lnTo>
                <a:close/>
              </a:path>
              <a:path w="5023484" h="2132329">
                <a:moveTo>
                  <a:pt x="5023485" y="113665"/>
                </a:moveTo>
                <a:lnTo>
                  <a:pt x="4947755" y="76073"/>
                </a:lnTo>
                <a:lnTo>
                  <a:pt x="4794504" y="0"/>
                </a:lnTo>
                <a:lnTo>
                  <a:pt x="4794745" y="76187"/>
                </a:lnTo>
                <a:lnTo>
                  <a:pt x="3252089" y="80772"/>
                </a:lnTo>
                <a:lnTo>
                  <a:pt x="3252343" y="156972"/>
                </a:lnTo>
                <a:lnTo>
                  <a:pt x="4794999" y="152387"/>
                </a:lnTo>
                <a:lnTo>
                  <a:pt x="4795266" y="228600"/>
                </a:lnTo>
                <a:lnTo>
                  <a:pt x="5023485" y="113665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281152" y="4198442"/>
            <a:ext cx="30035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Trebuchet MS"/>
                <a:cs typeface="Trebuchet MS"/>
              </a:rPr>
              <a:t>WR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042216" y="6995604"/>
            <a:ext cx="1624965" cy="357505"/>
            <a:chOff x="1959673" y="5091493"/>
            <a:chExt cx="1624965" cy="357505"/>
          </a:xfrm>
        </p:grpSpPr>
        <p:sp>
          <p:nvSpPr>
            <p:cNvPr id="33" name="object 33"/>
            <p:cNvSpPr/>
            <p:nvPr/>
          </p:nvSpPr>
          <p:spPr>
            <a:xfrm>
              <a:off x="1964435" y="5096255"/>
              <a:ext cx="1615440" cy="347980"/>
            </a:xfrm>
            <a:custGeom>
              <a:avLst/>
              <a:gdLst/>
              <a:ahLst/>
              <a:cxnLst/>
              <a:rect l="l" t="t" r="r" b="b"/>
              <a:pathLst>
                <a:path w="1615439" h="347979">
                  <a:moveTo>
                    <a:pt x="1441703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441703" y="347472"/>
                  </a:lnTo>
                  <a:lnTo>
                    <a:pt x="1615439" y="173736"/>
                  </a:lnTo>
                  <a:lnTo>
                    <a:pt x="1441703" y="0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64435" y="5096255"/>
              <a:ext cx="1615440" cy="347980"/>
            </a:xfrm>
            <a:custGeom>
              <a:avLst/>
              <a:gdLst/>
              <a:ahLst/>
              <a:cxnLst/>
              <a:rect l="l" t="t" r="r" b="b"/>
              <a:pathLst>
                <a:path w="1615439" h="347979">
                  <a:moveTo>
                    <a:pt x="0" y="0"/>
                  </a:moveTo>
                  <a:lnTo>
                    <a:pt x="1441703" y="0"/>
                  </a:lnTo>
                  <a:lnTo>
                    <a:pt x="1615439" y="173736"/>
                  </a:lnTo>
                  <a:lnTo>
                    <a:pt x="1441703" y="347472"/>
                  </a:lnTo>
                  <a:lnTo>
                    <a:pt x="0" y="3474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072122" y="7041972"/>
            <a:ext cx="37973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latin typeface="Trebuchet MS"/>
                <a:cs typeface="Trebuchet MS"/>
              </a:rPr>
              <a:t>NTP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953240" y="4853432"/>
            <a:ext cx="31242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Trebuchet MS"/>
                <a:cs typeface="Trebuchet MS"/>
              </a:rPr>
              <a:t>INT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2068303" y="5170805"/>
            <a:ext cx="692150" cy="549910"/>
          </a:xfrm>
          <a:custGeom>
            <a:avLst/>
            <a:gdLst/>
            <a:ahLst/>
            <a:cxnLst/>
            <a:rect l="l" t="t" r="r" b="b"/>
            <a:pathLst>
              <a:path w="692150" h="549910">
                <a:moveTo>
                  <a:pt x="114300" y="492506"/>
                </a:moveTo>
                <a:lnTo>
                  <a:pt x="109816" y="470242"/>
                </a:lnTo>
                <a:lnTo>
                  <a:pt x="97574" y="452081"/>
                </a:lnTo>
                <a:lnTo>
                  <a:pt x="79413" y="439839"/>
                </a:lnTo>
                <a:lnTo>
                  <a:pt x="76200" y="439191"/>
                </a:lnTo>
                <a:lnTo>
                  <a:pt x="76200" y="435356"/>
                </a:lnTo>
                <a:lnTo>
                  <a:pt x="76200" y="0"/>
                </a:lnTo>
                <a:lnTo>
                  <a:pt x="38100" y="0"/>
                </a:lnTo>
                <a:lnTo>
                  <a:pt x="38100" y="439191"/>
                </a:lnTo>
                <a:lnTo>
                  <a:pt x="34874" y="439839"/>
                </a:lnTo>
                <a:lnTo>
                  <a:pt x="16713" y="452081"/>
                </a:lnTo>
                <a:lnTo>
                  <a:pt x="4470" y="470242"/>
                </a:lnTo>
                <a:lnTo>
                  <a:pt x="0" y="492506"/>
                </a:lnTo>
                <a:lnTo>
                  <a:pt x="4470" y="514731"/>
                </a:lnTo>
                <a:lnTo>
                  <a:pt x="16713" y="532892"/>
                </a:lnTo>
                <a:lnTo>
                  <a:pt x="34874" y="545160"/>
                </a:lnTo>
                <a:lnTo>
                  <a:pt x="57150" y="549656"/>
                </a:lnTo>
                <a:lnTo>
                  <a:pt x="79413" y="545160"/>
                </a:lnTo>
                <a:lnTo>
                  <a:pt x="97574" y="532892"/>
                </a:lnTo>
                <a:lnTo>
                  <a:pt x="109816" y="514731"/>
                </a:lnTo>
                <a:lnTo>
                  <a:pt x="114300" y="492506"/>
                </a:lnTo>
                <a:close/>
              </a:path>
              <a:path w="692150" h="549910">
                <a:moveTo>
                  <a:pt x="691896" y="492125"/>
                </a:moveTo>
                <a:lnTo>
                  <a:pt x="687412" y="469861"/>
                </a:lnTo>
                <a:lnTo>
                  <a:pt x="675170" y="451700"/>
                </a:lnTo>
                <a:lnTo>
                  <a:pt x="657009" y="439458"/>
                </a:lnTo>
                <a:lnTo>
                  <a:pt x="653796" y="438810"/>
                </a:lnTo>
                <a:lnTo>
                  <a:pt x="653796" y="434975"/>
                </a:lnTo>
                <a:lnTo>
                  <a:pt x="653796" y="153924"/>
                </a:lnTo>
                <a:lnTo>
                  <a:pt x="615696" y="153924"/>
                </a:lnTo>
                <a:lnTo>
                  <a:pt x="615696" y="438810"/>
                </a:lnTo>
                <a:lnTo>
                  <a:pt x="612470" y="439458"/>
                </a:lnTo>
                <a:lnTo>
                  <a:pt x="594309" y="451700"/>
                </a:lnTo>
                <a:lnTo>
                  <a:pt x="582066" y="469861"/>
                </a:lnTo>
                <a:lnTo>
                  <a:pt x="577596" y="492125"/>
                </a:lnTo>
                <a:lnTo>
                  <a:pt x="582066" y="514350"/>
                </a:lnTo>
                <a:lnTo>
                  <a:pt x="594309" y="532511"/>
                </a:lnTo>
                <a:lnTo>
                  <a:pt x="612470" y="544779"/>
                </a:lnTo>
                <a:lnTo>
                  <a:pt x="634746" y="549275"/>
                </a:lnTo>
                <a:lnTo>
                  <a:pt x="657009" y="544779"/>
                </a:lnTo>
                <a:lnTo>
                  <a:pt x="675170" y="532511"/>
                </a:lnTo>
                <a:lnTo>
                  <a:pt x="687412" y="514350"/>
                </a:lnTo>
                <a:lnTo>
                  <a:pt x="691896" y="492125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2477497" y="4722622"/>
            <a:ext cx="1231265" cy="521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3355">
              <a:lnSpc>
                <a:spcPct val="115199"/>
              </a:lnSpc>
              <a:spcBef>
                <a:spcPts val="100"/>
              </a:spcBef>
            </a:pPr>
            <a:r>
              <a:rPr sz="1500" dirty="0">
                <a:latin typeface="Trebuchet MS"/>
                <a:cs typeface="Trebuchet MS"/>
              </a:rPr>
              <a:t>DC</a:t>
            </a:r>
            <a:r>
              <a:rPr sz="1500" spc="-1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like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</a:t>
            </a:r>
            <a:r>
              <a:rPr sz="1500" spc="-25" dirty="0">
                <a:latin typeface="Trebuchet MS"/>
                <a:cs typeface="Trebuchet MS"/>
              </a:rPr>
              <a:t> PC MMU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2223751" y="5067172"/>
            <a:ext cx="1013460" cy="1407160"/>
          </a:xfrm>
          <a:custGeom>
            <a:avLst/>
            <a:gdLst/>
            <a:ahLst/>
            <a:cxnLst/>
            <a:rect l="l" t="t" r="r" b="b"/>
            <a:pathLst>
              <a:path w="1013459" h="1407160">
                <a:moveTo>
                  <a:pt x="114300" y="1036320"/>
                </a:moveTo>
                <a:lnTo>
                  <a:pt x="109816" y="1014056"/>
                </a:lnTo>
                <a:lnTo>
                  <a:pt x="97574" y="995895"/>
                </a:lnTo>
                <a:lnTo>
                  <a:pt x="79413" y="983653"/>
                </a:lnTo>
                <a:lnTo>
                  <a:pt x="57150" y="979170"/>
                </a:lnTo>
                <a:lnTo>
                  <a:pt x="34874" y="983653"/>
                </a:lnTo>
                <a:lnTo>
                  <a:pt x="16713" y="995895"/>
                </a:lnTo>
                <a:lnTo>
                  <a:pt x="4470" y="1014056"/>
                </a:lnTo>
                <a:lnTo>
                  <a:pt x="0" y="1036320"/>
                </a:lnTo>
                <a:lnTo>
                  <a:pt x="4470" y="1058595"/>
                </a:lnTo>
                <a:lnTo>
                  <a:pt x="16713" y="1076756"/>
                </a:lnTo>
                <a:lnTo>
                  <a:pt x="34874" y="1088999"/>
                </a:lnTo>
                <a:lnTo>
                  <a:pt x="38100" y="1089647"/>
                </a:lnTo>
                <a:lnTo>
                  <a:pt x="38100" y="1406779"/>
                </a:lnTo>
                <a:lnTo>
                  <a:pt x="76200" y="1406779"/>
                </a:lnTo>
                <a:lnTo>
                  <a:pt x="76200" y="1093470"/>
                </a:lnTo>
                <a:lnTo>
                  <a:pt x="76200" y="1089647"/>
                </a:lnTo>
                <a:lnTo>
                  <a:pt x="79413" y="1088999"/>
                </a:lnTo>
                <a:lnTo>
                  <a:pt x="97574" y="1076756"/>
                </a:lnTo>
                <a:lnTo>
                  <a:pt x="109816" y="1058595"/>
                </a:lnTo>
                <a:lnTo>
                  <a:pt x="114300" y="1036320"/>
                </a:lnTo>
                <a:close/>
              </a:path>
              <a:path w="1013459" h="1407160">
                <a:moveTo>
                  <a:pt x="1013460" y="595122"/>
                </a:moveTo>
                <a:lnTo>
                  <a:pt x="1008976" y="572909"/>
                </a:lnTo>
                <a:lnTo>
                  <a:pt x="996734" y="554736"/>
                </a:lnTo>
                <a:lnTo>
                  <a:pt x="978573" y="542480"/>
                </a:lnTo>
                <a:lnTo>
                  <a:pt x="975360" y="541832"/>
                </a:lnTo>
                <a:lnTo>
                  <a:pt x="975360" y="537972"/>
                </a:lnTo>
                <a:lnTo>
                  <a:pt x="975360" y="0"/>
                </a:lnTo>
                <a:lnTo>
                  <a:pt x="937260" y="0"/>
                </a:lnTo>
                <a:lnTo>
                  <a:pt x="937260" y="541832"/>
                </a:lnTo>
                <a:lnTo>
                  <a:pt x="934034" y="542480"/>
                </a:lnTo>
                <a:lnTo>
                  <a:pt x="915873" y="554736"/>
                </a:lnTo>
                <a:lnTo>
                  <a:pt x="903630" y="572909"/>
                </a:lnTo>
                <a:lnTo>
                  <a:pt x="899160" y="595122"/>
                </a:lnTo>
                <a:lnTo>
                  <a:pt x="903630" y="617397"/>
                </a:lnTo>
                <a:lnTo>
                  <a:pt x="915873" y="635558"/>
                </a:lnTo>
                <a:lnTo>
                  <a:pt x="934034" y="647801"/>
                </a:lnTo>
                <a:lnTo>
                  <a:pt x="956310" y="652272"/>
                </a:lnTo>
                <a:lnTo>
                  <a:pt x="978573" y="647801"/>
                </a:lnTo>
                <a:lnTo>
                  <a:pt x="996734" y="635558"/>
                </a:lnTo>
                <a:lnTo>
                  <a:pt x="1008976" y="617397"/>
                </a:lnTo>
                <a:lnTo>
                  <a:pt x="1013460" y="595122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2097004" y="6502400"/>
            <a:ext cx="36766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Trebuchet MS"/>
                <a:cs typeface="Trebuchet MS"/>
              </a:rPr>
              <a:t>DDP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3180823" y="6046343"/>
            <a:ext cx="114300" cy="427990"/>
          </a:xfrm>
          <a:custGeom>
            <a:avLst/>
            <a:gdLst/>
            <a:ahLst/>
            <a:cxnLst/>
            <a:rect l="l" t="t" r="r" b="b"/>
            <a:pathLst>
              <a:path w="114300" h="427989">
                <a:moveTo>
                  <a:pt x="38100" y="110465"/>
                </a:moveTo>
                <a:lnTo>
                  <a:pt x="38100" y="427609"/>
                </a:lnTo>
                <a:lnTo>
                  <a:pt x="76200" y="427609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427989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427989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427989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427989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3066903" y="6510985"/>
            <a:ext cx="36131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Trebuchet MS"/>
                <a:cs typeface="Trebuchet MS"/>
              </a:rPr>
              <a:t>CCP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8250" y="1051942"/>
            <a:ext cx="81127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Correlate</a:t>
            </a:r>
            <a:r>
              <a:rPr spc="-175" dirty="0"/>
              <a:t> </a:t>
            </a:r>
            <a:r>
              <a:rPr dirty="0"/>
              <a:t>Events</a:t>
            </a:r>
            <a:r>
              <a:rPr spc="-170" dirty="0"/>
              <a:t> </a:t>
            </a:r>
            <a:r>
              <a:rPr dirty="0"/>
              <a:t>Between</a:t>
            </a:r>
            <a:r>
              <a:rPr spc="-170" dirty="0"/>
              <a:t> </a:t>
            </a:r>
            <a:r>
              <a:rPr spc="-10" dirty="0"/>
              <a:t>Machines</a:t>
            </a:r>
          </a:p>
        </p:txBody>
      </p:sp>
      <p:sp>
        <p:nvSpPr>
          <p:cNvPr id="3" name="object 3"/>
          <p:cNvSpPr/>
          <p:nvPr/>
        </p:nvSpPr>
        <p:spPr>
          <a:xfrm>
            <a:off x="7231887" y="3918078"/>
            <a:ext cx="1219200" cy="4368165"/>
          </a:xfrm>
          <a:custGeom>
            <a:avLst/>
            <a:gdLst/>
            <a:ahLst/>
            <a:cxnLst/>
            <a:rect l="l" t="t" r="r" b="b"/>
            <a:pathLst>
              <a:path w="1219200" h="4368165">
                <a:moveTo>
                  <a:pt x="1219200" y="0"/>
                </a:moveTo>
                <a:lnTo>
                  <a:pt x="1219200" y="2154936"/>
                </a:lnTo>
                <a:lnTo>
                  <a:pt x="609600" y="2764536"/>
                </a:lnTo>
                <a:lnTo>
                  <a:pt x="0" y="2154936"/>
                </a:lnTo>
                <a:lnTo>
                  <a:pt x="0" y="0"/>
                </a:lnTo>
                <a:lnTo>
                  <a:pt x="1219200" y="0"/>
                </a:lnTo>
                <a:close/>
              </a:path>
              <a:path w="1219200" h="4368165">
                <a:moveTo>
                  <a:pt x="1219200" y="2260092"/>
                </a:moveTo>
                <a:lnTo>
                  <a:pt x="1219200" y="3758184"/>
                </a:lnTo>
                <a:lnTo>
                  <a:pt x="609600" y="4367784"/>
                </a:lnTo>
                <a:lnTo>
                  <a:pt x="0" y="3758184"/>
                </a:lnTo>
                <a:lnTo>
                  <a:pt x="0" y="2260092"/>
                </a:lnTo>
                <a:lnTo>
                  <a:pt x="609600" y="2869692"/>
                </a:lnTo>
                <a:lnTo>
                  <a:pt x="1219200" y="2260092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10374" y="3936493"/>
            <a:ext cx="105791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Event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1234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Event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1235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Event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1236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Event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1237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Event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1238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Event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1239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Event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1240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10374" y="6764097"/>
            <a:ext cx="10579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Event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1282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Event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1283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Event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1284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80015" y="3918078"/>
            <a:ext cx="1219200" cy="4368165"/>
          </a:xfrm>
          <a:custGeom>
            <a:avLst/>
            <a:gdLst/>
            <a:ahLst/>
            <a:cxnLst/>
            <a:rect l="l" t="t" r="r" b="b"/>
            <a:pathLst>
              <a:path w="1219200" h="4368165">
                <a:moveTo>
                  <a:pt x="1219200" y="0"/>
                </a:moveTo>
                <a:lnTo>
                  <a:pt x="1219200" y="1498092"/>
                </a:lnTo>
                <a:lnTo>
                  <a:pt x="609600" y="2107692"/>
                </a:lnTo>
                <a:lnTo>
                  <a:pt x="0" y="1498092"/>
                </a:lnTo>
                <a:lnTo>
                  <a:pt x="0" y="0"/>
                </a:lnTo>
                <a:lnTo>
                  <a:pt x="1219200" y="0"/>
                </a:lnTo>
                <a:close/>
              </a:path>
              <a:path w="1219200" h="4368165">
                <a:moveTo>
                  <a:pt x="1219200" y="1603248"/>
                </a:moveTo>
                <a:lnTo>
                  <a:pt x="1219200" y="3758184"/>
                </a:lnTo>
                <a:lnTo>
                  <a:pt x="609600" y="4367784"/>
                </a:lnTo>
                <a:lnTo>
                  <a:pt x="0" y="3758184"/>
                </a:lnTo>
                <a:lnTo>
                  <a:pt x="0" y="1603248"/>
                </a:lnTo>
                <a:lnTo>
                  <a:pt x="609600" y="2212848"/>
                </a:lnTo>
                <a:lnTo>
                  <a:pt x="1219200" y="1603248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59390" y="3936493"/>
            <a:ext cx="105791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Event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1403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Event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1404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Event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1405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Event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1406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Event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1407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59390" y="6140450"/>
            <a:ext cx="105791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Event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1653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Event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1654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Event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1655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Event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1656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Event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1657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28143" y="3918078"/>
            <a:ext cx="1219200" cy="4368165"/>
          </a:xfrm>
          <a:custGeom>
            <a:avLst/>
            <a:gdLst/>
            <a:ahLst/>
            <a:cxnLst/>
            <a:rect l="l" t="t" r="r" b="b"/>
            <a:pathLst>
              <a:path w="1219200" h="4368165">
                <a:moveTo>
                  <a:pt x="1219200" y="0"/>
                </a:moveTo>
                <a:lnTo>
                  <a:pt x="1219200" y="2339340"/>
                </a:lnTo>
                <a:lnTo>
                  <a:pt x="609600" y="2948940"/>
                </a:lnTo>
                <a:lnTo>
                  <a:pt x="0" y="2339340"/>
                </a:lnTo>
                <a:lnTo>
                  <a:pt x="0" y="0"/>
                </a:lnTo>
                <a:lnTo>
                  <a:pt x="1219200" y="0"/>
                </a:lnTo>
                <a:close/>
              </a:path>
              <a:path w="1219200" h="4368165">
                <a:moveTo>
                  <a:pt x="1219200" y="2474976"/>
                </a:moveTo>
                <a:lnTo>
                  <a:pt x="1219200" y="3758184"/>
                </a:lnTo>
                <a:lnTo>
                  <a:pt x="609600" y="4367784"/>
                </a:lnTo>
                <a:lnTo>
                  <a:pt x="0" y="3758184"/>
                </a:lnTo>
                <a:lnTo>
                  <a:pt x="0" y="2474976"/>
                </a:lnTo>
                <a:lnTo>
                  <a:pt x="609600" y="3084576"/>
                </a:lnTo>
                <a:lnTo>
                  <a:pt x="1219200" y="2474976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408407" y="3936493"/>
            <a:ext cx="105791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Event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2044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Event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2045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Event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2046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Event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2047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Event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2048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Event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2049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Event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2050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Event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2051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08407" y="7063715"/>
            <a:ext cx="10579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Event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2077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Event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2078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95667" y="3918840"/>
            <a:ext cx="114300" cy="4067810"/>
          </a:xfrm>
          <a:custGeom>
            <a:avLst/>
            <a:gdLst/>
            <a:ahLst/>
            <a:cxnLst/>
            <a:rect l="l" t="t" r="r" b="b"/>
            <a:pathLst>
              <a:path w="114300" h="4067810">
                <a:moveTo>
                  <a:pt x="38100" y="3953205"/>
                </a:moveTo>
                <a:lnTo>
                  <a:pt x="0" y="3953205"/>
                </a:lnTo>
                <a:lnTo>
                  <a:pt x="57150" y="4067505"/>
                </a:lnTo>
                <a:lnTo>
                  <a:pt x="104775" y="3972255"/>
                </a:lnTo>
                <a:lnTo>
                  <a:pt x="38100" y="3972255"/>
                </a:lnTo>
                <a:lnTo>
                  <a:pt x="38100" y="3953205"/>
                </a:lnTo>
                <a:close/>
              </a:path>
              <a:path w="114300" h="4067810">
                <a:moveTo>
                  <a:pt x="76200" y="0"/>
                </a:moveTo>
                <a:lnTo>
                  <a:pt x="38100" y="0"/>
                </a:lnTo>
                <a:lnTo>
                  <a:pt x="38100" y="3972255"/>
                </a:lnTo>
                <a:lnTo>
                  <a:pt x="76200" y="3972255"/>
                </a:lnTo>
                <a:lnTo>
                  <a:pt x="76200" y="0"/>
                </a:lnTo>
                <a:close/>
              </a:path>
              <a:path w="114300" h="4067810">
                <a:moveTo>
                  <a:pt x="114300" y="3953205"/>
                </a:moveTo>
                <a:lnTo>
                  <a:pt x="76200" y="3953205"/>
                </a:lnTo>
                <a:lnTo>
                  <a:pt x="76200" y="3972255"/>
                </a:lnTo>
                <a:lnTo>
                  <a:pt x="104775" y="3972255"/>
                </a:lnTo>
                <a:lnTo>
                  <a:pt x="114300" y="395320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8451850" y="3902075"/>
            <a:ext cx="3916679" cy="4084320"/>
            <a:chOff x="3806190" y="2212085"/>
            <a:chExt cx="3916679" cy="4084320"/>
          </a:xfrm>
        </p:grpSpPr>
        <p:sp>
          <p:nvSpPr>
            <p:cNvPr id="14" name="object 14"/>
            <p:cNvSpPr/>
            <p:nvPr/>
          </p:nvSpPr>
          <p:spPr>
            <a:xfrm>
              <a:off x="4899660" y="2212085"/>
              <a:ext cx="2677795" cy="4084320"/>
            </a:xfrm>
            <a:custGeom>
              <a:avLst/>
              <a:gdLst/>
              <a:ahLst/>
              <a:cxnLst/>
              <a:rect l="l" t="t" r="r" b="b"/>
              <a:pathLst>
                <a:path w="2677795" h="4084320">
                  <a:moveTo>
                    <a:pt x="114300" y="3953218"/>
                  </a:moveTo>
                  <a:lnTo>
                    <a:pt x="76200" y="3953218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3953218"/>
                  </a:lnTo>
                  <a:lnTo>
                    <a:pt x="0" y="3953218"/>
                  </a:lnTo>
                  <a:lnTo>
                    <a:pt x="57150" y="4067505"/>
                  </a:lnTo>
                  <a:lnTo>
                    <a:pt x="104775" y="3972255"/>
                  </a:lnTo>
                  <a:lnTo>
                    <a:pt x="114300" y="3953218"/>
                  </a:lnTo>
                  <a:close/>
                </a:path>
                <a:path w="2677795" h="4084320">
                  <a:moveTo>
                    <a:pt x="2677668" y="3969982"/>
                  </a:moveTo>
                  <a:lnTo>
                    <a:pt x="2639568" y="3969982"/>
                  </a:lnTo>
                  <a:lnTo>
                    <a:pt x="2639568" y="16764"/>
                  </a:lnTo>
                  <a:lnTo>
                    <a:pt x="2601468" y="16764"/>
                  </a:lnTo>
                  <a:lnTo>
                    <a:pt x="2601468" y="3969982"/>
                  </a:lnTo>
                  <a:lnTo>
                    <a:pt x="2563368" y="3969982"/>
                  </a:lnTo>
                  <a:lnTo>
                    <a:pt x="2620518" y="4084269"/>
                  </a:lnTo>
                  <a:lnTo>
                    <a:pt x="2668143" y="3989019"/>
                  </a:lnTo>
                  <a:lnTo>
                    <a:pt x="2677668" y="396998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06190" y="2929889"/>
              <a:ext cx="3916679" cy="2898775"/>
            </a:xfrm>
            <a:custGeom>
              <a:avLst/>
              <a:gdLst/>
              <a:ahLst/>
              <a:cxnLst/>
              <a:rect l="l" t="t" r="r" b="b"/>
              <a:pathLst>
                <a:path w="3916679" h="2898775">
                  <a:moveTo>
                    <a:pt x="1329563" y="1693164"/>
                  </a:moveTo>
                  <a:lnTo>
                    <a:pt x="1310513" y="1683639"/>
                  </a:lnTo>
                  <a:lnTo>
                    <a:pt x="1253363" y="1655064"/>
                  </a:lnTo>
                  <a:lnTo>
                    <a:pt x="1253363" y="1683639"/>
                  </a:lnTo>
                  <a:lnTo>
                    <a:pt x="655193" y="1683639"/>
                  </a:lnTo>
                  <a:lnTo>
                    <a:pt x="655193" y="2850057"/>
                  </a:lnTo>
                  <a:lnTo>
                    <a:pt x="76200" y="2850057"/>
                  </a:lnTo>
                  <a:lnTo>
                    <a:pt x="76200" y="2821482"/>
                  </a:lnTo>
                  <a:lnTo>
                    <a:pt x="0" y="2859582"/>
                  </a:lnTo>
                  <a:lnTo>
                    <a:pt x="76200" y="2897682"/>
                  </a:lnTo>
                  <a:lnTo>
                    <a:pt x="76200" y="2869107"/>
                  </a:lnTo>
                  <a:lnTo>
                    <a:pt x="674243" y="2869107"/>
                  </a:lnTo>
                  <a:lnTo>
                    <a:pt x="674243" y="2859582"/>
                  </a:lnTo>
                  <a:lnTo>
                    <a:pt x="674243" y="2850057"/>
                  </a:lnTo>
                  <a:lnTo>
                    <a:pt x="674243" y="1702689"/>
                  </a:lnTo>
                  <a:lnTo>
                    <a:pt x="1253363" y="1702689"/>
                  </a:lnTo>
                  <a:lnTo>
                    <a:pt x="1253363" y="1731264"/>
                  </a:lnTo>
                  <a:lnTo>
                    <a:pt x="1310513" y="1702689"/>
                  </a:lnTo>
                  <a:lnTo>
                    <a:pt x="1329563" y="1693164"/>
                  </a:lnTo>
                  <a:close/>
                </a:path>
                <a:path w="3916679" h="2898775">
                  <a:moveTo>
                    <a:pt x="1329563" y="38100"/>
                  </a:moveTo>
                  <a:lnTo>
                    <a:pt x="1310513" y="28575"/>
                  </a:lnTo>
                  <a:lnTo>
                    <a:pt x="1253363" y="0"/>
                  </a:lnTo>
                  <a:lnTo>
                    <a:pt x="1253363" y="28575"/>
                  </a:lnTo>
                  <a:lnTo>
                    <a:pt x="655193" y="28575"/>
                  </a:lnTo>
                  <a:lnTo>
                    <a:pt x="655193" y="580263"/>
                  </a:lnTo>
                  <a:lnTo>
                    <a:pt x="76200" y="580263"/>
                  </a:lnTo>
                  <a:lnTo>
                    <a:pt x="76200" y="551688"/>
                  </a:lnTo>
                  <a:lnTo>
                    <a:pt x="0" y="589788"/>
                  </a:lnTo>
                  <a:lnTo>
                    <a:pt x="76200" y="627888"/>
                  </a:lnTo>
                  <a:lnTo>
                    <a:pt x="76200" y="599313"/>
                  </a:lnTo>
                  <a:lnTo>
                    <a:pt x="674243" y="599313"/>
                  </a:lnTo>
                  <a:lnTo>
                    <a:pt x="674243" y="589788"/>
                  </a:lnTo>
                  <a:lnTo>
                    <a:pt x="674243" y="580263"/>
                  </a:lnTo>
                  <a:lnTo>
                    <a:pt x="674243" y="47625"/>
                  </a:lnTo>
                  <a:lnTo>
                    <a:pt x="1253363" y="47625"/>
                  </a:lnTo>
                  <a:lnTo>
                    <a:pt x="1253363" y="76200"/>
                  </a:lnTo>
                  <a:lnTo>
                    <a:pt x="1310513" y="47625"/>
                  </a:lnTo>
                  <a:lnTo>
                    <a:pt x="1329563" y="38100"/>
                  </a:lnTo>
                  <a:close/>
                </a:path>
                <a:path w="3916679" h="2898775">
                  <a:moveTo>
                    <a:pt x="3877691" y="2860497"/>
                  </a:moveTo>
                  <a:lnTo>
                    <a:pt x="3858641" y="2850972"/>
                  </a:lnTo>
                  <a:lnTo>
                    <a:pt x="3801491" y="2822397"/>
                  </a:lnTo>
                  <a:lnTo>
                    <a:pt x="3801491" y="2850972"/>
                  </a:lnTo>
                  <a:lnTo>
                    <a:pt x="3222371" y="2850972"/>
                  </a:lnTo>
                  <a:lnTo>
                    <a:pt x="3222371" y="2548509"/>
                  </a:lnTo>
                  <a:lnTo>
                    <a:pt x="3222371" y="2538984"/>
                  </a:lnTo>
                  <a:lnTo>
                    <a:pt x="3222371" y="2529459"/>
                  </a:lnTo>
                  <a:lnTo>
                    <a:pt x="2624328" y="2529459"/>
                  </a:lnTo>
                  <a:lnTo>
                    <a:pt x="2624328" y="2500884"/>
                  </a:lnTo>
                  <a:lnTo>
                    <a:pt x="2548128" y="2538984"/>
                  </a:lnTo>
                  <a:lnTo>
                    <a:pt x="2624328" y="2577084"/>
                  </a:lnTo>
                  <a:lnTo>
                    <a:pt x="2624328" y="2548509"/>
                  </a:lnTo>
                  <a:lnTo>
                    <a:pt x="3203321" y="2548509"/>
                  </a:lnTo>
                  <a:lnTo>
                    <a:pt x="3203321" y="2870022"/>
                  </a:lnTo>
                  <a:lnTo>
                    <a:pt x="3801491" y="2870022"/>
                  </a:lnTo>
                  <a:lnTo>
                    <a:pt x="3801491" y="2898597"/>
                  </a:lnTo>
                  <a:lnTo>
                    <a:pt x="3858641" y="2870022"/>
                  </a:lnTo>
                  <a:lnTo>
                    <a:pt x="3877691" y="2860497"/>
                  </a:lnTo>
                  <a:close/>
                </a:path>
                <a:path w="3916679" h="2898775">
                  <a:moveTo>
                    <a:pt x="3916553" y="854837"/>
                  </a:moveTo>
                  <a:lnTo>
                    <a:pt x="3897503" y="845312"/>
                  </a:lnTo>
                  <a:lnTo>
                    <a:pt x="3840353" y="816737"/>
                  </a:lnTo>
                  <a:lnTo>
                    <a:pt x="3840353" y="845312"/>
                  </a:lnTo>
                  <a:lnTo>
                    <a:pt x="3234944" y="845312"/>
                  </a:lnTo>
                  <a:lnTo>
                    <a:pt x="3234944" y="594741"/>
                  </a:lnTo>
                  <a:lnTo>
                    <a:pt x="3234944" y="585216"/>
                  </a:lnTo>
                  <a:lnTo>
                    <a:pt x="3234944" y="575691"/>
                  </a:lnTo>
                  <a:lnTo>
                    <a:pt x="2610612" y="575691"/>
                  </a:lnTo>
                  <a:lnTo>
                    <a:pt x="2610612" y="547116"/>
                  </a:lnTo>
                  <a:lnTo>
                    <a:pt x="2534412" y="585216"/>
                  </a:lnTo>
                  <a:lnTo>
                    <a:pt x="2610612" y="623316"/>
                  </a:lnTo>
                  <a:lnTo>
                    <a:pt x="2610612" y="594741"/>
                  </a:lnTo>
                  <a:lnTo>
                    <a:pt x="3215894" y="594741"/>
                  </a:lnTo>
                  <a:lnTo>
                    <a:pt x="3215894" y="864362"/>
                  </a:lnTo>
                  <a:lnTo>
                    <a:pt x="3840353" y="864362"/>
                  </a:lnTo>
                  <a:lnTo>
                    <a:pt x="3840353" y="892937"/>
                  </a:lnTo>
                  <a:lnTo>
                    <a:pt x="3897503" y="864362"/>
                  </a:lnTo>
                  <a:lnTo>
                    <a:pt x="3916553" y="85483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7039737" y="3388106"/>
            <a:ext cx="5126355" cy="424180"/>
          </a:xfrm>
          <a:custGeom>
            <a:avLst/>
            <a:gdLst/>
            <a:ahLst/>
            <a:cxnLst/>
            <a:rect l="l" t="t" r="r" b="b"/>
            <a:pathLst>
              <a:path w="5126355" h="424180">
                <a:moveTo>
                  <a:pt x="5126101" y="424053"/>
                </a:moveTo>
                <a:lnTo>
                  <a:pt x="5125567" y="373634"/>
                </a:lnTo>
                <a:lnTo>
                  <a:pt x="5125212" y="338836"/>
                </a:lnTo>
                <a:lnTo>
                  <a:pt x="5097526" y="353047"/>
                </a:lnTo>
                <a:lnTo>
                  <a:pt x="5095468" y="350520"/>
                </a:lnTo>
                <a:lnTo>
                  <a:pt x="5094122" y="348869"/>
                </a:lnTo>
                <a:lnTo>
                  <a:pt x="5083429" y="335788"/>
                </a:lnTo>
                <a:lnTo>
                  <a:pt x="5076672" y="330962"/>
                </a:lnTo>
                <a:lnTo>
                  <a:pt x="5054854" y="315341"/>
                </a:lnTo>
                <a:lnTo>
                  <a:pt x="5049863" y="312420"/>
                </a:lnTo>
                <a:lnTo>
                  <a:pt x="5021453" y="295783"/>
                </a:lnTo>
                <a:lnTo>
                  <a:pt x="5017338" y="293751"/>
                </a:lnTo>
                <a:lnTo>
                  <a:pt x="4982718" y="276606"/>
                </a:lnTo>
                <a:lnTo>
                  <a:pt x="4938649" y="258064"/>
                </a:lnTo>
                <a:lnTo>
                  <a:pt x="4937963" y="257810"/>
                </a:lnTo>
                <a:lnTo>
                  <a:pt x="4890986" y="240411"/>
                </a:lnTo>
                <a:lnTo>
                  <a:pt x="4835398" y="222250"/>
                </a:lnTo>
                <a:lnTo>
                  <a:pt x="4776470" y="205105"/>
                </a:lnTo>
                <a:lnTo>
                  <a:pt x="4712716" y="188468"/>
                </a:lnTo>
                <a:lnTo>
                  <a:pt x="4644517" y="172466"/>
                </a:lnTo>
                <a:lnTo>
                  <a:pt x="4589132" y="160655"/>
                </a:lnTo>
                <a:lnTo>
                  <a:pt x="4571873" y="156972"/>
                </a:lnTo>
                <a:lnTo>
                  <a:pt x="4494784" y="141986"/>
                </a:lnTo>
                <a:lnTo>
                  <a:pt x="4413631" y="127635"/>
                </a:lnTo>
                <a:lnTo>
                  <a:pt x="4364317" y="119761"/>
                </a:lnTo>
                <a:lnTo>
                  <a:pt x="4328541" y="114046"/>
                </a:lnTo>
                <a:lnTo>
                  <a:pt x="4239514" y="100965"/>
                </a:lnTo>
                <a:lnTo>
                  <a:pt x="4146677" y="88519"/>
                </a:lnTo>
                <a:lnTo>
                  <a:pt x="3950589" y="65913"/>
                </a:lnTo>
                <a:lnTo>
                  <a:pt x="3847465" y="55753"/>
                </a:lnTo>
                <a:lnTo>
                  <a:pt x="3632200" y="37719"/>
                </a:lnTo>
                <a:lnTo>
                  <a:pt x="3405251" y="22987"/>
                </a:lnTo>
                <a:lnTo>
                  <a:pt x="3329457" y="19050"/>
                </a:lnTo>
                <a:lnTo>
                  <a:pt x="3168142" y="11684"/>
                </a:lnTo>
                <a:lnTo>
                  <a:pt x="2998508" y="6438"/>
                </a:lnTo>
                <a:lnTo>
                  <a:pt x="2998343" y="0"/>
                </a:lnTo>
                <a:lnTo>
                  <a:pt x="2976372" y="508"/>
                </a:lnTo>
                <a:lnTo>
                  <a:pt x="2954401" y="1905"/>
                </a:lnTo>
                <a:lnTo>
                  <a:pt x="2932938" y="4318"/>
                </a:lnTo>
                <a:lnTo>
                  <a:pt x="2932442" y="4394"/>
                </a:lnTo>
                <a:lnTo>
                  <a:pt x="2921889" y="4064"/>
                </a:lnTo>
                <a:lnTo>
                  <a:pt x="2667762" y="381"/>
                </a:lnTo>
                <a:lnTo>
                  <a:pt x="2535682" y="0"/>
                </a:lnTo>
                <a:lnTo>
                  <a:pt x="2405126" y="762"/>
                </a:lnTo>
                <a:lnTo>
                  <a:pt x="2148967" y="5334"/>
                </a:lnTo>
                <a:lnTo>
                  <a:pt x="1900682" y="13970"/>
                </a:lnTo>
                <a:lnTo>
                  <a:pt x="1661541" y="26289"/>
                </a:lnTo>
                <a:lnTo>
                  <a:pt x="1432941" y="42164"/>
                </a:lnTo>
                <a:lnTo>
                  <a:pt x="1323086" y="51562"/>
                </a:lnTo>
                <a:lnTo>
                  <a:pt x="1112774" y="72517"/>
                </a:lnTo>
                <a:lnTo>
                  <a:pt x="1012698" y="84201"/>
                </a:lnTo>
                <a:lnTo>
                  <a:pt x="916432" y="96520"/>
                </a:lnTo>
                <a:lnTo>
                  <a:pt x="823722" y="109728"/>
                </a:lnTo>
                <a:lnTo>
                  <a:pt x="735203" y="123571"/>
                </a:lnTo>
                <a:lnTo>
                  <a:pt x="650621" y="138049"/>
                </a:lnTo>
                <a:lnTo>
                  <a:pt x="570484" y="153289"/>
                </a:lnTo>
                <a:lnTo>
                  <a:pt x="494665" y="169037"/>
                </a:lnTo>
                <a:lnTo>
                  <a:pt x="423418" y="185420"/>
                </a:lnTo>
                <a:lnTo>
                  <a:pt x="357124" y="202438"/>
                </a:lnTo>
                <a:lnTo>
                  <a:pt x="295783" y="220091"/>
                </a:lnTo>
                <a:lnTo>
                  <a:pt x="239395" y="238125"/>
                </a:lnTo>
                <a:lnTo>
                  <a:pt x="188341" y="256794"/>
                </a:lnTo>
                <a:lnTo>
                  <a:pt x="142621" y="275971"/>
                </a:lnTo>
                <a:lnTo>
                  <a:pt x="102616" y="295656"/>
                </a:lnTo>
                <a:lnTo>
                  <a:pt x="68199" y="315849"/>
                </a:lnTo>
                <a:lnTo>
                  <a:pt x="37084" y="339775"/>
                </a:lnTo>
                <a:lnTo>
                  <a:pt x="13589" y="322834"/>
                </a:lnTo>
                <a:lnTo>
                  <a:pt x="0" y="407035"/>
                </a:lnTo>
                <a:lnTo>
                  <a:pt x="75438" y="367411"/>
                </a:lnTo>
                <a:lnTo>
                  <a:pt x="66802" y="361188"/>
                </a:lnTo>
                <a:lnTo>
                  <a:pt x="52476" y="350862"/>
                </a:lnTo>
                <a:lnTo>
                  <a:pt x="51435" y="351663"/>
                </a:lnTo>
                <a:lnTo>
                  <a:pt x="52463" y="350862"/>
                </a:lnTo>
                <a:lnTo>
                  <a:pt x="53746" y="349885"/>
                </a:lnTo>
                <a:lnTo>
                  <a:pt x="64312" y="341757"/>
                </a:lnTo>
                <a:lnTo>
                  <a:pt x="64643" y="341503"/>
                </a:lnTo>
                <a:lnTo>
                  <a:pt x="78740" y="331724"/>
                </a:lnTo>
                <a:lnTo>
                  <a:pt x="78232" y="332105"/>
                </a:lnTo>
                <a:lnTo>
                  <a:pt x="78867" y="331724"/>
                </a:lnTo>
                <a:lnTo>
                  <a:pt x="111455" y="312547"/>
                </a:lnTo>
                <a:lnTo>
                  <a:pt x="111887" y="312293"/>
                </a:lnTo>
                <a:lnTo>
                  <a:pt x="111252" y="312547"/>
                </a:lnTo>
                <a:lnTo>
                  <a:pt x="150355" y="293370"/>
                </a:lnTo>
                <a:lnTo>
                  <a:pt x="150876" y="293116"/>
                </a:lnTo>
                <a:lnTo>
                  <a:pt x="195275" y="274574"/>
                </a:lnTo>
                <a:lnTo>
                  <a:pt x="195580" y="274447"/>
                </a:lnTo>
                <a:lnTo>
                  <a:pt x="195072" y="274574"/>
                </a:lnTo>
                <a:lnTo>
                  <a:pt x="245745" y="256159"/>
                </a:lnTo>
                <a:lnTo>
                  <a:pt x="245491" y="256286"/>
                </a:lnTo>
                <a:lnTo>
                  <a:pt x="245884" y="256159"/>
                </a:lnTo>
                <a:lnTo>
                  <a:pt x="301117" y="238379"/>
                </a:lnTo>
                <a:lnTo>
                  <a:pt x="301548" y="238252"/>
                </a:lnTo>
                <a:lnTo>
                  <a:pt x="362204" y="220853"/>
                </a:lnTo>
                <a:lnTo>
                  <a:pt x="361950" y="220853"/>
                </a:lnTo>
                <a:lnTo>
                  <a:pt x="428117" y="203962"/>
                </a:lnTo>
                <a:lnTo>
                  <a:pt x="427863" y="203962"/>
                </a:lnTo>
                <a:lnTo>
                  <a:pt x="498856" y="187706"/>
                </a:lnTo>
                <a:lnTo>
                  <a:pt x="498602" y="187706"/>
                </a:lnTo>
                <a:lnTo>
                  <a:pt x="574294" y="171958"/>
                </a:lnTo>
                <a:lnTo>
                  <a:pt x="574040" y="171958"/>
                </a:lnTo>
                <a:lnTo>
                  <a:pt x="654050" y="156845"/>
                </a:lnTo>
                <a:lnTo>
                  <a:pt x="653923" y="156845"/>
                </a:lnTo>
                <a:lnTo>
                  <a:pt x="738251" y="142367"/>
                </a:lnTo>
                <a:lnTo>
                  <a:pt x="738124" y="142367"/>
                </a:lnTo>
                <a:lnTo>
                  <a:pt x="826643" y="128524"/>
                </a:lnTo>
                <a:lnTo>
                  <a:pt x="826516" y="128651"/>
                </a:lnTo>
                <a:lnTo>
                  <a:pt x="827392" y="128524"/>
                </a:lnTo>
                <a:lnTo>
                  <a:pt x="918972" y="115443"/>
                </a:lnTo>
                <a:lnTo>
                  <a:pt x="918845" y="115443"/>
                </a:lnTo>
                <a:lnTo>
                  <a:pt x="1015111" y="103124"/>
                </a:lnTo>
                <a:lnTo>
                  <a:pt x="1014984" y="103124"/>
                </a:lnTo>
                <a:lnTo>
                  <a:pt x="1114933" y="91440"/>
                </a:lnTo>
                <a:lnTo>
                  <a:pt x="1324864" y="70485"/>
                </a:lnTo>
                <a:lnTo>
                  <a:pt x="1434592" y="61214"/>
                </a:lnTo>
                <a:lnTo>
                  <a:pt x="1547241" y="52832"/>
                </a:lnTo>
                <a:lnTo>
                  <a:pt x="1662811" y="45339"/>
                </a:lnTo>
                <a:lnTo>
                  <a:pt x="1780921" y="38608"/>
                </a:lnTo>
                <a:lnTo>
                  <a:pt x="1901571" y="32893"/>
                </a:lnTo>
                <a:lnTo>
                  <a:pt x="2024507" y="28194"/>
                </a:lnTo>
                <a:lnTo>
                  <a:pt x="2149602" y="24384"/>
                </a:lnTo>
                <a:lnTo>
                  <a:pt x="2405380" y="19812"/>
                </a:lnTo>
                <a:lnTo>
                  <a:pt x="2626842" y="19634"/>
                </a:lnTo>
                <a:lnTo>
                  <a:pt x="2795397" y="20701"/>
                </a:lnTo>
                <a:lnTo>
                  <a:pt x="2851404" y="21983"/>
                </a:lnTo>
                <a:lnTo>
                  <a:pt x="2850134" y="22352"/>
                </a:lnTo>
                <a:lnTo>
                  <a:pt x="2830449" y="28829"/>
                </a:lnTo>
                <a:lnTo>
                  <a:pt x="2792603" y="44450"/>
                </a:lnTo>
                <a:lnTo>
                  <a:pt x="2756916" y="62738"/>
                </a:lnTo>
                <a:lnTo>
                  <a:pt x="2723642" y="84074"/>
                </a:lnTo>
                <a:lnTo>
                  <a:pt x="2692908" y="107950"/>
                </a:lnTo>
                <a:lnTo>
                  <a:pt x="2664841" y="133985"/>
                </a:lnTo>
                <a:lnTo>
                  <a:pt x="2628519" y="177546"/>
                </a:lnTo>
                <a:lnTo>
                  <a:pt x="2599690" y="225425"/>
                </a:lnTo>
                <a:lnTo>
                  <a:pt x="2578989" y="277368"/>
                </a:lnTo>
                <a:lnTo>
                  <a:pt x="2575776" y="293281"/>
                </a:lnTo>
                <a:lnTo>
                  <a:pt x="2546477" y="289687"/>
                </a:lnTo>
                <a:lnTo>
                  <a:pt x="2574925" y="369951"/>
                </a:lnTo>
                <a:lnTo>
                  <a:pt x="2615565" y="308864"/>
                </a:lnTo>
                <a:lnTo>
                  <a:pt x="2622169" y="298958"/>
                </a:lnTo>
                <a:lnTo>
                  <a:pt x="2594724" y="295605"/>
                </a:lnTo>
                <a:lnTo>
                  <a:pt x="2597289" y="282829"/>
                </a:lnTo>
                <a:lnTo>
                  <a:pt x="2597327" y="282651"/>
                </a:lnTo>
                <a:lnTo>
                  <a:pt x="2597658" y="281686"/>
                </a:lnTo>
                <a:lnTo>
                  <a:pt x="2602992" y="265811"/>
                </a:lnTo>
                <a:lnTo>
                  <a:pt x="2602865" y="266319"/>
                </a:lnTo>
                <a:lnTo>
                  <a:pt x="2603055" y="265811"/>
                </a:lnTo>
                <a:lnTo>
                  <a:pt x="2609469" y="249555"/>
                </a:lnTo>
                <a:lnTo>
                  <a:pt x="2609342" y="250063"/>
                </a:lnTo>
                <a:lnTo>
                  <a:pt x="2609570" y="249555"/>
                </a:lnTo>
                <a:lnTo>
                  <a:pt x="2616720" y="234188"/>
                </a:lnTo>
                <a:lnTo>
                  <a:pt x="2616847" y="233921"/>
                </a:lnTo>
                <a:lnTo>
                  <a:pt x="2625090" y="218186"/>
                </a:lnTo>
                <a:lnTo>
                  <a:pt x="2624963" y="218694"/>
                </a:lnTo>
                <a:lnTo>
                  <a:pt x="2625255" y="218186"/>
                </a:lnTo>
                <a:lnTo>
                  <a:pt x="2634234" y="203073"/>
                </a:lnTo>
                <a:lnTo>
                  <a:pt x="2633980" y="203581"/>
                </a:lnTo>
                <a:lnTo>
                  <a:pt x="2634310" y="203073"/>
                </a:lnTo>
                <a:lnTo>
                  <a:pt x="2644140" y="188341"/>
                </a:lnTo>
                <a:lnTo>
                  <a:pt x="2643886" y="188849"/>
                </a:lnTo>
                <a:lnTo>
                  <a:pt x="2644267" y="188341"/>
                </a:lnTo>
                <a:lnTo>
                  <a:pt x="2654935" y="174244"/>
                </a:lnTo>
                <a:lnTo>
                  <a:pt x="2654681" y="174625"/>
                </a:lnTo>
                <a:lnTo>
                  <a:pt x="2654985" y="174244"/>
                </a:lnTo>
                <a:lnTo>
                  <a:pt x="2666174" y="160782"/>
                </a:lnTo>
                <a:lnTo>
                  <a:pt x="2666492" y="160401"/>
                </a:lnTo>
                <a:lnTo>
                  <a:pt x="2666111" y="160782"/>
                </a:lnTo>
                <a:lnTo>
                  <a:pt x="2678442" y="147447"/>
                </a:lnTo>
                <a:lnTo>
                  <a:pt x="2678684" y="147193"/>
                </a:lnTo>
                <a:lnTo>
                  <a:pt x="2678303" y="147447"/>
                </a:lnTo>
                <a:lnTo>
                  <a:pt x="2691384" y="134747"/>
                </a:lnTo>
                <a:lnTo>
                  <a:pt x="2691663" y="134493"/>
                </a:lnTo>
                <a:lnTo>
                  <a:pt x="2705354" y="122301"/>
                </a:lnTo>
                <a:lnTo>
                  <a:pt x="2705100" y="122555"/>
                </a:lnTo>
                <a:lnTo>
                  <a:pt x="2705404" y="122301"/>
                </a:lnTo>
                <a:lnTo>
                  <a:pt x="2719705" y="110490"/>
                </a:lnTo>
                <a:lnTo>
                  <a:pt x="2719324" y="110871"/>
                </a:lnTo>
                <a:lnTo>
                  <a:pt x="2719832" y="110490"/>
                </a:lnTo>
                <a:lnTo>
                  <a:pt x="2766479" y="79375"/>
                </a:lnTo>
                <a:lnTo>
                  <a:pt x="2766695" y="79248"/>
                </a:lnTo>
                <a:lnTo>
                  <a:pt x="2766187" y="79375"/>
                </a:lnTo>
                <a:lnTo>
                  <a:pt x="2783217" y="70231"/>
                </a:lnTo>
                <a:lnTo>
                  <a:pt x="2783459" y="70104"/>
                </a:lnTo>
                <a:lnTo>
                  <a:pt x="2783078" y="70231"/>
                </a:lnTo>
                <a:lnTo>
                  <a:pt x="2800591" y="61722"/>
                </a:lnTo>
                <a:lnTo>
                  <a:pt x="2800858" y="61595"/>
                </a:lnTo>
                <a:lnTo>
                  <a:pt x="2800477" y="61722"/>
                </a:lnTo>
                <a:lnTo>
                  <a:pt x="2818765" y="53721"/>
                </a:lnTo>
                <a:lnTo>
                  <a:pt x="2818384" y="53975"/>
                </a:lnTo>
                <a:lnTo>
                  <a:pt x="2819031" y="53721"/>
                </a:lnTo>
                <a:lnTo>
                  <a:pt x="2836849" y="46863"/>
                </a:lnTo>
                <a:lnTo>
                  <a:pt x="2837180" y="46736"/>
                </a:lnTo>
                <a:lnTo>
                  <a:pt x="2836672" y="46863"/>
                </a:lnTo>
                <a:lnTo>
                  <a:pt x="2855595" y="40640"/>
                </a:lnTo>
                <a:lnTo>
                  <a:pt x="2856026" y="40513"/>
                </a:lnTo>
                <a:lnTo>
                  <a:pt x="2875280" y="34925"/>
                </a:lnTo>
                <a:lnTo>
                  <a:pt x="2874899" y="34925"/>
                </a:lnTo>
                <a:lnTo>
                  <a:pt x="2894965" y="30099"/>
                </a:lnTo>
                <a:lnTo>
                  <a:pt x="2894584" y="30226"/>
                </a:lnTo>
                <a:lnTo>
                  <a:pt x="2895219" y="30099"/>
                </a:lnTo>
                <a:lnTo>
                  <a:pt x="2915031" y="26162"/>
                </a:lnTo>
                <a:lnTo>
                  <a:pt x="2914650" y="26289"/>
                </a:lnTo>
                <a:lnTo>
                  <a:pt x="2915475" y="26162"/>
                </a:lnTo>
                <a:lnTo>
                  <a:pt x="3045460" y="26416"/>
                </a:lnTo>
                <a:lnTo>
                  <a:pt x="3287014" y="35941"/>
                </a:lnTo>
                <a:lnTo>
                  <a:pt x="3404108" y="42037"/>
                </a:lnTo>
                <a:lnTo>
                  <a:pt x="3518789" y="48895"/>
                </a:lnTo>
                <a:lnTo>
                  <a:pt x="3630676" y="56769"/>
                </a:lnTo>
                <a:lnTo>
                  <a:pt x="3739642" y="65278"/>
                </a:lnTo>
                <a:lnTo>
                  <a:pt x="3845687" y="74676"/>
                </a:lnTo>
                <a:lnTo>
                  <a:pt x="3948557" y="84963"/>
                </a:lnTo>
                <a:lnTo>
                  <a:pt x="4048125" y="95885"/>
                </a:lnTo>
                <a:lnTo>
                  <a:pt x="4144391" y="107442"/>
                </a:lnTo>
                <a:lnTo>
                  <a:pt x="4144264" y="107442"/>
                </a:lnTo>
                <a:lnTo>
                  <a:pt x="4236974" y="119888"/>
                </a:lnTo>
                <a:lnTo>
                  <a:pt x="4236847" y="119761"/>
                </a:lnTo>
                <a:lnTo>
                  <a:pt x="4325620" y="132842"/>
                </a:lnTo>
                <a:lnTo>
                  <a:pt x="4325493" y="132842"/>
                </a:lnTo>
                <a:lnTo>
                  <a:pt x="4410583" y="146431"/>
                </a:lnTo>
                <a:lnTo>
                  <a:pt x="4410456" y="146431"/>
                </a:lnTo>
                <a:lnTo>
                  <a:pt x="4491355" y="160782"/>
                </a:lnTo>
                <a:lnTo>
                  <a:pt x="4491228" y="160655"/>
                </a:lnTo>
                <a:lnTo>
                  <a:pt x="4568063" y="175641"/>
                </a:lnTo>
                <a:lnTo>
                  <a:pt x="4567936" y="175641"/>
                </a:lnTo>
                <a:lnTo>
                  <a:pt x="4640453" y="191008"/>
                </a:lnTo>
                <a:lnTo>
                  <a:pt x="4640199" y="191008"/>
                </a:lnTo>
                <a:lnTo>
                  <a:pt x="4708271" y="207010"/>
                </a:lnTo>
                <a:lnTo>
                  <a:pt x="4708017" y="207010"/>
                </a:lnTo>
                <a:lnTo>
                  <a:pt x="4771517" y="223520"/>
                </a:lnTo>
                <a:lnTo>
                  <a:pt x="4771263" y="223520"/>
                </a:lnTo>
                <a:lnTo>
                  <a:pt x="4829937" y="240538"/>
                </a:lnTo>
                <a:lnTo>
                  <a:pt x="4829683" y="240411"/>
                </a:lnTo>
                <a:lnTo>
                  <a:pt x="4883213" y="257835"/>
                </a:lnTo>
                <a:lnTo>
                  <a:pt x="4883480" y="257937"/>
                </a:lnTo>
                <a:lnTo>
                  <a:pt x="4931410" y="275717"/>
                </a:lnTo>
                <a:lnTo>
                  <a:pt x="4931702" y="275844"/>
                </a:lnTo>
                <a:lnTo>
                  <a:pt x="4975098" y="294005"/>
                </a:lnTo>
                <a:lnTo>
                  <a:pt x="5012194" y="312432"/>
                </a:lnTo>
                <a:lnTo>
                  <a:pt x="5070183" y="349770"/>
                </a:lnTo>
                <a:lnTo>
                  <a:pt x="5080127" y="361975"/>
                </a:lnTo>
                <a:lnTo>
                  <a:pt x="5057394" y="373634"/>
                </a:lnTo>
                <a:lnTo>
                  <a:pt x="5126101" y="42405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859390" y="3144648"/>
            <a:ext cx="1133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Pseudo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Entangled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93254" y="8305470"/>
            <a:ext cx="686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Machine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42270" y="8298460"/>
            <a:ext cx="681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Machine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B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91541" y="8296021"/>
            <a:ext cx="6794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Machine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C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28789" y="3942842"/>
            <a:ext cx="177800" cy="12560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Machine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Local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Time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02190" y="4976749"/>
            <a:ext cx="177800" cy="12560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Machine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Local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Time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933554" y="3926460"/>
            <a:ext cx="177800" cy="12560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Machine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Local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Time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99150" y="3368675"/>
            <a:ext cx="10263505" cy="4733925"/>
            <a:chOff x="1024127" y="1652016"/>
            <a:chExt cx="10263505" cy="4733925"/>
          </a:xfrm>
        </p:grpSpPr>
        <p:sp>
          <p:nvSpPr>
            <p:cNvPr id="3" name="object 3"/>
            <p:cNvSpPr/>
            <p:nvPr/>
          </p:nvSpPr>
          <p:spPr>
            <a:xfrm>
              <a:off x="1100327" y="3464051"/>
              <a:ext cx="10173970" cy="0"/>
            </a:xfrm>
            <a:custGeom>
              <a:avLst/>
              <a:gdLst/>
              <a:ahLst/>
              <a:cxnLst/>
              <a:rect l="l" t="t" r="r" b="b"/>
              <a:pathLst>
                <a:path w="10173970">
                  <a:moveTo>
                    <a:pt x="0" y="0"/>
                  </a:moveTo>
                  <a:lnTo>
                    <a:pt x="10173970" y="0"/>
                  </a:lnTo>
                </a:path>
              </a:pathLst>
            </a:custGeom>
            <a:ln w="12700">
              <a:solidFill>
                <a:srgbClr val="4471C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2227" y="1690116"/>
              <a:ext cx="0" cy="4657725"/>
            </a:xfrm>
            <a:custGeom>
              <a:avLst/>
              <a:gdLst/>
              <a:ahLst/>
              <a:cxnLst/>
              <a:rect l="l" t="t" r="r" b="b"/>
              <a:pathLst>
                <a:path h="4657725">
                  <a:moveTo>
                    <a:pt x="0" y="0"/>
                  </a:moveTo>
                  <a:lnTo>
                    <a:pt x="0" y="4657559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3497" y="2359533"/>
              <a:ext cx="732155" cy="0"/>
            </a:xfrm>
            <a:custGeom>
              <a:avLst/>
              <a:gdLst/>
              <a:ahLst/>
              <a:cxnLst/>
              <a:rect l="l" t="t" r="r" b="b"/>
              <a:pathLst>
                <a:path w="732155">
                  <a:moveTo>
                    <a:pt x="0" y="0"/>
                  </a:moveTo>
                  <a:lnTo>
                    <a:pt x="731774" y="0"/>
                  </a:lnTo>
                </a:path>
              </a:pathLst>
            </a:custGeom>
            <a:ln w="13462">
              <a:solidFill>
                <a:srgbClr val="4471C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4155" y="2359533"/>
              <a:ext cx="7747000" cy="0"/>
            </a:xfrm>
            <a:custGeom>
              <a:avLst/>
              <a:gdLst/>
              <a:ahLst/>
              <a:cxnLst/>
              <a:rect l="l" t="t" r="r" b="b"/>
              <a:pathLst>
                <a:path w="7747000">
                  <a:moveTo>
                    <a:pt x="0" y="0"/>
                  </a:moveTo>
                  <a:lnTo>
                    <a:pt x="467868" y="0"/>
                  </a:lnTo>
                </a:path>
                <a:path w="7747000">
                  <a:moveTo>
                    <a:pt x="2206752" y="0"/>
                  </a:moveTo>
                  <a:lnTo>
                    <a:pt x="2665476" y="0"/>
                  </a:lnTo>
                </a:path>
                <a:path w="7747000">
                  <a:moveTo>
                    <a:pt x="4404360" y="0"/>
                  </a:moveTo>
                  <a:lnTo>
                    <a:pt x="4869180" y="0"/>
                  </a:lnTo>
                </a:path>
                <a:path w="7747000">
                  <a:moveTo>
                    <a:pt x="6608063" y="0"/>
                  </a:moveTo>
                  <a:lnTo>
                    <a:pt x="7746492" y="0"/>
                  </a:lnTo>
                </a:path>
              </a:pathLst>
            </a:custGeom>
            <a:ln w="13461">
              <a:solidFill>
                <a:srgbClr val="4471C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95272" y="1976628"/>
              <a:ext cx="1739264" cy="767080"/>
            </a:xfrm>
            <a:custGeom>
              <a:avLst/>
              <a:gdLst/>
              <a:ahLst/>
              <a:cxnLst/>
              <a:rect l="l" t="t" r="r" b="b"/>
              <a:pathLst>
                <a:path w="1739264" h="767080">
                  <a:moveTo>
                    <a:pt x="1738883" y="0"/>
                  </a:moveTo>
                  <a:lnTo>
                    <a:pt x="0" y="0"/>
                  </a:lnTo>
                  <a:lnTo>
                    <a:pt x="0" y="766572"/>
                  </a:lnTo>
                  <a:lnTo>
                    <a:pt x="1738883" y="766572"/>
                  </a:lnTo>
                  <a:lnTo>
                    <a:pt x="1738883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95272" y="1976628"/>
              <a:ext cx="1739264" cy="767080"/>
            </a:xfrm>
            <a:custGeom>
              <a:avLst/>
              <a:gdLst/>
              <a:ahLst/>
              <a:cxnLst/>
              <a:rect l="l" t="t" r="r" b="b"/>
              <a:pathLst>
                <a:path w="1739264" h="767080">
                  <a:moveTo>
                    <a:pt x="0" y="766572"/>
                  </a:moveTo>
                  <a:lnTo>
                    <a:pt x="1738883" y="766572"/>
                  </a:lnTo>
                  <a:lnTo>
                    <a:pt x="1738883" y="0"/>
                  </a:lnTo>
                  <a:lnTo>
                    <a:pt x="0" y="0"/>
                  </a:lnTo>
                  <a:lnTo>
                    <a:pt x="0" y="766572"/>
                  </a:lnTo>
                  <a:close/>
                </a:path>
              </a:pathLst>
            </a:custGeom>
            <a:ln w="12700">
              <a:solidFill>
                <a:srgbClr val="B4C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19441" y="426901"/>
            <a:ext cx="721105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Runtime</a:t>
            </a:r>
            <a:r>
              <a:rPr spc="-60" dirty="0"/>
              <a:t> </a:t>
            </a:r>
            <a:r>
              <a:rPr spc="-20" dirty="0"/>
              <a:t>Difference</a:t>
            </a:r>
            <a:r>
              <a:rPr spc="-90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10" dirty="0"/>
              <a:t>Pipeline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029705" y="3911599"/>
            <a:ext cx="10204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37250" y="3292475"/>
            <a:ext cx="10212705" cy="228600"/>
          </a:xfrm>
          <a:custGeom>
            <a:avLst/>
            <a:gdLst/>
            <a:ahLst/>
            <a:cxnLst/>
            <a:rect l="l" t="t" r="r" b="b"/>
            <a:pathLst>
              <a:path w="10212705" h="228600">
                <a:moveTo>
                  <a:pt x="9983724" y="0"/>
                </a:moveTo>
                <a:lnTo>
                  <a:pt x="9983724" y="228600"/>
                </a:lnTo>
                <a:lnTo>
                  <a:pt x="10136124" y="152400"/>
                </a:lnTo>
                <a:lnTo>
                  <a:pt x="10021824" y="152400"/>
                </a:lnTo>
                <a:lnTo>
                  <a:pt x="10021824" y="76200"/>
                </a:lnTo>
                <a:lnTo>
                  <a:pt x="10136124" y="76200"/>
                </a:lnTo>
                <a:lnTo>
                  <a:pt x="9983724" y="0"/>
                </a:lnTo>
                <a:close/>
              </a:path>
              <a:path w="10212705" h="228600">
                <a:moveTo>
                  <a:pt x="9983724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9983724" y="152400"/>
                </a:lnTo>
                <a:lnTo>
                  <a:pt x="9983724" y="76200"/>
                </a:lnTo>
                <a:close/>
              </a:path>
              <a:path w="10212705" h="228600">
                <a:moveTo>
                  <a:pt x="10136124" y="76200"/>
                </a:moveTo>
                <a:lnTo>
                  <a:pt x="10021824" y="76200"/>
                </a:lnTo>
                <a:lnTo>
                  <a:pt x="10021824" y="152400"/>
                </a:lnTo>
                <a:lnTo>
                  <a:pt x="10136124" y="152400"/>
                </a:lnTo>
                <a:lnTo>
                  <a:pt x="10212324" y="114300"/>
                </a:lnTo>
                <a:lnTo>
                  <a:pt x="101361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88069" y="3038982"/>
            <a:ext cx="910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Time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Axis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663945" y="4790313"/>
            <a:ext cx="1875155" cy="781050"/>
            <a:chOff x="1788922" y="3073654"/>
            <a:chExt cx="1875155" cy="781050"/>
          </a:xfrm>
        </p:grpSpPr>
        <p:sp>
          <p:nvSpPr>
            <p:cNvPr id="14" name="object 14"/>
            <p:cNvSpPr/>
            <p:nvPr/>
          </p:nvSpPr>
          <p:spPr>
            <a:xfrm>
              <a:off x="1795272" y="3080004"/>
              <a:ext cx="1862455" cy="768350"/>
            </a:xfrm>
            <a:custGeom>
              <a:avLst/>
              <a:gdLst/>
              <a:ahLst/>
              <a:cxnLst/>
              <a:rect l="l" t="t" r="r" b="b"/>
              <a:pathLst>
                <a:path w="1862454" h="768350">
                  <a:moveTo>
                    <a:pt x="1862327" y="0"/>
                  </a:moveTo>
                  <a:lnTo>
                    <a:pt x="0" y="0"/>
                  </a:lnTo>
                  <a:lnTo>
                    <a:pt x="0" y="768096"/>
                  </a:lnTo>
                  <a:lnTo>
                    <a:pt x="1862327" y="768096"/>
                  </a:lnTo>
                  <a:lnTo>
                    <a:pt x="186232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95272" y="3080004"/>
              <a:ext cx="1862455" cy="768350"/>
            </a:xfrm>
            <a:custGeom>
              <a:avLst/>
              <a:gdLst/>
              <a:ahLst/>
              <a:cxnLst/>
              <a:rect l="l" t="t" r="r" b="b"/>
              <a:pathLst>
                <a:path w="1862454" h="768350">
                  <a:moveTo>
                    <a:pt x="0" y="768096"/>
                  </a:moveTo>
                  <a:lnTo>
                    <a:pt x="1862327" y="768096"/>
                  </a:lnTo>
                  <a:lnTo>
                    <a:pt x="1862327" y="0"/>
                  </a:lnTo>
                  <a:lnTo>
                    <a:pt x="0" y="0"/>
                  </a:lnTo>
                  <a:lnTo>
                    <a:pt x="0" y="76809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094348" y="5016195"/>
            <a:ext cx="10128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30900" y="5942456"/>
            <a:ext cx="10081895" cy="779780"/>
            <a:chOff x="1055877" y="4225797"/>
            <a:chExt cx="10081895" cy="779780"/>
          </a:xfrm>
        </p:grpSpPr>
        <p:sp>
          <p:nvSpPr>
            <p:cNvPr id="18" name="object 18"/>
            <p:cNvSpPr/>
            <p:nvPr/>
          </p:nvSpPr>
          <p:spPr>
            <a:xfrm>
              <a:off x="1062227" y="4614671"/>
              <a:ext cx="10069195" cy="0"/>
            </a:xfrm>
            <a:custGeom>
              <a:avLst/>
              <a:gdLst/>
              <a:ahLst/>
              <a:cxnLst/>
              <a:rect l="l" t="t" r="r" b="b"/>
              <a:pathLst>
                <a:path w="10069195">
                  <a:moveTo>
                    <a:pt x="0" y="0"/>
                  </a:moveTo>
                  <a:lnTo>
                    <a:pt x="725423" y="0"/>
                  </a:lnTo>
                </a:path>
                <a:path w="10069195">
                  <a:moveTo>
                    <a:pt x="2784348" y="0"/>
                  </a:moveTo>
                  <a:lnTo>
                    <a:pt x="2932176" y="0"/>
                  </a:lnTo>
                </a:path>
                <a:path w="10069195">
                  <a:moveTo>
                    <a:pt x="4991100" y="0"/>
                  </a:moveTo>
                  <a:lnTo>
                    <a:pt x="5129784" y="0"/>
                  </a:lnTo>
                </a:path>
                <a:path w="10069195">
                  <a:moveTo>
                    <a:pt x="7188708" y="0"/>
                  </a:moveTo>
                  <a:lnTo>
                    <a:pt x="7333488" y="0"/>
                  </a:lnTo>
                </a:path>
                <a:path w="10069195">
                  <a:moveTo>
                    <a:pt x="9392412" y="0"/>
                  </a:moveTo>
                  <a:lnTo>
                    <a:pt x="10068941" y="0"/>
                  </a:lnTo>
                </a:path>
              </a:pathLst>
            </a:custGeom>
            <a:ln w="12700">
              <a:solidFill>
                <a:srgbClr val="4471C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87651" y="4232147"/>
              <a:ext cx="2059305" cy="767080"/>
            </a:xfrm>
            <a:custGeom>
              <a:avLst/>
              <a:gdLst/>
              <a:ahLst/>
              <a:cxnLst/>
              <a:rect l="l" t="t" r="r" b="b"/>
              <a:pathLst>
                <a:path w="2059304" h="767079">
                  <a:moveTo>
                    <a:pt x="2058924" y="0"/>
                  </a:moveTo>
                  <a:lnTo>
                    <a:pt x="0" y="0"/>
                  </a:lnTo>
                  <a:lnTo>
                    <a:pt x="0" y="766571"/>
                  </a:lnTo>
                  <a:lnTo>
                    <a:pt x="2058924" y="766571"/>
                  </a:lnTo>
                  <a:lnTo>
                    <a:pt x="2058924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87651" y="4232147"/>
              <a:ext cx="2059305" cy="767080"/>
            </a:xfrm>
            <a:custGeom>
              <a:avLst/>
              <a:gdLst/>
              <a:ahLst/>
              <a:cxnLst/>
              <a:rect l="l" t="t" r="r" b="b"/>
              <a:pathLst>
                <a:path w="2059304" h="767079">
                  <a:moveTo>
                    <a:pt x="0" y="766571"/>
                  </a:moveTo>
                  <a:lnTo>
                    <a:pt x="2058924" y="766571"/>
                  </a:lnTo>
                  <a:lnTo>
                    <a:pt x="2058924" y="0"/>
                  </a:lnTo>
                  <a:lnTo>
                    <a:pt x="0" y="0"/>
                  </a:lnTo>
                  <a:lnTo>
                    <a:pt x="0" y="76657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186677" y="6167754"/>
            <a:ext cx="1010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938520" y="7097649"/>
            <a:ext cx="10074275" cy="781050"/>
            <a:chOff x="1063497" y="5380990"/>
            <a:chExt cx="10074275" cy="781050"/>
          </a:xfrm>
        </p:grpSpPr>
        <p:sp>
          <p:nvSpPr>
            <p:cNvPr id="23" name="object 23"/>
            <p:cNvSpPr/>
            <p:nvPr/>
          </p:nvSpPr>
          <p:spPr>
            <a:xfrm>
              <a:off x="1069847" y="5771388"/>
              <a:ext cx="10061575" cy="0"/>
            </a:xfrm>
            <a:custGeom>
              <a:avLst/>
              <a:gdLst/>
              <a:ahLst/>
              <a:cxnLst/>
              <a:rect l="l" t="t" r="r" b="b"/>
              <a:pathLst>
                <a:path w="10061575">
                  <a:moveTo>
                    <a:pt x="0" y="0"/>
                  </a:moveTo>
                  <a:lnTo>
                    <a:pt x="717804" y="0"/>
                  </a:lnTo>
                </a:path>
                <a:path w="10061575">
                  <a:moveTo>
                    <a:pt x="2362200" y="0"/>
                  </a:moveTo>
                  <a:lnTo>
                    <a:pt x="2924555" y="0"/>
                  </a:lnTo>
                </a:path>
                <a:path w="10061575">
                  <a:moveTo>
                    <a:pt x="4567428" y="0"/>
                  </a:moveTo>
                  <a:lnTo>
                    <a:pt x="5122164" y="0"/>
                  </a:lnTo>
                </a:path>
                <a:path w="10061575">
                  <a:moveTo>
                    <a:pt x="6766559" y="0"/>
                  </a:moveTo>
                  <a:lnTo>
                    <a:pt x="7325868" y="0"/>
                  </a:lnTo>
                </a:path>
                <a:path w="10061575">
                  <a:moveTo>
                    <a:pt x="8968740" y="0"/>
                  </a:moveTo>
                  <a:lnTo>
                    <a:pt x="10061067" y="0"/>
                  </a:lnTo>
                </a:path>
              </a:pathLst>
            </a:custGeom>
            <a:ln w="12700">
              <a:solidFill>
                <a:srgbClr val="4471C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87651" y="5387340"/>
              <a:ext cx="1644650" cy="768350"/>
            </a:xfrm>
            <a:custGeom>
              <a:avLst/>
              <a:gdLst/>
              <a:ahLst/>
              <a:cxnLst/>
              <a:rect l="l" t="t" r="r" b="b"/>
              <a:pathLst>
                <a:path w="1644650" h="768350">
                  <a:moveTo>
                    <a:pt x="1644396" y="0"/>
                  </a:moveTo>
                  <a:lnTo>
                    <a:pt x="0" y="0"/>
                  </a:lnTo>
                  <a:lnTo>
                    <a:pt x="0" y="768096"/>
                  </a:lnTo>
                  <a:lnTo>
                    <a:pt x="1644396" y="768096"/>
                  </a:lnTo>
                  <a:lnTo>
                    <a:pt x="1644396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87651" y="5387340"/>
              <a:ext cx="1644650" cy="768350"/>
            </a:xfrm>
            <a:custGeom>
              <a:avLst/>
              <a:gdLst/>
              <a:ahLst/>
              <a:cxnLst/>
              <a:rect l="l" t="t" r="r" b="b"/>
              <a:pathLst>
                <a:path w="1644650" h="768350">
                  <a:moveTo>
                    <a:pt x="0" y="768096"/>
                  </a:moveTo>
                  <a:lnTo>
                    <a:pt x="1644396" y="768096"/>
                  </a:lnTo>
                  <a:lnTo>
                    <a:pt x="1644396" y="0"/>
                  </a:lnTo>
                  <a:lnTo>
                    <a:pt x="0" y="0"/>
                  </a:lnTo>
                  <a:lnTo>
                    <a:pt x="0" y="76809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970649" y="7324470"/>
            <a:ext cx="1029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56324" y="3155061"/>
            <a:ext cx="3966210" cy="4917440"/>
            <a:chOff x="1781301" y="1438402"/>
            <a:chExt cx="3966210" cy="4917440"/>
          </a:xfrm>
        </p:grpSpPr>
        <p:sp>
          <p:nvSpPr>
            <p:cNvPr id="28" name="object 28"/>
            <p:cNvSpPr/>
            <p:nvPr/>
          </p:nvSpPr>
          <p:spPr>
            <a:xfrm>
              <a:off x="1787651" y="1444752"/>
              <a:ext cx="2054860" cy="4904740"/>
            </a:xfrm>
            <a:custGeom>
              <a:avLst/>
              <a:gdLst/>
              <a:ahLst/>
              <a:cxnLst/>
              <a:rect l="l" t="t" r="r" b="b"/>
              <a:pathLst>
                <a:path w="2054860" h="4904740">
                  <a:moveTo>
                    <a:pt x="0" y="4904257"/>
                  </a:moveTo>
                  <a:lnTo>
                    <a:pt x="7874" y="4572"/>
                  </a:lnTo>
                </a:path>
                <a:path w="2054860" h="4904740">
                  <a:moveTo>
                    <a:pt x="2046732" y="4899685"/>
                  </a:moveTo>
                  <a:lnTo>
                    <a:pt x="2054606" y="0"/>
                  </a:lnTo>
                </a:path>
              </a:pathLst>
            </a:custGeom>
            <a:ln w="12700">
              <a:solidFill>
                <a:srgbClr val="4471C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02023" y="1972056"/>
              <a:ext cx="1739264" cy="767080"/>
            </a:xfrm>
            <a:custGeom>
              <a:avLst/>
              <a:gdLst/>
              <a:ahLst/>
              <a:cxnLst/>
              <a:rect l="l" t="t" r="r" b="b"/>
              <a:pathLst>
                <a:path w="1739264" h="767080">
                  <a:moveTo>
                    <a:pt x="1738883" y="0"/>
                  </a:moveTo>
                  <a:lnTo>
                    <a:pt x="0" y="0"/>
                  </a:lnTo>
                  <a:lnTo>
                    <a:pt x="0" y="766572"/>
                  </a:lnTo>
                  <a:lnTo>
                    <a:pt x="1738883" y="766572"/>
                  </a:lnTo>
                  <a:lnTo>
                    <a:pt x="1738883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2023" y="1972056"/>
              <a:ext cx="1739264" cy="767080"/>
            </a:xfrm>
            <a:custGeom>
              <a:avLst/>
              <a:gdLst/>
              <a:ahLst/>
              <a:cxnLst/>
              <a:rect l="l" t="t" r="r" b="b"/>
              <a:pathLst>
                <a:path w="1739264" h="767080">
                  <a:moveTo>
                    <a:pt x="0" y="766572"/>
                  </a:moveTo>
                  <a:lnTo>
                    <a:pt x="1738883" y="766572"/>
                  </a:lnTo>
                  <a:lnTo>
                    <a:pt x="1738883" y="0"/>
                  </a:lnTo>
                  <a:lnTo>
                    <a:pt x="0" y="0"/>
                  </a:lnTo>
                  <a:lnTo>
                    <a:pt x="0" y="766572"/>
                  </a:lnTo>
                  <a:close/>
                </a:path>
              </a:pathLst>
            </a:custGeom>
            <a:ln w="12700">
              <a:solidFill>
                <a:srgbClr val="B4C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634533" y="5314340"/>
            <a:ext cx="254000" cy="8572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Pipelines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236457" y="3907409"/>
            <a:ext cx="10204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870696" y="4787264"/>
            <a:ext cx="1875155" cy="779780"/>
            <a:chOff x="3995673" y="3070605"/>
            <a:chExt cx="1875155" cy="779780"/>
          </a:xfrm>
        </p:grpSpPr>
        <p:sp>
          <p:nvSpPr>
            <p:cNvPr id="34" name="object 34"/>
            <p:cNvSpPr/>
            <p:nvPr/>
          </p:nvSpPr>
          <p:spPr>
            <a:xfrm>
              <a:off x="4002023" y="3076955"/>
              <a:ext cx="1862455" cy="767080"/>
            </a:xfrm>
            <a:custGeom>
              <a:avLst/>
              <a:gdLst/>
              <a:ahLst/>
              <a:cxnLst/>
              <a:rect l="l" t="t" r="r" b="b"/>
              <a:pathLst>
                <a:path w="1862454" h="767079">
                  <a:moveTo>
                    <a:pt x="1862327" y="0"/>
                  </a:moveTo>
                  <a:lnTo>
                    <a:pt x="0" y="0"/>
                  </a:lnTo>
                  <a:lnTo>
                    <a:pt x="0" y="766572"/>
                  </a:lnTo>
                  <a:lnTo>
                    <a:pt x="1862327" y="766572"/>
                  </a:lnTo>
                  <a:lnTo>
                    <a:pt x="186232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02023" y="3076955"/>
              <a:ext cx="1862455" cy="767080"/>
            </a:xfrm>
            <a:custGeom>
              <a:avLst/>
              <a:gdLst/>
              <a:ahLst/>
              <a:cxnLst/>
              <a:rect l="l" t="t" r="r" b="b"/>
              <a:pathLst>
                <a:path w="1862454" h="767079">
                  <a:moveTo>
                    <a:pt x="0" y="766572"/>
                  </a:moveTo>
                  <a:lnTo>
                    <a:pt x="1862327" y="766572"/>
                  </a:lnTo>
                  <a:lnTo>
                    <a:pt x="1862327" y="0"/>
                  </a:lnTo>
                  <a:lnTo>
                    <a:pt x="0" y="0"/>
                  </a:lnTo>
                  <a:lnTo>
                    <a:pt x="0" y="76657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301100" y="5012309"/>
            <a:ext cx="1012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863076" y="5937885"/>
            <a:ext cx="2072005" cy="779780"/>
            <a:chOff x="3988053" y="4221226"/>
            <a:chExt cx="2072005" cy="779780"/>
          </a:xfrm>
        </p:grpSpPr>
        <p:sp>
          <p:nvSpPr>
            <p:cNvPr id="38" name="object 38"/>
            <p:cNvSpPr/>
            <p:nvPr/>
          </p:nvSpPr>
          <p:spPr>
            <a:xfrm>
              <a:off x="3994403" y="4227576"/>
              <a:ext cx="2059305" cy="767080"/>
            </a:xfrm>
            <a:custGeom>
              <a:avLst/>
              <a:gdLst/>
              <a:ahLst/>
              <a:cxnLst/>
              <a:rect l="l" t="t" r="r" b="b"/>
              <a:pathLst>
                <a:path w="2059304" h="767079">
                  <a:moveTo>
                    <a:pt x="2058924" y="0"/>
                  </a:moveTo>
                  <a:lnTo>
                    <a:pt x="0" y="0"/>
                  </a:lnTo>
                  <a:lnTo>
                    <a:pt x="0" y="766572"/>
                  </a:lnTo>
                  <a:lnTo>
                    <a:pt x="2058924" y="766572"/>
                  </a:lnTo>
                  <a:lnTo>
                    <a:pt x="2058924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94403" y="4227576"/>
              <a:ext cx="2059305" cy="767080"/>
            </a:xfrm>
            <a:custGeom>
              <a:avLst/>
              <a:gdLst/>
              <a:ahLst/>
              <a:cxnLst/>
              <a:rect l="l" t="t" r="r" b="b"/>
              <a:pathLst>
                <a:path w="2059304" h="767079">
                  <a:moveTo>
                    <a:pt x="0" y="766572"/>
                  </a:moveTo>
                  <a:lnTo>
                    <a:pt x="2058924" y="766572"/>
                  </a:lnTo>
                  <a:lnTo>
                    <a:pt x="2058924" y="0"/>
                  </a:lnTo>
                  <a:lnTo>
                    <a:pt x="0" y="0"/>
                  </a:lnTo>
                  <a:lnTo>
                    <a:pt x="0" y="76657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393428" y="6163437"/>
            <a:ext cx="1010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863076" y="7094600"/>
            <a:ext cx="1656080" cy="779780"/>
            <a:chOff x="3988053" y="5377941"/>
            <a:chExt cx="1656080" cy="779780"/>
          </a:xfrm>
        </p:grpSpPr>
        <p:sp>
          <p:nvSpPr>
            <p:cNvPr id="42" name="object 42"/>
            <p:cNvSpPr/>
            <p:nvPr/>
          </p:nvSpPr>
          <p:spPr>
            <a:xfrm>
              <a:off x="3994403" y="5384291"/>
              <a:ext cx="1643380" cy="767080"/>
            </a:xfrm>
            <a:custGeom>
              <a:avLst/>
              <a:gdLst/>
              <a:ahLst/>
              <a:cxnLst/>
              <a:rect l="l" t="t" r="r" b="b"/>
              <a:pathLst>
                <a:path w="1643379" h="767079">
                  <a:moveTo>
                    <a:pt x="1642872" y="0"/>
                  </a:moveTo>
                  <a:lnTo>
                    <a:pt x="0" y="0"/>
                  </a:lnTo>
                  <a:lnTo>
                    <a:pt x="0" y="766571"/>
                  </a:lnTo>
                  <a:lnTo>
                    <a:pt x="1642872" y="766571"/>
                  </a:lnTo>
                  <a:lnTo>
                    <a:pt x="1642872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994403" y="5384291"/>
              <a:ext cx="1643380" cy="767080"/>
            </a:xfrm>
            <a:custGeom>
              <a:avLst/>
              <a:gdLst/>
              <a:ahLst/>
              <a:cxnLst/>
              <a:rect l="l" t="t" r="r" b="b"/>
              <a:pathLst>
                <a:path w="1643379" h="767079">
                  <a:moveTo>
                    <a:pt x="0" y="766571"/>
                  </a:moveTo>
                  <a:lnTo>
                    <a:pt x="1642872" y="766571"/>
                  </a:lnTo>
                  <a:lnTo>
                    <a:pt x="1642872" y="0"/>
                  </a:lnTo>
                  <a:lnTo>
                    <a:pt x="0" y="0"/>
                  </a:lnTo>
                  <a:lnTo>
                    <a:pt x="0" y="76657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177020" y="7320203"/>
            <a:ext cx="1029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863076" y="3150489"/>
            <a:ext cx="3957320" cy="4917440"/>
            <a:chOff x="3988053" y="1433830"/>
            <a:chExt cx="3957320" cy="4917440"/>
          </a:xfrm>
        </p:grpSpPr>
        <p:sp>
          <p:nvSpPr>
            <p:cNvPr id="46" name="object 46"/>
            <p:cNvSpPr/>
            <p:nvPr/>
          </p:nvSpPr>
          <p:spPr>
            <a:xfrm>
              <a:off x="3994403" y="1440180"/>
              <a:ext cx="2054860" cy="4904740"/>
            </a:xfrm>
            <a:custGeom>
              <a:avLst/>
              <a:gdLst/>
              <a:ahLst/>
              <a:cxnLst/>
              <a:rect l="l" t="t" r="r" b="b"/>
              <a:pathLst>
                <a:path w="2054860" h="4904740">
                  <a:moveTo>
                    <a:pt x="0" y="4904257"/>
                  </a:moveTo>
                  <a:lnTo>
                    <a:pt x="7874" y="4572"/>
                  </a:lnTo>
                </a:path>
                <a:path w="2054860" h="4904740">
                  <a:moveTo>
                    <a:pt x="2046732" y="4899685"/>
                  </a:moveTo>
                  <a:lnTo>
                    <a:pt x="2054606" y="0"/>
                  </a:lnTo>
                </a:path>
              </a:pathLst>
            </a:custGeom>
            <a:ln w="12700">
              <a:solidFill>
                <a:srgbClr val="4471C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99631" y="1967484"/>
              <a:ext cx="1739264" cy="767080"/>
            </a:xfrm>
            <a:custGeom>
              <a:avLst/>
              <a:gdLst/>
              <a:ahLst/>
              <a:cxnLst/>
              <a:rect l="l" t="t" r="r" b="b"/>
              <a:pathLst>
                <a:path w="1739265" h="767080">
                  <a:moveTo>
                    <a:pt x="1738884" y="0"/>
                  </a:moveTo>
                  <a:lnTo>
                    <a:pt x="0" y="0"/>
                  </a:lnTo>
                  <a:lnTo>
                    <a:pt x="0" y="766572"/>
                  </a:lnTo>
                  <a:lnTo>
                    <a:pt x="1738884" y="766572"/>
                  </a:lnTo>
                  <a:lnTo>
                    <a:pt x="1738884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99631" y="1967484"/>
              <a:ext cx="1739264" cy="767080"/>
            </a:xfrm>
            <a:custGeom>
              <a:avLst/>
              <a:gdLst/>
              <a:ahLst/>
              <a:cxnLst/>
              <a:rect l="l" t="t" r="r" b="b"/>
              <a:pathLst>
                <a:path w="1739265" h="767080">
                  <a:moveTo>
                    <a:pt x="0" y="766572"/>
                  </a:moveTo>
                  <a:lnTo>
                    <a:pt x="1738884" y="766572"/>
                  </a:lnTo>
                  <a:lnTo>
                    <a:pt x="1738884" y="0"/>
                  </a:lnTo>
                  <a:lnTo>
                    <a:pt x="0" y="0"/>
                  </a:lnTo>
                  <a:lnTo>
                    <a:pt x="0" y="766572"/>
                  </a:lnTo>
                  <a:close/>
                </a:path>
              </a:pathLst>
            </a:custGeom>
            <a:ln w="12700">
              <a:solidFill>
                <a:srgbClr val="B4C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1434700" y="3903091"/>
            <a:ext cx="10204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1068305" y="4782692"/>
            <a:ext cx="1875155" cy="779780"/>
            <a:chOff x="6193282" y="3066033"/>
            <a:chExt cx="1875155" cy="779780"/>
          </a:xfrm>
        </p:grpSpPr>
        <p:sp>
          <p:nvSpPr>
            <p:cNvPr id="51" name="object 51"/>
            <p:cNvSpPr/>
            <p:nvPr/>
          </p:nvSpPr>
          <p:spPr>
            <a:xfrm>
              <a:off x="6199632" y="3072383"/>
              <a:ext cx="1862455" cy="767080"/>
            </a:xfrm>
            <a:custGeom>
              <a:avLst/>
              <a:gdLst/>
              <a:ahLst/>
              <a:cxnLst/>
              <a:rect l="l" t="t" r="r" b="b"/>
              <a:pathLst>
                <a:path w="1862454" h="767079">
                  <a:moveTo>
                    <a:pt x="1862327" y="0"/>
                  </a:moveTo>
                  <a:lnTo>
                    <a:pt x="0" y="0"/>
                  </a:lnTo>
                  <a:lnTo>
                    <a:pt x="0" y="766571"/>
                  </a:lnTo>
                  <a:lnTo>
                    <a:pt x="1862327" y="766571"/>
                  </a:lnTo>
                  <a:lnTo>
                    <a:pt x="186232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199632" y="3072383"/>
              <a:ext cx="1862455" cy="767080"/>
            </a:xfrm>
            <a:custGeom>
              <a:avLst/>
              <a:gdLst/>
              <a:ahLst/>
              <a:cxnLst/>
              <a:rect l="l" t="t" r="r" b="b"/>
              <a:pathLst>
                <a:path w="1862454" h="767079">
                  <a:moveTo>
                    <a:pt x="0" y="766571"/>
                  </a:moveTo>
                  <a:lnTo>
                    <a:pt x="1862327" y="766571"/>
                  </a:lnTo>
                  <a:lnTo>
                    <a:pt x="1862327" y="0"/>
                  </a:lnTo>
                  <a:lnTo>
                    <a:pt x="0" y="0"/>
                  </a:lnTo>
                  <a:lnTo>
                    <a:pt x="0" y="76657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1499342" y="5007991"/>
            <a:ext cx="1012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1060684" y="5933312"/>
            <a:ext cx="2072005" cy="779780"/>
            <a:chOff x="6185661" y="4216653"/>
            <a:chExt cx="2072005" cy="779780"/>
          </a:xfrm>
        </p:grpSpPr>
        <p:sp>
          <p:nvSpPr>
            <p:cNvPr id="55" name="object 55"/>
            <p:cNvSpPr/>
            <p:nvPr/>
          </p:nvSpPr>
          <p:spPr>
            <a:xfrm>
              <a:off x="6192011" y="4223003"/>
              <a:ext cx="2059305" cy="767080"/>
            </a:xfrm>
            <a:custGeom>
              <a:avLst/>
              <a:gdLst/>
              <a:ahLst/>
              <a:cxnLst/>
              <a:rect l="l" t="t" r="r" b="b"/>
              <a:pathLst>
                <a:path w="2059304" h="767079">
                  <a:moveTo>
                    <a:pt x="2058924" y="0"/>
                  </a:moveTo>
                  <a:lnTo>
                    <a:pt x="0" y="0"/>
                  </a:lnTo>
                  <a:lnTo>
                    <a:pt x="0" y="766572"/>
                  </a:lnTo>
                  <a:lnTo>
                    <a:pt x="2058924" y="766572"/>
                  </a:lnTo>
                  <a:lnTo>
                    <a:pt x="2058924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192011" y="4223003"/>
              <a:ext cx="2059305" cy="767080"/>
            </a:xfrm>
            <a:custGeom>
              <a:avLst/>
              <a:gdLst/>
              <a:ahLst/>
              <a:cxnLst/>
              <a:rect l="l" t="t" r="r" b="b"/>
              <a:pathLst>
                <a:path w="2059304" h="767079">
                  <a:moveTo>
                    <a:pt x="0" y="766572"/>
                  </a:moveTo>
                  <a:lnTo>
                    <a:pt x="2058924" y="766572"/>
                  </a:lnTo>
                  <a:lnTo>
                    <a:pt x="2058924" y="0"/>
                  </a:lnTo>
                  <a:lnTo>
                    <a:pt x="0" y="0"/>
                  </a:lnTo>
                  <a:lnTo>
                    <a:pt x="0" y="76657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1591671" y="6159245"/>
            <a:ext cx="1010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1060684" y="7090029"/>
            <a:ext cx="1657350" cy="779780"/>
            <a:chOff x="6185661" y="5373370"/>
            <a:chExt cx="1657350" cy="779780"/>
          </a:xfrm>
        </p:grpSpPr>
        <p:sp>
          <p:nvSpPr>
            <p:cNvPr id="59" name="object 59"/>
            <p:cNvSpPr/>
            <p:nvPr/>
          </p:nvSpPr>
          <p:spPr>
            <a:xfrm>
              <a:off x="6192011" y="5379720"/>
              <a:ext cx="1644650" cy="767080"/>
            </a:xfrm>
            <a:custGeom>
              <a:avLst/>
              <a:gdLst/>
              <a:ahLst/>
              <a:cxnLst/>
              <a:rect l="l" t="t" r="r" b="b"/>
              <a:pathLst>
                <a:path w="1644650" h="767079">
                  <a:moveTo>
                    <a:pt x="1644395" y="0"/>
                  </a:moveTo>
                  <a:lnTo>
                    <a:pt x="0" y="0"/>
                  </a:lnTo>
                  <a:lnTo>
                    <a:pt x="0" y="766571"/>
                  </a:lnTo>
                  <a:lnTo>
                    <a:pt x="1644395" y="766571"/>
                  </a:lnTo>
                  <a:lnTo>
                    <a:pt x="1644395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192011" y="5379720"/>
              <a:ext cx="1644650" cy="767080"/>
            </a:xfrm>
            <a:custGeom>
              <a:avLst/>
              <a:gdLst/>
              <a:ahLst/>
              <a:cxnLst/>
              <a:rect l="l" t="t" r="r" b="b"/>
              <a:pathLst>
                <a:path w="1644650" h="767079">
                  <a:moveTo>
                    <a:pt x="0" y="766571"/>
                  </a:moveTo>
                  <a:lnTo>
                    <a:pt x="1644395" y="766571"/>
                  </a:lnTo>
                  <a:lnTo>
                    <a:pt x="1644395" y="0"/>
                  </a:lnTo>
                  <a:lnTo>
                    <a:pt x="0" y="0"/>
                  </a:lnTo>
                  <a:lnTo>
                    <a:pt x="0" y="76657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1375263" y="7315936"/>
            <a:ext cx="1029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1060684" y="3145917"/>
            <a:ext cx="3963035" cy="4917440"/>
            <a:chOff x="6185661" y="1429258"/>
            <a:chExt cx="3963035" cy="4917440"/>
          </a:xfrm>
        </p:grpSpPr>
        <p:sp>
          <p:nvSpPr>
            <p:cNvPr id="63" name="object 63"/>
            <p:cNvSpPr/>
            <p:nvPr/>
          </p:nvSpPr>
          <p:spPr>
            <a:xfrm>
              <a:off x="6192011" y="1435608"/>
              <a:ext cx="2054860" cy="4904740"/>
            </a:xfrm>
            <a:custGeom>
              <a:avLst/>
              <a:gdLst/>
              <a:ahLst/>
              <a:cxnLst/>
              <a:rect l="l" t="t" r="r" b="b"/>
              <a:pathLst>
                <a:path w="2054859" h="4904740">
                  <a:moveTo>
                    <a:pt x="0" y="4904257"/>
                  </a:moveTo>
                  <a:lnTo>
                    <a:pt x="7874" y="4571"/>
                  </a:lnTo>
                </a:path>
                <a:path w="2054859" h="4904740">
                  <a:moveTo>
                    <a:pt x="2046732" y="4899685"/>
                  </a:moveTo>
                  <a:lnTo>
                    <a:pt x="2054606" y="0"/>
                  </a:lnTo>
                </a:path>
              </a:pathLst>
            </a:custGeom>
            <a:ln w="12700">
              <a:solidFill>
                <a:srgbClr val="4471C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403335" y="1972056"/>
              <a:ext cx="1739264" cy="768350"/>
            </a:xfrm>
            <a:custGeom>
              <a:avLst/>
              <a:gdLst/>
              <a:ahLst/>
              <a:cxnLst/>
              <a:rect l="l" t="t" r="r" b="b"/>
              <a:pathLst>
                <a:path w="1739265" h="768350">
                  <a:moveTo>
                    <a:pt x="1738883" y="0"/>
                  </a:moveTo>
                  <a:lnTo>
                    <a:pt x="0" y="0"/>
                  </a:lnTo>
                  <a:lnTo>
                    <a:pt x="0" y="768096"/>
                  </a:lnTo>
                  <a:lnTo>
                    <a:pt x="1738883" y="768096"/>
                  </a:lnTo>
                  <a:lnTo>
                    <a:pt x="1738883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403335" y="1972056"/>
              <a:ext cx="1739264" cy="768350"/>
            </a:xfrm>
            <a:custGeom>
              <a:avLst/>
              <a:gdLst/>
              <a:ahLst/>
              <a:cxnLst/>
              <a:rect l="l" t="t" r="r" b="b"/>
              <a:pathLst>
                <a:path w="1739265" h="768350">
                  <a:moveTo>
                    <a:pt x="0" y="768096"/>
                  </a:moveTo>
                  <a:lnTo>
                    <a:pt x="1738883" y="768096"/>
                  </a:lnTo>
                  <a:lnTo>
                    <a:pt x="1738883" y="0"/>
                  </a:lnTo>
                  <a:lnTo>
                    <a:pt x="0" y="0"/>
                  </a:lnTo>
                  <a:lnTo>
                    <a:pt x="0" y="768096"/>
                  </a:lnTo>
                  <a:close/>
                </a:path>
              </a:pathLst>
            </a:custGeom>
            <a:ln w="12700">
              <a:solidFill>
                <a:srgbClr val="B4C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3638150" y="3907917"/>
            <a:ext cx="10204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3272008" y="4787264"/>
            <a:ext cx="1875155" cy="779780"/>
            <a:chOff x="8396985" y="3070605"/>
            <a:chExt cx="1875155" cy="779780"/>
          </a:xfrm>
        </p:grpSpPr>
        <p:sp>
          <p:nvSpPr>
            <p:cNvPr id="68" name="object 68"/>
            <p:cNvSpPr/>
            <p:nvPr/>
          </p:nvSpPr>
          <p:spPr>
            <a:xfrm>
              <a:off x="8403335" y="3076955"/>
              <a:ext cx="1862455" cy="767080"/>
            </a:xfrm>
            <a:custGeom>
              <a:avLst/>
              <a:gdLst/>
              <a:ahLst/>
              <a:cxnLst/>
              <a:rect l="l" t="t" r="r" b="b"/>
              <a:pathLst>
                <a:path w="1862454" h="767079">
                  <a:moveTo>
                    <a:pt x="1862327" y="0"/>
                  </a:moveTo>
                  <a:lnTo>
                    <a:pt x="0" y="0"/>
                  </a:lnTo>
                  <a:lnTo>
                    <a:pt x="0" y="766572"/>
                  </a:lnTo>
                  <a:lnTo>
                    <a:pt x="1862327" y="766572"/>
                  </a:lnTo>
                  <a:lnTo>
                    <a:pt x="186232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403335" y="3076955"/>
              <a:ext cx="1862455" cy="767080"/>
            </a:xfrm>
            <a:custGeom>
              <a:avLst/>
              <a:gdLst/>
              <a:ahLst/>
              <a:cxnLst/>
              <a:rect l="l" t="t" r="r" b="b"/>
              <a:pathLst>
                <a:path w="1862454" h="767079">
                  <a:moveTo>
                    <a:pt x="0" y="766572"/>
                  </a:moveTo>
                  <a:lnTo>
                    <a:pt x="1862327" y="766572"/>
                  </a:lnTo>
                  <a:lnTo>
                    <a:pt x="1862327" y="0"/>
                  </a:lnTo>
                  <a:lnTo>
                    <a:pt x="0" y="0"/>
                  </a:lnTo>
                  <a:lnTo>
                    <a:pt x="0" y="76657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13702792" y="5012817"/>
            <a:ext cx="1012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3264389" y="5937885"/>
            <a:ext cx="2072005" cy="781050"/>
            <a:chOff x="8389366" y="4221226"/>
            <a:chExt cx="2072005" cy="781050"/>
          </a:xfrm>
        </p:grpSpPr>
        <p:sp>
          <p:nvSpPr>
            <p:cNvPr id="72" name="object 72"/>
            <p:cNvSpPr/>
            <p:nvPr/>
          </p:nvSpPr>
          <p:spPr>
            <a:xfrm>
              <a:off x="8395716" y="4227576"/>
              <a:ext cx="2059305" cy="768350"/>
            </a:xfrm>
            <a:custGeom>
              <a:avLst/>
              <a:gdLst/>
              <a:ahLst/>
              <a:cxnLst/>
              <a:rect l="l" t="t" r="r" b="b"/>
              <a:pathLst>
                <a:path w="2059304" h="768350">
                  <a:moveTo>
                    <a:pt x="2058924" y="0"/>
                  </a:moveTo>
                  <a:lnTo>
                    <a:pt x="0" y="0"/>
                  </a:lnTo>
                  <a:lnTo>
                    <a:pt x="0" y="768096"/>
                  </a:lnTo>
                  <a:lnTo>
                    <a:pt x="2058924" y="768096"/>
                  </a:lnTo>
                  <a:lnTo>
                    <a:pt x="2058924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95716" y="4227576"/>
              <a:ext cx="2059305" cy="768350"/>
            </a:xfrm>
            <a:custGeom>
              <a:avLst/>
              <a:gdLst/>
              <a:ahLst/>
              <a:cxnLst/>
              <a:rect l="l" t="t" r="r" b="b"/>
              <a:pathLst>
                <a:path w="2059304" h="768350">
                  <a:moveTo>
                    <a:pt x="0" y="768096"/>
                  </a:moveTo>
                  <a:lnTo>
                    <a:pt x="2058924" y="768096"/>
                  </a:lnTo>
                  <a:lnTo>
                    <a:pt x="2058924" y="0"/>
                  </a:lnTo>
                  <a:lnTo>
                    <a:pt x="0" y="0"/>
                  </a:lnTo>
                  <a:lnTo>
                    <a:pt x="0" y="76809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3795121" y="6164072"/>
            <a:ext cx="1010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13264389" y="7094600"/>
            <a:ext cx="1656080" cy="779780"/>
            <a:chOff x="8389366" y="5377941"/>
            <a:chExt cx="1656080" cy="779780"/>
          </a:xfrm>
        </p:grpSpPr>
        <p:sp>
          <p:nvSpPr>
            <p:cNvPr id="76" name="object 76"/>
            <p:cNvSpPr/>
            <p:nvPr/>
          </p:nvSpPr>
          <p:spPr>
            <a:xfrm>
              <a:off x="8395716" y="5384291"/>
              <a:ext cx="1643380" cy="767080"/>
            </a:xfrm>
            <a:custGeom>
              <a:avLst/>
              <a:gdLst/>
              <a:ahLst/>
              <a:cxnLst/>
              <a:rect l="l" t="t" r="r" b="b"/>
              <a:pathLst>
                <a:path w="1643379" h="767079">
                  <a:moveTo>
                    <a:pt x="1642872" y="0"/>
                  </a:moveTo>
                  <a:lnTo>
                    <a:pt x="0" y="0"/>
                  </a:lnTo>
                  <a:lnTo>
                    <a:pt x="0" y="766571"/>
                  </a:lnTo>
                  <a:lnTo>
                    <a:pt x="1642872" y="766571"/>
                  </a:lnTo>
                  <a:lnTo>
                    <a:pt x="1642872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395716" y="5384291"/>
              <a:ext cx="1643380" cy="767080"/>
            </a:xfrm>
            <a:custGeom>
              <a:avLst/>
              <a:gdLst/>
              <a:ahLst/>
              <a:cxnLst/>
              <a:rect l="l" t="t" r="r" b="b"/>
              <a:pathLst>
                <a:path w="1643379" h="767079">
                  <a:moveTo>
                    <a:pt x="0" y="766571"/>
                  </a:moveTo>
                  <a:lnTo>
                    <a:pt x="1642872" y="766571"/>
                  </a:lnTo>
                  <a:lnTo>
                    <a:pt x="1642872" y="0"/>
                  </a:lnTo>
                  <a:lnTo>
                    <a:pt x="0" y="0"/>
                  </a:lnTo>
                  <a:lnTo>
                    <a:pt x="0" y="76657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13578714" y="7320813"/>
            <a:ext cx="1029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3270739" y="3156839"/>
            <a:ext cx="2054860" cy="4904740"/>
          </a:xfrm>
          <a:custGeom>
            <a:avLst/>
            <a:gdLst/>
            <a:ahLst/>
            <a:cxnLst/>
            <a:rect l="l" t="t" r="r" b="b"/>
            <a:pathLst>
              <a:path w="2054859" h="4904740">
                <a:moveTo>
                  <a:pt x="0" y="4904257"/>
                </a:moveTo>
                <a:lnTo>
                  <a:pt x="7874" y="4572"/>
                </a:lnTo>
              </a:path>
              <a:path w="2054859" h="4904740">
                <a:moveTo>
                  <a:pt x="2046731" y="4899685"/>
                </a:moveTo>
                <a:lnTo>
                  <a:pt x="2054605" y="0"/>
                </a:lnTo>
              </a:path>
            </a:pathLst>
          </a:custGeom>
          <a:ln w="12700">
            <a:solidFill>
              <a:srgbClr val="4471C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6369305" y="8137220"/>
            <a:ext cx="8775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Epoch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#1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4916" y="4735957"/>
            <a:ext cx="2569845" cy="0"/>
          </a:xfrm>
          <a:custGeom>
            <a:avLst/>
            <a:gdLst/>
            <a:ahLst/>
            <a:cxnLst/>
            <a:rect l="l" t="t" r="r" b="b"/>
            <a:pathLst>
              <a:path w="2569845">
                <a:moveTo>
                  <a:pt x="0" y="0"/>
                </a:moveTo>
                <a:lnTo>
                  <a:pt x="2569464" y="0"/>
                </a:lnTo>
              </a:path>
            </a:pathLst>
          </a:custGeom>
          <a:ln w="12700">
            <a:solidFill>
              <a:srgbClr val="4471C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55736" y="4735957"/>
            <a:ext cx="2004060" cy="0"/>
          </a:xfrm>
          <a:custGeom>
            <a:avLst/>
            <a:gdLst/>
            <a:ahLst/>
            <a:cxnLst/>
            <a:rect l="l" t="t" r="r" b="b"/>
            <a:pathLst>
              <a:path w="2004060">
                <a:moveTo>
                  <a:pt x="0" y="0"/>
                </a:moveTo>
                <a:lnTo>
                  <a:pt x="2004060" y="0"/>
                </a:lnTo>
              </a:path>
            </a:pathLst>
          </a:custGeom>
          <a:ln w="12700">
            <a:solidFill>
              <a:srgbClr val="4471C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48773" y="4735957"/>
            <a:ext cx="2026920" cy="0"/>
          </a:xfrm>
          <a:custGeom>
            <a:avLst/>
            <a:gdLst/>
            <a:ahLst/>
            <a:cxnLst/>
            <a:rect l="l" t="t" r="r" b="b"/>
            <a:pathLst>
              <a:path w="2026920">
                <a:moveTo>
                  <a:pt x="0" y="0"/>
                </a:moveTo>
                <a:lnTo>
                  <a:pt x="2026919" y="0"/>
                </a:lnTo>
              </a:path>
            </a:pathLst>
          </a:custGeom>
          <a:ln w="12700">
            <a:solidFill>
              <a:srgbClr val="4471C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63145" y="4735957"/>
            <a:ext cx="1998345" cy="0"/>
          </a:xfrm>
          <a:custGeom>
            <a:avLst/>
            <a:gdLst/>
            <a:ahLst/>
            <a:cxnLst/>
            <a:rect l="l" t="t" r="r" b="b"/>
            <a:pathLst>
              <a:path w="1998345">
                <a:moveTo>
                  <a:pt x="0" y="0"/>
                </a:moveTo>
                <a:lnTo>
                  <a:pt x="1997964" y="0"/>
                </a:lnTo>
              </a:path>
            </a:pathLst>
          </a:custGeom>
          <a:ln w="12700">
            <a:solidFill>
              <a:srgbClr val="4471C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728716" y="2923921"/>
            <a:ext cx="10263505" cy="4733925"/>
            <a:chOff x="1024127" y="1652016"/>
            <a:chExt cx="10263505" cy="4733925"/>
          </a:xfrm>
        </p:grpSpPr>
        <p:sp>
          <p:nvSpPr>
            <p:cNvPr id="7" name="object 7"/>
            <p:cNvSpPr/>
            <p:nvPr/>
          </p:nvSpPr>
          <p:spPr>
            <a:xfrm>
              <a:off x="10443971" y="3464051"/>
              <a:ext cx="830580" cy="0"/>
            </a:xfrm>
            <a:custGeom>
              <a:avLst/>
              <a:gdLst/>
              <a:ahLst/>
              <a:cxnLst/>
              <a:rect l="l" t="t" r="r" b="b"/>
              <a:pathLst>
                <a:path w="830579">
                  <a:moveTo>
                    <a:pt x="0" y="0"/>
                  </a:moveTo>
                  <a:lnTo>
                    <a:pt x="830326" y="0"/>
                  </a:lnTo>
                </a:path>
              </a:pathLst>
            </a:custGeom>
            <a:ln w="12700">
              <a:solidFill>
                <a:srgbClr val="4471C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2227" y="1690116"/>
              <a:ext cx="0" cy="4657725"/>
            </a:xfrm>
            <a:custGeom>
              <a:avLst/>
              <a:gdLst/>
              <a:ahLst/>
              <a:cxnLst/>
              <a:rect l="l" t="t" r="r" b="b"/>
              <a:pathLst>
                <a:path h="4657725">
                  <a:moveTo>
                    <a:pt x="0" y="0"/>
                  </a:moveTo>
                  <a:lnTo>
                    <a:pt x="0" y="4657559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4639" y="2359533"/>
              <a:ext cx="826135" cy="0"/>
            </a:xfrm>
            <a:custGeom>
              <a:avLst/>
              <a:gdLst/>
              <a:ahLst/>
              <a:cxnLst/>
              <a:rect l="l" t="t" r="r" b="b"/>
              <a:pathLst>
                <a:path w="826134">
                  <a:moveTo>
                    <a:pt x="0" y="0"/>
                  </a:moveTo>
                  <a:lnTo>
                    <a:pt x="826008" y="0"/>
                  </a:lnTo>
                </a:path>
              </a:pathLst>
            </a:custGeom>
            <a:ln w="13461">
              <a:solidFill>
                <a:srgbClr val="4471C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44718" y="2352802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69">
                  <a:moveTo>
                    <a:pt x="0" y="0"/>
                  </a:moveTo>
                  <a:lnTo>
                    <a:pt x="0" y="13461"/>
                  </a:lnTo>
                </a:path>
              </a:pathLst>
            </a:custGeom>
            <a:ln w="7620">
              <a:solidFill>
                <a:srgbClr val="4471C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4383" y="2359533"/>
              <a:ext cx="4569460" cy="0"/>
            </a:xfrm>
            <a:custGeom>
              <a:avLst/>
              <a:gdLst/>
              <a:ahLst/>
              <a:cxnLst/>
              <a:rect l="l" t="t" r="r" b="b"/>
              <a:pathLst>
                <a:path w="4569459">
                  <a:moveTo>
                    <a:pt x="4424172" y="0"/>
                  </a:moveTo>
                  <a:lnTo>
                    <a:pt x="4568952" y="0"/>
                  </a:lnTo>
                </a:path>
                <a:path w="4569459">
                  <a:moveTo>
                    <a:pt x="2214372" y="0"/>
                  </a:moveTo>
                  <a:lnTo>
                    <a:pt x="2365248" y="0"/>
                  </a:lnTo>
                </a:path>
                <a:path w="4569459">
                  <a:moveTo>
                    <a:pt x="0" y="0"/>
                  </a:moveTo>
                  <a:lnTo>
                    <a:pt x="167640" y="0"/>
                  </a:lnTo>
                </a:path>
              </a:pathLst>
            </a:custGeom>
            <a:ln w="13461">
              <a:solidFill>
                <a:srgbClr val="4471C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3497" y="2359533"/>
              <a:ext cx="732155" cy="0"/>
            </a:xfrm>
            <a:custGeom>
              <a:avLst/>
              <a:gdLst/>
              <a:ahLst/>
              <a:cxnLst/>
              <a:rect l="l" t="t" r="r" b="b"/>
              <a:pathLst>
                <a:path w="732155">
                  <a:moveTo>
                    <a:pt x="0" y="0"/>
                  </a:moveTo>
                  <a:lnTo>
                    <a:pt x="731774" y="0"/>
                  </a:lnTo>
                </a:path>
              </a:pathLst>
            </a:custGeom>
            <a:ln w="13462">
              <a:solidFill>
                <a:srgbClr val="4471C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148316" y="2352802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69">
                  <a:moveTo>
                    <a:pt x="0" y="0"/>
                  </a:moveTo>
                  <a:lnTo>
                    <a:pt x="0" y="13461"/>
                  </a:lnTo>
                </a:path>
              </a:pathLst>
            </a:custGeom>
            <a:ln w="12192">
              <a:solidFill>
                <a:srgbClr val="4471C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38516" y="2359533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>
                  <a:moveTo>
                    <a:pt x="0" y="0"/>
                  </a:moveTo>
                  <a:lnTo>
                    <a:pt x="19811" y="0"/>
                  </a:lnTo>
                </a:path>
              </a:pathLst>
            </a:custGeom>
            <a:ln w="13461">
              <a:solidFill>
                <a:srgbClr val="4471C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95272" y="1976628"/>
              <a:ext cx="1739264" cy="767080"/>
            </a:xfrm>
            <a:custGeom>
              <a:avLst/>
              <a:gdLst/>
              <a:ahLst/>
              <a:cxnLst/>
              <a:rect l="l" t="t" r="r" b="b"/>
              <a:pathLst>
                <a:path w="1739264" h="767080">
                  <a:moveTo>
                    <a:pt x="1738883" y="0"/>
                  </a:moveTo>
                  <a:lnTo>
                    <a:pt x="0" y="0"/>
                  </a:lnTo>
                  <a:lnTo>
                    <a:pt x="0" y="766572"/>
                  </a:lnTo>
                  <a:lnTo>
                    <a:pt x="1738883" y="766572"/>
                  </a:lnTo>
                  <a:lnTo>
                    <a:pt x="1738883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95272" y="1976628"/>
              <a:ext cx="1739264" cy="767080"/>
            </a:xfrm>
            <a:custGeom>
              <a:avLst/>
              <a:gdLst/>
              <a:ahLst/>
              <a:cxnLst/>
              <a:rect l="l" t="t" r="r" b="b"/>
              <a:pathLst>
                <a:path w="1739264" h="767080">
                  <a:moveTo>
                    <a:pt x="0" y="766572"/>
                  </a:moveTo>
                  <a:lnTo>
                    <a:pt x="1738883" y="766572"/>
                  </a:lnTo>
                  <a:lnTo>
                    <a:pt x="1738883" y="0"/>
                  </a:lnTo>
                  <a:lnTo>
                    <a:pt x="0" y="0"/>
                  </a:lnTo>
                  <a:lnTo>
                    <a:pt x="0" y="766572"/>
                  </a:lnTo>
                  <a:close/>
                </a:path>
              </a:pathLst>
            </a:custGeom>
            <a:ln w="12700">
              <a:solidFill>
                <a:srgbClr val="B4C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562146" y="264360"/>
            <a:ext cx="26111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Tail</a:t>
            </a:r>
            <a:r>
              <a:rPr spc="-180" dirty="0"/>
              <a:t> </a:t>
            </a:r>
            <a:r>
              <a:rPr spc="-10" dirty="0"/>
              <a:t>Latency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9271" y="3466845"/>
            <a:ext cx="10204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66816" y="2847721"/>
            <a:ext cx="10212705" cy="228600"/>
          </a:xfrm>
          <a:custGeom>
            <a:avLst/>
            <a:gdLst/>
            <a:ahLst/>
            <a:cxnLst/>
            <a:rect l="l" t="t" r="r" b="b"/>
            <a:pathLst>
              <a:path w="10212705" h="228600">
                <a:moveTo>
                  <a:pt x="9983724" y="0"/>
                </a:moveTo>
                <a:lnTo>
                  <a:pt x="9983724" y="228600"/>
                </a:lnTo>
                <a:lnTo>
                  <a:pt x="10136124" y="152400"/>
                </a:lnTo>
                <a:lnTo>
                  <a:pt x="10021824" y="152400"/>
                </a:lnTo>
                <a:lnTo>
                  <a:pt x="10021824" y="76200"/>
                </a:lnTo>
                <a:lnTo>
                  <a:pt x="10136124" y="76200"/>
                </a:lnTo>
                <a:lnTo>
                  <a:pt x="9983724" y="0"/>
                </a:lnTo>
                <a:close/>
              </a:path>
              <a:path w="10212705" h="228600">
                <a:moveTo>
                  <a:pt x="9983724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9983724" y="152400"/>
                </a:lnTo>
                <a:lnTo>
                  <a:pt x="9983724" y="76200"/>
                </a:lnTo>
                <a:close/>
              </a:path>
              <a:path w="10212705" h="228600">
                <a:moveTo>
                  <a:pt x="10136124" y="76200"/>
                </a:moveTo>
                <a:lnTo>
                  <a:pt x="10021824" y="76200"/>
                </a:lnTo>
                <a:lnTo>
                  <a:pt x="10021824" y="152400"/>
                </a:lnTo>
                <a:lnTo>
                  <a:pt x="10136124" y="152400"/>
                </a:lnTo>
                <a:lnTo>
                  <a:pt x="10212324" y="114300"/>
                </a:lnTo>
                <a:lnTo>
                  <a:pt x="101361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017635" y="2594228"/>
            <a:ext cx="910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Time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Axis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493511" y="4345559"/>
            <a:ext cx="1875155" cy="781050"/>
            <a:chOff x="1788922" y="3073654"/>
            <a:chExt cx="1875155" cy="781050"/>
          </a:xfrm>
        </p:grpSpPr>
        <p:sp>
          <p:nvSpPr>
            <p:cNvPr id="22" name="object 22"/>
            <p:cNvSpPr/>
            <p:nvPr/>
          </p:nvSpPr>
          <p:spPr>
            <a:xfrm>
              <a:off x="1795272" y="3080004"/>
              <a:ext cx="1862455" cy="768350"/>
            </a:xfrm>
            <a:custGeom>
              <a:avLst/>
              <a:gdLst/>
              <a:ahLst/>
              <a:cxnLst/>
              <a:rect l="l" t="t" r="r" b="b"/>
              <a:pathLst>
                <a:path w="1862454" h="768350">
                  <a:moveTo>
                    <a:pt x="1862327" y="0"/>
                  </a:moveTo>
                  <a:lnTo>
                    <a:pt x="0" y="0"/>
                  </a:lnTo>
                  <a:lnTo>
                    <a:pt x="0" y="768096"/>
                  </a:lnTo>
                  <a:lnTo>
                    <a:pt x="1862327" y="768096"/>
                  </a:lnTo>
                  <a:lnTo>
                    <a:pt x="186232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95272" y="3080004"/>
              <a:ext cx="1862455" cy="768350"/>
            </a:xfrm>
            <a:custGeom>
              <a:avLst/>
              <a:gdLst/>
              <a:ahLst/>
              <a:cxnLst/>
              <a:rect l="l" t="t" r="r" b="b"/>
              <a:pathLst>
                <a:path w="1862454" h="768350">
                  <a:moveTo>
                    <a:pt x="0" y="768096"/>
                  </a:moveTo>
                  <a:lnTo>
                    <a:pt x="1862327" y="768096"/>
                  </a:lnTo>
                  <a:lnTo>
                    <a:pt x="1862327" y="0"/>
                  </a:lnTo>
                  <a:lnTo>
                    <a:pt x="0" y="0"/>
                  </a:lnTo>
                  <a:lnTo>
                    <a:pt x="0" y="76809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923914" y="4571441"/>
            <a:ext cx="10128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760466" y="5497702"/>
            <a:ext cx="10081895" cy="779780"/>
            <a:chOff x="1055877" y="4225797"/>
            <a:chExt cx="10081895" cy="779780"/>
          </a:xfrm>
        </p:grpSpPr>
        <p:sp>
          <p:nvSpPr>
            <p:cNvPr id="26" name="object 26"/>
            <p:cNvSpPr/>
            <p:nvPr/>
          </p:nvSpPr>
          <p:spPr>
            <a:xfrm>
              <a:off x="1062227" y="4614671"/>
              <a:ext cx="10069195" cy="0"/>
            </a:xfrm>
            <a:custGeom>
              <a:avLst/>
              <a:gdLst/>
              <a:ahLst/>
              <a:cxnLst/>
              <a:rect l="l" t="t" r="r" b="b"/>
              <a:pathLst>
                <a:path w="10069195">
                  <a:moveTo>
                    <a:pt x="7188708" y="0"/>
                  </a:moveTo>
                  <a:lnTo>
                    <a:pt x="7333488" y="0"/>
                  </a:lnTo>
                </a:path>
                <a:path w="10069195">
                  <a:moveTo>
                    <a:pt x="9392412" y="0"/>
                  </a:moveTo>
                  <a:lnTo>
                    <a:pt x="10068941" y="0"/>
                  </a:lnTo>
                </a:path>
                <a:path w="10069195">
                  <a:moveTo>
                    <a:pt x="2784348" y="0"/>
                  </a:moveTo>
                  <a:lnTo>
                    <a:pt x="2932176" y="0"/>
                  </a:lnTo>
                </a:path>
                <a:path w="10069195">
                  <a:moveTo>
                    <a:pt x="4991100" y="0"/>
                  </a:moveTo>
                  <a:lnTo>
                    <a:pt x="5129784" y="0"/>
                  </a:lnTo>
                </a:path>
                <a:path w="10069195">
                  <a:moveTo>
                    <a:pt x="0" y="0"/>
                  </a:moveTo>
                  <a:lnTo>
                    <a:pt x="725423" y="0"/>
                  </a:lnTo>
                </a:path>
              </a:pathLst>
            </a:custGeom>
            <a:ln w="12700">
              <a:solidFill>
                <a:srgbClr val="4471C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87651" y="4232147"/>
              <a:ext cx="2059305" cy="767080"/>
            </a:xfrm>
            <a:custGeom>
              <a:avLst/>
              <a:gdLst/>
              <a:ahLst/>
              <a:cxnLst/>
              <a:rect l="l" t="t" r="r" b="b"/>
              <a:pathLst>
                <a:path w="2059304" h="767079">
                  <a:moveTo>
                    <a:pt x="2058924" y="0"/>
                  </a:moveTo>
                  <a:lnTo>
                    <a:pt x="0" y="0"/>
                  </a:lnTo>
                  <a:lnTo>
                    <a:pt x="0" y="766571"/>
                  </a:lnTo>
                  <a:lnTo>
                    <a:pt x="2058924" y="766571"/>
                  </a:lnTo>
                  <a:lnTo>
                    <a:pt x="2058924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87651" y="4232147"/>
              <a:ext cx="2059305" cy="767080"/>
            </a:xfrm>
            <a:custGeom>
              <a:avLst/>
              <a:gdLst/>
              <a:ahLst/>
              <a:cxnLst/>
              <a:rect l="l" t="t" r="r" b="b"/>
              <a:pathLst>
                <a:path w="2059304" h="767079">
                  <a:moveTo>
                    <a:pt x="0" y="766571"/>
                  </a:moveTo>
                  <a:lnTo>
                    <a:pt x="2058924" y="766571"/>
                  </a:lnTo>
                  <a:lnTo>
                    <a:pt x="2058924" y="0"/>
                  </a:lnTo>
                  <a:lnTo>
                    <a:pt x="0" y="0"/>
                  </a:lnTo>
                  <a:lnTo>
                    <a:pt x="0" y="76657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016243" y="5723000"/>
            <a:ext cx="1010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768086" y="6652895"/>
            <a:ext cx="10074275" cy="781050"/>
            <a:chOff x="1063497" y="5380990"/>
            <a:chExt cx="10074275" cy="781050"/>
          </a:xfrm>
        </p:grpSpPr>
        <p:sp>
          <p:nvSpPr>
            <p:cNvPr id="31" name="object 31"/>
            <p:cNvSpPr/>
            <p:nvPr/>
          </p:nvSpPr>
          <p:spPr>
            <a:xfrm>
              <a:off x="5641847" y="57650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700"/>
                  </a:lnTo>
                </a:path>
              </a:pathLst>
            </a:custGeom>
            <a:ln w="9144">
              <a:solidFill>
                <a:srgbClr val="4471C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69847" y="5771388"/>
              <a:ext cx="10061575" cy="0"/>
            </a:xfrm>
            <a:custGeom>
              <a:avLst/>
              <a:gdLst/>
              <a:ahLst/>
              <a:cxnLst/>
              <a:rect l="l" t="t" r="r" b="b"/>
              <a:pathLst>
                <a:path w="10061575">
                  <a:moveTo>
                    <a:pt x="4959096" y="0"/>
                  </a:moveTo>
                  <a:lnTo>
                    <a:pt x="5122164" y="0"/>
                  </a:lnTo>
                </a:path>
                <a:path w="10061575">
                  <a:moveTo>
                    <a:pt x="9361932" y="0"/>
                  </a:moveTo>
                  <a:lnTo>
                    <a:pt x="10061067" y="0"/>
                  </a:lnTo>
                </a:path>
                <a:path w="10061575">
                  <a:moveTo>
                    <a:pt x="0" y="0"/>
                  </a:moveTo>
                  <a:lnTo>
                    <a:pt x="717804" y="0"/>
                  </a:lnTo>
                </a:path>
              </a:pathLst>
            </a:custGeom>
            <a:ln w="12700">
              <a:solidFill>
                <a:srgbClr val="4471C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43159" y="57650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700"/>
                  </a:lnTo>
                </a:path>
              </a:pathLst>
            </a:custGeom>
            <a:ln w="9143">
              <a:solidFill>
                <a:srgbClr val="4471C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35858" y="57650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700"/>
                  </a:lnTo>
                </a:path>
              </a:pathLst>
            </a:custGeom>
            <a:ln w="7619">
              <a:solidFill>
                <a:srgbClr val="4471C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23715" y="5771388"/>
              <a:ext cx="4572000" cy="0"/>
            </a:xfrm>
            <a:custGeom>
              <a:avLst/>
              <a:gdLst/>
              <a:ahLst/>
              <a:cxnLst/>
              <a:rect l="l" t="t" r="r" b="b"/>
              <a:pathLst>
                <a:path w="4572000">
                  <a:moveTo>
                    <a:pt x="4411980" y="0"/>
                  </a:moveTo>
                  <a:lnTo>
                    <a:pt x="4572000" y="0"/>
                  </a:lnTo>
                </a:path>
                <a:path w="4572000">
                  <a:moveTo>
                    <a:pt x="4012691" y="0"/>
                  </a:moveTo>
                  <a:lnTo>
                    <a:pt x="4029456" y="0"/>
                  </a:lnTo>
                </a:path>
                <a:path w="4572000">
                  <a:moveTo>
                    <a:pt x="0" y="0"/>
                  </a:moveTo>
                  <a:lnTo>
                    <a:pt x="170687" y="0"/>
                  </a:lnTo>
                </a:path>
              </a:pathLst>
            </a:custGeom>
            <a:ln w="12700">
              <a:solidFill>
                <a:srgbClr val="4471C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87651" y="5387340"/>
              <a:ext cx="1644650" cy="768350"/>
            </a:xfrm>
            <a:custGeom>
              <a:avLst/>
              <a:gdLst/>
              <a:ahLst/>
              <a:cxnLst/>
              <a:rect l="l" t="t" r="r" b="b"/>
              <a:pathLst>
                <a:path w="1644650" h="768350">
                  <a:moveTo>
                    <a:pt x="1644396" y="0"/>
                  </a:moveTo>
                  <a:lnTo>
                    <a:pt x="0" y="0"/>
                  </a:lnTo>
                  <a:lnTo>
                    <a:pt x="0" y="768096"/>
                  </a:lnTo>
                  <a:lnTo>
                    <a:pt x="1644396" y="768096"/>
                  </a:lnTo>
                  <a:lnTo>
                    <a:pt x="1644396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87651" y="5387340"/>
              <a:ext cx="1644650" cy="768350"/>
            </a:xfrm>
            <a:custGeom>
              <a:avLst/>
              <a:gdLst/>
              <a:ahLst/>
              <a:cxnLst/>
              <a:rect l="l" t="t" r="r" b="b"/>
              <a:pathLst>
                <a:path w="1644650" h="768350">
                  <a:moveTo>
                    <a:pt x="0" y="768096"/>
                  </a:moveTo>
                  <a:lnTo>
                    <a:pt x="1644396" y="768096"/>
                  </a:lnTo>
                  <a:lnTo>
                    <a:pt x="1644396" y="0"/>
                  </a:lnTo>
                  <a:lnTo>
                    <a:pt x="0" y="0"/>
                  </a:lnTo>
                  <a:lnTo>
                    <a:pt x="0" y="76809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800215" y="6879716"/>
            <a:ext cx="1029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485890" y="2699829"/>
            <a:ext cx="3966210" cy="4933950"/>
            <a:chOff x="1781301" y="1427924"/>
            <a:chExt cx="3966210" cy="4933950"/>
          </a:xfrm>
        </p:grpSpPr>
        <p:sp>
          <p:nvSpPr>
            <p:cNvPr id="40" name="object 40"/>
            <p:cNvSpPr/>
            <p:nvPr/>
          </p:nvSpPr>
          <p:spPr>
            <a:xfrm>
              <a:off x="1787651" y="1449323"/>
              <a:ext cx="8255" cy="4900295"/>
            </a:xfrm>
            <a:custGeom>
              <a:avLst/>
              <a:gdLst/>
              <a:ahLst/>
              <a:cxnLst/>
              <a:rect l="l" t="t" r="r" b="b"/>
              <a:pathLst>
                <a:path w="8255" h="4900295">
                  <a:moveTo>
                    <a:pt x="0" y="4899685"/>
                  </a:moveTo>
                  <a:lnTo>
                    <a:pt x="7874" y="0"/>
                  </a:lnTo>
                </a:path>
              </a:pathLst>
            </a:custGeom>
            <a:ln w="12699">
              <a:solidFill>
                <a:srgbClr val="4471C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38320" y="1438401"/>
              <a:ext cx="0" cy="4912995"/>
            </a:xfrm>
            <a:custGeom>
              <a:avLst/>
              <a:gdLst/>
              <a:ahLst/>
              <a:cxnLst/>
              <a:rect l="l" t="t" r="r" b="b"/>
              <a:pathLst>
                <a:path h="4912995">
                  <a:moveTo>
                    <a:pt x="0" y="2402078"/>
                  </a:moveTo>
                  <a:lnTo>
                    <a:pt x="0" y="4912385"/>
                  </a:lnTo>
                </a:path>
                <a:path h="4912995">
                  <a:moveTo>
                    <a:pt x="0" y="0"/>
                  </a:moveTo>
                  <a:lnTo>
                    <a:pt x="0" y="1644650"/>
                  </a:lnTo>
                </a:path>
              </a:pathLst>
            </a:custGeom>
            <a:ln w="20574">
              <a:solidFill>
                <a:srgbClr val="4471C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002023" y="1972055"/>
              <a:ext cx="1739264" cy="767080"/>
            </a:xfrm>
            <a:custGeom>
              <a:avLst/>
              <a:gdLst/>
              <a:ahLst/>
              <a:cxnLst/>
              <a:rect l="l" t="t" r="r" b="b"/>
              <a:pathLst>
                <a:path w="1739264" h="767080">
                  <a:moveTo>
                    <a:pt x="1738883" y="0"/>
                  </a:moveTo>
                  <a:lnTo>
                    <a:pt x="0" y="0"/>
                  </a:lnTo>
                  <a:lnTo>
                    <a:pt x="0" y="766572"/>
                  </a:lnTo>
                  <a:lnTo>
                    <a:pt x="1738883" y="766572"/>
                  </a:lnTo>
                  <a:lnTo>
                    <a:pt x="1738883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02023" y="1972055"/>
              <a:ext cx="1739264" cy="767080"/>
            </a:xfrm>
            <a:custGeom>
              <a:avLst/>
              <a:gdLst/>
              <a:ahLst/>
              <a:cxnLst/>
              <a:rect l="l" t="t" r="r" b="b"/>
              <a:pathLst>
                <a:path w="1739264" h="767080">
                  <a:moveTo>
                    <a:pt x="0" y="766572"/>
                  </a:moveTo>
                  <a:lnTo>
                    <a:pt x="1738883" y="766572"/>
                  </a:lnTo>
                  <a:lnTo>
                    <a:pt x="1738883" y="0"/>
                  </a:lnTo>
                  <a:lnTo>
                    <a:pt x="0" y="0"/>
                  </a:lnTo>
                  <a:lnTo>
                    <a:pt x="0" y="766572"/>
                  </a:lnTo>
                  <a:close/>
                </a:path>
              </a:pathLst>
            </a:custGeom>
            <a:ln w="12700">
              <a:solidFill>
                <a:srgbClr val="B4C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464099" y="4869586"/>
            <a:ext cx="254000" cy="8572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Pipelines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066023" y="3462655"/>
            <a:ext cx="10204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8700262" y="4342510"/>
            <a:ext cx="1875155" cy="779780"/>
            <a:chOff x="3995673" y="3070605"/>
            <a:chExt cx="1875155" cy="779780"/>
          </a:xfrm>
        </p:grpSpPr>
        <p:sp>
          <p:nvSpPr>
            <p:cNvPr id="47" name="object 47"/>
            <p:cNvSpPr/>
            <p:nvPr/>
          </p:nvSpPr>
          <p:spPr>
            <a:xfrm>
              <a:off x="4002023" y="3076955"/>
              <a:ext cx="1862455" cy="767080"/>
            </a:xfrm>
            <a:custGeom>
              <a:avLst/>
              <a:gdLst/>
              <a:ahLst/>
              <a:cxnLst/>
              <a:rect l="l" t="t" r="r" b="b"/>
              <a:pathLst>
                <a:path w="1862454" h="767079">
                  <a:moveTo>
                    <a:pt x="1862327" y="0"/>
                  </a:moveTo>
                  <a:lnTo>
                    <a:pt x="0" y="0"/>
                  </a:lnTo>
                  <a:lnTo>
                    <a:pt x="0" y="766572"/>
                  </a:lnTo>
                  <a:lnTo>
                    <a:pt x="1862327" y="766572"/>
                  </a:lnTo>
                  <a:lnTo>
                    <a:pt x="186232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002023" y="3076955"/>
              <a:ext cx="1862455" cy="767080"/>
            </a:xfrm>
            <a:custGeom>
              <a:avLst/>
              <a:gdLst/>
              <a:ahLst/>
              <a:cxnLst/>
              <a:rect l="l" t="t" r="r" b="b"/>
              <a:pathLst>
                <a:path w="1862454" h="767079">
                  <a:moveTo>
                    <a:pt x="0" y="766572"/>
                  </a:moveTo>
                  <a:lnTo>
                    <a:pt x="1862327" y="766572"/>
                  </a:lnTo>
                  <a:lnTo>
                    <a:pt x="1862327" y="0"/>
                  </a:lnTo>
                  <a:lnTo>
                    <a:pt x="0" y="0"/>
                  </a:lnTo>
                  <a:lnTo>
                    <a:pt x="0" y="76657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9130666" y="4567555"/>
            <a:ext cx="1012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692642" y="5493131"/>
            <a:ext cx="2072005" cy="779780"/>
            <a:chOff x="3988053" y="4221226"/>
            <a:chExt cx="2072005" cy="779780"/>
          </a:xfrm>
        </p:grpSpPr>
        <p:sp>
          <p:nvSpPr>
            <p:cNvPr id="51" name="object 51"/>
            <p:cNvSpPr/>
            <p:nvPr/>
          </p:nvSpPr>
          <p:spPr>
            <a:xfrm>
              <a:off x="3994403" y="4227576"/>
              <a:ext cx="2059305" cy="767080"/>
            </a:xfrm>
            <a:custGeom>
              <a:avLst/>
              <a:gdLst/>
              <a:ahLst/>
              <a:cxnLst/>
              <a:rect l="l" t="t" r="r" b="b"/>
              <a:pathLst>
                <a:path w="2059304" h="767079">
                  <a:moveTo>
                    <a:pt x="2058924" y="0"/>
                  </a:moveTo>
                  <a:lnTo>
                    <a:pt x="0" y="0"/>
                  </a:lnTo>
                  <a:lnTo>
                    <a:pt x="0" y="766572"/>
                  </a:lnTo>
                  <a:lnTo>
                    <a:pt x="2058924" y="766572"/>
                  </a:lnTo>
                  <a:lnTo>
                    <a:pt x="2058924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94403" y="4227576"/>
              <a:ext cx="2059305" cy="767080"/>
            </a:xfrm>
            <a:custGeom>
              <a:avLst/>
              <a:gdLst/>
              <a:ahLst/>
              <a:cxnLst/>
              <a:rect l="l" t="t" r="r" b="b"/>
              <a:pathLst>
                <a:path w="2059304" h="767079">
                  <a:moveTo>
                    <a:pt x="0" y="766572"/>
                  </a:moveTo>
                  <a:lnTo>
                    <a:pt x="2058924" y="766572"/>
                  </a:lnTo>
                  <a:lnTo>
                    <a:pt x="2058924" y="0"/>
                  </a:lnTo>
                  <a:lnTo>
                    <a:pt x="0" y="0"/>
                  </a:lnTo>
                  <a:lnTo>
                    <a:pt x="0" y="76657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222994" y="5718683"/>
            <a:ext cx="1010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8692642" y="6649846"/>
            <a:ext cx="1656080" cy="779780"/>
            <a:chOff x="3988053" y="5377941"/>
            <a:chExt cx="1656080" cy="779780"/>
          </a:xfrm>
        </p:grpSpPr>
        <p:sp>
          <p:nvSpPr>
            <p:cNvPr id="55" name="object 55"/>
            <p:cNvSpPr/>
            <p:nvPr/>
          </p:nvSpPr>
          <p:spPr>
            <a:xfrm>
              <a:off x="3994403" y="5384291"/>
              <a:ext cx="1643380" cy="767080"/>
            </a:xfrm>
            <a:custGeom>
              <a:avLst/>
              <a:gdLst/>
              <a:ahLst/>
              <a:cxnLst/>
              <a:rect l="l" t="t" r="r" b="b"/>
              <a:pathLst>
                <a:path w="1643379" h="767079">
                  <a:moveTo>
                    <a:pt x="1642872" y="0"/>
                  </a:moveTo>
                  <a:lnTo>
                    <a:pt x="0" y="0"/>
                  </a:lnTo>
                  <a:lnTo>
                    <a:pt x="0" y="766571"/>
                  </a:lnTo>
                  <a:lnTo>
                    <a:pt x="1642872" y="766571"/>
                  </a:lnTo>
                  <a:lnTo>
                    <a:pt x="1642872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94403" y="5384291"/>
              <a:ext cx="1643380" cy="767080"/>
            </a:xfrm>
            <a:custGeom>
              <a:avLst/>
              <a:gdLst/>
              <a:ahLst/>
              <a:cxnLst/>
              <a:rect l="l" t="t" r="r" b="b"/>
              <a:pathLst>
                <a:path w="1643379" h="767079">
                  <a:moveTo>
                    <a:pt x="0" y="766571"/>
                  </a:moveTo>
                  <a:lnTo>
                    <a:pt x="1642872" y="766571"/>
                  </a:lnTo>
                  <a:lnTo>
                    <a:pt x="1642872" y="0"/>
                  </a:lnTo>
                  <a:lnTo>
                    <a:pt x="0" y="0"/>
                  </a:lnTo>
                  <a:lnTo>
                    <a:pt x="0" y="76657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9006586" y="6875449"/>
            <a:ext cx="1029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8692642" y="2705735"/>
            <a:ext cx="3957320" cy="4917440"/>
            <a:chOff x="3988053" y="1433830"/>
            <a:chExt cx="3957320" cy="4917440"/>
          </a:xfrm>
        </p:grpSpPr>
        <p:sp>
          <p:nvSpPr>
            <p:cNvPr id="59" name="object 59"/>
            <p:cNvSpPr/>
            <p:nvPr/>
          </p:nvSpPr>
          <p:spPr>
            <a:xfrm>
              <a:off x="3994403" y="1440180"/>
              <a:ext cx="2054860" cy="4904740"/>
            </a:xfrm>
            <a:custGeom>
              <a:avLst/>
              <a:gdLst/>
              <a:ahLst/>
              <a:cxnLst/>
              <a:rect l="l" t="t" r="r" b="b"/>
              <a:pathLst>
                <a:path w="2054860" h="4904740">
                  <a:moveTo>
                    <a:pt x="0" y="4904257"/>
                  </a:moveTo>
                  <a:lnTo>
                    <a:pt x="7874" y="4572"/>
                  </a:lnTo>
                </a:path>
                <a:path w="2054860" h="4904740">
                  <a:moveTo>
                    <a:pt x="2046732" y="4899685"/>
                  </a:moveTo>
                  <a:lnTo>
                    <a:pt x="2054606" y="0"/>
                  </a:lnTo>
                </a:path>
              </a:pathLst>
            </a:custGeom>
            <a:ln w="12700">
              <a:solidFill>
                <a:srgbClr val="4471C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199631" y="1967484"/>
              <a:ext cx="1739264" cy="767080"/>
            </a:xfrm>
            <a:custGeom>
              <a:avLst/>
              <a:gdLst/>
              <a:ahLst/>
              <a:cxnLst/>
              <a:rect l="l" t="t" r="r" b="b"/>
              <a:pathLst>
                <a:path w="1739265" h="767080">
                  <a:moveTo>
                    <a:pt x="1738884" y="0"/>
                  </a:moveTo>
                  <a:lnTo>
                    <a:pt x="0" y="0"/>
                  </a:lnTo>
                  <a:lnTo>
                    <a:pt x="0" y="766572"/>
                  </a:lnTo>
                  <a:lnTo>
                    <a:pt x="1738884" y="766572"/>
                  </a:lnTo>
                  <a:lnTo>
                    <a:pt x="1738884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199631" y="1967484"/>
              <a:ext cx="1739264" cy="767080"/>
            </a:xfrm>
            <a:custGeom>
              <a:avLst/>
              <a:gdLst/>
              <a:ahLst/>
              <a:cxnLst/>
              <a:rect l="l" t="t" r="r" b="b"/>
              <a:pathLst>
                <a:path w="1739265" h="767080">
                  <a:moveTo>
                    <a:pt x="0" y="766572"/>
                  </a:moveTo>
                  <a:lnTo>
                    <a:pt x="1738884" y="766572"/>
                  </a:lnTo>
                  <a:lnTo>
                    <a:pt x="1738884" y="0"/>
                  </a:lnTo>
                  <a:lnTo>
                    <a:pt x="0" y="0"/>
                  </a:lnTo>
                  <a:lnTo>
                    <a:pt x="0" y="766572"/>
                  </a:lnTo>
                  <a:close/>
                </a:path>
              </a:pathLst>
            </a:custGeom>
            <a:ln w="12700">
              <a:solidFill>
                <a:srgbClr val="B4C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1264266" y="3458337"/>
            <a:ext cx="10204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0897871" y="4337938"/>
            <a:ext cx="1875155" cy="779780"/>
            <a:chOff x="6193282" y="3066033"/>
            <a:chExt cx="1875155" cy="779780"/>
          </a:xfrm>
        </p:grpSpPr>
        <p:sp>
          <p:nvSpPr>
            <p:cNvPr id="64" name="object 64"/>
            <p:cNvSpPr/>
            <p:nvPr/>
          </p:nvSpPr>
          <p:spPr>
            <a:xfrm>
              <a:off x="6199632" y="3072383"/>
              <a:ext cx="1862455" cy="767080"/>
            </a:xfrm>
            <a:custGeom>
              <a:avLst/>
              <a:gdLst/>
              <a:ahLst/>
              <a:cxnLst/>
              <a:rect l="l" t="t" r="r" b="b"/>
              <a:pathLst>
                <a:path w="1862454" h="767079">
                  <a:moveTo>
                    <a:pt x="1862327" y="0"/>
                  </a:moveTo>
                  <a:lnTo>
                    <a:pt x="0" y="0"/>
                  </a:lnTo>
                  <a:lnTo>
                    <a:pt x="0" y="766571"/>
                  </a:lnTo>
                  <a:lnTo>
                    <a:pt x="1862327" y="766571"/>
                  </a:lnTo>
                  <a:lnTo>
                    <a:pt x="186232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199632" y="3072383"/>
              <a:ext cx="1862455" cy="767080"/>
            </a:xfrm>
            <a:custGeom>
              <a:avLst/>
              <a:gdLst/>
              <a:ahLst/>
              <a:cxnLst/>
              <a:rect l="l" t="t" r="r" b="b"/>
              <a:pathLst>
                <a:path w="1862454" h="767079">
                  <a:moveTo>
                    <a:pt x="0" y="766571"/>
                  </a:moveTo>
                  <a:lnTo>
                    <a:pt x="1862327" y="766571"/>
                  </a:lnTo>
                  <a:lnTo>
                    <a:pt x="1862327" y="0"/>
                  </a:lnTo>
                  <a:lnTo>
                    <a:pt x="0" y="0"/>
                  </a:lnTo>
                  <a:lnTo>
                    <a:pt x="0" y="76657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1328908" y="4563237"/>
            <a:ext cx="1012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0890250" y="5488558"/>
            <a:ext cx="2072005" cy="779780"/>
            <a:chOff x="6185661" y="4216653"/>
            <a:chExt cx="2072005" cy="779780"/>
          </a:xfrm>
        </p:grpSpPr>
        <p:sp>
          <p:nvSpPr>
            <p:cNvPr id="68" name="object 68"/>
            <p:cNvSpPr/>
            <p:nvPr/>
          </p:nvSpPr>
          <p:spPr>
            <a:xfrm>
              <a:off x="6192011" y="4223003"/>
              <a:ext cx="2059305" cy="767080"/>
            </a:xfrm>
            <a:custGeom>
              <a:avLst/>
              <a:gdLst/>
              <a:ahLst/>
              <a:cxnLst/>
              <a:rect l="l" t="t" r="r" b="b"/>
              <a:pathLst>
                <a:path w="2059304" h="767079">
                  <a:moveTo>
                    <a:pt x="2058924" y="0"/>
                  </a:moveTo>
                  <a:lnTo>
                    <a:pt x="0" y="0"/>
                  </a:lnTo>
                  <a:lnTo>
                    <a:pt x="0" y="766572"/>
                  </a:lnTo>
                  <a:lnTo>
                    <a:pt x="2058924" y="766572"/>
                  </a:lnTo>
                  <a:lnTo>
                    <a:pt x="2058924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192011" y="4223003"/>
              <a:ext cx="2059305" cy="767080"/>
            </a:xfrm>
            <a:custGeom>
              <a:avLst/>
              <a:gdLst/>
              <a:ahLst/>
              <a:cxnLst/>
              <a:rect l="l" t="t" r="r" b="b"/>
              <a:pathLst>
                <a:path w="2059304" h="767079">
                  <a:moveTo>
                    <a:pt x="0" y="766572"/>
                  </a:moveTo>
                  <a:lnTo>
                    <a:pt x="2058924" y="766572"/>
                  </a:lnTo>
                  <a:lnTo>
                    <a:pt x="2058924" y="0"/>
                  </a:lnTo>
                  <a:lnTo>
                    <a:pt x="0" y="0"/>
                  </a:lnTo>
                  <a:lnTo>
                    <a:pt x="0" y="76657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11421237" y="5714491"/>
            <a:ext cx="1010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0890250" y="6645275"/>
            <a:ext cx="1657350" cy="779780"/>
            <a:chOff x="6185661" y="5373370"/>
            <a:chExt cx="1657350" cy="779780"/>
          </a:xfrm>
        </p:grpSpPr>
        <p:sp>
          <p:nvSpPr>
            <p:cNvPr id="72" name="object 72"/>
            <p:cNvSpPr/>
            <p:nvPr/>
          </p:nvSpPr>
          <p:spPr>
            <a:xfrm>
              <a:off x="6192011" y="5379720"/>
              <a:ext cx="1644650" cy="767080"/>
            </a:xfrm>
            <a:custGeom>
              <a:avLst/>
              <a:gdLst/>
              <a:ahLst/>
              <a:cxnLst/>
              <a:rect l="l" t="t" r="r" b="b"/>
              <a:pathLst>
                <a:path w="1644650" h="767079">
                  <a:moveTo>
                    <a:pt x="1644395" y="0"/>
                  </a:moveTo>
                  <a:lnTo>
                    <a:pt x="0" y="0"/>
                  </a:lnTo>
                  <a:lnTo>
                    <a:pt x="0" y="766571"/>
                  </a:lnTo>
                  <a:lnTo>
                    <a:pt x="1644395" y="766571"/>
                  </a:lnTo>
                  <a:lnTo>
                    <a:pt x="1644395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192011" y="5379720"/>
              <a:ext cx="1644650" cy="767080"/>
            </a:xfrm>
            <a:custGeom>
              <a:avLst/>
              <a:gdLst/>
              <a:ahLst/>
              <a:cxnLst/>
              <a:rect l="l" t="t" r="r" b="b"/>
              <a:pathLst>
                <a:path w="1644650" h="767079">
                  <a:moveTo>
                    <a:pt x="0" y="766571"/>
                  </a:moveTo>
                  <a:lnTo>
                    <a:pt x="1644395" y="766571"/>
                  </a:lnTo>
                  <a:lnTo>
                    <a:pt x="1644395" y="0"/>
                  </a:lnTo>
                  <a:lnTo>
                    <a:pt x="0" y="0"/>
                  </a:lnTo>
                  <a:lnTo>
                    <a:pt x="0" y="76657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1204829" y="6871182"/>
            <a:ext cx="1029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10890250" y="2690685"/>
            <a:ext cx="3963035" cy="4933950"/>
            <a:chOff x="6185661" y="1418780"/>
            <a:chExt cx="3963035" cy="4933950"/>
          </a:xfrm>
        </p:grpSpPr>
        <p:sp>
          <p:nvSpPr>
            <p:cNvPr id="76" name="object 76"/>
            <p:cNvSpPr/>
            <p:nvPr/>
          </p:nvSpPr>
          <p:spPr>
            <a:xfrm>
              <a:off x="6192011" y="1440179"/>
              <a:ext cx="8255" cy="4900295"/>
            </a:xfrm>
            <a:custGeom>
              <a:avLst/>
              <a:gdLst/>
              <a:ahLst/>
              <a:cxnLst/>
              <a:rect l="l" t="t" r="r" b="b"/>
              <a:pathLst>
                <a:path w="8254" h="4900295">
                  <a:moveTo>
                    <a:pt x="0" y="4899685"/>
                  </a:moveTo>
                  <a:lnTo>
                    <a:pt x="7874" y="0"/>
                  </a:lnTo>
                </a:path>
              </a:pathLst>
            </a:custGeom>
            <a:ln w="12699">
              <a:solidFill>
                <a:srgbClr val="4471C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242680" y="2731007"/>
              <a:ext cx="0" cy="3611245"/>
            </a:xfrm>
            <a:custGeom>
              <a:avLst/>
              <a:gdLst/>
              <a:ahLst/>
              <a:cxnLst/>
              <a:rect l="l" t="t" r="r" b="b"/>
              <a:pathLst>
                <a:path h="3611245">
                  <a:moveTo>
                    <a:pt x="0" y="1104899"/>
                  </a:moveTo>
                  <a:lnTo>
                    <a:pt x="0" y="3610635"/>
                  </a:lnTo>
                </a:path>
                <a:path h="3611245">
                  <a:moveTo>
                    <a:pt x="0" y="0"/>
                  </a:moveTo>
                  <a:lnTo>
                    <a:pt x="0" y="345947"/>
                  </a:lnTo>
                </a:path>
              </a:pathLst>
            </a:custGeom>
            <a:ln w="20573">
              <a:solidFill>
                <a:srgbClr val="4471C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242680" y="1429257"/>
              <a:ext cx="0" cy="542925"/>
            </a:xfrm>
            <a:custGeom>
              <a:avLst/>
              <a:gdLst/>
              <a:ahLst/>
              <a:cxnLst/>
              <a:rect l="l" t="t" r="r" b="b"/>
              <a:pathLst>
                <a:path h="542925">
                  <a:moveTo>
                    <a:pt x="0" y="0"/>
                  </a:moveTo>
                  <a:lnTo>
                    <a:pt x="0" y="542798"/>
                  </a:lnTo>
                </a:path>
              </a:pathLst>
            </a:custGeom>
            <a:ln w="20574">
              <a:solidFill>
                <a:srgbClr val="4471C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403335" y="1972055"/>
              <a:ext cx="1739264" cy="768350"/>
            </a:xfrm>
            <a:custGeom>
              <a:avLst/>
              <a:gdLst/>
              <a:ahLst/>
              <a:cxnLst/>
              <a:rect l="l" t="t" r="r" b="b"/>
              <a:pathLst>
                <a:path w="1739265" h="768350">
                  <a:moveTo>
                    <a:pt x="1738883" y="0"/>
                  </a:moveTo>
                  <a:lnTo>
                    <a:pt x="0" y="0"/>
                  </a:lnTo>
                  <a:lnTo>
                    <a:pt x="0" y="768096"/>
                  </a:lnTo>
                  <a:lnTo>
                    <a:pt x="1738883" y="768096"/>
                  </a:lnTo>
                  <a:lnTo>
                    <a:pt x="1738883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03335" y="1972055"/>
              <a:ext cx="1739264" cy="768350"/>
            </a:xfrm>
            <a:custGeom>
              <a:avLst/>
              <a:gdLst/>
              <a:ahLst/>
              <a:cxnLst/>
              <a:rect l="l" t="t" r="r" b="b"/>
              <a:pathLst>
                <a:path w="1739265" h="768350">
                  <a:moveTo>
                    <a:pt x="0" y="768096"/>
                  </a:moveTo>
                  <a:lnTo>
                    <a:pt x="1738883" y="768096"/>
                  </a:lnTo>
                  <a:lnTo>
                    <a:pt x="1738883" y="0"/>
                  </a:lnTo>
                  <a:lnTo>
                    <a:pt x="0" y="0"/>
                  </a:lnTo>
                  <a:lnTo>
                    <a:pt x="0" y="768096"/>
                  </a:lnTo>
                  <a:close/>
                </a:path>
              </a:pathLst>
            </a:custGeom>
            <a:ln w="12700">
              <a:solidFill>
                <a:srgbClr val="B4C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13467716" y="3463163"/>
            <a:ext cx="10204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13101574" y="4342510"/>
            <a:ext cx="1875155" cy="779780"/>
            <a:chOff x="8396985" y="3070605"/>
            <a:chExt cx="1875155" cy="779780"/>
          </a:xfrm>
        </p:grpSpPr>
        <p:sp>
          <p:nvSpPr>
            <p:cNvPr id="83" name="object 83"/>
            <p:cNvSpPr/>
            <p:nvPr/>
          </p:nvSpPr>
          <p:spPr>
            <a:xfrm>
              <a:off x="8403335" y="3076955"/>
              <a:ext cx="1862455" cy="767080"/>
            </a:xfrm>
            <a:custGeom>
              <a:avLst/>
              <a:gdLst/>
              <a:ahLst/>
              <a:cxnLst/>
              <a:rect l="l" t="t" r="r" b="b"/>
              <a:pathLst>
                <a:path w="1862454" h="767079">
                  <a:moveTo>
                    <a:pt x="1862327" y="0"/>
                  </a:moveTo>
                  <a:lnTo>
                    <a:pt x="0" y="0"/>
                  </a:lnTo>
                  <a:lnTo>
                    <a:pt x="0" y="766572"/>
                  </a:lnTo>
                  <a:lnTo>
                    <a:pt x="1862327" y="766572"/>
                  </a:lnTo>
                  <a:lnTo>
                    <a:pt x="186232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403335" y="3076955"/>
              <a:ext cx="1862455" cy="767080"/>
            </a:xfrm>
            <a:custGeom>
              <a:avLst/>
              <a:gdLst/>
              <a:ahLst/>
              <a:cxnLst/>
              <a:rect l="l" t="t" r="r" b="b"/>
              <a:pathLst>
                <a:path w="1862454" h="767079">
                  <a:moveTo>
                    <a:pt x="0" y="766572"/>
                  </a:moveTo>
                  <a:lnTo>
                    <a:pt x="1862327" y="766572"/>
                  </a:lnTo>
                  <a:lnTo>
                    <a:pt x="1862327" y="0"/>
                  </a:lnTo>
                  <a:lnTo>
                    <a:pt x="0" y="0"/>
                  </a:lnTo>
                  <a:lnTo>
                    <a:pt x="0" y="76657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13532358" y="4568063"/>
            <a:ext cx="1012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13093955" y="5493131"/>
            <a:ext cx="2072005" cy="781050"/>
            <a:chOff x="8389366" y="4221226"/>
            <a:chExt cx="2072005" cy="781050"/>
          </a:xfrm>
        </p:grpSpPr>
        <p:sp>
          <p:nvSpPr>
            <p:cNvPr id="87" name="object 87"/>
            <p:cNvSpPr/>
            <p:nvPr/>
          </p:nvSpPr>
          <p:spPr>
            <a:xfrm>
              <a:off x="8395716" y="4227576"/>
              <a:ext cx="2059305" cy="768350"/>
            </a:xfrm>
            <a:custGeom>
              <a:avLst/>
              <a:gdLst/>
              <a:ahLst/>
              <a:cxnLst/>
              <a:rect l="l" t="t" r="r" b="b"/>
              <a:pathLst>
                <a:path w="2059304" h="768350">
                  <a:moveTo>
                    <a:pt x="2058924" y="0"/>
                  </a:moveTo>
                  <a:lnTo>
                    <a:pt x="0" y="0"/>
                  </a:lnTo>
                  <a:lnTo>
                    <a:pt x="0" y="768096"/>
                  </a:lnTo>
                  <a:lnTo>
                    <a:pt x="2058924" y="768096"/>
                  </a:lnTo>
                  <a:lnTo>
                    <a:pt x="2058924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395716" y="4227576"/>
              <a:ext cx="2059305" cy="768350"/>
            </a:xfrm>
            <a:custGeom>
              <a:avLst/>
              <a:gdLst/>
              <a:ahLst/>
              <a:cxnLst/>
              <a:rect l="l" t="t" r="r" b="b"/>
              <a:pathLst>
                <a:path w="2059304" h="768350">
                  <a:moveTo>
                    <a:pt x="0" y="768096"/>
                  </a:moveTo>
                  <a:lnTo>
                    <a:pt x="2058924" y="768096"/>
                  </a:lnTo>
                  <a:lnTo>
                    <a:pt x="2058924" y="0"/>
                  </a:lnTo>
                  <a:lnTo>
                    <a:pt x="0" y="0"/>
                  </a:lnTo>
                  <a:lnTo>
                    <a:pt x="0" y="76809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13624687" y="5719318"/>
            <a:ext cx="1010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13093955" y="6649846"/>
            <a:ext cx="1656080" cy="779780"/>
            <a:chOff x="8389366" y="5377941"/>
            <a:chExt cx="1656080" cy="779780"/>
          </a:xfrm>
        </p:grpSpPr>
        <p:sp>
          <p:nvSpPr>
            <p:cNvPr id="91" name="object 91"/>
            <p:cNvSpPr/>
            <p:nvPr/>
          </p:nvSpPr>
          <p:spPr>
            <a:xfrm>
              <a:off x="8395716" y="5384291"/>
              <a:ext cx="1643380" cy="767080"/>
            </a:xfrm>
            <a:custGeom>
              <a:avLst/>
              <a:gdLst/>
              <a:ahLst/>
              <a:cxnLst/>
              <a:rect l="l" t="t" r="r" b="b"/>
              <a:pathLst>
                <a:path w="1643379" h="767079">
                  <a:moveTo>
                    <a:pt x="1642872" y="0"/>
                  </a:moveTo>
                  <a:lnTo>
                    <a:pt x="0" y="0"/>
                  </a:lnTo>
                  <a:lnTo>
                    <a:pt x="0" y="766571"/>
                  </a:lnTo>
                  <a:lnTo>
                    <a:pt x="1642872" y="766571"/>
                  </a:lnTo>
                  <a:lnTo>
                    <a:pt x="1642872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395716" y="5384291"/>
              <a:ext cx="1643380" cy="767080"/>
            </a:xfrm>
            <a:custGeom>
              <a:avLst/>
              <a:gdLst/>
              <a:ahLst/>
              <a:cxnLst/>
              <a:rect l="l" t="t" r="r" b="b"/>
              <a:pathLst>
                <a:path w="1643379" h="767079">
                  <a:moveTo>
                    <a:pt x="0" y="766571"/>
                  </a:moveTo>
                  <a:lnTo>
                    <a:pt x="1642872" y="766571"/>
                  </a:lnTo>
                  <a:lnTo>
                    <a:pt x="1642872" y="0"/>
                  </a:lnTo>
                  <a:lnTo>
                    <a:pt x="0" y="0"/>
                  </a:lnTo>
                  <a:lnTo>
                    <a:pt x="0" y="76657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13408280" y="6876059"/>
            <a:ext cx="1029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8137906" y="2705735"/>
            <a:ext cx="7028180" cy="4917440"/>
            <a:chOff x="3433317" y="1433830"/>
            <a:chExt cx="7028180" cy="4917440"/>
          </a:xfrm>
        </p:grpSpPr>
        <p:sp>
          <p:nvSpPr>
            <p:cNvPr id="95" name="object 95"/>
            <p:cNvSpPr/>
            <p:nvPr/>
          </p:nvSpPr>
          <p:spPr>
            <a:xfrm>
              <a:off x="8395715" y="1440180"/>
              <a:ext cx="2054860" cy="4904740"/>
            </a:xfrm>
            <a:custGeom>
              <a:avLst/>
              <a:gdLst/>
              <a:ahLst/>
              <a:cxnLst/>
              <a:rect l="l" t="t" r="r" b="b"/>
              <a:pathLst>
                <a:path w="2054859" h="4904740">
                  <a:moveTo>
                    <a:pt x="0" y="4904257"/>
                  </a:moveTo>
                  <a:lnTo>
                    <a:pt x="7874" y="4572"/>
                  </a:lnTo>
                </a:path>
                <a:path w="2054859" h="4904740">
                  <a:moveTo>
                    <a:pt x="2046731" y="4899685"/>
                  </a:moveTo>
                  <a:lnTo>
                    <a:pt x="2054605" y="0"/>
                  </a:lnTo>
                </a:path>
              </a:pathLst>
            </a:custGeom>
            <a:ln w="12700">
              <a:solidFill>
                <a:srgbClr val="4471C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34155" y="1976628"/>
              <a:ext cx="300355" cy="757555"/>
            </a:xfrm>
            <a:custGeom>
              <a:avLst/>
              <a:gdLst/>
              <a:ahLst/>
              <a:cxnLst/>
              <a:rect l="l" t="t" r="r" b="b"/>
              <a:pathLst>
                <a:path w="300354" h="757555">
                  <a:moveTo>
                    <a:pt x="300227" y="0"/>
                  </a:moveTo>
                  <a:lnTo>
                    <a:pt x="0" y="0"/>
                  </a:lnTo>
                  <a:lnTo>
                    <a:pt x="0" y="757427"/>
                  </a:lnTo>
                  <a:lnTo>
                    <a:pt x="300227" y="757427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534155" y="1976628"/>
              <a:ext cx="300355" cy="757555"/>
            </a:xfrm>
            <a:custGeom>
              <a:avLst/>
              <a:gdLst/>
              <a:ahLst/>
              <a:cxnLst/>
              <a:rect l="l" t="t" r="r" b="b"/>
              <a:pathLst>
                <a:path w="300354" h="757555">
                  <a:moveTo>
                    <a:pt x="0" y="757427"/>
                  </a:moveTo>
                  <a:lnTo>
                    <a:pt x="300227" y="757427"/>
                  </a:lnTo>
                  <a:lnTo>
                    <a:pt x="300227" y="0"/>
                  </a:lnTo>
                  <a:lnTo>
                    <a:pt x="0" y="0"/>
                  </a:lnTo>
                  <a:lnTo>
                    <a:pt x="0" y="75742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748527" y="1972056"/>
              <a:ext cx="300355" cy="759460"/>
            </a:xfrm>
            <a:custGeom>
              <a:avLst/>
              <a:gdLst/>
              <a:ahLst/>
              <a:cxnLst/>
              <a:rect l="l" t="t" r="r" b="b"/>
              <a:pathLst>
                <a:path w="300354" h="759460">
                  <a:moveTo>
                    <a:pt x="300227" y="0"/>
                  </a:moveTo>
                  <a:lnTo>
                    <a:pt x="0" y="0"/>
                  </a:lnTo>
                  <a:lnTo>
                    <a:pt x="0" y="758951"/>
                  </a:lnTo>
                  <a:lnTo>
                    <a:pt x="300227" y="758951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748527" y="1972056"/>
              <a:ext cx="300355" cy="759460"/>
            </a:xfrm>
            <a:custGeom>
              <a:avLst/>
              <a:gdLst/>
              <a:ahLst/>
              <a:cxnLst/>
              <a:rect l="l" t="t" r="r" b="b"/>
              <a:pathLst>
                <a:path w="300354" h="759460">
                  <a:moveTo>
                    <a:pt x="0" y="758951"/>
                  </a:moveTo>
                  <a:lnTo>
                    <a:pt x="300227" y="758951"/>
                  </a:lnTo>
                  <a:lnTo>
                    <a:pt x="300227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958327" y="1972056"/>
              <a:ext cx="300355" cy="759460"/>
            </a:xfrm>
            <a:custGeom>
              <a:avLst/>
              <a:gdLst/>
              <a:ahLst/>
              <a:cxnLst/>
              <a:rect l="l" t="t" r="r" b="b"/>
              <a:pathLst>
                <a:path w="300354" h="759460">
                  <a:moveTo>
                    <a:pt x="300227" y="0"/>
                  </a:moveTo>
                  <a:lnTo>
                    <a:pt x="0" y="0"/>
                  </a:lnTo>
                  <a:lnTo>
                    <a:pt x="0" y="758951"/>
                  </a:lnTo>
                  <a:lnTo>
                    <a:pt x="300227" y="758951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958327" y="1972056"/>
              <a:ext cx="300355" cy="759460"/>
            </a:xfrm>
            <a:custGeom>
              <a:avLst/>
              <a:gdLst/>
              <a:ahLst/>
              <a:cxnLst/>
              <a:rect l="l" t="t" r="r" b="b"/>
              <a:pathLst>
                <a:path w="300354" h="759460">
                  <a:moveTo>
                    <a:pt x="0" y="758951"/>
                  </a:moveTo>
                  <a:lnTo>
                    <a:pt x="300227" y="758951"/>
                  </a:lnTo>
                  <a:lnTo>
                    <a:pt x="300227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0154411" y="1972056"/>
              <a:ext cx="300355" cy="759460"/>
            </a:xfrm>
            <a:custGeom>
              <a:avLst/>
              <a:gdLst/>
              <a:ahLst/>
              <a:cxnLst/>
              <a:rect l="l" t="t" r="r" b="b"/>
              <a:pathLst>
                <a:path w="300354" h="759460">
                  <a:moveTo>
                    <a:pt x="300227" y="0"/>
                  </a:moveTo>
                  <a:lnTo>
                    <a:pt x="0" y="0"/>
                  </a:lnTo>
                  <a:lnTo>
                    <a:pt x="0" y="758951"/>
                  </a:lnTo>
                  <a:lnTo>
                    <a:pt x="300227" y="758951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0154411" y="1972056"/>
              <a:ext cx="300355" cy="759460"/>
            </a:xfrm>
            <a:custGeom>
              <a:avLst/>
              <a:gdLst/>
              <a:ahLst/>
              <a:cxnLst/>
              <a:rect l="l" t="t" r="r" b="b"/>
              <a:pathLst>
                <a:path w="300354" h="759460">
                  <a:moveTo>
                    <a:pt x="0" y="758951"/>
                  </a:moveTo>
                  <a:lnTo>
                    <a:pt x="300227" y="758951"/>
                  </a:lnTo>
                  <a:lnTo>
                    <a:pt x="300227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439667" y="5384291"/>
              <a:ext cx="384175" cy="759460"/>
            </a:xfrm>
            <a:custGeom>
              <a:avLst/>
              <a:gdLst/>
              <a:ahLst/>
              <a:cxnLst/>
              <a:rect l="l" t="t" r="r" b="b"/>
              <a:pathLst>
                <a:path w="384175" h="759460">
                  <a:moveTo>
                    <a:pt x="384048" y="0"/>
                  </a:moveTo>
                  <a:lnTo>
                    <a:pt x="0" y="0"/>
                  </a:lnTo>
                  <a:lnTo>
                    <a:pt x="0" y="758951"/>
                  </a:lnTo>
                  <a:lnTo>
                    <a:pt x="384048" y="758951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439667" y="5384291"/>
              <a:ext cx="384175" cy="759460"/>
            </a:xfrm>
            <a:custGeom>
              <a:avLst/>
              <a:gdLst/>
              <a:ahLst/>
              <a:cxnLst/>
              <a:rect l="l" t="t" r="r" b="b"/>
              <a:pathLst>
                <a:path w="384175" h="759460">
                  <a:moveTo>
                    <a:pt x="0" y="758951"/>
                  </a:moveTo>
                  <a:lnTo>
                    <a:pt x="384048" y="758951"/>
                  </a:lnTo>
                  <a:lnTo>
                    <a:pt x="384048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646419" y="5391912"/>
              <a:ext cx="382905" cy="757555"/>
            </a:xfrm>
            <a:custGeom>
              <a:avLst/>
              <a:gdLst/>
              <a:ahLst/>
              <a:cxnLst/>
              <a:rect l="l" t="t" r="r" b="b"/>
              <a:pathLst>
                <a:path w="382904" h="757554">
                  <a:moveTo>
                    <a:pt x="382524" y="0"/>
                  </a:moveTo>
                  <a:lnTo>
                    <a:pt x="0" y="0"/>
                  </a:lnTo>
                  <a:lnTo>
                    <a:pt x="0" y="757428"/>
                  </a:lnTo>
                  <a:lnTo>
                    <a:pt x="382524" y="757428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646419" y="5391912"/>
              <a:ext cx="382905" cy="757555"/>
            </a:xfrm>
            <a:custGeom>
              <a:avLst/>
              <a:gdLst/>
              <a:ahLst/>
              <a:cxnLst/>
              <a:rect l="l" t="t" r="r" b="b"/>
              <a:pathLst>
                <a:path w="382904" h="757554">
                  <a:moveTo>
                    <a:pt x="0" y="757428"/>
                  </a:moveTo>
                  <a:lnTo>
                    <a:pt x="382524" y="757428"/>
                  </a:lnTo>
                  <a:lnTo>
                    <a:pt x="382524" y="0"/>
                  </a:lnTo>
                  <a:lnTo>
                    <a:pt x="0" y="0"/>
                  </a:lnTo>
                  <a:lnTo>
                    <a:pt x="0" y="75742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853171" y="5382768"/>
              <a:ext cx="382905" cy="759460"/>
            </a:xfrm>
            <a:custGeom>
              <a:avLst/>
              <a:gdLst/>
              <a:ahLst/>
              <a:cxnLst/>
              <a:rect l="l" t="t" r="r" b="b"/>
              <a:pathLst>
                <a:path w="382904" h="759460">
                  <a:moveTo>
                    <a:pt x="382524" y="0"/>
                  </a:moveTo>
                  <a:lnTo>
                    <a:pt x="0" y="0"/>
                  </a:lnTo>
                  <a:lnTo>
                    <a:pt x="0" y="758951"/>
                  </a:lnTo>
                  <a:lnTo>
                    <a:pt x="382524" y="758951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853171" y="5382768"/>
              <a:ext cx="382905" cy="759460"/>
            </a:xfrm>
            <a:custGeom>
              <a:avLst/>
              <a:gdLst/>
              <a:ahLst/>
              <a:cxnLst/>
              <a:rect l="l" t="t" r="r" b="b"/>
              <a:pathLst>
                <a:path w="382904" h="759460">
                  <a:moveTo>
                    <a:pt x="0" y="758951"/>
                  </a:moveTo>
                  <a:lnTo>
                    <a:pt x="382524" y="758951"/>
                  </a:lnTo>
                  <a:lnTo>
                    <a:pt x="382524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0047732" y="5391912"/>
              <a:ext cx="384175" cy="757555"/>
            </a:xfrm>
            <a:custGeom>
              <a:avLst/>
              <a:gdLst/>
              <a:ahLst/>
              <a:cxnLst/>
              <a:rect l="l" t="t" r="r" b="b"/>
              <a:pathLst>
                <a:path w="384175" h="757554">
                  <a:moveTo>
                    <a:pt x="384048" y="0"/>
                  </a:moveTo>
                  <a:lnTo>
                    <a:pt x="0" y="0"/>
                  </a:lnTo>
                  <a:lnTo>
                    <a:pt x="0" y="757428"/>
                  </a:lnTo>
                  <a:lnTo>
                    <a:pt x="384048" y="757428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0047732" y="5391912"/>
              <a:ext cx="384175" cy="757555"/>
            </a:xfrm>
            <a:custGeom>
              <a:avLst/>
              <a:gdLst/>
              <a:ahLst/>
              <a:cxnLst/>
              <a:rect l="l" t="t" r="r" b="b"/>
              <a:pathLst>
                <a:path w="384175" h="757554">
                  <a:moveTo>
                    <a:pt x="0" y="757428"/>
                  </a:moveTo>
                  <a:lnTo>
                    <a:pt x="384048" y="757428"/>
                  </a:lnTo>
                  <a:lnTo>
                    <a:pt x="384048" y="0"/>
                  </a:lnTo>
                  <a:lnTo>
                    <a:pt x="0" y="0"/>
                  </a:lnTo>
                  <a:lnTo>
                    <a:pt x="0" y="75742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669791" y="3083052"/>
              <a:ext cx="181610" cy="757555"/>
            </a:xfrm>
            <a:custGeom>
              <a:avLst/>
              <a:gdLst/>
              <a:ahLst/>
              <a:cxnLst/>
              <a:rect l="l" t="t" r="r" b="b"/>
              <a:pathLst>
                <a:path w="181610" h="757554">
                  <a:moveTo>
                    <a:pt x="181355" y="0"/>
                  </a:moveTo>
                  <a:lnTo>
                    <a:pt x="0" y="0"/>
                  </a:lnTo>
                  <a:lnTo>
                    <a:pt x="0" y="757428"/>
                  </a:lnTo>
                  <a:lnTo>
                    <a:pt x="181355" y="757428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669791" y="3083052"/>
              <a:ext cx="181610" cy="757555"/>
            </a:xfrm>
            <a:custGeom>
              <a:avLst/>
              <a:gdLst/>
              <a:ahLst/>
              <a:cxnLst/>
              <a:rect l="l" t="t" r="r" b="b"/>
              <a:pathLst>
                <a:path w="181610" h="757554">
                  <a:moveTo>
                    <a:pt x="0" y="757428"/>
                  </a:moveTo>
                  <a:lnTo>
                    <a:pt x="181355" y="757428"/>
                  </a:lnTo>
                  <a:lnTo>
                    <a:pt x="181355" y="0"/>
                  </a:lnTo>
                  <a:lnTo>
                    <a:pt x="0" y="0"/>
                  </a:lnTo>
                  <a:lnTo>
                    <a:pt x="0" y="75742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855207" y="3081528"/>
              <a:ext cx="189230" cy="759460"/>
            </a:xfrm>
            <a:custGeom>
              <a:avLst/>
              <a:gdLst/>
              <a:ahLst/>
              <a:cxnLst/>
              <a:rect l="l" t="t" r="r" b="b"/>
              <a:pathLst>
                <a:path w="189229" h="759460">
                  <a:moveTo>
                    <a:pt x="188975" y="0"/>
                  </a:moveTo>
                  <a:lnTo>
                    <a:pt x="0" y="0"/>
                  </a:lnTo>
                  <a:lnTo>
                    <a:pt x="0" y="758952"/>
                  </a:lnTo>
                  <a:lnTo>
                    <a:pt x="188975" y="758952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855207" y="3081528"/>
              <a:ext cx="189230" cy="759460"/>
            </a:xfrm>
            <a:custGeom>
              <a:avLst/>
              <a:gdLst/>
              <a:ahLst/>
              <a:cxnLst/>
              <a:rect l="l" t="t" r="r" b="b"/>
              <a:pathLst>
                <a:path w="189229" h="759460">
                  <a:moveTo>
                    <a:pt x="0" y="758952"/>
                  </a:moveTo>
                  <a:lnTo>
                    <a:pt x="188975" y="758952"/>
                  </a:lnTo>
                  <a:lnTo>
                    <a:pt x="188975" y="0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071103" y="3076956"/>
              <a:ext cx="187960" cy="759460"/>
            </a:xfrm>
            <a:custGeom>
              <a:avLst/>
              <a:gdLst/>
              <a:ahLst/>
              <a:cxnLst/>
              <a:rect l="l" t="t" r="r" b="b"/>
              <a:pathLst>
                <a:path w="187959" h="759460">
                  <a:moveTo>
                    <a:pt x="187451" y="0"/>
                  </a:moveTo>
                  <a:lnTo>
                    <a:pt x="0" y="0"/>
                  </a:lnTo>
                  <a:lnTo>
                    <a:pt x="0" y="758952"/>
                  </a:lnTo>
                  <a:lnTo>
                    <a:pt x="187451" y="758952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071103" y="3076956"/>
              <a:ext cx="187960" cy="759460"/>
            </a:xfrm>
            <a:custGeom>
              <a:avLst/>
              <a:gdLst/>
              <a:ahLst/>
              <a:cxnLst/>
              <a:rect l="l" t="t" r="r" b="b"/>
              <a:pathLst>
                <a:path w="187959" h="759460">
                  <a:moveTo>
                    <a:pt x="0" y="758952"/>
                  </a:moveTo>
                  <a:lnTo>
                    <a:pt x="187451" y="758952"/>
                  </a:lnTo>
                  <a:lnTo>
                    <a:pt x="187451" y="0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0256520" y="3076956"/>
              <a:ext cx="187960" cy="759460"/>
            </a:xfrm>
            <a:custGeom>
              <a:avLst/>
              <a:gdLst/>
              <a:ahLst/>
              <a:cxnLst/>
              <a:rect l="l" t="t" r="r" b="b"/>
              <a:pathLst>
                <a:path w="187959" h="759460">
                  <a:moveTo>
                    <a:pt x="187451" y="0"/>
                  </a:moveTo>
                  <a:lnTo>
                    <a:pt x="0" y="0"/>
                  </a:lnTo>
                  <a:lnTo>
                    <a:pt x="0" y="758952"/>
                  </a:lnTo>
                  <a:lnTo>
                    <a:pt x="187451" y="758952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0256520" y="3076956"/>
              <a:ext cx="187960" cy="759460"/>
            </a:xfrm>
            <a:custGeom>
              <a:avLst/>
              <a:gdLst/>
              <a:ahLst/>
              <a:cxnLst/>
              <a:rect l="l" t="t" r="r" b="b"/>
              <a:pathLst>
                <a:path w="187959" h="759460">
                  <a:moveTo>
                    <a:pt x="0" y="758952"/>
                  </a:moveTo>
                  <a:lnTo>
                    <a:pt x="187451" y="758952"/>
                  </a:lnTo>
                  <a:lnTo>
                    <a:pt x="187451" y="0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6198871" y="7692466"/>
            <a:ext cx="8775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Epoch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#1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96891" y="3418713"/>
            <a:ext cx="10263505" cy="4733925"/>
            <a:chOff x="1024127" y="1652016"/>
            <a:chExt cx="10263505" cy="4733925"/>
          </a:xfrm>
        </p:grpSpPr>
        <p:sp>
          <p:nvSpPr>
            <p:cNvPr id="3" name="object 3"/>
            <p:cNvSpPr/>
            <p:nvPr/>
          </p:nvSpPr>
          <p:spPr>
            <a:xfrm>
              <a:off x="1100327" y="3464051"/>
              <a:ext cx="10173970" cy="0"/>
            </a:xfrm>
            <a:custGeom>
              <a:avLst/>
              <a:gdLst/>
              <a:ahLst/>
              <a:cxnLst/>
              <a:rect l="l" t="t" r="r" b="b"/>
              <a:pathLst>
                <a:path w="10173970">
                  <a:moveTo>
                    <a:pt x="0" y="0"/>
                  </a:moveTo>
                  <a:lnTo>
                    <a:pt x="10173970" y="0"/>
                  </a:lnTo>
                </a:path>
              </a:pathLst>
            </a:custGeom>
            <a:ln w="12700">
              <a:solidFill>
                <a:srgbClr val="4471C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2227" y="1690116"/>
              <a:ext cx="0" cy="4657725"/>
            </a:xfrm>
            <a:custGeom>
              <a:avLst/>
              <a:gdLst/>
              <a:ahLst/>
              <a:cxnLst/>
              <a:rect l="l" t="t" r="r" b="b"/>
              <a:pathLst>
                <a:path h="4657725">
                  <a:moveTo>
                    <a:pt x="0" y="0"/>
                  </a:moveTo>
                  <a:lnTo>
                    <a:pt x="0" y="4657559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3497" y="2359533"/>
              <a:ext cx="732155" cy="0"/>
            </a:xfrm>
            <a:custGeom>
              <a:avLst/>
              <a:gdLst/>
              <a:ahLst/>
              <a:cxnLst/>
              <a:rect l="l" t="t" r="r" b="b"/>
              <a:pathLst>
                <a:path w="732155">
                  <a:moveTo>
                    <a:pt x="0" y="0"/>
                  </a:moveTo>
                  <a:lnTo>
                    <a:pt x="731774" y="0"/>
                  </a:lnTo>
                </a:path>
              </a:pathLst>
            </a:custGeom>
            <a:ln w="13462">
              <a:solidFill>
                <a:srgbClr val="4471C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29811" y="2359533"/>
              <a:ext cx="7451090" cy="0"/>
            </a:xfrm>
            <a:custGeom>
              <a:avLst/>
              <a:gdLst/>
              <a:ahLst/>
              <a:cxnLst/>
              <a:rect l="l" t="t" r="r" b="b"/>
              <a:pathLst>
                <a:path w="7451090">
                  <a:moveTo>
                    <a:pt x="0" y="0"/>
                  </a:moveTo>
                  <a:lnTo>
                    <a:pt x="172212" y="0"/>
                  </a:lnTo>
                </a:path>
                <a:path w="7451090">
                  <a:moveTo>
                    <a:pt x="2203704" y="0"/>
                  </a:moveTo>
                  <a:lnTo>
                    <a:pt x="2369820" y="0"/>
                  </a:lnTo>
                </a:path>
                <a:path w="7451090">
                  <a:moveTo>
                    <a:pt x="4415028" y="0"/>
                  </a:moveTo>
                  <a:lnTo>
                    <a:pt x="4573523" y="0"/>
                  </a:lnTo>
                </a:path>
                <a:path w="7451090">
                  <a:moveTo>
                    <a:pt x="6620256" y="0"/>
                  </a:moveTo>
                  <a:lnTo>
                    <a:pt x="7450836" y="0"/>
                  </a:lnTo>
                </a:path>
              </a:pathLst>
            </a:custGeom>
            <a:ln w="13461">
              <a:solidFill>
                <a:srgbClr val="4471C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95272" y="1976628"/>
              <a:ext cx="2034539" cy="767080"/>
            </a:xfrm>
            <a:custGeom>
              <a:avLst/>
              <a:gdLst/>
              <a:ahLst/>
              <a:cxnLst/>
              <a:rect l="l" t="t" r="r" b="b"/>
              <a:pathLst>
                <a:path w="2034539" h="767080">
                  <a:moveTo>
                    <a:pt x="2034539" y="0"/>
                  </a:moveTo>
                  <a:lnTo>
                    <a:pt x="0" y="0"/>
                  </a:lnTo>
                  <a:lnTo>
                    <a:pt x="0" y="766572"/>
                  </a:lnTo>
                  <a:lnTo>
                    <a:pt x="2034539" y="766572"/>
                  </a:lnTo>
                  <a:lnTo>
                    <a:pt x="2034539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95272" y="1976628"/>
              <a:ext cx="2034539" cy="767080"/>
            </a:xfrm>
            <a:custGeom>
              <a:avLst/>
              <a:gdLst/>
              <a:ahLst/>
              <a:cxnLst/>
              <a:rect l="l" t="t" r="r" b="b"/>
              <a:pathLst>
                <a:path w="2034539" h="767080">
                  <a:moveTo>
                    <a:pt x="0" y="766572"/>
                  </a:moveTo>
                  <a:lnTo>
                    <a:pt x="2034539" y="766572"/>
                  </a:lnTo>
                  <a:lnTo>
                    <a:pt x="2034539" y="0"/>
                  </a:lnTo>
                  <a:lnTo>
                    <a:pt x="0" y="0"/>
                  </a:lnTo>
                  <a:lnTo>
                    <a:pt x="0" y="766572"/>
                  </a:lnTo>
                  <a:close/>
                </a:path>
              </a:pathLst>
            </a:custGeom>
            <a:ln w="12700">
              <a:solidFill>
                <a:srgbClr val="B4C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133187" y="867049"/>
            <a:ext cx="93776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Align</a:t>
            </a:r>
            <a:r>
              <a:rPr spc="-6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Calibrate</a:t>
            </a:r>
            <a:r>
              <a:rPr spc="-55" dirty="0"/>
              <a:t> </a:t>
            </a:r>
            <a:r>
              <a:rPr dirty="0"/>
              <a:t>Machines</a:t>
            </a:r>
            <a:r>
              <a:rPr spc="-70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spc="-10" dirty="0"/>
              <a:t>Pipeline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75909" y="3961637"/>
            <a:ext cx="10204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34991" y="3342513"/>
            <a:ext cx="10212705" cy="228600"/>
          </a:xfrm>
          <a:custGeom>
            <a:avLst/>
            <a:gdLst/>
            <a:ahLst/>
            <a:cxnLst/>
            <a:rect l="l" t="t" r="r" b="b"/>
            <a:pathLst>
              <a:path w="10212705" h="228600">
                <a:moveTo>
                  <a:pt x="9983724" y="0"/>
                </a:moveTo>
                <a:lnTo>
                  <a:pt x="9983724" y="228600"/>
                </a:lnTo>
                <a:lnTo>
                  <a:pt x="10136124" y="152400"/>
                </a:lnTo>
                <a:lnTo>
                  <a:pt x="10021824" y="152400"/>
                </a:lnTo>
                <a:lnTo>
                  <a:pt x="10021824" y="76200"/>
                </a:lnTo>
                <a:lnTo>
                  <a:pt x="10136124" y="76200"/>
                </a:lnTo>
                <a:lnTo>
                  <a:pt x="9983724" y="0"/>
                </a:lnTo>
                <a:close/>
              </a:path>
              <a:path w="10212705" h="228600">
                <a:moveTo>
                  <a:pt x="9983724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9983724" y="152400"/>
                </a:lnTo>
                <a:lnTo>
                  <a:pt x="9983724" y="76200"/>
                </a:lnTo>
                <a:close/>
              </a:path>
              <a:path w="10212705" h="228600">
                <a:moveTo>
                  <a:pt x="10136124" y="76200"/>
                </a:moveTo>
                <a:lnTo>
                  <a:pt x="10021824" y="76200"/>
                </a:lnTo>
                <a:lnTo>
                  <a:pt x="10021824" y="152400"/>
                </a:lnTo>
                <a:lnTo>
                  <a:pt x="10136124" y="152400"/>
                </a:lnTo>
                <a:lnTo>
                  <a:pt x="10212324" y="114300"/>
                </a:lnTo>
                <a:lnTo>
                  <a:pt x="101361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85810" y="3089020"/>
            <a:ext cx="910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Time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Axis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61686" y="4840351"/>
            <a:ext cx="2041525" cy="781050"/>
            <a:chOff x="1788922" y="3073654"/>
            <a:chExt cx="2041525" cy="781050"/>
          </a:xfrm>
        </p:grpSpPr>
        <p:sp>
          <p:nvSpPr>
            <p:cNvPr id="14" name="object 14"/>
            <p:cNvSpPr/>
            <p:nvPr/>
          </p:nvSpPr>
          <p:spPr>
            <a:xfrm>
              <a:off x="1795272" y="3080004"/>
              <a:ext cx="2028825" cy="768350"/>
            </a:xfrm>
            <a:custGeom>
              <a:avLst/>
              <a:gdLst/>
              <a:ahLst/>
              <a:cxnLst/>
              <a:rect l="l" t="t" r="r" b="b"/>
              <a:pathLst>
                <a:path w="2028825" h="768350">
                  <a:moveTo>
                    <a:pt x="2028444" y="0"/>
                  </a:moveTo>
                  <a:lnTo>
                    <a:pt x="0" y="0"/>
                  </a:lnTo>
                  <a:lnTo>
                    <a:pt x="0" y="768096"/>
                  </a:lnTo>
                  <a:lnTo>
                    <a:pt x="2028444" y="768096"/>
                  </a:lnTo>
                  <a:lnTo>
                    <a:pt x="202844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95272" y="3080004"/>
              <a:ext cx="2028825" cy="768350"/>
            </a:xfrm>
            <a:custGeom>
              <a:avLst/>
              <a:gdLst/>
              <a:ahLst/>
              <a:cxnLst/>
              <a:rect l="l" t="t" r="r" b="b"/>
              <a:pathLst>
                <a:path w="2028825" h="768350">
                  <a:moveTo>
                    <a:pt x="0" y="768096"/>
                  </a:moveTo>
                  <a:lnTo>
                    <a:pt x="2028444" y="768096"/>
                  </a:lnTo>
                  <a:lnTo>
                    <a:pt x="2028444" y="0"/>
                  </a:lnTo>
                  <a:lnTo>
                    <a:pt x="0" y="0"/>
                  </a:lnTo>
                  <a:lnTo>
                    <a:pt x="0" y="76809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076290" y="5066233"/>
            <a:ext cx="10128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28641" y="5992494"/>
            <a:ext cx="10081895" cy="779780"/>
            <a:chOff x="1055877" y="4225797"/>
            <a:chExt cx="10081895" cy="779780"/>
          </a:xfrm>
        </p:grpSpPr>
        <p:sp>
          <p:nvSpPr>
            <p:cNvPr id="18" name="object 18"/>
            <p:cNvSpPr/>
            <p:nvPr/>
          </p:nvSpPr>
          <p:spPr>
            <a:xfrm>
              <a:off x="1062227" y="4614671"/>
              <a:ext cx="10069195" cy="0"/>
            </a:xfrm>
            <a:custGeom>
              <a:avLst/>
              <a:gdLst/>
              <a:ahLst/>
              <a:cxnLst/>
              <a:rect l="l" t="t" r="r" b="b"/>
              <a:pathLst>
                <a:path w="10069195">
                  <a:moveTo>
                    <a:pt x="0" y="0"/>
                  </a:moveTo>
                  <a:lnTo>
                    <a:pt x="725423" y="0"/>
                  </a:lnTo>
                </a:path>
                <a:path w="10069195">
                  <a:moveTo>
                    <a:pt x="2784348" y="0"/>
                  </a:moveTo>
                  <a:lnTo>
                    <a:pt x="2932176" y="0"/>
                  </a:lnTo>
                </a:path>
                <a:path w="10069195">
                  <a:moveTo>
                    <a:pt x="4991100" y="0"/>
                  </a:moveTo>
                  <a:lnTo>
                    <a:pt x="5129784" y="0"/>
                  </a:lnTo>
                </a:path>
                <a:path w="10069195">
                  <a:moveTo>
                    <a:pt x="7188708" y="0"/>
                  </a:moveTo>
                  <a:lnTo>
                    <a:pt x="7333488" y="0"/>
                  </a:lnTo>
                </a:path>
                <a:path w="10069195">
                  <a:moveTo>
                    <a:pt x="9392412" y="0"/>
                  </a:moveTo>
                  <a:lnTo>
                    <a:pt x="10068941" y="0"/>
                  </a:lnTo>
                </a:path>
              </a:pathLst>
            </a:custGeom>
            <a:ln w="12700">
              <a:solidFill>
                <a:srgbClr val="4471C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87651" y="4232147"/>
              <a:ext cx="2059305" cy="767080"/>
            </a:xfrm>
            <a:custGeom>
              <a:avLst/>
              <a:gdLst/>
              <a:ahLst/>
              <a:cxnLst/>
              <a:rect l="l" t="t" r="r" b="b"/>
              <a:pathLst>
                <a:path w="2059304" h="767079">
                  <a:moveTo>
                    <a:pt x="2058924" y="0"/>
                  </a:moveTo>
                  <a:lnTo>
                    <a:pt x="0" y="0"/>
                  </a:lnTo>
                  <a:lnTo>
                    <a:pt x="0" y="766571"/>
                  </a:lnTo>
                  <a:lnTo>
                    <a:pt x="2058924" y="766571"/>
                  </a:lnTo>
                  <a:lnTo>
                    <a:pt x="2058924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87651" y="4232147"/>
              <a:ext cx="2059305" cy="767080"/>
            </a:xfrm>
            <a:custGeom>
              <a:avLst/>
              <a:gdLst/>
              <a:ahLst/>
              <a:cxnLst/>
              <a:rect l="l" t="t" r="r" b="b"/>
              <a:pathLst>
                <a:path w="2059304" h="767079">
                  <a:moveTo>
                    <a:pt x="0" y="766571"/>
                  </a:moveTo>
                  <a:lnTo>
                    <a:pt x="2058924" y="766571"/>
                  </a:lnTo>
                  <a:lnTo>
                    <a:pt x="2058924" y="0"/>
                  </a:lnTo>
                  <a:lnTo>
                    <a:pt x="0" y="0"/>
                  </a:lnTo>
                  <a:lnTo>
                    <a:pt x="0" y="76657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084418" y="6217792"/>
            <a:ext cx="1010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836261" y="7147687"/>
            <a:ext cx="10074275" cy="781050"/>
            <a:chOff x="1063497" y="5380990"/>
            <a:chExt cx="10074275" cy="781050"/>
          </a:xfrm>
        </p:grpSpPr>
        <p:sp>
          <p:nvSpPr>
            <p:cNvPr id="23" name="object 23"/>
            <p:cNvSpPr/>
            <p:nvPr/>
          </p:nvSpPr>
          <p:spPr>
            <a:xfrm>
              <a:off x="1069847" y="5771388"/>
              <a:ext cx="10061575" cy="0"/>
            </a:xfrm>
            <a:custGeom>
              <a:avLst/>
              <a:gdLst/>
              <a:ahLst/>
              <a:cxnLst/>
              <a:rect l="l" t="t" r="r" b="b"/>
              <a:pathLst>
                <a:path w="10061575">
                  <a:moveTo>
                    <a:pt x="0" y="0"/>
                  </a:moveTo>
                  <a:lnTo>
                    <a:pt x="717804" y="0"/>
                  </a:lnTo>
                </a:path>
                <a:path w="10061575">
                  <a:moveTo>
                    <a:pt x="2753867" y="0"/>
                  </a:moveTo>
                  <a:lnTo>
                    <a:pt x="2924555" y="0"/>
                  </a:lnTo>
                </a:path>
                <a:path w="10061575">
                  <a:moveTo>
                    <a:pt x="4971287" y="0"/>
                  </a:moveTo>
                  <a:lnTo>
                    <a:pt x="5122164" y="0"/>
                  </a:lnTo>
                </a:path>
                <a:path w="10061575">
                  <a:moveTo>
                    <a:pt x="7168896" y="0"/>
                  </a:moveTo>
                  <a:lnTo>
                    <a:pt x="7325868" y="0"/>
                  </a:lnTo>
                </a:path>
                <a:path w="10061575">
                  <a:moveTo>
                    <a:pt x="9358884" y="0"/>
                  </a:moveTo>
                  <a:lnTo>
                    <a:pt x="10061067" y="0"/>
                  </a:lnTo>
                </a:path>
              </a:pathLst>
            </a:custGeom>
            <a:ln w="12700">
              <a:solidFill>
                <a:srgbClr val="4471C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87651" y="5387340"/>
              <a:ext cx="2036445" cy="768350"/>
            </a:xfrm>
            <a:custGeom>
              <a:avLst/>
              <a:gdLst/>
              <a:ahLst/>
              <a:cxnLst/>
              <a:rect l="l" t="t" r="r" b="b"/>
              <a:pathLst>
                <a:path w="2036445" h="768350">
                  <a:moveTo>
                    <a:pt x="2036064" y="0"/>
                  </a:moveTo>
                  <a:lnTo>
                    <a:pt x="0" y="0"/>
                  </a:lnTo>
                  <a:lnTo>
                    <a:pt x="0" y="768096"/>
                  </a:lnTo>
                  <a:lnTo>
                    <a:pt x="2036064" y="768096"/>
                  </a:lnTo>
                  <a:lnTo>
                    <a:pt x="2036064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87651" y="5387340"/>
              <a:ext cx="2036445" cy="768350"/>
            </a:xfrm>
            <a:custGeom>
              <a:avLst/>
              <a:gdLst/>
              <a:ahLst/>
              <a:cxnLst/>
              <a:rect l="l" t="t" r="r" b="b"/>
              <a:pathLst>
                <a:path w="2036445" h="768350">
                  <a:moveTo>
                    <a:pt x="0" y="768096"/>
                  </a:moveTo>
                  <a:lnTo>
                    <a:pt x="2036064" y="768096"/>
                  </a:lnTo>
                  <a:lnTo>
                    <a:pt x="2036064" y="0"/>
                  </a:lnTo>
                  <a:lnTo>
                    <a:pt x="0" y="0"/>
                  </a:lnTo>
                  <a:lnTo>
                    <a:pt x="0" y="76809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065240" y="7374508"/>
            <a:ext cx="1029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554065" y="3205099"/>
            <a:ext cx="4258945" cy="4917440"/>
            <a:chOff x="1781301" y="1438402"/>
            <a:chExt cx="4258945" cy="4917440"/>
          </a:xfrm>
        </p:grpSpPr>
        <p:sp>
          <p:nvSpPr>
            <p:cNvPr id="28" name="object 28"/>
            <p:cNvSpPr/>
            <p:nvPr/>
          </p:nvSpPr>
          <p:spPr>
            <a:xfrm>
              <a:off x="1787651" y="1444752"/>
              <a:ext cx="2054860" cy="4904740"/>
            </a:xfrm>
            <a:custGeom>
              <a:avLst/>
              <a:gdLst/>
              <a:ahLst/>
              <a:cxnLst/>
              <a:rect l="l" t="t" r="r" b="b"/>
              <a:pathLst>
                <a:path w="2054860" h="4904740">
                  <a:moveTo>
                    <a:pt x="0" y="4904257"/>
                  </a:moveTo>
                  <a:lnTo>
                    <a:pt x="7874" y="4572"/>
                  </a:lnTo>
                </a:path>
                <a:path w="2054860" h="4904740">
                  <a:moveTo>
                    <a:pt x="2046732" y="4899685"/>
                  </a:moveTo>
                  <a:lnTo>
                    <a:pt x="2054606" y="0"/>
                  </a:lnTo>
                </a:path>
              </a:pathLst>
            </a:custGeom>
            <a:ln w="12700">
              <a:solidFill>
                <a:srgbClr val="4471C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02023" y="1972056"/>
              <a:ext cx="2032000" cy="767080"/>
            </a:xfrm>
            <a:custGeom>
              <a:avLst/>
              <a:gdLst/>
              <a:ahLst/>
              <a:cxnLst/>
              <a:rect l="l" t="t" r="r" b="b"/>
              <a:pathLst>
                <a:path w="2032000" h="767080">
                  <a:moveTo>
                    <a:pt x="2031492" y="0"/>
                  </a:moveTo>
                  <a:lnTo>
                    <a:pt x="0" y="0"/>
                  </a:lnTo>
                  <a:lnTo>
                    <a:pt x="0" y="766572"/>
                  </a:lnTo>
                  <a:lnTo>
                    <a:pt x="2031492" y="766572"/>
                  </a:lnTo>
                  <a:lnTo>
                    <a:pt x="2031492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2023" y="1972056"/>
              <a:ext cx="2032000" cy="767080"/>
            </a:xfrm>
            <a:custGeom>
              <a:avLst/>
              <a:gdLst/>
              <a:ahLst/>
              <a:cxnLst/>
              <a:rect l="l" t="t" r="r" b="b"/>
              <a:pathLst>
                <a:path w="2032000" h="767080">
                  <a:moveTo>
                    <a:pt x="0" y="766572"/>
                  </a:moveTo>
                  <a:lnTo>
                    <a:pt x="2031492" y="766572"/>
                  </a:lnTo>
                  <a:lnTo>
                    <a:pt x="2031492" y="0"/>
                  </a:lnTo>
                  <a:lnTo>
                    <a:pt x="0" y="0"/>
                  </a:lnTo>
                  <a:lnTo>
                    <a:pt x="0" y="766572"/>
                  </a:lnTo>
                  <a:close/>
                </a:path>
              </a:pathLst>
            </a:custGeom>
            <a:ln w="12700">
              <a:solidFill>
                <a:srgbClr val="B4C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532274" y="5364378"/>
            <a:ext cx="254000" cy="8572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Pipelines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80883" y="3957447"/>
            <a:ext cx="10204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768437" y="4837302"/>
            <a:ext cx="2044700" cy="779780"/>
            <a:chOff x="3995673" y="3070605"/>
            <a:chExt cx="2044700" cy="779780"/>
          </a:xfrm>
        </p:grpSpPr>
        <p:sp>
          <p:nvSpPr>
            <p:cNvPr id="34" name="object 34"/>
            <p:cNvSpPr/>
            <p:nvPr/>
          </p:nvSpPr>
          <p:spPr>
            <a:xfrm>
              <a:off x="4002023" y="3076955"/>
              <a:ext cx="2032000" cy="767080"/>
            </a:xfrm>
            <a:custGeom>
              <a:avLst/>
              <a:gdLst/>
              <a:ahLst/>
              <a:cxnLst/>
              <a:rect l="l" t="t" r="r" b="b"/>
              <a:pathLst>
                <a:path w="2032000" h="767079">
                  <a:moveTo>
                    <a:pt x="2031492" y="0"/>
                  </a:moveTo>
                  <a:lnTo>
                    <a:pt x="0" y="0"/>
                  </a:lnTo>
                  <a:lnTo>
                    <a:pt x="0" y="766572"/>
                  </a:lnTo>
                  <a:lnTo>
                    <a:pt x="2031492" y="766572"/>
                  </a:lnTo>
                  <a:lnTo>
                    <a:pt x="203149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02023" y="3076955"/>
              <a:ext cx="2032000" cy="767080"/>
            </a:xfrm>
            <a:custGeom>
              <a:avLst/>
              <a:gdLst/>
              <a:ahLst/>
              <a:cxnLst/>
              <a:rect l="l" t="t" r="r" b="b"/>
              <a:pathLst>
                <a:path w="2032000" h="767079">
                  <a:moveTo>
                    <a:pt x="0" y="766572"/>
                  </a:moveTo>
                  <a:lnTo>
                    <a:pt x="2031492" y="766572"/>
                  </a:lnTo>
                  <a:lnTo>
                    <a:pt x="2031492" y="0"/>
                  </a:lnTo>
                  <a:lnTo>
                    <a:pt x="0" y="0"/>
                  </a:lnTo>
                  <a:lnTo>
                    <a:pt x="0" y="76657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283930" y="5062347"/>
            <a:ext cx="1012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760817" y="5987923"/>
            <a:ext cx="2072005" cy="779780"/>
            <a:chOff x="3988053" y="4221226"/>
            <a:chExt cx="2072005" cy="779780"/>
          </a:xfrm>
        </p:grpSpPr>
        <p:sp>
          <p:nvSpPr>
            <p:cNvPr id="38" name="object 38"/>
            <p:cNvSpPr/>
            <p:nvPr/>
          </p:nvSpPr>
          <p:spPr>
            <a:xfrm>
              <a:off x="3994403" y="4227576"/>
              <a:ext cx="2059305" cy="767080"/>
            </a:xfrm>
            <a:custGeom>
              <a:avLst/>
              <a:gdLst/>
              <a:ahLst/>
              <a:cxnLst/>
              <a:rect l="l" t="t" r="r" b="b"/>
              <a:pathLst>
                <a:path w="2059304" h="767079">
                  <a:moveTo>
                    <a:pt x="2058924" y="0"/>
                  </a:moveTo>
                  <a:lnTo>
                    <a:pt x="0" y="0"/>
                  </a:lnTo>
                  <a:lnTo>
                    <a:pt x="0" y="766572"/>
                  </a:lnTo>
                  <a:lnTo>
                    <a:pt x="2058924" y="766572"/>
                  </a:lnTo>
                  <a:lnTo>
                    <a:pt x="2058924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94403" y="4227576"/>
              <a:ext cx="2059305" cy="767080"/>
            </a:xfrm>
            <a:custGeom>
              <a:avLst/>
              <a:gdLst/>
              <a:ahLst/>
              <a:cxnLst/>
              <a:rect l="l" t="t" r="r" b="b"/>
              <a:pathLst>
                <a:path w="2059304" h="767079">
                  <a:moveTo>
                    <a:pt x="0" y="766572"/>
                  </a:moveTo>
                  <a:lnTo>
                    <a:pt x="2058924" y="766572"/>
                  </a:lnTo>
                  <a:lnTo>
                    <a:pt x="2058924" y="0"/>
                  </a:lnTo>
                  <a:lnTo>
                    <a:pt x="0" y="0"/>
                  </a:lnTo>
                  <a:lnTo>
                    <a:pt x="0" y="76657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291169" y="6213475"/>
            <a:ext cx="1010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760817" y="7144638"/>
            <a:ext cx="2059939" cy="779780"/>
            <a:chOff x="3988053" y="5377941"/>
            <a:chExt cx="2059939" cy="779780"/>
          </a:xfrm>
        </p:grpSpPr>
        <p:sp>
          <p:nvSpPr>
            <p:cNvPr id="42" name="object 42"/>
            <p:cNvSpPr/>
            <p:nvPr/>
          </p:nvSpPr>
          <p:spPr>
            <a:xfrm>
              <a:off x="3994403" y="5384291"/>
              <a:ext cx="2047239" cy="767080"/>
            </a:xfrm>
            <a:custGeom>
              <a:avLst/>
              <a:gdLst/>
              <a:ahLst/>
              <a:cxnLst/>
              <a:rect l="l" t="t" r="r" b="b"/>
              <a:pathLst>
                <a:path w="2047239" h="767079">
                  <a:moveTo>
                    <a:pt x="2046731" y="0"/>
                  </a:moveTo>
                  <a:lnTo>
                    <a:pt x="0" y="0"/>
                  </a:lnTo>
                  <a:lnTo>
                    <a:pt x="0" y="766571"/>
                  </a:lnTo>
                  <a:lnTo>
                    <a:pt x="2046731" y="766571"/>
                  </a:lnTo>
                  <a:lnTo>
                    <a:pt x="2046731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994403" y="5384291"/>
              <a:ext cx="2047239" cy="767080"/>
            </a:xfrm>
            <a:custGeom>
              <a:avLst/>
              <a:gdLst/>
              <a:ahLst/>
              <a:cxnLst/>
              <a:rect l="l" t="t" r="r" b="b"/>
              <a:pathLst>
                <a:path w="2047239" h="767079">
                  <a:moveTo>
                    <a:pt x="0" y="766571"/>
                  </a:moveTo>
                  <a:lnTo>
                    <a:pt x="2046731" y="766571"/>
                  </a:lnTo>
                  <a:lnTo>
                    <a:pt x="2046731" y="0"/>
                  </a:lnTo>
                  <a:lnTo>
                    <a:pt x="0" y="0"/>
                  </a:lnTo>
                  <a:lnTo>
                    <a:pt x="0" y="76657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275929" y="7370241"/>
            <a:ext cx="1029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760817" y="3200527"/>
            <a:ext cx="4263390" cy="4917440"/>
            <a:chOff x="3988053" y="1433830"/>
            <a:chExt cx="4263390" cy="4917440"/>
          </a:xfrm>
        </p:grpSpPr>
        <p:sp>
          <p:nvSpPr>
            <p:cNvPr id="46" name="object 46"/>
            <p:cNvSpPr/>
            <p:nvPr/>
          </p:nvSpPr>
          <p:spPr>
            <a:xfrm>
              <a:off x="3994403" y="1440180"/>
              <a:ext cx="2054860" cy="4904740"/>
            </a:xfrm>
            <a:custGeom>
              <a:avLst/>
              <a:gdLst/>
              <a:ahLst/>
              <a:cxnLst/>
              <a:rect l="l" t="t" r="r" b="b"/>
              <a:pathLst>
                <a:path w="2054860" h="4904740">
                  <a:moveTo>
                    <a:pt x="0" y="4904257"/>
                  </a:moveTo>
                  <a:lnTo>
                    <a:pt x="7874" y="4572"/>
                  </a:lnTo>
                </a:path>
                <a:path w="2054860" h="4904740">
                  <a:moveTo>
                    <a:pt x="2046732" y="4899685"/>
                  </a:moveTo>
                  <a:lnTo>
                    <a:pt x="2054606" y="0"/>
                  </a:lnTo>
                </a:path>
              </a:pathLst>
            </a:custGeom>
            <a:ln w="12700">
              <a:solidFill>
                <a:srgbClr val="4471C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99631" y="1967484"/>
              <a:ext cx="2045335" cy="767080"/>
            </a:xfrm>
            <a:custGeom>
              <a:avLst/>
              <a:gdLst/>
              <a:ahLst/>
              <a:cxnLst/>
              <a:rect l="l" t="t" r="r" b="b"/>
              <a:pathLst>
                <a:path w="2045334" h="767080">
                  <a:moveTo>
                    <a:pt x="2045208" y="0"/>
                  </a:moveTo>
                  <a:lnTo>
                    <a:pt x="0" y="0"/>
                  </a:lnTo>
                  <a:lnTo>
                    <a:pt x="0" y="766572"/>
                  </a:lnTo>
                  <a:lnTo>
                    <a:pt x="2045208" y="766572"/>
                  </a:lnTo>
                  <a:lnTo>
                    <a:pt x="2045208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99631" y="1967484"/>
              <a:ext cx="2045335" cy="767080"/>
            </a:xfrm>
            <a:custGeom>
              <a:avLst/>
              <a:gdLst/>
              <a:ahLst/>
              <a:cxnLst/>
              <a:rect l="l" t="t" r="r" b="b"/>
              <a:pathLst>
                <a:path w="2045334" h="767080">
                  <a:moveTo>
                    <a:pt x="0" y="766572"/>
                  </a:moveTo>
                  <a:lnTo>
                    <a:pt x="2045208" y="766572"/>
                  </a:lnTo>
                  <a:lnTo>
                    <a:pt x="2045208" y="0"/>
                  </a:lnTo>
                  <a:lnTo>
                    <a:pt x="0" y="0"/>
                  </a:lnTo>
                  <a:lnTo>
                    <a:pt x="0" y="766572"/>
                  </a:lnTo>
                  <a:close/>
                </a:path>
              </a:pathLst>
            </a:custGeom>
            <a:ln w="12700">
              <a:solidFill>
                <a:srgbClr val="B4C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0485475" y="3953129"/>
            <a:ext cx="10204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9966046" y="4832730"/>
            <a:ext cx="2064385" cy="779780"/>
            <a:chOff x="6193282" y="3066033"/>
            <a:chExt cx="2064385" cy="779780"/>
          </a:xfrm>
        </p:grpSpPr>
        <p:sp>
          <p:nvSpPr>
            <p:cNvPr id="51" name="object 51"/>
            <p:cNvSpPr/>
            <p:nvPr/>
          </p:nvSpPr>
          <p:spPr>
            <a:xfrm>
              <a:off x="6199632" y="3072383"/>
              <a:ext cx="2051685" cy="767080"/>
            </a:xfrm>
            <a:custGeom>
              <a:avLst/>
              <a:gdLst/>
              <a:ahLst/>
              <a:cxnLst/>
              <a:rect l="l" t="t" r="r" b="b"/>
              <a:pathLst>
                <a:path w="2051684" h="767079">
                  <a:moveTo>
                    <a:pt x="2051304" y="0"/>
                  </a:moveTo>
                  <a:lnTo>
                    <a:pt x="0" y="0"/>
                  </a:lnTo>
                  <a:lnTo>
                    <a:pt x="0" y="766571"/>
                  </a:lnTo>
                  <a:lnTo>
                    <a:pt x="2051304" y="766571"/>
                  </a:lnTo>
                  <a:lnTo>
                    <a:pt x="20513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199632" y="3072383"/>
              <a:ext cx="2051685" cy="767080"/>
            </a:xfrm>
            <a:custGeom>
              <a:avLst/>
              <a:gdLst/>
              <a:ahLst/>
              <a:cxnLst/>
              <a:rect l="l" t="t" r="r" b="b"/>
              <a:pathLst>
                <a:path w="2051684" h="767079">
                  <a:moveTo>
                    <a:pt x="0" y="766571"/>
                  </a:moveTo>
                  <a:lnTo>
                    <a:pt x="2051304" y="766571"/>
                  </a:lnTo>
                  <a:lnTo>
                    <a:pt x="2051304" y="0"/>
                  </a:lnTo>
                  <a:lnTo>
                    <a:pt x="0" y="0"/>
                  </a:lnTo>
                  <a:lnTo>
                    <a:pt x="0" y="76657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0492842" y="5058029"/>
            <a:ext cx="1012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9958425" y="5983350"/>
            <a:ext cx="2072005" cy="779780"/>
            <a:chOff x="6185661" y="4216653"/>
            <a:chExt cx="2072005" cy="779780"/>
          </a:xfrm>
        </p:grpSpPr>
        <p:sp>
          <p:nvSpPr>
            <p:cNvPr id="55" name="object 55"/>
            <p:cNvSpPr/>
            <p:nvPr/>
          </p:nvSpPr>
          <p:spPr>
            <a:xfrm>
              <a:off x="6192011" y="4223003"/>
              <a:ext cx="2059305" cy="767080"/>
            </a:xfrm>
            <a:custGeom>
              <a:avLst/>
              <a:gdLst/>
              <a:ahLst/>
              <a:cxnLst/>
              <a:rect l="l" t="t" r="r" b="b"/>
              <a:pathLst>
                <a:path w="2059304" h="767079">
                  <a:moveTo>
                    <a:pt x="2058924" y="0"/>
                  </a:moveTo>
                  <a:lnTo>
                    <a:pt x="0" y="0"/>
                  </a:lnTo>
                  <a:lnTo>
                    <a:pt x="0" y="766572"/>
                  </a:lnTo>
                  <a:lnTo>
                    <a:pt x="2058924" y="766572"/>
                  </a:lnTo>
                  <a:lnTo>
                    <a:pt x="2058924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192011" y="4223003"/>
              <a:ext cx="2059305" cy="767080"/>
            </a:xfrm>
            <a:custGeom>
              <a:avLst/>
              <a:gdLst/>
              <a:ahLst/>
              <a:cxnLst/>
              <a:rect l="l" t="t" r="r" b="b"/>
              <a:pathLst>
                <a:path w="2059304" h="767079">
                  <a:moveTo>
                    <a:pt x="0" y="766572"/>
                  </a:moveTo>
                  <a:lnTo>
                    <a:pt x="2058924" y="766572"/>
                  </a:lnTo>
                  <a:lnTo>
                    <a:pt x="2058924" y="0"/>
                  </a:lnTo>
                  <a:lnTo>
                    <a:pt x="0" y="0"/>
                  </a:lnTo>
                  <a:lnTo>
                    <a:pt x="0" y="76657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0489412" y="6209283"/>
            <a:ext cx="1010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9958425" y="7140067"/>
            <a:ext cx="2059939" cy="779780"/>
            <a:chOff x="6185661" y="5373370"/>
            <a:chExt cx="2059939" cy="779780"/>
          </a:xfrm>
        </p:grpSpPr>
        <p:sp>
          <p:nvSpPr>
            <p:cNvPr id="59" name="object 59"/>
            <p:cNvSpPr/>
            <p:nvPr/>
          </p:nvSpPr>
          <p:spPr>
            <a:xfrm>
              <a:off x="6192011" y="5379720"/>
              <a:ext cx="2047239" cy="767080"/>
            </a:xfrm>
            <a:custGeom>
              <a:avLst/>
              <a:gdLst/>
              <a:ahLst/>
              <a:cxnLst/>
              <a:rect l="l" t="t" r="r" b="b"/>
              <a:pathLst>
                <a:path w="2047240" h="767079">
                  <a:moveTo>
                    <a:pt x="2046732" y="0"/>
                  </a:moveTo>
                  <a:lnTo>
                    <a:pt x="0" y="0"/>
                  </a:lnTo>
                  <a:lnTo>
                    <a:pt x="0" y="766571"/>
                  </a:lnTo>
                  <a:lnTo>
                    <a:pt x="2046732" y="766571"/>
                  </a:lnTo>
                  <a:lnTo>
                    <a:pt x="2046732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192011" y="5379720"/>
              <a:ext cx="2047239" cy="767080"/>
            </a:xfrm>
            <a:custGeom>
              <a:avLst/>
              <a:gdLst/>
              <a:ahLst/>
              <a:cxnLst/>
              <a:rect l="l" t="t" r="r" b="b"/>
              <a:pathLst>
                <a:path w="2047240" h="767079">
                  <a:moveTo>
                    <a:pt x="0" y="766571"/>
                  </a:moveTo>
                  <a:lnTo>
                    <a:pt x="2046732" y="766571"/>
                  </a:lnTo>
                  <a:lnTo>
                    <a:pt x="2046732" y="0"/>
                  </a:lnTo>
                  <a:lnTo>
                    <a:pt x="0" y="0"/>
                  </a:lnTo>
                  <a:lnTo>
                    <a:pt x="0" y="76657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0474172" y="7365974"/>
            <a:ext cx="1029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9958425" y="3195955"/>
            <a:ext cx="4271010" cy="4917440"/>
            <a:chOff x="6185661" y="1429258"/>
            <a:chExt cx="4271010" cy="4917440"/>
          </a:xfrm>
        </p:grpSpPr>
        <p:sp>
          <p:nvSpPr>
            <p:cNvPr id="63" name="object 63"/>
            <p:cNvSpPr/>
            <p:nvPr/>
          </p:nvSpPr>
          <p:spPr>
            <a:xfrm>
              <a:off x="6192011" y="1435608"/>
              <a:ext cx="2054860" cy="4904740"/>
            </a:xfrm>
            <a:custGeom>
              <a:avLst/>
              <a:gdLst/>
              <a:ahLst/>
              <a:cxnLst/>
              <a:rect l="l" t="t" r="r" b="b"/>
              <a:pathLst>
                <a:path w="2054859" h="4904740">
                  <a:moveTo>
                    <a:pt x="0" y="4904257"/>
                  </a:moveTo>
                  <a:lnTo>
                    <a:pt x="7874" y="4571"/>
                  </a:lnTo>
                </a:path>
                <a:path w="2054859" h="4904740">
                  <a:moveTo>
                    <a:pt x="2046732" y="4899685"/>
                  </a:moveTo>
                  <a:lnTo>
                    <a:pt x="2054606" y="0"/>
                  </a:lnTo>
                </a:path>
              </a:pathLst>
            </a:custGeom>
            <a:ln w="12700">
              <a:solidFill>
                <a:srgbClr val="4471C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403335" y="1972056"/>
              <a:ext cx="2047239" cy="768350"/>
            </a:xfrm>
            <a:custGeom>
              <a:avLst/>
              <a:gdLst/>
              <a:ahLst/>
              <a:cxnLst/>
              <a:rect l="l" t="t" r="r" b="b"/>
              <a:pathLst>
                <a:path w="2047240" h="768350">
                  <a:moveTo>
                    <a:pt x="2046731" y="0"/>
                  </a:moveTo>
                  <a:lnTo>
                    <a:pt x="0" y="0"/>
                  </a:lnTo>
                  <a:lnTo>
                    <a:pt x="0" y="768096"/>
                  </a:lnTo>
                  <a:lnTo>
                    <a:pt x="2046731" y="768096"/>
                  </a:lnTo>
                  <a:lnTo>
                    <a:pt x="2046731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403335" y="1972056"/>
              <a:ext cx="2047239" cy="768350"/>
            </a:xfrm>
            <a:custGeom>
              <a:avLst/>
              <a:gdLst/>
              <a:ahLst/>
              <a:cxnLst/>
              <a:rect l="l" t="t" r="r" b="b"/>
              <a:pathLst>
                <a:path w="2047240" h="768350">
                  <a:moveTo>
                    <a:pt x="0" y="768096"/>
                  </a:moveTo>
                  <a:lnTo>
                    <a:pt x="2046731" y="768096"/>
                  </a:lnTo>
                  <a:lnTo>
                    <a:pt x="2046731" y="0"/>
                  </a:lnTo>
                  <a:lnTo>
                    <a:pt x="0" y="0"/>
                  </a:lnTo>
                  <a:lnTo>
                    <a:pt x="0" y="768096"/>
                  </a:lnTo>
                  <a:close/>
                </a:path>
              </a:pathLst>
            </a:custGeom>
            <a:ln w="12700">
              <a:solidFill>
                <a:srgbClr val="B4C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2690069" y="3957955"/>
            <a:ext cx="10204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2169749" y="4837302"/>
            <a:ext cx="2047239" cy="779780"/>
            <a:chOff x="8396985" y="3070605"/>
            <a:chExt cx="2047239" cy="779780"/>
          </a:xfrm>
        </p:grpSpPr>
        <p:sp>
          <p:nvSpPr>
            <p:cNvPr id="68" name="object 68"/>
            <p:cNvSpPr/>
            <p:nvPr/>
          </p:nvSpPr>
          <p:spPr>
            <a:xfrm>
              <a:off x="8403335" y="3076955"/>
              <a:ext cx="2034539" cy="767080"/>
            </a:xfrm>
            <a:custGeom>
              <a:avLst/>
              <a:gdLst/>
              <a:ahLst/>
              <a:cxnLst/>
              <a:rect l="l" t="t" r="r" b="b"/>
              <a:pathLst>
                <a:path w="2034540" h="767079">
                  <a:moveTo>
                    <a:pt x="2034539" y="0"/>
                  </a:moveTo>
                  <a:lnTo>
                    <a:pt x="0" y="0"/>
                  </a:lnTo>
                  <a:lnTo>
                    <a:pt x="0" y="766572"/>
                  </a:lnTo>
                  <a:lnTo>
                    <a:pt x="2034539" y="766572"/>
                  </a:lnTo>
                  <a:lnTo>
                    <a:pt x="203453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403335" y="3076955"/>
              <a:ext cx="2034539" cy="767080"/>
            </a:xfrm>
            <a:custGeom>
              <a:avLst/>
              <a:gdLst/>
              <a:ahLst/>
              <a:cxnLst/>
              <a:rect l="l" t="t" r="r" b="b"/>
              <a:pathLst>
                <a:path w="2034540" h="767079">
                  <a:moveTo>
                    <a:pt x="0" y="766572"/>
                  </a:moveTo>
                  <a:lnTo>
                    <a:pt x="2034539" y="766572"/>
                  </a:lnTo>
                  <a:lnTo>
                    <a:pt x="2034539" y="0"/>
                  </a:lnTo>
                  <a:lnTo>
                    <a:pt x="0" y="0"/>
                  </a:lnTo>
                  <a:lnTo>
                    <a:pt x="0" y="76657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12687020" y="5062855"/>
            <a:ext cx="1012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2162130" y="5987923"/>
            <a:ext cx="2072005" cy="781050"/>
            <a:chOff x="8389366" y="4221226"/>
            <a:chExt cx="2072005" cy="781050"/>
          </a:xfrm>
        </p:grpSpPr>
        <p:sp>
          <p:nvSpPr>
            <p:cNvPr id="72" name="object 72"/>
            <p:cNvSpPr/>
            <p:nvPr/>
          </p:nvSpPr>
          <p:spPr>
            <a:xfrm>
              <a:off x="8395716" y="4227576"/>
              <a:ext cx="2059305" cy="768350"/>
            </a:xfrm>
            <a:custGeom>
              <a:avLst/>
              <a:gdLst/>
              <a:ahLst/>
              <a:cxnLst/>
              <a:rect l="l" t="t" r="r" b="b"/>
              <a:pathLst>
                <a:path w="2059304" h="768350">
                  <a:moveTo>
                    <a:pt x="2058924" y="0"/>
                  </a:moveTo>
                  <a:lnTo>
                    <a:pt x="0" y="0"/>
                  </a:lnTo>
                  <a:lnTo>
                    <a:pt x="0" y="768096"/>
                  </a:lnTo>
                  <a:lnTo>
                    <a:pt x="2058924" y="768096"/>
                  </a:lnTo>
                  <a:lnTo>
                    <a:pt x="2058924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95716" y="4227576"/>
              <a:ext cx="2059305" cy="768350"/>
            </a:xfrm>
            <a:custGeom>
              <a:avLst/>
              <a:gdLst/>
              <a:ahLst/>
              <a:cxnLst/>
              <a:rect l="l" t="t" r="r" b="b"/>
              <a:pathLst>
                <a:path w="2059304" h="768350">
                  <a:moveTo>
                    <a:pt x="0" y="768096"/>
                  </a:moveTo>
                  <a:lnTo>
                    <a:pt x="2058924" y="768096"/>
                  </a:lnTo>
                  <a:lnTo>
                    <a:pt x="2058924" y="0"/>
                  </a:lnTo>
                  <a:lnTo>
                    <a:pt x="0" y="0"/>
                  </a:lnTo>
                  <a:lnTo>
                    <a:pt x="0" y="76809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2692862" y="6214110"/>
            <a:ext cx="1010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12162130" y="7144638"/>
            <a:ext cx="2045970" cy="779780"/>
            <a:chOff x="8389366" y="5377941"/>
            <a:chExt cx="2045970" cy="779780"/>
          </a:xfrm>
        </p:grpSpPr>
        <p:sp>
          <p:nvSpPr>
            <p:cNvPr id="76" name="object 76"/>
            <p:cNvSpPr/>
            <p:nvPr/>
          </p:nvSpPr>
          <p:spPr>
            <a:xfrm>
              <a:off x="8395716" y="5384291"/>
              <a:ext cx="2033270" cy="767080"/>
            </a:xfrm>
            <a:custGeom>
              <a:avLst/>
              <a:gdLst/>
              <a:ahLst/>
              <a:cxnLst/>
              <a:rect l="l" t="t" r="r" b="b"/>
              <a:pathLst>
                <a:path w="2033270" h="767079">
                  <a:moveTo>
                    <a:pt x="2033016" y="0"/>
                  </a:moveTo>
                  <a:lnTo>
                    <a:pt x="0" y="0"/>
                  </a:lnTo>
                  <a:lnTo>
                    <a:pt x="0" y="766571"/>
                  </a:lnTo>
                  <a:lnTo>
                    <a:pt x="2033016" y="766571"/>
                  </a:lnTo>
                  <a:lnTo>
                    <a:pt x="2033016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395716" y="5384291"/>
              <a:ext cx="2033270" cy="767080"/>
            </a:xfrm>
            <a:custGeom>
              <a:avLst/>
              <a:gdLst/>
              <a:ahLst/>
              <a:cxnLst/>
              <a:rect l="l" t="t" r="r" b="b"/>
              <a:pathLst>
                <a:path w="2033270" h="767079">
                  <a:moveTo>
                    <a:pt x="0" y="766571"/>
                  </a:moveTo>
                  <a:lnTo>
                    <a:pt x="2033016" y="766571"/>
                  </a:lnTo>
                  <a:lnTo>
                    <a:pt x="2033016" y="0"/>
                  </a:lnTo>
                  <a:lnTo>
                    <a:pt x="0" y="0"/>
                  </a:lnTo>
                  <a:lnTo>
                    <a:pt x="0" y="76657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12671527" y="7370851"/>
            <a:ext cx="1029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2168480" y="3206877"/>
            <a:ext cx="2054860" cy="4904740"/>
          </a:xfrm>
          <a:custGeom>
            <a:avLst/>
            <a:gdLst/>
            <a:ahLst/>
            <a:cxnLst/>
            <a:rect l="l" t="t" r="r" b="b"/>
            <a:pathLst>
              <a:path w="2054859" h="4904740">
                <a:moveTo>
                  <a:pt x="0" y="4904257"/>
                </a:moveTo>
                <a:lnTo>
                  <a:pt x="7874" y="4572"/>
                </a:lnTo>
              </a:path>
              <a:path w="2054859" h="4904740">
                <a:moveTo>
                  <a:pt x="2046731" y="4899685"/>
                </a:moveTo>
                <a:lnTo>
                  <a:pt x="2054605" y="0"/>
                </a:lnTo>
              </a:path>
            </a:pathLst>
          </a:custGeom>
          <a:ln w="12700">
            <a:solidFill>
              <a:srgbClr val="4471C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5267046" y="8187258"/>
            <a:ext cx="8775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Epoch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#1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577137" y="3825875"/>
            <a:ext cx="494982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b="1" spc="-180" dirty="0">
                <a:solidFill>
                  <a:srgbClr val="FF0000"/>
                </a:solidFill>
                <a:latin typeface="Tahoma"/>
                <a:cs typeface="Tahoma"/>
              </a:rPr>
              <a:t>Precision</a:t>
            </a:r>
            <a:r>
              <a:rPr sz="5600" b="1" spc="-2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5600" b="1" spc="-110" dirty="0">
                <a:solidFill>
                  <a:srgbClr val="FF0000"/>
                </a:solidFill>
                <a:latin typeface="Tahoma"/>
                <a:cs typeface="Tahoma"/>
              </a:rPr>
              <a:t>Time</a:t>
            </a:r>
            <a:endParaRPr sz="56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12775" y="4771410"/>
            <a:ext cx="769810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b="1" spc="-600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5600" b="1" spc="-2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5600" b="1" spc="-254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5600" b="1" spc="-2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5600" b="1" spc="-265" dirty="0">
                <a:solidFill>
                  <a:srgbClr val="FF0000"/>
                </a:solidFill>
                <a:latin typeface="Tahoma"/>
                <a:cs typeface="Tahoma"/>
              </a:rPr>
              <a:t>Last </a:t>
            </a:r>
            <a:r>
              <a:rPr sz="5600" b="1" spc="-204" dirty="0">
                <a:solidFill>
                  <a:srgbClr val="FF0000"/>
                </a:solidFill>
                <a:latin typeface="Tahoma"/>
                <a:cs typeface="Tahoma"/>
              </a:rPr>
              <a:t>Centimeters</a:t>
            </a:r>
            <a:endParaRPr sz="56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29198" y="61722"/>
            <a:ext cx="13671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0" dirty="0">
                <a:solidFill>
                  <a:srgbClr val="FFFFFF"/>
                </a:solidFill>
                <a:latin typeface="Tahoma"/>
                <a:cs typeface="Tahoma"/>
              </a:rPr>
              <a:t>2023-</a:t>
            </a:r>
            <a:r>
              <a:rPr sz="1900" b="1" spc="-95" dirty="0">
                <a:solidFill>
                  <a:srgbClr val="FFFFFF"/>
                </a:solidFill>
                <a:latin typeface="Tahoma"/>
                <a:cs typeface="Tahoma"/>
              </a:rPr>
              <a:t>04-</a:t>
            </a:r>
            <a:r>
              <a:rPr sz="1900" b="1" spc="-25" dirty="0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23"/>
            <a:ext cx="4875530" cy="5226050"/>
            <a:chOff x="0" y="1523"/>
            <a:chExt cx="4875530" cy="5226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3"/>
              <a:ext cx="4858511" cy="52257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3"/>
              <a:ext cx="4875276" cy="522579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43255" y="6432803"/>
            <a:ext cx="11484991" cy="317500"/>
            <a:chOff x="143255" y="6432803"/>
            <a:chExt cx="11484991" cy="317500"/>
          </a:xfrm>
        </p:grpSpPr>
        <p:sp>
          <p:nvSpPr>
            <p:cNvPr id="7" name="object 7"/>
            <p:cNvSpPr/>
            <p:nvPr/>
          </p:nvSpPr>
          <p:spPr>
            <a:xfrm>
              <a:off x="11625071" y="6432803"/>
              <a:ext cx="3175" cy="317500"/>
            </a:xfrm>
            <a:custGeom>
              <a:avLst/>
              <a:gdLst/>
              <a:ahLst/>
              <a:cxnLst/>
              <a:rect l="l" t="t" r="r" b="b"/>
              <a:pathLst>
                <a:path w="3175" h="317500">
                  <a:moveTo>
                    <a:pt x="0" y="0"/>
                  </a:moveTo>
                  <a:lnTo>
                    <a:pt x="3175" y="316992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3255" y="6489191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71" y="0"/>
                  </a:moveTo>
                  <a:lnTo>
                    <a:pt x="0" y="0"/>
                  </a:lnTo>
                  <a:lnTo>
                    <a:pt x="0" y="42672"/>
                  </a:lnTo>
                  <a:lnTo>
                    <a:pt x="42671" y="42672"/>
                  </a:lnTo>
                  <a:lnTo>
                    <a:pt x="42671" y="0"/>
                  </a:lnTo>
                  <a:close/>
                </a:path>
              </a:pathLst>
            </a:custGeom>
            <a:solidFill>
              <a:srgbClr val="00B1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780" y="6486143"/>
              <a:ext cx="601980" cy="226060"/>
            </a:xfrm>
            <a:custGeom>
              <a:avLst/>
              <a:gdLst/>
              <a:ahLst/>
              <a:cxnLst/>
              <a:rect l="l" t="t" r="r" b="b"/>
              <a:pathLst>
                <a:path w="601980" h="226059">
                  <a:moveTo>
                    <a:pt x="39928" y="70739"/>
                  </a:moveTo>
                  <a:lnTo>
                    <a:pt x="0" y="70739"/>
                  </a:lnTo>
                  <a:lnTo>
                    <a:pt x="0" y="222389"/>
                  </a:lnTo>
                  <a:lnTo>
                    <a:pt x="39928" y="222389"/>
                  </a:lnTo>
                  <a:lnTo>
                    <a:pt x="39928" y="70739"/>
                  </a:lnTo>
                  <a:close/>
                </a:path>
                <a:path w="601980" h="226059">
                  <a:moveTo>
                    <a:pt x="213906" y="222440"/>
                  </a:moveTo>
                  <a:lnTo>
                    <a:pt x="213779" y="134620"/>
                  </a:lnTo>
                  <a:lnTo>
                    <a:pt x="204495" y="95631"/>
                  </a:lnTo>
                  <a:lnTo>
                    <a:pt x="164795" y="68821"/>
                  </a:lnTo>
                  <a:lnTo>
                    <a:pt x="150761" y="67678"/>
                  </a:lnTo>
                  <a:lnTo>
                    <a:pt x="143738" y="68059"/>
                  </a:lnTo>
                  <a:lnTo>
                    <a:pt x="108940" y="84823"/>
                  </a:lnTo>
                  <a:lnTo>
                    <a:pt x="102514" y="92494"/>
                  </a:lnTo>
                  <a:lnTo>
                    <a:pt x="102514" y="70789"/>
                  </a:lnTo>
                  <a:lnTo>
                    <a:pt x="63195" y="70789"/>
                  </a:lnTo>
                  <a:lnTo>
                    <a:pt x="63195" y="222440"/>
                  </a:lnTo>
                  <a:lnTo>
                    <a:pt x="102870" y="222440"/>
                  </a:lnTo>
                  <a:lnTo>
                    <a:pt x="102870" y="141630"/>
                  </a:lnTo>
                  <a:lnTo>
                    <a:pt x="102920" y="147256"/>
                  </a:lnTo>
                  <a:lnTo>
                    <a:pt x="119011" y="108381"/>
                  </a:lnTo>
                  <a:lnTo>
                    <a:pt x="138811" y="102311"/>
                  </a:lnTo>
                  <a:lnTo>
                    <a:pt x="146939" y="102971"/>
                  </a:lnTo>
                  <a:lnTo>
                    <a:pt x="173050" y="133057"/>
                  </a:lnTo>
                  <a:lnTo>
                    <a:pt x="173634" y="222440"/>
                  </a:lnTo>
                  <a:lnTo>
                    <a:pt x="213906" y="222440"/>
                  </a:lnTo>
                  <a:close/>
                </a:path>
                <a:path w="601980" h="226059">
                  <a:moveTo>
                    <a:pt x="304584" y="70739"/>
                  </a:moveTo>
                  <a:lnTo>
                    <a:pt x="275691" y="70739"/>
                  </a:lnTo>
                  <a:lnTo>
                    <a:pt x="275691" y="11696"/>
                  </a:lnTo>
                  <a:lnTo>
                    <a:pt x="235762" y="11696"/>
                  </a:lnTo>
                  <a:lnTo>
                    <a:pt x="235762" y="158280"/>
                  </a:lnTo>
                  <a:lnTo>
                    <a:pt x="235953" y="167208"/>
                  </a:lnTo>
                  <a:lnTo>
                    <a:pt x="244640" y="204609"/>
                  </a:lnTo>
                  <a:lnTo>
                    <a:pt x="282803" y="223113"/>
                  </a:lnTo>
                  <a:lnTo>
                    <a:pt x="299580" y="223964"/>
                  </a:lnTo>
                  <a:lnTo>
                    <a:pt x="304584" y="223964"/>
                  </a:lnTo>
                  <a:lnTo>
                    <a:pt x="304584" y="186728"/>
                  </a:lnTo>
                  <a:lnTo>
                    <a:pt x="298716" y="186677"/>
                  </a:lnTo>
                  <a:lnTo>
                    <a:pt x="293865" y="186372"/>
                  </a:lnTo>
                  <a:lnTo>
                    <a:pt x="275691" y="163957"/>
                  </a:lnTo>
                  <a:lnTo>
                    <a:pt x="275691" y="104914"/>
                  </a:lnTo>
                  <a:lnTo>
                    <a:pt x="304584" y="104914"/>
                  </a:lnTo>
                  <a:lnTo>
                    <a:pt x="304584" y="70739"/>
                  </a:lnTo>
                  <a:close/>
                </a:path>
                <a:path w="601980" h="226059">
                  <a:moveTo>
                    <a:pt x="472643" y="146278"/>
                  </a:moveTo>
                  <a:lnTo>
                    <a:pt x="463702" y="108750"/>
                  </a:lnTo>
                  <a:lnTo>
                    <a:pt x="434352" y="77939"/>
                  </a:lnTo>
                  <a:lnTo>
                    <a:pt x="434352" y="132283"/>
                  </a:lnTo>
                  <a:lnTo>
                    <a:pt x="353949" y="132334"/>
                  </a:lnTo>
                  <a:lnTo>
                    <a:pt x="394131" y="101841"/>
                  </a:lnTo>
                  <a:lnTo>
                    <a:pt x="412000" y="105054"/>
                  </a:lnTo>
                  <a:lnTo>
                    <a:pt x="424548" y="112941"/>
                  </a:lnTo>
                  <a:lnTo>
                    <a:pt x="431927" y="122859"/>
                  </a:lnTo>
                  <a:lnTo>
                    <a:pt x="434352" y="132283"/>
                  </a:lnTo>
                  <a:lnTo>
                    <a:pt x="434352" y="77939"/>
                  </a:lnTo>
                  <a:lnTo>
                    <a:pt x="394385" y="67729"/>
                  </a:lnTo>
                  <a:lnTo>
                    <a:pt x="386321" y="68122"/>
                  </a:lnTo>
                  <a:lnTo>
                    <a:pt x="350151" y="81305"/>
                  </a:lnTo>
                  <a:lnTo>
                    <a:pt x="321741" y="115836"/>
                  </a:lnTo>
                  <a:lnTo>
                    <a:pt x="315506" y="146634"/>
                  </a:lnTo>
                  <a:lnTo>
                    <a:pt x="315874" y="154698"/>
                  </a:lnTo>
                  <a:lnTo>
                    <a:pt x="328485" y="190893"/>
                  </a:lnTo>
                  <a:lnTo>
                    <a:pt x="363143" y="219316"/>
                  </a:lnTo>
                  <a:lnTo>
                    <a:pt x="395605" y="225552"/>
                  </a:lnTo>
                  <a:lnTo>
                    <a:pt x="418617" y="222935"/>
                  </a:lnTo>
                  <a:lnTo>
                    <a:pt x="437261" y="216065"/>
                  </a:lnTo>
                  <a:lnTo>
                    <a:pt x="451942" y="206502"/>
                  </a:lnTo>
                  <a:lnTo>
                    <a:pt x="463054" y="195770"/>
                  </a:lnTo>
                  <a:lnTo>
                    <a:pt x="456552" y="190817"/>
                  </a:lnTo>
                  <a:lnTo>
                    <a:pt x="434301" y="173863"/>
                  </a:lnTo>
                  <a:lnTo>
                    <a:pt x="428256" y="179552"/>
                  </a:lnTo>
                  <a:lnTo>
                    <a:pt x="419557" y="185051"/>
                  </a:lnTo>
                  <a:lnTo>
                    <a:pt x="408635" y="189191"/>
                  </a:lnTo>
                  <a:lnTo>
                    <a:pt x="395909" y="190817"/>
                  </a:lnTo>
                  <a:lnTo>
                    <a:pt x="387832" y="190334"/>
                  </a:lnTo>
                  <a:lnTo>
                    <a:pt x="356260" y="168313"/>
                  </a:lnTo>
                  <a:lnTo>
                    <a:pt x="353542" y="160578"/>
                  </a:lnTo>
                  <a:lnTo>
                    <a:pt x="472643" y="160578"/>
                  </a:lnTo>
                  <a:lnTo>
                    <a:pt x="472643" y="146278"/>
                  </a:lnTo>
                  <a:close/>
                </a:path>
                <a:path w="601980" h="226059">
                  <a:moveTo>
                    <a:pt x="533400" y="0"/>
                  </a:moveTo>
                  <a:lnTo>
                    <a:pt x="493471" y="0"/>
                  </a:lnTo>
                  <a:lnTo>
                    <a:pt x="493471" y="222402"/>
                  </a:lnTo>
                  <a:lnTo>
                    <a:pt x="533400" y="222389"/>
                  </a:lnTo>
                  <a:lnTo>
                    <a:pt x="533400" y="0"/>
                  </a:lnTo>
                  <a:close/>
                </a:path>
                <a:path w="601980" h="226059">
                  <a:moveTo>
                    <a:pt x="589788" y="213360"/>
                  </a:moveTo>
                  <a:lnTo>
                    <a:pt x="585266" y="205447"/>
                  </a:lnTo>
                  <a:lnTo>
                    <a:pt x="584911" y="204825"/>
                  </a:lnTo>
                  <a:lnTo>
                    <a:pt x="586054" y="204368"/>
                  </a:lnTo>
                  <a:lnTo>
                    <a:pt x="587032" y="203644"/>
                  </a:lnTo>
                  <a:lnTo>
                    <a:pt x="587921" y="202463"/>
                  </a:lnTo>
                  <a:lnTo>
                    <a:pt x="588594" y="201587"/>
                  </a:lnTo>
                  <a:lnTo>
                    <a:pt x="589013" y="200304"/>
                  </a:lnTo>
                  <a:lnTo>
                    <a:pt x="589000" y="197472"/>
                  </a:lnTo>
                  <a:lnTo>
                    <a:pt x="588746" y="196392"/>
                  </a:lnTo>
                  <a:lnTo>
                    <a:pt x="587997" y="195160"/>
                  </a:lnTo>
                  <a:lnTo>
                    <a:pt x="587502" y="194335"/>
                  </a:lnTo>
                  <a:lnTo>
                    <a:pt x="586676" y="193509"/>
                  </a:lnTo>
                  <a:lnTo>
                    <a:pt x="585635" y="192976"/>
                  </a:lnTo>
                  <a:lnTo>
                    <a:pt x="585635" y="198094"/>
                  </a:lnTo>
                  <a:lnTo>
                    <a:pt x="585635" y="199542"/>
                  </a:lnTo>
                  <a:lnTo>
                    <a:pt x="582676" y="202463"/>
                  </a:lnTo>
                  <a:lnTo>
                    <a:pt x="576402" y="202463"/>
                  </a:lnTo>
                  <a:lnTo>
                    <a:pt x="576402" y="195160"/>
                  </a:lnTo>
                  <a:lnTo>
                    <a:pt x="582676" y="195160"/>
                  </a:lnTo>
                  <a:lnTo>
                    <a:pt x="585635" y="198094"/>
                  </a:lnTo>
                  <a:lnTo>
                    <a:pt x="585635" y="192976"/>
                  </a:lnTo>
                  <a:lnTo>
                    <a:pt x="584492" y="192379"/>
                  </a:lnTo>
                  <a:lnTo>
                    <a:pt x="583298" y="192074"/>
                  </a:lnTo>
                  <a:lnTo>
                    <a:pt x="581952" y="192074"/>
                  </a:lnTo>
                  <a:lnTo>
                    <a:pt x="573024" y="192024"/>
                  </a:lnTo>
                  <a:lnTo>
                    <a:pt x="573024" y="213360"/>
                  </a:lnTo>
                  <a:lnTo>
                    <a:pt x="576402" y="213360"/>
                  </a:lnTo>
                  <a:lnTo>
                    <a:pt x="576402" y="205447"/>
                  </a:lnTo>
                  <a:lnTo>
                    <a:pt x="581482" y="205447"/>
                  </a:lnTo>
                  <a:lnTo>
                    <a:pt x="585952" y="213360"/>
                  </a:lnTo>
                  <a:lnTo>
                    <a:pt x="589788" y="213360"/>
                  </a:lnTo>
                  <a:close/>
                </a:path>
                <a:path w="601980" h="226059">
                  <a:moveTo>
                    <a:pt x="601980" y="202692"/>
                  </a:moveTo>
                  <a:lnTo>
                    <a:pt x="600290" y="194398"/>
                  </a:lnTo>
                  <a:lnTo>
                    <a:pt x="598944" y="192405"/>
                  </a:lnTo>
                  <a:lnTo>
                    <a:pt x="598944" y="202692"/>
                  </a:lnTo>
                  <a:lnTo>
                    <a:pt x="597496" y="209804"/>
                  </a:lnTo>
                  <a:lnTo>
                    <a:pt x="593559" y="215620"/>
                  </a:lnTo>
                  <a:lnTo>
                    <a:pt x="587743" y="219557"/>
                  </a:lnTo>
                  <a:lnTo>
                    <a:pt x="580644" y="220992"/>
                  </a:lnTo>
                  <a:lnTo>
                    <a:pt x="573532" y="219557"/>
                  </a:lnTo>
                  <a:lnTo>
                    <a:pt x="567715" y="215620"/>
                  </a:lnTo>
                  <a:lnTo>
                    <a:pt x="563778" y="209804"/>
                  </a:lnTo>
                  <a:lnTo>
                    <a:pt x="562343" y="202692"/>
                  </a:lnTo>
                  <a:lnTo>
                    <a:pt x="563778" y="195592"/>
                  </a:lnTo>
                  <a:lnTo>
                    <a:pt x="567715" y="189776"/>
                  </a:lnTo>
                  <a:lnTo>
                    <a:pt x="573532" y="185839"/>
                  </a:lnTo>
                  <a:lnTo>
                    <a:pt x="580644" y="184391"/>
                  </a:lnTo>
                  <a:lnTo>
                    <a:pt x="587743" y="185839"/>
                  </a:lnTo>
                  <a:lnTo>
                    <a:pt x="593559" y="189776"/>
                  </a:lnTo>
                  <a:lnTo>
                    <a:pt x="597496" y="195592"/>
                  </a:lnTo>
                  <a:lnTo>
                    <a:pt x="598944" y="202692"/>
                  </a:lnTo>
                  <a:lnTo>
                    <a:pt x="598944" y="192405"/>
                  </a:lnTo>
                  <a:lnTo>
                    <a:pt x="595718" y="187617"/>
                  </a:lnTo>
                  <a:lnTo>
                    <a:pt x="590943" y="184391"/>
                  </a:lnTo>
                  <a:lnTo>
                    <a:pt x="588937" y="183045"/>
                  </a:lnTo>
                  <a:lnTo>
                    <a:pt x="580644" y="181356"/>
                  </a:lnTo>
                  <a:lnTo>
                    <a:pt x="572338" y="183045"/>
                  </a:lnTo>
                  <a:lnTo>
                    <a:pt x="565556" y="187617"/>
                  </a:lnTo>
                  <a:lnTo>
                    <a:pt x="560984" y="194398"/>
                  </a:lnTo>
                  <a:lnTo>
                    <a:pt x="559308" y="202692"/>
                  </a:lnTo>
                  <a:lnTo>
                    <a:pt x="560984" y="210997"/>
                  </a:lnTo>
                  <a:lnTo>
                    <a:pt x="565556" y="217779"/>
                  </a:lnTo>
                  <a:lnTo>
                    <a:pt x="572338" y="222351"/>
                  </a:lnTo>
                  <a:lnTo>
                    <a:pt x="580644" y="224028"/>
                  </a:lnTo>
                  <a:lnTo>
                    <a:pt x="588937" y="222351"/>
                  </a:lnTo>
                  <a:lnTo>
                    <a:pt x="590943" y="220992"/>
                  </a:lnTo>
                  <a:lnTo>
                    <a:pt x="595718" y="217779"/>
                  </a:lnTo>
                  <a:lnTo>
                    <a:pt x="600290" y="210997"/>
                  </a:lnTo>
                  <a:lnTo>
                    <a:pt x="601980" y="2026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4641850" y="2430114"/>
            <a:ext cx="12183110" cy="2037714"/>
          </a:xfrm>
          <a:custGeom>
            <a:avLst/>
            <a:gdLst/>
            <a:ahLst/>
            <a:cxnLst/>
            <a:rect l="l" t="t" r="r" b="b"/>
            <a:pathLst>
              <a:path w="12183110" h="2037714">
                <a:moveTo>
                  <a:pt x="0" y="2037588"/>
                </a:moveTo>
                <a:lnTo>
                  <a:pt x="12182856" y="2037588"/>
                </a:lnTo>
                <a:lnTo>
                  <a:pt x="12182856" y="0"/>
                </a:lnTo>
                <a:lnTo>
                  <a:pt x="0" y="0"/>
                </a:lnTo>
                <a:lnTo>
                  <a:pt x="0" y="2037588"/>
                </a:lnTo>
                <a:close/>
              </a:path>
            </a:pathLst>
          </a:custGeom>
          <a:solidFill>
            <a:srgbClr val="B0B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641850" y="4549998"/>
            <a:ext cx="12183110" cy="1927860"/>
            <a:chOff x="9144" y="3712464"/>
            <a:chExt cx="12183110" cy="1927860"/>
          </a:xfrm>
        </p:grpSpPr>
        <p:sp>
          <p:nvSpPr>
            <p:cNvPr id="12" name="object 12"/>
            <p:cNvSpPr/>
            <p:nvPr/>
          </p:nvSpPr>
          <p:spPr>
            <a:xfrm>
              <a:off x="9144" y="3712464"/>
              <a:ext cx="12183110" cy="1927860"/>
            </a:xfrm>
            <a:custGeom>
              <a:avLst/>
              <a:gdLst/>
              <a:ahLst/>
              <a:cxnLst/>
              <a:rect l="l" t="t" r="r" b="b"/>
              <a:pathLst>
                <a:path w="12183110" h="1927860">
                  <a:moveTo>
                    <a:pt x="0" y="1927860"/>
                  </a:moveTo>
                  <a:lnTo>
                    <a:pt x="12182856" y="1927860"/>
                  </a:lnTo>
                  <a:lnTo>
                    <a:pt x="12182856" y="0"/>
                  </a:lnTo>
                  <a:lnTo>
                    <a:pt x="0" y="0"/>
                  </a:lnTo>
                  <a:lnTo>
                    <a:pt x="0" y="1927860"/>
                  </a:lnTo>
                  <a:close/>
                </a:path>
              </a:pathLst>
            </a:custGeom>
            <a:solidFill>
              <a:srgbClr val="DFE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0655" y="3834384"/>
              <a:ext cx="1457706" cy="1457705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493469" y="831364"/>
            <a:ext cx="17700849" cy="1532828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3361690">
              <a:lnSpc>
                <a:spcPct val="100000"/>
              </a:lnSpc>
              <a:spcBef>
                <a:spcPts val="130"/>
              </a:spcBef>
            </a:pPr>
            <a:r>
              <a:rPr sz="3700" spc="95" dirty="0">
                <a:solidFill>
                  <a:srgbClr val="003B70"/>
                </a:solidFill>
                <a:latin typeface="Tahoma"/>
                <a:cs typeface="Tahoma"/>
              </a:rPr>
              <a:t>Precision</a:t>
            </a:r>
            <a:r>
              <a:rPr sz="3700" spc="-245" dirty="0">
                <a:solidFill>
                  <a:srgbClr val="003B70"/>
                </a:solidFill>
                <a:latin typeface="Tahoma"/>
                <a:cs typeface="Tahoma"/>
              </a:rPr>
              <a:t> </a:t>
            </a:r>
            <a:r>
              <a:rPr sz="3700" spc="80" dirty="0">
                <a:solidFill>
                  <a:srgbClr val="003B70"/>
                </a:solidFill>
                <a:latin typeface="Tahoma"/>
                <a:cs typeface="Tahoma"/>
              </a:rPr>
              <a:t>Time</a:t>
            </a:r>
            <a:r>
              <a:rPr sz="3700" spc="-245" dirty="0">
                <a:solidFill>
                  <a:srgbClr val="003B70"/>
                </a:solidFill>
                <a:latin typeface="Tahoma"/>
                <a:cs typeface="Tahoma"/>
              </a:rPr>
              <a:t> </a:t>
            </a:r>
            <a:r>
              <a:rPr sz="3700" spc="75" dirty="0">
                <a:solidFill>
                  <a:srgbClr val="003B70"/>
                </a:solidFill>
                <a:latin typeface="Tahoma"/>
                <a:cs typeface="Tahoma"/>
              </a:rPr>
              <a:t>is</a:t>
            </a:r>
            <a:r>
              <a:rPr sz="3700" spc="-245" dirty="0">
                <a:solidFill>
                  <a:srgbClr val="003B70"/>
                </a:solidFill>
                <a:latin typeface="Tahoma"/>
                <a:cs typeface="Tahoma"/>
              </a:rPr>
              <a:t> </a:t>
            </a:r>
            <a:r>
              <a:rPr sz="3700" dirty="0">
                <a:solidFill>
                  <a:srgbClr val="003B70"/>
                </a:solidFill>
                <a:latin typeface="Tahoma"/>
                <a:cs typeface="Tahoma"/>
              </a:rPr>
              <a:t>a</a:t>
            </a:r>
            <a:r>
              <a:rPr sz="3700" spc="-240" dirty="0">
                <a:solidFill>
                  <a:srgbClr val="003B70"/>
                </a:solidFill>
                <a:latin typeface="Tahoma"/>
                <a:cs typeface="Tahoma"/>
              </a:rPr>
              <a:t> </a:t>
            </a:r>
            <a:r>
              <a:rPr sz="3700" spc="100" dirty="0">
                <a:solidFill>
                  <a:srgbClr val="003B70"/>
                </a:solidFill>
                <a:latin typeface="Tahoma"/>
                <a:cs typeface="Tahoma"/>
              </a:rPr>
              <a:t>Foundational</a:t>
            </a:r>
            <a:r>
              <a:rPr sz="3700" spc="-225" dirty="0">
                <a:solidFill>
                  <a:srgbClr val="003B70"/>
                </a:solidFill>
                <a:latin typeface="Tahoma"/>
                <a:cs typeface="Tahoma"/>
              </a:rPr>
              <a:t> </a:t>
            </a:r>
            <a:r>
              <a:rPr sz="3700" spc="85" dirty="0">
                <a:solidFill>
                  <a:srgbClr val="003B70"/>
                </a:solidFill>
                <a:latin typeface="Tahoma"/>
                <a:cs typeface="Tahoma"/>
              </a:rPr>
              <a:t>Capability</a:t>
            </a:r>
            <a:endParaRPr sz="370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53188" y="3966052"/>
            <a:ext cx="6921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70C5"/>
                </a:solidFill>
                <a:latin typeface="Tahoma"/>
                <a:cs typeface="Tahoma"/>
              </a:rPr>
              <a:t>Live</a:t>
            </a:r>
            <a:r>
              <a:rPr sz="1400" spc="-50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0070C5"/>
                </a:solidFill>
                <a:latin typeface="Tahoma"/>
                <a:cs typeface="Tahoma"/>
              </a:rPr>
              <a:t>A/V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28177" y="3966052"/>
            <a:ext cx="12661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70C5"/>
                </a:solidFill>
                <a:latin typeface="Tahoma"/>
                <a:cs typeface="Tahoma"/>
              </a:rPr>
              <a:t>Industrial</a:t>
            </a:r>
            <a:r>
              <a:rPr sz="1400" spc="-70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70C5"/>
                </a:solidFill>
                <a:latin typeface="Tahoma"/>
                <a:cs typeface="Tahoma"/>
              </a:rPr>
              <a:t>/</a:t>
            </a:r>
            <a:r>
              <a:rPr sz="1400" spc="-30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0070C5"/>
                </a:solidFill>
                <a:latin typeface="Tahoma"/>
                <a:cs typeface="Tahoma"/>
              </a:rPr>
              <a:t>CPS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38994" y="3966052"/>
            <a:ext cx="11049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0070C5"/>
                </a:solidFill>
                <a:latin typeface="Tahoma"/>
                <a:cs typeface="Tahoma"/>
              </a:rPr>
              <a:t>Conferencing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41895" y="6080220"/>
            <a:ext cx="1021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70C5"/>
                </a:solidFill>
                <a:latin typeface="Tahoma"/>
                <a:cs typeface="Tahoma"/>
              </a:rPr>
              <a:t>5G</a:t>
            </a:r>
            <a:r>
              <a:rPr sz="1400" spc="-70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70C5"/>
                </a:solidFill>
                <a:latin typeface="Tahoma"/>
                <a:cs typeface="Tahoma"/>
              </a:rPr>
              <a:t>/</a:t>
            </a:r>
            <a:r>
              <a:rPr sz="1400" spc="-65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70C5"/>
                </a:solidFill>
                <a:latin typeface="Tahoma"/>
                <a:cs typeface="Tahoma"/>
              </a:rPr>
              <a:t>Comms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86876" y="6080220"/>
            <a:ext cx="7404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70C5"/>
                </a:solidFill>
                <a:latin typeface="Tahoma"/>
                <a:cs typeface="Tahoma"/>
              </a:rPr>
              <a:t>Financial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88626" y="4671918"/>
            <a:ext cx="1457705" cy="1457705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0526776" y="6080220"/>
            <a:ext cx="5035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0070C5"/>
                </a:solidFill>
                <a:latin typeface="Tahoma"/>
                <a:cs typeface="Tahoma"/>
              </a:rPr>
              <a:t>Cloud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73010" y="3966052"/>
            <a:ext cx="9671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0070C5"/>
                </a:solidFill>
                <a:latin typeface="Tahoma"/>
                <a:cs typeface="Tahoma"/>
              </a:rPr>
              <a:t>Automotive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354558" y="2518506"/>
            <a:ext cx="1463040" cy="1463040"/>
            <a:chOff x="8721852" y="1680972"/>
            <a:chExt cx="1463040" cy="1463040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21852" y="1680972"/>
              <a:ext cx="1463040" cy="14630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58428" y="1717548"/>
              <a:ext cx="1341120" cy="134111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753602" y="1712722"/>
              <a:ext cx="1350645" cy="1350645"/>
            </a:xfrm>
            <a:custGeom>
              <a:avLst/>
              <a:gdLst/>
              <a:ahLst/>
              <a:cxnLst/>
              <a:rect l="l" t="t" r="r" b="b"/>
              <a:pathLst>
                <a:path w="1350645" h="1350645">
                  <a:moveTo>
                    <a:pt x="0" y="1350644"/>
                  </a:moveTo>
                  <a:lnTo>
                    <a:pt x="1350645" y="1350644"/>
                  </a:lnTo>
                  <a:lnTo>
                    <a:pt x="1350645" y="0"/>
                  </a:lnTo>
                  <a:lnTo>
                    <a:pt x="0" y="0"/>
                  </a:lnTo>
                  <a:lnTo>
                    <a:pt x="0" y="1350644"/>
                  </a:lnTo>
                  <a:close/>
                </a:path>
              </a:pathLst>
            </a:custGeom>
            <a:ln w="9525">
              <a:solidFill>
                <a:srgbClr val="0070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3524737" y="3966052"/>
            <a:ext cx="991869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0070C5"/>
                </a:solidFill>
                <a:latin typeface="Tahoma"/>
                <a:cs typeface="Tahoma"/>
              </a:rPr>
              <a:t>AR/VR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0070C5"/>
                </a:solidFill>
                <a:latin typeface="Tahoma"/>
                <a:cs typeface="Tahoma"/>
              </a:rPr>
              <a:t>and</a:t>
            </a:r>
            <a:r>
              <a:rPr sz="1400" spc="-10" dirty="0">
                <a:solidFill>
                  <a:srgbClr val="0070C5"/>
                </a:solidFill>
                <a:latin typeface="Tahoma"/>
                <a:cs typeface="Tahoma"/>
              </a:rPr>
              <a:t> Gaming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184252" y="6080220"/>
            <a:ext cx="429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0070C5"/>
                </a:solidFill>
                <a:latin typeface="Tahoma"/>
                <a:cs typeface="Tahoma"/>
              </a:rPr>
              <a:t>Edge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340711" y="3966052"/>
            <a:ext cx="59944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160">
              <a:lnSpc>
                <a:spcPct val="100000"/>
              </a:lnSpc>
              <a:spcBef>
                <a:spcPts val="105"/>
              </a:spcBef>
            </a:pPr>
            <a:r>
              <a:rPr sz="1400" spc="45" dirty="0">
                <a:solidFill>
                  <a:srgbClr val="0070C5"/>
                </a:solidFill>
                <a:latin typeface="Tahoma"/>
                <a:cs typeface="Tahoma"/>
              </a:rPr>
              <a:t>Mobile </a:t>
            </a:r>
            <a:r>
              <a:rPr sz="1400" spc="-10" dirty="0">
                <a:solidFill>
                  <a:srgbClr val="0070C5"/>
                </a:solidFill>
                <a:latin typeface="Tahoma"/>
                <a:cs typeface="Tahoma"/>
              </a:rPr>
              <a:t>Robots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30799" y="5084413"/>
            <a:ext cx="1028700" cy="79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Time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Sync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is </a:t>
            </a:r>
            <a:r>
              <a:rPr sz="1400" spc="-10" dirty="0">
                <a:latin typeface="Tahoma"/>
                <a:cs typeface="Tahoma"/>
              </a:rPr>
              <a:t>required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100" spc="-10" dirty="0">
                <a:latin typeface="Tahoma"/>
                <a:cs typeface="Tahoma"/>
              </a:rPr>
              <a:t>[Sometimes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100" dirty="0">
                <a:latin typeface="Tahoma"/>
                <a:cs typeface="Tahoma"/>
              </a:rPr>
              <a:t>Deadlines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too]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856222" y="2513934"/>
            <a:ext cx="9575800" cy="1493520"/>
            <a:chOff x="2223516" y="1676400"/>
            <a:chExt cx="9575800" cy="1493520"/>
          </a:xfrm>
        </p:grpSpPr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3516" y="1680972"/>
              <a:ext cx="1459992" cy="148894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60092" y="1717548"/>
              <a:ext cx="1338071" cy="136702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255266" y="1712721"/>
              <a:ext cx="1348105" cy="1376680"/>
            </a:xfrm>
            <a:custGeom>
              <a:avLst/>
              <a:gdLst/>
              <a:ahLst/>
              <a:cxnLst/>
              <a:rect l="l" t="t" r="r" b="b"/>
              <a:pathLst>
                <a:path w="1348104" h="1376680">
                  <a:moveTo>
                    <a:pt x="0" y="1376552"/>
                  </a:moveTo>
                  <a:lnTo>
                    <a:pt x="1347596" y="1376552"/>
                  </a:lnTo>
                  <a:lnTo>
                    <a:pt x="1347596" y="0"/>
                  </a:lnTo>
                  <a:lnTo>
                    <a:pt x="0" y="0"/>
                  </a:lnTo>
                  <a:lnTo>
                    <a:pt x="0" y="1376552"/>
                  </a:lnTo>
                  <a:close/>
                </a:path>
              </a:pathLst>
            </a:custGeom>
            <a:ln w="9525">
              <a:solidFill>
                <a:srgbClr val="0070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02580" y="1680972"/>
              <a:ext cx="1624583" cy="148894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39155" y="1717548"/>
              <a:ext cx="1502663" cy="136702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434330" y="1712721"/>
              <a:ext cx="1512570" cy="1376680"/>
            </a:xfrm>
            <a:custGeom>
              <a:avLst/>
              <a:gdLst/>
              <a:ahLst/>
              <a:cxnLst/>
              <a:rect l="l" t="t" r="r" b="b"/>
              <a:pathLst>
                <a:path w="1512570" h="1376680">
                  <a:moveTo>
                    <a:pt x="0" y="1376552"/>
                  </a:moveTo>
                  <a:lnTo>
                    <a:pt x="1512189" y="1376552"/>
                  </a:lnTo>
                  <a:lnTo>
                    <a:pt x="1512189" y="0"/>
                  </a:lnTo>
                  <a:lnTo>
                    <a:pt x="0" y="0"/>
                  </a:lnTo>
                  <a:lnTo>
                    <a:pt x="0" y="1376552"/>
                  </a:lnTo>
                  <a:close/>
                </a:path>
              </a:pathLst>
            </a:custGeom>
            <a:ln w="9525">
              <a:solidFill>
                <a:srgbClr val="0070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97808" y="1680972"/>
              <a:ext cx="1490472" cy="148894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34383" y="1717548"/>
              <a:ext cx="1368552" cy="136042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829558" y="1712721"/>
              <a:ext cx="1378585" cy="1376680"/>
            </a:xfrm>
            <a:custGeom>
              <a:avLst/>
              <a:gdLst/>
              <a:ahLst/>
              <a:cxnLst/>
              <a:rect l="l" t="t" r="r" b="b"/>
              <a:pathLst>
                <a:path w="1378585" h="1376680">
                  <a:moveTo>
                    <a:pt x="0" y="1376552"/>
                  </a:moveTo>
                  <a:lnTo>
                    <a:pt x="1378077" y="1376552"/>
                  </a:lnTo>
                  <a:lnTo>
                    <a:pt x="1378077" y="0"/>
                  </a:lnTo>
                  <a:lnTo>
                    <a:pt x="0" y="0"/>
                  </a:lnTo>
                  <a:lnTo>
                    <a:pt x="0" y="1376552"/>
                  </a:lnTo>
                  <a:close/>
                </a:path>
              </a:pathLst>
            </a:custGeom>
            <a:ln w="9525">
              <a:solidFill>
                <a:srgbClr val="0070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41463" y="1680972"/>
              <a:ext cx="1466087" cy="148285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78039" y="1717548"/>
              <a:ext cx="1344168" cy="136093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173213" y="1712721"/>
              <a:ext cx="1353820" cy="1370965"/>
            </a:xfrm>
            <a:custGeom>
              <a:avLst/>
              <a:gdLst/>
              <a:ahLst/>
              <a:cxnLst/>
              <a:rect l="l" t="t" r="r" b="b"/>
              <a:pathLst>
                <a:path w="1353820" h="1370964">
                  <a:moveTo>
                    <a:pt x="0" y="1370456"/>
                  </a:moveTo>
                  <a:lnTo>
                    <a:pt x="1353693" y="1370456"/>
                  </a:lnTo>
                  <a:lnTo>
                    <a:pt x="1353693" y="0"/>
                  </a:lnTo>
                  <a:lnTo>
                    <a:pt x="0" y="0"/>
                  </a:lnTo>
                  <a:lnTo>
                    <a:pt x="0" y="1370456"/>
                  </a:lnTo>
                  <a:close/>
                </a:path>
              </a:pathLst>
            </a:custGeom>
            <a:ln w="9525">
              <a:solidFill>
                <a:srgbClr val="0070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338816" y="1676400"/>
              <a:ext cx="1459992" cy="146303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375392" y="1712976"/>
              <a:ext cx="1338072" cy="134112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370566" y="1708150"/>
              <a:ext cx="1348105" cy="1350645"/>
            </a:xfrm>
            <a:custGeom>
              <a:avLst/>
              <a:gdLst/>
              <a:ahLst/>
              <a:cxnLst/>
              <a:rect l="l" t="t" r="r" b="b"/>
              <a:pathLst>
                <a:path w="1348104" h="1350645">
                  <a:moveTo>
                    <a:pt x="0" y="1350645"/>
                  </a:moveTo>
                  <a:lnTo>
                    <a:pt x="1347597" y="1350645"/>
                  </a:lnTo>
                  <a:lnTo>
                    <a:pt x="1347597" y="0"/>
                  </a:lnTo>
                  <a:lnTo>
                    <a:pt x="0" y="0"/>
                  </a:lnTo>
                  <a:lnTo>
                    <a:pt x="0" y="1350645"/>
                  </a:lnTo>
                  <a:close/>
                </a:path>
              </a:pathLst>
            </a:custGeom>
            <a:ln w="9525">
              <a:solidFill>
                <a:srgbClr val="0070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210403" y="3068416"/>
            <a:ext cx="1268730" cy="815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-635" algn="ctr">
              <a:lnSpc>
                <a:spcPct val="90100"/>
              </a:lnSpc>
              <a:spcBef>
                <a:spcPts val="270"/>
              </a:spcBef>
            </a:pPr>
            <a:r>
              <a:rPr sz="1400" dirty="0">
                <a:latin typeface="Tahoma"/>
                <a:cs typeface="Tahoma"/>
              </a:rPr>
              <a:t>Time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Sync </a:t>
            </a:r>
            <a:r>
              <a:rPr sz="1400" dirty="0">
                <a:latin typeface="Tahoma"/>
                <a:cs typeface="Tahoma"/>
              </a:rPr>
              <a:t>required</a:t>
            </a:r>
            <a:r>
              <a:rPr sz="1400" spc="14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and </a:t>
            </a:r>
            <a:r>
              <a:rPr sz="1400" dirty="0">
                <a:latin typeface="Tahoma"/>
                <a:cs typeface="Tahoma"/>
              </a:rPr>
              <a:t>Deadlines</a:t>
            </a:r>
            <a:r>
              <a:rPr sz="1400" spc="12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must </a:t>
            </a:r>
            <a:r>
              <a:rPr sz="1400" dirty="0">
                <a:latin typeface="Tahoma"/>
                <a:cs typeface="Tahoma"/>
              </a:rPr>
              <a:t>be</a:t>
            </a:r>
            <a:r>
              <a:rPr sz="1400" spc="-25" dirty="0">
                <a:latin typeface="Tahoma"/>
                <a:cs typeface="Tahoma"/>
              </a:rPr>
              <a:t> met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48" name="object 4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436609" y="4667345"/>
            <a:ext cx="1506474" cy="1466850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5213096" y="8160955"/>
            <a:ext cx="11634470" cy="399415"/>
          </a:xfrm>
          <a:prstGeom prst="rect">
            <a:avLst/>
          </a:prstGeom>
          <a:solidFill>
            <a:srgbClr val="0070C5"/>
          </a:solidFill>
        </p:spPr>
        <p:txBody>
          <a:bodyPr vert="horz" wrap="square" lIns="0" tIns="26670" rIns="0" bIns="0" rtlCol="0">
            <a:spAutoFit/>
          </a:bodyPr>
          <a:lstStyle/>
          <a:p>
            <a:pPr marL="749300">
              <a:lnSpc>
                <a:spcPct val="100000"/>
              </a:lnSpc>
              <a:spcBef>
                <a:spcPts val="210"/>
              </a:spcBef>
            </a:pPr>
            <a:r>
              <a:rPr sz="2000" b="1" spc="-100" dirty="0">
                <a:solidFill>
                  <a:srgbClr val="FFFFFF"/>
                </a:solidFill>
                <a:latin typeface="Tahoma"/>
                <a:cs typeface="Tahoma"/>
              </a:rPr>
              <a:t>Where</a:t>
            </a:r>
            <a:r>
              <a:rPr sz="20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65" dirty="0">
                <a:solidFill>
                  <a:srgbClr val="FFFFFF"/>
                </a:solidFill>
                <a:latin typeface="Tahoma"/>
                <a:cs typeface="Tahoma"/>
              </a:rPr>
              <a:t>Time Bounds</a:t>
            </a:r>
            <a:r>
              <a:rPr sz="200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10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20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85" dirty="0">
                <a:solidFill>
                  <a:srgbClr val="FFFFFF"/>
                </a:solidFill>
                <a:latin typeface="Tahoma"/>
                <a:cs typeface="Tahoma"/>
              </a:rPr>
              <a:t>Necessary </a:t>
            </a:r>
            <a:r>
              <a:rPr sz="2000" b="1" spc="-6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20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80" dirty="0">
                <a:solidFill>
                  <a:srgbClr val="FFFFFF"/>
                </a:solidFill>
                <a:latin typeface="Tahoma"/>
                <a:cs typeface="Tahoma"/>
              </a:rPr>
              <a:t>Correctness </a:t>
            </a:r>
            <a:r>
              <a:rPr sz="2000" b="1" spc="-5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0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8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60" dirty="0">
                <a:solidFill>
                  <a:srgbClr val="FFFFFF"/>
                </a:solidFill>
                <a:latin typeface="Tahoma"/>
                <a:cs typeface="Tahoma"/>
              </a:rPr>
              <a:t>Application,</a:t>
            </a:r>
            <a:r>
              <a:rPr sz="2000" b="1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70" dirty="0">
                <a:solidFill>
                  <a:srgbClr val="FFFFFF"/>
                </a:solidFill>
                <a:latin typeface="Tahoma"/>
                <a:cs typeface="Tahoma"/>
              </a:rPr>
              <a:t>Compliance,</a:t>
            </a:r>
            <a:r>
              <a:rPr sz="20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Tahoma"/>
                <a:cs typeface="Tahoma"/>
              </a:rPr>
              <a:t>etc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871321" y="6080220"/>
            <a:ext cx="3727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solidFill>
                  <a:srgbClr val="0070C5"/>
                </a:solidFill>
                <a:latin typeface="Tahoma"/>
                <a:cs typeface="Tahoma"/>
              </a:rPr>
              <a:t>HPC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1685777" y="4659725"/>
            <a:ext cx="3179445" cy="1485900"/>
            <a:chOff x="7053071" y="3822191"/>
            <a:chExt cx="3179445" cy="1485900"/>
          </a:xfrm>
        </p:grpSpPr>
        <p:pic>
          <p:nvPicPr>
            <p:cNvPr id="52" name="object 5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17279" y="3829811"/>
              <a:ext cx="1514855" cy="145542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753855" y="3866387"/>
              <a:ext cx="1392936" cy="13335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749029" y="3861561"/>
              <a:ext cx="1402715" cy="1343025"/>
            </a:xfrm>
            <a:custGeom>
              <a:avLst/>
              <a:gdLst/>
              <a:ahLst/>
              <a:cxnLst/>
              <a:rect l="l" t="t" r="r" b="b"/>
              <a:pathLst>
                <a:path w="1402715" h="1343025">
                  <a:moveTo>
                    <a:pt x="0" y="1343025"/>
                  </a:moveTo>
                  <a:lnTo>
                    <a:pt x="1402460" y="1343025"/>
                  </a:lnTo>
                  <a:lnTo>
                    <a:pt x="1402460" y="0"/>
                  </a:lnTo>
                  <a:lnTo>
                    <a:pt x="0" y="0"/>
                  </a:lnTo>
                  <a:lnTo>
                    <a:pt x="0" y="1343025"/>
                  </a:lnTo>
                  <a:close/>
                </a:path>
              </a:pathLst>
            </a:custGeom>
            <a:ln w="9525">
              <a:solidFill>
                <a:srgbClr val="0070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53071" y="3822191"/>
              <a:ext cx="1520952" cy="148590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89647" y="3858767"/>
              <a:ext cx="1399031" cy="136398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7084821" y="3853941"/>
              <a:ext cx="1409065" cy="1373505"/>
            </a:xfrm>
            <a:custGeom>
              <a:avLst/>
              <a:gdLst/>
              <a:ahLst/>
              <a:cxnLst/>
              <a:rect l="l" t="t" r="r" b="b"/>
              <a:pathLst>
                <a:path w="1409065" h="1373504">
                  <a:moveTo>
                    <a:pt x="0" y="1373504"/>
                  </a:moveTo>
                  <a:lnTo>
                    <a:pt x="1408556" y="1373504"/>
                  </a:lnTo>
                  <a:lnTo>
                    <a:pt x="1408556" y="0"/>
                  </a:lnTo>
                  <a:lnTo>
                    <a:pt x="0" y="0"/>
                  </a:lnTo>
                  <a:lnTo>
                    <a:pt x="0" y="1373504"/>
                  </a:lnTo>
                  <a:close/>
                </a:path>
              </a:pathLst>
            </a:custGeom>
            <a:ln w="9525">
              <a:solidFill>
                <a:srgbClr val="0070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23"/>
            <a:ext cx="4875530" cy="5226050"/>
            <a:chOff x="0" y="1523"/>
            <a:chExt cx="4875530" cy="5226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3"/>
              <a:ext cx="4858511" cy="52257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3"/>
              <a:ext cx="4875276" cy="52257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467477" y="3532886"/>
            <a:ext cx="5876925" cy="4601210"/>
            <a:chOff x="1154049" y="1039749"/>
            <a:chExt cx="5876925" cy="4601210"/>
          </a:xfrm>
        </p:grpSpPr>
        <p:sp>
          <p:nvSpPr>
            <p:cNvPr id="11" name="object 11"/>
            <p:cNvSpPr/>
            <p:nvPr/>
          </p:nvSpPr>
          <p:spPr>
            <a:xfrm>
              <a:off x="1163574" y="1049274"/>
              <a:ext cx="2845435" cy="2494915"/>
            </a:xfrm>
            <a:custGeom>
              <a:avLst/>
              <a:gdLst/>
              <a:ahLst/>
              <a:cxnLst/>
              <a:rect l="l" t="t" r="r" b="b"/>
              <a:pathLst>
                <a:path w="2845435" h="2494915">
                  <a:moveTo>
                    <a:pt x="2429510" y="0"/>
                  </a:moveTo>
                  <a:lnTo>
                    <a:pt x="415797" y="0"/>
                  </a:lnTo>
                  <a:lnTo>
                    <a:pt x="367311" y="2797"/>
                  </a:lnTo>
                  <a:lnTo>
                    <a:pt x="320466" y="10982"/>
                  </a:lnTo>
                  <a:lnTo>
                    <a:pt x="275575" y="24242"/>
                  </a:lnTo>
                  <a:lnTo>
                    <a:pt x="232950" y="42266"/>
                  </a:lnTo>
                  <a:lnTo>
                    <a:pt x="192903" y="64740"/>
                  </a:lnTo>
                  <a:lnTo>
                    <a:pt x="155747" y="91353"/>
                  </a:lnTo>
                  <a:lnTo>
                    <a:pt x="121793" y="121792"/>
                  </a:lnTo>
                  <a:lnTo>
                    <a:pt x="91353" y="155747"/>
                  </a:lnTo>
                  <a:lnTo>
                    <a:pt x="64740" y="192903"/>
                  </a:lnTo>
                  <a:lnTo>
                    <a:pt x="42266" y="232950"/>
                  </a:lnTo>
                  <a:lnTo>
                    <a:pt x="24242" y="275575"/>
                  </a:lnTo>
                  <a:lnTo>
                    <a:pt x="10982" y="320466"/>
                  </a:lnTo>
                  <a:lnTo>
                    <a:pt x="2797" y="367311"/>
                  </a:lnTo>
                  <a:lnTo>
                    <a:pt x="0" y="415798"/>
                  </a:lnTo>
                  <a:lnTo>
                    <a:pt x="0" y="2078989"/>
                  </a:lnTo>
                  <a:lnTo>
                    <a:pt x="2797" y="2127476"/>
                  </a:lnTo>
                  <a:lnTo>
                    <a:pt x="10982" y="2174321"/>
                  </a:lnTo>
                  <a:lnTo>
                    <a:pt x="24242" y="2219212"/>
                  </a:lnTo>
                  <a:lnTo>
                    <a:pt x="42266" y="2261837"/>
                  </a:lnTo>
                  <a:lnTo>
                    <a:pt x="64740" y="2301884"/>
                  </a:lnTo>
                  <a:lnTo>
                    <a:pt x="91353" y="2339040"/>
                  </a:lnTo>
                  <a:lnTo>
                    <a:pt x="121792" y="2372994"/>
                  </a:lnTo>
                  <a:lnTo>
                    <a:pt x="155747" y="2403434"/>
                  </a:lnTo>
                  <a:lnTo>
                    <a:pt x="192903" y="2430047"/>
                  </a:lnTo>
                  <a:lnTo>
                    <a:pt x="232950" y="2452521"/>
                  </a:lnTo>
                  <a:lnTo>
                    <a:pt x="275575" y="2470545"/>
                  </a:lnTo>
                  <a:lnTo>
                    <a:pt x="320466" y="2483805"/>
                  </a:lnTo>
                  <a:lnTo>
                    <a:pt x="367311" y="2491990"/>
                  </a:lnTo>
                  <a:lnTo>
                    <a:pt x="415797" y="2494788"/>
                  </a:lnTo>
                  <a:lnTo>
                    <a:pt x="2429510" y="2494788"/>
                  </a:lnTo>
                  <a:lnTo>
                    <a:pt x="2477996" y="2491990"/>
                  </a:lnTo>
                  <a:lnTo>
                    <a:pt x="2524841" y="2483805"/>
                  </a:lnTo>
                  <a:lnTo>
                    <a:pt x="2569732" y="2470545"/>
                  </a:lnTo>
                  <a:lnTo>
                    <a:pt x="2612357" y="2452521"/>
                  </a:lnTo>
                  <a:lnTo>
                    <a:pt x="2652404" y="2430047"/>
                  </a:lnTo>
                  <a:lnTo>
                    <a:pt x="2689560" y="2403434"/>
                  </a:lnTo>
                  <a:lnTo>
                    <a:pt x="2723514" y="2372994"/>
                  </a:lnTo>
                  <a:lnTo>
                    <a:pt x="2753954" y="2339040"/>
                  </a:lnTo>
                  <a:lnTo>
                    <a:pt x="2780567" y="2301884"/>
                  </a:lnTo>
                  <a:lnTo>
                    <a:pt x="2803041" y="2261837"/>
                  </a:lnTo>
                  <a:lnTo>
                    <a:pt x="2821065" y="2219212"/>
                  </a:lnTo>
                  <a:lnTo>
                    <a:pt x="2834325" y="2174321"/>
                  </a:lnTo>
                  <a:lnTo>
                    <a:pt x="2842510" y="2127476"/>
                  </a:lnTo>
                  <a:lnTo>
                    <a:pt x="2845308" y="2078989"/>
                  </a:lnTo>
                  <a:lnTo>
                    <a:pt x="2845308" y="415798"/>
                  </a:lnTo>
                  <a:lnTo>
                    <a:pt x="2842510" y="367311"/>
                  </a:lnTo>
                  <a:lnTo>
                    <a:pt x="2834325" y="320466"/>
                  </a:lnTo>
                  <a:lnTo>
                    <a:pt x="2821065" y="275575"/>
                  </a:lnTo>
                  <a:lnTo>
                    <a:pt x="2803041" y="232950"/>
                  </a:lnTo>
                  <a:lnTo>
                    <a:pt x="2780567" y="192903"/>
                  </a:lnTo>
                  <a:lnTo>
                    <a:pt x="2753954" y="155747"/>
                  </a:lnTo>
                  <a:lnTo>
                    <a:pt x="2723515" y="121793"/>
                  </a:lnTo>
                  <a:lnTo>
                    <a:pt x="2689560" y="91353"/>
                  </a:lnTo>
                  <a:lnTo>
                    <a:pt x="2652404" y="64740"/>
                  </a:lnTo>
                  <a:lnTo>
                    <a:pt x="2612357" y="42266"/>
                  </a:lnTo>
                  <a:lnTo>
                    <a:pt x="2569732" y="24242"/>
                  </a:lnTo>
                  <a:lnTo>
                    <a:pt x="2524841" y="10982"/>
                  </a:lnTo>
                  <a:lnTo>
                    <a:pt x="2477996" y="2797"/>
                  </a:lnTo>
                  <a:lnTo>
                    <a:pt x="242951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63574" y="1049274"/>
              <a:ext cx="2845435" cy="2494915"/>
            </a:xfrm>
            <a:custGeom>
              <a:avLst/>
              <a:gdLst/>
              <a:ahLst/>
              <a:cxnLst/>
              <a:rect l="l" t="t" r="r" b="b"/>
              <a:pathLst>
                <a:path w="2845435" h="2494915">
                  <a:moveTo>
                    <a:pt x="0" y="415798"/>
                  </a:moveTo>
                  <a:lnTo>
                    <a:pt x="2797" y="367311"/>
                  </a:lnTo>
                  <a:lnTo>
                    <a:pt x="10982" y="320466"/>
                  </a:lnTo>
                  <a:lnTo>
                    <a:pt x="24242" y="275575"/>
                  </a:lnTo>
                  <a:lnTo>
                    <a:pt x="42266" y="232950"/>
                  </a:lnTo>
                  <a:lnTo>
                    <a:pt x="64740" y="192903"/>
                  </a:lnTo>
                  <a:lnTo>
                    <a:pt x="91353" y="155747"/>
                  </a:lnTo>
                  <a:lnTo>
                    <a:pt x="121793" y="121792"/>
                  </a:lnTo>
                  <a:lnTo>
                    <a:pt x="155747" y="91353"/>
                  </a:lnTo>
                  <a:lnTo>
                    <a:pt x="192903" y="64740"/>
                  </a:lnTo>
                  <a:lnTo>
                    <a:pt x="232950" y="42266"/>
                  </a:lnTo>
                  <a:lnTo>
                    <a:pt x="275575" y="24242"/>
                  </a:lnTo>
                  <a:lnTo>
                    <a:pt x="320466" y="10982"/>
                  </a:lnTo>
                  <a:lnTo>
                    <a:pt x="367311" y="2797"/>
                  </a:lnTo>
                  <a:lnTo>
                    <a:pt x="415797" y="0"/>
                  </a:lnTo>
                  <a:lnTo>
                    <a:pt x="2429510" y="0"/>
                  </a:lnTo>
                  <a:lnTo>
                    <a:pt x="2477996" y="2797"/>
                  </a:lnTo>
                  <a:lnTo>
                    <a:pt x="2524841" y="10982"/>
                  </a:lnTo>
                  <a:lnTo>
                    <a:pt x="2569732" y="24242"/>
                  </a:lnTo>
                  <a:lnTo>
                    <a:pt x="2612357" y="42266"/>
                  </a:lnTo>
                  <a:lnTo>
                    <a:pt x="2652404" y="64740"/>
                  </a:lnTo>
                  <a:lnTo>
                    <a:pt x="2689560" y="91353"/>
                  </a:lnTo>
                  <a:lnTo>
                    <a:pt x="2723515" y="121793"/>
                  </a:lnTo>
                  <a:lnTo>
                    <a:pt x="2753954" y="155747"/>
                  </a:lnTo>
                  <a:lnTo>
                    <a:pt x="2780567" y="192903"/>
                  </a:lnTo>
                  <a:lnTo>
                    <a:pt x="2803041" y="232950"/>
                  </a:lnTo>
                  <a:lnTo>
                    <a:pt x="2821065" y="275575"/>
                  </a:lnTo>
                  <a:lnTo>
                    <a:pt x="2834325" y="320466"/>
                  </a:lnTo>
                  <a:lnTo>
                    <a:pt x="2842510" y="367311"/>
                  </a:lnTo>
                  <a:lnTo>
                    <a:pt x="2845308" y="415798"/>
                  </a:lnTo>
                  <a:lnTo>
                    <a:pt x="2845308" y="2078989"/>
                  </a:lnTo>
                  <a:lnTo>
                    <a:pt x="2842510" y="2127476"/>
                  </a:lnTo>
                  <a:lnTo>
                    <a:pt x="2834325" y="2174321"/>
                  </a:lnTo>
                  <a:lnTo>
                    <a:pt x="2821065" y="2219212"/>
                  </a:lnTo>
                  <a:lnTo>
                    <a:pt x="2803041" y="2261837"/>
                  </a:lnTo>
                  <a:lnTo>
                    <a:pt x="2780567" y="2301884"/>
                  </a:lnTo>
                  <a:lnTo>
                    <a:pt x="2753954" y="2339040"/>
                  </a:lnTo>
                  <a:lnTo>
                    <a:pt x="2723514" y="2372994"/>
                  </a:lnTo>
                  <a:lnTo>
                    <a:pt x="2689560" y="2403434"/>
                  </a:lnTo>
                  <a:lnTo>
                    <a:pt x="2652404" y="2430047"/>
                  </a:lnTo>
                  <a:lnTo>
                    <a:pt x="2612357" y="2452521"/>
                  </a:lnTo>
                  <a:lnTo>
                    <a:pt x="2569732" y="2470545"/>
                  </a:lnTo>
                  <a:lnTo>
                    <a:pt x="2524841" y="2483805"/>
                  </a:lnTo>
                  <a:lnTo>
                    <a:pt x="2477996" y="2491990"/>
                  </a:lnTo>
                  <a:lnTo>
                    <a:pt x="2429510" y="2494788"/>
                  </a:lnTo>
                  <a:lnTo>
                    <a:pt x="415797" y="2494788"/>
                  </a:lnTo>
                  <a:lnTo>
                    <a:pt x="367311" y="2491990"/>
                  </a:lnTo>
                  <a:lnTo>
                    <a:pt x="320466" y="2483805"/>
                  </a:lnTo>
                  <a:lnTo>
                    <a:pt x="275575" y="2470545"/>
                  </a:lnTo>
                  <a:lnTo>
                    <a:pt x="232950" y="2452521"/>
                  </a:lnTo>
                  <a:lnTo>
                    <a:pt x="192903" y="2430047"/>
                  </a:lnTo>
                  <a:lnTo>
                    <a:pt x="155747" y="2403434"/>
                  </a:lnTo>
                  <a:lnTo>
                    <a:pt x="121792" y="2372994"/>
                  </a:lnTo>
                  <a:lnTo>
                    <a:pt x="91353" y="2339040"/>
                  </a:lnTo>
                  <a:lnTo>
                    <a:pt x="64740" y="2301884"/>
                  </a:lnTo>
                  <a:lnTo>
                    <a:pt x="42266" y="2261837"/>
                  </a:lnTo>
                  <a:lnTo>
                    <a:pt x="24242" y="2219212"/>
                  </a:lnTo>
                  <a:lnTo>
                    <a:pt x="10982" y="2174321"/>
                  </a:lnTo>
                  <a:lnTo>
                    <a:pt x="2797" y="2127476"/>
                  </a:lnTo>
                  <a:lnTo>
                    <a:pt x="0" y="2078989"/>
                  </a:lnTo>
                  <a:lnTo>
                    <a:pt x="0" y="41579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01485" y="2133718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1790" y="0"/>
                  </a:moveTo>
                  <a:lnTo>
                    <a:pt x="3402" y="0"/>
                  </a:lnTo>
                  <a:lnTo>
                    <a:pt x="0" y="3404"/>
                  </a:lnTo>
                  <a:lnTo>
                    <a:pt x="0" y="11800"/>
                  </a:lnTo>
                  <a:lnTo>
                    <a:pt x="3402" y="15201"/>
                  </a:lnTo>
                  <a:lnTo>
                    <a:pt x="11790" y="15201"/>
                  </a:lnTo>
                  <a:lnTo>
                    <a:pt x="15193" y="11800"/>
                  </a:lnTo>
                  <a:lnTo>
                    <a:pt x="15193" y="7600"/>
                  </a:lnTo>
                  <a:lnTo>
                    <a:pt x="15193" y="3404"/>
                  </a:lnTo>
                  <a:lnTo>
                    <a:pt x="1179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1485" y="2133718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193" y="7600"/>
                  </a:moveTo>
                  <a:lnTo>
                    <a:pt x="15193" y="11800"/>
                  </a:lnTo>
                  <a:lnTo>
                    <a:pt x="11790" y="15201"/>
                  </a:lnTo>
                  <a:lnTo>
                    <a:pt x="7596" y="15201"/>
                  </a:lnTo>
                  <a:lnTo>
                    <a:pt x="3402" y="15201"/>
                  </a:lnTo>
                  <a:lnTo>
                    <a:pt x="0" y="11800"/>
                  </a:lnTo>
                  <a:lnTo>
                    <a:pt x="0" y="7600"/>
                  </a:lnTo>
                  <a:lnTo>
                    <a:pt x="0" y="3404"/>
                  </a:lnTo>
                  <a:lnTo>
                    <a:pt x="3402" y="0"/>
                  </a:lnTo>
                  <a:lnTo>
                    <a:pt x="7596" y="0"/>
                  </a:lnTo>
                  <a:lnTo>
                    <a:pt x="11790" y="0"/>
                  </a:lnTo>
                  <a:lnTo>
                    <a:pt x="15193" y="3404"/>
                  </a:lnTo>
                  <a:lnTo>
                    <a:pt x="15193" y="7600"/>
                  </a:lnTo>
                  <a:close/>
                </a:path>
              </a:pathLst>
            </a:custGeom>
            <a:ln w="4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01485" y="228573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1790" y="0"/>
                  </a:moveTo>
                  <a:lnTo>
                    <a:pt x="3402" y="0"/>
                  </a:lnTo>
                  <a:lnTo>
                    <a:pt x="0" y="3404"/>
                  </a:lnTo>
                  <a:lnTo>
                    <a:pt x="0" y="11800"/>
                  </a:lnTo>
                  <a:lnTo>
                    <a:pt x="3402" y="15201"/>
                  </a:lnTo>
                  <a:lnTo>
                    <a:pt x="11790" y="15201"/>
                  </a:lnTo>
                  <a:lnTo>
                    <a:pt x="15193" y="11800"/>
                  </a:lnTo>
                  <a:lnTo>
                    <a:pt x="15193" y="7600"/>
                  </a:lnTo>
                  <a:lnTo>
                    <a:pt x="15193" y="3404"/>
                  </a:lnTo>
                  <a:lnTo>
                    <a:pt x="1179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01485" y="228573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193" y="7600"/>
                  </a:moveTo>
                  <a:lnTo>
                    <a:pt x="15193" y="11800"/>
                  </a:lnTo>
                  <a:lnTo>
                    <a:pt x="11790" y="15201"/>
                  </a:lnTo>
                  <a:lnTo>
                    <a:pt x="7596" y="15201"/>
                  </a:lnTo>
                  <a:lnTo>
                    <a:pt x="3402" y="15201"/>
                  </a:lnTo>
                  <a:lnTo>
                    <a:pt x="0" y="11800"/>
                  </a:lnTo>
                  <a:lnTo>
                    <a:pt x="0" y="7600"/>
                  </a:lnTo>
                  <a:lnTo>
                    <a:pt x="0" y="3404"/>
                  </a:lnTo>
                  <a:lnTo>
                    <a:pt x="3402" y="0"/>
                  </a:lnTo>
                  <a:lnTo>
                    <a:pt x="7596" y="0"/>
                  </a:lnTo>
                  <a:lnTo>
                    <a:pt x="11790" y="0"/>
                  </a:lnTo>
                  <a:lnTo>
                    <a:pt x="15193" y="3404"/>
                  </a:lnTo>
                  <a:lnTo>
                    <a:pt x="15193" y="7600"/>
                  </a:lnTo>
                  <a:close/>
                </a:path>
              </a:pathLst>
            </a:custGeom>
            <a:ln w="4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77451" y="220592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1790" y="0"/>
                  </a:moveTo>
                  <a:lnTo>
                    <a:pt x="3402" y="0"/>
                  </a:lnTo>
                  <a:lnTo>
                    <a:pt x="0" y="3404"/>
                  </a:lnTo>
                  <a:lnTo>
                    <a:pt x="0" y="11800"/>
                  </a:lnTo>
                  <a:lnTo>
                    <a:pt x="3402" y="15201"/>
                  </a:lnTo>
                  <a:lnTo>
                    <a:pt x="11790" y="15201"/>
                  </a:lnTo>
                  <a:lnTo>
                    <a:pt x="15193" y="11800"/>
                  </a:lnTo>
                  <a:lnTo>
                    <a:pt x="15193" y="7600"/>
                  </a:lnTo>
                  <a:lnTo>
                    <a:pt x="15193" y="3404"/>
                  </a:lnTo>
                  <a:lnTo>
                    <a:pt x="1179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77451" y="220592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193" y="7600"/>
                  </a:moveTo>
                  <a:lnTo>
                    <a:pt x="15193" y="11800"/>
                  </a:lnTo>
                  <a:lnTo>
                    <a:pt x="11790" y="15201"/>
                  </a:lnTo>
                  <a:lnTo>
                    <a:pt x="7596" y="15201"/>
                  </a:lnTo>
                  <a:lnTo>
                    <a:pt x="3402" y="15201"/>
                  </a:lnTo>
                  <a:lnTo>
                    <a:pt x="0" y="11800"/>
                  </a:lnTo>
                  <a:lnTo>
                    <a:pt x="0" y="7600"/>
                  </a:lnTo>
                  <a:lnTo>
                    <a:pt x="0" y="3404"/>
                  </a:lnTo>
                  <a:lnTo>
                    <a:pt x="3402" y="0"/>
                  </a:lnTo>
                  <a:lnTo>
                    <a:pt x="7596" y="0"/>
                  </a:lnTo>
                  <a:lnTo>
                    <a:pt x="11790" y="0"/>
                  </a:lnTo>
                  <a:lnTo>
                    <a:pt x="15193" y="3404"/>
                  </a:lnTo>
                  <a:lnTo>
                    <a:pt x="15193" y="7600"/>
                  </a:lnTo>
                  <a:close/>
                </a:path>
              </a:pathLst>
            </a:custGeom>
            <a:ln w="4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25518" y="220592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1790" y="0"/>
                  </a:moveTo>
                  <a:lnTo>
                    <a:pt x="3402" y="0"/>
                  </a:lnTo>
                  <a:lnTo>
                    <a:pt x="0" y="3404"/>
                  </a:lnTo>
                  <a:lnTo>
                    <a:pt x="0" y="11800"/>
                  </a:lnTo>
                  <a:lnTo>
                    <a:pt x="3402" y="15201"/>
                  </a:lnTo>
                  <a:lnTo>
                    <a:pt x="11790" y="15201"/>
                  </a:lnTo>
                  <a:lnTo>
                    <a:pt x="15193" y="11800"/>
                  </a:lnTo>
                  <a:lnTo>
                    <a:pt x="15193" y="7600"/>
                  </a:lnTo>
                  <a:lnTo>
                    <a:pt x="15193" y="3404"/>
                  </a:lnTo>
                  <a:lnTo>
                    <a:pt x="1179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25518" y="220592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193" y="7600"/>
                  </a:moveTo>
                  <a:lnTo>
                    <a:pt x="15193" y="11800"/>
                  </a:lnTo>
                  <a:lnTo>
                    <a:pt x="11790" y="15201"/>
                  </a:lnTo>
                  <a:lnTo>
                    <a:pt x="7596" y="15201"/>
                  </a:lnTo>
                  <a:lnTo>
                    <a:pt x="3402" y="15201"/>
                  </a:lnTo>
                  <a:lnTo>
                    <a:pt x="0" y="11800"/>
                  </a:lnTo>
                  <a:lnTo>
                    <a:pt x="0" y="7600"/>
                  </a:lnTo>
                  <a:lnTo>
                    <a:pt x="0" y="3404"/>
                  </a:lnTo>
                  <a:lnTo>
                    <a:pt x="3402" y="0"/>
                  </a:lnTo>
                  <a:lnTo>
                    <a:pt x="7596" y="0"/>
                  </a:lnTo>
                  <a:lnTo>
                    <a:pt x="11790" y="0"/>
                  </a:lnTo>
                  <a:lnTo>
                    <a:pt x="15193" y="3404"/>
                  </a:lnTo>
                  <a:lnTo>
                    <a:pt x="15193" y="7600"/>
                  </a:lnTo>
                  <a:close/>
                </a:path>
              </a:pathLst>
            </a:custGeom>
            <a:ln w="4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01485" y="2160321"/>
              <a:ext cx="50800" cy="96520"/>
            </a:xfrm>
            <a:custGeom>
              <a:avLst/>
              <a:gdLst/>
              <a:ahLst/>
              <a:cxnLst/>
              <a:rect l="l" t="t" r="r" b="b"/>
              <a:pathLst>
                <a:path w="50800" h="96519">
                  <a:moveTo>
                    <a:pt x="15193" y="0"/>
                  </a:moveTo>
                  <a:lnTo>
                    <a:pt x="0" y="0"/>
                  </a:lnTo>
                  <a:lnTo>
                    <a:pt x="0" y="55105"/>
                  </a:lnTo>
                  <a:lnTo>
                    <a:pt x="759" y="57006"/>
                  </a:lnTo>
                  <a:lnTo>
                    <a:pt x="39882" y="96150"/>
                  </a:lnTo>
                  <a:lnTo>
                    <a:pt x="50517" y="85509"/>
                  </a:lnTo>
                  <a:lnTo>
                    <a:pt x="15193" y="50165"/>
                  </a:lnTo>
                  <a:lnTo>
                    <a:pt x="15193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01485" y="2160321"/>
              <a:ext cx="50800" cy="96520"/>
            </a:xfrm>
            <a:custGeom>
              <a:avLst/>
              <a:gdLst/>
              <a:ahLst/>
              <a:cxnLst/>
              <a:rect l="l" t="t" r="r" b="b"/>
              <a:pathLst>
                <a:path w="50800" h="96519">
                  <a:moveTo>
                    <a:pt x="15193" y="0"/>
                  </a:moveTo>
                  <a:lnTo>
                    <a:pt x="0" y="0"/>
                  </a:lnTo>
                  <a:lnTo>
                    <a:pt x="0" y="53205"/>
                  </a:lnTo>
                  <a:lnTo>
                    <a:pt x="0" y="55105"/>
                  </a:lnTo>
                  <a:lnTo>
                    <a:pt x="759" y="57006"/>
                  </a:lnTo>
                  <a:lnTo>
                    <a:pt x="2278" y="58526"/>
                  </a:lnTo>
                  <a:lnTo>
                    <a:pt x="39882" y="96150"/>
                  </a:lnTo>
                  <a:lnTo>
                    <a:pt x="50517" y="85509"/>
                  </a:lnTo>
                  <a:lnTo>
                    <a:pt x="15193" y="50165"/>
                  </a:lnTo>
                  <a:lnTo>
                    <a:pt x="15193" y="0"/>
                  </a:lnTo>
                  <a:close/>
                </a:path>
              </a:pathLst>
            </a:custGeom>
            <a:ln w="4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81078" y="2050109"/>
              <a:ext cx="256540" cy="296545"/>
            </a:xfrm>
            <a:custGeom>
              <a:avLst/>
              <a:gdLst/>
              <a:ahLst/>
              <a:cxnLst/>
              <a:rect l="l" t="t" r="r" b="b"/>
              <a:pathLst>
                <a:path w="256539" h="296544">
                  <a:moveTo>
                    <a:pt x="139398" y="22802"/>
                  </a:moveTo>
                  <a:lnTo>
                    <a:pt x="116608" y="22802"/>
                  </a:lnTo>
                  <a:lnTo>
                    <a:pt x="116608" y="38384"/>
                  </a:lnTo>
                  <a:lnTo>
                    <a:pt x="73978" y="49708"/>
                  </a:lnTo>
                  <a:lnTo>
                    <a:pt x="38505" y="73965"/>
                  </a:lnTo>
                  <a:lnTo>
                    <a:pt x="12932" y="108555"/>
                  </a:lnTo>
                  <a:lnTo>
                    <a:pt x="0" y="150876"/>
                  </a:lnTo>
                  <a:lnTo>
                    <a:pt x="2023" y="195091"/>
                  </a:lnTo>
                  <a:lnTo>
                    <a:pt x="18184" y="234960"/>
                  </a:lnTo>
                  <a:lnTo>
                    <a:pt x="46523" y="267275"/>
                  </a:lnTo>
                  <a:lnTo>
                    <a:pt x="85082" y="288831"/>
                  </a:lnTo>
                  <a:lnTo>
                    <a:pt x="128656" y="296224"/>
                  </a:lnTo>
                  <a:lnTo>
                    <a:pt x="171019" y="288973"/>
                  </a:lnTo>
                  <a:lnTo>
                    <a:pt x="198912" y="273629"/>
                  </a:lnTo>
                  <a:lnTo>
                    <a:pt x="128003" y="273629"/>
                  </a:lnTo>
                  <a:lnTo>
                    <a:pt x="86548" y="265286"/>
                  </a:lnTo>
                  <a:lnTo>
                    <a:pt x="52749" y="242513"/>
                  </a:lnTo>
                  <a:lnTo>
                    <a:pt x="29988" y="208696"/>
                  </a:lnTo>
                  <a:lnTo>
                    <a:pt x="21650" y="167218"/>
                  </a:lnTo>
                  <a:lnTo>
                    <a:pt x="29988" y="125740"/>
                  </a:lnTo>
                  <a:lnTo>
                    <a:pt x="52749" y="91922"/>
                  </a:lnTo>
                  <a:lnTo>
                    <a:pt x="86548" y="69149"/>
                  </a:lnTo>
                  <a:lnTo>
                    <a:pt x="128003" y="60806"/>
                  </a:lnTo>
                  <a:lnTo>
                    <a:pt x="231507" y="60806"/>
                  </a:lnTo>
                  <a:lnTo>
                    <a:pt x="232204" y="60046"/>
                  </a:lnTo>
                  <a:lnTo>
                    <a:pt x="200171" y="60046"/>
                  </a:lnTo>
                  <a:lnTo>
                    <a:pt x="186028" y="51804"/>
                  </a:lnTo>
                  <a:lnTo>
                    <a:pt x="171066" y="45414"/>
                  </a:lnTo>
                  <a:lnTo>
                    <a:pt x="155464" y="41020"/>
                  </a:lnTo>
                  <a:lnTo>
                    <a:pt x="139398" y="38764"/>
                  </a:lnTo>
                  <a:lnTo>
                    <a:pt x="139398" y="22802"/>
                  </a:lnTo>
                  <a:close/>
                </a:path>
                <a:path w="256539" h="296544">
                  <a:moveTo>
                    <a:pt x="231507" y="60806"/>
                  </a:moveTo>
                  <a:lnTo>
                    <a:pt x="128003" y="60806"/>
                  </a:lnTo>
                  <a:lnTo>
                    <a:pt x="169458" y="69149"/>
                  </a:lnTo>
                  <a:lnTo>
                    <a:pt x="203257" y="91922"/>
                  </a:lnTo>
                  <a:lnTo>
                    <a:pt x="226017" y="125740"/>
                  </a:lnTo>
                  <a:lnTo>
                    <a:pt x="234356" y="167218"/>
                  </a:lnTo>
                  <a:lnTo>
                    <a:pt x="226017" y="208696"/>
                  </a:lnTo>
                  <a:lnTo>
                    <a:pt x="203257" y="242513"/>
                  </a:lnTo>
                  <a:lnTo>
                    <a:pt x="169458" y="265286"/>
                  </a:lnTo>
                  <a:lnTo>
                    <a:pt x="128003" y="273629"/>
                  </a:lnTo>
                  <a:lnTo>
                    <a:pt x="198912" y="273629"/>
                  </a:lnTo>
                  <a:lnTo>
                    <a:pt x="208682" y="268255"/>
                  </a:lnTo>
                  <a:lnTo>
                    <a:pt x="238154" y="235245"/>
                  </a:lnTo>
                  <a:lnTo>
                    <a:pt x="254719" y="194254"/>
                  </a:lnTo>
                  <a:lnTo>
                    <a:pt x="256434" y="151303"/>
                  </a:lnTo>
                  <a:lnTo>
                    <a:pt x="243976" y="110134"/>
                  </a:lnTo>
                  <a:lnTo>
                    <a:pt x="218023" y="74488"/>
                  </a:lnTo>
                  <a:lnTo>
                    <a:pt x="229418" y="63086"/>
                  </a:lnTo>
                  <a:lnTo>
                    <a:pt x="231507" y="60806"/>
                  </a:lnTo>
                  <a:close/>
                </a:path>
                <a:path w="256539" h="296544">
                  <a:moveTo>
                    <a:pt x="217643" y="42564"/>
                  </a:moveTo>
                  <a:lnTo>
                    <a:pt x="213085" y="46745"/>
                  </a:lnTo>
                  <a:lnTo>
                    <a:pt x="200171" y="60046"/>
                  </a:lnTo>
                  <a:lnTo>
                    <a:pt x="232204" y="60046"/>
                  </a:lnTo>
                  <a:lnTo>
                    <a:pt x="233596" y="58526"/>
                  </a:lnTo>
                  <a:lnTo>
                    <a:pt x="233596" y="51685"/>
                  </a:lnTo>
                  <a:lnTo>
                    <a:pt x="224860" y="42944"/>
                  </a:lnTo>
                  <a:lnTo>
                    <a:pt x="217643" y="42564"/>
                  </a:lnTo>
                  <a:close/>
                </a:path>
                <a:path w="256539" h="296544">
                  <a:moveTo>
                    <a:pt x="173583" y="0"/>
                  </a:moveTo>
                  <a:lnTo>
                    <a:pt x="82423" y="0"/>
                  </a:lnTo>
                  <a:lnTo>
                    <a:pt x="82423" y="22802"/>
                  </a:lnTo>
                  <a:lnTo>
                    <a:pt x="173583" y="22802"/>
                  </a:lnTo>
                  <a:lnTo>
                    <a:pt x="173583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0512" y="2108699"/>
              <a:ext cx="217138" cy="21725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681078" y="2050109"/>
              <a:ext cx="256540" cy="296545"/>
            </a:xfrm>
            <a:custGeom>
              <a:avLst/>
              <a:gdLst/>
              <a:ahLst/>
              <a:cxnLst/>
              <a:rect l="l" t="t" r="r" b="b"/>
              <a:pathLst>
                <a:path w="256539" h="296544">
                  <a:moveTo>
                    <a:pt x="218023" y="74488"/>
                  </a:moveTo>
                  <a:lnTo>
                    <a:pt x="229418" y="63086"/>
                  </a:lnTo>
                  <a:lnTo>
                    <a:pt x="233596" y="58526"/>
                  </a:lnTo>
                  <a:lnTo>
                    <a:pt x="233596" y="51685"/>
                  </a:lnTo>
                  <a:lnTo>
                    <a:pt x="229038" y="47125"/>
                  </a:lnTo>
                  <a:lnTo>
                    <a:pt x="224860" y="42944"/>
                  </a:lnTo>
                  <a:lnTo>
                    <a:pt x="217643" y="42564"/>
                  </a:lnTo>
                  <a:lnTo>
                    <a:pt x="213085" y="46745"/>
                  </a:lnTo>
                  <a:lnTo>
                    <a:pt x="200171" y="60046"/>
                  </a:lnTo>
                  <a:lnTo>
                    <a:pt x="186028" y="51804"/>
                  </a:lnTo>
                  <a:lnTo>
                    <a:pt x="171066" y="45414"/>
                  </a:lnTo>
                  <a:lnTo>
                    <a:pt x="155464" y="41020"/>
                  </a:lnTo>
                  <a:lnTo>
                    <a:pt x="139398" y="38764"/>
                  </a:lnTo>
                  <a:lnTo>
                    <a:pt x="139398" y="22802"/>
                  </a:lnTo>
                  <a:lnTo>
                    <a:pt x="173583" y="22802"/>
                  </a:lnTo>
                  <a:lnTo>
                    <a:pt x="173583" y="0"/>
                  </a:lnTo>
                  <a:lnTo>
                    <a:pt x="82423" y="0"/>
                  </a:lnTo>
                  <a:lnTo>
                    <a:pt x="82423" y="22802"/>
                  </a:lnTo>
                  <a:lnTo>
                    <a:pt x="116608" y="22802"/>
                  </a:lnTo>
                  <a:lnTo>
                    <a:pt x="116608" y="38384"/>
                  </a:lnTo>
                  <a:lnTo>
                    <a:pt x="73978" y="49708"/>
                  </a:lnTo>
                  <a:lnTo>
                    <a:pt x="38505" y="73965"/>
                  </a:lnTo>
                  <a:lnTo>
                    <a:pt x="12932" y="108555"/>
                  </a:lnTo>
                  <a:lnTo>
                    <a:pt x="0" y="150876"/>
                  </a:lnTo>
                  <a:lnTo>
                    <a:pt x="2023" y="195091"/>
                  </a:lnTo>
                  <a:lnTo>
                    <a:pt x="18184" y="234960"/>
                  </a:lnTo>
                  <a:lnTo>
                    <a:pt x="46523" y="267275"/>
                  </a:lnTo>
                  <a:lnTo>
                    <a:pt x="85082" y="288831"/>
                  </a:lnTo>
                  <a:lnTo>
                    <a:pt x="128656" y="296224"/>
                  </a:lnTo>
                  <a:lnTo>
                    <a:pt x="171019" y="288973"/>
                  </a:lnTo>
                  <a:lnTo>
                    <a:pt x="208682" y="268255"/>
                  </a:lnTo>
                  <a:lnTo>
                    <a:pt x="238154" y="235245"/>
                  </a:lnTo>
                  <a:lnTo>
                    <a:pt x="254719" y="194254"/>
                  </a:lnTo>
                  <a:lnTo>
                    <a:pt x="256434" y="151303"/>
                  </a:lnTo>
                  <a:lnTo>
                    <a:pt x="243976" y="110134"/>
                  </a:lnTo>
                  <a:lnTo>
                    <a:pt x="218023" y="74488"/>
                  </a:lnTo>
                  <a:close/>
                </a:path>
              </a:pathLst>
            </a:custGeom>
            <a:ln w="4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47925" y="4819808"/>
              <a:ext cx="1670685" cy="808355"/>
            </a:xfrm>
            <a:custGeom>
              <a:avLst/>
              <a:gdLst/>
              <a:ahLst/>
              <a:cxnLst/>
              <a:rect l="l" t="t" r="r" b="b"/>
              <a:pathLst>
                <a:path w="1670684" h="808354">
                  <a:moveTo>
                    <a:pt x="1280680" y="0"/>
                  </a:moveTo>
                  <a:lnTo>
                    <a:pt x="1233750" y="6591"/>
                  </a:lnTo>
                  <a:lnTo>
                    <a:pt x="1190334" y="21063"/>
                  </a:lnTo>
                  <a:lnTo>
                    <a:pt x="1152950" y="43275"/>
                  </a:lnTo>
                  <a:lnTo>
                    <a:pt x="1140423" y="33593"/>
                  </a:lnTo>
                  <a:lnTo>
                    <a:pt x="1126360" y="24971"/>
                  </a:lnTo>
                  <a:lnTo>
                    <a:pt x="1110891" y="17468"/>
                  </a:lnTo>
                  <a:lnTo>
                    <a:pt x="1094149" y="11144"/>
                  </a:lnTo>
                  <a:lnTo>
                    <a:pt x="1042633" y="521"/>
                  </a:lnTo>
                  <a:lnTo>
                    <a:pt x="990538" y="1024"/>
                  </a:lnTo>
                  <a:lnTo>
                    <a:pt x="941582" y="11830"/>
                  </a:lnTo>
                  <a:lnTo>
                    <a:pt x="899484" y="32114"/>
                  </a:lnTo>
                  <a:lnTo>
                    <a:pt x="867962" y="61055"/>
                  </a:lnTo>
                  <a:lnTo>
                    <a:pt x="857016" y="54443"/>
                  </a:lnTo>
                  <a:lnTo>
                    <a:pt x="820083" y="37941"/>
                  </a:lnTo>
                  <a:lnTo>
                    <a:pt x="768276" y="25237"/>
                  </a:lnTo>
                  <a:lnTo>
                    <a:pt x="715082" y="22075"/>
                  </a:lnTo>
                  <a:lnTo>
                    <a:pt x="663159" y="27924"/>
                  </a:lnTo>
                  <a:lnTo>
                    <a:pt x="615162" y="42249"/>
                  </a:lnTo>
                  <a:lnTo>
                    <a:pt x="573747" y="64520"/>
                  </a:lnTo>
                  <a:lnTo>
                    <a:pt x="541572" y="94202"/>
                  </a:lnTo>
                  <a:lnTo>
                    <a:pt x="502333" y="81839"/>
                  </a:lnTo>
                  <a:lnTo>
                    <a:pt x="460832" y="73977"/>
                  </a:lnTo>
                  <a:lnTo>
                    <a:pt x="417950" y="70735"/>
                  </a:lnTo>
                  <a:lnTo>
                    <a:pt x="374567" y="72231"/>
                  </a:lnTo>
                  <a:lnTo>
                    <a:pt x="316226" y="82060"/>
                  </a:lnTo>
                  <a:lnTo>
                    <a:pt x="264454" y="99778"/>
                  </a:lnTo>
                  <a:lnTo>
                    <a:pt x="220595" y="124222"/>
                  </a:lnTo>
                  <a:lnTo>
                    <a:pt x="185994" y="154232"/>
                  </a:lnTo>
                  <a:lnTo>
                    <a:pt x="161994" y="188645"/>
                  </a:lnTo>
                  <a:lnTo>
                    <a:pt x="149939" y="226299"/>
                  </a:lnTo>
                  <a:lnTo>
                    <a:pt x="151174" y="266033"/>
                  </a:lnTo>
                  <a:lnTo>
                    <a:pt x="149777" y="268446"/>
                  </a:lnTo>
                  <a:lnTo>
                    <a:pt x="111189" y="274210"/>
                  </a:lnTo>
                  <a:lnTo>
                    <a:pt x="46014" y="302075"/>
                  </a:lnTo>
                  <a:lnTo>
                    <a:pt x="2713" y="356254"/>
                  </a:lnTo>
                  <a:lnTo>
                    <a:pt x="0" y="390610"/>
                  </a:lnTo>
                  <a:lnTo>
                    <a:pt x="13007" y="423594"/>
                  </a:lnTo>
                  <a:lnTo>
                    <a:pt x="40743" y="452677"/>
                  </a:lnTo>
                  <a:lnTo>
                    <a:pt x="82213" y="475329"/>
                  </a:lnTo>
                  <a:lnTo>
                    <a:pt x="60161" y="494700"/>
                  </a:lnTo>
                  <a:lnTo>
                    <a:pt x="45145" y="516477"/>
                  </a:lnTo>
                  <a:lnTo>
                    <a:pt x="37583" y="539873"/>
                  </a:lnTo>
                  <a:lnTo>
                    <a:pt x="37890" y="564102"/>
                  </a:lnTo>
                  <a:lnTo>
                    <a:pt x="81731" y="626574"/>
                  </a:lnTo>
                  <a:lnTo>
                    <a:pt x="122198" y="647614"/>
                  </a:lnTo>
                  <a:lnTo>
                    <a:pt x="170925" y="659711"/>
                  </a:lnTo>
                  <a:lnTo>
                    <a:pt x="224834" y="661257"/>
                  </a:lnTo>
                  <a:lnTo>
                    <a:pt x="227882" y="664813"/>
                  </a:lnTo>
                  <a:lnTo>
                    <a:pt x="259647" y="693595"/>
                  </a:lnTo>
                  <a:lnTo>
                    <a:pt x="297531" y="717501"/>
                  </a:lnTo>
                  <a:lnTo>
                    <a:pt x="340381" y="736339"/>
                  </a:lnTo>
                  <a:lnTo>
                    <a:pt x="387044" y="749918"/>
                  </a:lnTo>
                  <a:lnTo>
                    <a:pt x="436367" y="758048"/>
                  </a:lnTo>
                  <a:lnTo>
                    <a:pt x="487197" y="760537"/>
                  </a:lnTo>
                  <a:lnTo>
                    <a:pt x="538382" y="757194"/>
                  </a:lnTo>
                  <a:lnTo>
                    <a:pt x="588768" y="747829"/>
                  </a:lnTo>
                  <a:lnTo>
                    <a:pt x="637203" y="732250"/>
                  </a:lnTo>
                  <a:lnTo>
                    <a:pt x="665288" y="755493"/>
                  </a:lnTo>
                  <a:lnTo>
                    <a:pt x="698719" y="775055"/>
                  </a:lnTo>
                  <a:lnTo>
                    <a:pt x="736698" y="790550"/>
                  </a:lnTo>
                  <a:lnTo>
                    <a:pt x="778427" y="801592"/>
                  </a:lnTo>
                  <a:lnTo>
                    <a:pt x="830288" y="808315"/>
                  </a:lnTo>
                  <a:lnTo>
                    <a:pt x="881557" y="808077"/>
                  </a:lnTo>
                  <a:lnTo>
                    <a:pt x="930931" y="801341"/>
                  </a:lnTo>
                  <a:lnTo>
                    <a:pt x="977103" y="788569"/>
                  </a:lnTo>
                  <a:lnTo>
                    <a:pt x="1018769" y="770227"/>
                  </a:lnTo>
                  <a:lnTo>
                    <a:pt x="1054622" y="746776"/>
                  </a:lnTo>
                  <a:lnTo>
                    <a:pt x="1083359" y="718680"/>
                  </a:lnTo>
                  <a:lnTo>
                    <a:pt x="1103674" y="686403"/>
                  </a:lnTo>
                  <a:lnTo>
                    <a:pt x="1130818" y="695914"/>
                  </a:lnTo>
                  <a:lnTo>
                    <a:pt x="1159570" y="702865"/>
                  </a:lnTo>
                  <a:lnTo>
                    <a:pt x="1189489" y="707173"/>
                  </a:lnTo>
                  <a:lnTo>
                    <a:pt x="1220133" y="708755"/>
                  </a:lnTo>
                  <a:lnTo>
                    <a:pt x="1279614" y="703801"/>
                  </a:lnTo>
                  <a:lnTo>
                    <a:pt x="1333182" y="689230"/>
                  </a:lnTo>
                  <a:lnTo>
                    <a:pt x="1378693" y="666432"/>
                  </a:lnTo>
                  <a:lnTo>
                    <a:pt x="1414001" y="636797"/>
                  </a:lnTo>
                  <a:lnTo>
                    <a:pt x="1436962" y="601716"/>
                  </a:lnTo>
                  <a:lnTo>
                    <a:pt x="1445431" y="562578"/>
                  </a:lnTo>
                  <a:lnTo>
                    <a:pt x="1478348" y="558045"/>
                  </a:lnTo>
                  <a:lnTo>
                    <a:pt x="1539943" y="540932"/>
                  </a:lnTo>
                  <a:lnTo>
                    <a:pt x="1611214" y="500824"/>
                  </a:lnTo>
                  <a:lnTo>
                    <a:pt x="1642894" y="468387"/>
                  </a:lnTo>
                  <a:lnTo>
                    <a:pt x="1662608" y="432686"/>
                  </a:lnTo>
                  <a:lnTo>
                    <a:pt x="1670066" y="395178"/>
                  </a:lnTo>
                  <a:lnTo>
                    <a:pt x="1664977" y="357316"/>
                  </a:lnTo>
                  <a:lnTo>
                    <a:pt x="1647049" y="320556"/>
                  </a:lnTo>
                  <a:lnTo>
                    <a:pt x="1615992" y="286353"/>
                  </a:lnTo>
                  <a:lnTo>
                    <a:pt x="1619675" y="280638"/>
                  </a:lnTo>
                  <a:lnTo>
                    <a:pt x="1622850" y="274542"/>
                  </a:lnTo>
                  <a:lnTo>
                    <a:pt x="1625390" y="268446"/>
                  </a:lnTo>
                  <a:lnTo>
                    <a:pt x="1632658" y="232253"/>
                  </a:lnTo>
                  <a:lnTo>
                    <a:pt x="1625536" y="197255"/>
                  </a:lnTo>
                  <a:lnTo>
                    <a:pt x="1605404" y="165052"/>
                  </a:lnTo>
                  <a:lnTo>
                    <a:pt x="1573640" y="137241"/>
                  </a:lnTo>
                  <a:lnTo>
                    <a:pt x="1531625" y="115420"/>
                  </a:lnTo>
                  <a:lnTo>
                    <a:pt x="1480737" y="101187"/>
                  </a:lnTo>
                  <a:lnTo>
                    <a:pt x="1472246" y="80609"/>
                  </a:lnTo>
                  <a:lnTo>
                    <a:pt x="1440214" y="44072"/>
                  </a:lnTo>
                  <a:lnTo>
                    <a:pt x="1375006" y="11025"/>
                  </a:lnTo>
                  <a:lnTo>
                    <a:pt x="1328605" y="1431"/>
                  </a:lnTo>
                  <a:lnTo>
                    <a:pt x="1280680" y="0"/>
                  </a:lnTo>
                  <a:close/>
                </a:path>
              </a:pathLst>
            </a:custGeom>
            <a:solidFill>
              <a:srgbClr val="EE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47925" y="4819808"/>
              <a:ext cx="1670685" cy="808355"/>
            </a:xfrm>
            <a:custGeom>
              <a:avLst/>
              <a:gdLst/>
              <a:ahLst/>
              <a:cxnLst/>
              <a:rect l="l" t="t" r="r" b="b"/>
              <a:pathLst>
                <a:path w="1670684" h="808354">
                  <a:moveTo>
                    <a:pt x="151174" y="266033"/>
                  </a:moveTo>
                  <a:lnTo>
                    <a:pt x="149939" y="226299"/>
                  </a:lnTo>
                  <a:lnTo>
                    <a:pt x="161994" y="188645"/>
                  </a:lnTo>
                  <a:lnTo>
                    <a:pt x="185994" y="154232"/>
                  </a:lnTo>
                  <a:lnTo>
                    <a:pt x="220595" y="124222"/>
                  </a:lnTo>
                  <a:lnTo>
                    <a:pt x="264454" y="99778"/>
                  </a:lnTo>
                  <a:lnTo>
                    <a:pt x="316226" y="82060"/>
                  </a:lnTo>
                  <a:lnTo>
                    <a:pt x="374567" y="72231"/>
                  </a:lnTo>
                  <a:lnTo>
                    <a:pt x="417950" y="70735"/>
                  </a:lnTo>
                  <a:lnTo>
                    <a:pt x="460832" y="73977"/>
                  </a:lnTo>
                  <a:lnTo>
                    <a:pt x="502333" y="81839"/>
                  </a:lnTo>
                  <a:lnTo>
                    <a:pt x="541572" y="94202"/>
                  </a:lnTo>
                  <a:lnTo>
                    <a:pt x="573747" y="64520"/>
                  </a:lnTo>
                  <a:lnTo>
                    <a:pt x="615162" y="42249"/>
                  </a:lnTo>
                  <a:lnTo>
                    <a:pt x="663159" y="27924"/>
                  </a:lnTo>
                  <a:lnTo>
                    <a:pt x="715082" y="22075"/>
                  </a:lnTo>
                  <a:lnTo>
                    <a:pt x="768276" y="25237"/>
                  </a:lnTo>
                  <a:lnTo>
                    <a:pt x="820083" y="37941"/>
                  </a:lnTo>
                  <a:lnTo>
                    <a:pt x="857016" y="54443"/>
                  </a:lnTo>
                  <a:lnTo>
                    <a:pt x="867962" y="61055"/>
                  </a:lnTo>
                  <a:lnTo>
                    <a:pt x="899484" y="32114"/>
                  </a:lnTo>
                  <a:lnTo>
                    <a:pt x="941582" y="11830"/>
                  </a:lnTo>
                  <a:lnTo>
                    <a:pt x="990538" y="1024"/>
                  </a:lnTo>
                  <a:lnTo>
                    <a:pt x="1042633" y="521"/>
                  </a:lnTo>
                  <a:lnTo>
                    <a:pt x="1094149" y="11144"/>
                  </a:lnTo>
                  <a:lnTo>
                    <a:pt x="1110891" y="17468"/>
                  </a:lnTo>
                  <a:lnTo>
                    <a:pt x="1126360" y="24971"/>
                  </a:lnTo>
                  <a:lnTo>
                    <a:pt x="1140423" y="33593"/>
                  </a:lnTo>
                  <a:lnTo>
                    <a:pt x="1152950" y="43275"/>
                  </a:lnTo>
                  <a:lnTo>
                    <a:pt x="1190334" y="21063"/>
                  </a:lnTo>
                  <a:lnTo>
                    <a:pt x="1233750" y="6591"/>
                  </a:lnTo>
                  <a:lnTo>
                    <a:pt x="1280680" y="0"/>
                  </a:lnTo>
                  <a:lnTo>
                    <a:pt x="1328605" y="1431"/>
                  </a:lnTo>
                  <a:lnTo>
                    <a:pt x="1375006" y="11025"/>
                  </a:lnTo>
                  <a:lnTo>
                    <a:pt x="1417364" y="28924"/>
                  </a:lnTo>
                  <a:lnTo>
                    <a:pt x="1458623" y="61436"/>
                  </a:lnTo>
                  <a:lnTo>
                    <a:pt x="1480737" y="101187"/>
                  </a:lnTo>
                  <a:lnTo>
                    <a:pt x="1531625" y="115420"/>
                  </a:lnTo>
                  <a:lnTo>
                    <a:pt x="1573640" y="137241"/>
                  </a:lnTo>
                  <a:lnTo>
                    <a:pt x="1605404" y="165052"/>
                  </a:lnTo>
                  <a:lnTo>
                    <a:pt x="1625536" y="197255"/>
                  </a:lnTo>
                  <a:lnTo>
                    <a:pt x="1632658" y="232253"/>
                  </a:lnTo>
                  <a:lnTo>
                    <a:pt x="1625390" y="268446"/>
                  </a:lnTo>
                  <a:lnTo>
                    <a:pt x="1622850" y="274542"/>
                  </a:lnTo>
                  <a:lnTo>
                    <a:pt x="1619675" y="280638"/>
                  </a:lnTo>
                  <a:lnTo>
                    <a:pt x="1615992" y="286353"/>
                  </a:lnTo>
                  <a:lnTo>
                    <a:pt x="1647049" y="320556"/>
                  </a:lnTo>
                  <a:lnTo>
                    <a:pt x="1664977" y="357316"/>
                  </a:lnTo>
                  <a:lnTo>
                    <a:pt x="1670066" y="395178"/>
                  </a:lnTo>
                  <a:lnTo>
                    <a:pt x="1662608" y="432686"/>
                  </a:lnTo>
                  <a:lnTo>
                    <a:pt x="1642894" y="468387"/>
                  </a:lnTo>
                  <a:lnTo>
                    <a:pt x="1611214" y="500824"/>
                  </a:lnTo>
                  <a:lnTo>
                    <a:pt x="1567859" y="528542"/>
                  </a:lnTo>
                  <a:lnTo>
                    <a:pt x="1509979" y="550799"/>
                  </a:lnTo>
                  <a:lnTo>
                    <a:pt x="1445431" y="562578"/>
                  </a:lnTo>
                  <a:lnTo>
                    <a:pt x="1436962" y="601716"/>
                  </a:lnTo>
                  <a:lnTo>
                    <a:pt x="1414001" y="636797"/>
                  </a:lnTo>
                  <a:lnTo>
                    <a:pt x="1378693" y="666432"/>
                  </a:lnTo>
                  <a:lnTo>
                    <a:pt x="1333182" y="689230"/>
                  </a:lnTo>
                  <a:lnTo>
                    <a:pt x="1279614" y="703801"/>
                  </a:lnTo>
                  <a:lnTo>
                    <a:pt x="1220133" y="708755"/>
                  </a:lnTo>
                  <a:lnTo>
                    <a:pt x="1189489" y="707173"/>
                  </a:lnTo>
                  <a:lnTo>
                    <a:pt x="1159570" y="702865"/>
                  </a:lnTo>
                  <a:lnTo>
                    <a:pt x="1130818" y="695914"/>
                  </a:lnTo>
                  <a:lnTo>
                    <a:pt x="1103674" y="686403"/>
                  </a:lnTo>
                  <a:lnTo>
                    <a:pt x="1083359" y="718680"/>
                  </a:lnTo>
                  <a:lnTo>
                    <a:pt x="1054622" y="746776"/>
                  </a:lnTo>
                  <a:lnTo>
                    <a:pt x="1018769" y="770227"/>
                  </a:lnTo>
                  <a:lnTo>
                    <a:pt x="977103" y="788569"/>
                  </a:lnTo>
                  <a:lnTo>
                    <a:pt x="930931" y="801341"/>
                  </a:lnTo>
                  <a:lnTo>
                    <a:pt x="881557" y="808077"/>
                  </a:lnTo>
                  <a:lnTo>
                    <a:pt x="830288" y="808315"/>
                  </a:lnTo>
                  <a:lnTo>
                    <a:pt x="778427" y="801592"/>
                  </a:lnTo>
                  <a:lnTo>
                    <a:pt x="736698" y="790550"/>
                  </a:lnTo>
                  <a:lnTo>
                    <a:pt x="698719" y="775055"/>
                  </a:lnTo>
                  <a:lnTo>
                    <a:pt x="665288" y="755493"/>
                  </a:lnTo>
                  <a:lnTo>
                    <a:pt x="637203" y="732250"/>
                  </a:lnTo>
                  <a:lnTo>
                    <a:pt x="588768" y="747829"/>
                  </a:lnTo>
                  <a:lnTo>
                    <a:pt x="538382" y="757194"/>
                  </a:lnTo>
                  <a:lnTo>
                    <a:pt x="487197" y="760537"/>
                  </a:lnTo>
                  <a:lnTo>
                    <a:pt x="436367" y="758048"/>
                  </a:lnTo>
                  <a:lnTo>
                    <a:pt x="387044" y="749918"/>
                  </a:lnTo>
                  <a:lnTo>
                    <a:pt x="340381" y="736339"/>
                  </a:lnTo>
                  <a:lnTo>
                    <a:pt x="297531" y="717501"/>
                  </a:lnTo>
                  <a:lnTo>
                    <a:pt x="259647" y="693595"/>
                  </a:lnTo>
                  <a:lnTo>
                    <a:pt x="227882" y="664813"/>
                  </a:lnTo>
                  <a:lnTo>
                    <a:pt x="225850" y="662400"/>
                  </a:lnTo>
                  <a:lnTo>
                    <a:pt x="224834" y="661257"/>
                  </a:lnTo>
                  <a:lnTo>
                    <a:pt x="170925" y="659711"/>
                  </a:lnTo>
                  <a:lnTo>
                    <a:pt x="122198" y="647614"/>
                  </a:lnTo>
                  <a:lnTo>
                    <a:pt x="81731" y="626574"/>
                  </a:lnTo>
                  <a:lnTo>
                    <a:pt x="52602" y="598200"/>
                  </a:lnTo>
                  <a:lnTo>
                    <a:pt x="37583" y="539873"/>
                  </a:lnTo>
                  <a:lnTo>
                    <a:pt x="45145" y="516477"/>
                  </a:lnTo>
                  <a:lnTo>
                    <a:pt x="60161" y="494700"/>
                  </a:lnTo>
                  <a:lnTo>
                    <a:pt x="82213" y="475329"/>
                  </a:lnTo>
                  <a:lnTo>
                    <a:pt x="40743" y="452677"/>
                  </a:lnTo>
                  <a:lnTo>
                    <a:pt x="13007" y="423594"/>
                  </a:lnTo>
                  <a:lnTo>
                    <a:pt x="0" y="390610"/>
                  </a:lnTo>
                  <a:lnTo>
                    <a:pt x="2713" y="356254"/>
                  </a:lnTo>
                  <a:lnTo>
                    <a:pt x="22142" y="323056"/>
                  </a:lnTo>
                  <a:lnTo>
                    <a:pt x="76149" y="285607"/>
                  </a:lnTo>
                  <a:lnTo>
                    <a:pt x="149777" y="268446"/>
                  </a:lnTo>
                  <a:lnTo>
                    <a:pt x="151174" y="266033"/>
                  </a:lnTo>
                  <a:close/>
                </a:path>
                <a:path w="1670684" h="808354">
                  <a:moveTo>
                    <a:pt x="181781" y="487140"/>
                  </a:moveTo>
                  <a:lnTo>
                    <a:pt x="156304" y="487175"/>
                  </a:lnTo>
                  <a:lnTo>
                    <a:pt x="131219" y="484663"/>
                  </a:lnTo>
                  <a:lnTo>
                    <a:pt x="106968" y="479675"/>
                  </a:lnTo>
                  <a:lnTo>
                    <a:pt x="83991" y="472281"/>
                  </a:lnTo>
                </a:path>
                <a:path w="1670684" h="808354">
                  <a:moveTo>
                    <a:pt x="268141" y="650589"/>
                  </a:moveTo>
                  <a:lnTo>
                    <a:pt x="257739" y="653039"/>
                  </a:lnTo>
                  <a:lnTo>
                    <a:pt x="247123" y="655050"/>
                  </a:lnTo>
                  <a:lnTo>
                    <a:pt x="236316" y="656607"/>
                  </a:lnTo>
                  <a:lnTo>
                    <a:pt x="225342" y="657701"/>
                  </a:lnTo>
                </a:path>
                <a:path w="1670684" h="808354">
                  <a:moveTo>
                    <a:pt x="637076" y="729075"/>
                  </a:moveTo>
                  <a:lnTo>
                    <a:pt x="629673" y="721242"/>
                  </a:lnTo>
                  <a:lnTo>
                    <a:pt x="622900" y="713184"/>
                  </a:lnTo>
                  <a:lnTo>
                    <a:pt x="616770" y="704911"/>
                  </a:lnTo>
                  <a:lnTo>
                    <a:pt x="611295" y="696436"/>
                  </a:lnTo>
                </a:path>
                <a:path w="1670684" h="808354">
                  <a:moveTo>
                    <a:pt x="1114088" y="647795"/>
                  </a:moveTo>
                  <a:lnTo>
                    <a:pt x="1112588" y="656836"/>
                  </a:lnTo>
                  <a:lnTo>
                    <a:pt x="1110373" y="665829"/>
                  </a:lnTo>
                  <a:lnTo>
                    <a:pt x="1107445" y="674727"/>
                  </a:lnTo>
                  <a:lnTo>
                    <a:pt x="1103801" y="683482"/>
                  </a:lnTo>
                </a:path>
                <a:path w="1670684" h="808354">
                  <a:moveTo>
                    <a:pt x="1318939" y="426815"/>
                  </a:moveTo>
                  <a:lnTo>
                    <a:pt x="1371337" y="450209"/>
                  </a:lnTo>
                  <a:lnTo>
                    <a:pt x="1411030" y="481663"/>
                  </a:lnTo>
                  <a:lnTo>
                    <a:pt x="1436079" y="519094"/>
                  </a:lnTo>
                  <a:lnTo>
                    <a:pt x="1444542" y="560419"/>
                  </a:lnTo>
                </a:path>
                <a:path w="1670684" h="808354">
                  <a:moveTo>
                    <a:pt x="1615230" y="284448"/>
                  </a:moveTo>
                  <a:lnTo>
                    <a:pt x="1604586" y="298499"/>
                  </a:lnTo>
                  <a:lnTo>
                    <a:pt x="1591608" y="311610"/>
                  </a:lnTo>
                  <a:lnTo>
                    <a:pt x="1576440" y="323649"/>
                  </a:lnTo>
                  <a:lnTo>
                    <a:pt x="1559223" y="334486"/>
                  </a:lnTo>
                </a:path>
                <a:path w="1670684" h="808354">
                  <a:moveTo>
                    <a:pt x="1480991" y="98393"/>
                  </a:moveTo>
                  <a:lnTo>
                    <a:pt x="1483150" y="106267"/>
                  </a:lnTo>
                  <a:lnTo>
                    <a:pt x="1484039" y="114141"/>
                  </a:lnTo>
                  <a:lnTo>
                    <a:pt x="1483912" y="122142"/>
                  </a:lnTo>
                </a:path>
                <a:path w="1670684" h="808354">
                  <a:moveTo>
                    <a:pt x="1123867" y="70834"/>
                  </a:moveTo>
                  <a:lnTo>
                    <a:pt x="1129743" y="62789"/>
                  </a:lnTo>
                  <a:lnTo>
                    <a:pt x="1136488" y="55054"/>
                  </a:lnTo>
                  <a:lnTo>
                    <a:pt x="1144066" y="47652"/>
                  </a:lnTo>
                  <a:lnTo>
                    <a:pt x="1152442" y="40608"/>
                  </a:lnTo>
                </a:path>
                <a:path w="1670684" h="808354">
                  <a:moveTo>
                    <a:pt x="855897" y="85185"/>
                  </a:moveTo>
                  <a:lnTo>
                    <a:pt x="858417" y="78474"/>
                  </a:lnTo>
                  <a:lnTo>
                    <a:pt x="861580" y="71882"/>
                  </a:lnTo>
                  <a:lnTo>
                    <a:pt x="865363" y="65432"/>
                  </a:lnTo>
                  <a:lnTo>
                    <a:pt x="869740" y="59150"/>
                  </a:lnTo>
                </a:path>
                <a:path w="1670684" h="808354">
                  <a:moveTo>
                    <a:pt x="541318" y="94075"/>
                  </a:moveTo>
                  <a:lnTo>
                    <a:pt x="554766" y="99595"/>
                  </a:lnTo>
                  <a:lnTo>
                    <a:pt x="567655" y="105663"/>
                  </a:lnTo>
                  <a:lnTo>
                    <a:pt x="579948" y="112256"/>
                  </a:lnTo>
                  <a:lnTo>
                    <a:pt x="591610" y="119348"/>
                  </a:lnTo>
                </a:path>
                <a:path w="1670684" h="808354">
                  <a:moveTo>
                    <a:pt x="159937" y="292576"/>
                  </a:moveTo>
                  <a:lnTo>
                    <a:pt x="157175" y="285982"/>
                  </a:lnTo>
                  <a:lnTo>
                    <a:pt x="154794" y="279352"/>
                  </a:lnTo>
                  <a:lnTo>
                    <a:pt x="152793" y="272698"/>
                  </a:lnTo>
                  <a:lnTo>
                    <a:pt x="151174" y="266033"/>
                  </a:lnTo>
                </a:path>
              </a:pathLst>
            </a:custGeom>
            <a:ln w="25400">
              <a:solidFill>
                <a:srgbClr val="003B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4747895" y="1658620"/>
            <a:ext cx="10608310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00" cap="small" dirty="0">
                <a:latin typeface="Tahoma"/>
                <a:cs typeface="Tahoma"/>
              </a:rPr>
              <a:t>Time</a:t>
            </a:r>
            <a:r>
              <a:rPr sz="3700" cap="small" spc="5" dirty="0">
                <a:latin typeface="Tahoma"/>
                <a:cs typeface="Tahoma"/>
              </a:rPr>
              <a:t> </a:t>
            </a:r>
            <a:r>
              <a:rPr sz="3700" cap="small" spc="70" dirty="0">
                <a:latin typeface="Tahoma"/>
                <a:cs typeface="Tahoma"/>
              </a:rPr>
              <a:t>Synchronization</a:t>
            </a:r>
            <a:r>
              <a:rPr sz="3700" cap="small" spc="-5" dirty="0">
                <a:latin typeface="Tahoma"/>
                <a:cs typeface="Tahoma"/>
              </a:rPr>
              <a:t> </a:t>
            </a:r>
            <a:r>
              <a:rPr sz="3700" cap="small" spc="120" dirty="0">
                <a:latin typeface="Tahoma"/>
                <a:cs typeface="Tahoma"/>
              </a:rPr>
              <a:t>Measurement</a:t>
            </a:r>
            <a:r>
              <a:rPr sz="3700" cap="small" spc="-25" dirty="0">
                <a:latin typeface="Tahoma"/>
                <a:cs typeface="Tahoma"/>
              </a:rPr>
              <a:t> </a:t>
            </a:r>
            <a:r>
              <a:rPr sz="3700" cap="small" spc="100" dirty="0">
                <a:latin typeface="Tahoma"/>
                <a:cs typeface="Tahoma"/>
              </a:rPr>
              <a:t>Methodology</a:t>
            </a:r>
            <a:endParaRPr sz="3700" dirty="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132441" y="7571866"/>
            <a:ext cx="608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ahoma"/>
                <a:cs typeface="Tahoma"/>
              </a:rPr>
              <a:t>Network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0" y="3749675"/>
            <a:ext cx="2212848" cy="505968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5708650" y="3749675"/>
            <a:ext cx="2212975" cy="50609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675"/>
              </a:spcBef>
            </a:pPr>
            <a:r>
              <a:rPr sz="1800" spc="40" dirty="0">
                <a:latin typeface="Tahoma"/>
                <a:cs typeface="Tahoma"/>
              </a:rPr>
              <a:t>Application</a:t>
            </a:r>
            <a:endParaRPr sz="1800" dirty="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999910" y="6644150"/>
            <a:ext cx="260985" cy="300990"/>
            <a:chOff x="3686482" y="4151013"/>
            <a:chExt cx="260985" cy="300990"/>
          </a:xfrm>
        </p:grpSpPr>
        <p:sp>
          <p:nvSpPr>
            <p:cNvPr id="33" name="object 33"/>
            <p:cNvSpPr/>
            <p:nvPr/>
          </p:nvSpPr>
          <p:spPr>
            <a:xfrm>
              <a:off x="3809105" y="4236838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1790" y="0"/>
                  </a:moveTo>
                  <a:lnTo>
                    <a:pt x="3402" y="0"/>
                  </a:lnTo>
                  <a:lnTo>
                    <a:pt x="0" y="3404"/>
                  </a:lnTo>
                  <a:lnTo>
                    <a:pt x="0" y="11800"/>
                  </a:lnTo>
                  <a:lnTo>
                    <a:pt x="3402" y="15201"/>
                  </a:lnTo>
                  <a:lnTo>
                    <a:pt x="11790" y="15201"/>
                  </a:lnTo>
                  <a:lnTo>
                    <a:pt x="15193" y="11800"/>
                  </a:lnTo>
                  <a:lnTo>
                    <a:pt x="15193" y="7600"/>
                  </a:lnTo>
                  <a:lnTo>
                    <a:pt x="15193" y="3404"/>
                  </a:lnTo>
                  <a:lnTo>
                    <a:pt x="1179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09105" y="4236838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193" y="7600"/>
                  </a:moveTo>
                  <a:lnTo>
                    <a:pt x="15193" y="11800"/>
                  </a:lnTo>
                  <a:lnTo>
                    <a:pt x="11790" y="15201"/>
                  </a:lnTo>
                  <a:lnTo>
                    <a:pt x="7596" y="15201"/>
                  </a:lnTo>
                  <a:lnTo>
                    <a:pt x="3402" y="15201"/>
                  </a:lnTo>
                  <a:lnTo>
                    <a:pt x="0" y="11800"/>
                  </a:lnTo>
                  <a:lnTo>
                    <a:pt x="0" y="7600"/>
                  </a:lnTo>
                  <a:lnTo>
                    <a:pt x="0" y="3404"/>
                  </a:lnTo>
                  <a:lnTo>
                    <a:pt x="3402" y="0"/>
                  </a:lnTo>
                  <a:lnTo>
                    <a:pt x="7596" y="0"/>
                  </a:lnTo>
                  <a:lnTo>
                    <a:pt x="11790" y="0"/>
                  </a:lnTo>
                  <a:lnTo>
                    <a:pt x="15193" y="3404"/>
                  </a:lnTo>
                  <a:lnTo>
                    <a:pt x="15193" y="7600"/>
                  </a:lnTo>
                  <a:close/>
                </a:path>
              </a:pathLst>
            </a:custGeom>
            <a:ln w="4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09105" y="438885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1790" y="0"/>
                  </a:moveTo>
                  <a:lnTo>
                    <a:pt x="3402" y="0"/>
                  </a:lnTo>
                  <a:lnTo>
                    <a:pt x="0" y="3404"/>
                  </a:lnTo>
                  <a:lnTo>
                    <a:pt x="0" y="11800"/>
                  </a:lnTo>
                  <a:lnTo>
                    <a:pt x="3402" y="15201"/>
                  </a:lnTo>
                  <a:lnTo>
                    <a:pt x="11790" y="15201"/>
                  </a:lnTo>
                  <a:lnTo>
                    <a:pt x="15193" y="11800"/>
                  </a:lnTo>
                  <a:lnTo>
                    <a:pt x="15193" y="7600"/>
                  </a:lnTo>
                  <a:lnTo>
                    <a:pt x="15193" y="3404"/>
                  </a:lnTo>
                  <a:lnTo>
                    <a:pt x="1179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09105" y="438885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193" y="7600"/>
                  </a:moveTo>
                  <a:lnTo>
                    <a:pt x="15193" y="11800"/>
                  </a:lnTo>
                  <a:lnTo>
                    <a:pt x="11790" y="15201"/>
                  </a:lnTo>
                  <a:lnTo>
                    <a:pt x="7596" y="15201"/>
                  </a:lnTo>
                  <a:lnTo>
                    <a:pt x="3402" y="15201"/>
                  </a:lnTo>
                  <a:lnTo>
                    <a:pt x="0" y="11800"/>
                  </a:lnTo>
                  <a:lnTo>
                    <a:pt x="0" y="7600"/>
                  </a:lnTo>
                  <a:lnTo>
                    <a:pt x="0" y="3404"/>
                  </a:lnTo>
                  <a:lnTo>
                    <a:pt x="3402" y="0"/>
                  </a:lnTo>
                  <a:lnTo>
                    <a:pt x="7596" y="0"/>
                  </a:lnTo>
                  <a:lnTo>
                    <a:pt x="11790" y="0"/>
                  </a:lnTo>
                  <a:lnTo>
                    <a:pt x="15193" y="3404"/>
                  </a:lnTo>
                  <a:lnTo>
                    <a:pt x="15193" y="7600"/>
                  </a:lnTo>
                  <a:close/>
                </a:path>
              </a:pathLst>
            </a:custGeom>
            <a:ln w="4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5071" y="430904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1790" y="0"/>
                  </a:moveTo>
                  <a:lnTo>
                    <a:pt x="3402" y="0"/>
                  </a:lnTo>
                  <a:lnTo>
                    <a:pt x="0" y="3404"/>
                  </a:lnTo>
                  <a:lnTo>
                    <a:pt x="0" y="11800"/>
                  </a:lnTo>
                  <a:lnTo>
                    <a:pt x="3402" y="15201"/>
                  </a:lnTo>
                  <a:lnTo>
                    <a:pt x="11790" y="15201"/>
                  </a:lnTo>
                  <a:lnTo>
                    <a:pt x="15193" y="11800"/>
                  </a:lnTo>
                  <a:lnTo>
                    <a:pt x="15193" y="7600"/>
                  </a:lnTo>
                  <a:lnTo>
                    <a:pt x="15193" y="3404"/>
                  </a:lnTo>
                  <a:lnTo>
                    <a:pt x="1179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85071" y="430904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193" y="7600"/>
                  </a:moveTo>
                  <a:lnTo>
                    <a:pt x="15193" y="11800"/>
                  </a:lnTo>
                  <a:lnTo>
                    <a:pt x="11790" y="15201"/>
                  </a:lnTo>
                  <a:lnTo>
                    <a:pt x="7596" y="15201"/>
                  </a:lnTo>
                  <a:lnTo>
                    <a:pt x="3402" y="15201"/>
                  </a:lnTo>
                  <a:lnTo>
                    <a:pt x="0" y="11800"/>
                  </a:lnTo>
                  <a:lnTo>
                    <a:pt x="0" y="7600"/>
                  </a:lnTo>
                  <a:lnTo>
                    <a:pt x="0" y="3404"/>
                  </a:lnTo>
                  <a:lnTo>
                    <a:pt x="3402" y="0"/>
                  </a:lnTo>
                  <a:lnTo>
                    <a:pt x="7596" y="0"/>
                  </a:lnTo>
                  <a:lnTo>
                    <a:pt x="11790" y="0"/>
                  </a:lnTo>
                  <a:lnTo>
                    <a:pt x="15193" y="3404"/>
                  </a:lnTo>
                  <a:lnTo>
                    <a:pt x="15193" y="7600"/>
                  </a:lnTo>
                  <a:close/>
                </a:path>
              </a:pathLst>
            </a:custGeom>
            <a:ln w="4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33138" y="430904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1790" y="0"/>
                  </a:moveTo>
                  <a:lnTo>
                    <a:pt x="3402" y="0"/>
                  </a:lnTo>
                  <a:lnTo>
                    <a:pt x="0" y="3404"/>
                  </a:lnTo>
                  <a:lnTo>
                    <a:pt x="0" y="11800"/>
                  </a:lnTo>
                  <a:lnTo>
                    <a:pt x="3402" y="15201"/>
                  </a:lnTo>
                  <a:lnTo>
                    <a:pt x="11790" y="15201"/>
                  </a:lnTo>
                  <a:lnTo>
                    <a:pt x="15193" y="11800"/>
                  </a:lnTo>
                  <a:lnTo>
                    <a:pt x="15193" y="7600"/>
                  </a:lnTo>
                  <a:lnTo>
                    <a:pt x="15193" y="3404"/>
                  </a:lnTo>
                  <a:lnTo>
                    <a:pt x="1179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33138" y="430904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193" y="7600"/>
                  </a:moveTo>
                  <a:lnTo>
                    <a:pt x="15193" y="11800"/>
                  </a:lnTo>
                  <a:lnTo>
                    <a:pt x="11790" y="15201"/>
                  </a:lnTo>
                  <a:lnTo>
                    <a:pt x="7596" y="15201"/>
                  </a:lnTo>
                  <a:lnTo>
                    <a:pt x="3402" y="15201"/>
                  </a:lnTo>
                  <a:lnTo>
                    <a:pt x="0" y="11800"/>
                  </a:lnTo>
                  <a:lnTo>
                    <a:pt x="0" y="7600"/>
                  </a:lnTo>
                  <a:lnTo>
                    <a:pt x="0" y="3404"/>
                  </a:lnTo>
                  <a:lnTo>
                    <a:pt x="3402" y="0"/>
                  </a:lnTo>
                  <a:lnTo>
                    <a:pt x="7596" y="0"/>
                  </a:lnTo>
                  <a:lnTo>
                    <a:pt x="11790" y="0"/>
                  </a:lnTo>
                  <a:lnTo>
                    <a:pt x="15193" y="3404"/>
                  </a:lnTo>
                  <a:lnTo>
                    <a:pt x="15193" y="7600"/>
                  </a:lnTo>
                  <a:close/>
                </a:path>
              </a:pathLst>
            </a:custGeom>
            <a:ln w="4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09105" y="4263441"/>
              <a:ext cx="50800" cy="96520"/>
            </a:xfrm>
            <a:custGeom>
              <a:avLst/>
              <a:gdLst/>
              <a:ahLst/>
              <a:cxnLst/>
              <a:rect l="l" t="t" r="r" b="b"/>
              <a:pathLst>
                <a:path w="50800" h="96520">
                  <a:moveTo>
                    <a:pt x="15193" y="0"/>
                  </a:moveTo>
                  <a:lnTo>
                    <a:pt x="0" y="0"/>
                  </a:lnTo>
                  <a:lnTo>
                    <a:pt x="0" y="55105"/>
                  </a:lnTo>
                  <a:lnTo>
                    <a:pt x="759" y="57006"/>
                  </a:lnTo>
                  <a:lnTo>
                    <a:pt x="39882" y="96150"/>
                  </a:lnTo>
                  <a:lnTo>
                    <a:pt x="50517" y="85509"/>
                  </a:lnTo>
                  <a:lnTo>
                    <a:pt x="15193" y="50165"/>
                  </a:lnTo>
                  <a:lnTo>
                    <a:pt x="15193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09105" y="4263441"/>
              <a:ext cx="50800" cy="96520"/>
            </a:xfrm>
            <a:custGeom>
              <a:avLst/>
              <a:gdLst/>
              <a:ahLst/>
              <a:cxnLst/>
              <a:rect l="l" t="t" r="r" b="b"/>
              <a:pathLst>
                <a:path w="50800" h="96520">
                  <a:moveTo>
                    <a:pt x="15193" y="0"/>
                  </a:moveTo>
                  <a:lnTo>
                    <a:pt x="0" y="0"/>
                  </a:lnTo>
                  <a:lnTo>
                    <a:pt x="0" y="53205"/>
                  </a:lnTo>
                  <a:lnTo>
                    <a:pt x="0" y="55105"/>
                  </a:lnTo>
                  <a:lnTo>
                    <a:pt x="759" y="57006"/>
                  </a:lnTo>
                  <a:lnTo>
                    <a:pt x="2278" y="58526"/>
                  </a:lnTo>
                  <a:lnTo>
                    <a:pt x="39882" y="96150"/>
                  </a:lnTo>
                  <a:lnTo>
                    <a:pt x="50517" y="85509"/>
                  </a:lnTo>
                  <a:lnTo>
                    <a:pt x="15193" y="50165"/>
                  </a:lnTo>
                  <a:lnTo>
                    <a:pt x="15193" y="0"/>
                  </a:lnTo>
                  <a:close/>
                </a:path>
              </a:pathLst>
            </a:custGeom>
            <a:ln w="4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688698" y="4153229"/>
              <a:ext cx="256540" cy="296545"/>
            </a:xfrm>
            <a:custGeom>
              <a:avLst/>
              <a:gdLst/>
              <a:ahLst/>
              <a:cxnLst/>
              <a:rect l="l" t="t" r="r" b="b"/>
              <a:pathLst>
                <a:path w="256539" h="296545">
                  <a:moveTo>
                    <a:pt x="139398" y="22802"/>
                  </a:moveTo>
                  <a:lnTo>
                    <a:pt x="116608" y="22802"/>
                  </a:lnTo>
                  <a:lnTo>
                    <a:pt x="116608" y="38384"/>
                  </a:lnTo>
                  <a:lnTo>
                    <a:pt x="73978" y="49708"/>
                  </a:lnTo>
                  <a:lnTo>
                    <a:pt x="38505" y="73965"/>
                  </a:lnTo>
                  <a:lnTo>
                    <a:pt x="12932" y="108555"/>
                  </a:lnTo>
                  <a:lnTo>
                    <a:pt x="0" y="150876"/>
                  </a:lnTo>
                  <a:lnTo>
                    <a:pt x="2023" y="195091"/>
                  </a:lnTo>
                  <a:lnTo>
                    <a:pt x="18184" y="234960"/>
                  </a:lnTo>
                  <a:lnTo>
                    <a:pt x="46523" y="267275"/>
                  </a:lnTo>
                  <a:lnTo>
                    <a:pt x="85082" y="288831"/>
                  </a:lnTo>
                  <a:lnTo>
                    <a:pt x="128656" y="296224"/>
                  </a:lnTo>
                  <a:lnTo>
                    <a:pt x="171019" y="288973"/>
                  </a:lnTo>
                  <a:lnTo>
                    <a:pt x="198912" y="273629"/>
                  </a:lnTo>
                  <a:lnTo>
                    <a:pt x="128003" y="273629"/>
                  </a:lnTo>
                  <a:lnTo>
                    <a:pt x="86548" y="265286"/>
                  </a:lnTo>
                  <a:lnTo>
                    <a:pt x="52749" y="242513"/>
                  </a:lnTo>
                  <a:lnTo>
                    <a:pt x="29988" y="208696"/>
                  </a:lnTo>
                  <a:lnTo>
                    <a:pt x="21650" y="167218"/>
                  </a:lnTo>
                  <a:lnTo>
                    <a:pt x="29988" y="125740"/>
                  </a:lnTo>
                  <a:lnTo>
                    <a:pt x="52749" y="91922"/>
                  </a:lnTo>
                  <a:lnTo>
                    <a:pt x="86548" y="69149"/>
                  </a:lnTo>
                  <a:lnTo>
                    <a:pt x="128003" y="60806"/>
                  </a:lnTo>
                  <a:lnTo>
                    <a:pt x="231507" y="60806"/>
                  </a:lnTo>
                  <a:lnTo>
                    <a:pt x="232204" y="60046"/>
                  </a:lnTo>
                  <a:lnTo>
                    <a:pt x="200171" y="60046"/>
                  </a:lnTo>
                  <a:lnTo>
                    <a:pt x="186028" y="51804"/>
                  </a:lnTo>
                  <a:lnTo>
                    <a:pt x="171066" y="45414"/>
                  </a:lnTo>
                  <a:lnTo>
                    <a:pt x="155464" y="41020"/>
                  </a:lnTo>
                  <a:lnTo>
                    <a:pt x="139398" y="38764"/>
                  </a:lnTo>
                  <a:lnTo>
                    <a:pt x="139398" y="22802"/>
                  </a:lnTo>
                  <a:close/>
                </a:path>
                <a:path w="256539" h="296545">
                  <a:moveTo>
                    <a:pt x="231507" y="60806"/>
                  </a:moveTo>
                  <a:lnTo>
                    <a:pt x="128003" y="60806"/>
                  </a:lnTo>
                  <a:lnTo>
                    <a:pt x="169458" y="69149"/>
                  </a:lnTo>
                  <a:lnTo>
                    <a:pt x="203257" y="91922"/>
                  </a:lnTo>
                  <a:lnTo>
                    <a:pt x="226017" y="125740"/>
                  </a:lnTo>
                  <a:lnTo>
                    <a:pt x="234356" y="167218"/>
                  </a:lnTo>
                  <a:lnTo>
                    <a:pt x="226017" y="208696"/>
                  </a:lnTo>
                  <a:lnTo>
                    <a:pt x="203257" y="242513"/>
                  </a:lnTo>
                  <a:lnTo>
                    <a:pt x="169458" y="265286"/>
                  </a:lnTo>
                  <a:lnTo>
                    <a:pt x="128003" y="273629"/>
                  </a:lnTo>
                  <a:lnTo>
                    <a:pt x="198912" y="273629"/>
                  </a:lnTo>
                  <a:lnTo>
                    <a:pt x="208682" y="268255"/>
                  </a:lnTo>
                  <a:lnTo>
                    <a:pt x="238154" y="235245"/>
                  </a:lnTo>
                  <a:lnTo>
                    <a:pt x="254719" y="194254"/>
                  </a:lnTo>
                  <a:lnTo>
                    <a:pt x="256434" y="151303"/>
                  </a:lnTo>
                  <a:lnTo>
                    <a:pt x="243976" y="110134"/>
                  </a:lnTo>
                  <a:lnTo>
                    <a:pt x="218023" y="74488"/>
                  </a:lnTo>
                  <a:lnTo>
                    <a:pt x="229418" y="63086"/>
                  </a:lnTo>
                  <a:lnTo>
                    <a:pt x="231507" y="60806"/>
                  </a:lnTo>
                  <a:close/>
                </a:path>
                <a:path w="256539" h="296545">
                  <a:moveTo>
                    <a:pt x="217643" y="42564"/>
                  </a:moveTo>
                  <a:lnTo>
                    <a:pt x="213085" y="46745"/>
                  </a:lnTo>
                  <a:lnTo>
                    <a:pt x="200171" y="60046"/>
                  </a:lnTo>
                  <a:lnTo>
                    <a:pt x="232204" y="60046"/>
                  </a:lnTo>
                  <a:lnTo>
                    <a:pt x="233596" y="58526"/>
                  </a:lnTo>
                  <a:lnTo>
                    <a:pt x="233596" y="51685"/>
                  </a:lnTo>
                  <a:lnTo>
                    <a:pt x="224860" y="42944"/>
                  </a:lnTo>
                  <a:lnTo>
                    <a:pt x="217643" y="42564"/>
                  </a:lnTo>
                  <a:close/>
                </a:path>
                <a:path w="256539" h="296545">
                  <a:moveTo>
                    <a:pt x="173583" y="0"/>
                  </a:moveTo>
                  <a:lnTo>
                    <a:pt x="82423" y="0"/>
                  </a:lnTo>
                  <a:lnTo>
                    <a:pt x="82423" y="22802"/>
                  </a:lnTo>
                  <a:lnTo>
                    <a:pt x="173583" y="22802"/>
                  </a:lnTo>
                  <a:lnTo>
                    <a:pt x="173583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08132" y="4211819"/>
              <a:ext cx="217138" cy="21725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688698" y="4153229"/>
              <a:ext cx="256540" cy="296545"/>
            </a:xfrm>
            <a:custGeom>
              <a:avLst/>
              <a:gdLst/>
              <a:ahLst/>
              <a:cxnLst/>
              <a:rect l="l" t="t" r="r" b="b"/>
              <a:pathLst>
                <a:path w="256539" h="296545">
                  <a:moveTo>
                    <a:pt x="218023" y="74488"/>
                  </a:moveTo>
                  <a:lnTo>
                    <a:pt x="229418" y="63086"/>
                  </a:lnTo>
                  <a:lnTo>
                    <a:pt x="233596" y="58526"/>
                  </a:lnTo>
                  <a:lnTo>
                    <a:pt x="233596" y="51685"/>
                  </a:lnTo>
                  <a:lnTo>
                    <a:pt x="229038" y="47125"/>
                  </a:lnTo>
                  <a:lnTo>
                    <a:pt x="224860" y="42944"/>
                  </a:lnTo>
                  <a:lnTo>
                    <a:pt x="217643" y="42564"/>
                  </a:lnTo>
                  <a:lnTo>
                    <a:pt x="213085" y="46745"/>
                  </a:lnTo>
                  <a:lnTo>
                    <a:pt x="200171" y="60046"/>
                  </a:lnTo>
                  <a:lnTo>
                    <a:pt x="186028" y="51804"/>
                  </a:lnTo>
                  <a:lnTo>
                    <a:pt x="171066" y="45414"/>
                  </a:lnTo>
                  <a:lnTo>
                    <a:pt x="155464" y="41020"/>
                  </a:lnTo>
                  <a:lnTo>
                    <a:pt x="139398" y="38764"/>
                  </a:lnTo>
                  <a:lnTo>
                    <a:pt x="139398" y="22802"/>
                  </a:lnTo>
                  <a:lnTo>
                    <a:pt x="173583" y="22802"/>
                  </a:lnTo>
                  <a:lnTo>
                    <a:pt x="173583" y="0"/>
                  </a:lnTo>
                  <a:lnTo>
                    <a:pt x="82423" y="0"/>
                  </a:lnTo>
                  <a:lnTo>
                    <a:pt x="82423" y="22802"/>
                  </a:lnTo>
                  <a:lnTo>
                    <a:pt x="116608" y="22802"/>
                  </a:lnTo>
                  <a:lnTo>
                    <a:pt x="116608" y="38384"/>
                  </a:lnTo>
                  <a:lnTo>
                    <a:pt x="73978" y="49708"/>
                  </a:lnTo>
                  <a:lnTo>
                    <a:pt x="38505" y="73965"/>
                  </a:lnTo>
                  <a:lnTo>
                    <a:pt x="12932" y="108555"/>
                  </a:lnTo>
                  <a:lnTo>
                    <a:pt x="0" y="150876"/>
                  </a:lnTo>
                  <a:lnTo>
                    <a:pt x="2023" y="195091"/>
                  </a:lnTo>
                  <a:lnTo>
                    <a:pt x="18184" y="234960"/>
                  </a:lnTo>
                  <a:lnTo>
                    <a:pt x="46523" y="267275"/>
                  </a:lnTo>
                  <a:lnTo>
                    <a:pt x="85082" y="288831"/>
                  </a:lnTo>
                  <a:lnTo>
                    <a:pt x="128656" y="296224"/>
                  </a:lnTo>
                  <a:lnTo>
                    <a:pt x="171019" y="288973"/>
                  </a:lnTo>
                  <a:lnTo>
                    <a:pt x="208682" y="268255"/>
                  </a:lnTo>
                  <a:lnTo>
                    <a:pt x="238154" y="235245"/>
                  </a:lnTo>
                  <a:lnTo>
                    <a:pt x="254719" y="194254"/>
                  </a:lnTo>
                  <a:lnTo>
                    <a:pt x="256434" y="151303"/>
                  </a:lnTo>
                  <a:lnTo>
                    <a:pt x="243976" y="110134"/>
                  </a:lnTo>
                  <a:lnTo>
                    <a:pt x="218023" y="74488"/>
                  </a:lnTo>
                  <a:close/>
                </a:path>
              </a:pathLst>
            </a:custGeom>
            <a:ln w="4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708650" y="4436998"/>
            <a:ext cx="2212975" cy="474938"/>
          </a:xfrm>
          <a:prstGeom prst="rect">
            <a:avLst/>
          </a:prstGeom>
          <a:solidFill>
            <a:srgbClr val="FFC766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60"/>
              </a:lnSpc>
            </a:pPr>
            <a:r>
              <a:rPr sz="1600" b="1" spc="-90" dirty="0">
                <a:latin typeface="Tahoma"/>
                <a:cs typeface="Tahoma"/>
              </a:rPr>
              <a:t>System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Clock</a:t>
            </a:r>
            <a:endParaRPr sz="1600" dirty="0">
              <a:latin typeface="Tahoma"/>
              <a:cs typeface="Tahoma"/>
            </a:endParaRPr>
          </a:p>
          <a:p>
            <a:pPr algn="ctr">
              <a:lnSpc>
                <a:spcPts val="2050"/>
              </a:lnSpc>
            </a:pPr>
            <a:r>
              <a:rPr sz="1600" spc="-10" dirty="0">
                <a:latin typeface="Tahoma"/>
                <a:cs typeface="Tahoma"/>
              </a:rPr>
              <a:t>“Now”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700395" y="5139393"/>
            <a:ext cx="1576070" cy="474938"/>
          </a:xfrm>
          <a:prstGeom prst="rect">
            <a:avLst/>
          </a:prstGeom>
          <a:solidFill>
            <a:srgbClr val="999999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64"/>
              </a:lnSpc>
            </a:pPr>
            <a:r>
              <a:rPr sz="1600" spc="85" dirty="0">
                <a:latin typeface="Tahoma"/>
                <a:cs typeface="Tahoma"/>
              </a:rPr>
              <a:t>CPU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Clock</a:t>
            </a:r>
            <a:endParaRPr sz="1600" dirty="0">
              <a:latin typeface="Tahoma"/>
              <a:cs typeface="Tahoma"/>
            </a:endParaRPr>
          </a:p>
          <a:p>
            <a:pPr algn="ctr">
              <a:lnSpc>
                <a:spcPts val="2050"/>
              </a:lnSpc>
            </a:pPr>
            <a:r>
              <a:rPr sz="1600" spc="-10" dirty="0">
                <a:latin typeface="Tahoma"/>
                <a:cs typeface="Tahoma"/>
              </a:rPr>
              <a:t>(TSC)</a:t>
            </a:r>
            <a:endParaRPr sz="1600" dirty="0"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329343" y="5185825"/>
            <a:ext cx="260985" cy="302260"/>
            <a:chOff x="3015915" y="2692688"/>
            <a:chExt cx="260985" cy="302260"/>
          </a:xfrm>
        </p:grpSpPr>
        <p:sp>
          <p:nvSpPr>
            <p:cNvPr id="49" name="object 49"/>
            <p:cNvSpPr/>
            <p:nvPr/>
          </p:nvSpPr>
          <p:spPr>
            <a:xfrm>
              <a:off x="3138545" y="2778866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39" h="15875">
                  <a:moveTo>
                    <a:pt x="11790" y="0"/>
                  </a:moveTo>
                  <a:lnTo>
                    <a:pt x="3402" y="0"/>
                  </a:lnTo>
                  <a:lnTo>
                    <a:pt x="0" y="3418"/>
                  </a:lnTo>
                  <a:lnTo>
                    <a:pt x="0" y="11849"/>
                  </a:lnTo>
                  <a:lnTo>
                    <a:pt x="3402" y="15264"/>
                  </a:lnTo>
                  <a:lnTo>
                    <a:pt x="11790" y="15264"/>
                  </a:lnTo>
                  <a:lnTo>
                    <a:pt x="15193" y="11849"/>
                  </a:lnTo>
                  <a:lnTo>
                    <a:pt x="15193" y="7632"/>
                  </a:lnTo>
                  <a:lnTo>
                    <a:pt x="15193" y="3418"/>
                  </a:lnTo>
                  <a:lnTo>
                    <a:pt x="1179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38545" y="2778866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39" h="15875">
                  <a:moveTo>
                    <a:pt x="15193" y="7632"/>
                  </a:moveTo>
                  <a:lnTo>
                    <a:pt x="15193" y="11849"/>
                  </a:lnTo>
                  <a:lnTo>
                    <a:pt x="11790" y="15264"/>
                  </a:lnTo>
                  <a:lnTo>
                    <a:pt x="7596" y="15264"/>
                  </a:lnTo>
                  <a:lnTo>
                    <a:pt x="3402" y="15264"/>
                  </a:lnTo>
                  <a:lnTo>
                    <a:pt x="0" y="11849"/>
                  </a:lnTo>
                  <a:lnTo>
                    <a:pt x="0" y="7632"/>
                  </a:lnTo>
                  <a:lnTo>
                    <a:pt x="0" y="3418"/>
                  </a:lnTo>
                  <a:lnTo>
                    <a:pt x="3402" y="0"/>
                  </a:lnTo>
                  <a:lnTo>
                    <a:pt x="7596" y="0"/>
                  </a:lnTo>
                  <a:lnTo>
                    <a:pt x="11790" y="0"/>
                  </a:lnTo>
                  <a:lnTo>
                    <a:pt x="15193" y="3418"/>
                  </a:lnTo>
                  <a:lnTo>
                    <a:pt x="15193" y="7632"/>
                  </a:lnTo>
                  <a:close/>
                </a:path>
              </a:pathLst>
            </a:custGeom>
            <a:ln w="4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138545" y="2931512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39" h="15875">
                  <a:moveTo>
                    <a:pt x="11790" y="0"/>
                  </a:moveTo>
                  <a:lnTo>
                    <a:pt x="3402" y="0"/>
                  </a:lnTo>
                  <a:lnTo>
                    <a:pt x="0" y="3418"/>
                  </a:lnTo>
                  <a:lnTo>
                    <a:pt x="0" y="11849"/>
                  </a:lnTo>
                  <a:lnTo>
                    <a:pt x="3402" y="15264"/>
                  </a:lnTo>
                  <a:lnTo>
                    <a:pt x="11790" y="15264"/>
                  </a:lnTo>
                  <a:lnTo>
                    <a:pt x="15193" y="11849"/>
                  </a:lnTo>
                  <a:lnTo>
                    <a:pt x="15193" y="7632"/>
                  </a:lnTo>
                  <a:lnTo>
                    <a:pt x="15193" y="3418"/>
                  </a:lnTo>
                  <a:lnTo>
                    <a:pt x="1179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38545" y="2931512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39" h="15875">
                  <a:moveTo>
                    <a:pt x="15193" y="7632"/>
                  </a:moveTo>
                  <a:lnTo>
                    <a:pt x="15193" y="11849"/>
                  </a:lnTo>
                  <a:lnTo>
                    <a:pt x="11790" y="15264"/>
                  </a:lnTo>
                  <a:lnTo>
                    <a:pt x="7596" y="15264"/>
                  </a:lnTo>
                  <a:lnTo>
                    <a:pt x="3402" y="15264"/>
                  </a:lnTo>
                  <a:lnTo>
                    <a:pt x="0" y="11849"/>
                  </a:lnTo>
                  <a:lnTo>
                    <a:pt x="0" y="7632"/>
                  </a:lnTo>
                  <a:lnTo>
                    <a:pt x="0" y="3418"/>
                  </a:lnTo>
                  <a:lnTo>
                    <a:pt x="3402" y="0"/>
                  </a:lnTo>
                  <a:lnTo>
                    <a:pt x="7596" y="0"/>
                  </a:lnTo>
                  <a:lnTo>
                    <a:pt x="11790" y="0"/>
                  </a:lnTo>
                  <a:lnTo>
                    <a:pt x="15193" y="3418"/>
                  </a:lnTo>
                  <a:lnTo>
                    <a:pt x="15193" y="7632"/>
                  </a:lnTo>
                  <a:close/>
                </a:path>
              </a:pathLst>
            </a:custGeom>
            <a:ln w="4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14511" y="2851373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39" h="15875">
                  <a:moveTo>
                    <a:pt x="11790" y="0"/>
                  </a:moveTo>
                  <a:lnTo>
                    <a:pt x="3402" y="0"/>
                  </a:lnTo>
                  <a:lnTo>
                    <a:pt x="0" y="3418"/>
                  </a:lnTo>
                  <a:lnTo>
                    <a:pt x="0" y="11849"/>
                  </a:lnTo>
                  <a:lnTo>
                    <a:pt x="3402" y="15264"/>
                  </a:lnTo>
                  <a:lnTo>
                    <a:pt x="11790" y="15264"/>
                  </a:lnTo>
                  <a:lnTo>
                    <a:pt x="15193" y="11849"/>
                  </a:lnTo>
                  <a:lnTo>
                    <a:pt x="15193" y="7632"/>
                  </a:lnTo>
                  <a:lnTo>
                    <a:pt x="15193" y="3418"/>
                  </a:lnTo>
                  <a:lnTo>
                    <a:pt x="1179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214511" y="2851373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39" h="15875">
                  <a:moveTo>
                    <a:pt x="15193" y="7632"/>
                  </a:moveTo>
                  <a:lnTo>
                    <a:pt x="15193" y="11849"/>
                  </a:lnTo>
                  <a:lnTo>
                    <a:pt x="11790" y="15264"/>
                  </a:lnTo>
                  <a:lnTo>
                    <a:pt x="7596" y="15264"/>
                  </a:lnTo>
                  <a:lnTo>
                    <a:pt x="3402" y="15264"/>
                  </a:lnTo>
                  <a:lnTo>
                    <a:pt x="0" y="11849"/>
                  </a:lnTo>
                  <a:lnTo>
                    <a:pt x="0" y="7632"/>
                  </a:lnTo>
                  <a:lnTo>
                    <a:pt x="0" y="3418"/>
                  </a:lnTo>
                  <a:lnTo>
                    <a:pt x="3402" y="0"/>
                  </a:lnTo>
                  <a:lnTo>
                    <a:pt x="7596" y="0"/>
                  </a:lnTo>
                  <a:lnTo>
                    <a:pt x="11790" y="0"/>
                  </a:lnTo>
                  <a:lnTo>
                    <a:pt x="15193" y="3418"/>
                  </a:lnTo>
                  <a:lnTo>
                    <a:pt x="15193" y="7632"/>
                  </a:lnTo>
                  <a:close/>
                </a:path>
              </a:pathLst>
            </a:custGeom>
            <a:ln w="4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62578" y="2851373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39" h="15875">
                  <a:moveTo>
                    <a:pt x="11790" y="0"/>
                  </a:moveTo>
                  <a:lnTo>
                    <a:pt x="3402" y="0"/>
                  </a:lnTo>
                  <a:lnTo>
                    <a:pt x="0" y="3418"/>
                  </a:lnTo>
                  <a:lnTo>
                    <a:pt x="0" y="11849"/>
                  </a:lnTo>
                  <a:lnTo>
                    <a:pt x="3402" y="15264"/>
                  </a:lnTo>
                  <a:lnTo>
                    <a:pt x="11790" y="15264"/>
                  </a:lnTo>
                  <a:lnTo>
                    <a:pt x="15193" y="11849"/>
                  </a:lnTo>
                  <a:lnTo>
                    <a:pt x="15193" y="7632"/>
                  </a:lnTo>
                  <a:lnTo>
                    <a:pt x="15193" y="3418"/>
                  </a:lnTo>
                  <a:lnTo>
                    <a:pt x="1179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62578" y="2851373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39" h="15875">
                  <a:moveTo>
                    <a:pt x="15193" y="7632"/>
                  </a:moveTo>
                  <a:lnTo>
                    <a:pt x="15193" y="11849"/>
                  </a:lnTo>
                  <a:lnTo>
                    <a:pt x="11790" y="15264"/>
                  </a:lnTo>
                  <a:lnTo>
                    <a:pt x="7596" y="15264"/>
                  </a:lnTo>
                  <a:lnTo>
                    <a:pt x="3402" y="15264"/>
                  </a:lnTo>
                  <a:lnTo>
                    <a:pt x="0" y="11849"/>
                  </a:lnTo>
                  <a:lnTo>
                    <a:pt x="0" y="7632"/>
                  </a:lnTo>
                  <a:lnTo>
                    <a:pt x="0" y="3418"/>
                  </a:lnTo>
                  <a:lnTo>
                    <a:pt x="3402" y="0"/>
                  </a:lnTo>
                  <a:lnTo>
                    <a:pt x="7596" y="0"/>
                  </a:lnTo>
                  <a:lnTo>
                    <a:pt x="11790" y="0"/>
                  </a:lnTo>
                  <a:lnTo>
                    <a:pt x="15193" y="3418"/>
                  </a:lnTo>
                  <a:lnTo>
                    <a:pt x="15193" y="7632"/>
                  </a:lnTo>
                  <a:close/>
                </a:path>
              </a:pathLst>
            </a:custGeom>
            <a:ln w="4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38545" y="2805579"/>
              <a:ext cx="50800" cy="97155"/>
            </a:xfrm>
            <a:custGeom>
              <a:avLst/>
              <a:gdLst/>
              <a:ahLst/>
              <a:cxnLst/>
              <a:rect l="l" t="t" r="r" b="b"/>
              <a:pathLst>
                <a:path w="50800" h="97155">
                  <a:moveTo>
                    <a:pt x="15193" y="0"/>
                  </a:moveTo>
                  <a:lnTo>
                    <a:pt x="0" y="0"/>
                  </a:lnTo>
                  <a:lnTo>
                    <a:pt x="0" y="55334"/>
                  </a:lnTo>
                  <a:lnTo>
                    <a:pt x="759" y="57242"/>
                  </a:lnTo>
                  <a:lnTo>
                    <a:pt x="39882" y="96548"/>
                  </a:lnTo>
                  <a:lnTo>
                    <a:pt x="50517" y="85863"/>
                  </a:lnTo>
                  <a:lnTo>
                    <a:pt x="15193" y="50373"/>
                  </a:lnTo>
                  <a:lnTo>
                    <a:pt x="15193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138545" y="2805579"/>
              <a:ext cx="50800" cy="97155"/>
            </a:xfrm>
            <a:custGeom>
              <a:avLst/>
              <a:gdLst/>
              <a:ahLst/>
              <a:cxnLst/>
              <a:rect l="l" t="t" r="r" b="b"/>
              <a:pathLst>
                <a:path w="50800" h="97155">
                  <a:moveTo>
                    <a:pt x="15193" y="0"/>
                  </a:moveTo>
                  <a:lnTo>
                    <a:pt x="0" y="0"/>
                  </a:lnTo>
                  <a:lnTo>
                    <a:pt x="0" y="53426"/>
                  </a:lnTo>
                  <a:lnTo>
                    <a:pt x="0" y="55334"/>
                  </a:lnTo>
                  <a:lnTo>
                    <a:pt x="759" y="57242"/>
                  </a:lnTo>
                  <a:lnTo>
                    <a:pt x="2278" y="58768"/>
                  </a:lnTo>
                  <a:lnTo>
                    <a:pt x="39882" y="96548"/>
                  </a:lnTo>
                  <a:lnTo>
                    <a:pt x="50517" y="85863"/>
                  </a:lnTo>
                  <a:lnTo>
                    <a:pt x="15193" y="50373"/>
                  </a:lnTo>
                  <a:lnTo>
                    <a:pt x="15193" y="0"/>
                  </a:lnTo>
                  <a:close/>
                </a:path>
              </a:pathLst>
            </a:custGeom>
            <a:ln w="44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18138" y="2694911"/>
              <a:ext cx="256540" cy="297815"/>
            </a:xfrm>
            <a:custGeom>
              <a:avLst/>
              <a:gdLst/>
              <a:ahLst/>
              <a:cxnLst/>
              <a:rect l="l" t="t" r="r" b="b"/>
              <a:pathLst>
                <a:path w="256539" h="297814">
                  <a:moveTo>
                    <a:pt x="139398" y="22896"/>
                  </a:moveTo>
                  <a:lnTo>
                    <a:pt x="116608" y="22896"/>
                  </a:lnTo>
                  <a:lnTo>
                    <a:pt x="116608" y="38543"/>
                  </a:lnTo>
                  <a:lnTo>
                    <a:pt x="73978" y="49914"/>
                  </a:lnTo>
                  <a:lnTo>
                    <a:pt x="38505" y="74271"/>
                  </a:lnTo>
                  <a:lnTo>
                    <a:pt x="12932" y="109004"/>
                  </a:lnTo>
                  <a:lnTo>
                    <a:pt x="0" y="151501"/>
                  </a:lnTo>
                  <a:lnTo>
                    <a:pt x="2023" y="195899"/>
                  </a:lnTo>
                  <a:lnTo>
                    <a:pt x="18184" y="235933"/>
                  </a:lnTo>
                  <a:lnTo>
                    <a:pt x="46523" y="268382"/>
                  </a:lnTo>
                  <a:lnTo>
                    <a:pt x="85082" y="290027"/>
                  </a:lnTo>
                  <a:lnTo>
                    <a:pt x="128656" y="297450"/>
                  </a:lnTo>
                  <a:lnTo>
                    <a:pt x="171019" y="290170"/>
                  </a:lnTo>
                  <a:lnTo>
                    <a:pt x="198912" y="274762"/>
                  </a:lnTo>
                  <a:lnTo>
                    <a:pt x="128003" y="274762"/>
                  </a:lnTo>
                  <a:lnTo>
                    <a:pt x="86548" y="266385"/>
                  </a:lnTo>
                  <a:lnTo>
                    <a:pt x="52749" y="243517"/>
                  </a:lnTo>
                  <a:lnTo>
                    <a:pt x="29988" y="209560"/>
                  </a:lnTo>
                  <a:lnTo>
                    <a:pt x="21650" y="167910"/>
                  </a:lnTo>
                  <a:lnTo>
                    <a:pt x="29988" y="126260"/>
                  </a:lnTo>
                  <a:lnTo>
                    <a:pt x="52749" y="92303"/>
                  </a:lnTo>
                  <a:lnTo>
                    <a:pt x="86548" y="69436"/>
                  </a:lnTo>
                  <a:lnTo>
                    <a:pt x="128003" y="61058"/>
                  </a:lnTo>
                  <a:lnTo>
                    <a:pt x="231507" y="61058"/>
                  </a:lnTo>
                  <a:lnTo>
                    <a:pt x="232204" y="60295"/>
                  </a:lnTo>
                  <a:lnTo>
                    <a:pt x="200171" y="60295"/>
                  </a:lnTo>
                  <a:lnTo>
                    <a:pt x="186028" y="52018"/>
                  </a:lnTo>
                  <a:lnTo>
                    <a:pt x="171066" y="45602"/>
                  </a:lnTo>
                  <a:lnTo>
                    <a:pt x="155464" y="41190"/>
                  </a:lnTo>
                  <a:lnTo>
                    <a:pt x="139398" y="38924"/>
                  </a:lnTo>
                  <a:lnTo>
                    <a:pt x="139398" y="22896"/>
                  </a:lnTo>
                  <a:close/>
                </a:path>
                <a:path w="256539" h="297814">
                  <a:moveTo>
                    <a:pt x="231507" y="61058"/>
                  </a:moveTo>
                  <a:lnTo>
                    <a:pt x="128003" y="61058"/>
                  </a:lnTo>
                  <a:lnTo>
                    <a:pt x="169458" y="69436"/>
                  </a:lnTo>
                  <a:lnTo>
                    <a:pt x="203257" y="92303"/>
                  </a:lnTo>
                  <a:lnTo>
                    <a:pt x="226017" y="126260"/>
                  </a:lnTo>
                  <a:lnTo>
                    <a:pt x="234356" y="167910"/>
                  </a:lnTo>
                  <a:lnTo>
                    <a:pt x="226017" y="209560"/>
                  </a:lnTo>
                  <a:lnTo>
                    <a:pt x="203257" y="243517"/>
                  </a:lnTo>
                  <a:lnTo>
                    <a:pt x="169458" y="266385"/>
                  </a:lnTo>
                  <a:lnTo>
                    <a:pt x="128003" y="274762"/>
                  </a:lnTo>
                  <a:lnTo>
                    <a:pt x="198912" y="274762"/>
                  </a:lnTo>
                  <a:lnTo>
                    <a:pt x="208682" y="269366"/>
                  </a:lnTo>
                  <a:lnTo>
                    <a:pt x="238154" y="236219"/>
                  </a:lnTo>
                  <a:lnTo>
                    <a:pt x="254719" y="195058"/>
                  </a:lnTo>
                  <a:lnTo>
                    <a:pt x="256434" y="151930"/>
                  </a:lnTo>
                  <a:lnTo>
                    <a:pt x="243976" y="110590"/>
                  </a:lnTo>
                  <a:lnTo>
                    <a:pt x="218023" y="74796"/>
                  </a:lnTo>
                  <a:lnTo>
                    <a:pt x="229418" y="63348"/>
                  </a:lnTo>
                  <a:lnTo>
                    <a:pt x="231507" y="61058"/>
                  </a:lnTo>
                  <a:close/>
                </a:path>
                <a:path w="256539" h="297814">
                  <a:moveTo>
                    <a:pt x="217643" y="42740"/>
                  </a:moveTo>
                  <a:lnTo>
                    <a:pt x="213085" y="46938"/>
                  </a:lnTo>
                  <a:lnTo>
                    <a:pt x="200171" y="60295"/>
                  </a:lnTo>
                  <a:lnTo>
                    <a:pt x="232204" y="60295"/>
                  </a:lnTo>
                  <a:lnTo>
                    <a:pt x="233596" y="58768"/>
                  </a:lnTo>
                  <a:lnTo>
                    <a:pt x="233596" y="51899"/>
                  </a:lnTo>
                  <a:lnTo>
                    <a:pt x="224860" y="43122"/>
                  </a:lnTo>
                  <a:lnTo>
                    <a:pt x="217643" y="42740"/>
                  </a:lnTo>
                  <a:close/>
                </a:path>
                <a:path w="256539" h="297814">
                  <a:moveTo>
                    <a:pt x="173583" y="0"/>
                  </a:moveTo>
                  <a:lnTo>
                    <a:pt x="82423" y="0"/>
                  </a:lnTo>
                  <a:lnTo>
                    <a:pt x="82423" y="22896"/>
                  </a:lnTo>
                  <a:lnTo>
                    <a:pt x="173583" y="22896"/>
                  </a:lnTo>
                  <a:lnTo>
                    <a:pt x="173583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37567" y="2753748"/>
              <a:ext cx="217147" cy="218146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3018138" y="2694911"/>
              <a:ext cx="256540" cy="297815"/>
            </a:xfrm>
            <a:custGeom>
              <a:avLst/>
              <a:gdLst/>
              <a:ahLst/>
              <a:cxnLst/>
              <a:rect l="l" t="t" r="r" b="b"/>
              <a:pathLst>
                <a:path w="256539" h="297814">
                  <a:moveTo>
                    <a:pt x="218023" y="74796"/>
                  </a:moveTo>
                  <a:lnTo>
                    <a:pt x="229418" y="63348"/>
                  </a:lnTo>
                  <a:lnTo>
                    <a:pt x="233596" y="58768"/>
                  </a:lnTo>
                  <a:lnTo>
                    <a:pt x="233596" y="51899"/>
                  </a:lnTo>
                  <a:lnTo>
                    <a:pt x="229038" y="47320"/>
                  </a:lnTo>
                  <a:lnTo>
                    <a:pt x="224860" y="43122"/>
                  </a:lnTo>
                  <a:lnTo>
                    <a:pt x="217643" y="42740"/>
                  </a:lnTo>
                  <a:lnTo>
                    <a:pt x="213085" y="46938"/>
                  </a:lnTo>
                  <a:lnTo>
                    <a:pt x="200171" y="60295"/>
                  </a:lnTo>
                  <a:lnTo>
                    <a:pt x="186028" y="52018"/>
                  </a:lnTo>
                  <a:lnTo>
                    <a:pt x="171066" y="45602"/>
                  </a:lnTo>
                  <a:lnTo>
                    <a:pt x="155464" y="41190"/>
                  </a:lnTo>
                  <a:lnTo>
                    <a:pt x="139398" y="38924"/>
                  </a:lnTo>
                  <a:lnTo>
                    <a:pt x="139398" y="22896"/>
                  </a:lnTo>
                  <a:lnTo>
                    <a:pt x="173583" y="22896"/>
                  </a:lnTo>
                  <a:lnTo>
                    <a:pt x="173583" y="0"/>
                  </a:lnTo>
                  <a:lnTo>
                    <a:pt x="82423" y="0"/>
                  </a:lnTo>
                  <a:lnTo>
                    <a:pt x="82423" y="22896"/>
                  </a:lnTo>
                  <a:lnTo>
                    <a:pt x="116608" y="22896"/>
                  </a:lnTo>
                  <a:lnTo>
                    <a:pt x="116608" y="38543"/>
                  </a:lnTo>
                  <a:lnTo>
                    <a:pt x="73978" y="49914"/>
                  </a:lnTo>
                  <a:lnTo>
                    <a:pt x="38505" y="74271"/>
                  </a:lnTo>
                  <a:lnTo>
                    <a:pt x="12932" y="109004"/>
                  </a:lnTo>
                  <a:lnTo>
                    <a:pt x="0" y="151501"/>
                  </a:lnTo>
                  <a:lnTo>
                    <a:pt x="2023" y="195899"/>
                  </a:lnTo>
                  <a:lnTo>
                    <a:pt x="18184" y="235933"/>
                  </a:lnTo>
                  <a:lnTo>
                    <a:pt x="46523" y="268382"/>
                  </a:lnTo>
                  <a:lnTo>
                    <a:pt x="85082" y="290027"/>
                  </a:lnTo>
                  <a:lnTo>
                    <a:pt x="128656" y="297450"/>
                  </a:lnTo>
                  <a:lnTo>
                    <a:pt x="171019" y="290170"/>
                  </a:lnTo>
                  <a:lnTo>
                    <a:pt x="208682" y="269366"/>
                  </a:lnTo>
                  <a:lnTo>
                    <a:pt x="238154" y="236219"/>
                  </a:lnTo>
                  <a:lnTo>
                    <a:pt x="254719" y="195058"/>
                  </a:lnTo>
                  <a:lnTo>
                    <a:pt x="256434" y="151930"/>
                  </a:lnTo>
                  <a:lnTo>
                    <a:pt x="243976" y="110590"/>
                  </a:lnTo>
                  <a:lnTo>
                    <a:pt x="218023" y="74796"/>
                  </a:lnTo>
                  <a:close/>
                </a:path>
              </a:pathLst>
            </a:custGeom>
            <a:ln w="4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5714745" y="6540119"/>
            <a:ext cx="2214880" cy="506095"/>
          </a:xfrm>
          <a:prstGeom prst="rect">
            <a:avLst/>
          </a:prstGeom>
          <a:solidFill>
            <a:srgbClr val="999999"/>
          </a:solidFill>
          <a:ln w="19050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675"/>
              </a:spcBef>
            </a:pPr>
            <a:r>
              <a:rPr sz="1800" dirty="0">
                <a:latin typeface="Tahoma"/>
                <a:cs typeface="Tahoma"/>
              </a:rPr>
              <a:t>Network</a:t>
            </a:r>
            <a:r>
              <a:rPr sz="1800" spc="14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Interface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6809994" y="7033387"/>
            <a:ext cx="4357370" cy="1118870"/>
            <a:chOff x="2496566" y="4540250"/>
            <a:chExt cx="4357370" cy="1118870"/>
          </a:xfrm>
        </p:grpSpPr>
        <p:sp>
          <p:nvSpPr>
            <p:cNvPr id="64" name="object 64"/>
            <p:cNvSpPr/>
            <p:nvPr/>
          </p:nvSpPr>
          <p:spPr>
            <a:xfrm>
              <a:off x="2509266" y="4552950"/>
              <a:ext cx="2844800" cy="668655"/>
            </a:xfrm>
            <a:custGeom>
              <a:avLst/>
              <a:gdLst/>
              <a:ahLst/>
              <a:cxnLst/>
              <a:rect l="l" t="t" r="r" b="b"/>
              <a:pathLst>
                <a:path w="2844800" h="668654">
                  <a:moveTo>
                    <a:pt x="2844672" y="668401"/>
                  </a:moveTo>
                  <a:lnTo>
                    <a:pt x="0" y="668401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15373" y="5442818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1790" y="0"/>
                  </a:moveTo>
                  <a:lnTo>
                    <a:pt x="3402" y="0"/>
                  </a:lnTo>
                  <a:lnTo>
                    <a:pt x="0" y="3418"/>
                  </a:lnTo>
                  <a:lnTo>
                    <a:pt x="0" y="11849"/>
                  </a:lnTo>
                  <a:lnTo>
                    <a:pt x="3402" y="15264"/>
                  </a:lnTo>
                  <a:lnTo>
                    <a:pt x="11790" y="15264"/>
                  </a:lnTo>
                  <a:lnTo>
                    <a:pt x="15193" y="11849"/>
                  </a:lnTo>
                  <a:lnTo>
                    <a:pt x="15193" y="7632"/>
                  </a:lnTo>
                  <a:lnTo>
                    <a:pt x="15193" y="3418"/>
                  </a:lnTo>
                  <a:lnTo>
                    <a:pt x="1179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15373" y="5442818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5193" y="7632"/>
                  </a:moveTo>
                  <a:lnTo>
                    <a:pt x="15193" y="11849"/>
                  </a:lnTo>
                  <a:lnTo>
                    <a:pt x="11790" y="15264"/>
                  </a:lnTo>
                  <a:lnTo>
                    <a:pt x="7596" y="15264"/>
                  </a:lnTo>
                  <a:lnTo>
                    <a:pt x="3402" y="15264"/>
                  </a:lnTo>
                  <a:lnTo>
                    <a:pt x="0" y="11849"/>
                  </a:lnTo>
                  <a:lnTo>
                    <a:pt x="0" y="7632"/>
                  </a:lnTo>
                  <a:lnTo>
                    <a:pt x="0" y="3418"/>
                  </a:lnTo>
                  <a:lnTo>
                    <a:pt x="3402" y="0"/>
                  </a:lnTo>
                  <a:lnTo>
                    <a:pt x="7596" y="0"/>
                  </a:lnTo>
                  <a:lnTo>
                    <a:pt x="11790" y="0"/>
                  </a:lnTo>
                  <a:lnTo>
                    <a:pt x="15193" y="3418"/>
                  </a:lnTo>
                  <a:lnTo>
                    <a:pt x="15193" y="7632"/>
                  </a:lnTo>
                  <a:close/>
                </a:path>
              </a:pathLst>
            </a:custGeom>
            <a:ln w="4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715373" y="5595464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1790" y="0"/>
                  </a:moveTo>
                  <a:lnTo>
                    <a:pt x="3402" y="0"/>
                  </a:lnTo>
                  <a:lnTo>
                    <a:pt x="0" y="3418"/>
                  </a:lnTo>
                  <a:lnTo>
                    <a:pt x="0" y="11849"/>
                  </a:lnTo>
                  <a:lnTo>
                    <a:pt x="3402" y="15264"/>
                  </a:lnTo>
                  <a:lnTo>
                    <a:pt x="11790" y="15264"/>
                  </a:lnTo>
                  <a:lnTo>
                    <a:pt x="15193" y="11849"/>
                  </a:lnTo>
                  <a:lnTo>
                    <a:pt x="15193" y="7632"/>
                  </a:lnTo>
                  <a:lnTo>
                    <a:pt x="15193" y="3418"/>
                  </a:lnTo>
                  <a:lnTo>
                    <a:pt x="1179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15373" y="5595464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5193" y="7632"/>
                  </a:moveTo>
                  <a:lnTo>
                    <a:pt x="15193" y="11849"/>
                  </a:lnTo>
                  <a:lnTo>
                    <a:pt x="11790" y="15264"/>
                  </a:lnTo>
                  <a:lnTo>
                    <a:pt x="7596" y="15264"/>
                  </a:lnTo>
                  <a:lnTo>
                    <a:pt x="3402" y="15264"/>
                  </a:lnTo>
                  <a:lnTo>
                    <a:pt x="0" y="11849"/>
                  </a:lnTo>
                  <a:lnTo>
                    <a:pt x="0" y="7632"/>
                  </a:lnTo>
                  <a:lnTo>
                    <a:pt x="0" y="3418"/>
                  </a:lnTo>
                  <a:lnTo>
                    <a:pt x="3402" y="0"/>
                  </a:lnTo>
                  <a:lnTo>
                    <a:pt x="7596" y="0"/>
                  </a:lnTo>
                  <a:lnTo>
                    <a:pt x="11790" y="0"/>
                  </a:lnTo>
                  <a:lnTo>
                    <a:pt x="15193" y="3418"/>
                  </a:lnTo>
                  <a:lnTo>
                    <a:pt x="15193" y="7632"/>
                  </a:lnTo>
                  <a:close/>
                </a:path>
              </a:pathLst>
            </a:custGeom>
            <a:ln w="4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91339" y="5515325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1790" y="0"/>
                  </a:moveTo>
                  <a:lnTo>
                    <a:pt x="3402" y="0"/>
                  </a:lnTo>
                  <a:lnTo>
                    <a:pt x="0" y="3418"/>
                  </a:lnTo>
                  <a:lnTo>
                    <a:pt x="0" y="11849"/>
                  </a:lnTo>
                  <a:lnTo>
                    <a:pt x="3402" y="15264"/>
                  </a:lnTo>
                  <a:lnTo>
                    <a:pt x="11790" y="15264"/>
                  </a:lnTo>
                  <a:lnTo>
                    <a:pt x="15193" y="11849"/>
                  </a:lnTo>
                  <a:lnTo>
                    <a:pt x="15193" y="7632"/>
                  </a:lnTo>
                  <a:lnTo>
                    <a:pt x="15193" y="3418"/>
                  </a:lnTo>
                  <a:lnTo>
                    <a:pt x="1179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791339" y="5515325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5193" y="7632"/>
                  </a:moveTo>
                  <a:lnTo>
                    <a:pt x="15193" y="11849"/>
                  </a:lnTo>
                  <a:lnTo>
                    <a:pt x="11790" y="15264"/>
                  </a:lnTo>
                  <a:lnTo>
                    <a:pt x="7596" y="15264"/>
                  </a:lnTo>
                  <a:lnTo>
                    <a:pt x="3402" y="15264"/>
                  </a:lnTo>
                  <a:lnTo>
                    <a:pt x="0" y="11849"/>
                  </a:lnTo>
                  <a:lnTo>
                    <a:pt x="0" y="7632"/>
                  </a:lnTo>
                  <a:lnTo>
                    <a:pt x="0" y="3418"/>
                  </a:lnTo>
                  <a:lnTo>
                    <a:pt x="3402" y="0"/>
                  </a:lnTo>
                  <a:lnTo>
                    <a:pt x="7596" y="0"/>
                  </a:lnTo>
                  <a:lnTo>
                    <a:pt x="11790" y="0"/>
                  </a:lnTo>
                  <a:lnTo>
                    <a:pt x="15193" y="3418"/>
                  </a:lnTo>
                  <a:lnTo>
                    <a:pt x="15193" y="7632"/>
                  </a:lnTo>
                  <a:close/>
                </a:path>
              </a:pathLst>
            </a:custGeom>
            <a:ln w="4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639406" y="5515325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1790" y="0"/>
                  </a:moveTo>
                  <a:lnTo>
                    <a:pt x="3402" y="0"/>
                  </a:lnTo>
                  <a:lnTo>
                    <a:pt x="0" y="3418"/>
                  </a:lnTo>
                  <a:lnTo>
                    <a:pt x="0" y="11849"/>
                  </a:lnTo>
                  <a:lnTo>
                    <a:pt x="3402" y="15264"/>
                  </a:lnTo>
                  <a:lnTo>
                    <a:pt x="11790" y="15264"/>
                  </a:lnTo>
                  <a:lnTo>
                    <a:pt x="15193" y="11849"/>
                  </a:lnTo>
                  <a:lnTo>
                    <a:pt x="15193" y="7632"/>
                  </a:lnTo>
                  <a:lnTo>
                    <a:pt x="15193" y="3418"/>
                  </a:lnTo>
                  <a:lnTo>
                    <a:pt x="1179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639406" y="5515325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5193" y="7632"/>
                  </a:moveTo>
                  <a:lnTo>
                    <a:pt x="15193" y="11849"/>
                  </a:lnTo>
                  <a:lnTo>
                    <a:pt x="11790" y="15264"/>
                  </a:lnTo>
                  <a:lnTo>
                    <a:pt x="7596" y="15264"/>
                  </a:lnTo>
                  <a:lnTo>
                    <a:pt x="3402" y="15264"/>
                  </a:lnTo>
                  <a:lnTo>
                    <a:pt x="0" y="11849"/>
                  </a:lnTo>
                  <a:lnTo>
                    <a:pt x="0" y="7632"/>
                  </a:lnTo>
                  <a:lnTo>
                    <a:pt x="0" y="3418"/>
                  </a:lnTo>
                  <a:lnTo>
                    <a:pt x="3402" y="0"/>
                  </a:lnTo>
                  <a:lnTo>
                    <a:pt x="7596" y="0"/>
                  </a:lnTo>
                  <a:lnTo>
                    <a:pt x="11790" y="0"/>
                  </a:lnTo>
                  <a:lnTo>
                    <a:pt x="15193" y="3418"/>
                  </a:lnTo>
                  <a:lnTo>
                    <a:pt x="15193" y="7632"/>
                  </a:lnTo>
                  <a:close/>
                </a:path>
              </a:pathLst>
            </a:custGeom>
            <a:ln w="4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715373" y="5469531"/>
              <a:ext cx="50800" cy="97155"/>
            </a:xfrm>
            <a:custGeom>
              <a:avLst/>
              <a:gdLst/>
              <a:ahLst/>
              <a:cxnLst/>
              <a:rect l="l" t="t" r="r" b="b"/>
              <a:pathLst>
                <a:path w="50800" h="97154">
                  <a:moveTo>
                    <a:pt x="15193" y="0"/>
                  </a:moveTo>
                  <a:lnTo>
                    <a:pt x="0" y="0"/>
                  </a:lnTo>
                  <a:lnTo>
                    <a:pt x="0" y="55334"/>
                  </a:lnTo>
                  <a:lnTo>
                    <a:pt x="759" y="57242"/>
                  </a:lnTo>
                  <a:lnTo>
                    <a:pt x="39882" y="96548"/>
                  </a:lnTo>
                  <a:lnTo>
                    <a:pt x="50517" y="85863"/>
                  </a:lnTo>
                  <a:lnTo>
                    <a:pt x="15193" y="50373"/>
                  </a:lnTo>
                  <a:lnTo>
                    <a:pt x="15193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715373" y="5469531"/>
              <a:ext cx="50800" cy="97155"/>
            </a:xfrm>
            <a:custGeom>
              <a:avLst/>
              <a:gdLst/>
              <a:ahLst/>
              <a:cxnLst/>
              <a:rect l="l" t="t" r="r" b="b"/>
              <a:pathLst>
                <a:path w="50800" h="97154">
                  <a:moveTo>
                    <a:pt x="15193" y="0"/>
                  </a:moveTo>
                  <a:lnTo>
                    <a:pt x="0" y="0"/>
                  </a:lnTo>
                  <a:lnTo>
                    <a:pt x="0" y="53426"/>
                  </a:lnTo>
                  <a:lnTo>
                    <a:pt x="0" y="55334"/>
                  </a:lnTo>
                  <a:lnTo>
                    <a:pt x="759" y="57242"/>
                  </a:lnTo>
                  <a:lnTo>
                    <a:pt x="2278" y="58768"/>
                  </a:lnTo>
                  <a:lnTo>
                    <a:pt x="39882" y="96548"/>
                  </a:lnTo>
                  <a:lnTo>
                    <a:pt x="50517" y="85863"/>
                  </a:lnTo>
                  <a:lnTo>
                    <a:pt x="15193" y="50373"/>
                  </a:lnTo>
                  <a:lnTo>
                    <a:pt x="15193" y="0"/>
                  </a:lnTo>
                  <a:close/>
                </a:path>
              </a:pathLst>
            </a:custGeom>
            <a:ln w="44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594966" y="5358863"/>
              <a:ext cx="256540" cy="297815"/>
            </a:xfrm>
            <a:custGeom>
              <a:avLst/>
              <a:gdLst/>
              <a:ahLst/>
              <a:cxnLst/>
              <a:rect l="l" t="t" r="r" b="b"/>
              <a:pathLst>
                <a:path w="256540" h="297814">
                  <a:moveTo>
                    <a:pt x="139398" y="22896"/>
                  </a:moveTo>
                  <a:lnTo>
                    <a:pt x="116608" y="22896"/>
                  </a:lnTo>
                  <a:lnTo>
                    <a:pt x="116608" y="38543"/>
                  </a:lnTo>
                  <a:lnTo>
                    <a:pt x="73978" y="49914"/>
                  </a:lnTo>
                  <a:lnTo>
                    <a:pt x="38505" y="74271"/>
                  </a:lnTo>
                  <a:lnTo>
                    <a:pt x="12932" y="109004"/>
                  </a:lnTo>
                  <a:lnTo>
                    <a:pt x="0" y="151501"/>
                  </a:lnTo>
                  <a:lnTo>
                    <a:pt x="2023" y="195899"/>
                  </a:lnTo>
                  <a:lnTo>
                    <a:pt x="18184" y="235933"/>
                  </a:lnTo>
                  <a:lnTo>
                    <a:pt x="46523" y="268382"/>
                  </a:lnTo>
                  <a:lnTo>
                    <a:pt x="85082" y="290027"/>
                  </a:lnTo>
                  <a:lnTo>
                    <a:pt x="128656" y="297450"/>
                  </a:lnTo>
                  <a:lnTo>
                    <a:pt x="171019" y="290170"/>
                  </a:lnTo>
                  <a:lnTo>
                    <a:pt x="198912" y="274762"/>
                  </a:lnTo>
                  <a:lnTo>
                    <a:pt x="128003" y="274762"/>
                  </a:lnTo>
                  <a:lnTo>
                    <a:pt x="86548" y="266385"/>
                  </a:lnTo>
                  <a:lnTo>
                    <a:pt x="52749" y="243517"/>
                  </a:lnTo>
                  <a:lnTo>
                    <a:pt x="29988" y="209560"/>
                  </a:lnTo>
                  <a:lnTo>
                    <a:pt x="21650" y="167910"/>
                  </a:lnTo>
                  <a:lnTo>
                    <a:pt x="29988" y="126260"/>
                  </a:lnTo>
                  <a:lnTo>
                    <a:pt x="52749" y="92303"/>
                  </a:lnTo>
                  <a:lnTo>
                    <a:pt x="86548" y="69436"/>
                  </a:lnTo>
                  <a:lnTo>
                    <a:pt x="128003" y="61058"/>
                  </a:lnTo>
                  <a:lnTo>
                    <a:pt x="231507" y="61058"/>
                  </a:lnTo>
                  <a:lnTo>
                    <a:pt x="232204" y="60295"/>
                  </a:lnTo>
                  <a:lnTo>
                    <a:pt x="200171" y="60295"/>
                  </a:lnTo>
                  <a:lnTo>
                    <a:pt x="186028" y="52018"/>
                  </a:lnTo>
                  <a:lnTo>
                    <a:pt x="171066" y="45602"/>
                  </a:lnTo>
                  <a:lnTo>
                    <a:pt x="155464" y="41190"/>
                  </a:lnTo>
                  <a:lnTo>
                    <a:pt x="139398" y="38924"/>
                  </a:lnTo>
                  <a:lnTo>
                    <a:pt x="139398" y="22896"/>
                  </a:lnTo>
                  <a:close/>
                </a:path>
                <a:path w="256540" h="297814">
                  <a:moveTo>
                    <a:pt x="231507" y="61058"/>
                  </a:moveTo>
                  <a:lnTo>
                    <a:pt x="128003" y="61058"/>
                  </a:lnTo>
                  <a:lnTo>
                    <a:pt x="169458" y="69436"/>
                  </a:lnTo>
                  <a:lnTo>
                    <a:pt x="203257" y="92303"/>
                  </a:lnTo>
                  <a:lnTo>
                    <a:pt x="226017" y="126260"/>
                  </a:lnTo>
                  <a:lnTo>
                    <a:pt x="234356" y="167910"/>
                  </a:lnTo>
                  <a:lnTo>
                    <a:pt x="226017" y="209560"/>
                  </a:lnTo>
                  <a:lnTo>
                    <a:pt x="203257" y="243517"/>
                  </a:lnTo>
                  <a:lnTo>
                    <a:pt x="169458" y="266385"/>
                  </a:lnTo>
                  <a:lnTo>
                    <a:pt x="128003" y="274762"/>
                  </a:lnTo>
                  <a:lnTo>
                    <a:pt x="198912" y="274762"/>
                  </a:lnTo>
                  <a:lnTo>
                    <a:pt x="208682" y="269366"/>
                  </a:lnTo>
                  <a:lnTo>
                    <a:pt x="238154" y="236219"/>
                  </a:lnTo>
                  <a:lnTo>
                    <a:pt x="254719" y="195058"/>
                  </a:lnTo>
                  <a:lnTo>
                    <a:pt x="256434" y="151930"/>
                  </a:lnTo>
                  <a:lnTo>
                    <a:pt x="243976" y="110590"/>
                  </a:lnTo>
                  <a:lnTo>
                    <a:pt x="218023" y="74796"/>
                  </a:lnTo>
                  <a:lnTo>
                    <a:pt x="229418" y="63348"/>
                  </a:lnTo>
                  <a:lnTo>
                    <a:pt x="231507" y="61058"/>
                  </a:lnTo>
                  <a:close/>
                </a:path>
                <a:path w="256540" h="297814">
                  <a:moveTo>
                    <a:pt x="217643" y="42740"/>
                  </a:moveTo>
                  <a:lnTo>
                    <a:pt x="213085" y="46938"/>
                  </a:lnTo>
                  <a:lnTo>
                    <a:pt x="200171" y="60295"/>
                  </a:lnTo>
                  <a:lnTo>
                    <a:pt x="232204" y="60295"/>
                  </a:lnTo>
                  <a:lnTo>
                    <a:pt x="233596" y="58768"/>
                  </a:lnTo>
                  <a:lnTo>
                    <a:pt x="233596" y="51899"/>
                  </a:lnTo>
                  <a:lnTo>
                    <a:pt x="224860" y="43122"/>
                  </a:lnTo>
                  <a:lnTo>
                    <a:pt x="217643" y="42740"/>
                  </a:lnTo>
                  <a:close/>
                </a:path>
                <a:path w="256540" h="297814">
                  <a:moveTo>
                    <a:pt x="173583" y="0"/>
                  </a:moveTo>
                  <a:lnTo>
                    <a:pt x="82423" y="0"/>
                  </a:lnTo>
                  <a:lnTo>
                    <a:pt x="82423" y="22896"/>
                  </a:lnTo>
                  <a:lnTo>
                    <a:pt x="173583" y="22896"/>
                  </a:lnTo>
                  <a:lnTo>
                    <a:pt x="173583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14396" y="5417700"/>
              <a:ext cx="217147" cy="218146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6594966" y="5358863"/>
              <a:ext cx="256540" cy="297815"/>
            </a:xfrm>
            <a:custGeom>
              <a:avLst/>
              <a:gdLst/>
              <a:ahLst/>
              <a:cxnLst/>
              <a:rect l="l" t="t" r="r" b="b"/>
              <a:pathLst>
                <a:path w="256540" h="297814">
                  <a:moveTo>
                    <a:pt x="218023" y="74796"/>
                  </a:moveTo>
                  <a:lnTo>
                    <a:pt x="229418" y="63348"/>
                  </a:lnTo>
                  <a:lnTo>
                    <a:pt x="233596" y="58768"/>
                  </a:lnTo>
                  <a:lnTo>
                    <a:pt x="233596" y="51899"/>
                  </a:lnTo>
                  <a:lnTo>
                    <a:pt x="229038" y="47320"/>
                  </a:lnTo>
                  <a:lnTo>
                    <a:pt x="224860" y="43122"/>
                  </a:lnTo>
                  <a:lnTo>
                    <a:pt x="217643" y="42740"/>
                  </a:lnTo>
                  <a:lnTo>
                    <a:pt x="213085" y="46938"/>
                  </a:lnTo>
                  <a:lnTo>
                    <a:pt x="200171" y="60295"/>
                  </a:lnTo>
                  <a:lnTo>
                    <a:pt x="186028" y="52018"/>
                  </a:lnTo>
                  <a:lnTo>
                    <a:pt x="171066" y="45602"/>
                  </a:lnTo>
                  <a:lnTo>
                    <a:pt x="155464" y="41190"/>
                  </a:lnTo>
                  <a:lnTo>
                    <a:pt x="139398" y="38924"/>
                  </a:lnTo>
                  <a:lnTo>
                    <a:pt x="139398" y="22896"/>
                  </a:lnTo>
                  <a:lnTo>
                    <a:pt x="173583" y="22896"/>
                  </a:lnTo>
                  <a:lnTo>
                    <a:pt x="173583" y="0"/>
                  </a:lnTo>
                  <a:lnTo>
                    <a:pt x="82423" y="0"/>
                  </a:lnTo>
                  <a:lnTo>
                    <a:pt x="82423" y="22896"/>
                  </a:lnTo>
                  <a:lnTo>
                    <a:pt x="116608" y="22896"/>
                  </a:lnTo>
                  <a:lnTo>
                    <a:pt x="116608" y="38543"/>
                  </a:lnTo>
                  <a:lnTo>
                    <a:pt x="73978" y="49914"/>
                  </a:lnTo>
                  <a:lnTo>
                    <a:pt x="38505" y="74271"/>
                  </a:lnTo>
                  <a:lnTo>
                    <a:pt x="12932" y="109004"/>
                  </a:lnTo>
                  <a:lnTo>
                    <a:pt x="0" y="151501"/>
                  </a:lnTo>
                  <a:lnTo>
                    <a:pt x="2023" y="195899"/>
                  </a:lnTo>
                  <a:lnTo>
                    <a:pt x="18184" y="235933"/>
                  </a:lnTo>
                  <a:lnTo>
                    <a:pt x="46523" y="268382"/>
                  </a:lnTo>
                  <a:lnTo>
                    <a:pt x="85082" y="290027"/>
                  </a:lnTo>
                  <a:lnTo>
                    <a:pt x="128656" y="297450"/>
                  </a:lnTo>
                  <a:lnTo>
                    <a:pt x="171019" y="290170"/>
                  </a:lnTo>
                  <a:lnTo>
                    <a:pt x="208682" y="269366"/>
                  </a:lnTo>
                  <a:lnTo>
                    <a:pt x="238154" y="236219"/>
                  </a:lnTo>
                  <a:lnTo>
                    <a:pt x="254719" y="195058"/>
                  </a:lnTo>
                  <a:lnTo>
                    <a:pt x="256434" y="151930"/>
                  </a:lnTo>
                  <a:lnTo>
                    <a:pt x="243976" y="110590"/>
                  </a:lnTo>
                  <a:lnTo>
                    <a:pt x="218023" y="74796"/>
                  </a:lnTo>
                  <a:close/>
                </a:path>
              </a:pathLst>
            </a:custGeom>
            <a:ln w="4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9544557" y="8149412"/>
            <a:ext cx="2333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ahoma"/>
                <a:cs typeface="Tahoma"/>
              </a:rPr>
              <a:t>Network</a:t>
            </a:r>
            <a:r>
              <a:rPr sz="1600" spc="10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Reference</a:t>
            </a:r>
            <a:r>
              <a:rPr sz="1600" spc="40" dirty="0">
                <a:latin typeface="Tahoma"/>
                <a:cs typeface="Tahoma"/>
              </a:rPr>
              <a:t> Clock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633462" y="5173091"/>
            <a:ext cx="687705" cy="368935"/>
          </a:xfrm>
          <a:prstGeom prst="rect">
            <a:avLst/>
          </a:prstGeom>
          <a:solidFill>
            <a:srgbClr val="999999"/>
          </a:solidFill>
          <a:ln w="19050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135"/>
              </a:spcBef>
            </a:pPr>
            <a:r>
              <a:rPr sz="1800" spc="-10" dirty="0">
                <a:latin typeface="Tahoma"/>
                <a:cs typeface="Tahoma"/>
              </a:rPr>
              <a:t>TGPIO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12427584" y="3532886"/>
            <a:ext cx="2864485" cy="2513965"/>
            <a:chOff x="8114156" y="1039749"/>
            <a:chExt cx="2864485" cy="2513965"/>
          </a:xfrm>
        </p:grpSpPr>
        <p:sp>
          <p:nvSpPr>
            <p:cNvPr id="81" name="object 81"/>
            <p:cNvSpPr/>
            <p:nvPr/>
          </p:nvSpPr>
          <p:spPr>
            <a:xfrm>
              <a:off x="8123681" y="1049274"/>
              <a:ext cx="2845435" cy="2494915"/>
            </a:xfrm>
            <a:custGeom>
              <a:avLst/>
              <a:gdLst/>
              <a:ahLst/>
              <a:cxnLst/>
              <a:rect l="l" t="t" r="r" b="b"/>
              <a:pathLst>
                <a:path w="2845434" h="2494915">
                  <a:moveTo>
                    <a:pt x="2429510" y="0"/>
                  </a:moveTo>
                  <a:lnTo>
                    <a:pt x="415798" y="0"/>
                  </a:lnTo>
                  <a:lnTo>
                    <a:pt x="367311" y="2797"/>
                  </a:lnTo>
                  <a:lnTo>
                    <a:pt x="320466" y="10982"/>
                  </a:lnTo>
                  <a:lnTo>
                    <a:pt x="275575" y="24242"/>
                  </a:lnTo>
                  <a:lnTo>
                    <a:pt x="232950" y="42266"/>
                  </a:lnTo>
                  <a:lnTo>
                    <a:pt x="192903" y="64740"/>
                  </a:lnTo>
                  <a:lnTo>
                    <a:pt x="155747" y="91353"/>
                  </a:lnTo>
                  <a:lnTo>
                    <a:pt x="121793" y="121792"/>
                  </a:lnTo>
                  <a:lnTo>
                    <a:pt x="91353" y="155747"/>
                  </a:lnTo>
                  <a:lnTo>
                    <a:pt x="64740" y="192903"/>
                  </a:lnTo>
                  <a:lnTo>
                    <a:pt x="42266" y="232950"/>
                  </a:lnTo>
                  <a:lnTo>
                    <a:pt x="24242" y="275575"/>
                  </a:lnTo>
                  <a:lnTo>
                    <a:pt x="10982" y="320466"/>
                  </a:lnTo>
                  <a:lnTo>
                    <a:pt x="2797" y="367311"/>
                  </a:lnTo>
                  <a:lnTo>
                    <a:pt x="0" y="415798"/>
                  </a:lnTo>
                  <a:lnTo>
                    <a:pt x="0" y="2078989"/>
                  </a:lnTo>
                  <a:lnTo>
                    <a:pt x="2797" y="2127476"/>
                  </a:lnTo>
                  <a:lnTo>
                    <a:pt x="10982" y="2174321"/>
                  </a:lnTo>
                  <a:lnTo>
                    <a:pt x="24242" y="2219212"/>
                  </a:lnTo>
                  <a:lnTo>
                    <a:pt x="42266" y="2261837"/>
                  </a:lnTo>
                  <a:lnTo>
                    <a:pt x="64740" y="2301884"/>
                  </a:lnTo>
                  <a:lnTo>
                    <a:pt x="91353" y="2339040"/>
                  </a:lnTo>
                  <a:lnTo>
                    <a:pt x="121792" y="2372994"/>
                  </a:lnTo>
                  <a:lnTo>
                    <a:pt x="155747" y="2403434"/>
                  </a:lnTo>
                  <a:lnTo>
                    <a:pt x="192903" y="2430047"/>
                  </a:lnTo>
                  <a:lnTo>
                    <a:pt x="232950" y="2452521"/>
                  </a:lnTo>
                  <a:lnTo>
                    <a:pt x="275575" y="2470545"/>
                  </a:lnTo>
                  <a:lnTo>
                    <a:pt x="320466" y="2483805"/>
                  </a:lnTo>
                  <a:lnTo>
                    <a:pt x="367311" y="2491990"/>
                  </a:lnTo>
                  <a:lnTo>
                    <a:pt x="415798" y="2494788"/>
                  </a:lnTo>
                  <a:lnTo>
                    <a:pt x="2429510" y="2494788"/>
                  </a:lnTo>
                  <a:lnTo>
                    <a:pt x="2477996" y="2491990"/>
                  </a:lnTo>
                  <a:lnTo>
                    <a:pt x="2524841" y="2483805"/>
                  </a:lnTo>
                  <a:lnTo>
                    <a:pt x="2569732" y="2470545"/>
                  </a:lnTo>
                  <a:lnTo>
                    <a:pt x="2612357" y="2452521"/>
                  </a:lnTo>
                  <a:lnTo>
                    <a:pt x="2652404" y="2430047"/>
                  </a:lnTo>
                  <a:lnTo>
                    <a:pt x="2689560" y="2403434"/>
                  </a:lnTo>
                  <a:lnTo>
                    <a:pt x="2723515" y="2372994"/>
                  </a:lnTo>
                  <a:lnTo>
                    <a:pt x="2753954" y="2339040"/>
                  </a:lnTo>
                  <a:lnTo>
                    <a:pt x="2780567" y="2301884"/>
                  </a:lnTo>
                  <a:lnTo>
                    <a:pt x="2803041" y="2261837"/>
                  </a:lnTo>
                  <a:lnTo>
                    <a:pt x="2821065" y="2219212"/>
                  </a:lnTo>
                  <a:lnTo>
                    <a:pt x="2834325" y="2174321"/>
                  </a:lnTo>
                  <a:lnTo>
                    <a:pt x="2842510" y="2127476"/>
                  </a:lnTo>
                  <a:lnTo>
                    <a:pt x="2845308" y="2078989"/>
                  </a:lnTo>
                  <a:lnTo>
                    <a:pt x="2845308" y="415798"/>
                  </a:lnTo>
                  <a:lnTo>
                    <a:pt x="2842510" y="367311"/>
                  </a:lnTo>
                  <a:lnTo>
                    <a:pt x="2834325" y="320466"/>
                  </a:lnTo>
                  <a:lnTo>
                    <a:pt x="2821065" y="275575"/>
                  </a:lnTo>
                  <a:lnTo>
                    <a:pt x="2803041" y="232950"/>
                  </a:lnTo>
                  <a:lnTo>
                    <a:pt x="2780567" y="192903"/>
                  </a:lnTo>
                  <a:lnTo>
                    <a:pt x="2753954" y="155747"/>
                  </a:lnTo>
                  <a:lnTo>
                    <a:pt x="2723515" y="121793"/>
                  </a:lnTo>
                  <a:lnTo>
                    <a:pt x="2689560" y="91353"/>
                  </a:lnTo>
                  <a:lnTo>
                    <a:pt x="2652404" y="64740"/>
                  </a:lnTo>
                  <a:lnTo>
                    <a:pt x="2612357" y="42266"/>
                  </a:lnTo>
                  <a:lnTo>
                    <a:pt x="2569732" y="24242"/>
                  </a:lnTo>
                  <a:lnTo>
                    <a:pt x="2524841" y="10982"/>
                  </a:lnTo>
                  <a:lnTo>
                    <a:pt x="2477996" y="2797"/>
                  </a:lnTo>
                  <a:lnTo>
                    <a:pt x="242951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123681" y="1049274"/>
              <a:ext cx="2845435" cy="2494915"/>
            </a:xfrm>
            <a:custGeom>
              <a:avLst/>
              <a:gdLst/>
              <a:ahLst/>
              <a:cxnLst/>
              <a:rect l="l" t="t" r="r" b="b"/>
              <a:pathLst>
                <a:path w="2845434" h="2494915">
                  <a:moveTo>
                    <a:pt x="0" y="415798"/>
                  </a:moveTo>
                  <a:lnTo>
                    <a:pt x="2797" y="367311"/>
                  </a:lnTo>
                  <a:lnTo>
                    <a:pt x="10982" y="320466"/>
                  </a:lnTo>
                  <a:lnTo>
                    <a:pt x="24242" y="275575"/>
                  </a:lnTo>
                  <a:lnTo>
                    <a:pt x="42266" y="232950"/>
                  </a:lnTo>
                  <a:lnTo>
                    <a:pt x="64740" y="192903"/>
                  </a:lnTo>
                  <a:lnTo>
                    <a:pt x="91353" y="155747"/>
                  </a:lnTo>
                  <a:lnTo>
                    <a:pt x="121793" y="121792"/>
                  </a:lnTo>
                  <a:lnTo>
                    <a:pt x="155747" y="91353"/>
                  </a:lnTo>
                  <a:lnTo>
                    <a:pt x="192903" y="64740"/>
                  </a:lnTo>
                  <a:lnTo>
                    <a:pt x="232950" y="42266"/>
                  </a:lnTo>
                  <a:lnTo>
                    <a:pt x="275575" y="24242"/>
                  </a:lnTo>
                  <a:lnTo>
                    <a:pt x="320466" y="10982"/>
                  </a:lnTo>
                  <a:lnTo>
                    <a:pt x="367311" y="2797"/>
                  </a:lnTo>
                  <a:lnTo>
                    <a:pt x="415798" y="0"/>
                  </a:lnTo>
                  <a:lnTo>
                    <a:pt x="2429510" y="0"/>
                  </a:lnTo>
                  <a:lnTo>
                    <a:pt x="2477996" y="2797"/>
                  </a:lnTo>
                  <a:lnTo>
                    <a:pt x="2524841" y="10982"/>
                  </a:lnTo>
                  <a:lnTo>
                    <a:pt x="2569732" y="24242"/>
                  </a:lnTo>
                  <a:lnTo>
                    <a:pt x="2612357" y="42266"/>
                  </a:lnTo>
                  <a:lnTo>
                    <a:pt x="2652404" y="64740"/>
                  </a:lnTo>
                  <a:lnTo>
                    <a:pt x="2689560" y="91353"/>
                  </a:lnTo>
                  <a:lnTo>
                    <a:pt x="2723515" y="121793"/>
                  </a:lnTo>
                  <a:lnTo>
                    <a:pt x="2753954" y="155747"/>
                  </a:lnTo>
                  <a:lnTo>
                    <a:pt x="2780567" y="192903"/>
                  </a:lnTo>
                  <a:lnTo>
                    <a:pt x="2803041" y="232950"/>
                  </a:lnTo>
                  <a:lnTo>
                    <a:pt x="2821065" y="275575"/>
                  </a:lnTo>
                  <a:lnTo>
                    <a:pt x="2834325" y="320466"/>
                  </a:lnTo>
                  <a:lnTo>
                    <a:pt x="2842510" y="367311"/>
                  </a:lnTo>
                  <a:lnTo>
                    <a:pt x="2845308" y="415798"/>
                  </a:lnTo>
                  <a:lnTo>
                    <a:pt x="2845308" y="2078989"/>
                  </a:lnTo>
                  <a:lnTo>
                    <a:pt x="2842510" y="2127476"/>
                  </a:lnTo>
                  <a:lnTo>
                    <a:pt x="2834325" y="2174321"/>
                  </a:lnTo>
                  <a:lnTo>
                    <a:pt x="2821065" y="2219212"/>
                  </a:lnTo>
                  <a:lnTo>
                    <a:pt x="2803041" y="2261837"/>
                  </a:lnTo>
                  <a:lnTo>
                    <a:pt x="2780567" y="2301884"/>
                  </a:lnTo>
                  <a:lnTo>
                    <a:pt x="2753954" y="2339040"/>
                  </a:lnTo>
                  <a:lnTo>
                    <a:pt x="2723515" y="2372994"/>
                  </a:lnTo>
                  <a:lnTo>
                    <a:pt x="2689560" y="2403434"/>
                  </a:lnTo>
                  <a:lnTo>
                    <a:pt x="2652404" y="2430047"/>
                  </a:lnTo>
                  <a:lnTo>
                    <a:pt x="2612357" y="2452521"/>
                  </a:lnTo>
                  <a:lnTo>
                    <a:pt x="2569732" y="2470545"/>
                  </a:lnTo>
                  <a:lnTo>
                    <a:pt x="2524841" y="2483805"/>
                  </a:lnTo>
                  <a:lnTo>
                    <a:pt x="2477996" y="2491990"/>
                  </a:lnTo>
                  <a:lnTo>
                    <a:pt x="2429510" y="2494788"/>
                  </a:lnTo>
                  <a:lnTo>
                    <a:pt x="415798" y="2494788"/>
                  </a:lnTo>
                  <a:lnTo>
                    <a:pt x="367311" y="2491990"/>
                  </a:lnTo>
                  <a:lnTo>
                    <a:pt x="320466" y="2483805"/>
                  </a:lnTo>
                  <a:lnTo>
                    <a:pt x="275575" y="2470545"/>
                  </a:lnTo>
                  <a:lnTo>
                    <a:pt x="232950" y="2452521"/>
                  </a:lnTo>
                  <a:lnTo>
                    <a:pt x="192903" y="2430047"/>
                  </a:lnTo>
                  <a:lnTo>
                    <a:pt x="155747" y="2403434"/>
                  </a:lnTo>
                  <a:lnTo>
                    <a:pt x="121792" y="2372994"/>
                  </a:lnTo>
                  <a:lnTo>
                    <a:pt x="91353" y="2339040"/>
                  </a:lnTo>
                  <a:lnTo>
                    <a:pt x="64740" y="2301884"/>
                  </a:lnTo>
                  <a:lnTo>
                    <a:pt x="42266" y="2261837"/>
                  </a:lnTo>
                  <a:lnTo>
                    <a:pt x="24242" y="2219212"/>
                  </a:lnTo>
                  <a:lnTo>
                    <a:pt x="10982" y="2174321"/>
                  </a:lnTo>
                  <a:lnTo>
                    <a:pt x="2797" y="2127476"/>
                  </a:lnTo>
                  <a:lnTo>
                    <a:pt x="0" y="2078989"/>
                  </a:lnTo>
                  <a:lnTo>
                    <a:pt x="0" y="41579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316307" y="2133718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39">
                  <a:moveTo>
                    <a:pt x="11839" y="0"/>
                  </a:moveTo>
                  <a:lnTo>
                    <a:pt x="3416" y="0"/>
                  </a:lnTo>
                  <a:lnTo>
                    <a:pt x="0" y="3404"/>
                  </a:lnTo>
                  <a:lnTo>
                    <a:pt x="0" y="11800"/>
                  </a:lnTo>
                  <a:lnTo>
                    <a:pt x="3416" y="15201"/>
                  </a:lnTo>
                  <a:lnTo>
                    <a:pt x="11839" y="15201"/>
                  </a:lnTo>
                  <a:lnTo>
                    <a:pt x="15256" y="11800"/>
                  </a:lnTo>
                  <a:lnTo>
                    <a:pt x="15256" y="7600"/>
                  </a:lnTo>
                  <a:lnTo>
                    <a:pt x="15256" y="3404"/>
                  </a:lnTo>
                  <a:lnTo>
                    <a:pt x="11839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316307" y="2133718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39">
                  <a:moveTo>
                    <a:pt x="15256" y="7600"/>
                  </a:moveTo>
                  <a:lnTo>
                    <a:pt x="15256" y="11800"/>
                  </a:lnTo>
                  <a:lnTo>
                    <a:pt x="11839" y="15201"/>
                  </a:lnTo>
                  <a:lnTo>
                    <a:pt x="7628" y="15201"/>
                  </a:lnTo>
                  <a:lnTo>
                    <a:pt x="3416" y="15201"/>
                  </a:lnTo>
                  <a:lnTo>
                    <a:pt x="0" y="11800"/>
                  </a:lnTo>
                  <a:lnTo>
                    <a:pt x="0" y="7600"/>
                  </a:lnTo>
                  <a:lnTo>
                    <a:pt x="0" y="3404"/>
                  </a:lnTo>
                  <a:lnTo>
                    <a:pt x="3416" y="0"/>
                  </a:lnTo>
                  <a:lnTo>
                    <a:pt x="7628" y="0"/>
                  </a:lnTo>
                  <a:lnTo>
                    <a:pt x="11839" y="0"/>
                  </a:lnTo>
                  <a:lnTo>
                    <a:pt x="15256" y="3404"/>
                  </a:lnTo>
                  <a:lnTo>
                    <a:pt x="15256" y="7600"/>
                  </a:lnTo>
                  <a:close/>
                </a:path>
              </a:pathLst>
            </a:custGeom>
            <a:ln w="4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316307" y="2285734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39">
                  <a:moveTo>
                    <a:pt x="11839" y="0"/>
                  </a:moveTo>
                  <a:lnTo>
                    <a:pt x="3416" y="0"/>
                  </a:lnTo>
                  <a:lnTo>
                    <a:pt x="0" y="3404"/>
                  </a:lnTo>
                  <a:lnTo>
                    <a:pt x="0" y="11800"/>
                  </a:lnTo>
                  <a:lnTo>
                    <a:pt x="3416" y="15201"/>
                  </a:lnTo>
                  <a:lnTo>
                    <a:pt x="11839" y="15201"/>
                  </a:lnTo>
                  <a:lnTo>
                    <a:pt x="15256" y="11800"/>
                  </a:lnTo>
                  <a:lnTo>
                    <a:pt x="15256" y="7600"/>
                  </a:lnTo>
                  <a:lnTo>
                    <a:pt x="15256" y="3404"/>
                  </a:lnTo>
                  <a:lnTo>
                    <a:pt x="11839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316307" y="2285734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39">
                  <a:moveTo>
                    <a:pt x="15256" y="7600"/>
                  </a:moveTo>
                  <a:lnTo>
                    <a:pt x="15256" y="11800"/>
                  </a:lnTo>
                  <a:lnTo>
                    <a:pt x="11839" y="15201"/>
                  </a:lnTo>
                  <a:lnTo>
                    <a:pt x="7628" y="15201"/>
                  </a:lnTo>
                  <a:lnTo>
                    <a:pt x="3416" y="15201"/>
                  </a:lnTo>
                  <a:lnTo>
                    <a:pt x="0" y="11800"/>
                  </a:lnTo>
                  <a:lnTo>
                    <a:pt x="0" y="7600"/>
                  </a:lnTo>
                  <a:lnTo>
                    <a:pt x="0" y="3404"/>
                  </a:lnTo>
                  <a:lnTo>
                    <a:pt x="3416" y="0"/>
                  </a:lnTo>
                  <a:lnTo>
                    <a:pt x="7628" y="0"/>
                  </a:lnTo>
                  <a:lnTo>
                    <a:pt x="11839" y="0"/>
                  </a:lnTo>
                  <a:lnTo>
                    <a:pt x="15256" y="3404"/>
                  </a:lnTo>
                  <a:lnTo>
                    <a:pt x="15256" y="7600"/>
                  </a:lnTo>
                  <a:close/>
                </a:path>
              </a:pathLst>
            </a:custGeom>
            <a:ln w="4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392588" y="2205926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39">
                  <a:moveTo>
                    <a:pt x="11839" y="0"/>
                  </a:moveTo>
                  <a:lnTo>
                    <a:pt x="3416" y="0"/>
                  </a:lnTo>
                  <a:lnTo>
                    <a:pt x="0" y="3404"/>
                  </a:lnTo>
                  <a:lnTo>
                    <a:pt x="0" y="11800"/>
                  </a:lnTo>
                  <a:lnTo>
                    <a:pt x="3416" y="15201"/>
                  </a:lnTo>
                  <a:lnTo>
                    <a:pt x="11839" y="15201"/>
                  </a:lnTo>
                  <a:lnTo>
                    <a:pt x="15256" y="11800"/>
                  </a:lnTo>
                  <a:lnTo>
                    <a:pt x="15256" y="7600"/>
                  </a:lnTo>
                  <a:lnTo>
                    <a:pt x="15256" y="3404"/>
                  </a:lnTo>
                  <a:lnTo>
                    <a:pt x="11839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392588" y="2205926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39">
                  <a:moveTo>
                    <a:pt x="15256" y="7600"/>
                  </a:moveTo>
                  <a:lnTo>
                    <a:pt x="15256" y="11800"/>
                  </a:lnTo>
                  <a:lnTo>
                    <a:pt x="11839" y="15201"/>
                  </a:lnTo>
                  <a:lnTo>
                    <a:pt x="7628" y="15201"/>
                  </a:lnTo>
                  <a:lnTo>
                    <a:pt x="3416" y="15201"/>
                  </a:lnTo>
                  <a:lnTo>
                    <a:pt x="0" y="11800"/>
                  </a:lnTo>
                  <a:lnTo>
                    <a:pt x="0" y="7600"/>
                  </a:lnTo>
                  <a:lnTo>
                    <a:pt x="0" y="3404"/>
                  </a:lnTo>
                  <a:lnTo>
                    <a:pt x="3416" y="0"/>
                  </a:lnTo>
                  <a:lnTo>
                    <a:pt x="7628" y="0"/>
                  </a:lnTo>
                  <a:lnTo>
                    <a:pt x="11839" y="0"/>
                  </a:lnTo>
                  <a:lnTo>
                    <a:pt x="15256" y="3404"/>
                  </a:lnTo>
                  <a:lnTo>
                    <a:pt x="15256" y="7600"/>
                  </a:lnTo>
                  <a:close/>
                </a:path>
              </a:pathLst>
            </a:custGeom>
            <a:ln w="4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240026" y="2205926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39">
                  <a:moveTo>
                    <a:pt x="11839" y="0"/>
                  </a:moveTo>
                  <a:lnTo>
                    <a:pt x="3416" y="0"/>
                  </a:lnTo>
                  <a:lnTo>
                    <a:pt x="0" y="3404"/>
                  </a:lnTo>
                  <a:lnTo>
                    <a:pt x="0" y="11800"/>
                  </a:lnTo>
                  <a:lnTo>
                    <a:pt x="3416" y="15201"/>
                  </a:lnTo>
                  <a:lnTo>
                    <a:pt x="11839" y="15201"/>
                  </a:lnTo>
                  <a:lnTo>
                    <a:pt x="15256" y="11800"/>
                  </a:lnTo>
                  <a:lnTo>
                    <a:pt x="15256" y="7600"/>
                  </a:lnTo>
                  <a:lnTo>
                    <a:pt x="15256" y="3404"/>
                  </a:lnTo>
                  <a:lnTo>
                    <a:pt x="11839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240026" y="2205926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39">
                  <a:moveTo>
                    <a:pt x="15256" y="7600"/>
                  </a:moveTo>
                  <a:lnTo>
                    <a:pt x="15256" y="11800"/>
                  </a:lnTo>
                  <a:lnTo>
                    <a:pt x="11839" y="15201"/>
                  </a:lnTo>
                  <a:lnTo>
                    <a:pt x="7628" y="15201"/>
                  </a:lnTo>
                  <a:lnTo>
                    <a:pt x="3416" y="15201"/>
                  </a:lnTo>
                  <a:lnTo>
                    <a:pt x="0" y="11800"/>
                  </a:lnTo>
                  <a:lnTo>
                    <a:pt x="0" y="7600"/>
                  </a:lnTo>
                  <a:lnTo>
                    <a:pt x="0" y="3404"/>
                  </a:lnTo>
                  <a:lnTo>
                    <a:pt x="3416" y="0"/>
                  </a:lnTo>
                  <a:lnTo>
                    <a:pt x="7628" y="0"/>
                  </a:lnTo>
                  <a:lnTo>
                    <a:pt x="11839" y="0"/>
                  </a:lnTo>
                  <a:lnTo>
                    <a:pt x="15256" y="3404"/>
                  </a:lnTo>
                  <a:lnTo>
                    <a:pt x="15256" y="7600"/>
                  </a:lnTo>
                  <a:close/>
                </a:path>
              </a:pathLst>
            </a:custGeom>
            <a:ln w="4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316307" y="2160321"/>
              <a:ext cx="50800" cy="96520"/>
            </a:xfrm>
            <a:custGeom>
              <a:avLst/>
              <a:gdLst/>
              <a:ahLst/>
              <a:cxnLst/>
              <a:rect l="l" t="t" r="r" b="b"/>
              <a:pathLst>
                <a:path w="50800" h="96519">
                  <a:moveTo>
                    <a:pt x="15256" y="0"/>
                  </a:moveTo>
                  <a:lnTo>
                    <a:pt x="0" y="0"/>
                  </a:lnTo>
                  <a:lnTo>
                    <a:pt x="0" y="55105"/>
                  </a:lnTo>
                  <a:lnTo>
                    <a:pt x="762" y="57006"/>
                  </a:lnTo>
                  <a:lnTo>
                    <a:pt x="40047" y="96150"/>
                  </a:lnTo>
                  <a:lnTo>
                    <a:pt x="50726" y="85509"/>
                  </a:lnTo>
                  <a:lnTo>
                    <a:pt x="15256" y="50165"/>
                  </a:lnTo>
                  <a:lnTo>
                    <a:pt x="15256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316307" y="2160321"/>
              <a:ext cx="50800" cy="96520"/>
            </a:xfrm>
            <a:custGeom>
              <a:avLst/>
              <a:gdLst/>
              <a:ahLst/>
              <a:cxnLst/>
              <a:rect l="l" t="t" r="r" b="b"/>
              <a:pathLst>
                <a:path w="50800" h="96519">
                  <a:moveTo>
                    <a:pt x="15256" y="0"/>
                  </a:moveTo>
                  <a:lnTo>
                    <a:pt x="0" y="0"/>
                  </a:lnTo>
                  <a:lnTo>
                    <a:pt x="0" y="53205"/>
                  </a:lnTo>
                  <a:lnTo>
                    <a:pt x="0" y="55105"/>
                  </a:lnTo>
                  <a:lnTo>
                    <a:pt x="762" y="57006"/>
                  </a:lnTo>
                  <a:lnTo>
                    <a:pt x="2288" y="58526"/>
                  </a:lnTo>
                  <a:lnTo>
                    <a:pt x="40047" y="96150"/>
                  </a:lnTo>
                  <a:lnTo>
                    <a:pt x="50726" y="85509"/>
                  </a:lnTo>
                  <a:lnTo>
                    <a:pt x="15256" y="50165"/>
                  </a:lnTo>
                  <a:lnTo>
                    <a:pt x="15256" y="0"/>
                  </a:lnTo>
                  <a:close/>
                </a:path>
              </a:pathLst>
            </a:custGeom>
            <a:ln w="4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195402" y="2050109"/>
              <a:ext cx="257810" cy="296545"/>
            </a:xfrm>
            <a:custGeom>
              <a:avLst/>
              <a:gdLst/>
              <a:ahLst/>
              <a:cxnLst/>
              <a:rect l="l" t="t" r="r" b="b"/>
              <a:pathLst>
                <a:path w="257809" h="296544">
                  <a:moveTo>
                    <a:pt x="139975" y="22802"/>
                  </a:moveTo>
                  <a:lnTo>
                    <a:pt x="117091" y="22802"/>
                  </a:lnTo>
                  <a:lnTo>
                    <a:pt x="117091" y="38384"/>
                  </a:lnTo>
                  <a:lnTo>
                    <a:pt x="74284" y="49708"/>
                  </a:lnTo>
                  <a:lnTo>
                    <a:pt x="38664" y="73965"/>
                  </a:lnTo>
                  <a:lnTo>
                    <a:pt x="12985" y="108555"/>
                  </a:lnTo>
                  <a:lnTo>
                    <a:pt x="0" y="150876"/>
                  </a:lnTo>
                  <a:lnTo>
                    <a:pt x="2032" y="195091"/>
                  </a:lnTo>
                  <a:lnTo>
                    <a:pt x="18259" y="234960"/>
                  </a:lnTo>
                  <a:lnTo>
                    <a:pt x="46716" y="267275"/>
                  </a:lnTo>
                  <a:lnTo>
                    <a:pt x="85434" y="288831"/>
                  </a:lnTo>
                  <a:lnTo>
                    <a:pt x="129189" y="296224"/>
                  </a:lnTo>
                  <a:lnTo>
                    <a:pt x="171727" y="288973"/>
                  </a:lnTo>
                  <a:lnTo>
                    <a:pt x="199736" y="273629"/>
                  </a:lnTo>
                  <a:lnTo>
                    <a:pt x="128533" y="273629"/>
                  </a:lnTo>
                  <a:lnTo>
                    <a:pt x="86906" y="265286"/>
                  </a:lnTo>
                  <a:lnTo>
                    <a:pt x="52967" y="242513"/>
                  </a:lnTo>
                  <a:lnTo>
                    <a:pt x="30113" y="208696"/>
                  </a:lnTo>
                  <a:lnTo>
                    <a:pt x="21740" y="167218"/>
                  </a:lnTo>
                  <a:lnTo>
                    <a:pt x="30113" y="125740"/>
                  </a:lnTo>
                  <a:lnTo>
                    <a:pt x="52967" y="91922"/>
                  </a:lnTo>
                  <a:lnTo>
                    <a:pt x="86906" y="69149"/>
                  </a:lnTo>
                  <a:lnTo>
                    <a:pt x="128533" y="60806"/>
                  </a:lnTo>
                  <a:lnTo>
                    <a:pt x="232466" y="60806"/>
                  </a:lnTo>
                  <a:lnTo>
                    <a:pt x="233165" y="60046"/>
                  </a:lnTo>
                  <a:lnTo>
                    <a:pt x="201000" y="60046"/>
                  </a:lnTo>
                  <a:lnTo>
                    <a:pt x="186799" y="51804"/>
                  </a:lnTo>
                  <a:lnTo>
                    <a:pt x="171775" y="45414"/>
                  </a:lnTo>
                  <a:lnTo>
                    <a:pt x="156107" y="41020"/>
                  </a:lnTo>
                  <a:lnTo>
                    <a:pt x="139975" y="38764"/>
                  </a:lnTo>
                  <a:lnTo>
                    <a:pt x="139975" y="22802"/>
                  </a:lnTo>
                  <a:close/>
                </a:path>
                <a:path w="257809" h="296544">
                  <a:moveTo>
                    <a:pt x="232466" y="60806"/>
                  </a:moveTo>
                  <a:lnTo>
                    <a:pt x="128533" y="60806"/>
                  </a:lnTo>
                  <a:lnTo>
                    <a:pt x="170160" y="69149"/>
                  </a:lnTo>
                  <a:lnTo>
                    <a:pt x="204099" y="91922"/>
                  </a:lnTo>
                  <a:lnTo>
                    <a:pt x="226953" y="125740"/>
                  </a:lnTo>
                  <a:lnTo>
                    <a:pt x="235326" y="167218"/>
                  </a:lnTo>
                  <a:lnTo>
                    <a:pt x="226953" y="208696"/>
                  </a:lnTo>
                  <a:lnTo>
                    <a:pt x="204099" y="242513"/>
                  </a:lnTo>
                  <a:lnTo>
                    <a:pt x="170160" y="265286"/>
                  </a:lnTo>
                  <a:lnTo>
                    <a:pt x="128533" y="273629"/>
                  </a:lnTo>
                  <a:lnTo>
                    <a:pt x="199736" y="273629"/>
                  </a:lnTo>
                  <a:lnTo>
                    <a:pt x="209546" y="268255"/>
                  </a:lnTo>
                  <a:lnTo>
                    <a:pt x="239140" y="235245"/>
                  </a:lnTo>
                  <a:lnTo>
                    <a:pt x="255773" y="194254"/>
                  </a:lnTo>
                  <a:lnTo>
                    <a:pt x="257496" y="151303"/>
                  </a:lnTo>
                  <a:lnTo>
                    <a:pt x="244987" y="110134"/>
                  </a:lnTo>
                  <a:lnTo>
                    <a:pt x="218926" y="74488"/>
                  </a:lnTo>
                  <a:lnTo>
                    <a:pt x="230368" y="63086"/>
                  </a:lnTo>
                  <a:lnTo>
                    <a:pt x="232466" y="60806"/>
                  </a:lnTo>
                  <a:close/>
                </a:path>
                <a:path w="257809" h="296544">
                  <a:moveTo>
                    <a:pt x="218545" y="42564"/>
                  </a:moveTo>
                  <a:lnTo>
                    <a:pt x="213968" y="46745"/>
                  </a:lnTo>
                  <a:lnTo>
                    <a:pt x="201000" y="60046"/>
                  </a:lnTo>
                  <a:lnTo>
                    <a:pt x="233165" y="60046"/>
                  </a:lnTo>
                  <a:lnTo>
                    <a:pt x="234564" y="58526"/>
                  </a:lnTo>
                  <a:lnTo>
                    <a:pt x="234564" y="51685"/>
                  </a:lnTo>
                  <a:lnTo>
                    <a:pt x="225791" y="42944"/>
                  </a:lnTo>
                  <a:lnTo>
                    <a:pt x="218545" y="42564"/>
                  </a:lnTo>
                  <a:close/>
                </a:path>
                <a:path w="257809" h="296544">
                  <a:moveTo>
                    <a:pt x="174302" y="0"/>
                  </a:moveTo>
                  <a:lnTo>
                    <a:pt x="82764" y="0"/>
                  </a:lnTo>
                  <a:lnTo>
                    <a:pt x="82764" y="22802"/>
                  </a:lnTo>
                  <a:lnTo>
                    <a:pt x="174302" y="22802"/>
                  </a:lnTo>
                  <a:lnTo>
                    <a:pt x="174302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14921" y="2108695"/>
              <a:ext cx="218028" cy="217264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8195402" y="2050109"/>
              <a:ext cx="257810" cy="296545"/>
            </a:xfrm>
            <a:custGeom>
              <a:avLst/>
              <a:gdLst/>
              <a:ahLst/>
              <a:cxnLst/>
              <a:rect l="l" t="t" r="r" b="b"/>
              <a:pathLst>
                <a:path w="257809" h="296544">
                  <a:moveTo>
                    <a:pt x="218926" y="74488"/>
                  </a:moveTo>
                  <a:lnTo>
                    <a:pt x="230368" y="63086"/>
                  </a:lnTo>
                  <a:lnTo>
                    <a:pt x="234564" y="58526"/>
                  </a:lnTo>
                  <a:lnTo>
                    <a:pt x="234564" y="51685"/>
                  </a:lnTo>
                  <a:lnTo>
                    <a:pt x="229987" y="47125"/>
                  </a:lnTo>
                  <a:lnTo>
                    <a:pt x="225791" y="42944"/>
                  </a:lnTo>
                  <a:lnTo>
                    <a:pt x="218545" y="42564"/>
                  </a:lnTo>
                  <a:lnTo>
                    <a:pt x="213968" y="46745"/>
                  </a:lnTo>
                  <a:lnTo>
                    <a:pt x="201000" y="60046"/>
                  </a:lnTo>
                  <a:lnTo>
                    <a:pt x="186799" y="51804"/>
                  </a:lnTo>
                  <a:lnTo>
                    <a:pt x="171775" y="45414"/>
                  </a:lnTo>
                  <a:lnTo>
                    <a:pt x="156107" y="41020"/>
                  </a:lnTo>
                  <a:lnTo>
                    <a:pt x="139975" y="38764"/>
                  </a:lnTo>
                  <a:lnTo>
                    <a:pt x="139975" y="22802"/>
                  </a:lnTo>
                  <a:lnTo>
                    <a:pt x="174302" y="22802"/>
                  </a:lnTo>
                  <a:lnTo>
                    <a:pt x="174302" y="0"/>
                  </a:lnTo>
                  <a:lnTo>
                    <a:pt x="82764" y="0"/>
                  </a:lnTo>
                  <a:lnTo>
                    <a:pt x="82764" y="22802"/>
                  </a:lnTo>
                  <a:lnTo>
                    <a:pt x="117091" y="22802"/>
                  </a:lnTo>
                  <a:lnTo>
                    <a:pt x="117091" y="38384"/>
                  </a:lnTo>
                  <a:lnTo>
                    <a:pt x="74284" y="49708"/>
                  </a:lnTo>
                  <a:lnTo>
                    <a:pt x="38664" y="73965"/>
                  </a:lnTo>
                  <a:lnTo>
                    <a:pt x="12985" y="108555"/>
                  </a:lnTo>
                  <a:lnTo>
                    <a:pt x="0" y="150876"/>
                  </a:lnTo>
                  <a:lnTo>
                    <a:pt x="2032" y="195091"/>
                  </a:lnTo>
                  <a:lnTo>
                    <a:pt x="18259" y="234960"/>
                  </a:lnTo>
                  <a:lnTo>
                    <a:pt x="46716" y="267275"/>
                  </a:lnTo>
                  <a:lnTo>
                    <a:pt x="85434" y="288831"/>
                  </a:lnTo>
                  <a:lnTo>
                    <a:pt x="129188" y="296224"/>
                  </a:lnTo>
                  <a:lnTo>
                    <a:pt x="171727" y="288973"/>
                  </a:lnTo>
                  <a:lnTo>
                    <a:pt x="209546" y="268255"/>
                  </a:lnTo>
                  <a:lnTo>
                    <a:pt x="239140" y="235245"/>
                  </a:lnTo>
                  <a:lnTo>
                    <a:pt x="255773" y="194254"/>
                  </a:lnTo>
                  <a:lnTo>
                    <a:pt x="257495" y="151303"/>
                  </a:lnTo>
                  <a:lnTo>
                    <a:pt x="244987" y="110134"/>
                  </a:lnTo>
                  <a:lnTo>
                    <a:pt x="218926" y="74488"/>
                  </a:lnTo>
                  <a:close/>
                </a:path>
              </a:pathLst>
            </a:custGeom>
            <a:ln w="4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36685" y="1256538"/>
              <a:ext cx="2214372" cy="505968"/>
            </a:xfrm>
            <a:prstGeom prst="rect">
              <a:avLst/>
            </a:prstGeom>
          </p:spPr>
        </p:pic>
      </p:grpSp>
      <p:sp>
        <p:nvSpPr>
          <p:cNvPr id="97" name="object 97"/>
          <p:cNvSpPr txBox="1"/>
          <p:nvPr/>
        </p:nvSpPr>
        <p:spPr>
          <a:xfrm>
            <a:off x="12850113" y="3749675"/>
            <a:ext cx="2214880" cy="50609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517525">
              <a:lnSpc>
                <a:spcPct val="100000"/>
              </a:lnSpc>
              <a:spcBef>
                <a:spcPts val="675"/>
              </a:spcBef>
            </a:pPr>
            <a:r>
              <a:rPr sz="1800" spc="40" dirty="0">
                <a:latin typeface="Tahoma"/>
                <a:cs typeface="Tahoma"/>
              </a:rPr>
              <a:t>Application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12514228" y="5185825"/>
            <a:ext cx="2567940" cy="1870075"/>
            <a:chOff x="8200800" y="2692688"/>
            <a:chExt cx="2567940" cy="1870075"/>
          </a:xfrm>
        </p:grpSpPr>
        <p:sp>
          <p:nvSpPr>
            <p:cNvPr id="99" name="object 99"/>
            <p:cNvSpPr/>
            <p:nvPr/>
          </p:nvSpPr>
          <p:spPr>
            <a:xfrm>
              <a:off x="8323928" y="4236838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39">
                  <a:moveTo>
                    <a:pt x="11839" y="0"/>
                  </a:moveTo>
                  <a:lnTo>
                    <a:pt x="3416" y="0"/>
                  </a:lnTo>
                  <a:lnTo>
                    <a:pt x="0" y="3404"/>
                  </a:lnTo>
                  <a:lnTo>
                    <a:pt x="0" y="11800"/>
                  </a:lnTo>
                  <a:lnTo>
                    <a:pt x="3416" y="15201"/>
                  </a:lnTo>
                  <a:lnTo>
                    <a:pt x="11839" y="15201"/>
                  </a:lnTo>
                  <a:lnTo>
                    <a:pt x="15256" y="11800"/>
                  </a:lnTo>
                  <a:lnTo>
                    <a:pt x="15256" y="7600"/>
                  </a:lnTo>
                  <a:lnTo>
                    <a:pt x="15256" y="3404"/>
                  </a:lnTo>
                  <a:lnTo>
                    <a:pt x="11839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323928" y="4236838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39">
                  <a:moveTo>
                    <a:pt x="15256" y="7600"/>
                  </a:moveTo>
                  <a:lnTo>
                    <a:pt x="15256" y="11800"/>
                  </a:lnTo>
                  <a:lnTo>
                    <a:pt x="11839" y="15201"/>
                  </a:lnTo>
                  <a:lnTo>
                    <a:pt x="7628" y="15201"/>
                  </a:lnTo>
                  <a:lnTo>
                    <a:pt x="3416" y="15201"/>
                  </a:lnTo>
                  <a:lnTo>
                    <a:pt x="0" y="11800"/>
                  </a:lnTo>
                  <a:lnTo>
                    <a:pt x="0" y="7600"/>
                  </a:lnTo>
                  <a:lnTo>
                    <a:pt x="0" y="3404"/>
                  </a:lnTo>
                  <a:lnTo>
                    <a:pt x="3416" y="0"/>
                  </a:lnTo>
                  <a:lnTo>
                    <a:pt x="7628" y="0"/>
                  </a:lnTo>
                  <a:lnTo>
                    <a:pt x="11839" y="0"/>
                  </a:lnTo>
                  <a:lnTo>
                    <a:pt x="15256" y="3404"/>
                  </a:lnTo>
                  <a:lnTo>
                    <a:pt x="15256" y="7600"/>
                  </a:lnTo>
                  <a:close/>
                </a:path>
              </a:pathLst>
            </a:custGeom>
            <a:ln w="4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323928" y="4388854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39">
                  <a:moveTo>
                    <a:pt x="11839" y="0"/>
                  </a:moveTo>
                  <a:lnTo>
                    <a:pt x="3416" y="0"/>
                  </a:lnTo>
                  <a:lnTo>
                    <a:pt x="0" y="3404"/>
                  </a:lnTo>
                  <a:lnTo>
                    <a:pt x="0" y="11800"/>
                  </a:lnTo>
                  <a:lnTo>
                    <a:pt x="3416" y="15201"/>
                  </a:lnTo>
                  <a:lnTo>
                    <a:pt x="11839" y="15201"/>
                  </a:lnTo>
                  <a:lnTo>
                    <a:pt x="15256" y="11800"/>
                  </a:lnTo>
                  <a:lnTo>
                    <a:pt x="15256" y="7600"/>
                  </a:lnTo>
                  <a:lnTo>
                    <a:pt x="15256" y="3404"/>
                  </a:lnTo>
                  <a:lnTo>
                    <a:pt x="11839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323928" y="4388854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39">
                  <a:moveTo>
                    <a:pt x="15256" y="7600"/>
                  </a:moveTo>
                  <a:lnTo>
                    <a:pt x="15256" y="11800"/>
                  </a:lnTo>
                  <a:lnTo>
                    <a:pt x="11839" y="15201"/>
                  </a:lnTo>
                  <a:lnTo>
                    <a:pt x="7628" y="15201"/>
                  </a:lnTo>
                  <a:lnTo>
                    <a:pt x="3416" y="15201"/>
                  </a:lnTo>
                  <a:lnTo>
                    <a:pt x="0" y="11800"/>
                  </a:lnTo>
                  <a:lnTo>
                    <a:pt x="0" y="7600"/>
                  </a:lnTo>
                  <a:lnTo>
                    <a:pt x="0" y="3404"/>
                  </a:lnTo>
                  <a:lnTo>
                    <a:pt x="3416" y="0"/>
                  </a:lnTo>
                  <a:lnTo>
                    <a:pt x="7628" y="0"/>
                  </a:lnTo>
                  <a:lnTo>
                    <a:pt x="11839" y="0"/>
                  </a:lnTo>
                  <a:lnTo>
                    <a:pt x="15256" y="3404"/>
                  </a:lnTo>
                  <a:lnTo>
                    <a:pt x="15256" y="7600"/>
                  </a:lnTo>
                  <a:close/>
                </a:path>
              </a:pathLst>
            </a:custGeom>
            <a:ln w="4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400209" y="4309046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39">
                  <a:moveTo>
                    <a:pt x="11839" y="0"/>
                  </a:moveTo>
                  <a:lnTo>
                    <a:pt x="3416" y="0"/>
                  </a:lnTo>
                  <a:lnTo>
                    <a:pt x="0" y="3404"/>
                  </a:lnTo>
                  <a:lnTo>
                    <a:pt x="0" y="11800"/>
                  </a:lnTo>
                  <a:lnTo>
                    <a:pt x="3416" y="15201"/>
                  </a:lnTo>
                  <a:lnTo>
                    <a:pt x="11839" y="15201"/>
                  </a:lnTo>
                  <a:lnTo>
                    <a:pt x="15256" y="11800"/>
                  </a:lnTo>
                  <a:lnTo>
                    <a:pt x="15256" y="7600"/>
                  </a:lnTo>
                  <a:lnTo>
                    <a:pt x="15256" y="3404"/>
                  </a:lnTo>
                  <a:lnTo>
                    <a:pt x="11839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400209" y="4309046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39">
                  <a:moveTo>
                    <a:pt x="15256" y="7600"/>
                  </a:moveTo>
                  <a:lnTo>
                    <a:pt x="15256" y="11800"/>
                  </a:lnTo>
                  <a:lnTo>
                    <a:pt x="11839" y="15201"/>
                  </a:lnTo>
                  <a:lnTo>
                    <a:pt x="7628" y="15201"/>
                  </a:lnTo>
                  <a:lnTo>
                    <a:pt x="3416" y="15201"/>
                  </a:lnTo>
                  <a:lnTo>
                    <a:pt x="0" y="11800"/>
                  </a:lnTo>
                  <a:lnTo>
                    <a:pt x="0" y="7600"/>
                  </a:lnTo>
                  <a:lnTo>
                    <a:pt x="0" y="3404"/>
                  </a:lnTo>
                  <a:lnTo>
                    <a:pt x="3416" y="0"/>
                  </a:lnTo>
                  <a:lnTo>
                    <a:pt x="7628" y="0"/>
                  </a:lnTo>
                  <a:lnTo>
                    <a:pt x="11839" y="0"/>
                  </a:lnTo>
                  <a:lnTo>
                    <a:pt x="15256" y="3404"/>
                  </a:lnTo>
                  <a:lnTo>
                    <a:pt x="15256" y="7600"/>
                  </a:lnTo>
                  <a:close/>
                </a:path>
              </a:pathLst>
            </a:custGeom>
            <a:ln w="4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247647" y="4309046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39">
                  <a:moveTo>
                    <a:pt x="11839" y="0"/>
                  </a:moveTo>
                  <a:lnTo>
                    <a:pt x="3416" y="0"/>
                  </a:lnTo>
                  <a:lnTo>
                    <a:pt x="0" y="3404"/>
                  </a:lnTo>
                  <a:lnTo>
                    <a:pt x="0" y="11800"/>
                  </a:lnTo>
                  <a:lnTo>
                    <a:pt x="3416" y="15201"/>
                  </a:lnTo>
                  <a:lnTo>
                    <a:pt x="11839" y="15201"/>
                  </a:lnTo>
                  <a:lnTo>
                    <a:pt x="15256" y="11800"/>
                  </a:lnTo>
                  <a:lnTo>
                    <a:pt x="15256" y="7600"/>
                  </a:lnTo>
                  <a:lnTo>
                    <a:pt x="15256" y="3404"/>
                  </a:lnTo>
                  <a:lnTo>
                    <a:pt x="11839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247647" y="4309046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39">
                  <a:moveTo>
                    <a:pt x="15256" y="7600"/>
                  </a:moveTo>
                  <a:lnTo>
                    <a:pt x="15256" y="11800"/>
                  </a:lnTo>
                  <a:lnTo>
                    <a:pt x="11839" y="15201"/>
                  </a:lnTo>
                  <a:lnTo>
                    <a:pt x="7628" y="15201"/>
                  </a:lnTo>
                  <a:lnTo>
                    <a:pt x="3416" y="15201"/>
                  </a:lnTo>
                  <a:lnTo>
                    <a:pt x="0" y="11800"/>
                  </a:lnTo>
                  <a:lnTo>
                    <a:pt x="0" y="7600"/>
                  </a:lnTo>
                  <a:lnTo>
                    <a:pt x="0" y="3404"/>
                  </a:lnTo>
                  <a:lnTo>
                    <a:pt x="3416" y="0"/>
                  </a:lnTo>
                  <a:lnTo>
                    <a:pt x="7628" y="0"/>
                  </a:lnTo>
                  <a:lnTo>
                    <a:pt x="11839" y="0"/>
                  </a:lnTo>
                  <a:lnTo>
                    <a:pt x="15256" y="3404"/>
                  </a:lnTo>
                  <a:lnTo>
                    <a:pt x="15256" y="7600"/>
                  </a:lnTo>
                  <a:close/>
                </a:path>
              </a:pathLst>
            </a:custGeom>
            <a:ln w="4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323928" y="4263441"/>
              <a:ext cx="50800" cy="96520"/>
            </a:xfrm>
            <a:custGeom>
              <a:avLst/>
              <a:gdLst/>
              <a:ahLst/>
              <a:cxnLst/>
              <a:rect l="l" t="t" r="r" b="b"/>
              <a:pathLst>
                <a:path w="50800" h="96520">
                  <a:moveTo>
                    <a:pt x="15256" y="0"/>
                  </a:moveTo>
                  <a:lnTo>
                    <a:pt x="0" y="0"/>
                  </a:lnTo>
                  <a:lnTo>
                    <a:pt x="0" y="55105"/>
                  </a:lnTo>
                  <a:lnTo>
                    <a:pt x="762" y="57006"/>
                  </a:lnTo>
                  <a:lnTo>
                    <a:pt x="40047" y="96150"/>
                  </a:lnTo>
                  <a:lnTo>
                    <a:pt x="50726" y="85509"/>
                  </a:lnTo>
                  <a:lnTo>
                    <a:pt x="15256" y="50165"/>
                  </a:lnTo>
                  <a:lnTo>
                    <a:pt x="15256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323928" y="4263441"/>
              <a:ext cx="50800" cy="96520"/>
            </a:xfrm>
            <a:custGeom>
              <a:avLst/>
              <a:gdLst/>
              <a:ahLst/>
              <a:cxnLst/>
              <a:rect l="l" t="t" r="r" b="b"/>
              <a:pathLst>
                <a:path w="50800" h="96520">
                  <a:moveTo>
                    <a:pt x="15256" y="0"/>
                  </a:moveTo>
                  <a:lnTo>
                    <a:pt x="0" y="0"/>
                  </a:lnTo>
                  <a:lnTo>
                    <a:pt x="0" y="53205"/>
                  </a:lnTo>
                  <a:lnTo>
                    <a:pt x="0" y="55105"/>
                  </a:lnTo>
                  <a:lnTo>
                    <a:pt x="762" y="57006"/>
                  </a:lnTo>
                  <a:lnTo>
                    <a:pt x="2288" y="58526"/>
                  </a:lnTo>
                  <a:lnTo>
                    <a:pt x="40047" y="96150"/>
                  </a:lnTo>
                  <a:lnTo>
                    <a:pt x="50726" y="85509"/>
                  </a:lnTo>
                  <a:lnTo>
                    <a:pt x="15256" y="50165"/>
                  </a:lnTo>
                  <a:lnTo>
                    <a:pt x="15256" y="0"/>
                  </a:lnTo>
                  <a:close/>
                </a:path>
              </a:pathLst>
            </a:custGeom>
            <a:ln w="4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203022" y="4153229"/>
              <a:ext cx="257810" cy="296545"/>
            </a:xfrm>
            <a:custGeom>
              <a:avLst/>
              <a:gdLst/>
              <a:ahLst/>
              <a:cxnLst/>
              <a:rect l="l" t="t" r="r" b="b"/>
              <a:pathLst>
                <a:path w="257809" h="296545">
                  <a:moveTo>
                    <a:pt x="139975" y="22802"/>
                  </a:moveTo>
                  <a:lnTo>
                    <a:pt x="117091" y="22802"/>
                  </a:lnTo>
                  <a:lnTo>
                    <a:pt x="117091" y="38384"/>
                  </a:lnTo>
                  <a:lnTo>
                    <a:pt x="74284" y="49708"/>
                  </a:lnTo>
                  <a:lnTo>
                    <a:pt x="38664" y="73965"/>
                  </a:lnTo>
                  <a:lnTo>
                    <a:pt x="12985" y="108555"/>
                  </a:lnTo>
                  <a:lnTo>
                    <a:pt x="0" y="150876"/>
                  </a:lnTo>
                  <a:lnTo>
                    <a:pt x="2032" y="195091"/>
                  </a:lnTo>
                  <a:lnTo>
                    <a:pt x="18259" y="234960"/>
                  </a:lnTo>
                  <a:lnTo>
                    <a:pt x="46716" y="267275"/>
                  </a:lnTo>
                  <a:lnTo>
                    <a:pt x="85434" y="288831"/>
                  </a:lnTo>
                  <a:lnTo>
                    <a:pt x="129189" y="296224"/>
                  </a:lnTo>
                  <a:lnTo>
                    <a:pt x="171727" y="288973"/>
                  </a:lnTo>
                  <a:lnTo>
                    <a:pt x="199736" y="273629"/>
                  </a:lnTo>
                  <a:lnTo>
                    <a:pt x="128533" y="273629"/>
                  </a:lnTo>
                  <a:lnTo>
                    <a:pt x="86906" y="265286"/>
                  </a:lnTo>
                  <a:lnTo>
                    <a:pt x="52967" y="242513"/>
                  </a:lnTo>
                  <a:lnTo>
                    <a:pt x="30113" y="208696"/>
                  </a:lnTo>
                  <a:lnTo>
                    <a:pt x="21740" y="167218"/>
                  </a:lnTo>
                  <a:lnTo>
                    <a:pt x="30113" y="125740"/>
                  </a:lnTo>
                  <a:lnTo>
                    <a:pt x="52967" y="91922"/>
                  </a:lnTo>
                  <a:lnTo>
                    <a:pt x="86906" y="69149"/>
                  </a:lnTo>
                  <a:lnTo>
                    <a:pt x="128533" y="60806"/>
                  </a:lnTo>
                  <a:lnTo>
                    <a:pt x="232466" y="60806"/>
                  </a:lnTo>
                  <a:lnTo>
                    <a:pt x="233165" y="60046"/>
                  </a:lnTo>
                  <a:lnTo>
                    <a:pt x="201000" y="60046"/>
                  </a:lnTo>
                  <a:lnTo>
                    <a:pt x="186799" y="51804"/>
                  </a:lnTo>
                  <a:lnTo>
                    <a:pt x="171775" y="45414"/>
                  </a:lnTo>
                  <a:lnTo>
                    <a:pt x="156107" y="41020"/>
                  </a:lnTo>
                  <a:lnTo>
                    <a:pt x="139975" y="38764"/>
                  </a:lnTo>
                  <a:lnTo>
                    <a:pt x="139975" y="22802"/>
                  </a:lnTo>
                  <a:close/>
                </a:path>
                <a:path w="257809" h="296545">
                  <a:moveTo>
                    <a:pt x="232466" y="60806"/>
                  </a:moveTo>
                  <a:lnTo>
                    <a:pt x="128533" y="60806"/>
                  </a:lnTo>
                  <a:lnTo>
                    <a:pt x="170160" y="69149"/>
                  </a:lnTo>
                  <a:lnTo>
                    <a:pt x="204099" y="91922"/>
                  </a:lnTo>
                  <a:lnTo>
                    <a:pt x="226953" y="125740"/>
                  </a:lnTo>
                  <a:lnTo>
                    <a:pt x="235326" y="167218"/>
                  </a:lnTo>
                  <a:lnTo>
                    <a:pt x="226953" y="208696"/>
                  </a:lnTo>
                  <a:lnTo>
                    <a:pt x="204099" y="242513"/>
                  </a:lnTo>
                  <a:lnTo>
                    <a:pt x="170160" y="265286"/>
                  </a:lnTo>
                  <a:lnTo>
                    <a:pt x="128533" y="273629"/>
                  </a:lnTo>
                  <a:lnTo>
                    <a:pt x="199736" y="273629"/>
                  </a:lnTo>
                  <a:lnTo>
                    <a:pt x="209546" y="268255"/>
                  </a:lnTo>
                  <a:lnTo>
                    <a:pt x="239140" y="235245"/>
                  </a:lnTo>
                  <a:lnTo>
                    <a:pt x="255773" y="194254"/>
                  </a:lnTo>
                  <a:lnTo>
                    <a:pt x="257496" y="151303"/>
                  </a:lnTo>
                  <a:lnTo>
                    <a:pt x="244987" y="110134"/>
                  </a:lnTo>
                  <a:lnTo>
                    <a:pt x="218926" y="74488"/>
                  </a:lnTo>
                  <a:lnTo>
                    <a:pt x="230368" y="63086"/>
                  </a:lnTo>
                  <a:lnTo>
                    <a:pt x="232466" y="60806"/>
                  </a:lnTo>
                  <a:close/>
                </a:path>
                <a:path w="257809" h="296545">
                  <a:moveTo>
                    <a:pt x="218545" y="42564"/>
                  </a:moveTo>
                  <a:lnTo>
                    <a:pt x="213968" y="46745"/>
                  </a:lnTo>
                  <a:lnTo>
                    <a:pt x="201000" y="60046"/>
                  </a:lnTo>
                  <a:lnTo>
                    <a:pt x="233165" y="60046"/>
                  </a:lnTo>
                  <a:lnTo>
                    <a:pt x="234564" y="58526"/>
                  </a:lnTo>
                  <a:lnTo>
                    <a:pt x="234564" y="51685"/>
                  </a:lnTo>
                  <a:lnTo>
                    <a:pt x="225791" y="42944"/>
                  </a:lnTo>
                  <a:lnTo>
                    <a:pt x="218545" y="42564"/>
                  </a:lnTo>
                  <a:close/>
                </a:path>
                <a:path w="257809" h="296545">
                  <a:moveTo>
                    <a:pt x="174302" y="0"/>
                  </a:moveTo>
                  <a:lnTo>
                    <a:pt x="82764" y="0"/>
                  </a:lnTo>
                  <a:lnTo>
                    <a:pt x="82764" y="22802"/>
                  </a:lnTo>
                  <a:lnTo>
                    <a:pt x="174302" y="22802"/>
                  </a:lnTo>
                  <a:lnTo>
                    <a:pt x="174302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22541" y="4211815"/>
              <a:ext cx="218028" cy="217264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8203022" y="4153229"/>
              <a:ext cx="257810" cy="296545"/>
            </a:xfrm>
            <a:custGeom>
              <a:avLst/>
              <a:gdLst/>
              <a:ahLst/>
              <a:cxnLst/>
              <a:rect l="l" t="t" r="r" b="b"/>
              <a:pathLst>
                <a:path w="257809" h="296545">
                  <a:moveTo>
                    <a:pt x="218926" y="74488"/>
                  </a:moveTo>
                  <a:lnTo>
                    <a:pt x="230368" y="63086"/>
                  </a:lnTo>
                  <a:lnTo>
                    <a:pt x="234564" y="58526"/>
                  </a:lnTo>
                  <a:lnTo>
                    <a:pt x="234564" y="51685"/>
                  </a:lnTo>
                  <a:lnTo>
                    <a:pt x="229987" y="47125"/>
                  </a:lnTo>
                  <a:lnTo>
                    <a:pt x="225791" y="42944"/>
                  </a:lnTo>
                  <a:lnTo>
                    <a:pt x="218545" y="42564"/>
                  </a:lnTo>
                  <a:lnTo>
                    <a:pt x="213968" y="46745"/>
                  </a:lnTo>
                  <a:lnTo>
                    <a:pt x="201000" y="60046"/>
                  </a:lnTo>
                  <a:lnTo>
                    <a:pt x="186799" y="51804"/>
                  </a:lnTo>
                  <a:lnTo>
                    <a:pt x="171775" y="45414"/>
                  </a:lnTo>
                  <a:lnTo>
                    <a:pt x="156107" y="41020"/>
                  </a:lnTo>
                  <a:lnTo>
                    <a:pt x="139975" y="38764"/>
                  </a:lnTo>
                  <a:lnTo>
                    <a:pt x="139975" y="22802"/>
                  </a:lnTo>
                  <a:lnTo>
                    <a:pt x="174302" y="22802"/>
                  </a:lnTo>
                  <a:lnTo>
                    <a:pt x="174302" y="0"/>
                  </a:lnTo>
                  <a:lnTo>
                    <a:pt x="82764" y="0"/>
                  </a:lnTo>
                  <a:lnTo>
                    <a:pt x="82764" y="22802"/>
                  </a:lnTo>
                  <a:lnTo>
                    <a:pt x="117091" y="22802"/>
                  </a:lnTo>
                  <a:lnTo>
                    <a:pt x="117091" y="38384"/>
                  </a:lnTo>
                  <a:lnTo>
                    <a:pt x="74284" y="49708"/>
                  </a:lnTo>
                  <a:lnTo>
                    <a:pt x="38664" y="73965"/>
                  </a:lnTo>
                  <a:lnTo>
                    <a:pt x="12985" y="108555"/>
                  </a:lnTo>
                  <a:lnTo>
                    <a:pt x="0" y="150876"/>
                  </a:lnTo>
                  <a:lnTo>
                    <a:pt x="2032" y="195091"/>
                  </a:lnTo>
                  <a:lnTo>
                    <a:pt x="18259" y="234960"/>
                  </a:lnTo>
                  <a:lnTo>
                    <a:pt x="46716" y="267275"/>
                  </a:lnTo>
                  <a:lnTo>
                    <a:pt x="85434" y="288831"/>
                  </a:lnTo>
                  <a:lnTo>
                    <a:pt x="129188" y="296224"/>
                  </a:lnTo>
                  <a:lnTo>
                    <a:pt x="171727" y="288973"/>
                  </a:lnTo>
                  <a:lnTo>
                    <a:pt x="209546" y="268255"/>
                  </a:lnTo>
                  <a:lnTo>
                    <a:pt x="239140" y="235245"/>
                  </a:lnTo>
                  <a:lnTo>
                    <a:pt x="255773" y="194254"/>
                  </a:lnTo>
                  <a:lnTo>
                    <a:pt x="257495" y="151303"/>
                  </a:lnTo>
                  <a:lnTo>
                    <a:pt x="244987" y="110134"/>
                  </a:lnTo>
                  <a:lnTo>
                    <a:pt x="218926" y="74488"/>
                  </a:lnTo>
                  <a:close/>
                </a:path>
              </a:pathLst>
            </a:custGeom>
            <a:ln w="4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981561" y="2778866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1790" y="0"/>
                  </a:moveTo>
                  <a:lnTo>
                    <a:pt x="3402" y="0"/>
                  </a:lnTo>
                  <a:lnTo>
                    <a:pt x="0" y="3418"/>
                  </a:lnTo>
                  <a:lnTo>
                    <a:pt x="0" y="11849"/>
                  </a:lnTo>
                  <a:lnTo>
                    <a:pt x="3402" y="15264"/>
                  </a:lnTo>
                  <a:lnTo>
                    <a:pt x="11790" y="15264"/>
                  </a:lnTo>
                  <a:lnTo>
                    <a:pt x="15193" y="11849"/>
                  </a:lnTo>
                  <a:lnTo>
                    <a:pt x="15193" y="7632"/>
                  </a:lnTo>
                  <a:lnTo>
                    <a:pt x="15193" y="3418"/>
                  </a:lnTo>
                  <a:lnTo>
                    <a:pt x="1179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981561" y="2778866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5193" y="7632"/>
                  </a:moveTo>
                  <a:lnTo>
                    <a:pt x="15193" y="11849"/>
                  </a:lnTo>
                  <a:lnTo>
                    <a:pt x="11790" y="15264"/>
                  </a:lnTo>
                  <a:lnTo>
                    <a:pt x="7596" y="15264"/>
                  </a:lnTo>
                  <a:lnTo>
                    <a:pt x="3402" y="15264"/>
                  </a:lnTo>
                  <a:lnTo>
                    <a:pt x="0" y="11849"/>
                  </a:lnTo>
                  <a:lnTo>
                    <a:pt x="0" y="7632"/>
                  </a:lnTo>
                  <a:lnTo>
                    <a:pt x="0" y="3418"/>
                  </a:lnTo>
                  <a:lnTo>
                    <a:pt x="3402" y="0"/>
                  </a:lnTo>
                  <a:lnTo>
                    <a:pt x="7596" y="0"/>
                  </a:lnTo>
                  <a:lnTo>
                    <a:pt x="11790" y="0"/>
                  </a:lnTo>
                  <a:lnTo>
                    <a:pt x="15193" y="3418"/>
                  </a:lnTo>
                  <a:lnTo>
                    <a:pt x="15193" y="7632"/>
                  </a:lnTo>
                  <a:close/>
                </a:path>
              </a:pathLst>
            </a:custGeom>
            <a:ln w="4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981561" y="2931512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1790" y="0"/>
                  </a:moveTo>
                  <a:lnTo>
                    <a:pt x="3402" y="0"/>
                  </a:lnTo>
                  <a:lnTo>
                    <a:pt x="0" y="3418"/>
                  </a:lnTo>
                  <a:lnTo>
                    <a:pt x="0" y="11849"/>
                  </a:lnTo>
                  <a:lnTo>
                    <a:pt x="3402" y="15264"/>
                  </a:lnTo>
                  <a:lnTo>
                    <a:pt x="11790" y="15264"/>
                  </a:lnTo>
                  <a:lnTo>
                    <a:pt x="15193" y="11849"/>
                  </a:lnTo>
                  <a:lnTo>
                    <a:pt x="15193" y="7632"/>
                  </a:lnTo>
                  <a:lnTo>
                    <a:pt x="15193" y="3418"/>
                  </a:lnTo>
                  <a:lnTo>
                    <a:pt x="1179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981561" y="2931512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5193" y="7632"/>
                  </a:moveTo>
                  <a:lnTo>
                    <a:pt x="15193" y="11849"/>
                  </a:lnTo>
                  <a:lnTo>
                    <a:pt x="11790" y="15264"/>
                  </a:lnTo>
                  <a:lnTo>
                    <a:pt x="7596" y="15264"/>
                  </a:lnTo>
                  <a:lnTo>
                    <a:pt x="3402" y="15264"/>
                  </a:lnTo>
                  <a:lnTo>
                    <a:pt x="0" y="11849"/>
                  </a:lnTo>
                  <a:lnTo>
                    <a:pt x="0" y="7632"/>
                  </a:lnTo>
                  <a:lnTo>
                    <a:pt x="0" y="3418"/>
                  </a:lnTo>
                  <a:lnTo>
                    <a:pt x="3402" y="0"/>
                  </a:lnTo>
                  <a:lnTo>
                    <a:pt x="7596" y="0"/>
                  </a:lnTo>
                  <a:lnTo>
                    <a:pt x="11790" y="0"/>
                  </a:lnTo>
                  <a:lnTo>
                    <a:pt x="15193" y="3418"/>
                  </a:lnTo>
                  <a:lnTo>
                    <a:pt x="15193" y="7632"/>
                  </a:lnTo>
                  <a:close/>
                </a:path>
              </a:pathLst>
            </a:custGeom>
            <a:ln w="4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057527" y="2851373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1790" y="0"/>
                  </a:moveTo>
                  <a:lnTo>
                    <a:pt x="3402" y="0"/>
                  </a:lnTo>
                  <a:lnTo>
                    <a:pt x="0" y="3418"/>
                  </a:lnTo>
                  <a:lnTo>
                    <a:pt x="0" y="11849"/>
                  </a:lnTo>
                  <a:lnTo>
                    <a:pt x="3402" y="15264"/>
                  </a:lnTo>
                  <a:lnTo>
                    <a:pt x="11790" y="15264"/>
                  </a:lnTo>
                  <a:lnTo>
                    <a:pt x="15193" y="11849"/>
                  </a:lnTo>
                  <a:lnTo>
                    <a:pt x="15193" y="7632"/>
                  </a:lnTo>
                  <a:lnTo>
                    <a:pt x="15193" y="3418"/>
                  </a:lnTo>
                  <a:lnTo>
                    <a:pt x="1179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9057527" y="2851373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5193" y="7632"/>
                  </a:moveTo>
                  <a:lnTo>
                    <a:pt x="15193" y="11849"/>
                  </a:lnTo>
                  <a:lnTo>
                    <a:pt x="11790" y="15264"/>
                  </a:lnTo>
                  <a:lnTo>
                    <a:pt x="7596" y="15264"/>
                  </a:lnTo>
                  <a:lnTo>
                    <a:pt x="3402" y="15264"/>
                  </a:lnTo>
                  <a:lnTo>
                    <a:pt x="0" y="11849"/>
                  </a:lnTo>
                  <a:lnTo>
                    <a:pt x="0" y="7632"/>
                  </a:lnTo>
                  <a:lnTo>
                    <a:pt x="0" y="3418"/>
                  </a:lnTo>
                  <a:lnTo>
                    <a:pt x="3402" y="0"/>
                  </a:lnTo>
                  <a:lnTo>
                    <a:pt x="7596" y="0"/>
                  </a:lnTo>
                  <a:lnTo>
                    <a:pt x="11790" y="0"/>
                  </a:lnTo>
                  <a:lnTo>
                    <a:pt x="15193" y="3418"/>
                  </a:lnTo>
                  <a:lnTo>
                    <a:pt x="15193" y="7632"/>
                  </a:lnTo>
                  <a:close/>
                </a:path>
              </a:pathLst>
            </a:custGeom>
            <a:ln w="4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905595" y="2851373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1790" y="0"/>
                  </a:moveTo>
                  <a:lnTo>
                    <a:pt x="3402" y="0"/>
                  </a:lnTo>
                  <a:lnTo>
                    <a:pt x="0" y="3418"/>
                  </a:lnTo>
                  <a:lnTo>
                    <a:pt x="0" y="11849"/>
                  </a:lnTo>
                  <a:lnTo>
                    <a:pt x="3402" y="15264"/>
                  </a:lnTo>
                  <a:lnTo>
                    <a:pt x="11790" y="15264"/>
                  </a:lnTo>
                  <a:lnTo>
                    <a:pt x="15193" y="11849"/>
                  </a:lnTo>
                  <a:lnTo>
                    <a:pt x="15193" y="7632"/>
                  </a:lnTo>
                  <a:lnTo>
                    <a:pt x="15193" y="3418"/>
                  </a:lnTo>
                  <a:lnTo>
                    <a:pt x="1179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905595" y="2851373"/>
              <a:ext cx="15240" cy="15875"/>
            </a:xfrm>
            <a:custGeom>
              <a:avLst/>
              <a:gdLst/>
              <a:ahLst/>
              <a:cxnLst/>
              <a:rect l="l" t="t" r="r" b="b"/>
              <a:pathLst>
                <a:path w="15240" h="15875">
                  <a:moveTo>
                    <a:pt x="15193" y="7632"/>
                  </a:moveTo>
                  <a:lnTo>
                    <a:pt x="15193" y="11849"/>
                  </a:lnTo>
                  <a:lnTo>
                    <a:pt x="11790" y="15264"/>
                  </a:lnTo>
                  <a:lnTo>
                    <a:pt x="7596" y="15264"/>
                  </a:lnTo>
                  <a:lnTo>
                    <a:pt x="3402" y="15264"/>
                  </a:lnTo>
                  <a:lnTo>
                    <a:pt x="0" y="11849"/>
                  </a:lnTo>
                  <a:lnTo>
                    <a:pt x="0" y="7632"/>
                  </a:lnTo>
                  <a:lnTo>
                    <a:pt x="0" y="3418"/>
                  </a:lnTo>
                  <a:lnTo>
                    <a:pt x="3402" y="0"/>
                  </a:lnTo>
                  <a:lnTo>
                    <a:pt x="7596" y="0"/>
                  </a:lnTo>
                  <a:lnTo>
                    <a:pt x="11790" y="0"/>
                  </a:lnTo>
                  <a:lnTo>
                    <a:pt x="15193" y="3418"/>
                  </a:lnTo>
                  <a:lnTo>
                    <a:pt x="15193" y="7632"/>
                  </a:lnTo>
                  <a:close/>
                </a:path>
              </a:pathLst>
            </a:custGeom>
            <a:ln w="4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981561" y="2805579"/>
              <a:ext cx="50800" cy="97155"/>
            </a:xfrm>
            <a:custGeom>
              <a:avLst/>
              <a:gdLst/>
              <a:ahLst/>
              <a:cxnLst/>
              <a:rect l="l" t="t" r="r" b="b"/>
              <a:pathLst>
                <a:path w="50800" h="97155">
                  <a:moveTo>
                    <a:pt x="15193" y="0"/>
                  </a:moveTo>
                  <a:lnTo>
                    <a:pt x="0" y="0"/>
                  </a:lnTo>
                  <a:lnTo>
                    <a:pt x="0" y="55334"/>
                  </a:lnTo>
                  <a:lnTo>
                    <a:pt x="759" y="57242"/>
                  </a:lnTo>
                  <a:lnTo>
                    <a:pt x="39882" y="96548"/>
                  </a:lnTo>
                  <a:lnTo>
                    <a:pt x="50517" y="85863"/>
                  </a:lnTo>
                  <a:lnTo>
                    <a:pt x="15193" y="50373"/>
                  </a:lnTo>
                  <a:lnTo>
                    <a:pt x="15193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981561" y="2805579"/>
              <a:ext cx="50800" cy="97155"/>
            </a:xfrm>
            <a:custGeom>
              <a:avLst/>
              <a:gdLst/>
              <a:ahLst/>
              <a:cxnLst/>
              <a:rect l="l" t="t" r="r" b="b"/>
              <a:pathLst>
                <a:path w="50800" h="97155">
                  <a:moveTo>
                    <a:pt x="15193" y="0"/>
                  </a:moveTo>
                  <a:lnTo>
                    <a:pt x="0" y="0"/>
                  </a:lnTo>
                  <a:lnTo>
                    <a:pt x="0" y="53426"/>
                  </a:lnTo>
                  <a:lnTo>
                    <a:pt x="0" y="55334"/>
                  </a:lnTo>
                  <a:lnTo>
                    <a:pt x="759" y="57242"/>
                  </a:lnTo>
                  <a:lnTo>
                    <a:pt x="2278" y="58768"/>
                  </a:lnTo>
                  <a:lnTo>
                    <a:pt x="39882" y="96548"/>
                  </a:lnTo>
                  <a:lnTo>
                    <a:pt x="50517" y="85863"/>
                  </a:lnTo>
                  <a:lnTo>
                    <a:pt x="15193" y="50373"/>
                  </a:lnTo>
                  <a:lnTo>
                    <a:pt x="15193" y="0"/>
                  </a:lnTo>
                  <a:close/>
                </a:path>
              </a:pathLst>
            </a:custGeom>
            <a:ln w="44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861154" y="2694911"/>
              <a:ext cx="256540" cy="297815"/>
            </a:xfrm>
            <a:custGeom>
              <a:avLst/>
              <a:gdLst/>
              <a:ahLst/>
              <a:cxnLst/>
              <a:rect l="l" t="t" r="r" b="b"/>
              <a:pathLst>
                <a:path w="256540" h="297814">
                  <a:moveTo>
                    <a:pt x="139398" y="22896"/>
                  </a:moveTo>
                  <a:lnTo>
                    <a:pt x="116608" y="22896"/>
                  </a:lnTo>
                  <a:lnTo>
                    <a:pt x="116608" y="38543"/>
                  </a:lnTo>
                  <a:lnTo>
                    <a:pt x="73978" y="49914"/>
                  </a:lnTo>
                  <a:lnTo>
                    <a:pt x="38505" y="74271"/>
                  </a:lnTo>
                  <a:lnTo>
                    <a:pt x="12932" y="109004"/>
                  </a:lnTo>
                  <a:lnTo>
                    <a:pt x="0" y="151501"/>
                  </a:lnTo>
                  <a:lnTo>
                    <a:pt x="2023" y="195899"/>
                  </a:lnTo>
                  <a:lnTo>
                    <a:pt x="18184" y="235933"/>
                  </a:lnTo>
                  <a:lnTo>
                    <a:pt x="46523" y="268382"/>
                  </a:lnTo>
                  <a:lnTo>
                    <a:pt x="85082" y="290027"/>
                  </a:lnTo>
                  <a:lnTo>
                    <a:pt x="128656" y="297450"/>
                  </a:lnTo>
                  <a:lnTo>
                    <a:pt x="171019" y="290170"/>
                  </a:lnTo>
                  <a:lnTo>
                    <a:pt x="198912" y="274762"/>
                  </a:lnTo>
                  <a:lnTo>
                    <a:pt x="128003" y="274762"/>
                  </a:lnTo>
                  <a:lnTo>
                    <a:pt x="86548" y="266385"/>
                  </a:lnTo>
                  <a:lnTo>
                    <a:pt x="52749" y="243517"/>
                  </a:lnTo>
                  <a:lnTo>
                    <a:pt x="29988" y="209560"/>
                  </a:lnTo>
                  <a:lnTo>
                    <a:pt x="21650" y="167910"/>
                  </a:lnTo>
                  <a:lnTo>
                    <a:pt x="29988" y="126260"/>
                  </a:lnTo>
                  <a:lnTo>
                    <a:pt x="52749" y="92303"/>
                  </a:lnTo>
                  <a:lnTo>
                    <a:pt x="86548" y="69436"/>
                  </a:lnTo>
                  <a:lnTo>
                    <a:pt x="128003" y="61058"/>
                  </a:lnTo>
                  <a:lnTo>
                    <a:pt x="231507" y="61058"/>
                  </a:lnTo>
                  <a:lnTo>
                    <a:pt x="232204" y="60295"/>
                  </a:lnTo>
                  <a:lnTo>
                    <a:pt x="200171" y="60295"/>
                  </a:lnTo>
                  <a:lnTo>
                    <a:pt x="186028" y="52018"/>
                  </a:lnTo>
                  <a:lnTo>
                    <a:pt x="171066" y="45602"/>
                  </a:lnTo>
                  <a:lnTo>
                    <a:pt x="155464" y="41190"/>
                  </a:lnTo>
                  <a:lnTo>
                    <a:pt x="139398" y="38924"/>
                  </a:lnTo>
                  <a:lnTo>
                    <a:pt x="139398" y="22896"/>
                  </a:lnTo>
                  <a:close/>
                </a:path>
                <a:path w="256540" h="297814">
                  <a:moveTo>
                    <a:pt x="231507" y="61058"/>
                  </a:moveTo>
                  <a:lnTo>
                    <a:pt x="128003" y="61058"/>
                  </a:lnTo>
                  <a:lnTo>
                    <a:pt x="169458" y="69436"/>
                  </a:lnTo>
                  <a:lnTo>
                    <a:pt x="203257" y="92303"/>
                  </a:lnTo>
                  <a:lnTo>
                    <a:pt x="226017" y="126260"/>
                  </a:lnTo>
                  <a:lnTo>
                    <a:pt x="234356" y="167910"/>
                  </a:lnTo>
                  <a:lnTo>
                    <a:pt x="226017" y="209560"/>
                  </a:lnTo>
                  <a:lnTo>
                    <a:pt x="203257" y="243517"/>
                  </a:lnTo>
                  <a:lnTo>
                    <a:pt x="169458" y="266385"/>
                  </a:lnTo>
                  <a:lnTo>
                    <a:pt x="128003" y="274762"/>
                  </a:lnTo>
                  <a:lnTo>
                    <a:pt x="198912" y="274762"/>
                  </a:lnTo>
                  <a:lnTo>
                    <a:pt x="208682" y="269366"/>
                  </a:lnTo>
                  <a:lnTo>
                    <a:pt x="238154" y="236219"/>
                  </a:lnTo>
                  <a:lnTo>
                    <a:pt x="254719" y="195058"/>
                  </a:lnTo>
                  <a:lnTo>
                    <a:pt x="256434" y="151930"/>
                  </a:lnTo>
                  <a:lnTo>
                    <a:pt x="243976" y="110590"/>
                  </a:lnTo>
                  <a:lnTo>
                    <a:pt x="218023" y="74796"/>
                  </a:lnTo>
                  <a:lnTo>
                    <a:pt x="229418" y="63348"/>
                  </a:lnTo>
                  <a:lnTo>
                    <a:pt x="231507" y="61058"/>
                  </a:lnTo>
                  <a:close/>
                </a:path>
                <a:path w="256540" h="297814">
                  <a:moveTo>
                    <a:pt x="217643" y="42740"/>
                  </a:moveTo>
                  <a:lnTo>
                    <a:pt x="213085" y="46938"/>
                  </a:lnTo>
                  <a:lnTo>
                    <a:pt x="200171" y="60295"/>
                  </a:lnTo>
                  <a:lnTo>
                    <a:pt x="232204" y="60295"/>
                  </a:lnTo>
                  <a:lnTo>
                    <a:pt x="233596" y="58768"/>
                  </a:lnTo>
                  <a:lnTo>
                    <a:pt x="233596" y="51899"/>
                  </a:lnTo>
                  <a:lnTo>
                    <a:pt x="224860" y="43122"/>
                  </a:lnTo>
                  <a:lnTo>
                    <a:pt x="217643" y="42740"/>
                  </a:lnTo>
                  <a:close/>
                </a:path>
                <a:path w="256540" h="297814">
                  <a:moveTo>
                    <a:pt x="173583" y="0"/>
                  </a:moveTo>
                  <a:lnTo>
                    <a:pt x="82423" y="0"/>
                  </a:lnTo>
                  <a:lnTo>
                    <a:pt x="82423" y="22896"/>
                  </a:lnTo>
                  <a:lnTo>
                    <a:pt x="173583" y="22896"/>
                  </a:lnTo>
                  <a:lnTo>
                    <a:pt x="173583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3" name="object 1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80584" y="2753748"/>
              <a:ext cx="217147" cy="218146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8861154" y="2694911"/>
              <a:ext cx="256540" cy="297815"/>
            </a:xfrm>
            <a:custGeom>
              <a:avLst/>
              <a:gdLst/>
              <a:ahLst/>
              <a:cxnLst/>
              <a:rect l="l" t="t" r="r" b="b"/>
              <a:pathLst>
                <a:path w="256540" h="297814">
                  <a:moveTo>
                    <a:pt x="218023" y="74796"/>
                  </a:moveTo>
                  <a:lnTo>
                    <a:pt x="229418" y="63348"/>
                  </a:lnTo>
                  <a:lnTo>
                    <a:pt x="233596" y="58768"/>
                  </a:lnTo>
                  <a:lnTo>
                    <a:pt x="233596" y="51899"/>
                  </a:lnTo>
                  <a:lnTo>
                    <a:pt x="229038" y="47320"/>
                  </a:lnTo>
                  <a:lnTo>
                    <a:pt x="224860" y="43122"/>
                  </a:lnTo>
                  <a:lnTo>
                    <a:pt x="217643" y="42740"/>
                  </a:lnTo>
                  <a:lnTo>
                    <a:pt x="213085" y="46938"/>
                  </a:lnTo>
                  <a:lnTo>
                    <a:pt x="200171" y="60295"/>
                  </a:lnTo>
                  <a:lnTo>
                    <a:pt x="186028" y="52018"/>
                  </a:lnTo>
                  <a:lnTo>
                    <a:pt x="171066" y="45602"/>
                  </a:lnTo>
                  <a:lnTo>
                    <a:pt x="155464" y="41190"/>
                  </a:lnTo>
                  <a:lnTo>
                    <a:pt x="139398" y="38924"/>
                  </a:lnTo>
                  <a:lnTo>
                    <a:pt x="139398" y="22896"/>
                  </a:lnTo>
                  <a:lnTo>
                    <a:pt x="173583" y="22896"/>
                  </a:lnTo>
                  <a:lnTo>
                    <a:pt x="173583" y="0"/>
                  </a:lnTo>
                  <a:lnTo>
                    <a:pt x="82423" y="0"/>
                  </a:lnTo>
                  <a:lnTo>
                    <a:pt x="82423" y="22896"/>
                  </a:lnTo>
                  <a:lnTo>
                    <a:pt x="116608" y="22896"/>
                  </a:lnTo>
                  <a:lnTo>
                    <a:pt x="116608" y="38543"/>
                  </a:lnTo>
                  <a:lnTo>
                    <a:pt x="73978" y="49914"/>
                  </a:lnTo>
                  <a:lnTo>
                    <a:pt x="38505" y="74271"/>
                  </a:lnTo>
                  <a:lnTo>
                    <a:pt x="12932" y="109004"/>
                  </a:lnTo>
                  <a:lnTo>
                    <a:pt x="0" y="151501"/>
                  </a:lnTo>
                  <a:lnTo>
                    <a:pt x="2023" y="195899"/>
                  </a:lnTo>
                  <a:lnTo>
                    <a:pt x="18184" y="235933"/>
                  </a:lnTo>
                  <a:lnTo>
                    <a:pt x="46523" y="268382"/>
                  </a:lnTo>
                  <a:lnTo>
                    <a:pt x="85082" y="290027"/>
                  </a:lnTo>
                  <a:lnTo>
                    <a:pt x="128656" y="297450"/>
                  </a:lnTo>
                  <a:lnTo>
                    <a:pt x="171019" y="290170"/>
                  </a:lnTo>
                  <a:lnTo>
                    <a:pt x="208682" y="269366"/>
                  </a:lnTo>
                  <a:lnTo>
                    <a:pt x="238154" y="236219"/>
                  </a:lnTo>
                  <a:lnTo>
                    <a:pt x="254719" y="195058"/>
                  </a:lnTo>
                  <a:lnTo>
                    <a:pt x="256434" y="151930"/>
                  </a:lnTo>
                  <a:lnTo>
                    <a:pt x="243976" y="110590"/>
                  </a:lnTo>
                  <a:lnTo>
                    <a:pt x="218023" y="74796"/>
                  </a:lnTo>
                  <a:close/>
                </a:path>
              </a:pathLst>
            </a:custGeom>
            <a:ln w="4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544306" y="4046981"/>
              <a:ext cx="2214880" cy="506095"/>
            </a:xfrm>
            <a:custGeom>
              <a:avLst/>
              <a:gdLst/>
              <a:ahLst/>
              <a:cxnLst/>
              <a:rect l="l" t="t" r="r" b="b"/>
              <a:pathLst>
                <a:path w="2214879" h="506095">
                  <a:moveTo>
                    <a:pt x="2214372" y="0"/>
                  </a:moveTo>
                  <a:lnTo>
                    <a:pt x="0" y="0"/>
                  </a:lnTo>
                  <a:lnTo>
                    <a:pt x="0" y="505968"/>
                  </a:lnTo>
                  <a:lnTo>
                    <a:pt x="2214372" y="505968"/>
                  </a:lnTo>
                  <a:lnTo>
                    <a:pt x="2214372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544306" y="4046981"/>
              <a:ext cx="2214880" cy="506095"/>
            </a:xfrm>
            <a:custGeom>
              <a:avLst/>
              <a:gdLst/>
              <a:ahLst/>
              <a:cxnLst/>
              <a:rect l="l" t="t" r="r" b="b"/>
              <a:pathLst>
                <a:path w="2214879" h="506095">
                  <a:moveTo>
                    <a:pt x="0" y="505968"/>
                  </a:moveTo>
                  <a:lnTo>
                    <a:pt x="2214372" y="505968"/>
                  </a:lnTo>
                  <a:lnTo>
                    <a:pt x="2214372" y="0"/>
                  </a:lnTo>
                  <a:lnTo>
                    <a:pt x="0" y="0"/>
                  </a:lnTo>
                  <a:lnTo>
                    <a:pt x="0" y="505968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12850113" y="4436998"/>
            <a:ext cx="2214880" cy="474938"/>
          </a:xfrm>
          <a:prstGeom prst="rect">
            <a:avLst/>
          </a:prstGeom>
          <a:solidFill>
            <a:srgbClr val="FFC766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60"/>
              </a:lnSpc>
            </a:pPr>
            <a:r>
              <a:rPr sz="1600" b="1" spc="-90" dirty="0">
                <a:latin typeface="Tahoma"/>
                <a:cs typeface="Tahoma"/>
              </a:rPr>
              <a:t>System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Clock</a:t>
            </a:r>
            <a:endParaRPr sz="1600" dirty="0">
              <a:latin typeface="Tahoma"/>
              <a:cs typeface="Tahoma"/>
            </a:endParaRPr>
          </a:p>
          <a:p>
            <a:pPr algn="ctr">
              <a:lnSpc>
                <a:spcPts val="2050"/>
              </a:lnSpc>
            </a:pPr>
            <a:r>
              <a:rPr sz="1600" spc="-10" dirty="0">
                <a:latin typeface="Tahoma"/>
                <a:cs typeface="Tahoma"/>
              </a:rPr>
              <a:t>“Now”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13488670" y="5106035"/>
            <a:ext cx="1576070" cy="474938"/>
          </a:xfrm>
          <a:prstGeom prst="rect">
            <a:avLst/>
          </a:prstGeom>
          <a:solidFill>
            <a:srgbClr val="999999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64"/>
              </a:lnSpc>
            </a:pPr>
            <a:r>
              <a:rPr sz="1600" spc="85" dirty="0">
                <a:latin typeface="Tahoma"/>
                <a:cs typeface="Tahoma"/>
              </a:rPr>
              <a:t>CPU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Clock</a:t>
            </a:r>
            <a:endParaRPr sz="1600" dirty="0">
              <a:latin typeface="Tahoma"/>
              <a:cs typeface="Tahoma"/>
            </a:endParaRPr>
          </a:p>
          <a:p>
            <a:pPr marL="635" algn="ctr">
              <a:lnSpc>
                <a:spcPts val="2050"/>
              </a:lnSpc>
            </a:pPr>
            <a:r>
              <a:rPr sz="1600" spc="-10" dirty="0">
                <a:latin typeface="Tahoma"/>
                <a:cs typeface="Tahoma"/>
              </a:rPr>
              <a:t>(TSC)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12867259" y="6613525"/>
            <a:ext cx="2195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Network</a:t>
            </a:r>
            <a:r>
              <a:rPr sz="1800" spc="14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Interface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2437109" y="5173091"/>
            <a:ext cx="687705" cy="368935"/>
          </a:xfrm>
          <a:prstGeom prst="rect">
            <a:avLst/>
          </a:prstGeom>
          <a:solidFill>
            <a:srgbClr val="999999"/>
          </a:solidFill>
          <a:ln w="19050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135"/>
              </a:spcBef>
            </a:pPr>
            <a:r>
              <a:rPr sz="1800" spc="-10" dirty="0">
                <a:latin typeface="Tahoma"/>
                <a:cs typeface="Tahoma"/>
              </a:rPr>
              <a:t>TGPIO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5015991" y="7488808"/>
            <a:ext cx="132715" cy="835660"/>
            <a:chOff x="702563" y="4995671"/>
            <a:chExt cx="132715" cy="835660"/>
          </a:xfrm>
        </p:grpSpPr>
        <p:sp>
          <p:nvSpPr>
            <p:cNvPr id="132" name="object 132"/>
            <p:cNvSpPr/>
            <p:nvPr/>
          </p:nvSpPr>
          <p:spPr>
            <a:xfrm>
              <a:off x="702563" y="5224271"/>
              <a:ext cx="132715" cy="607060"/>
            </a:xfrm>
            <a:custGeom>
              <a:avLst/>
              <a:gdLst/>
              <a:ahLst/>
              <a:cxnLst/>
              <a:rect l="l" t="t" r="r" b="b"/>
              <a:pathLst>
                <a:path w="132715" h="607060">
                  <a:moveTo>
                    <a:pt x="110489" y="0"/>
                  </a:moveTo>
                  <a:lnTo>
                    <a:pt x="22098" y="0"/>
                  </a:lnTo>
                  <a:lnTo>
                    <a:pt x="13496" y="1738"/>
                  </a:lnTo>
                  <a:lnTo>
                    <a:pt x="6472" y="6476"/>
                  </a:lnTo>
                  <a:lnTo>
                    <a:pt x="1736" y="13501"/>
                  </a:lnTo>
                  <a:lnTo>
                    <a:pt x="0" y="22097"/>
                  </a:lnTo>
                  <a:lnTo>
                    <a:pt x="0" y="584453"/>
                  </a:lnTo>
                  <a:lnTo>
                    <a:pt x="1736" y="593055"/>
                  </a:lnTo>
                  <a:lnTo>
                    <a:pt x="6472" y="600079"/>
                  </a:lnTo>
                  <a:lnTo>
                    <a:pt x="13496" y="604815"/>
                  </a:lnTo>
                  <a:lnTo>
                    <a:pt x="22098" y="606551"/>
                  </a:lnTo>
                  <a:lnTo>
                    <a:pt x="110489" y="606551"/>
                  </a:lnTo>
                  <a:lnTo>
                    <a:pt x="119091" y="604815"/>
                  </a:lnTo>
                  <a:lnTo>
                    <a:pt x="126115" y="600079"/>
                  </a:lnTo>
                  <a:lnTo>
                    <a:pt x="130851" y="593055"/>
                  </a:lnTo>
                  <a:lnTo>
                    <a:pt x="132588" y="584453"/>
                  </a:lnTo>
                  <a:lnTo>
                    <a:pt x="132588" y="22097"/>
                  </a:lnTo>
                  <a:lnTo>
                    <a:pt x="130851" y="13501"/>
                  </a:lnTo>
                  <a:lnTo>
                    <a:pt x="126115" y="6476"/>
                  </a:lnTo>
                  <a:lnTo>
                    <a:pt x="119091" y="1738"/>
                  </a:lnTo>
                  <a:lnTo>
                    <a:pt x="110489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02563" y="4995671"/>
              <a:ext cx="132715" cy="607060"/>
            </a:xfrm>
            <a:custGeom>
              <a:avLst/>
              <a:gdLst/>
              <a:ahLst/>
              <a:cxnLst/>
              <a:rect l="l" t="t" r="r" b="b"/>
              <a:pathLst>
                <a:path w="132715" h="607060">
                  <a:moveTo>
                    <a:pt x="110489" y="0"/>
                  </a:moveTo>
                  <a:lnTo>
                    <a:pt x="22098" y="0"/>
                  </a:lnTo>
                  <a:lnTo>
                    <a:pt x="13496" y="1738"/>
                  </a:lnTo>
                  <a:lnTo>
                    <a:pt x="6472" y="6476"/>
                  </a:lnTo>
                  <a:lnTo>
                    <a:pt x="1736" y="13501"/>
                  </a:lnTo>
                  <a:lnTo>
                    <a:pt x="0" y="22097"/>
                  </a:lnTo>
                  <a:lnTo>
                    <a:pt x="0" y="584453"/>
                  </a:lnTo>
                  <a:lnTo>
                    <a:pt x="1736" y="593055"/>
                  </a:lnTo>
                  <a:lnTo>
                    <a:pt x="6472" y="600079"/>
                  </a:lnTo>
                  <a:lnTo>
                    <a:pt x="13496" y="604815"/>
                  </a:lnTo>
                  <a:lnTo>
                    <a:pt x="22098" y="606551"/>
                  </a:lnTo>
                  <a:lnTo>
                    <a:pt x="110489" y="606551"/>
                  </a:lnTo>
                  <a:lnTo>
                    <a:pt x="119091" y="604815"/>
                  </a:lnTo>
                  <a:lnTo>
                    <a:pt x="126115" y="600079"/>
                  </a:lnTo>
                  <a:lnTo>
                    <a:pt x="130851" y="593055"/>
                  </a:lnTo>
                  <a:lnTo>
                    <a:pt x="132588" y="584453"/>
                  </a:lnTo>
                  <a:lnTo>
                    <a:pt x="132588" y="22097"/>
                  </a:lnTo>
                  <a:lnTo>
                    <a:pt x="130851" y="13501"/>
                  </a:lnTo>
                  <a:lnTo>
                    <a:pt x="126115" y="6476"/>
                  </a:lnTo>
                  <a:lnTo>
                    <a:pt x="119091" y="1738"/>
                  </a:lnTo>
                  <a:lnTo>
                    <a:pt x="110489" y="0"/>
                  </a:lnTo>
                  <a:close/>
                </a:path>
              </a:pathLst>
            </a:custGeom>
            <a:solidFill>
              <a:srgbClr val="FFC7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4" name="object 134"/>
          <p:cNvGrpSpPr/>
          <p:nvPr/>
        </p:nvGrpSpPr>
        <p:grpSpPr>
          <a:xfrm>
            <a:off x="6809994" y="5297551"/>
            <a:ext cx="7167880" cy="2430145"/>
            <a:chOff x="2496566" y="2804414"/>
            <a:chExt cx="7167880" cy="2430145"/>
          </a:xfrm>
        </p:grpSpPr>
        <p:sp>
          <p:nvSpPr>
            <p:cNvPr id="135" name="object 135"/>
            <p:cNvSpPr/>
            <p:nvPr/>
          </p:nvSpPr>
          <p:spPr>
            <a:xfrm>
              <a:off x="7015733" y="4552950"/>
              <a:ext cx="2635885" cy="668655"/>
            </a:xfrm>
            <a:custGeom>
              <a:avLst/>
              <a:gdLst/>
              <a:ahLst/>
              <a:cxnLst/>
              <a:rect l="l" t="t" r="r" b="b"/>
              <a:pathLst>
                <a:path w="2635884" h="668654">
                  <a:moveTo>
                    <a:pt x="0" y="668401"/>
                  </a:moveTo>
                  <a:lnTo>
                    <a:pt x="2635885" y="668401"/>
                  </a:lnTo>
                  <a:lnTo>
                    <a:pt x="263588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6" name="object 1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82466" y="2804414"/>
              <a:ext cx="86360" cy="80263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2509266" y="3530346"/>
              <a:ext cx="7103745" cy="515620"/>
            </a:xfrm>
            <a:custGeom>
              <a:avLst/>
              <a:gdLst/>
              <a:ahLst/>
              <a:cxnLst/>
              <a:rect l="l" t="t" r="r" b="b"/>
              <a:pathLst>
                <a:path w="7103745" h="515620">
                  <a:moveTo>
                    <a:pt x="0" y="515492"/>
                  </a:moveTo>
                  <a:lnTo>
                    <a:pt x="0" y="0"/>
                  </a:lnTo>
                </a:path>
                <a:path w="7103745" h="515620">
                  <a:moveTo>
                    <a:pt x="7103363" y="515492"/>
                  </a:moveTo>
                  <a:lnTo>
                    <a:pt x="710336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5211470" y="8064982"/>
            <a:ext cx="90931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6B4679"/>
                </a:solidFill>
                <a:latin typeface="Tahoma"/>
                <a:cs typeface="Tahoma"/>
              </a:rPr>
              <a:t>Hardware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5211470" y="7623937"/>
            <a:ext cx="840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A84D1F"/>
                </a:solidFill>
                <a:latin typeface="Tahoma"/>
                <a:cs typeface="Tahoma"/>
              </a:rPr>
              <a:t>Software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6850126" y="6102096"/>
            <a:ext cx="391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1A1751"/>
                </a:solidFill>
                <a:latin typeface="Calibri"/>
                <a:cs typeface="Calibri"/>
              </a:rPr>
              <a:t>PCIe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14005306" y="6102096"/>
            <a:ext cx="391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1A1751"/>
                </a:solidFill>
                <a:latin typeface="Calibri"/>
                <a:cs typeface="Calibri"/>
              </a:rPr>
              <a:t>PCIe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9929368" y="5806313"/>
            <a:ext cx="1988820" cy="977265"/>
            <a:chOff x="5615940" y="3313176"/>
            <a:chExt cx="1988820" cy="977265"/>
          </a:xfrm>
        </p:grpSpPr>
        <p:sp>
          <p:nvSpPr>
            <p:cNvPr id="143" name="object 143"/>
            <p:cNvSpPr/>
            <p:nvPr/>
          </p:nvSpPr>
          <p:spPr>
            <a:xfrm>
              <a:off x="5634990" y="3332226"/>
              <a:ext cx="1950720" cy="939165"/>
            </a:xfrm>
            <a:custGeom>
              <a:avLst/>
              <a:gdLst/>
              <a:ahLst/>
              <a:cxnLst/>
              <a:rect l="l" t="t" r="r" b="b"/>
              <a:pathLst>
                <a:path w="1950720" h="939164">
                  <a:moveTo>
                    <a:pt x="0" y="156463"/>
                  </a:moveTo>
                  <a:lnTo>
                    <a:pt x="7981" y="107029"/>
                  </a:lnTo>
                  <a:lnTo>
                    <a:pt x="30203" y="64081"/>
                  </a:lnTo>
                  <a:lnTo>
                    <a:pt x="64081" y="30203"/>
                  </a:lnTo>
                  <a:lnTo>
                    <a:pt x="107029" y="7981"/>
                  </a:lnTo>
                  <a:lnTo>
                    <a:pt x="156463" y="0"/>
                  </a:lnTo>
                  <a:lnTo>
                    <a:pt x="1794256" y="0"/>
                  </a:lnTo>
                  <a:lnTo>
                    <a:pt x="1843690" y="7981"/>
                  </a:lnTo>
                  <a:lnTo>
                    <a:pt x="1886638" y="30203"/>
                  </a:lnTo>
                  <a:lnTo>
                    <a:pt x="1920516" y="64081"/>
                  </a:lnTo>
                  <a:lnTo>
                    <a:pt x="1942738" y="107029"/>
                  </a:lnTo>
                  <a:lnTo>
                    <a:pt x="1950719" y="156463"/>
                  </a:lnTo>
                  <a:lnTo>
                    <a:pt x="1950719" y="782319"/>
                  </a:lnTo>
                  <a:lnTo>
                    <a:pt x="1942738" y="831754"/>
                  </a:lnTo>
                  <a:lnTo>
                    <a:pt x="1920516" y="874702"/>
                  </a:lnTo>
                  <a:lnTo>
                    <a:pt x="1886638" y="908580"/>
                  </a:lnTo>
                  <a:lnTo>
                    <a:pt x="1843690" y="930802"/>
                  </a:lnTo>
                  <a:lnTo>
                    <a:pt x="1794256" y="938784"/>
                  </a:lnTo>
                  <a:lnTo>
                    <a:pt x="156463" y="938784"/>
                  </a:lnTo>
                  <a:lnTo>
                    <a:pt x="107029" y="930802"/>
                  </a:lnTo>
                  <a:lnTo>
                    <a:pt x="64081" y="908580"/>
                  </a:lnTo>
                  <a:lnTo>
                    <a:pt x="30203" y="874702"/>
                  </a:lnTo>
                  <a:lnTo>
                    <a:pt x="7981" y="831754"/>
                  </a:lnTo>
                  <a:lnTo>
                    <a:pt x="0" y="782319"/>
                  </a:lnTo>
                  <a:lnTo>
                    <a:pt x="0" y="156463"/>
                  </a:lnTo>
                  <a:close/>
                </a:path>
              </a:pathLst>
            </a:custGeom>
            <a:ln w="38100">
              <a:solidFill>
                <a:srgbClr val="525F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776722" y="3454146"/>
              <a:ext cx="873760" cy="695325"/>
            </a:xfrm>
            <a:custGeom>
              <a:avLst/>
              <a:gdLst/>
              <a:ahLst/>
              <a:cxnLst/>
              <a:rect l="l" t="t" r="r" b="b"/>
              <a:pathLst>
                <a:path w="873759" h="695325">
                  <a:moveTo>
                    <a:pt x="757427" y="0"/>
                  </a:moveTo>
                  <a:lnTo>
                    <a:pt x="115824" y="0"/>
                  </a:lnTo>
                  <a:lnTo>
                    <a:pt x="70723" y="9096"/>
                  </a:lnTo>
                  <a:lnTo>
                    <a:pt x="33909" y="33909"/>
                  </a:lnTo>
                  <a:lnTo>
                    <a:pt x="9096" y="70723"/>
                  </a:lnTo>
                  <a:lnTo>
                    <a:pt x="0" y="115824"/>
                  </a:lnTo>
                  <a:lnTo>
                    <a:pt x="0" y="579119"/>
                  </a:lnTo>
                  <a:lnTo>
                    <a:pt x="9096" y="624220"/>
                  </a:lnTo>
                  <a:lnTo>
                    <a:pt x="33909" y="661034"/>
                  </a:lnTo>
                  <a:lnTo>
                    <a:pt x="70723" y="685847"/>
                  </a:lnTo>
                  <a:lnTo>
                    <a:pt x="115824" y="694943"/>
                  </a:lnTo>
                  <a:lnTo>
                    <a:pt x="757427" y="694943"/>
                  </a:lnTo>
                  <a:lnTo>
                    <a:pt x="802528" y="685847"/>
                  </a:lnTo>
                  <a:lnTo>
                    <a:pt x="839342" y="661034"/>
                  </a:lnTo>
                  <a:lnTo>
                    <a:pt x="864155" y="624220"/>
                  </a:lnTo>
                  <a:lnTo>
                    <a:pt x="873251" y="579119"/>
                  </a:lnTo>
                  <a:lnTo>
                    <a:pt x="873251" y="115824"/>
                  </a:lnTo>
                  <a:lnTo>
                    <a:pt x="864155" y="70723"/>
                  </a:lnTo>
                  <a:lnTo>
                    <a:pt x="839342" y="33909"/>
                  </a:lnTo>
                  <a:lnTo>
                    <a:pt x="802528" y="9096"/>
                  </a:lnTo>
                  <a:lnTo>
                    <a:pt x="757427" y="0"/>
                  </a:lnTo>
                  <a:close/>
                </a:path>
              </a:pathLst>
            </a:custGeom>
            <a:solidFill>
              <a:srgbClr val="C0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776722" y="3454146"/>
              <a:ext cx="873760" cy="695325"/>
            </a:xfrm>
            <a:custGeom>
              <a:avLst/>
              <a:gdLst/>
              <a:ahLst/>
              <a:cxnLst/>
              <a:rect l="l" t="t" r="r" b="b"/>
              <a:pathLst>
                <a:path w="873759" h="695325">
                  <a:moveTo>
                    <a:pt x="0" y="115824"/>
                  </a:moveTo>
                  <a:lnTo>
                    <a:pt x="9096" y="70723"/>
                  </a:lnTo>
                  <a:lnTo>
                    <a:pt x="33909" y="33909"/>
                  </a:lnTo>
                  <a:lnTo>
                    <a:pt x="70723" y="9096"/>
                  </a:lnTo>
                  <a:lnTo>
                    <a:pt x="115824" y="0"/>
                  </a:lnTo>
                  <a:lnTo>
                    <a:pt x="757427" y="0"/>
                  </a:lnTo>
                  <a:lnTo>
                    <a:pt x="802528" y="9096"/>
                  </a:lnTo>
                  <a:lnTo>
                    <a:pt x="839342" y="33909"/>
                  </a:lnTo>
                  <a:lnTo>
                    <a:pt x="864155" y="70723"/>
                  </a:lnTo>
                  <a:lnTo>
                    <a:pt x="873251" y="115824"/>
                  </a:lnTo>
                  <a:lnTo>
                    <a:pt x="873251" y="579119"/>
                  </a:lnTo>
                  <a:lnTo>
                    <a:pt x="864155" y="624220"/>
                  </a:lnTo>
                  <a:lnTo>
                    <a:pt x="839342" y="661034"/>
                  </a:lnTo>
                  <a:lnTo>
                    <a:pt x="802528" y="685847"/>
                  </a:lnTo>
                  <a:lnTo>
                    <a:pt x="757427" y="694943"/>
                  </a:lnTo>
                  <a:lnTo>
                    <a:pt x="115824" y="694943"/>
                  </a:lnTo>
                  <a:lnTo>
                    <a:pt x="70723" y="685847"/>
                  </a:lnTo>
                  <a:lnTo>
                    <a:pt x="33909" y="661034"/>
                  </a:lnTo>
                  <a:lnTo>
                    <a:pt x="9096" y="624220"/>
                  </a:lnTo>
                  <a:lnTo>
                    <a:pt x="0" y="579119"/>
                  </a:lnTo>
                  <a:lnTo>
                    <a:pt x="0" y="115824"/>
                  </a:lnTo>
                  <a:close/>
                </a:path>
              </a:pathLst>
            </a:custGeom>
            <a:ln w="38100">
              <a:solidFill>
                <a:srgbClr val="525F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1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66458" y="4025138"/>
              <a:ext cx="86360" cy="80263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47814" y="4025138"/>
              <a:ext cx="86359" cy="80263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30694" y="4025138"/>
              <a:ext cx="84835" cy="80263"/>
            </a:xfrm>
            <a:prstGeom prst="rect">
              <a:avLst/>
            </a:prstGeom>
          </p:spPr>
        </p:pic>
      </p:grpSp>
      <p:sp>
        <p:nvSpPr>
          <p:cNvPr id="149" name="object 149"/>
          <p:cNvSpPr txBox="1"/>
          <p:nvPr/>
        </p:nvSpPr>
        <p:spPr>
          <a:xfrm>
            <a:off x="9935591" y="5574410"/>
            <a:ext cx="2049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92929"/>
                </a:solidFill>
                <a:latin typeface="Tahoma"/>
                <a:cs typeface="Tahoma"/>
              </a:rPr>
              <a:t>Oscilloscope</a:t>
            </a:r>
            <a:r>
              <a:rPr sz="1200" spc="12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92929"/>
                </a:solidFill>
                <a:latin typeface="Tahoma"/>
                <a:cs typeface="Tahoma"/>
              </a:rPr>
              <a:t>/</a:t>
            </a:r>
            <a:r>
              <a:rPr sz="1200" spc="11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92929"/>
                </a:solidFill>
                <a:latin typeface="Tahoma"/>
                <a:cs typeface="Tahoma"/>
              </a:rPr>
              <a:t>Logic</a:t>
            </a:r>
            <a:r>
              <a:rPr sz="1200" spc="11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92929"/>
                </a:solidFill>
                <a:latin typeface="Tahoma"/>
                <a:cs typeface="Tahoma"/>
              </a:rPr>
              <a:t>Analyzer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9237853" y="5427091"/>
            <a:ext cx="3656965" cy="1551305"/>
            <a:chOff x="4924425" y="2933954"/>
            <a:chExt cx="3656965" cy="1551305"/>
          </a:xfrm>
        </p:grpSpPr>
        <p:pic>
          <p:nvPicPr>
            <p:cNvPr id="151" name="object 1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80529" y="4025138"/>
              <a:ext cx="86360" cy="80263"/>
            </a:xfrm>
            <a:prstGeom prst="rect">
              <a:avLst/>
            </a:prstGeom>
          </p:spPr>
        </p:pic>
        <p:sp>
          <p:nvSpPr>
            <p:cNvPr id="152" name="object 152"/>
            <p:cNvSpPr/>
            <p:nvPr/>
          </p:nvSpPr>
          <p:spPr>
            <a:xfrm>
              <a:off x="6120383" y="4172712"/>
              <a:ext cx="113030" cy="40005"/>
            </a:xfrm>
            <a:custGeom>
              <a:avLst/>
              <a:gdLst/>
              <a:ahLst/>
              <a:cxnLst/>
              <a:rect l="l" t="t" r="r" b="b"/>
              <a:pathLst>
                <a:path w="113029" h="40004">
                  <a:moveTo>
                    <a:pt x="112775" y="0"/>
                  </a:moveTo>
                  <a:lnTo>
                    <a:pt x="112775" y="10921"/>
                  </a:lnTo>
                  <a:lnTo>
                    <a:pt x="111251" y="19812"/>
                  </a:lnTo>
                  <a:lnTo>
                    <a:pt x="109474" y="19812"/>
                  </a:lnTo>
                  <a:lnTo>
                    <a:pt x="59689" y="19812"/>
                  </a:lnTo>
                  <a:lnTo>
                    <a:pt x="57912" y="19812"/>
                  </a:lnTo>
                  <a:lnTo>
                    <a:pt x="56387" y="28701"/>
                  </a:lnTo>
                  <a:lnTo>
                    <a:pt x="56387" y="39624"/>
                  </a:lnTo>
                  <a:lnTo>
                    <a:pt x="56387" y="28701"/>
                  </a:lnTo>
                  <a:lnTo>
                    <a:pt x="54863" y="19812"/>
                  </a:lnTo>
                  <a:lnTo>
                    <a:pt x="53086" y="19812"/>
                  </a:lnTo>
                  <a:lnTo>
                    <a:pt x="3301" y="19812"/>
                  </a:lnTo>
                  <a:lnTo>
                    <a:pt x="1524" y="19812"/>
                  </a:lnTo>
                  <a:lnTo>
                    <a:pt x="0" y="10921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120383" y="3485388"/>
              <a:ext cx="113030" cy="610870"/>
            </a:xfrm>
            <a:custGeom>
              <a:avLst/>
              <a:gdLst/>
              <a:ahLst/>
              <a:cxnLst/>
              <a:rect l="l" t="t" r="r" b="b"/>
              <a:pathLst>
                <a:path w="113029" h="610870">
                  <a:moveTo>
                    <a:pt x="0" y="0"/>
                  </a:moveTo>
                  <a:lnTo>
                    <a:pt x="0" y="610616"/>
                  </a:lnTo>
                </a:path>
                <a:path w="113029" h="610870">
                  <a:moveTo>
                    <a:pt x="112775" y="0"/>
                  </a:moveTo>
                  <a:lnTo>
                    <a:pt x="112775" y="610616"/>
                  </a:lnTo>
                </a:path>
              </a:pathLst>
            </a:custGeom>
            <a:ln w="952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849111" y="3717036"/>
              <a:ext cx="664845" cy="125095"/>
            </a:xfrm>
            <a:custGeom>
              <a:avLst/>
              <a:gdLst/>
              <a:ahLst/>
              <a:cxnLst/>
              <a:rect l="l" t="t" r="r" b="b"/>
              <a:pathLst>
                <a:path w="664845" h="125095">
                  <a:moveTo>
                    <a:pt x="0" y="123443"/>
                  </a:moveTo>
                  <a:lnTo>
                    <a:pt x="271779" y="123443"/>
                  </a:lnTo>
                </a:path>
                <a:path w="664845" h="125095">
                  <a:moveTo>
                    <a:pt x="477012" y="124968"/>
                  </a:moveTo>
                  <a:lnTo>
                    <a:pt x="664463" y="124968"/>
                  </a:lnTo>
                </a:path>
                <a:path w="664845" h="125095">
                  <a:moveTo>
                    <a:pt x="272796" y="124332"/>
                  </a:moveTo>
                  <a:lnTo>
                    <a:pt x="272796" y="0"/>
                  </a:lnTo>
                </a:path>
                <a:path w="664845" h="125095">
                  <a:moveTo>
                    <a:pt x="480060" y="0"/>
                  </a:moveTo>
                  <a:lnTo>
                    <a:pt x="480060" y="124332"/>
                  </a:lnTo>
                </a:path>
                <a:path w="664845" h="125095">
                  <a:moveTo>
                    <a:pt x="480695" y="3047"/>
                  </a:moveTo>
                  <a:lnTo>
                    <a:pt x="272796" y="3047"/>
                  </a:lnTo>
                </a:path>
              </a:pathLst>
            </a:custGeom>
            <a:ln w="9525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961888" y="3875532"/>
              <a:ext cx="662940" cy="125095"/>
            </a:xfrm>
            <a:custGeom>
              <a:avLst/>
              <a:gdLst/>
              <a:ahLst/>
              <a:cxnLst/>
              <a:rect l="l" t="t" r="r" b="b"/>
              <a:pathLst>
                <a:path w="662940" h="125095">
                  <a:moveTo>
                    <a:pt x="0" y="123444"/>
                  </a:moveTo>
                  <a:lnTo>
                    <a:pt x="271779" y="123444"/>
                  </a:lnTo>
                </a:path>
                <a:path w="662940" h="125095">
                  <a:moveTo>
                    <a:pt x="475488" y="124968"/>
                  </a:moveTo>
                  <a:lnTo>
                    <a:pt x="662939" y="124968"/>
                  </a:lnTo>
                </a:path>
                <a:path w="662940" h="125095">
                  <a:moveTo>
                    <a:pt x="272796" y="124333"/>
                  </a:moveTo>
                  <a:lnTo>
                    <a:pt x="272796" y="0"/>
                  </a:lnTo>
                </a:path>
                <a:path w="662940" h="125095">
                  <a:moveTo>
                    <a:pt x="480060" y="0"/>
                  </a:moveTo>
                  <a:lnTo>
                    <a:pt x="480060" y="124333"/>
                  </a:lnTo>
                </a:path>
                <a:path w="662940" h="125095">
                  <a:moveTo>
                    <a:pt x="480695" y="3048"/>
                  </a:moveTo>
                  <a:lnTo>
                    <a:pt x="272796" y="3048"/>
                  </a:lnTo>
                </a:path>
              </a:pathLst>
            </a:custGeom>
            <a:ln w="9525">
              <a:solidFill>
                <a:srgbClr val="929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012685" y="2967990"/>
              <a:ext cx="1534795" cy="1125220"/>
            </a:xfrm>
            <a:custGeom>
              <a:avLst/>
              <a:gdLst/>
              <a:ahLst/>
              <a:cxnLst/>
              <a:rect l="l" t="t" r="r" b="b"/>
              <a:pathLst>
                <a:path w="1534795" h="1125220">
                  <a:moveTo>
                    <a:pt x="0" y="1123188"/>
                  </a:moveTo>
                  <a:lnTo>
                    <a:pt x="21529" y="1072784"/>
                  </a:lnTo>
                  <a:lnTo>
                    <a:pt x="44246" y="1024416"/>
                  </a:lnTo>
                  <a:lnTo>
                    <a:pt x="68099" y="977938"/>
                  </a:lnTo>
                  <a:lnTo>
                    <a:pt x="93035" y="933202"/>
                  </a:lnTo>
                  <a:lnTo>
                    <a:pt x="119005" y="890060"/>
                  </a:lnTo>
                  <a:lnTo>
                    <a:pt x="145955" y="848365"/>
                  </a:lnTo>
                  <a:lnTo>
                    <a:pt x="173834" y="807969"/>
                  </a:lnTo>
                  <a:lnTo>
                    <a:pt x="202592" y="768725"/>
                  </a:lnTo>
                  <a:lnTo>
                    <a:pt x="232175" y="730485"/>
                  </a:lnTo>
                  <a:lnTo>
                    <a:pt x="262533" y="693103"/>
                  </a:lnTo>
                  <a:lnTo>
                    <a:pt x="293614" y="656430"/>
                  </a:lnTo>
                  <a:lnTo>
                    <a:pt x="325367" y="620319"/>
                  </a:lnTo>
                  <a:lnTo>
                    <a:pt x="357739" y="584623"/>
                  </a:lnTo>
                  <a:lnTo>
                    <a:pt x="390680" y="549195"/>
                  </a:lnTo>
                  <a:lnTo>
                    <a:pt x="424137" y="513886"/>
                  </a:lnTo>
                  <a:lnTo>
                    <a:pt x="458059" y="478549"/>
                  </a:lnTo>
                  <a:lnTo>
                    <a:pt x="492395" y="443037"/>
                  </a:lnTo>
                  <a:lnTo>
                    <a:pt x="527092" y="407203"/>
                  </a:lnTo>
                  <a:lnTo>
                    <a:pt x="562100" y="370899"/>
                  </a:lnTo>
                  <a:lnTo>
                    <a:pt x="597367" y="333977"/>
                  </a:lnTo>
                  <a:lnTo>
                    <a:pt x="632841" y="296290"/>
                  </a:lnTo>
                  <a:lnTo>
                    <a:pt x="685188" y="241244"/>
                  </a:lnTo>
                  <a:lnTo>
                    <a:pt x="730203" y="196188"/>
                  </a:lnTo>
                  <a:lnTo>
                    <a:pt x="769098" y="159865"/>
                  </a:lnTo>
                  <a:lnTo>
                    <a:pt x="803085" y="131015"/>
                  </a:lnTo>
                  <a:lnTo>
                    <a:pt x="861186" y="90701"/>
                  </a:lnTo>
                  <a:lnTo>
                    <a:pt x="914201" y="65178"/>
                  </a:lnTo>
                  <a:lnTo>
                    <a:pt x="971830" y="44377"/>
                  </a:lnTo>
                  <a:lnTo>
                    <a:pt x="1005405" y="32600"/>
                  </a:lnTo>
                  <a:lnTo>
                    <a:pt x="1043769" y="18227"/>
                  </a:lnTo>
                  <a:lnTo>
                    <a:pt x="1088136" y="0"/>
                  </a:lnTo>
                </a:path>
                <a:path w="1534795" h="1125220">
                  <a:moveTo>
                    <a:pt x="199644" y="1103376"/>
                  </a:moveTo>
                  <a:lnTo>
                    <a:pt x="234326" y="1068218"/>
                  </a:lnTo>
                  <a:lnTo>
                    <a:pt x="272253" y="1036595"/>
                  </a:lnTo>
                  <a:lnTo>
                    <a:pt x="313037" y="1008337"/>
                  </a:lnTo>
                  <a:lnTo>
                    <a:pt x="356296" y="983275"/>
                  </a:lnTo>
                  <a:lnTo>
                    <a:pt x="401643" y="961242"/>
                  </a:lnTo>
                  <a:lnTo>
                    <a:pt x="448695" y="942067"/>
                  </a:lnTo>
                  <a:lnTo>
                    <a:pt x="497065" y="925584"/>
                  </a:lnTo>
                  <a:lnTo>
                    <a:pt x="546369" y="911621"/>
                  </a:lnTo>
                  <a:lnTo>
                    <a:pt x="596223" y="900012"/>
                  </a:lnTo>
                  <a:lnTo>
                    <a:pt x="646241" y="890587"/>
                  </a:lnTo>
                  <a:lnTo>
                    <a:pt x="696038" y="883178"/>
                  </a:lnTo>
                  <a:lnTo>
                    <a:pt x="745230" y="877615"/>
                  </a:lnTo>
                  <a:lnTo>
                    <a:pt x="793431" y="873731"/>
                  </a:lnTo>
                  <a:lnTo>
                    <a:pt x="840257" y="871355"/>
                  </a:lnTo>
                  <a:lnTo>
                    <a:pt x="885322" y="870320"/>
                  </a:lnTo>
                  <a:lnTo>
                    <a:pt x="928243" y="870458"/>
                  </a:lnTo>
                  <a:lnTo>
                    <a:pt x="977512" y="872051"/>
                  </a:lnTo>
                  <a:lnTo>
                    <a:pt x="1023198" y="875412"/>
                  </a:lnTo>
                  <a:lnTo>
                    <a:pt x="1066159" y="880876"/>
                  </a:lnTo>
                  <a:lnTo>
                    <a:pt x="1107254" y="888777"/>
                  </a:lnTo>
                  <a:lnTo>
                    <a:pt x="1147339" y="899449"/>
                  </a:lnTo>
                  <a:lnTo>
                    <a:pt x="1187273" y="913227"/>
                  </a:lnTo>
                  <a:lnTo>
                    <a:pt x="1227915" y="930444"/>
                  </a:lnTo>
                  <a:lnTo>
                    <a:pt x="1270122" y="951436"/>
                  </a:lnTo>
                  <a:lnTo>
                    <a:pt x="1314752" y="976536"/>
                  </a:lnTo>
                  <a:lnTo>
                    <a:pt x="1362663" y="1006080"/>
                  </a:lnTo>
                  <a:lnTo>
                    <a:pt x="1414715" y="1040401"/>
                  </a:lnTo>
                  <a:lnTo>
                    <a:pt x="1471763" y="1079833"/>
                  </a:lnTo>
                  <a:lnTo>
                    <a:pt x="1534668" y="1124712"/>
                  </a:lnTo>
                </a:path>
              </a:pathLst>
            </a:custGeom>
            <a:ln w="1905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937125" y="4063746"/>
              <a:ext cx="577850" cy="408940"/>
            </a:xfrm>
            <a:custGeom>
              <a:avLst/>
              <a:gdLst/>
              <a:ahLst/>
              <a:cxnLst/>
              <a:rect l="l" t="t" r="r" b="b"/>
              <a:pathLst>
                <a:path w="577850" h="408939">
                  <a:moveTo>
                    <a:pt x="368046" y="0"/>
                  </a:moveTo>
                  <a:lnTo>
                    <a:pt x="402589" y="70103"/>
                  </a:lnTo>
                  <a:lnTo>
                    <a:pt x="0" y="268350"/>
                  </a:lnTo>
                  <a:lnTo>
                    <a:pt x="69087" y="408558"/>
                  </a:lnTo>
                  <a:lnTo>
                    <a:pt x="471677" y="210438"/>
                  </a:lnTo>
                  <a:lnTo>
                    <a:pt x="506222" y="280542"/>
                  </a:lnTo>
                  <a:lnTo>
                    <a:pt x="577469" y="71246"/>
                  </a:lnTo>
                  <a:lnTo>
                    <a:pt x="368046" y="0"/>
                  </a:lnTo>
                  <a:close/>
                </a:path>
              </a:pathLst>
            </a:custGeom>
            <a:solidFill>
              <a:srgbClr val="007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937125" y="4063746"/>
              <a:ext cx="577850" cy="408940"/>
            </a:xfrm>
            <a:custGeom>
              <a:avLst/>
              <a:gdLst/>
              <a:ahLst/>
              <a:cxnLst/>
              <a:rect l="l" t="t" r="r" b="b"/>
              <a:pathLst>
                <a:path w="577850" h="408939">
                  <a:moveTo>
                    <a:pt x="0" y="268350"/>
                  </a:moveTo>
                  <a:lnTo>
                    <a:pt x="402589" y="70103"/>
                  </a:lnTo>
                  <a:lnTo>
                    <a:pt x="368046" y="0"/>
                  </a:lnTo>
                  <a:lnTo>
                    <a:pt x="577469" y="71246"/>
                  </a:lnTo>
                  <a:lnTo>
                    <a:pt x="506222" y="280542"/>
                  </a:lnTo>
                  <a:lnTo>
                    <a:pt x="471677" y="210438"/>
                  </a:lnTo>
                  <a:lnTo>
                    <a:pt x="69087" y="408558"/>
                  </a:lnTo>
                  <a:lnTo>
                    <a:pt x="0" y="268350"/>
                  </a:lnTo>
                  <a:close/>
                </a:path>
              </a:pathLst>
            </a:custGeom>
            <a:ln w="25399">
              <a:solidFill>
                <a:srgbClr val="0051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9" name="object 15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62214" y="2933954"/>
              <a:ext cx="86359" cy="81787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95029" y="4049522"/>
              <a:ext cx="86360" cy="80263"/>
            </a:xfrm>
            <a:prstGeom prst="rect">
              <a:avLst/>
            </a:prstGeom>
          </p:spPr>
        </p:pic>
      </p:grpSp>
      <p:sp>
        <p:nvSpPr>
          <p:cNvPr id="161" name="object 161"/>
          <p:cNvSpPr txBox="1"/>
          <p:nvPr/>
        </p:nvSpPr>
        <p:spPr>
          <a:xfrm>
            <a:off x="10363835" y="6768338"/>
            <a:ext cx="3670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spc="-45" dirty="0">
                <a:latin typeface="Verdana"/>
                <a:cs typeface="Verdana"/>
              </a:rPr>
              <a:t>offset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62" name="object 162"/>
          <p:cNvSpPr txBox="1">
            <a:spLocks noGrp="1"/>
          </p:cNvSpPr>
          <p:nvPr>
            <p:ph type="sldNum" sz="quarter" idx="7"/>
          </p:nvPr>
        </p:nvSpPr>
        <p:spPr>
          <a:xfrm>
            <a:off x="16075659" y="8959281"/>
            <a:ext cx="308609" cy="265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613650" y="3749675"/>
            <a:ext cx="5287518" cy="258635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50190" marR="238125" indent="1491615">
              <a:lnSpc>
                <a:spcPts val="6480"/>
              </a:lnSpc>
              <a:spcBef>
                <a:spcPts val="915"/>
              </a:spcBef>
            </a:pPr>
            <a:r>
              <a:rPr sz="6000" dirty="0"/>
              <a:t>Part</a:t>
            </a:r>
            <a:r>
              <a:rPr sz="6000" spc="-170" dirty="0"/>
              <a:t> </a:t>
            </a:r>
            <a:r>
              <a:rPr sz="6000" spc="-50" dirty="0"/>
              <a:t>1 </a:t>
            </a:r>
            <a:r>
              <a:rPr sz="6000" dirty="0"/>
              <a:t>PTM</a:t>
            </a:r>
            <a:r>
              <a:rPr sz="6000" spc="-30" dirty="0"/>
              <a:t> </a:t>
            </a:r>
            <a:r>
              <a:rPr sz="6000" dirty="0"/>
              <a:t>in</a:t>
            </a:r>
            <a:r>
              <a:rPr sz="6000" spc="-30" dirty="0"/>
              <a:t> </a:t>
            </a:r>
            <a:r>
              <a:rPr sz="6000" spc="-35" dirty="0"/>
              <a:t>context:</a:t>
            </a:r>
            <a:endParaRPr sz="6000" dirty="0"/>
          </a:p>
          <a:p>
            <a:pPr marL="15240">
              <a:lnSpc>
                <a:spcPts val="6385"/>
              </a:lnSpc>
            </a:pPr>
            <a:r>
              <a:rPr sz="6000" dirty="0"/>
              <a:t>Why</a:t>
            </a:r>
            <a:r>
              <a:rPr sz="6000" spc="-75" dirty="0"/>
              <a:t> </a:t>
            </a:r>
            <a:r>
              <a:rPr sz="6000" dirty="0"/>
              <a:t>do</a:t>
            </a:r>
            <a:r>
              <a:rPr sz="6000" spc="-95" dirty="0"/>
              <a:t> </a:t>
            </a:r>
            <a:r>
              <a:rPr sz="6000" dirty="0"/>
              <a:t>we</a:t>
            </a:r>
            <a:r>
              <a:rPr sz="6000" spc="-90" dirty="0"/>
              <a:t> </a:t>
            </a:r>
            <a:r>
              <a:rPr sz="6000" spc="-10" dirty="0"/>
              <a:t>care?</a:t>
            </a:r>
            <a:endParaRPr sz="6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60850" y="2225675"/>
            <a:ext cx="4875530" cy="5226050"/>
            <a:chOff x="0" y="1523"/>
            <a:chExt cx="4875530" cy="5226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3"/>
              <a:ext cx="4858511" cy="52257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3"/>
              <a:ext cx="4875276" cy="52257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260850" y="2236343"/>
            <a:ext cx="11468100" cy="6221095"/>
            <a:chOff x="0" y="12191"/>
            <a:chExt cx="11468100" cy="622109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191"/>
              <a:ext cx="11433047" cy="62209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7543" y="3328415"/>
              <a:ext cx="5210556" cy="28956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90770" y="3364991"/>
              <a:ext cx="1901189" cy="1056005"/>
            </a:xfrm>
            <a:custGeom>
              <a:avLst/>
              <a:gdLst/>
              <a:ahLst/>
              <a:cxnLst/>
              <a:rect l="l" t="t" r="r" b="b"/>
              <a:pathLst>
                <a:path w="1901189" h="1056004">
                  <a:moveTo>
                    <a:pt x="1682070" y="979941"/>
                  </a:moveTo>
                  <a:lnTo>
                    <a:pt x="1645665" y="1046988"/>
                  </a:lnTo>
                  <a:lnTo>
                    <a:pt x="1901189" y="1055497"/>
                  </a:lnTo>
                  <a:lnTo>
                    <a:pt x="1861052" y="998093"/>
                  </a:lnTo>
                  <a:lnTo>
                    <a:pt x="1715515" y="998093"/>
                  </a:lnTo>
                  <a:lnTo>
                    <a:pt x="1682070" y="979941"/>
                  </a:lnTo>
                  <a:close/>
                </a:path>
                <a:path w="1901189" h="1056004">
                  <a:moveTo>
                    <a:pt x="1718437" y="912966"/>
                  </a:moveTo>
                  <a:lnTo>
                    <a:pt x="1682070" y="979941"/>
                  </a:lnTo>
                  <a:lnTo>
                    <a:pt x="1715515" y="998093"/>
                  </a:lnTo>
                  <a:lnTo>
                    <a:pt x="1751964" y="931164"/>
                  </a:lnTo>
                  <a:lnTo>
                    <a:pt x="1718437" y="912966"/>
                  </a:lnTo>
                  <a:close/>
                </a:path>
                <a:path w="1901189" h="1056004">
                  <a:moveTo>
                    <a:pt x="1754758" y="846074"/>
                  </a:moveTo>
                  <a:lnTo>
                    <a:pt x="1718437" y="912966"/>
                  </a:lnTo>
                  <a:lnTo>
                    <a:pt x="1751964" y="931164"/>
                  </a:lnTo>
                  <a:lnTo>
                    <a:pt x="1715515" y="998093"/>
                  </a:lnTo>
                  <a:lnTo>
                    <a:pt x="1861052" y="998093"/>
                  </a:lnTo>
                  <a:lnTo>
                    <a:pt x="1754758" y="846074"/>
                  </a:lnTo>
                  <a:close/>
                </a:path>
                <a:path w="1901189" h="1056004">
                  <a:moveTo>
                    <a:pt x="36321" y="0"/>
                  </a:moveTo>
                  <a:lnTo>
                    <a:pt x="0" y="67056"/>
                  </a:lnTo>
                  <a:lnTo>
                    <a:pt x="1682070" y="979941"/>
                  </a:lnTo>
                  <a:lnTo>
                    <a:pt x="1718437" y="912966"/>
                  </a:lnTo>
                  <a:lnTo>
                    <a:pt x="36321" y="0"/>
                  </a:lnTo>
                  <a:close/>
                </a:path>
              </a:pathLst>
            </a:custGeom>
            <a:solidFill>
              <a:srgbClr val="00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00399" y="3012947"/>
              <a:ext cx="1416050" cy="451484"/>
            </a:xfrm>
            <a:custGeom>
              <a:avLst/>
              <a:gdLst/>
              <a:ahLst/>
              <a:cxnLst/>
              <a:rect l="l" t="t" r="r" b="b"/>
              <a:pathLst>
                <a:path w="1416050" h="451485">
                  <a:moveTo>
                    <a:pt x="0" y="225551"/>
                  </a:moveTo>
                  <a:lnTo>
                    <a:pt x="12766" y="182686"/>
                  </a:lnTo>
                  <a:lnTo>
                    <a:pt x="49482" y="142539"/>
                  </a:lnTo>
                  <a:lnTo>
                    <a:pt x="107773" y="105864"/>
                  </a:lnTo>
                  <a:lnTo>
                    <a:pt x="144267" y="89065"/>
                  </a:lnTo>
                  <a:lnTo>
                    <a:pt x="185264" y="73418"/>
                  </a:lnTo>
                  <a:lnTo>
                    <a:pt x="230468" y="59016"/>
                  </a:lnTo>
                  <a:lnTo>
                    <a:pt x="279580" y="45956"/>
                  </a:lnTo>
                  <a:lnTo>
                    <a:pt x="332306" y="34330"/>
                  </a:lnTo>
                  <a:lnTo>
                    <a:pt x="388347" y="24234"/>
                  </a:lnTo>
                  <a:lnTo>
                    <a:pt x="447407" y="15761"/>
                  </a:lnTo>
                  <a:lnTo>
                    <a:pt x="509189" y="9007"/>
                  </a:lnTo>
                  <a:lnTo>
                    <a:pt x="573396" y="4066"/>
                  </a:lnTo>
                  <a:lnTo>
                    <a:pt x="639731" y="1032"/>
                  </a:lnTo>
                  <a:lnTo>
                    <a:pt x="707898" y="0"/>
                  </a:lnTo>
                  <a:lnTo>
                    <a:pt x="776064" y="1032"/>
                  </a:lnTo>
                  <a:lnTo>
                    <a:pt x="842399" y="4066"/>
                  </a:lnTo>
                  <a:lnTo>
                    <a:pt x="906606" y="9007"/>
                  </a:lnTo>
                  <a:lnTo>
                    <a:pt x="968388" y="15761"/>
                  </a:lnTo>
                  <a:lnTo>
                    <a:pt x="1027448" y="24234"/>
                  </a:lnTo>
                  <a:lnTo>
                    <a:pt x="1083489" y="34330"/>
                  </a:lnTo>
                  <a:lnTo>
                    <a:pt x="1136215" y="45956"/>
                  </a:lnTo>
                  <a:lnTo>
                    <a:pt x="1185327" y="59016"/>
                  </a:lnTo>
                  <a:lnTo>
                    <a:pt x="1230531" y="73418"/>
                  </a:lnTo>
                  <a:lnTo>
                    <a:pt x="1271528" y="89065"/>
                  </a:lnTo>
                  <a:lnTo>
                    <a:pt x="1308022" y="105864"/>
                  </a:lnTo>
                  <a:lnTo>
                    <a:pt x="1366313" y="142539"/>
                  </a:lnTo>
                  <a:lnTo>
                    <a:pt x="1403029" y="182686"/>
                  </a:lnTo>
                  <a:lnTo>
                    <a:pt x="1415796" y="225551"/>
                  </a:lnTo>
                  <a:lnTo>
                    <a:pt x="1412554" y="247276"/>
                  </a:lnTo>
                  <a:lnTo>
                    <a:pt x="1387516" y="288877"/>
                  </a:lnTo>
                  <a:lnTo>
                    <a:pt x="1339716" y="327383"/>
                  </a:lnTo>
                  <a:lnTo>
                    <a:pt x="1271528" y="362038"/>
                  </a:lnTo>
                  <a:lnTo>
                    <a:pt x="1230531" y="377685"/>
                  </a:lnTo>
                  <a:lnTo>
                    <a:pt x="1185327" y="392087"/>
                  </a:lnTo>
                  <a:lnTo>
                    <a:pt x="1136215" y="405147"/>
                  </a:lnTo>
                  <a:lnTo>
                    <a:pt x="1083489" y="416773"/>
                  </a:lnTo>
                  <a:lnTo>
                    <a:pt x="1027448" y="426869"/>
                  </a:lnTo>
                  <a:lnTo>
                    <a:pt x="968388" y="435342"/>
                  </a:lnTo>
                  <a:lnTo>
                    <a:pt x="906606" y="442096"/>
                  </a:lnTo>
                  <a:lnTo>
                    <a:pt x="842399" y="447037"/>
                  </a:lnTo>
                  <a:lnTo>
                    <a:pt x="776064" y="450071"/>
                  </a:lnTo>
                  <a:lnTo>
                    <a:pt x="707898" y="451103"/>
                  </a:lnTo>
                  <a:lnTo>
                    <a:pt x="639731" y="450071"/>
                  </a:lnTo>
                  <a:lnTo>
                    <a:pt x="573396" y="447037"/>
                  </a:lnTo>
                  <a:lnTo>
                    <a:pt x="509189" y="442096"/>
                  </a:lnTo>
                  <a:lnTo>
                    <a:pt x="447407" y="435342"/>
                  </a:lnTo>
                  <a:lnTo>
                    <a:pt x="388347" y="426869"/>
                  </a:lnTo>
                  <a:lnTo>
                    <a:pt x="332306" y="416773"/>
                  </a:lnTo>
                  <a:lnTo>
                    <a:pt x="279580" y="405147"/>
                  </a:lnTo>
                  <a:lnTo>
                    <a:pt x="230468" y="392087"/>
                  </a:lnTo>
                  <a:lnTo>
                    <a:pt x="185264" y="377685"/>
                  </a:lnTo>
                  <a:lnTo>
                    <a:pt x="144267" y="362038"/>
                  </a:lnTo>
                  <a:lnTo>
                    <a:pt x="107773" y="345239"/>
                  </a:lnTo>
                  <a:lnTo>
                    <a:pt x="49482" y="308564"/>
                  </a:lnTo>
                  <a:lnTo>
                    <a:pt x="12766" y="268417"/>
                  </a:lnTo>
                  <a:lnTo>
                    <a:pt x="0" y="225551"/>
                  </a:lnTo>
                  <a:close/>
                </a:path>
              </a:pathLst>
            </a:custGeom>
            <a:ln w="76200">
              <a:solidFill>
                <a:srgbClr val="00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16023081" y="8690296"/>
            <a:ext cx="308609" cy="265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08263" y="3109342"/>
            <a:ext cx="17265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Loaded,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75" dirty="0">
                <a:latin typeface="Tahoma"/>
                <a:cs typeface="Tahoma"/>
              </a:rPr>
              <a:t>No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65" dirty="0">
                <a:latin typeface="Tahoma"/>
                <a:cs typeface="Tahoma"/>
              </a:rPr>
              <a:t>PTM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93659" y="4703192"/>
            <a:ext cx="445008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Idle,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75" dirty="0">
                <a:latin typeface="Tahoma"/>
                <a:cs typeface="Tahoma"/>
              </a:rPr>
              <a:t>No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65" dirty="0">
                <a:latin typeface="Tahoma"/>
                <a:cs typeface="Tahoma"/>
              </a:rPr>
              <a:t>PTM</a:t>
            </a:r>
            <a:endParaRPr sz="1800" dirty="0">
              <a:latin typeface="Tahoma"/>
              <a:cs typeface="Tahoma"/>
            </a:endParaRPr>
          </a:p>
          <a:p>
            <a:pPr marL="1275715">
              <a:lnSpc>
                <a:spcPct val="100000"/>
              </a:lnSpc>
              <a:spcBef>
                <a:spcPts val="1680"/>
              </a:spcBef>
            </a:pPr>
            <a:r>
              <a:rPr sz="1800" dirty="0">
                <a:latin typeface="Tahoma"/>
                <a:cs typeface="Tahoma"/>
              </a:rPr>
              <a:t>With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90" dirty="0">
                <a:latin typeface="Tahoma"/>
                <a:cs typeface="Tahoma"/>
              </a:rPr>
              <a:t>PTM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(loaded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&amp;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unloaded)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4250" y="2073275"/>
            <a:ext cx="4858511" cy="522579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794250" y="2079372"/>
            <a:ext cx="11896725" cy="6276340"/>
            <a:chOff x="0" y="7620"/>
            <a:chExt cx="11896725" cy="627634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620"/>
              <a:ext cx="11262360" cy="627583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963656" y="1060703"/>
              <a:ext cx="932815" cy="477520"/>
            </a:xfrm>
            <a:custGeom>
              <a:avLst/>
              <a:gdLst/>
              <a:ahLst/>
              <a:cxnLst/>
              <a:rect l="l" t="t" r="r" b="b"/>
              <a:pathLst>
                <a:path w="932815" h="477519">
                  <a:moveTo>
                    <a:pt x="932688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932688" y="477012"/>
                  </a:lnTo>
                  <a:lnTo>
                    <a:pt x="932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556481" y="8537896"/>
            <a:ext cx="308609" cy="265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489450" y="2112645"/>
            <a:ext cx="12192000" cy="6750303"/>
            <a:chOff x="0" y="0"/>
            <a:chExt cx="12192000" cy="6750303"/>
          </a:xfrm>
        </p:grpSpPr>
        <p:sp>
          <p:nvSpPr>
            <p:cNvPr id="5" name="object 5"/>
            <p:cNvSpPr/>
            <p:nvPr/>
          </p:nvSpPr>
          <p:spPr>
            <a:xfrm>
              <a:off x="11625071" y="6432803"/>
              <a:ext cx="3175" cy="317500"/>
            </a:xfrm>
            <a:custGeom>
              <a:avLst/>
              <a:gdLst/>
              <a:ahLst/>
              <a:cxnLst/>
              <a:rect l="l" t="t" r="r" b="b"/>
              <a:pathLst>
                <a:path w="3175" h="317500">
                  <a:moveTo>
                    <a:pt x="0" y="0"/>
                  </a:moveTo>
                  <a:lnTo>
                    <a:pt x="3175" y="316992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255" y="6489191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71" y="0"/>
                  </a:moveTo>
                  <a:lnTo>
                    <a:pt x="0" y="0"/>
                  </a:lnTo>
                  <a:lnTo>
                    <a:pt x="0" y="42672"/>
                  </a:lnTo>
                  <a:lnTo>
                    <a:pt x="42671" y="42672"/>
                  </a:lnTo>
                  <a:lnTo>
                    <a:pt x="42671" y="0"/>
                  </a:lnTo>
                  <a:close/>
                </a:path>
              </a:pathLst>
            </a:custGeom>
            <a:solidFill>
              <a:srgbClr val="00B1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6711950"/>
            </a:xfrm>
            <a:custGeom>
              <a:avLst/>
              <a:gdLst/>
              <a:ahLst/>
              <a:cxnLst/>
              <a:rect l="l" t="t" r="r" b="b"/>
              <a:pathLst>
                <a:path w="12192000" h="6711950">
                  <a:moveTo>
                    <a:pt x="184708" y="6556883"/>
                  </a:moveTo>
                  <a:lnTo>
                    <a:pt x="144780" y="6556883"/>
                  </a:lnTo>
                  <a:lnTo>
                    <a:pt x="144780" y="6708534"/>
                  </a:lnTo>
                  <a:lnTo>
                    <a:pt x="184708" y="6708534"/>
                  </a:lnTo>
                  <a:lnTo>
                    <a:pt x="184708" y="6556883"/>
                  </a:lnTo>
                  <a:close/>
                </a:path>
                <a:path w="12192000" h="6711950">
                  <a:moveTo>
                    <a:pt x="358686" y="6708584"/>
                  </a:moveTo>
                  <a:lnTo>
                    <a:pt x="358559" y="6620764"/>
                  </a:lnTo>
                  <a:lnTo>
                    <a:pt x="349275" y="6581775"/>
                  </a:lnTo>
                  <a:lnTo>
                    <a:pt x="309575" y="6554965"/>
                  </a:lnTo>
                  <a:lnTo>
                    <a:pt x="295541" y="6553822"/>
                  </a:lnTo>
                  <a:lnTo>
                    <a:pt x="288518" y="6554203"/>
                  </a:lnTo>
                  <a:lnTo>
                    <a:pt x="253720" y="6570967"/>
                  </a:lnTo>
                  <a:lnTo>
                    <a:pt x="247294" y="6578638"/>
                  </a:lnTo>
                  <a:lnTo>
                    <a:pt x="247294" y="6556934"/>
                  </a:lnTo>
                  <a:lnTo>
                    <a:pt x="207975" y="6556934"/>
                  </a:lnTo>
                  <a:lnTo>
                    <a:pt x="207975" y="6708584"/>
                  </a:lnTo>
                  <a:lnTo>
                    <a:pt x="247650" y="6708584"/>
                  </a:lnTo>
                  <a:lnTo>
                    <a:pt x="247650" y="6627774"/>
                  </a:lnTo>
                  <a:lnTo>
                    <a:pt x="247700" y="6633400"/>
                  </a:lnTo>
                  <a:lnTo>
                    <a:pt x="263791" y="6594526"/>
                  </a:lnTo>
                  <a:lnTo>
                    <a:pt x="283591" y="6588455"/>
                  </a:lnTo>
                  <a:lnTo>
                    <a:pt x="291719" y="6589115"/>
                  </a:lnTo>
                  <a:lnTo>
                    <a:pt x="317830" y="6619202"/>
                  </a:lnTo>
                  <a:lnTo>
                    <a:pt x="318414" y="6708584"/>
                  </a:lnTo>
                  <a:lnTo>
                    <a:pt x="358686" y="6708584"/>
                  </a:lnTo>
                  <a:close/>
                </a:path>
                <a:path w="12192000" h="6711950">
                  <a:moveTo>
                    <a:pt x="449364" y="6556883"/>
                  </a:moveTo>
                  <a:lnTo>
                    <a:pt x="420471" y="6556883"/>
                  </a:lnTo>
                  <a:lnTo>
                    <a:pt x="420471" y="6497841"/>
                  </a:lnTo>
                  <a:lnTo>
                    <a:pt x="380542" y="6497841"/>
                  </a:lnTo>
                  <a:lnTo>
                    <a:pt x="380542" y="6644424"/>
                  </a:lnTo>
                  <a:lnTo>
                    <a:pt x="380733" y="6653352"/>
                  </a:lnTo>
                  <a:lnTo>
                    <a:pt x="389420" y="6690754"/>
                  </a:lnTo>
                  <a:lnTo>
                    <a:pt x="427583" y="6709257"/>
                  </a:lnTo>
                  <a:lnTo>
                    <a:pt x="444360" y="6710108"/>
                  </a:lnTo>
                  <a:lnTo>
                    <a:pt x="449364" y="6710108"/>
                  </a:lnTo>
                  <a:lnTo>
                    <a:pt x="449364" y="6672872"/>
                  </a:lnTo>
                  <a:lnTo>
                    <a:pt x="443496" y="6672821"/>
                  </a:lnTo>
                  <a:lnTo>
                    <a:pt x="438645" y="6672516"/>
                  </a:lnTo>
                  <a:lnTo>
                    <a:pt x="420471" y="6650101"/>
                  </a:lnTo>
                  <a:lnTo>
                    <a:pt x="420471" y="6591059"/>
                  </a:lnTo>
                  <a:lnTo>
                    <a:pt x="449364" y="6591059"/>
                  </a:lnTo>
                  <a:lnTo>
                    <a:pt x="449364" y="6556883"/>
                  </a:lnTo>
                  <a:close/>
                </a:path>
                <a:path w="12192000" h="6711950">
                  <a:moveTo>
                    <a:pt x="617423" y="6632422"/>
                  </a:moveTo>
                  <a:lnTo>
                    <a:pt x="608482" y="6594894"/>
                  </a:lnTo>
                  <a:lnTo>
                    <a:pt x="579132" y="6564084"/>
                  </a:lnTo>
                  <a:lnTo>
                    <a:pt x="579132" y="6618427"/>
                  </a:lnTo>
                  <a:lnTo>
                    <a:pt x="498729" y="6618478"/>
                  </a:lnTo>
                  <a:lnTo>
                    <a:pt x="538911" y="6587985"/>
                  </a:lnTo>
                  <a:lnTo>
                    <a:pt x="556780" y="6591198"/>
                  </a:lnTo>
                  <a:lnTo>
                    <a:pt x="569328" y="6599085"/>
                  </a:lnTo>
                  <a:lnTo>
                    <a:pt x="576707" y="6609004"/>
                  </a:lnTo>
                  <a:lnTo>
                    <a:pt x="579132" y="6618427"/>
                  </a:lnTo>
                  <a:lnTo>
                    <a:pt x="579132" y="6564084"/>
                  </a:lnTo>
                  <a:lnTo>
                    <a:pt x="539165" y="6553873"/>
                  </a:lnTo>
                  <a:lnTo>
                    <a:pt x="531101" y="6554267"/>
                  </a:lnTo>
                  <a:lnTo>
                    <a:pt x="494931" y="6567449"/>
                  </a:lnTo>
                  <a:lnTo>
                    <a:pt x="466521" y="6601981"/>
                  </a:lnTo>
                  <a:lnTo>
                    <a:pt x="460286" y="6632778"/>
                  </a:lnTo>
                  <a:lnTo>
                    <a:pt x="460654" y="6640843"/>
                  </a:lnTo>
                  <a:lnTo>
                    <a:pt x="473265" y="6677038"/>
                  </a:lnTo>
                  <a:lnTo>
                    <a:pt x="507923" y="6705460"/>
                  </a:lnTo>
                  <a:lnTo>
                    <a:pt x="540385" y="6711696"/>
                  </a:lnTo>
                  <a:lnTo>
                    <a:pt x="563397" y="6709080"/>
                  </a:lnTo>
                  <a:lnTo>
                    <a:pt x="582041" y="6702209"/>
                  </a:lnTo>
                  <a:lnTo>
                    <a:pt x="596722" y="6692646"/>
                  </a:lnTo>
                  <a:lnTo>
                    <a:pt x="607834" y="6681914"/>
                  </a:lnTo>
                  <a:lnTo>
                    <a:pt x="601332" y="6676961"/>
                  </a:lnTo>
                  <a:lnTo>
                    <a:pt x="579081" y="6660007"/>
                  </a:lnTo>
                  <a:lnTo>
                    <a:pt x="573036" y="6665696"/>
                  </a:lnTo>
                  <a:lnTo>
                    <a:pt x="564337" y="6671196"/>
                  </a:lnTo>
                  <a:lnTo>
                    <a:pt x="553415" y="6675336"/>
                  </a:lnTo>
                  <a:lnTo>
                    <a:pt x="540689" y="6676961"/>
                  </a:lnTo>
                  <a:lnTo>
                    <a:pt x="532612" y="6676479"/>
                  </a:lnTo>
                  <a:lnTo>
                    <a:pt x="501040" y="6654457"/>
                  </a:lnTo>
                  <a:lnTo>
                    <a:pt x="498322" y="6646723"/>
                  </a:lnTo>
                  <a:lnTo>
                    <a:pt x="617423" y="6646723"/>
                  </a:lnTo>
                  <a:lnTo>
                    <a:pt x="617423" y="6632422"/>
                  </a:lnTo>
                  <a:close/>
                </a:path>
                <a:path w="12192000" h="6711950">
                  <a:moveTo>
                    <a:pt x="678180" y="6486144"/>
                  </a:moveTo>
                  <a:lnTo>
                    <a:pt x="638251" y="6486144"/>
                  </a:lnTo>
                  <a:lnTo>
                    <a:pt x="638251" y="6708546"/>
                  </a:lnTo>
                  <a:lnTo>
                    <a:pt x="678180" y="6708534"/>
                  </a:lnTo>
                  <a:lnTo>
                    <a:pt x="678180" y="6486144"/>
                  </a:lnTo>
                  <a:close/>
                </a:path>
                <a:path w="12192000" h="6711950">
                  <a:moveTo>
                    <a:pt x="734568" y="6699504"/>
                  </a:moveTo>
                  <a:lnTo>
                    <a:pt x="730046" y="6691592"/>
                  </a:lnTo>
                  <a:lnTo>
                    <a:pt x="729691" y="6690969"/>
                  </a:lnTo>
                  <a:lnTo>
                    <a:pt x="730834" y="6690512"/>
                  </a:lnTo>
                  <a:lnTo>
                    <a:pt x="731812" y="6689788"/>
                  </a:lnTo>
                  <a:lnTo>
                    <a:pt x="732701" y="6688607"/>
                  </a:lnTo>
                  <a:lnTo>
                    <a:pt x="733374" y="6687731"/>
                  </a:lnTo>
                  <a:lnTo>
                    <a:pt x="733793" y="6686448"/>
                  </a:lnTo>
                  <a:lnTo>
                    <a:pt x="733780" y="6683616"/>
                  </a:lnTo>
                  <a:lnTo>
                    <a:pt x="733526" y="6682537"/>
                  </a:lnTo>
                  <a:lnTo>
                    <a:pt x="732777" y="6681305"/>
                  </a:lnTo>
                  <a:lnTo>
                    <a:pt x="732282" y="6680479"/>
                  </a:lnTo>
                  <a:lnTo>
                    <a:pt x="731456" y="6679654"/>
                  </a:lnTo>
                  <a:lnTo>
                    <a:pt x="730415" y="6679120"/>
                  </a:lnTo>
                  <a:lnTo>
                    <a:pt x="730415" y="6684238"/>
                  </a:lnTo>
                  <a:lnTo>
                    <a:pt x="730415" y="6685686"/>
                  </a:lnTo>
                  <a:lnTo>
                    <a:pt x="727456" y="6688607"/>
                  </a:lnTo>
                  <a:lnTo>
                    <a:pt x="721182" y="6688607"/>
                  </a:lnTo>
                  <a:lnTo>
                    <a:pt x="721182" y="6681305"/>
                  </a:lnTo>
                  <a:lnTo>
                    <a:pt x="727456" y="6681305"/>
                  </a:lnTo>
                  <a:lnTo>
                    <a:pt x="730415" y="6684238"/>
                  </a:lnTo>
                  <a:lnTo>
                    <a:pt x="730415" y="6679120"/>
                  </a:lnTo>
                  <a:lnTo>
                    <a:pt x="729272" y="6678523"/>
                  </a:lnTo>
                  <a:lnTo>
                    <a:pt x="728078" y="6678219"/>
                  </a:lnTo>
                  <a:lnTo>
                    <a:pt x="726732" y="6678219"/>
                  </a:lnTo>
                  <a:lnTo>
                    <a:pt x="717804" y="6678168"/>
                  </a:lnTo>
                  <a:lnTo>
                    <a:pt x="717804" y="6699504"/>
                  </a:lnTo>
                  <a:lnTo>
                    <a:pt x="721182" y="6699504"/>
                  </a:lnTo>
                  <a:lnTo>
                    <a:pt x="721182" y="6691592"/>
                  </a:lnTo>
                  <a:lnTo>
                    <a:pt x="726262" y="6691592"/>
                  </a:lnTo>
                  <a:lnTo>
                    <a:pt x="730732" y="6699504"/>
                  </a:lnTo>
                  <a:lnTo>
                    <a:pt x="734568" y="6699504"/>
                  </a:lnTo>
                  <a:close/>
                </a:path>
                <a:path w="12192000" h="6711950">
                  <a:moveTo>
                    <a:pt x="746760" y="6688836"/>
                  </a:moveTo>
                  <a:lnTo>
                    <a:pt x="745070" y="6680543"/>
                  </a:lnTo>
                  <a:lnTo>
                    <a:pt x="743724" y="6678549"/>
                  </a:lnTo>
                  <a:lnTo>
                    <a:pt x="743724" y="6688836"/>
                  </a:lnTo>
                  <a:lnTo>
                    <a:pt x="742276" y="6695948"/>
                  </a:lnTo>
                  <a:lnTo>
                    <a:pt x="738339" y="6701764"/>
                  </a:lnTo>
                  <a:lnTo>
                    <a:pt x="732523" y="6705701"/>
                  </a:lnTo>
                  <a:lnTo>
                    <a:pt x="725424" y="6707137"/>
                  </a:lnTo>
                  <a:lnTo>
                    <a:pt x="718312" y="6705701"/>
                  </a:lnTo>
                  <a:lnTo>
                    <a:pt x="712495" y="6701764"/>
                  </a:lnTo>
                  <a:lnTo>
                    <a:pt x="708558" y="6695948"/>
                  </a:lnTo>
                  <a:lnTo>
                    <a:pt x="707123" y="6688836"/>
                  </a:lnTo>
                  <a:lnTo>
                    <a:pt x="708558" y="6681737"/>
                  </a:lnTo>
                  <a:lnTo>
                    <a:pt x="712495" y="6675920"/>
                  </a:lnTo>
                  <a:lnTo>
                    <a:pt x="718312" y="6671983"/>
                  </a:lnTo>
                  <a:lnTo>
                    <a:pt x="725424" y="6670535"/>
                  </a:lnTo>
                  <a:lnTo>
                    <a:pt x="732523" y="6671983"/>
                  </a:lnTo>
                  <a:lnTo>
                    <a:pt x="738339" y="6675920"/>
                  </a:lnTo>
                  <a:lnTo>
                    <a:pt x="742276" y="6681737"/>
                  </a:lnTo>
                  <a:lnTo>
                    <a:pt x="743724" y="6688836"/>
                  </a:lnTo>
                  <a:lnTo>
                    <a:pt x="743724" y="6678549"/>
                  </a:lnTo>
                  <a:lnTo>
                    <a:pt x="740498" y="6673761"/>
                  </a:lnTo>
                  <a:lnTo>
                    <a:pt x="735723" y="6670535"/>
                  </a:lnTo>
                  <a:lnTo>
                    <a:pt x="733717" y="6669189"/>
                  </a:lnTo>
                  <a:lnTo>
                    <a:pt x="725424" y="6667500"/>
                  </a:lnTo>
                  <a:lnTo>
                    <a:pt x="717118" y="6669189"/>
                  </a:lnTo>
                  <a:lnTo>
                    <a:pt x="710336" y="6673761"/>
                  </a:lnTo>
                  <a:lnTo>
                    <a:pt x="705764" y="6680543"/>
                  </a:lnTo>
                  <a:lnTo>
                    <a:pt x="704088" y="6688836"/>
                  </a:lnTo>
                  <a:lnTo>
                    <a:pt x="705764" y="6697142"/>
                  </a:lnTo>
                  <a:lnTo>
                    <a:pt x="710336" y="6703923"/>
                  </a:lnTo>
                  <a:lnTo>
                    <a:pt x="717118" y="6708495"/>
                  </a:lnTo>
                  <a:lnTo>
                    <a:pt x="725424" y="6710172"/>
                  </a:lnTo>
                  <a:lnTo>
                    <a:pt x="733717" y="6708495"/>
                  </a:lnTo>
                  <a:lnTo>
                    <a:pt x="735723" y="6707137"/>
                  </a:lnTo>
                  <a:lnTo>
                    <a:pt x="740498" y="6703923"/>
                  </a:lnTo>
                  <a:lnTo>
                    <a:pt x="745070" y="6697142"/>
                  </a:lnTo>
                  <a:lnTo>
                    <a:pt x="746760" y="6688836"/>
                  </a:lnTo>
                  <a:close/>
                </a:path>
                <a:path w="12192000" h="6711950">
                  <a:moveTo>
                    <a:pt x="12192000" y="0"/>
                  </a:moveTo>
                  <a:lnTo>
                    <a:pt x="0" y="0"/>
                  </a:lnTo>
                  <a:lnTo>
                    <a:pt x="0" y="6356604"/>
                  </a:lnTo>
                  <a:lnTo>
                    <a:pt x="12192000" y="635660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3668" y="3299459"/>
              <a:ext cx="2766060" cy="2021205"/>
            </a:xfrm>
            <a:custGeom>
              <a:avLst/>
              <a:gdLst/>
              <a:ahLst/>
              <a:cxnLst/>
              <a:rect l="l" t="t" r="r" b="b"/>
              <a:pathLst>
                <a:path w="2766059" h="2021204">
                  <a:moveTo>
                    <a:pt x="585216" y="189738"/>
                  </a:moveTo>
                  <a:lnTo>
                    <a:pt x="579259" y="151511"/>
                  </a:lnTo>
                  <a:lnTo>
                    <a:pt x="562203" y="115900"/>
                  </a:lnTo>
                  <a:lnTo>
                    <a:pt x="535216" y="83667"/>
                  </a:lnTo>
                  <a:lnTo>
                    <a:pt x="499491" y="55587"/>
                  </a:lnTo>
                  <a:lnTo>
                    <a:pt x="456171" y="32410"/>
                  </a:lnTo>
                  <a:lnTo>
                    <a:pt x="406476" y="14922"/>
                  </a:lnTo>
                  <a:lnTo>
                    <a:pt x="351561" y="3860"/>
                  </a:lnTo>
                  <a:lnTo>
                    <a:pt x="292608" y="0"/>
                  </a:lnTo>
                  <a:lnTo>
                    <a:pt x="233641" y="3860"/>
                  </a:lnTo>
                  <a:lnTo>
                    <a:pt x="178727" y="14922"/>
                  </a:lnTo>
                  <a:lnTo>
                    <a:pt x="129032" y="32410"/>
                  </a:lnTo>
                  <a:lnTo>
                    <a:pt x="85712" y="55587"/>
                  </a:lnTo>
                  <a:lnTo>
                    <a:pt x="49987" y="83667"/>
                  </a:lnTo>
                  <a:lnTo>
                    <a:pt x="22999" y="115900"/>
                  </a:lnTo>
                  <a:lnTo>
                    <a:pt x="5943" y="151511"/>
                  </a:lnTo>
                  <a:lnTo>
                    <a:pt x="0" y="189738"/>
                  </a:lnTo>
                  <a:lnTo>
                    <a:pt x="5943" y="227977"/>
                  </a:lnTo>
                  <a:lnTo>
                    <a:pt x="22999" y="263588"/>
                  </a:lnTo>
                  <a:lnTo>
                    <a:pt x="49987" y="295821"/>
                  </a:lnTo>
                  <a:lnTo>
                    <a:pt x="85712" y="323900"/>
                  </a:lnTo>
                  <a:lnTo>
                    <a:pt x="129032" y="347078"/>
                  </a:lnTo>
                  <a:lnTo>
                    <a:pt x="178727" y="364566"/>
                  </a:lnTo>
                  <a:lnTo>
                    <a:pt x="233641" y="375627"/>
                  </a:lnTo>
                  <a:lnTo>
                    <a:pt x="292608" y="379476"/>
                  </a:lnTo>
                  <a:lnTo>
                    <a:pt x="351561" y="375627"/>
                  </a:lnTo>
                  <a:lnTo>
                    <a:pt x="406476" y="364566"/>
                  </a:lnTo>
                  <a:lnTo>
                    <a:pt x="456171" y="347078"/>
                  </a:lnTo>
                  <a:lnTo>
                    <a:pt x="499491" y="323900"/>
                  </a:lnTo>
                  <a:lnTo>
                    <a:pt x="535216" y="295821"/>
                  </a:lnTo>
                  <a:lnTo>
                    <a:pt x="562203" y="263588"/>
                  </a:lnTo>
                  <a:lnTo>
                    <a:pt x="579259" y="227977"/>
                  </a:lnTo>
                  <a:lnTo>
                    <a:pt x="585216" y="189738"/>
                  </a:lnTo>
                  <a:close/>
                </a:path>
                <a:path w="2766059" h="2021204">
                  <a:moveTo>
                    <a:pt x="2766060" y="1394460"/>
                  </a:moveTo>
                  <a:lnTo>
                    <a:pt x="2759532" y="1321422"/>
                  </a:lnTo>
                  <a:lnTo>
                    <a:pt x="2740482" y="1250835"/>
                  </a:lnTo>
                  <a:lnTo>
                    <a:pt x="2709595" y="1183208"/>
                  </a:lnTo>
                  <a:lnTo>
                    <a:pt x="2667622" y="1118997"/>
                  </a:lnTo>
                  <a:lnTo>
                    <a:pt x="2642705" y="1088326"/>
                  </a:lnTo>
                  <a:lnTo>
                    <a:pt x="2615273" y="1058672"/>
                  </a:lnTo>
                  <a:lnTo>
                    <a:pt x="2585440" y="1030109"/>
                  </a:lnTo>
                  <a:lnTo>
                    <a:pt x="2553297" y="1002703"/>
                  </a:lnTo>
                  <a:lnTo>
                    <a:pt x="2518918" y="976490"/>
                  </a:lnTo>
                  <a:lnTo>
                    <a:pt x="2482405" y="951560"/>
                  </a:lnTo>
                  <a:lnTo>
                    <a:pt x="2443835" y="927938"/>
                  </a:lnTo>
                  <a:lnTo>
                    <a:pt x="2403310" y="905700"/>
                  </a:lnTo>
                  <a:lnTo>
                    <a:pt x="2360930" y="884910"/>
                  </a:lnTo>
                  <a:lnTo>
                    <a:pt x="2316772" y="865619"/>
                  </a:lnTo>
                  <a:lnTo>
                    <a:pt x="2270925" y="847877"/>
                  </a:lnTo>
                  <a:lnTo>
                    <a:pt x="2223490" y="831761"/>
                  </a:lnTo>
                  <a:lnTo>
                    <a:pt x="2174557" y="817321"/>
                  </a:lnTo>
                  <a:lnTo>
                    <a:pt x="2124202" y="804621"/>
                  </a:lnTo>
                  <a:lnTo>
                    <a:pt x="2072525" y="793699"/>
                  </a:lnTo>
                  <a:lnTo>
                    <a:pt x="2019630" y="784644"/>
                  </a:lnTo>
                  <a:lnTo>
                    <a:pt x="1965591" y="777494"/>
                  </a:lnTo>
                  <a:lnTo>
                    <a:pt x="1910511" y="772312"/>
                  </a:lnTo>
                  <a:lnTo>
                    <a:pt x="1854466" y="769162"/>
                  </a:lnTo>
                  <a:lnTo>
                    <a:pt x="1797558" y="768096"/>
                  </a:lnTo>
                  <a:lnTo>
                    <a:pt x="1740636" y="769162"/>
                  </a:lnTo>
                  <a:lnTo>
                    <a:pt x="1684591" y="772312"/>
                  </a:lnTo>
                  <a:lnTo>
                    <a:pt x="1629511" y="777494"/>
                  </a:lnTo>
                  <a:lnTo>
                    <a:pt x="1575473" y="784644"/>
                  </a:lnTo>
                  <a:lnTo>
                    <a:pt x="1522577" y="793699"/>
                  </a:lnTo>
                  <a:lnTo>
                    <a:pt x="1470901" y="804621"/>
                  </a:lnTo>
                  <a:lnTo>
                    <a:pt x="1420558" y="817321"/>
                  </a:lnTo>
                  <a:lnTo>
                    <a:pt x="1371612" y="831761"/>
                  </a:lnTo>
                  <a:lnTo>
                    <a:pt x="1324178" y="847877"/>
                  </a:lnTo>
                  <a:lnTo>
                    <a:pt x="1278331" y="865619"/>
                  </a:lnTo>
                  <a:lnTo>
                    <a:pt x="1234173" y="884910"/>
                  </a:lnTo>
                  <a:lnTo>
                    <a:pt x="1191793" y="905700"/>
                  </a:lnTo>
                  <a:lnTo>
                    <a:pt x="1151267" y="927938"/>
                  </a:lnTo>
                  <a:lnTo>
                    <a:pt x="1112697" y="951560"/>
                  </a:lnTo>
                  <a:lnTo>
                    <a:pt x="1076185" y="976490"/>
                  </a:lnTo>
                  <a:lnTo>
                    <a:pt x="1041806" y="1002703"/>
                  </a:lnTo>
                  <a:lnTo>
                    <a:pt x="1009662" y="1030109"/>
                  </a:lnTo>
                  <a:lnTo>
                    <a:pt x="979830" y="1058672"/>
                  </a:lnTo>
                  <a:lnTo>
                    <a:pt x="952398" y="1088326"/>
                  </a:lnTo>
                  <a:lnTo>
                    <a:pt x="927481" y="1118997"/>
                  </a:lnTo>
                  <a:lnTo>
                    <a:pt x="905154" y="1150645"/>
                  </a:lnTo>
                  <a:lnTo>
                    <a:pt x="868629" y="1216634"/>
                  </a:lnTo>
                  <a:lnTo>
                    <a:pt x="843572" y="1285786"/>
                  </a:lnTo>
                  <a:lnTo>
                    <a:pt x="830694" y="1357655"/>
                  </a:lnTo>
                  <a:lnTo>
                    <a:pt x="829056" y="1394460"/>
                  </a:lnTo>
                  <a:lnTo>
                    <a:pt x="830694" y="1431277"/>
                  </a:lnTo>
                  <a:lnTo>
                    <a:pt x="843572" y="1503146"/>
                  </a:lnTo>
                  <a:lnTo>
                    <a:pt x="868629" y="1572298"/>
                  </a:lnTo>
                  <a:lnTo>
                    <a:pt x="905154" y="1638287"/>
                  </a:lnTo>
                  <a:lnTo>
                    <a:pt x="927481" y="1669935"/>
                  </a:lnTo>
                  <a:lnTo>
                    <a:pt x="952398" y="1700606"/>
                  </a:lnTo>
                  <a:lnTo>
                    <a:pt x="979830" y="1730260"/>
                  </a:lnTo>
                  <a:lnTo>
                    <a:pt x="1009662" y="1758823"/>
                  </a:lnTo>
                  <a:lnTo>
                    <a:pt x="1041806" y="1786229"/>
                  </a:lnTo>
                  <a:lnTo>
                    <a:pt x="1076185" y="1812442"/>
                  </a:lnTo>
                  <a:lnTo>
                    <a:pt x="1112697" y="1837385"/>
                  </a:lnTo>
                  <a:lnTo>
                    <a:pt x="1151267" y="1860994"/>
                  </a:lnTo>
                  <a:lnTo>
                    <a:pt x="1191793" y="1883232"/>
                  </a:lnTo>
                  <a:lnTo>
                    <a:pt x="1234173" y="1904022"/>
                  </a:lnTo>
                  <a:lnTo>
                    <a:pt x="1278331" y="1923313"/>
                  </a:lnTo>
                  <a:lnTo>
                    <a:pt x="1324178" y="1941055"/>
                  </a:lnTo>
                  <a:lnTo>
                    <a:pt x="1371612" y="1957171"/>
                  </a:lnTo>
                  <a:lnTo>
                    <a:pt x="1420545" y="1971611"/>
                  </a:lnTo>
                  <a:lnTo>
                    <a:pt x="1470901" y="1984311"/>
                  </a:lnTo>
                  <a:lnTo>
                    <a:pt x="1522577" y="1995233"/>
                  </a:lnTo>
                  <a:lnTo>
                    <a:pt x="1575473" y="2004288"/>
                  </a:lnTo>
                  <a:lnTo>
                    <a:pt x="1629511" y="2011438"/>
                  </a:lnTo>
                  <a:lnTo>
                    <a:pt x="1684591" y="2016620"/>
                  </a:lnTo>
                  <a:lnTo>
                    <a:pt x="1740636" y="2019769"/>
                  </a:lnTo>
                  <a:lnTo>
                    <a:pt x="1797558" y="2020824"/>
                  </a:lnTo>
                  <a:lnTo>
                    <a:pt x="1854466" y="2019769"/>
                  </a:lnTo>
                  <a:lnTo>
                    <a:pt x="1910511" y="2016620"/>
                  </a:lnTo>
                  <a:lnTo>
                    <a:pt x="1965591" y="2011438"/>
                  </a:lnTo>
                  <a:lnTo>
                    <a:pt x="2019630" y="2004288"/>
                  </a:lnTo>
                  <a:lnTo>
                    <a:pt x="2072525" y="1995233"/>
                  </a:lnTo>
                  <a:lnTo>
                    <a:pt x="2124202" y="1984311"/>
                  </a:lnTo>
                  <a:lnTo>
                    <a:pt x="2174544" y="1971611"/>
                  </a:lnTo>
                  <a:lnTo>
                    <a:pt x="2223490" y="1957171"/>
                  </a:lnTo>
                  <a:lnTo>
                    <a:pt x="2270925" y="1941055"/>
                  </a:lnTo>
                  <a:lnTo>
                    <a:pt x="2316772" y="1923313"/>
                  </a:lnTo>
                  <a:lnTo>
                    <a:pt x="2360930" y="1904022"/>
                  </a:lnTo>
                  <a:lnTo>
                    <a:pt x="2403310" y="1883232"/>
                  </a:lnTo>
                  <a:lnTo>
                    <a:pt x="2443835" y="1860994"/>
                  </a:lnTo>
                  <a:lnTo>
                    <a:pt x="2482405" y="1837372"/>
                  </a:lnTo>
                  <a:lnTo>
                    <a:pt x="2518918" y="1812442"/>
                  </a:lnTo>
                  <a:lnTo>
                    <a:pt x="2553297" y="1786229"/>
                  </a:lnTo>
                  <a:lnTo>
                    <a:pt x="2585440" y="1758823"/>
                  </a:lnTo>
                  <a:lnTo>
                    <a:pt x="2615273" y="1730260"/>
                  </a:lnTo>
                  <a:lnTo>
                    <a:pt x="2642705" y="1700606"/>
                  </a:lnTo>
                  <a:lnTo>
                    <a:pt x="2667622" y="1669935"/>
                  </a:lnTo>
                  <a:lnTo>
                    <a:pt x="2689949" y="1638287"/>
                  </a:lnTo>
                  <a:lnTo>
                    <a:pt x="2726474" y="1572298"/>
                  </a:lnTo>
                  <a:lnTo>
                    <a:pt x="2751531" y="1503146"/>
                  </a:lnTo>
                  <a:lnTo>
                    <a:pt x="2764409" y="1431277"/>
                  </a:lnTo>
                  <a:lnTo>
                    <a:pt x="2766060" y="139446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884" y="3544823"/>
              <a:ext cx="4128516" cy="216255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53456" y="2398775"/>
              <a:ext cx="2385060" cy="1294130"/>
            </a:xfrm>
            <a:custGeom>
              <a:avLst/>
              <a:gdLst/>
              <a:ahLst/>
              <a:cxnLst/>
              <a:rect l="l" t="t" r="r" b="b"/>
              <a:pathLst>
                <a:path w="2385059" h="1294129">
                  <a:moveTo>
                    <a:pt x="1935480" y="626364"/>
                  </a:moveTo>
                  <a:lnTo>
                    <a:pt x="1933702" y="588213"/>
                  </a:lnTo>
                  <a:lnTo>
                    <a:pt x="1919884" y="513778"/>
                  </a:lnTo>
                  <a:lnTo>
                    <a:pt x="1892998" y="442277"/>
                  </a:lnTo>
                  <a:lnTo>
                    <a:pt x="1874926" y="407809"/>
                  </a:lnTo>
                  <a:lnTo>
                    <a:pt x="1853882" y="374256"/>
                  </a:lnTo>
                  <a:lnTo>
                    <a:pt x="1829993" y="341706"/>
                  </a:lnTo>
                  <a:lnTo>
                    <a:pt x="1803336" y="310222"/>
                  </a:lnTo>
                  <a:lnTo>
                    <a:pt x="1774024" y="279869"/>
                  </a:lnTo>
                  <a:lnTo>
                    <a:pt x="1742173" y="250710"/>
                  </a:lnTo>
                  <a:lnTo>
                    <a:pt x="1707857" y="222808"/>
                  </a:lnTo>
                  <a:lnTo>
                    <a:pt x="1671193" y="196227"/>
                  </a:lnTo>
                  <a:lnTo>
                    <a:pt x="1632280" y="171043"/>
                  </a:lnTo>
                  <a:lnTo>
                    <a:pt x="1591221" y="147320"/>
                  </a:lnTo>
                  <a:lnTo>
                    <a:pt x="1548104" y="125107"/>
                  </a:lnTo>
                  <a:lnTo>
                    <a:pt x="1503045" y="104482"/>
                  </a:lnTo>
                  <a:lnTo>
                    <a:pt x="1456143" y="85521"/>
                  </a:lnTo>
                  <a:lnTo>
                    <a:pt x="1407502" y="68275"/>
                  </a:lnTo>
                  <a:lnTo>
                    <a:pt x="1357210" y="52806"/>
                  </a:lnTo>
                  <a:lnTo>
                    <a:pt x="1305382" y="39192"/>
                  </a:lnTo>
                  <a:lnTo>
                    <a:pt x="1252118" y="27495"/>
                  </a:lnTo>
                  <a:lnTo>
                    <a:pt x="1197521" y="17767"/>
                  </a:lnTo>
                  <a:lnTo>
                    <a:pt x="1141666" y="10096"/>
                  </a:lnTo>
                  <a:lnTo>
                    <a:pt x="1084694" y="4533"/>
                  </a:lnTo>
                  <a:lnTo>
                    <a:pt x="1026680" y="1155"/>
                  </a:lnTo>
                  <a:lnTo>
                    <a:pt x="967740" y="0"/>
                  </a:lnTo>
                  <a:lnTo>
                    <a:pt x="908786" y="1155"/>
                  </a:lnTo>
                  <a:lnTo>
                    <a:pt x="850773" y="4533"/>
                  </a:lnTo>
                  <a:lnTo>
                    <a:pt x="793800" y="10096"/>
                  </a:lnTo>
                  <a:lnTo>
                    <a:pt x="737946" y="17767"/>
                  </a:lnTo>
                  <a:lnTo>
                    <a:pt x="683348" y="27495"/>
                  </a:lnTo>
                  <a:lnTo>
                    <a:pt x="630085" y="39192"/>
                  </a:lnTo>
                  <a:lnTo>
                    <a:pt x="578256" y="52806"/>
                  </a:lnTo>
                  <a:lnTo>
                    <a:pt x="527964" y="68275"/>
                  </a:lnTo>
                  <a:lnTo>
                    <a:pt x="479323" y="85521"/>
                  </a:lnTo>
                  <a:lnTo>
                    <a:pt x="432422" y="104482"/>
                  </a:lnTo>
                  <a:lnTo>
                    <a:pt x="387362" y="125107"/>
                  </a:lnTo>
                  <a:lnTo>
                    <a:pt x="344246" y="147320"/>
                  </a:lnTo>
                  <a:lnTo>
                    <a:pt x="303187" y="171043"/>
                  </a:lnTo>
                  <a:lnTo>
                    <a:pt x="264274" y="196227"/>
                  </a:lnTo>
                  <a:lnTo>
                    <a:pt x="227609" y="222808"/>
                  </a:lnTo>
                  <a:lnTo>
                    <a:pt x="193294" y="250710"/>
                  </a:lnTo>
                  <a:lnTo>
                    <a:pt x="161442" y="279869"/>
                  </a:lnTo>
                  <a:lnTo>
                    <a:pt x="132130" y="310222"/>
                  </a:lnTo>
                  <a:lnTo>
                    <a:pt x="105473" y="341706"/>
                  </a:lnTo>
                  <a:lnTo>
                    <a:pt x="81584" y="374256"/>
                  </a:lnTo>
                  <a:lnTo>
                    <a:pt x="60540" y="407809"/>
                  </a:lnTo>
                  <a:lnTo>
                    <a:pt x="42468" y="442277"/>
                  </a:lnTo>
                  <a:lnTo>
                    <a:pt x="27444" y="477634"/>
                  </a:lnTo>
                  <a:lnTo>
                    <a:pt x="6997" y="550659"/>
                  </a:lnTo>
                  <a:lnTo>
                    <a:pt x="0" y="626364"/>
                  </a:lnTo>
                  <a:lnTo>
                    <a:pt x="1765" y="664527"/>
                  </a:lnTo>
                  <a:lnTo>
                    <a:pt x="15582" y="738962"/>
                  </a:lnTo>
                  <a:lnTo>
                    <a:pt x="42468" y="810463"/>
                  </a:lnTo>
                  <a:lnTo>
                    <a:pt x="60540" y="844931"/>
                  </a:lnTo>
                  <a:lnTo>
                    <a:pt x="81584" y="878484"/>
                  </a:lnTo>
                  <a:lnTo>
                    <a:pt x="105473" y="911034"/>
                  </a:lnTo>
                  <a:lnTo>
                    <a:pt x="132130" y="942517"/>
                  </a:lnTo>
                  <a:lnTo>
                    <a:pt x="161442" y="972870"/>
                  </a:lnTo>
                  <a:lnTo>
                    <a:pt x="193294" y="1002030"/>
                  </a:lnTo>
                  <a:lnTo>
                    <a:pt x="227609" y="1029931"/>
                  </a:lnTo>
                  <a:lnTo>
                    <a:pt x="264274" y="1056513"/>
                  </a:lnTo>
                  <a:lnTo>
                    <a:pt x="303187" y="1081697"/>
                  </a:lnTo>
                  <a:lnTo>
                    <a:pt x="344246" y="1105420"/>
                  </a:lnTo>
                  <a:lnTo>
                    <a:pt x="387362" y="1127633"/>
                  </a:lnTo>
                  <a:lnTo>
                    <a:pt x="432422" y="1148257"/>
                  </a:lnTo>
                  <a:lnTo>
                    <a:pt x="479323" y="1167218"/>
                  </a:lnTo>
                  <a:lnTo>
                    <a:pt x="527964" y="1184465"/>
                  </a:lnTo>
                  <a:lnTo>
                    <a:pt x="578256" y="1199934"/>
                  </a:lnTo>
                  <a:lnTo>
                    <a:pt x="630085" y="1213548"/>
                  </a:lnTo>
                  <a:lnTo>
                    <a:pt x="683348" y="1225245"/>
                  </a:lnTo>
                  <a:lnTo>
                    <a:pt x="737946" y="1234973"/>
                  </a:lnTo>
                  <a:lnTo>
                    <a:pt x="793800" y="1242644"/>
                  </a:lnTo>
                  <a:lnTo>
                    <a:pt x="850773" y="1248206"/>
                  </a:lnTo>
                  <a:lnTo>
                    <a:pt x="908786" y="1251585"/>
                  </a:lnTo>
                  <a:lnTo>
                    <a:pt x="967740" y="1252728"/>
                  </a:lnTo>
                  <a:lnTo>
                    <a:pt x="1026680" y="1251585"/>
                  </a:lnTo>
                  <a:lnTo>
                    <a:pt x="1084694" y="1248206"/>
                  </a:lnTo>
                  <a:lnTo>
                    <a:pt x="1141666" y="1242644"/>
                  </a:lnTo>
                  <a:lnTo>
                    <a:pt x="1197521" y="1234973"/>
                  </a:lnTo>
                  <a:lnTo>
                    <a:pt x="1252118" y="1225245"/>
                  </a:lnTo>
                  <a:lnTo>
                    <a:pt x="1305382" y="1213548"/>
                  </a:lnTo>
                  <a:lnTo>
                    <a:pt x="1357210" y="1199934"/>
                  </a:lnTo>
                  <a:lnTo>
                    <a:pt x="1407502" y="1184465"/>
                  </a:lnTo>
                  <a:lnTo>
                    <a:pt x="1456143" y="1167218"/>
                  </a:lnTo>
                  <a:lnTo>
                    <a:pt x="1503045" y="1148257"/>
                  </a:lnTo>
                  <a:lnTo>
                    <a:pt x="1548104" y="1127633"/>
                  </a:lnTo>
                  <a:lnTo>
                    <a:pt x="1591221" y="1105420"/>
                  </a:lnTo>
                  <a:lnTo>
                    <a:pt x="1632280" y="1081697"/>
                  </a:lnTo>
                  <a:lnTo>
                    <a:pt x="1671193" y="1056513"/>
                  </a:lnTo>
                  <a:lnTo>
                    <a:pt x="1707857" y="1029931"/>
                  </a:lnTo>
                  <a:lnTo>
                    <a:pt x="1742173" y="1002030"/>
                  </a:lnTo>
                  <a:lnTo>
                    <a:pt x="1774024" y="972870"/>
                  </a:lnTo>
                  <a:lnTo>
                    <a:pt x="1803336" y="942517"/>
                  </a:lnTo>
                  <a:lnTo>
                    <a:pt x="1829993" y="911034"/>
                  </a:lnTo>
                  <a:lnTo>
                    <a:pt x="1853882" y="878484"/>
                  </a:lnTo>
                  <a:lnTo>
                    <a:pt x="1874926" y="844931"/>
                  </a:lnTo>
                  <a:lnTo>
                    <a:pt x="1892998" y="810463"/>
                  </a:lnTo>
                  <a:lnTo>
                    <a:pt x="1908022" y="775106"/>
                  </a:lnTo>
                  <a:lnTo>
                    <a:pt x="1928469" y="702081"/>
                  </a:lnTo>
                  <a:lnTo>
                    <a:pt x="1935480" y="626364"/>
                  </a:lnTo>
                  <a:close/>
                </a:path>
                <a:path w="2385059" h="1294129">
                  <a:moveTo>
                    <a:pt x="2385060" y="1104138"/>
                  </a:moveTo>
                  <a:lnTo>
                    <a:pt x="2379103" y="1065911"/>
                  </a:lnTo>
                  <a:lnTo>
                    <a:pt x="2362047" y="1030300"/>
                  </a:lnTo>
                  <a:lnTo>
                    <a:pt x="2335060" y="998067"/>
                  </a:lnTo>
                  <a:lnTo>
                    <a:pt x="2299335" y="969987"/>
                  </a:lnTo>
                  <a:lnTo>
                    <a:pt x="2256015" y="946810"/>
                  </a:lnTo>
                  <a:lnTo>
                    <a:pt x="2206320" y="929322"/>
                  </a:lnTo>
                  <a:lnTo>
                    <a:pt x="2151405" y="918260"/>
                  </a:lnTo>
                  <a:lnTo>
                    <a:pt x="2092452" y="914400"/>
                  </a:lnTo>
                  <a:lnTo>
                    <a:pt x="2033485" y="918260"/>
                  </a:lnTo>
                  <a:lnTo>
                    <a:pt x="1978571" y="929322"/>
                  </a:lnTo>
                  <a:lnTo>
                    <a:pt x="1928876" y="946810"/>
                  </a:lnTo>
                  <a:lnTo>
                    <a:pt x="1885569" y="969987"/>
                  </a:lnTo>
                  <a:lnTo>
                    <a:pt x="1849831" y="998067"/>
                  </a:lnTo>
                  <a:lnTo>
                    <a:pt x="1822843" y="1030300"/>
                  </a:lnTo>
                  <a:lnTo>
                    <a:pt x="1805787" y="1065911"/>
                  </a:lnTo>
                  <a:lnTo>
                    <a:pt x="1799844" y="1104138"/>
                  </a:lnTo>
                  <a:lnTo>
                    <a:pt x="1805787" y="1142377"/>
                  </a:lnTo>
                  <a:lnTo>
                    <a:pt x="1822843" y="1177988"/>
                  </a:lnTo>
                  <a:lnTo>
                    <a:pt x="1849831" y="1210221"/>
                  </a:lnTo>
                  <a:lnTo>
                    <a:pt x="1885569" y="1238300"/>
                  </a:lnTo>
                  <a:lnTo>
                    <a:pt x="1928876" y="1261478"/>
                  </a:lnTo>
                  <a:lnTo>
                    <a:pt x="1978571" y="1278966"/>
                  </a:lnTo>
                  <a:lnTo>
                    <a:pt x="2033485" y="1290027"/>
                  </a:lnTo>
                  <a:lnTo>
                    <a:pt x="2092452" y="1293876"/>
                  </a:lnTo>
                  <a:lnTo>
                    <a:pt x="2151405" y="1290027"/>
                  </a:lnTo>
                  <a:lnTo>
                    <a:pt x="2206320" y="1278966"/>
                  </a:lnTo>
                  <a:lnTo>
                    <a:pt x="2256015" y="1261478"/>
                  </a:lnTo>
                  <a:lnTo>
                    <a:pt x="2299335" y="1238300"/>
                  </a:lnTo>
                  <a:lnTo>
                    <a:pt x="2335060" y="1210221"/>
                  </a:lnTo>
                  <a:lnTo>
                    <a:pt x="2362047" y="1177988"/>
                  </a:lnTo>
                  <a:lnTo>
                    <a:pt x="2379103" y="1142377"/>
                  </a:lnTo>
                  <a:lnTo>
                    <a:pt x="2385060" y="1104138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2055" y="2752318"/>
              <a:ext cx="1468374" cy="31473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0448035" y="4960443"/>
            <a:ext cx="11207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1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Time_1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978385" y="3824732"/>
            <a:ext cx="2115185" cy="2261235"/>
            <a:chOff x="7488935" y="1676780"/>
            <a:chExt cx="2115185" cy="2261235"/>
          </a:xfrm>
        </p:grpSpPr>
        <p:sp>
          <p:nvSpPr>
            <p:cNvPr id="14" name="object 14"/>
            <p:cNvSpPr/>
            <p:nvPr/>
          </p:nvSpPr>
          <p:spPr>
            <a:xfrm>
              <a:off x="7688071" y="1850897"/>
              <a:ext cx="619125" cy="1523365"/>
            </a:xfrm>
            <a:custGeom>
              <a:avLst/>
              <a:gdLst/>
              <a:ahLst/>
              <a:cxnLst/>
              <a:rect l="l" t="t" r="r" b="b"/>
              <a:pathLst>
                <a:path w="619125" h="1523364">
                  <a:moveTo>
                    <a:pt x="607059" y="0"/>
                  </a:moveTo>
                  <a:lnTo>
                    <a:pt x="588518" y="47243"/>
                  </a:lnTo>
                  <a:lnTo>
                    <a:pt x="600328" y="51942"/>
                  </a:lnTo>
                  <a:lnTo>
                    <a:pt x="618871" y="4572"/>
                  </a:lnTo>
                  <a:lnTo>
                    <a:pt x="607059" y="0"/>
                  </a:lnTo>
                  <a:close/>
                </a:path>
                <a:path w="619125" h="1523364">
                  <a:moveTo>
                    <a:pt x="574548" y="82676"/>
                  </a:moveTo>
                  <a:lnTo>
                    <a:pt x="556005" y="130048"/>
                  </a:lnTo>
                  <a:lnTo>
                    <a:pt x="567817" y="134619"/>
                  </a:lnTo>
                  <a:lnTo>
                    <a:pt x="586358" y="87375"/>
                  </a:lnTo>
                  <a:lnTo>
                    <a:pt x="574548" y="82676"/>
                  </a:lnTo>
                  <a:close/>
                </a:path>
                <a:path w="619125" h="1523364">
                  <a:moveTo>
                    <a:pt x="542035" y="165480"/>
                  </a:moveTo>
                  <a:lnTo>
                    <a:pt x="523494" y="212725"/>
                  </a:lnTo>
                  <a:lnTo>
                    <a:pt x="535304" y="217424"/>
                  </a:lnTo>
                  <a:lnTo>
                    <a:pt x="553847" y="170052"/>
                  </a:lnTo>
                  <a:lnTo>
                    <a:pt x="542035" y="165480"/>
                  </a:lnTo>
                  <a:close/>
                </a:path>
                <a:path w="619125" h="1523364">
                  <a:moveTo>
                    <a:pt x="509650" y="248157"/>
                  </a:moveTo>
                  <a:lnTo>
                    <a:pt x="490981" y="295528"/>
                  </a:lnTo>
                  <a:lnTo>
                    <a:pt x="502793" y="300100"/>
                  </a:lnTo>
                  <a:lnTo>
                    <a:pt x="521461" y="252856"/>
                  </a:lnTo>
                  <a:lnTo>
                    <a:pt x="509650" y="248157"/>
                  </a:lnTo>
                  <a:close/>
                </a:path>
                <a:path w="619125" h="1523364">
                  <a:moveTo>
                    <a:pt x="477138" y="330962"/>
                  </a:moveTo>
                  <a:lnTo>
                    <a:pt x="458470" y="378205"/>
                  </a:lnTo>
                  <a:lnTo>
                    <a:pt x="470280" y="382904"/>
                  </a:lnTo>
                  <a:lnTo>
                    <a:pt x="488950" y="335534"/>
                  </a:lnTo>
                  <a:lnTo>
                    <a:pt x="477138" y="330962"/>
                  </a:lnTo>
                  <a:close/>
                </a:path>
                <a:path w="619125" h="1523364">
                  <a:moveTo>
                    <a:pt x="444626" y="413638"/>
                  </a:moveTo>
                  <a:lnTo>
                    <a:pt x="426084" y="461010"/>
                  </a:lnTo>
                  <a:lnTo>
                    <a:pt x="437896" y="465581"/>
                  </a:lnTo>
                  <a:lnTo>
                    <a:pt x="456437" y="418338"/>
                  </a:lnTo>
                  <a:lnTo>
                    <a:pt x="444626" y="413638"/>
                  </a:lnTo>
                  <a:close/>
                </a:path>
                <a:path w="619125" h="1523364">
                  <a:moveTo>
                    <a:pt x="412114" y="496442"/>
                  </a:moveTo>
                  <a:lnTo>
                    <a:pt x="393573" y="543687"/>
                  </a:lnTo>
                  <a:lnTo>
                    <a:pt x="405383" y="548386"/>
                  </a:lnTo>
                  <a:lnTo>
                    <a:pt x="423925" y="501141"/>
                  </a:lnTo>
                  <a:lnTo>
                    <a:pt x="412114" y="496442"/>
                  </a:lnTo>
                  <a:close/>
                </a:path>
                <a:path w="619125" h="1523364">
                  <a:moveTo>
                    <a:pt x="379602" y="579247"/>
                  </a:moveTo>
                  <a:lnTo>
                    <a:pt x="361060" y="626490"/>
                  </a:lnTo>
                  <a:lnTo>
                    <a:pt x="372872" y="631063"/>
                  </a:lnTo>
                  <a:lnTo>
                    <a:pt x="391413" y="583818"/>
                  </a:lnTo>
                  <a:lnTo>
                    <a:pt x="379602" y="579247"/>
                  </a:lnTo>
                  <a:close/>
                </a:path>
                <a:path w="619125" h="1523364">
                  <a:moveTo>
                    <a:pt x="347091" y="661924"/>
                  </a:moveTo>
                  <a:lnTo>
                    <a:pt x="328549" y="709167"/>
                  </a:lnTo>
                  <a:lnTo>
                    <a:pt x="340359" y="713866"/>
                  </a:lnTo>
                  <a:lnTo>
                    <a:pt x="358901" y="666623"/>
                  </a:lnTo>
                  <a:lnTo>
                    <a:pt x="347091" y="661924"/>
                  </a:lnTo>
                  <a:close/>
                </a:path>
                <a:path w="619125" h="1523364">
                  <a:moveTo>
                    <a:pt x="314578" y="744727"/>
                  </a:moveTo>
                  <a:lnTo>
                    <a:pt x="296036" y="791972"/>
                  </a:lnTo>
                  <a:lnTo>
                    <a:pt x="307848" y="796671"/>
                  </a:lnTo>
                  <a:lnTo>
                    <a:pt x="326389" y="749300"/>
                  </a:lnTo>
                  <a:lnTo>
                    <a:pt x="314578" y="744727"/>
                  </a:lnTo>
                  <a:close/>
                </a:path>
                <a:path w="619125" h="1523364">
                  <a:moveTo>
                    <a:pt x="282067" y="827404"/>
                  </a:moveTo>
                  <a:lnTo>
                    <a:pt x="263525" y="874776"/>
                  </a:lnTo>
                  <a:lnTo>
                    <a:pt x="275335" y="879348"/>
                  </a:lnTo>
                  <a:lnTo>
                    <a:pt x="293877" y="832103"/>
                  </a:lnTo>
                  <a:lnTo>
                    <a:pt x="282067" y="827404"/>
                  </a:lnTo>
                  <a:close/>
                </a:path>
                <a:path w="619125" h="1523364">
                  <a:moveTo>
                    <a:pt x="249554" y="910209"/>
                  </a:moveTo>
                  <a:lnTo>
                    <a:pt x="231012" y="957452"/>
                  </a:lnTo>
                  <a:lnTo>
                    <a:pt x="242824" y="962151"/>
                  </a:lnTo>
                  <a:lnTo>
                    <a:pt x="261493" y="914780"/>
                  </a:lnTo>
                  <a:lnTo>
                    <a:pt x="249554" y="910209"/>
                  </a:lnTo>
                  <a:close/>
                </a:path>
                <a:path w="619125" h="1523364">
                  <a:moveTo>
                    <a:pt x="217170" y="992886"/>
                  </a:moveTo>
                  <a:lnTo>
                    <a:pt x="198500" y="1040256"/>
                  </a:lnTo>
                  <a:lnTo>
                    <a:pt x="210311" y="1044828"/>
                  </a:lnTo>
                  <a:lnTo>
                    <a:pt x="228980" y="997585"/>
                  </a:lnTo>
                  <a:lnTo>
                    <a:pt x="217170" y="992886"/>
                  </a:lnTo>
                  <a:close/>
                </a:path>
                <a:path w="619125" h="1523364">
                  <a:moveTo>
                    <a:pt x="184657" y="1075689"/>
                  </a:moveTo>
                  <a:lnTo>
                    <a:pt x="165988" y="1122934"/>
                  </a:lnTo>
                  <a:lnTo>
                    <a:pt x="177926" y="1127632"/>
                  </a:lnTo>
                  <a:lnTo>
                    <a:pt x="196469" y="1080262"/>
                  </a:lnTo>
                  <a:lnTo>
                    <a:pt x="184657" y="1075689"/>
                  </a:lnTo>
                  <a:close/>
                </a:path>
                <a:path w="619125" h="1523364">
                  <a:moveTo>
                    <a:pt x="152146" y="1158366"/>
                  </a:moveTo>
                  <a:lnTo>
                    <a:pt x="133603" y="1205738"/>
                  </a:lnTo>
                  <a:lnTo>
                    <a:pt x="145414" y="1210310"/>
                  </a:lnTo>
                  <a:lnTo>
                    <a:pt x="163956" y="1163065"/>
                  </a:lnTo>
                  <a:lnTo>
                    <a:pt x="152146" y="1158366"/>
                  </a:lnTo>
                  <a:close/>
                </a:path>
                <a:path w="619125" h="1523364">
                  <a:moveTo>
                    <a:pt x="119633" y="1241171"/>
                  </a:moveTo>
                  <a:lnTo>
                    <a:pt x="101092" y="1288414"/>
                  </a:lnTo>
                  <a:lnTo>
                    <a:pt x="112902" y="1293114"/>
                  </a:lnTo>
                  <a:lnTo>
                    <a:pt x="131445" y="1245869"/>
                  </a:lnTo>
                  <a:lnTo>
                    <a:pt x="119633" y="1241171"/>
                  </a:lnTo>
                  <a:close/>
                </a:path>
                <a:path w="619125" h="1523364">
                  <a:moveTo>
                    <a:pt x="87122" y="1323975"/>
                  </a:moveTo>
                  <a:lnTo>
                    <a:pt x="68579" y="1371218"/>
                  </a:lnTo>
                  <a:lnTo>
                    <a:pt x="80391" y="1375790"/>
                  </a:lnTo>
                  <a:lnTo>
                    <a:pt x="98932" y="1328547"/>
                  </a:lnTo>
                  <a:lnTo>
                    <a:pt x="87122" y="1323975"/>
                  </a:lnTo>
                  <a:close/>
                </a:path>
                <a:path w="619125" h="1523364">
                  <a:moveTo>
                    <a:pt x="9271" y="1417319"/>
                  </a:moveTo>
                  <a:lnTo>
                    <a:pt x="5842" y="1417954"/>
                  </a:lnTo>
                  <a:lnTo>
                    <a:pt x="2412" y="1418463"/>
                  </a:lnTo>
                  <a:lnTo>
                    <a:pt x="0" y="1421638"/>
                  </a:lnTo>
                  <a:lnTo>
                    <a:pt x="507" y="1425193"/>
                  </a:lnTo>
                  <a:lnTo>
                    <a:pt x="15748" y="1523111"/>
                  </a:lnTo>
                  <a:lnTo>
                    <a:pt x="27631" y="1513713"/>
                  </a:lnTo>
                  <a:lnTo>
                    <a:pt x="26288" y="1513713"/>
                  </a:lnTo>
                  <a:lnTo>
                    <a:pt x="14477" y="1509014"/>
                  </a:lnTo>
                  <a:lnTo>
                    <a:pt x="22098" y="1489455"/>
                  </a:lnTo>
                  <a:lnTo>
                    <a:pt x="23406" y="1489455"/>
                  </a:lnTo>
                  <a:lnTo>
                    <a:pt x="13080" y="1423162"/>
                  </a:lnTo>
                  <a:lnTo>
                    <a:pt x="12573" y="1419732"/>
                  </a:lnTo>
                  <a:lnTo>
                    <a:pt x="9271" y="1417319"/>
                  </a:lnTo>
                  <a:close/>
                </a:path>
                <a:path w="619125" h="1523364">
                  <a:moveTo>
                    <a:pt x="22098" y="1489455"/>
                  </a:moveTo>
                  <a:lnTo>
                    <a:pt x="14477" y="1509014"/>
                  </a:lnTo>
                  <a:lnTo>
                    <a:pt x="26288" y="1513713"/>
                  </a:lnTo>
                  <a:lnTo>
                    <a:pt x="27567" y="1510411"/>
                  </a:lnTo>
                  <a:lnTo>
                    <a:pt x="26670" y="1510411"/>
                  </a:lnTo>
                  <a:lnTo>
                    <a:pt x="16382" y="1506347"/>
                  </a:lnTo>
                  <a:lnTo>
                    <a:pt x="24980" y="1499563"/>
                  </a:lnTo>
                  <a:lnTo>
                    <a:pt x="23490" y="1489994"/>
                  </a:lnTo>
                  <a:lnTo>
                    <a:pt x="22098" y="1489455"/>
                  </a:lnTo>
                  <a:close/>
                </a:path>
                <a:path w="619125" h="1523364">
                  <a:moveTo>
                    <a:pt x="88392" y="1449577"/>
                  </a:moveTo>
                  <a:lnTo>
                    <a:pt x="85598" y="1451737"/>
                  </a:lnTo>
                  <a:lnTo>
                    <a:pt x="32626" y="1493531"/>
                  </a:lnTo>
                  <a:lnTo>
                    <a:pt x="33908" y="1494027"/>
                  </a:lnTo>
                  <a:lnTo>
                    <a:pt x="26288" y="1513713"/>
                  </a:lnTo>
                  <a:lnTo>
                    <a:pt x="27631" y="1513713"/>
                  </a:lnTo>
                  <a:lnTo>
                    <a:pt x="93472" y="1461642"/>
                  </a:lnTo>
                  <a:lnTo>
                    <a:pt x="96266" y="1459484"/>
                  </a:lnTo>
                  <a:lnTo>
                    <a:pt x="96774" y="1455547"/>
                  </a:lnTo>
                  <a:lnTo>
                    <a:pt x="94614" y="1452752"/>
                  </a:lnTo>
                  <a:lnTo>
                    <a:pt x="92328" y="1449959"/>
                  </a:lnTo>
                  <a:lnTo>
                    <a:pt x="88392" y="1449577"/>
                  </a:lnTo>
                  <a:close/>
                </a:path>
                <a:path w="619125" h="1523364">
                  <a:moveTo>
                    <a:pt x="24980" y="1499563"/>
                  </a:moveTo>
                  <a:lnTo>
                    <a:pt x="16382" y="1506347"/>
                  </a:lnTo>
                  <a:lnTo>
                    <a:pt x="26670" y="1510411"/>
                  </a:lnTo>
                  <a:lnTo>
                    <a:pt x="24980" y="1499563"/>
                  </a:lnTo>
                  <a:close/>
                </a:path>
                <a:path w="619125" h="1523364">
                  <a:moveTo>
                    <a:pt x="32626" y="1493531"/>
                  </a:moveTo>
                  <a:lnTo>
                    <a:pt x="24980" y="1499563"/>
                  </a:lnTo>
                  <a:lnTo>
                    <a:pt x="26670" y="1510411"/>
                  </a:lnTo>
                  <a:lnTo>
                    <a:pt x="27567" y="1510411"/>
                  </a:lnTo>
                  <a:lnTo>
                    <a:pt x="33908" y="1494027"/>
                  </a:lnTo>
                  <a:lnTo>
                    <a:pt x="32626" y="1493531"/>
                  </a:lnTo>
                  <a:close/>
                </a:path>
                <a:path w="619125" h="1523364">
                  <a:moveTo>
                    <a:pt x="23490" y="1489994"/>
                  </a:moveTo>
                  <a:lnTo>
                    <a:pt x="24980" y="1499563"/>
                  </a:lnTo>
                  <a:lnTo>
                    <a:pt x="32626" y="1493531"/>
                  </a:lnTo>
                  <a:lnTo>
                    <a:pt x="23490" y="1489994"/>
                  </a:lnTo>
                  <a:close/>
                </a:path>
                <a:path w="619125" h="1523364">
                  <a:moveTo>
                    <a:pt x="23406" y="1489455"/>
                  </a:moveTo>
                  <a:lnTo>
                    <a:pt x="22098" y="1489455"/>
                  </a:lnTo>
                  <a:lnTo>
                    <a:pt x="23490" y="1489994"/>
                  </a:lnTo>
                  <a:lnTo>
                    <a:pt x="23406" y="1489455"/>
                  </a:lnTo>
                  <a:close/>
                </a:path>
                <a:path w="619125" h="1523364">
                  <a:moveTo>
                    <a:pt x="54609" y="1406652"/>
                  </a:moveTo>
                  <a:lnTo>
                    <a:pt x="36068" y="1453896"/>
                  </a:lnTo>
                  <a:lnTo>
                    <a:pt x="47878" y="1458594"/>
                  </a:lnTo>
                  <a:lnTo>
                    <a:pt x="66421" y="1411351"/>
                  </a:lnTo>
                  <a:lnTo>
                    <a:pt x="54609" y="14066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17357" y="1686305"/>
              <a:ext cx="1777364" cy="696595"/>
            </a:xfrm>
            <a:custGeom>
              <a:avLst/>
              <a:gdLst/>
              <a:ahLst/>
              <a:cxnLst/>
              <a:rect l="l" t="t" r="r" b="b"/>
              <a:pathLst>
                <a:path w="1777365" h="696594">
                  <a:moveTo>
                    <a:pt x="0" y="696468"/>
                  </a:moveTo>
                  <a:lnTo>
                    <a:pt x="1776983" y="696468"/>
                  </a:lnTo>
                  <a:lnTo>
                    <a:pt x="1776983" y="0"/>
                  </a:lnTo>
                  <a:lnTo>
                    <a:pt x="0" y="0"/>
                  </a:lnTo>
                  <a:lnTo>
                    <a:pt x="0" y="69646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2231" y="3593617"/>
              <a:ext cx="353542" cy="34439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999475" y="3621023"/>
              <a:ext cx="264160" cy="254635"/>
            </a:xfrm>
            <a:custGeom>
              <a:avLst/>
              <a:gdLst/>
              <a:ahLst/>
              <a:cxnLst/>
              <a:rect l="l" t="t" r="r" b="b"/>
              <a:pathLst>
                <a:path w="264159" h="254635">
                  <a:moveTo>
                    <a:pt x="131825" y="0"/>
                  </a:moveTo>
                  <a:lnTo>
                    <a:pt x="80527" y="10007"/>
                  </a:lnTo>
                  <a:lnTo>
                    <a:pt x="38623" y="37290"/>
                  </a:lnTo>
                  <a:lnTo>
                    <a:pt x="10364" y="77741"/>
                  </a:lnTo>
                  <a:lnTo>
                    <a:pt x="0" y="127253"/>
                  </a:lnTo>
                  <a:lnTo>
                    <a:pt x="10364" y="176766"/>
                  </a:lnTo>
                  <a:lnTo>
                    <a:pt x="38623" y="217217"/>
                  </a:lnTo>
                  <a:lnTo>
                    <a:pt x="80527" y="244500"/>
                  </a:lnTo>
                  <a:lnTo>
                    <a:pt x="131825" y="254507"/>
                  </a:lnTo>
                  <a:lnTo>
                    <a:pt x="183124" y="244500"/>
                  </a:lnTo>
                  <a:lnTo>
                    <a:pt x="225028" y="217217"/>
                  </a:lnTo>
                  <a:lnTo>
                    <a:pt x="253287" y="176766"/>
                  </a:lnTo>
                  <a:lnTo>
                    <a:pt x="263651" y="127253"/>
                  </a:lnTo>
                  <a:lnTo>
                    <a:pt x="253287" y="77741"/>
                  </a:lnTo>
                  <a:lnTo>
                    <a:pt x="225028" y="37290"/>
                  </a:lnTo>
                  <a:lnTo>
                    <a:pt x="183124" y="10007"/>
                  </a:lnTo>
                  <a:lnTo>
                    <a:pt x="131825" y="0"/>
                  </a:lnTo>
                  <a:close/>
                </a:path>
              </a:pathLst>
            </a:custGeom>
            <a:solidFill>
              <a:srgbClr val="929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99475" y="3621023"/>
              <a:ext cx="264160" cy="254635"/>
            </a:xfrm>
            <a:custGeom>
              <a:avLst/>
              <a:gdLst/>
              <a:ahLst/>
              <a:cxnLst/>
              <a:rect l="l" t="t" r="r" b="b"/>
              <a:pathLst>
                <a:path w="264159" h="254635">
                  <a:moveTo>
                    <a:pt x="0" y="127253"/>
                  </a:moveTo>
                  <a:lnTo>
                    <a:pt x="10364" y="77741"/>
                  </a:lnTo>
                  <a:lnTo>
                    <a:pt x="38623" y="37290"/>
                  </a:lnTo>
                  <a:lnTo>
                    <a:pt x="80527" y="10007"/>
                  </a:lnTo>
                  <a:lnTo>
                    <a:pt x="131825" y="0"/>
                  </a:lnTo>
                  <a:lnTo>
                    <a:pt x="183124" y="10007"/>
                  </a:lnTo>
                  <a:lnTo>
                    <a:pt x="225028" y="37290"/>
                  </a:lnTo>
                  <a:lnTo>
                    <a:pt x="253287" y="77741"/>
                  </a:lnTo>
                  <a:lnTo>
                    <a:pt x="263651" y="127253"/>
                  </a:lnTo>
                  <a:lnTo>
                    <a:pt x="253287" y="176766"/>
                  </a:lnTo>
                  <a:lnTo>
                    <a:pt x="225028" y="217217"/>
                  </a:lnTo>
                  <a:lnTo>
                    <a:pt x="183124" y="244500"/>
                  </a:lnTo>
                  <a:lnTo>
                    <a:pt x="131825" y="254507"/>
                  </a:lnTo>
                  <a:lnTo>
                    <a:pt x="80527" y="244500"/>
                  </a:lnTo>
                  <a:lnTo>
                    <a:pt x="38623" y="217217"/>
                  </a:lnTo>
                  <a:lnTo>
                    <a:pt x="10364" y="176766"/>
                  </a:lnTo>
                  <a:lnTo>
                    <a:pt x="0" y="127253"/>
                  </a:lnTo>
                  <a:close/>
                </a:path>
              </a:pathLst>
            </a:custGeom>
            <a:ln w="9525">
              <a:solidFill>
                <a:srgbClr val="0039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83295" y="3656037"/>
              <a:ext cx="134061" cy="15383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87867" y="3678745"/>
              <a:ext cx="172135" cy="13265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83295" y="3624117"/>
              <a:ext cx="134493" cy="12968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130539" y="3651504"/>
              <a:ext cx="8255" cy="1905"/>
            </a:xfrm>
            <a:custGeom>
              <a:avLst/>
              <a:gdLst/>
              <a:ahLst/>
              <a:cxnLst/>
              <a:rect l="l" t="t" r="r" b="b"/>
              <a:pathLst>
                <a:path w="8254" h="1904">
                  <a:moveTo>
                    <a:pt x="7874" y="0"/>
                  </a:moveTo>
                  <a:lnTo>
                    <a:pt x="0" y="1524"/>
                  </a:lnTo>
                </a:path>
              </a:pathLst>
            </a:custGeom>
            <a:ln w="9525">
              <a:solidFill>
                <a:srgbClr val="0039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71687" y="3720109"/>
              <a:ext cx="94556" cy="8976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218931" y="3747516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9525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39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83295" y="3816141"/>
              <a:ext cx="94556" cy="9164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130539" y="3843527"/>
              <a:ext cx="8255" cy="1905"/>
            </a:xfrm>
            <a:custGeom>
              <a:avLst/>
              <a:gdLst/>
              <a:ahLst/>
              <a:cxnLst/>
              <a:rect l="l" t="t" r="r" b="b"/>
              <a:pathLst>
                <a:path w="8254" h="1904">
                  <a:moveTo>
                    <a:pt x="7874" y="0"/>
                  </a:moveTo>
                  <a:lnTo>
                    <a:pt x="0" y="1651"/>
                  </a:lnTo>
                </a:path>
              </a:pathLst>
            </a:custGeom>
            <a:ln w="9525">
              <a:solidFill>
                <a:srgbClr val="0039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96427" y="3721633"/>
              <a:ext cx="93102" cy="8976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043671" y="3749039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7874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39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88935" y="3381755"/>
              <a:ext cx="348233" cy="21717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33359" y="3540886"/>
              <a:ext cx="207137" cy="12293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263889" y="2710433"/>
              <a:ext cx="889000" cy="349250"/>
            </a:xfrm>
            <a:custGeom>
              <a:avLst/>
              <a:gdLst/>
              <a:ahLst/>
              <a:cxnLst/>
              <a:rect l="l" t="t" r="r" b="b"/>
              <a:pathLst>
                <a:path w="889000" h="349250">
                  <a:moveTo>
                    <a:pt x="0" y="348996"/>
                  </a:moveTo>
                  <a:lnTo>
                    <a:pt x="888492" y="348996"/>
                  </a:lnTo>
                  <a:lnTo>
                    <a:pt x="888492" y="0"/>
                  </a:lnTo>
                  <a:lnTo>
                    <a:pt x="0" y="0"/>
                  </a:lnTo>
                  <a:lnTo>
                    <a:pt x="0" y="34899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333614" y="5129657"/>
            <a:ext cx="2091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3022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Cross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Timestamps,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Captured</a:t>
            </a:r>
            <a:r>
              <a:rPr sz="1600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Simultaneously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4668469" y="2194052"/>
            <a:ext cx="10635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75" dirty="0">
                <a:solidFill>
                  <a:srgbClr val="003B70"/>
                </a:solidFill>
                <a:latin typeface="Tahoma"/>
                <a:cs typeface="Tahoma"/>
              </a:rPr>
              <a:t>Using</a:t>
            </a:r>
            <a:r>
              <a:rPr sz="4000" spc="-265" dirty="0">
                <a:solidFill>
                  <a:srgbClr val="003B70"/>
                </a:solidFill>
                <a:latin typeface="Tahoma"/>
                <a:cs typeface="Tahoma"/>
              </a:rPr>
              <a:t> </a:t>
            </a:r>
            <a:r>
              <a:rPr sz="4000" dirty="0">
                <a:solidFill>
                  <a:srgbClr val="003B70"/>
                </a:solidFill>
                <a:latin typeface="Tahoma"/>
                <a:cs typeface="Tahoma"/>
              </a:rPr>
              <a:t>PCIe</a:t>
            </a:r>
            <a:r>
              <a:rPr sz="4000" spc="-275" dirty="0">
                <a:solidFill>
                  <a:srgbClr val="003B70"/>
                </a:solidFill>
                <a:latin typeface="Tahoma"/>
                <a:cs typeface="Tahoma"/>
              </a:rPr>
              <a:t> </a:t>
            </a:r>
            <a:r>
              <a:rPr sz="4000" spc="185" dirty="0">
                <a:solidFill>
                  <a:srgbClr val="003B70"/>
                </a:solidFill>
                <a:latin typeface="Tahoma"/>
                <a:cs typeface="Tahoma"/>
              </a:rPr>
              <a:t>PTM</a:t>
            </a:r>
            <a:r>
              <a:rPr sz="4000" spc="-265" dirty="0">
                <a:solidFill>
                  <a:srgbClr val="003B70"/>
                </a:solidFill>
                <a:latin typeface="Tahoma"/>
                <a:cs typeface="Tahoma"/>
              </a:rPr>
              <a:t> </a:t>
            </a:r>
            <a:r>
              <a:rPr sz="4000" spc="105" dirty="0">
                <a:solidFill>
                  <a:srgbClr val="003B70"/>
                </a:solidFill>
                <a:latin typeface="Tahoma"/>
                <a:cs typeface="Tahoma"/>
              </a:rPr>
              <a:t>to</a:t>
            </a:r>
            <a:r>
              <a:rPr sz="4000" spc="-245" dirty="0">
                <a:solidFill>
                  <a:srgbClr val="003B70"/>
                </a:solidFill>
                <a:latin typeface="Tahoma"/>
                <a:cs typeface="Tahoma"/>
              </a:rPr>
              <a:t> </a:t>
            </a:r>
            <a:r>
              <a:rPr sz="4000" spc="55" dirty="0">
                <a:solidFill>
                  <a:srgbClr val="003B70"/>
                </a:solidFill>
                <a:latin typeface="Tahoma"/>
                <a:cs typeface="Tahoma"/>
              </a:rPr>
              <a:t>Capture</a:t>
            </a:r>
            <a:r>
              <a:rPr sz="4000" spc="-245" dirty="0">
                <a:solidFill>
                  <a:srgbClr val="003B70"/>
                </a:solidFill>
                <a:latin typeface="Tahoma"/>
                <a:cs typeface="Tahoma"/>
              </a:rPr>
              <a:t> </a:t>
            </a:r>
            <a:r>
              <a:rPr sz="4000" spc="100" dirty="0">
                <a:solidFill>
                  <a:srgbClr val="003B70"/>
                </a:solidFill>
                <a:latin typeface="Tahoma"/>
                <a:cs typeface="Tahoma"/>
              </a:rPr>
              <a:t>Cross-</a:t>
            </a:r>
            <a:r>
              <a:rPr sz="4000" spc="75" dirty="0">
                <a:solidFill>
                  <a:srgbClr val="003B70"/>
                </a:solidFill>
                <a:latin typeface="Tahoma"/>
                <a:cs typeface="Tahoma"/>
              </a:rPr>
              <a:t>Timestamps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30953" y="3304413"/>
            <a:ext cx="1219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Sample</a:t>
            </a:r>
            <a:r>
              <a:rPr sz="1200" spc="1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Scenario: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30953" y="3600069"/>
            <a:ext cx="413512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</a:tabLst>
            </a:pPr>
            <a:r>
              <a:rPr sz="1200" dirty="0">
                <a:latin typeface="Tahoma"/>
                <a:cs typeface="Tahoma"/>
              </a:rPr>
              <a:t>Device</a:t>
            </a:r>
            <a:r>
              <a:rPr sz="1200" spc="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Driver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Triggers</a:t>
            </a:r>
            <a:r>
              <a:rPr sz="1200" spc="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Cross-</a:t>
            </a:r>
            <a:r>
              <a:rPr sz="1200" spc="-10" dirty="0">
                <a:latin typeface="Tahoma"/>
                <a:cs typeface="Tahoma"/>
              </a:rPr>
              <a:t>Timestamp</a:t>
            </a:r>
            <a:endParaRPr sz="12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885"/>
              </a:spcBef>
              <a:buAutoNum type="arabicPeriod"/>
              <a:tabLst>
                <a:tab pos="354965" algn="l"/>
              </a:tabLst>
            </a:pPr>
            <a:r>
              <a:rPr sz="1200" dirty="0">
                <a:latin typeface="Tahoma"/>
                <a:cs typeface="Tahoma"/>
              </a:rPr>
              <a:t>Device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initiates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i="1" spc="-35" dirty="0">
                <a:latin typeface="Verdana"/>
                <a:cs typeface="Verdana"/>
              </a:rPr>
              <a:t>PTM</a:t>
            </a:r>
            <a:r>
              <a:rPr sz="1200" i="1" spc="-45" dirty="0">
                <a:latin typeface="Verdana"/>
                <a:cs typeface="Verdana"/>
              </a:rPr>
              <a:t> </a:t>
            </a:r>
            <a:r>
              <a:rPr sz="1200" i="1" spc="-95" dirty="0">
                <a:latin typeface="Verdana"/>
                <a:cs typeface="Verdana"/>
              </a:rPr>
              <a:t>Request</a:t>
            </a:r>
            <a:r>
              <a:rPr sz="1200" i="1" spc="-75" dirty="0">
                <a:latin typeface="Verdana"/>
                <a:cs typeface="Verdana"/>
              </a:rPr>
              <a:t> </a:t>
            </a:r>
            <a:r>
              <a:rPr sz="1200" dirty="0">
                <a:latin typeface="Tahoma"/>
                <a:cs typeface="Tahoma"/>
              </a:rPr>
              <a:t>TLP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 Root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Complex</a:t>
            </a:r>
            <a:endParaRPr sz="12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354965" algn="l"/>
              </a:tabLst>
            </a:pPr>
            <a:r>
              <a:rPr sz="1200" spc="10" dirty="0">
                <a:latin typeface="Tahoma"/>
                <a:cs typeface="Tahoma"/>
              </a:rPr>
              <a:t>System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Time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Returned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(delays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are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compensated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)</a:t>
            </a:r>
            <a:endParaRPr sz="12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885"/>
              </a:spcBef>
              <a:buAutoNum type="arabicPeriod"/>
              <a:tabLst>
                <a:tab pos="354965" algn="l"/>
              </a:tabLst>
            </a:pPr>
            <a:r>
              <a:rPr sz="1200" dirty="0">
                <a:latin typeface="Tahoma"/>
                <a:cs typeface="Tahoma"/>
              </a:rPr>
              <a:t>(PTM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Time,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PTP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Time)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returned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NIC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Device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Driver</a:t>
            </a:r>
            <a:endParaRPr sz="12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895"/>
              </a:spcBef>
              <a:buAutoNum type="arabicPeriod"/>
              <a:tabLst>
                <a:tab pos="354965" algn="l"/>
              </a:tabLst>
            </a:pPr>
            <a:r>
              <a:rPr sz="1200" dirty="0">
                <a:latin typeface="Tahoma"/>
                <a:cs typeface="Tahoma"/>
              </a:rPr>
              <a:t>Software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“disciplines”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Coefficients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per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clock:</a:t>
            </a:r>
            <a:r>
              <a:rPr sz="1200" spc="420" dirty="0">
                <a:latin typeface="Tahoma"/>
                <a:cs typeface="Tahoma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(and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c)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762865" y="4911979"/>
            <a:ext cx="8699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Verdana"/>
                <a:cs typeface="Verdana"/>
              </a:rPr>
              <a:t>Switch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1754104" y="3254121"/>
            <a:ext cx="2379980" cy="2294890"/>
            <a:chOff x="7264654" y="1106169"/>
            <a:chExt cx="2379980" cy="2294890"/>
          </a:xfrm>
        </p:grpSpPr>
        <p:sp>
          <p:nvSpPr>
            <p:cNvPr id="38" name="object 38"/>
            <p:cNvSpPr/>
            <p:nvPr/>
          </p:nvSpPr>
          <p:spPr>
            <a:xfrm>
              <a:off x="7933182" y="2382773"/>
              <a:ext cx="1400175" cy="1003935"/>
            </a:xfrm>
            <a:custGeom>
              <a:avLst/>
              <a:gdLst/>
              <a:ahLst/>
              <a:cxnLst/>
              <a:rect l="l" t="t" r="r" b="b"/>
              <a:pathLst>
                <a:path w="1400175" h="1003935">
                  <a:moveTo>
                    <a:pt x="772668" y="0"/>
                  </a:moveTo>
                  <a:lnTo>
                    <a:pt x="774192" y="327913"/>
                  </a:lnTo>
                </a:path>
                <a:path w="1400175" h="1003935">
                  <a:moveTo>
                    <a:pt x="543941" y="676655"/>
                  </a:moveTo>
                  <a:lnTo>
                    <a:pt x="0" y="1003808"/>
                  </a:lnTo>
                </a:path>
                <a:path w="1400175" h="1003935">
                  <a:moveTo>
                    <a:pt x="835151" y="676655"/>
                  </a:moveTo>
                  <a:lnTo>
                    <a:pt x="1399794" y="100380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290054" y="1131569"/>
              <a:ext cx="2329180" cy="1251585"/>
            </a:xfrm>
            <a:custGeom>
              <a:avLst/>
              <a:gdLst/>
              <a:ahLst/>
              <a:cxnLst/>
              <a:rect l="l" t="t" r="r" b="b"/>
              <a:pathLst>
                <a:path w="2329179" h="1251585">
                  <a:moveTo>
                    <a:pt x="2304288" y="0"/>
                  </a:moveTo>
                  <a:lnTo>
                    <a:pt x="2304288" y="1241043"/>
                  </a:lnTo>
                </a:path>
                <a:path w="2329179" h="1251585">
                  <a:moveTo>
                    <a:pt x="0" y="1251203"/>
                  </a:moveTo>
                  <a:lnTo>
                    <a:pt x="2328672" y="1251203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2977876" y="3087447"/>
            <a:ext cx="10648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Computer</a:t>
            </a:r>
            <a:endParaRPr sz="20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3378180" y="5535042"/>
            <a:ext cx="889000" cy="870585"/>
          </a:xfrm>
          <a:custGeom>
            <a:avLst/>
            <a:gdLst/>
            <a:ahLst/>
            <a:cxnLst/>
            <a:rect l="l" t="t" r="r" b="b"/>
            <a:pathLst>
              <a:path w="889000" h="870585">
                <a:moveTo>
                  <a:pt x="0" y="870204"/>
                </a:moveTo>
                <a:lnTo>
                  <a:pt x="888492" y="870204"/>
                </a:lnTo>
                <a:lnTo>
                  <a:pt x="888492" y="0"/>
                </a:lnTo>
                <a:lnTo>
                  <a:pt x="0" y="0"/>
                </a:lnTo>
                <a:lnTo>
                  <a:pt x="0" y="87020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3379704" y="5955919"/>
            <a:ext cx="8883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5080" indent="-13144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Verdana"/>
                <a:cs typeface="Verdana"/>
              </a:rPr>
              <a:t>Other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I/O </a:t>
            </a:r>
            <a:r>
              <a:rPr sz="1400" spc="-10" dirty="0">
                <a:latin typeface="Verdana"/>
                <a:cs typeface="Verdana"/>
              </a:rPr>
              <a:t>Device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979147" y="5535042"/>
            <a:ext cx="889000" cy="870585"/>
          </a:xfrm>
          <a:custGeom>
            <a:avLst/>
            <a:gdLst/>
            <a:ahLst/>
            <a:cxnLst/>
            <a:rect l="l" t="t" r="r" b="b"/>
            <a:pathLst>
              <a:path w="889000" h="870585">
                <a:moveTo>
                  <a:pt x="0" y="870204"/>
                </a:moveTo>
                <a:lnTo>
                  <a:pt x="888492" y="870204"/>
                </a:lnTo>
                <a:lnTo>
                  <a:pt x="888492" y="0"/>
                </a:lnTo>
                <a:lnTo>
                  <a:pt x="0" y="0"/>
                </a:lnTo>
                <a:lnTo>
                  <a:pt x="0" y="87020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1988672" y="6062599"/>
            <a:ext cx="869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Verdana"/>
                <a:cs typeface="Verdana"/>
              </a:rPr>
              <a:t>NIC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2655042" y="3678086"/>
            <a:ext cx="353695" cy="346075"/>
            <a:chOff x="8165592" y="1530134"/>
            <a:chExt cx="353695" cy="346075"/>
          </a:xfrm>
        </p:grpSpPr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65592" y="1530134"/>
              <a:ext cx="353542" cy="34590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8212836" y="1557528"/>
              <a:ext cx="264160" cy="256540"/>
            </a:xfrm>
            <a:custGeom>
              <a:avLst/>
              <a:gdLst/>
              <a:ahLst/>
              <a:cxnLst/>
              <a:rect l="l" t="t" r="r" b="b"/>
              <a:pathLst>
                <a:path w="264159" h="256539">
                  <a:moveTo>
                    <a:pt x="131825" y="0"/>
                  </a:moveTo>
                  <a:lnTo>
                    <a:pt x="80527" y="10054"/>
                  </a:lnTo>
                  <a:lnTo>
                    <a:pt x="38623" y="37480"/>
                  </a:lnTo>
                  <a:lnTo>
                    <a:pt x="10364" y="78170"/>
                  </a:lnTo>
                  <a:lnTo>
                    <a:pt x="0" y="128016"/>
                  </a:lnTo>
                  <a:lnTo>
                    <a:pt x="10364" y="177861"/>
                  </a:lnTo>
                  <a:lnTo>
                    <a:pt x="38623" y="218551"/>
                  </a:lnTo>
                  <a:lnTo>
                    <a:pt x="80527" y="245977"/>
                  </a:lnTo>
                  <a:lnTo>
                    <a:pt x="131825" y="256032"/>
                  </a:lnTo>
                  <a:lnTo>
                    <a:pt x="183124" y="245977"/>
                  </a:lnTo>
                  <a:lnTo>
                    <a:pt x="225028" y="218551"/>
                  </a:lnTo>
                  <a:lnTo>
                    <a:pt x="253287" y="177861"/>
                  </a:lnTo>
                  <a:lnTo>
                    <a:pt x="263652" y="128016"/>
                  </a:lnTo>
                  <a:lnTo>
                    <a:pt x="253287" y="78170"/>
                  </a:lnTo>
                  <a:lnTo>
                    <a:pt x="225028" y="37480"/>
                  </a:lnTo>
                  <a:lnTo>
                    <a:pt x="183124" y="10054"/>
                  </a:lnTo>
                  <a:lnTo>
                    <a:pt x="131825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212836" y="1557528"/>
              <a:ext cx="264160" cy="256540"/>
            </a:xfrm>
            <a:custGeom>
              <a:avLst/>
              <a:gdLst/>
              <a:ahLst/>
              <a:cxnLst/>
              <a:rect l="l" t="t" r="r" b="b"/>
              <a:pathLst>
                <a:path w="264159" h="256539">
                  <a:moveTo>
                    <a:pt x="0" y="128016"/>
                  </a:moveTo>
                  <a:lnTo>
                    <a:pt x="10364" y="78170"/>
                  </a:lnTo>
                  <a:lnTo>
                    <a:pt x="38623" y="37480"/>
                  </a:lnTo>
                  <a:lnTo>
                    <a:pt x="80527" y="10054"/>
                  </a:lnTo>
                  <a:lnTo>
                    <a:pt x="131825" y="0"/>
                  </a:lnTo>
                  <a:lnTo>
                    <a:pt x="183124" y="10054"/>
                  </a:lnTo>
                  <a:lnTo>
                    <a:pt x="225028" y="37480"/>
                  </a:lnTo>
                  <a:lnTo>
                    <a:pt x="253287" y="78170"/>
                  </a:lnTo>
                  <a:lnTo>
                    <a:pt x="263652" y="128016"/>
                  </a:lnTo>
                  <a:lnTo>
                    <a:pt x="253287" y="177861"/>
                  </a:lnTo>
                  <a:lnTo>
                    <a:pt x="225028" y="218551"/>
                  </a:lnTo>
                  <a:lnTo>
                    <a:pt x="183124" y="245977"/>
                  </a:lnTo>
                  <a:lnTo>
                    <a:pt x="131825" y="256032"/>
                  </a:lnTo>
                  <a:lnTo>
                    <a:pt x="80527" y="245977"/>
                  </a:lnTo>
                  <a:lnTo>
                    <a:pt x="38623" y="218551"/>
                  </a:lnTo>
                  <a:lnTo>
                    <a:pt x="10364" y="177861"/>
                  </a:lnTo>
                  <a:lnTo>
                    <a:pt x="0" y="128016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96656" y="1594065"/>
              <a:ext cx="134061" cy="15383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01228" y="1616773"/>
              <a:ext cx="172135" cy="13265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96656" y="1562147"/>
              <a:ext cx="134493" cy="12968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8343900" y="1589532"/>
              <a:ext cx="8255" cy="1905"/>
            </a:xfrm>
            <a:custGeom>
              <a:avLst/>
              <a:gdLst/>
              <a:ahLst/>
              <a:cxnLst/>
              <a:rect l="l" t="t" r="r" b="b"/>
              <a:pathLst>
                <a:path w="8254" h="1905">
                  <a:moveTo>
                    <a:pt x="7874" y="0"/>
                  </a:moveTo>
                  <a:lnTo>
                    <a:pt x="0" y="1523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85048" y="1658137"/>
              <a:ext cx="94556" cy="89763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432292" y="1685544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9525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96656" y="1754169"/>
              <a:ext cx="94556" cy="91648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8343900" y="1781556"/>
              <a:ext cx="8255" cy="1905"/>
            </a:xfrm>
            <a:custGeom>
              <a:avLst/>
              <a:gdLst/>
              <a:ahLst/>
              <a:cxnLst/>
              <a:rect l="l" t="t" r="r" b="b"/>
              <a:pathLst>
                <a:path w="8254" h="1905">
                  <a:moveTo>
                    <a:pt x="7874" y="0"/>
                  </a:moveTo>
                  <a:lnTo>
                    <a:pt x="0" y="1651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09788" y="1659661"/>
              <a:ext cx="93102" cy="89763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8257032" y="1687068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7874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2316332" y="3827781"/>
            <a:ext cx="1742439" cy="67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4370" marR="68834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System </a:t>
            </a:r>
            <a:r>
              <a:rPr sz="1000" spc="-20" dirty="0">
                <a:latin typeface="Calibri"/>
                <a:cs typeface="Calibri"/>
              </a:rPr>
              <a:t>Time</a:t>
            </a:r>
            <a:endParaRPr sz="100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  <a:spcBef>
                <a:spcPts val="1045"/>
              </a:spcBef>
            </a:pPr>
            <a:r>
              <a:rPr sz="1400" dirty="0">
                <a:latin typeface="Calibri"/>
                <a:cs typeface="Calibri"/>
              </a:rPr>
              <a:t>PCIe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Root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Complex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4801850" y="4570857"/>
            <a:ext cx="10998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Delays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over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PCIe </a:t>
            </a:r>
            <a:r>
              <a:rPr sz="1200" dirty="0">
                <a:latin typeface="Calibri"/>
                <a:cs typeface="Calibri"/>
              </a:rPr>
              <a:t>links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through </a:t>
            </a:r>
            <a:r>
              <a:rPr sz="1200" dirty="0">
                <a:latin typeface="Calibri"/>
                <a:cs typeface="Calibri"/>
              </a:rPr>
              <a:t>Switches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are </a:t>
            </a:r>
            <a:r>
              <a:rPr sz="1200" spc="-10" dirty="0">
                <a:latin typeface="Calibri"/>
                <a:cs typeface="Calibri"/>
              </a:rPr>
              <a:t>corrected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0266934" y="4523613"/>
            <a:ext cx="4330065" cy="1017269"/>
            <a:chOff x="5777484" y="2375661"/>
            <a:chExt cx="4330065" cy="1017269"/>
          </a:xfrm>
        </p:grpSpPr>
        <p:sp>
          <p:nvSpPr>
            <p:cNvPr id="62" name="object 62"/>
            <p:cNvSpPr/>
            <p:nvPr/>
          </p:nvSpPr>
          <p:spPr>
            <a:xfrm>
              <a:off x="9846564" y="2382011"/>
              <a:ext cx="254635" cy="1004569"/>
            </a:xfrm>
            <a:custGeom>
              <a:avLst/>
              <a:gdLst/>
              <a:ahLst/>
              <a:cxnLst/>
              <a:rect l="l" t="t" r="r" b="b"/>
              <a:pathLst>
                <a:path w="254634" h="1004570">
                  <a:moveTo>
                    <a:pt x="0" y="0"/>
                  </a:moveTo>
                  <a:lnTo>
                    <a:pt x="49512" y="1670"/>
                  </a:lnTo>
                  <a:lnTo>
                    <a:pt x="89963" y="6222"/>
                  </a:lnTo>
                  <a:lnTo>
                    <a:pt x="117246" y="12965"/>
                  </a:lnTo>
                  <a:lnTo>
                    <a:pt x="127253" y="21209"/>
                  </a:lnTo>
                  <a:lnTo>
                    <a:pt x="127253" y="480949"/>
                  </a:lnTo>
                  <a:lnTo>
                    <a:pt x="137261" y="489192"/>
                  </a:lnTo>
                  <a:lnTo>
                    <a:pt x="164544" y="495935"/>
                  </a:lnTo>
                  <a:lnTo>
                    <a:pt x="204995" y="500487"/>
                  </a:lnTo>
                  <a:lnTo>
                    <a:pt x="254507" y="502158"/>
                  </a:lnTo>
                  <a:lnTo>
                    <a:pt x="204995" y="503828"/>
                  </a:lnTo>
                  <a:lnTo>
                    <a:pt x="164544" y="508380"/>
                  </a:lnTo>
                  <a:lnTo>
                    <a:pt x="137261" y="515123"/>
                  </a:lnTo>
                  <a:lnTo>
                    <a:pt x="127253" y="523366"/>
                  </a:lnTo>
                  <a:lnTo>
                    <a:pt x="127253" y="983107"/>
                  </a:lnTo>
                  <a:lnTo>
                    <a:pt x="117246" y="991350"/>
                  </a:lnTo>
                  <a:lnTo>
                    <a:pt x="89963" y="998092"/>
                  </a:lnTo>
                  <a:lnTo>
                    <a:pt x="49512" y="1002645"/>
                  </a:lnTo>
                  <a:lnTo>
                    <a:pt x="0" y="100431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77484" y="3092170"/>
              <a:ext cx="1471421" cy="282727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10351770" y="5284725"/>
            <a:ext cx="130556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PTP</a:t>
            </a:r>
            <a:r>
              <a:rPr sz="11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100" spc="-20" dirty="0">
                <a:solidFill>
                  <a:srgbClr val="FFFFFF"/>
                </a:solidFill>
                <a:latin typeface="Verdana"/>
                <a:cs typeface="Verdana"/>
              </a:rPr>
              <a:t> Time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65" name="object 6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816842" y="6750431"/>
            <a:ext cx="1221498" cy="1006614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12146026" y="7107048"/>
            <a:ext cx="563880" cy="3200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ts val="2025"/>
              </a:lnSpc>
            </a:pPr>
            <a:r>
              <a:rPr sz="1800" spc="-25" dirty="0">
                <a:latin typeface="Calibri"/>
                <a:cs typeface="Calibri"/>
              </a:rPr>
              <a:t>LAN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6548373" y="5537328"/>
            <a:ext cx="7647940" cy="2957830"/>
            <a:chOff x="2058923" y="3389376"/>
            <a:chExt cx="7647940" cy="2957830"/>
          </a:xfrm>
        </p:grpSpPr>
        <p:pic>
          <p:nvPicPr>
            <p:cNvPr id="68" name="object 6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81315" y="5315673"/>
              <a:ext cx="134061" cy="153835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85888" y="5338381"/>
              <a:ext cx="172135" cy="13265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81315" y="5283753"/>
              <a:ext cx="134492" cy="129684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7528559" y="5311140"/>
              <a:ext cx="8255" cy="1905"/>
            </a:xfrm>
            <a:custGeom>
              <a:avLst/>
              <a:gdLst/>
              <a:ahLst/>
              <a:cxnLst/>
              <a:rect l="l" t="t" r="r" b="b"/>
              <a:pathLst>
                <a:path w="8254" h="1904">
                  <a:moveTo>
                    <a:pt x="7874" y="0"/>
                  </a:moveTo>
                  <a:lnTo>
                    <a:pt x="0" y="1524"/>
                  </a:lnTo>
                </a:path>
              </a:pathLst>
            </a:custGeom>
            <a:ln w="9525">
              <a:solidFill>
                <a:srgbClr val="004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69708" y="5379745"/>
              <a:ext cx="94556" cy="89763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7616952" y="5407152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9525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4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81315" y="5477301"/>
              <a:ext cx="94556" cy="91648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7528559" y="5504688"/>
              <a:ext cx="8255" cy="1905"/>
            </a:xfrm>
            <a:custGeom>
              <a:avLst/>
              <a:gdLst/>
              <a:ahLst/>
              <a:cxnLst/>
              <a:rect l="l" t="t" r="r" b="b"/>
              <a:pathLst>
                <a:path w="8254" h="1904">
                  <a:moveTo>
                    <a:pt x="7874" y="0"/>
                  </a:moveTo>
                  <a:lnTo>
                    <a:pt x="0" y="1650"/>
                  </a:lnTo>
                </a:path>
              </a:pathLst>
            </a:custGeom>
            <a:ln w="9525">
              <a:solidFill>
                <a:srgbClr val="004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94447" y="5381269"/>
              <a:ext cx="93102" cy="89763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7441691" y="5408676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7874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4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933182" y="4257294"/>
              <a:ext cx="5715" cy="416559"/>
            </a:xfrm>
            <a:custGeom>
              <a:avLst/>
              <a:gdLst/>
              <a:ahLst/>
              <a:cxnLst/>
              <a:rect l="l" t="t" r="r" b="b"/>
              <a:pathLst>
                <a:path w="5715" h="416560">
                  <a:moveTo>
                    <a:pt x="0" y="0"/>
                  </a:moveTo>
                  <a:lnTo>
                    <a:pt x="5715" y="41643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52788" y="3499129"/>
              <a:ext cx="353542" cy="344398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9400031" y="3526536"/>
              <a:ext cx="264160" cy="254635"/>
            </a:xfrm>
            <a:custGeom>
              <a:avLst/>
              <a:gdLst/>
              <a:ahLst/>
              <a:cxnLst/>
              <a:rect l="l" t="t" r="r" b="b"/>
              <a:pathLst>
                <a:path w="264159" h="254635">
                  <a:moveTo>
                    <a:pt x="131825" y="0"/>
                  </a:moveTo>
                  <a:lnTo>
                    <a:pt x="80527" y="10007"/>
                  </a:lnTo>
                  <a:lnTo>
                    <a:pt x="38623" y="37290"/>
                  </a:lnTo>
                  <a:lnTo>
                    <a:pt x="10364" y="77741"/>
                  </a:lnTo>
                  <a:lnTo>
                    <a:pt x="0" y="127253"/>
                  </a:lnTo>
                  <a:lnTo>
                    <a:pt x="10364" y="176766"/>
                  </a:lnTo>
                  <a:lnTo>
                    <a:pt x="38623" y="217217"/>
                  </a:lnTo>
                  <a:lnTo>
                    <a:pt x="80527" y="244500"/>
                  </a:lnTo>
                  <a:lnTo>
                    <a:pt x="131825" y="254507"/>
                  </a:lnTo>
                  <a:lnTo>
                    <a:pt x="183124" y="244500"/>
                  </a:lnTo>
                  <a:lnTo>
                    <a:pt x="225028" y="217217"/>
                  </a:lnTo>
                  <a:lnTo>
                    <a:pt x="253287" y="176766"/>
                  </a:lnTo>
                  <a:lnTo>
                    <a:pt x="263651" y="127253"/>
                  </a:lnTo>
                  <a:lnTo>
                    <a:pt x="253287" y="77741"/>
                  </a:lnTo>
                  <a:lnTo>
                    <a:pt x="225028" y="37290"/>
                  </a:lnTo>
                  <a:lnTo>
                    <a:pt x="183124" y="10007"/>
                  </a:lnTo>
                  <a:lnTo>
                    <a:pt x="131825" y="0"/>
                  </a:lnTo>
                  <a:close/>
                </a:path>
              </a:pathLst>
            </a:custGeom>
            <a:solidFill>
              <a:srgbClr val="FF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400031" y="3526536"/>
              <a:ext cx="264160" cy="254635"/>
            </a:xfrm>
            <a:custGeom>
              <a:avLst/>
              <a:gdLst/>
              <a:ahLst/>
              <a:cxnLst/>
              <a:rect l="l" t="t" r="r" b="b"/>
              <a:pathLst>
                <a:path w="264159" h="254635">
                  <a:moveTo>
                    <a:pt x="0" y="127253"/>
                  </a:moveTo>
                  <a:lnTo>
                    <a:pt x="10364" y="77741"/>
                  </a:lnTo>
                  <a:lnTo>
                    <a:pt x="38623" y="37290"/>
                  </a:lnTo>
                  <a:lnTo>
                    <a:pt x="80527" y="10007"/>
                  </a:lnTo>
                  <a:lnTo>
                    <a:pt x="131825" y="0"/>
                  </a:lnTo>
                  <a:lnTo>
                    <a:pt x="183124" y="10007"/>
                  </a:lnTo>
                  <a:lnTo>
                    <a:pt x="225028" y="37290"/>
                  </a:lnTo>
                  <a:lnTo>
                    <a:pt x="253287" y="77741"/>
                  </a:lnTo>
                  <a:lnTo>
                    <a:pt x="263651" y="127253"/>
                  </a:lnTo>
                  <a:lnTo>
                    <a:pt x="253287" y="176766"/>
                  </a:lnTo>
                  <a:lnTo>
                    <a:pt x="225028" y="217217"/>
                  </a:lnTo>
                  <a:lnTo>
                    <a:pt x="183124" y="244500"/>
                  </a:lnTo>
                  <a:lnTo>
                    <a:pt x="131825" y="254507"/>
                  </a:lnTo>
                  <a:lnTo>
                    <a:pt x="80527" y="244500"/>
                  </a:lnTo>
                  <a:lnTo>
                    <a:pt x="38623" y="217217"/>
                  </a:lnTo>
                  <a:lnTo>
                    <a:pt x="10364" y="176766"/>
                  </a:lnTo>
                  <a:lnTo>
                    <a:pt x="0" y="127253"/>
                  </a:lnTo>
                  <a:close/>
                </a:path>
              </a:pathLst>
            </a:custGeom>
            <a:ln w="9525">
              <a:solidFill>
                <a:srgbClr val="0039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83852" y="3561549"/>
              <a:ext cx="134061" cy="153835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488423" y="3584257"/>
              <a:ext cx="172135" cy="132651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483852" y="3531153"/>
              <a:ext cx="134493" cy="128160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9531095" y="3558540"/>
              <a:ext cx="8255" cy="1905"/>
            </a:xfrm>
            <a:custGeom>
              <a:avLst/>
              <a:gdLst/>
              <a:ahLst/>
              <a:cxnLst/>
              <a:rect l="l" t="t" r="r" b="b"/>
              <a:pathLst>
                <a:path w="8254" h="1904">
                  <a:moveTo>
                    <a:pt x="7874" y="0"/>
                  </a:moveTo>
                  <a:lnTo>
                    <a:pt x="0" y="1524"/>
                  </a:lnTo>
                </a:path>
              </a:pathLst>
            </a:custGeom>
            <a:ln w="9525">
              <a:solidFill>
                <a:srgbClr val="0039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72243" y="3625621"/>
              <a:ext cx="94556" cy="89763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9619488" y="3653028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9525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39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83852" y="3723177"/>
              <a:ext cx="94556" cy="91648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9531095" y="3750564"/>
              <a:ext cx="8255" cy="1905"/>
            </a:xfrm>
            <a:custGeom>
              <a:avLst/>
              <a:gdLst/>
              <a:ahLst/>
              <a:cxnLst/>
              <a:rect l="l" t="t" r="r" b="b"/>
              <a:pathLst>
                <a:path w="8254" h="1904">
                  <a:moveTo>
                    <a:pt x="7874" y="0"/>
                  </a:moveTo>
                  <a:lnTo>
                    <a:pt x="0" y="1650"/>
                  </a:lnTo>
                </a:path>
              </a:pathLst>
            </a:custGeom>
            <a:ln w="9525">
              <a:solidFill>
                <a:srgbClr val="0039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96983" y="3627145"/>
              <a:ext cx="93102" cy="89763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9444228" y="3654552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7874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39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889492" y="3389376"/>
              <a:ext cx="348233" cy="215646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233916" y="3502787"/>
              <a:ext cx="204469" cy="103124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058923" y="5743955"/>
              <a:ext cx="7485126" cy="602754"/>
            </a:xfrm>
            <a:prstGeom prst="rect">
              <a:avLst/>
            </a:prstGeom>
          </p:spPr>
        </p:pic>
      </p:grpSp>
      <p:sp>
        <p:nvSpPr>
          <p:cNvPr id="95" name="object 95"/>
          <p:cNvSpPr txBox="1"/>
          <p:nvPr/>
        </p:nvSpPr>
        <p:spPr>
          <a:xfrm>
            <a:off x="8138286" y="8033436"/>
            <a:ext cx="4361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Cross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Timestamps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dirty="0">
                <a:latin typeface="Wingdings"/>
                <a:cs typeface="Wingdings"/>
              </a:rPr>
              <a:t>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Arial"/>
                <a:cs typeface="Arial"/>
              </a:rPr>
              <a:t>‘m’</a:t>
            </a:r>
            <a:r>
              <a:rPr sz="1600" b="1" spc="-10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‘c’</a:t>
            </a:r>
            <a:r>
              <a:rPr sz="1600" b="1" spc="-1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Coefficients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12848970" y="4012184"/>
            <a:ext cx="2957195" cy="3101975"/>
            <a:chOff x="8359520" y="1864232"/>
            <a:chExt cx="2957195" cy="3101975"/>
          </a:xfrm>
        </p:grpSpPr>
        <p:sp>
          <p:nvSpPr>
            <p:cNvPr id="97" name="object 97"/>
            <p:cNvSpPr/>
            <p:nvPr/>
          </p:nvSpPr>
          <p:spPr>
            <a:xfrm>
              <a:off x="8359520" y="1864232"/>
              <a:ext cx="702945" cy="1503680"/>
            </a:xfrm>
            <a:custGeom>
              <a:avLst/>
              <a:gdLst/>
              <a:ahLst/>
              <a:cxnLst/>
              <a:rect l="l" t="t" r="r" b="b"/>
              <a:pathLst>
                <a:path w="702945" h="1503679">
                  <a:moveTo>
                    <a:pt x="11429" y="0"/>
                  </a:moveTo>
                  <a:lnTo>
                    <a:pt x="0" y="5333"/>
                  </a:lnTo>
                  <a:lnTo>
                    <a:pt x="21081" y="51562"/>
                  </a:lnTo>
                  <a:lnTo>
                    <a:pt x="32638" y="46227"/>
                  </a:lnTo>
                  <a:lnTo>
                    <a:pt x="11429" y="0"/>
                  </a:lnTo>
                  <a:close/>
                </a:path>
                <a:path w="702945" h="1503679">
                  <a:moveTo>
                    <a:pt x="48513" y="80899"/>
                  </a:moveTo>
                  <a:lnTo>
                    <a:pt x="36956" y="86105"/>
                  </a:lnTo>
                  <a:lnTo>
                    <a:pt x="58038" y="132333"/>
                  </a:lnTo>
                  <a:lnTo>
                    <a:pt x="69596" y="127000"/>
                  </a:lnTo>
                  <a:lnTo>
                    <a:pt x="48513" y="80899"/>
                  </a:lnTo>
                  <a:close/>
                </a:path>
                <a:path w="702945" h="1503679">
                  <a:moveTo>
                    <a:pt x="85471" y="161670"/>
                  </a:moveTo>
                  <a:lnTo>
                    <a:pt x="73913" y="167004"/>
                  </a:lnTo>
                  <a:lnTo>
                    <a:pt x="95123" y="213105"/>
                  </a:lnTo>
                  <a:lnTo>
                    <a:pt x="106679" y="207899"/>
                  </a:lnTo>
                  <a:lnTo>
                    <a:pt x="85471" y="161670"/>
                  </a:lnTo>
                  <a:close/>
                </a:path>
                <a:path w="702945" h="1503679">
                  <a:moveTo>
                    <a:pt x="122427" y="242569"/>
                  </a:moveTo>
                  <a:lnTo>
                    <a:pt x="110998" y="247776"/>
                  </a:lnTo>
                  <a:lnTo>
                    <a:pt x="132079" y="294004"/>
                  </a:lnTo>
                  <a:lnTo>
                    <a:pt x="143636" y="288670"/>
                  </a:lnTo>
                  <a:lnTo>
                    <a:pt x="122427" y="242569"/>
                  </a:lnTo>
                  <a:close/>
                </a:path>
                <a:path w="702945" h="1503679">
                  <a:moveTo>
                    <a:pt x="159511" y="323341"/>
                  </a:moveTo>
                  <a:lnTo>
                    <a:pt x="147954" y="328675"/>
                  </a:lnTo>
                  <a:lnTo>
                    <a:pt x="169036" y="374776"/>
                  </a:lnTo>
                  <a:lnTo>
                    <a:pt x="180594" y="369569"/>
                  </a:lnTo>
                  <a:lnTo>
                    <a:pt x="159511" y="323341"/>
                  </a:lnTo>
                  <a:close/>
                </a:path>
                <a:path w="702945" h="1503679">
                  <a:moveTo>
                    <a:pt x="196469" y="404240"/>
                  </a:moveTo>
                  <a:lnTo>
                    <a:pt x="184911" y="409447"/>
                  </a:lnTo>
                  <a:lnTo>
                    <a:pt x="206121" y="455675"/>
                  </a:lnTo>
                  <a:lnTo>
                    <a:pt x="217677" y="450341"/>
                  </a:lnTo>
                  <a:lnTo>
                    <a:pt x="196469" y="404240"/>
                  </a:lnTo>
                  <a:close/>
                </a:path>
                <a:path w="702945" h="1503679">
                  <a:moveTo>
                    <a:pt x="233425" y="485013"/>
                  </a:moveTo>
                  <a:lnTo>
                    <a:pt x="221996" y="490346"/>
                  </a:lnTo>
                  <a:lnTo>
                    <a:pt x="243077" y="536447"/>
                  </a:lnTo>
                  <a:lnTo>
                    <a:pt x="254634" y="531240"/>
                  </a:lnTo>
                  <a:lnTo>
                    <a:pt x="233425" y="485013"/>
                  </a:lnTo>
                  <a:close/>
                </a:path>
                <a:path w="702945" h="1503679">
                  <a:moveTo>
                    <a:pt x="270509" y="565912"/>
                  </a:moveTo>
                  <a:lnTo>
                    <a:pt x="258952" y="571118"/>
                  </a:lnTo>
                  <a:lnTo>
                    <a:pt x="280034" y="617346"/>
                  </a:lnTo>
                  <a:lnTo>
                    <a:pt x="291592" y="612013"/>
                  </a:lnTo>
                  <a:lnTo>
                    <a:pt x="270509" y="565912"/>
                  </a:lnTo>
                  <a:close/>
                </a:path>
                <a:path w="702945" h="1503679">
                  <a:moveTo>
                    <a:pt x="307467" y="646683"/>
                  </a:moveTo>
                  <a:lnTo>
                    <a:pt x="295909" y="652017"/>
                  </a:lnTo>
                  <a:lnTo>
                    <a:pt x="317119" y="698118"/>
                  </a:lnTo>
                  <a:lnTo>
                    <a:pt x="328675" y="692912"/>
                  </a:lnTo>
                  <a:lnTo>
                    <a:pt x="307467" y="646683"/>
                  </a:lnTo>
                  <a:close/>
                </a:path>
                <a:path w="702945" h="1503679">
                  <a:moveTo>
                    <a:pt x="344550" y="727582"/>
                  </a:moveTo>
                  <a:lnTo>
                    <a:pt x="332994" y="732789"/>
                  </a:lnTo>
                  <a:lnTo>
                    <a:pt x="354075" y="779017"/>
                  </a:lnTo>
                  <a:lnTo>
                    <a:pt x="365632" y="773683"/>
                  </a:lnTo>
                  <a:lnTo>
                    <a:pt x="344550" y="727582"/>
                  </a:lnTo>
                  <a:close/>
                </a:path>
                <a:path w="702945" h="1503679">
                  <a:moveTo>
                    <a:pt x="381507" y="808354"/>
                  </a:moveTo>
                  <a:lnTo>
                    <a:pt x="369950" y="813688"/>
                  </a:lnTo>
                  <a:lnTo>
                    <a:pt x="391032" y="859789"/>
                  </a:lnTo>
                  <a:lnTo>
                    <a:pt x="402589" y="854582"/>
                  </a:lnTo>
                  <a:lnTo>
                    <a:pt x="381507" y="808354"/>
                  </a:lnTo>
                  <a:close/>
                </a:path>
                <a:path w="702945" h="1503679">
                  <a:moveTo>
                    <a:pt x="418464" y="889253"/>
                  </a:moveTo>
                  <a:lnTo>
                    <a:pt x="406907" y="894461"/>
                  </a:lnTo>
                  <a:lnTo>
                    <a:pt x="428117" y="940688"/>
                  </a:lnTo>
                  <a:lnTo>
                    <a:pt x="439674" y="935354"/>
                  </a:lnTo>
                  <a:lnTo>
                    <a:pt x="418464" y="889253"/>
                  </a:lnTo>
                  <a:close/>
                </a:path>
                <a:path w="702945" h="1503679">
                  <a:moveTo>
                    <a:pt x="455549" y="970026"/>
                  </a:moveTo>
                  <a:lnTo>
                    <a:pt x="443992" y="975359"/>
                  </a:lnTo>
                  <a:lnTo>
                    <a:pt x="465074" y="1021461"/>
                  </a:lnTo>
                  <a:lnTo>
                    <a:pt x="476630" y="1016253"/>
                  </a:lnTo>
                  <a:lnTo>
                    <a:pt x="455549" y="970026"/>
                  </a:lnTo>
                  <a:close/>
                </a:path>
                <a:path w="702945" h="1503679">
                  <a:moveTo>
                    <a:pt x="492505" y="1050925"/>
                  </a:moveTo>
                  <a:lnTo>
                    <a:pt x="480949" y="1056131"/>
                  </a:lnTo>
                  <a:lnTo>
                    <a:pt x="502030" y="1102359"/>
                  </a:lnTo>
                  <a:lnTo>
                    <a:pt x="513587" y="1097026"/>
                  </a:lnTo>
                  <a:lnTo>
                    <a:pt x="492505" y="1050925"/>
                  </a:lnTo>
                  <a:close/>
                </a:path>
                <a:path w="702945" h="1503679">
                  <a:moveTo>
                    <a:pt x="529462" y="1131696"/>
                  </a:moveTo>
                  <a:lnTo>
                    <a:pt x="517905" y="1137030"/>
                  </a:lnTo>
                  <a:lnTo>
                    <a:pt x="539114" y="1183131"/>
                  </a:lnTo>
                  <a:lnTo>
                    <a:pt x="550672" y="1177925"/>
                  </a:lnTo>
                  <a:lnTo>
                    <a:pt x="529462" y="1131696"/>
                  </a:lnTo>
                  <a:close/>
                </a:path>
                <a:path w="702945" h="1503679">
                  <a:moveTo>
                    <a:pt x="566547" y="1212595"/>
                  </a:moveTo>
                  <a:lnTo>
                    <a:pt x="554989" y="1217802"/>
                  </a:lnTo>
                  <a:lnTo>
                    <a:pt x="576072" y="1264030"/>
                  </a:lnTo>
                  <a:lnTo>
                    <a:pt x="587628" y="1258696"/>
                  </a:lnTo>
                  <a:lnTo>
                    <a:pt x="566547" y="1212595"/>
                  </a:lnTo>
                  <a:close/>
                </a:path>
                <a:path w="702945" h="1503679">
                  <a:moveTo>
                    <a:pt x="603503" y="1293367"/>
                  </a:moveTo>
                  <a:lnTo>
                    <a:pt x="591947" y="1298702"/>
                  </a:lnTo>
                  <a:lnTo>
                    <a:pt x="613028" y="1344802"/>
                  </a:lnTo>
                  <a:lnTo>
                    <a:pt x="624585" y="1339595"/>
                  </a:lnTo>
                  <a:lnTo>
                    <a:pt x="603503" y="1293367"/>
                  </a:lnTo>
                  <a:close/>
                </a:path>
                <a:path w="702945" h="1503679">
                  <a:moveTo>
                    <a:pt x="616203" y="1434211"/>
                  </a:moveTo>
                  <a:lnTo>
                    <a:pt x="612267" y="1434972"/>
                  </a:lnTo>
                  <a:lnTo>
                    <a:pt x="610234" y="1437766"/>
                  </a:lnTo>
                  <a:lnTo>
                    <a:pt x="608202" y="1440688"/>
                  </a:lnTo>
                  <a:lnTo>
                    <a:pt x="608837" y="1444625"/>
                  </a:lnTo>
                  <a:lnTo>
                    <a:pt x="692784" y="1503679"/>
                  </a:lnTo>
                  <a:lnTo>
                    <a:pt x="693654" y="1494916"/>
                  </a:lnTo>
                  <a:lnTo>
                    <a:pt x="681735" y="1494916"/>
                  </a:lnTo>
                  <a:lnTo>
                    <a:pt x="671945" y="1473440"/>
                  </a:lnTo>
                  <a:lnTo>
                    <a:pt x="616203" y="1434211"/>
                  </a:lnTo>
                  <a:close/>
                </a:path>
                <a:path w="702945" h="1503679">
                  <a:moveTo>
                    <a:pt x="671945" y="1473440"/>
                  </a:moveTo>
                  <a:lnTo>
                    <a:pt x="681735" y="1494916"/>
                  </a:lnTo>
                  <a:lnTo>
                    <a:pt x="688890" y="1491614"/>
                  </a:lnTo>
                  <a:lnTo>
                    <a:pt x="681227" y="1491614"/>
                  </a:lnTo>
                  <a:lnTo>
                    <a:pt x="682299" y="1480731"/>
                  </a:lnTo>
                  <a:lnTo>
                    <a:pt x="671945" y="1473440"/>
                  </a:lnTo>
                  <a:close/>
                </a:path>
                <a:path w="702945" h="1503679">
                  <a:moveTo>
                    <a:pt x="693420" y="1397762"/>
                  </a:moveTo>
                  <a:lnTo>
                    <a:pt x="690245" y="1400302"/>
                  </a:lnTo>
                  <a:lnTo>
                    <a:pt x="689739" y="1405127"/>
                  </a:lnTo>
                  <a:lnTo>
                    <a:pt x="683534" y="1468177"/>
                  </a:lnTo>
                  <a:lnTo>
                    <a:pt x="693293" y="1489582"/>
                  </a:lnTo>
                  <a:lnTo>
                    <a:pt x="681735" y="1494916"/>
                  </a:lnTo>
                  <a:lnTo>
                    <a:pt x="693654" y="1494916"/>
                  </a:lnTo>
                  <a:lnTo>
                    <a:pt x="702563" y="1405127"/>
                  </a:lnTo>
                  <a:lnTo>
                    <a:pt x="702945" y="1401571"/>
                  </a:lnTo>
                  <a:lnTo>
                    <a:pt x="700404" y="1398524"/>
                  </a:lnTo>
                  <a:lnTo>
                    <a:pt x="693420" y="1397762"/>
                  </a:lnTo>
                  <a:close/>
                </a:path>
                <a:path w="702945" h="1503679">
                  <a:moveTo>
                    <a:pt x="682299" y="1480731"/>
                  </a:moveTo>
                  <a:lnTo>
                    <a:pt x="681227" y="1491614"/>
                  </a:lnTo>
                  <a:lnTo>
                    <a:pt x="691260" y="1487042"/>
                  </a:lnTo>
                  <a:lnTo>
                    <a:pt x="682299" y="1480731"/>
                  </a:lnTo>
                  <a:close/>
                </a:path>
                <a:path w="702945" h="1503679">
                  <a:moveTo>
                    <a:pt x="683534" y="1468177"/>
                  </a:moveTo>
                  <a:lnTo>
                    <a:pt x="682299" y="1480731"/>
                  </a:lnTo>
                  <a:lnTo>
                    <a:pt x="691260" y="1487042"/>
                  </a:lnTo>
                  <a:lnTo>
                    <a:pt x="681227" y="1491614"/>
                  </a:lnTo>
                  <a:lnTo>
                    <a:pt x="688890" y="1491614"/>
                  </a:lnTo>
                  <a:lnTo>
                    <a:pt x="693293" y="1489582"/>
                  </a:lnTo>
                  <a:lnTo>
                    <a:pt x="683534" y="1468177"/>
                  </a:lnTo>
                  <a:close/>
                </a:path>
                <a:path w="702945" h="1503679">
                  <a:moveTo>
                    <a:pt x="677545" y="1455039"/>
                  </a:moveTo>
                  <a:lnTo>
                    <a:pt x="665987" y="1460372"/>
                  </a:lnTo>
                  <a:lnTo>
                    <a:pt x="671945" y="1473440"/>
                  </a:lnTo>
                  <a:lnTo>
                    <a:pt x="682299" y="1480731"/>
                  </a:lnTo>
                  <a:lnTo>
                    <a:pt x="683534" y="1468177"/>
                  </a:lnTo>
                  <a:lnTo>
                    <a:pt x="677545" y="1455039"/>
                  </a:lnTo>
                  <a:close/>
                </a:path>
                <a:path w="702945" h="1503679">
                  <a:moveTo>
                    <a:pt x="640460" y="1374266"/>
                  </a:moveTo>
                  <a:lnTo>
                    <a:pt x="628903" y="1379474"/>
                  </a:lnTo>
                  <a:lnTo>
                    <a:pt x="650112" y="1425702"/>
                  </a:lnTo>
                  <a:lnTo>
                    <a:pt x="661670" y="1420367"/>
                  </a:lnTo>
                  <a:lnTo>
                    <a:pt x="640460" y="13742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848087" y="4343374"/>
              <a:ext cx="1468374" cy="314731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843515" y="4683226"/>
              <a:ext cx="1471422" cy="282727"/>
            </a:xfrm>
            <a:prstGeom prst="rect">
              <a:avLst/>
            </a:prstGeom>
          </p:spPr>
        </p:pic>
      </p:grpSp>
      <p:sp>
        <p:nvSpPr>
          <p:cNvPr id="100" name="object 100"/>
          <p:cNvSpPr txBox="1"/>
          <p:nvPr/>
        </p:nvSpPr>
        <p:spPr>
          <a:xfrm>
            <a:off x="14416531" y="6552057"/>
            <a:ext cx="1264920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 algn="ctr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1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Time_2</a:t>
            </a:r>
            <a:endParaRPr sz="11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sz="1100" dirty="0">
                <a:latin typeface="Calibri"/>
                <a:cs typeface="Calibri"/>
              </a:rPr>
              <a:t>Other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I/O</a:t>
            </a:r>
            <a:r>
              <a:rPr sz="1100" spc="-10" dirty="0">
                <a:latin typeface="Calibri"/>
                <a:cs typeface="Calibri"/>
              </a:rPr>
              <a:t> DeviceTime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9479788" y="4902074"/>
            <a:ext cx="5782310" cy="2376170"/>
            <a:chOff x="4990338" y="2754122"/>
            <a:chExt cx="5782310" cy="2376170"/>
          </a:xfrm>
        </p:grpSpPr>
        <p:sp>
          <p:nvSpPr>
            <p:cNvPr id="102" name="object 102"/>
            <p:cNvSpPr/>
            <p:nvPr/>
          </p:nvSpPr>
          <p:spPr>
            <a:xfrm>
              <a:off x="6829805" y="2766822"/>
              <a:ext cx="3930015" cy="2085339"/>
            </a:xfrm>
            <a:custGeom>
              <a:avLst/>
              <a:gdLst/>
              <a:ahLst/>
              <a:cxnLst/>
              <a:rect l="l" t="t" r="r" b="b"/>
              <a:pathLst>
                <a:path w="3930015" h="2085339">
                  <a:moveTo>
                    <a:pt x="976502" y="619378"/>
                  </a:moveTo>
                  <a:lnTo>
                    <a:pt x="525779" y="0"/>
                  </a:lnTo>
                </a:path>
                <a:path w="3930015" h="2085339">
                  <a:moveTo>
                    <a:pt x="817372" y="925321"/>
                  </a:moveTo>
                  <a:lnTo>
                    <a:pt x="0" y="868679"/>
                  </a:lnTo>
                </a:path>
                <a:path w="3930015" h="2085339">
                  <a:moveTo>
                    <a:pt x="3929634" y="1311020"/>
                  </a:moveTo>
                  <a:lnTo>
                    <a:pt x="2502408" y="620267"/>
                  </a:lnTo>
                </a:path>
                <a:path w="3930015" h="2085339">
                  <a:moveTo>
                    <a:pt x="2863596" y="2085213"/>
                  </a:moveTo>
                  <a:lnTo>
                    <a:pt x="2029968" y="858011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990338" y="3231388"/>
              <a:ext cx="467995" cy="295275"/>
            </a:xfrm>
            <a:custGeom>
              <a:avLst/>
              <a:gdLst/>
              <a:ahLst/>
              <a:cxnLst/>
              <a:rect l="l" t="t" r="r" b="b"/>
              <a:pathLst>
                <a:path w="467995" h="295275">
                  <a:moveTo>
                    <a:pt x="288036" y="0"/>
                  </a:moveTo>
                  <a:lnTo>
                    <a:pt x="307213" y="70485"/>
                  </a:lnTo>
                  <a:lnTo>
                    <a:pt x="0" y="153924"/>
                  </a:lnTo>
                  <a:lnTo>
                    <a:pt x="38353" y="294894"/>
                  </a:lnTo>
                  <a:lnTo>
                    <a:pt x="345439" y="211582"/>
                  </a:lnTo>
                  <a:lnTo>
                    <a:pt x="364616" y="282194"/>
                  </a:lnTo>
                  <a:lnTo>
                    <a:pt x="467487" y="102742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007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217664" y="4783874"/>
              <a:ext cx="353542" cy="345909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7264908" y="4811267"/>
              <a:ext cx="264160" cy="256540"/>
            </a:xfrm>
            <a:custGeom>
              <a:avLst/>
              <a:gdLst/>
              <a:ahLst/>
              <a:cxnLst/>
              <a:rect l="l" t="t" r="r" b="b"/>
              <a:pathLst>
                <a:path w="264159" h="256539">
                  <a:moveTo>
                    <a:pt x="131825" y="0"/>
                  </a:moveTo>
                  <a:lnTo>
                    <a:pt x="80527" y="10054"/>
                  </a:lnTo>
                  <a:lnTo>
                    <a:pt x="38623" y="37480"/>
                  </a:lnTo>
                  <a:lnTo>
                    <a:pt x="10364" y="78170"/>
                  </a:lnTo>
                  <a:lnTo>
                    <a:pt x="0" y="128015"/>
                  </a:lnTo>
                  <a:lnTo>
                    <a:pt x="10364" y="177861"/>
                  </a:lnTo>
                  <a:lnTo>
                    <a:pt x="38623" y="218551"/>
                  </a:lnTo>
                  <a:lnTo>
                    <a:pt x="80527" y="245977"/>
                  </a:lnTo>
                  <a:lnTo>
                    <a:pt x="131825" y="256031"/>
                  </a:lnTo>
                  <a:lnTo>
                    <a:pt x="183124" y="245977"/>
                  </a:lnTo>
                  <a:lnTo>
                    <a:pt x="225028" y="218551"/>
                  </a:lnTo>
                  <a:lnTo>
                    <a:pt x="253287" y="177861"/>
                  </a:lnTo>
                  <a:lnTo>
                    <a:pt x="263651" y="128015"/>
                  </a:lnTo>
                  <a:lnTo>
                    <a:pt x="253287" y="78170"/>
                  </a:lnTo>
                  <a:lnTo>
                    <a:pt x="225028" y="37480"/>
                  </a:lnTo>
                  <a:lnTo>
                    <a:pt x="183124" y="10054"/>
                  </a:lnTo>
                  <a:lnTo>
                    <a:pt x="131825" y="0"/>
                  </a:lnTo>
                  <a:close/>
                </a:path>
              </a:pathLst>
            </a:custGeom>
            <a:solidFill>
              <a:srgbClr val="929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264908" y="4811267"/>
              <a:ext cx="264160" cy="256540"/>
            </a:xfrm>
            <a:custGeom>
              <a:avLst/>
              <a:gdLst/>
              <a:ahLst/>
              <a:cxnLst/>
              <a:rect l="l" t="t" r="r" b="b"/>
              <a:pathLst>
                <a:path w="264159" h="256539">
                  <a:moveTo>
                    <a:pt x="0" y="128015"/>
                  </a:moveTo>
                  <a:lnTo>
                    <a:pt x="10364" y="78170"/>
                  </a:lnTo>
                  <a:lnTo>
                    <a:pt x="38623" y="37480"/>
                  </a:lnTo>
                  <a:lnTo>
                    <a:pt x="80527" y="10054"/>
                  </a:lnTo>
                  <a:lnTo>
                    <a:pt x="131825" y="0"/>
                  </a:lnTo>
                  <a:lnTo>
                    <a:pt x="183124" y="10054"/>
                  </a:lnTo>
                  <a:lnTo>
                    <a:pt x="225028" y="37480"/>
                  </a:lnTo>
                  <a:lnTo>
                    <a:pt x="253287" y="78170"/>
                  </a:lnTo>
                  <a:lnTo>
                    <a:pt x="263651" y="128015"/>
                  </a:lnTo>
                  <a:lnTo>
                    <a:pt x="253287" y="177861"/>
                  </a:lnTo>
                  <a:lnTo>
                    <a:pt x="225028" y="218551"/>
                  </a:lnTo>
                  <a:lnTo>
                    <a:pt x="183124" y="245977"/>
                  </a:lnTo>
                  <a:lnTo>
                    <a:pt x="131825" y="256031"/>
                  </a:lnTo>
                  <a:lnTo>
                    <a:pt x="80527" y="245977"/>
                  </a:lnTo>
                  <a:lnTo>
                    <a:pt x="38623" y="218551"/>
                  </a:lnTo>
                  <a:lnTo>
                    <a:pt x="10364" y="177861"/>
                  </a:lnTo>
                  <a:lnTo>
                    <a:pt x="0" y="128015"/>
                  </a:lnTo>
                  <a:close/>
                </a:path>
              </a:pathLst>
            </a:custGeom>
            <a:ln w="9524">
              <a:solidFill>
                <a:srgbClr val="0039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50252" y="4847805"/>
              <a:ext cx="134061" cy="153835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354823" y="4870513"/>
              <a:ext cx="172135" cy="131127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350252" y="4815885"/>
              <a:ext cx="134493" cy="128160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7397495" y="4843272"/>
              <a:ext cx="8255" cy="1905"/>
            </a:xfrm>
            <a:custGeom>
              <a:avLst/>
              <a:gdLst/>
              <a:ahLst/>
              <a:cxnLst/>
              <a:rect l="l" t="t" r="r" b="b"/>
              <a:pathLst>
                <a:path w="8254" h="1904">
                  <a:moveTo>
                    <a:pt x="7874" y="0"/>
                  </a:moveTo>
                  <a:lnTo>
                    <a:pt x="0" y="1523"/>
                  </a:lnTo>
                </a:path>
              </a:pathLst>
            </a:custGeom>
            <a:ln w="9525">
              <a:solidFill>
                <a:srgbClr val="0039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37120" y="4910353"/>
              <a:ext cx="94556" cy="89763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7484364" y="493776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9525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39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50252" y="5007909"/>
              <a:ext cx="94556" cy="91648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7397495" y="5035295"/>
              <a:ext cx="8255" cy="1905"/>
            </a:xfrm>
            <a:custGeom>
              <a:avLst/>
              <a:gdLst/>
              <a:ahLst/>
              <a:cxnLst/>
              <a:rect l="l" t="t" r="r" b="b"/>
              <a:pathLst>
                <a:path w="8254" h="1904">
                  <a:moveTo>
                    <a:pt x="7874" y="0"/>
                  </a:moveTo>
                  <a:lnTo>
                    <a:pt x="0" y="1650"/>
                  </a:lnTo>
                </a:path>
              </a:pathLst>
            </a:custGeom>
            <a:ln w="9525">
              <a:solidFill>
                <a:srgbClr val="0039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3383" y="4911877"/>
              <a:ext cx="93102" cy="89763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7310627" y="4939283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7874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39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4822393" y="5487797"/>
            <a:ext cx="19373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From</a:t>
            </a: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PCIe Specification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8" name="object 118"/>
          <p:cNvSpPr txBox="1">
            <a:spLocks noGrp="1"/>
          </p:cNvSpPr>
          <p:nvPr>
            <p:ph type="sldNum" sz="quarter" idx="7"/>
          </p:nvPr>
        </p:nvSpPr>
        <p:spPr>
          <a:xfrm>
            <a:off x="16251681" y="8614096"/>
            <a:ext cx="308609" cy="265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9450" y="2073275"/>
            <a:ext cx="4875530" cy="5226050"/>
            <a:chOff x="0" y="1523"/>
            <a:chExt cx="4875530" cy="5226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3"/>
              <a:ext cx="4858511" cy="52257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3"/>
              <a:ext cx="4875276" cy="52257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962903" y="3392805"/>
            <a:ext cx="1756410" cy="812800"/>
            <a:chOff x="1473453" y="1321053"/>
            <a:chExt cx="1756410" cy="812800"/>
          </a:xfrm>
        </p:grpSpPr>
        <p:sp>
          <p:nvSpPr>
            <p:cNvPr id="11" name="object 11"/>
            <p:cNvSpPr/>
            <p:nvPr/>
          </p:nvSpPr>
          <p:spPr>
            <a:xfrm>
              <a:off x="1475231" y="1322831"/>
              <a:ext cx="1751330" cy="807720"/>
            </a:xfrm>
            <a:custGeom>
              <a:avLst/>
              <a:gdLst/>
              <a:ahLst/>
              <a:cxnLst/>
              <a:rect l="l" t="t" r="r" b="b"/>
              <a:pathLst>
                <a:path w="1751330" h="807719">
                  <a:moveTo>
                    <a:pt x="1751076" y="0"/>
                  </a:moveTo>
                  <a:lnTo>
                    <a:pt x="0" y="0"/>
                  </a:lnTo>
                  <a:lnTo>
                    <a:pt x="0" y="807720"/>
                  </a:lnTo>
                  <a:lnTo>
                    <a:pt x="1751076" y="807720"/>
                  </a:lnTo>
                  <a:lnTo>
                    <a:pt x="1751076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75993" y="1323593"/>
              <a:ext cx="1751330" cy="807720"/>
            </a:xfrm>
            <a:custGeom>
              <a:avLst/>
              <a:gdLst/>
              <a:ahLst/>
              <a:cxnLst/>
              <a:rect l="l" t="t" r="r" b="b"/>
              <a:pathLst>
                <a:path w="1751330" h="807719">
                  <a:moveTo>
                    <a:pt x="0" y="807720"/>
                  </a:moveTo>
                  <a:lnTo>
                    <a:pt x="1751076" y="807720"/>
                  </a:lnTo>
                  <a:lnTo>
                    <a:pt x="1751076" y="0"/>
                  </a:lnTo>
                  <a:lnTo>
                    <a:pt x="0" y="0"/>
                  </a:lnTo>
                  <a:lnTo>
                    <a:pt x="0" y="807720"/>
                  </a:lnTo>
                  <a:close/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57111" y="3438906"/>
            <a:ext cx="1341120" cy="364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ts val="1335"/>
              </a:lnSpc>
              <a:spcBef>
                <a:spcPts val="95"/>
              </a:spcBef>
            </a:pPr>
            <a:r>
              <a:rPr sz="1300" dirty="0">
                <a:latin typeface="Arial MT"/>
                <a:cs typeface="Arial MT"/>
              </a:rPr>
              <a:t>Root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Complex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ts val="1335"/>
              </a:lnSpc>
            </a:pPr>
            <a:r>
              <a:rPr sz="1300" dirty="0">
                <a:latin typeface="Arial MT"/>
                <a:cs typeface="Arial MT"/>
              </a:rPr>
              <a:t>PTM</a:t>
            </a:r>
            <a:r>
              <a:rPr sz="1300" spc="-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Leader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Time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993383" y="3930778"/>
            <a:ext cx="1561465" cy="2294255"/>
            <a:chOff x="1503933" y="1859026"/>
            <a:chExt cx="1561465" cy="2294255"/>
          </a:xfrm>
        </p:grpSpPr>
        <p:sp>
          <p:nvSpPr>
            <p:cNvPr id="15" name="object 15"/>
            <p:cNvSpPr/>
            <p:nvPr/>
          </p:nvSpPr>
          <p:spPr>
            <a:xfrm>
              <a:off x="2149601" y="1861566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0" y="269748"/>
                  </a:moveTo>
                  <a:lnTo>
                    <a:pt x="269748" y="269748"/>
                  </a:lnTo>
                  <a:lnTo>
                    <a:pt x="269748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05711" y="2802636"/>
              <a:ext cx="1556385" cy="1347470"/>
            </a:xfrm>
            <a:custGeom>
              <a:avLst/>
              <a:gdLst/>
              <a:ahLst/>
              <a:cxnLst/>
              <a:rect l="l" t="t" r="r" b="b"/>
              <a:pathLst>
                <a:path w="1556385" h="1347470">
                  <a:moveTo>
                    <a:pt x="1166114" y="0"/>
                  </a:moveTo>
                  <a:lnTo>
                    <a:pt x="388746" y="0"/>
                  </a:lnTo>
                  <a:lnTo>
                    <a:pt x="0" y="674242"/>
                  </a:lnTo>
                  <a:lnTo>
                    <a:pt x="388746" y="1347215"/>
                  </a:lnTo>
                  <a:lnTo>
                    <a:pt x="1166114" y="1347215"/>
                  </a:lnTo>
                  <a:lnTo>
                    <a:pt x="1556004" y="674242"/>
                  </a:lnTo>
                  <a:lnTo>
                    <a:pt x="1166114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06473" y="2803398"/>
              <a:ext cx="1556385" cy="1347470"/>
            </a:xfrm>
            <a:custGeom>
              <a:avLst/>
              <a:gdLst/>
              <a:ahLst/>
              <a:cxnLst/>
              <a:rect l="l" t="t" r="r" b="b"/>
              <a:pathLst>
                <a:path w="1556385" h="1347470">
                  <a:moveTo>
                    <a:pt x="1166114" y="0"/>
                  </a:moveTo>
                  <a:lnTo>
                    <a:pt x="388746" y="0"/>
                  </a:lnTo>
                  <a:lnTo>
                    <a:pt x="0" y="674242"/>
                  </a:lnTo>
                  <a:lnTo>
                    <a:pt x="388746" y="1347215"/>
                  </a:lnTo>
                  <a:lnTo>
                    <a:pt x="1166114" y="1347215"/>
                  </a:lnTo>
                  <a:lnTo>
                    <a:pt x="1556003" y="674242"/>
                  </a:lnTo>
                  <a:lnTo>
                    <a:pt x="1166114" y="0"/>
                  </a:lnTo>
                  <a:close/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88760" y="5459731"/>
            <a:ext cx="50863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Switch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98539" y="4202303"/>
            <a:ext cx="1351280" cy="3368675"/>
            <a:chOff x="1609089" y="2130551"/>
            <a:chExt cx="1351280" cy="3368675"/>
          </a:xfrm>
        </p:grpSpPr>
        <p:sp>
          <p:nvSpPr>
            <p:cNvPr id="20" name="object 20"/>
            <p:cNvSpPr/>
            <p:nvPr/>
          </p:nvSpPr>
          <p:spPr>
            <a:xfrm>
              <a:off x="2148839" y="2802635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269748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269748" y="269748"/>
                  </a:lnTo>
                  <a:lnTo>
                    <a:pt x="269748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49601" y="2244089"/>
              <a:ext cx="269875" cy="829310"/>
            </a:xfrm>
            <a:custGeom>
              <a:avLst/>
              <a:gdLst/>
              <a:ahLst/>
              <a:cxnLst/>
              <a:rect l="l" t="t" r="r" b="b"/>
              <a:pathLst>
                <a:path w="269875" h="829310">
                  <a:moveTo>
                    <a:pt x="0" y="829056"/>
                  </a:moveTo>
                  <a:lnTo>
                    <a:pt x="269748" y="829056"/>
                  </a:lnTo>
                  <a:lnTo>
                    <a:pt x="269748" y="559308"/>
                  </a:lnTo>
                  <a:lnTo>
                    <a:pt x="0" y="559308"/>
                  </a:lnTo>
                  <a:lnTo>
                    <a:pt x="0" y="829056"/>
                  </a:lnTo>
                  <a:close/>
                </a:path>
                <a:path w="269875" h="829310">
                  <a:moveTo>
                    <a:pt x="134112" y="446532"/>
                  </a:moveTo>
                  <a:lnTo>
                    <a:pt x="134112" y="0"/>
                  </a:lnTo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41804" y="2130551"/>
              <a:ext cx="82550" cy="672465"/>
            </a:xfrm>
            <a:custGeom>
              <a:avLst/>
              <a:gdLst/>
              <a:ahLst/>
              <a:cxnLst/>
              <a:rect l="l" t="t" r="r" b="b"/>
              <a:pathLst>
                <a:path w="82550" h="672464">
                  <a:moveTo>
                    <a:pt x="82296" y="548640"/>
                  </a:moveTo>
                  <a:lnTo>
                    <a:pt x="0" y="548640"/>
                  </a:lnTo>
                  <a:lnTo>
                    <a:pt x="41148" y="672084"/>
                  </a:lnTo>
                  <a:lnTo>
                    <a:pt x="82296" y="548640"/>
                  </a:lnTo>
                  <a:close/>
                </a:path>
                <a:path w="82550" h="672464">
                  <a:moveTo>
                    <a:pt x="82296" y="123444"/>
                  </a:moveTo>
                  <a:lnTo>
                    <a:pt x="41148" y="0"/>
                  </a:lnTo>
                  <a:lnTo>
                    <a:pt x="0" y="123444"/>
                  </a:lnTo>
                  <a:lnTo>
                    <a:pt x="82296" y="1234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48839" y="3880103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269748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269748" y="269748"/>
                  </a:lnTo>
                  <a:lnTo>
                    <a:pt x="269748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49601" y="3880866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0" y="269748"/>
                  </a:moveTo>
                  <a:lnTo>
                    <a:pt x="269748" y="269748"/>
                  </a:lnTo>
                  <a:lnTo>
                    <a:pt x="269748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86227" y="3543299"/>
              <a:ext cx="368935" cy="368935"/>
            </a:xfrm>
            <a:custGeom>
              <a:avLst/>
              <a:gdLst/>
              <a:ahLst/>
              <a:cxnLst/>
              <a:rect l="l" t="t" r="r" b="b"/>
              <a:pathLst>
                <a:path w="368935" h="368935">
                  <a:moveTo>
                    <a:pt x="135636" y="0"/>
                  </a:moveTo>
                  <a:lnTo>
                    <a:pt x="0" y="234314"/>
                  </a:lnTo>
                  <a:lnTo>
                    <a:pt x="234315" y="368807"/>
                  </a:lnTo>
                  <a:lnTo>
                    <a:pt x="368808" y="135636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86989" y="3544061"/>
              <a:ext cx="368935" cy="368935"/>
            </a:xfrm>
            <a:custGeom>
              <a:avLst/>
              <a:gdLst/>
              <a:ahLst/>
              <a:cxnLst/>
              <a:rect l="l" t="t" r="r" b="b"/>
              <a:pathLst>
                <a:path w="368935" h="368935">
                  <a:moveTo>
                    <a:pt x="234315" y="368807"/>
                  </a:moveTo>
                  <a:lnTo>
                    <a:pt x="368808" y="135636"/>
                  </a:lnTo>
                  <a:lnTo>
                    <a:pt x="135636" y="0"/>
                  </a:lnTo>
                  <a:lnTo>
                    <a:pt x="0" y="234314"/>
                  </a:lnTo>
                  <a:lnTo>
                    <a:pt x="234315" y="368807"/>
                  </a:lnTo>
                  <a:close/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10867" y="3528059"/>
              <a:ext cx="368935" cy="367665"/>
            </a:xfrm>
            <a:custGeom>
              <a:avLst/>
              <a:gdLst/>
              <a:ahLst/>
              <a:cxnLst/>
              <a:rect l="l" t="t" r="r" b="b"/>
              <a:pathLst>
                <a:path w="368935" h="367664">
                  <a:moveTo>
                    <a:pt x="234314" y="0"/>
                  </a:moveTo>
                  <a:lnTo>
                    <a:pt x="0" y="135508"/>
                  </a:lnTo>
                  <a:lnTo>
                    <a:pt x="135636" y="367283"/>
                  </a:lnTo>
                  <a:lnTo>
                    <a:pt x="368807" y="232917"/>
                  </a:lnTo>
                  <a:lnTo>
                    <a:pt x="234314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11629" y="3528821"/>
              <a:ext cx="368935" cy="367665"/>
            </a:xfrm>
            <a:custGeom>
              <a:avLst/>
              <a:gdLst/>
              <a:ahLst/>
              <a:cxnLst/>
              <a:rect l="l" t="t" r="r" b="b"/>
              <a:pathLst>
                <a:path w="368935" h="367664">
                  <a:moveTo>
                    <a:pt x="0" y="135508"/>
                  </a:moveTo>
                  <a:lnTo>
                    <a:pt x="135636" y="367283"/>
                  </a:lnTo>
                  <a:lnTo>
                    <a:pt x="368807" y="232917"/>
                  </a:lnTo>
                  <a:lnTo>
                    <a:pt x="234314" y="0"/>
                  </a:lnTo>
                  <a:lnTo>
                    <a:pt x="0" y="135508"/>
                  </a:lnTo>
                  <a:close/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10867" y="4821935"/>
              <a:ext cx="1346200" cy="673735"/>
            </a:xfrm>
            <a:custGeom>
              <a:avLst/>
              <a:gdLst/>
              <a:ahLst/>
              <a:cxnLst/>
              <a:rect l="l" t="t" r="r" b="b"/>
              <a:pathLst>
                <a:path w="1346200" h="673735">
                  <a:moveTo>
                    <a:pt x="1345692" y="0"/>
                  </a:moveTo>
                  <a:lnTo>
                    <a:pt x="0" y="0"/>
                  </a:lnTo>
                  <a:lnTo>
                    <a:pt x="0" y="673607"/>
                  </a:lnTo>
                  <a:lnTo>
                    <a:pt x="1345692" y="673607"/>
                  </a:lnTo>
                  <a:lnTo>
                    <a:pt x="1345692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11629" y="4822697"/>
              <a:ext cx="1346200" cy="673735"/>
            </a:xfrm>
            <a:custGeom>
              <a:avLst/>
              <a:gdLst/>
              <a:ahLst/>
              <a:cxnLst/>
              <a:rect l="l" t="t" r="r" b="b"/>
              <a:pathLst>
                <a:path w="1346200" h="673735">
                  <a:moveTo>
                    <a:pt x="0" y="673607"/>
                  </a:moveTo>
                  <a:lnTo>
                    <a:pt x="1345692" y="673607"/>
                  </a:lnTo>
                  <a:lnTo>
                    <a:pt x="1345692" y="0"/>
                  </a:lnTo>
                  <a:lnTo>
                    <a:pt x="0" y="0"/>
                  </a:lnTo>
                  <a:lnTo>
                    <a:pt x="0" y="673607"/>
                  </a:lnTo>
                  <a:close/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472301" y="7349491"/>
            <a:ext cx="8248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Endpoint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0" dirty="0">
                <a:latin typeface="Arial MT"/>
                <a:cs typeface="Arial MT"/>
              </a:rPr>
              <a:t>A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636511" y="3930778"/>
            <a:ext cx="2564130" cy="3235960"/>
            <a:chOff x="2147061" y="1859026"/>
            <a:chExt cx="2564130" cy="3235960"/>
          </a:xfrm>
        </p:grpSpPr>
        <p:sp>
          <p:nvSpPr>
            <p:cNvPr id="33" name="object 33"/>
            <p:cNvSpPr/>
            <p:nvPr/>
          </p:nvSpPr>
          <p:spPr>
            <a:xfrm>
              <a:off x="2148839" y="4821936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269748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269748" y="269748"/>
                  </a:lnTo>
                  <a:lnTo>
                    <a:pt x="269748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49601" y="4264914"/>
              <a:ext cx="269875" cy="828040"/>
            </a:xfrm>
            <a:custGeom>
              <a:avLst/>
              <a:gdLst/>
              <a:ahLst/>
              <a:cxnLst/>
              <a:rect l="l" t="t" r="r" b="b"/>
              <a:pathLst>
                <a:path w="269875" h="828039">
                  <a:moveTo>
                    <a:pt x="0" y="827532"/>
                  </a:moveTo>
                  <a:lnTo>
                    <a:pt x="269748" y="827532"/>
                  </a:lnTo>
                  <a:lnTo>
                    <a:pt x="269748" y="557783"/>
                  </a:lnTo>
                  <a:lnTo>
                    <a:pt x="0" y="557783"/>
                  </a:lnTo>
                  <a:lnTo>
                    <a:pt x="0" y="827532"/>
                  </a:lnTo>
                  <a:close/>
                </a:path>
                <a:path w="269875" h="828039">
                  <a:moveTo>
                    <a:pt x="134112" y="445008"/>
                  </a:moveTo>
                  <a:lnTo>
                    <a:pt x="134112" y="0"/>
                  </a:lnTo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41804" y="4149851"/>
              <a:ext cx="82550" cy="672465"/>
            </a:xfrm>
            <a:custGeom>
              <a:avLst/>
              <a:gdLst/>
              <a:ahLst/>
              <a:cxnLst/>
              <a:rect l="l" t="t" r="r" b="b"/>
              <a:pathLst>
                <a:path w="82550" h="672464">
                  <a:moveTo>
                    <a:pt x="82296" y="548640"/>
                  </a:moveTo>
                  <a:lnTo>
                    <a:pt x="0" y="548640"/>
                  </a:lnTo>
                  <a:lnTo>
                    <a:pt x="41148" y="672084"/>
                  </a:lnTo>
                  <a:lnTo>
                    <a:pt x="82296" y="548640"/>
                  </a:lnTo>
                  <a:close/>
                </a:path>
                <a:path w="82550" h="672464">
                  <a:moveTo>
                    <a:pt x="82296" y="123444"/>
                  </a:moveTo>
                  <a:lnTo>
                    <a:pt x="41148" y="0"/>
                  </a:lnTo>
                  <a:lnTo>
                    <a:pt x="0" y="123444"/>
                  </a:lnTo>
                  <a:lnTo>
                    <a:pt x="82296" y="1234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87573" y="1861566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0" y="269748"/>
                  </a:moveTo>
                  <a:lnTo>
                    <a:pt x="269748" y="269748"/>
                  </a:lnTo>
                  <a:lnTo>
                    <a:pt x="269748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360419" y="3072384"/>
              <a:ext cx="1347470" cy="673735"/>
            </a:xfrm>
            <a:custGeom>
              <a:avLst/>
              <a:gdLst/>
              <a:ahLst/>
              <a:cxnLst/>
              <a:rect l="l" t="t" r="r" b="b"/>
              <a:pathLst>
                <a:path w="1347470" h="673735">
                  <a:moveTo>
                    <a:pt x="1347215" y="0"/>
                  </a:moveTo>
                  <a:lnTo>
                    <a:pt x="0" y="0"/>
                  </a:lnTo>
                  <a:lnTo>
                    <a:pt x="0" y="673607"/>
                  </a:lnTo>
                  <a:lnTo>
                    <a:pt x="1347215" y="673607"/>
                  </a:lnTo>
                  <a:lnTo>
                    <a:pt x="1347215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61181" y="3073146"/>
              <a:ext cx="1347470" cy="673735"/>
            </a:xfrm>
            <a:custGeom>
              <a:avLst/>
              <a:gdLst/>
              <a:ahLst/>
              <a:cxnLst/>
              <a:rect l="l" t="t" r="r" b="b"/>
              <a:pathLst>
                <a:path w="1347470" h="673735">
                  <a:moveTo>
                    <a:pt x="0" y="673607"/>
                  </a:moveTo>
                  <a:lnTo>
                    <a:pt x="1347215" y="673607"/>
                  </a:lnTo>
                  <a:lnTo>
                    <a:pt x="1347215" y="0"/>
                  </a:lnTo>
                  <a:lnTo>
                    <a:pt x="0" y="0"/>
                  </a:lnTo>
                  <a:lnTo>
                    <a:pt x="0" y="673607"/>
                  </a:lnTo>
                  <a:close/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224265" y="5598668"/>
            <a:ext cx="8337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Arial MT"/>
                <a:cs typeface="Arial MT"/>
              </a:rPr>
              <a:t>Endpoint</a:t>
            </a:r>
            <a:r>
              <a:rPr sz="1300" spc="-70" dirty="0">
                <a:latin typeface="Arial MT"/>
                <a:cs typeface="Arial MT"/>
              </a:rPr>
              <a:t> </a:t>
            </a:r>
            <a:r>
              <a:rPr sz="1300" spc="-50" dirty="0">
                <a:latin typeface="Arial MT"/>
                <a:cs typeface="Arial MT"/>
              </a:rPr>
              <a:t>B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114033" y="3746628"/>
            <a:ext cx="2546985" cy="3662045"/>
            <a:chOff x="1624583" y="1674876"/>
            <a:chExt cx="2546985" cy="3662045"/>
          </a:xfrm>
        </p:grpSpPr>
        <p:sp>
          <p:nvSpPr>
            <p:cNvPr id="41" name="object 41"/>
            <p:cNvSpPr/>
            <p:nvPr/>
          </p:nvSpPr>
          <p:spPr>
            <a:xfrm>
              <a:off x="3899916" y="3072384"/>
              <a:ext cx="268605" cy="269875"/>
            </a:xfrm>
            <a:custGeom>
              <a:avLst/>
              <a:gdLst/>
              <a:ahLst/>
              <a:cxnLst/>
              <a:rect l="l" t="t" r="r" b="b"/>
              <a:pathLst>
                <a:path w="268604" h="269875">
                  <a:moveTo>
                    <a:pt x="268224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268224" y="26974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23209" y="2244090"/>
              <a:ext cx="1346200" cy="1099185"/>
            </a:xfrm>
            <a:custGeom>
              <a:avLst/>
              <a:gdLst/>
              <a:ahLst/>
              <a:cxnLst/>
              <a:rect l="l" t="t" r="r" b="b"/>
              <a:pathLst>
                <a:path w="1346200" h="1099185">
                  <a:moveTo>
                    <a:pt x="1077467" y="1098804"/>
                  </a:moveTo>
                  <a:lnTo>
                    <a:pt x="1345691" y="1098804"/>
                  </a:lnTo>
                  <a:lnTo>
                    <a:pt x="1345691" y="829056"/>
                  </a:lnTo>
                  <a:lnTo>
                    <a:pt x="1077467" y="829056"/>
                  </a:lnTo>
                  <a:lnTo>
                    <a:pt x="1077467" y="1098804"/>
                  </a:lnTo>
                  <a:close/>
                </a:path>
                <a:path w="1346200" h="1099185">
                  <a:moveTo>
                    <a:pt x="0" y="0"/>
                  </a:moveTo>
                  <a:lnTo>
                    <a:pt x="0" y="279019"/>
                  </a:lnTo>
                  <a:lnTo>
                    <a:pt x="1211579" y="279019"/>
                  </a:lnTo>
                  <a:lnTo>
                    <a:pt x="1211579" y="714756"/>
                  </a:lnTo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781300" y="2130551"/>
              <a:ext cx="1295400" cy="942340"/>
            </a:xfrm>
            <a:custGeom>
              <a:avLst/>
              <a:gdLst/>
              <a:ahLst/>
              <a:cxnLst/>
              <a:rect l="l" t="t" r="r" b="b"/>
              <a:pathLst>
                <a:path w="1295400" h="942339">
                  <a:moveTo>
                    <a:pt x="82296" y="123444"/>
                  </a:moveTo>
                  <a:lnTo>
                    <a:pt x="41148" y="0"/>
                  </a:lnTo>
                  <a:lnTo>
                    <a:pt x="0" y="123444"/>
                  </a:lnTo>
                  <a:lnTo>
                    <a:pt x="82296" y="123444"/>
                  </a:lnTo>
                  <a:close/>
                </a:path>
                <a:path w="1295400" h="942339">
                  <a:moveTo>
                    <a:pt x="1295400" y="816864"/>
                  </a:moveTo>
                  <a:lnTo>
                    <a:pt x="1211580" y="816864"/>
                  </a:lnTo>
                  <a:lnTo>
                    <a:pt x="1253490" y="941832"/>
                  </a:lnTo>
                  <a:lnTo>
                    <a:pt x="1295400" y="8168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4583" y="1674876"/>
              <a:ext cx="384047" cy="38252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9071" y="2970276"/>
              <a:ext cx="472173" cy="47091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3539" y="4864811"/>
              <a:ext cx="481584" cy="47210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8227" y="3070974"/>
              <a:ext cx="560781" cy="550049"/>
            </a:xfrm>
            <a:prstGeom prst="rect">
              <a:avLst/>
            </a:prstGeom>
          </p:spPr>
        </p:pic>
      </p:grp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8110854" y="2283714"/>
            <a:ext cx="5374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75" dirty="0">
                <a:solidFill>
                  <a:srgbClr val="003B70"/>
                </a:solidFill>
                <a:latin typeface="Tahoma"/>
                <a:cs typeface="Tahoma"/>
              </a:rPr>
              <a:t>PTM</a:t>
            </a:r>
            <a:r>
              <a:rPr sz="4000" spc="-270" dirty="0">
                <a:solidFill>
                  <a:srgbClr val="003B70"/>
                </a:solidFill>
                <a:latin typeface="Tahoma"/>
                <a:cs typeface="Tahoma"/>
              </a:rPr>
              <a:t> </a:t>
            </a:r>
            <a:r>
              <a:rPr sz="4000" spc="55" dirty="0">
                <a:solidFill>
                  <a:srgbClr val="003B70"/>
                </a:solidFill>
                <a:latin typeface="Tahoma"/>
                <a:cs typeface="Tahoma"/>
              </a:rPr>
              <a:t>with</a:t>
            </a:r>
            <a:r>
              <a:rPr sz="4000" spc="-280" dirty="0">
                <a:solidFill>
                  <a:srgbClr val="003B70"/>
                </a:solidFill>
                <a:latin typeface="Tahoma"/>
                <a:cs typeface="Tahoma"/>
              </a:rPr>
              <a:t> </a:t>
            </a:r>
            <a:r>
              <a:rPr sz="4000" dirty="0">
                <a:solidFill>
                  <a:srgbClr val="003B70"/>
                </a:solidFill>
                <a:latin typeface="Tahoma"/>
                <a:cs typeface="Tahoma"/>
              </a:rPr>
              <a:t>a</a:t>
            </a:r>
            <a:r>
              <a:rPr sz="4000" spc="-275" dirty="0">
                <a:solidFill>
                  <a:srgbClr val="003B70"/>
                </a:solidFill>
                <a:latin typeface="Tahoma"/>
                <a:cs typeface="Tahoma"/>
              </a:rPr>
              <a:t> </a:t>
            </a:r>
            <a:r>
              <a:rPr sz="4000" dirty="0">
                <a:solidFill>
                  <a:srgbClr val="003B70"/>
                </a:solidFill>
                <a:latin typeface="Tahoma"/>
                <a:cs typeface="Tahoma"/>
              </a:rPr>
              <a:t>PCIe</a:t>
            </a:r>
            <a:r>
              <a:rPr sz="4000" spc="-280" dirty="0">
                <a:solidFill>
                  <a:srgbClr val="003B70"/>
                </a:solidFill>
                <a:latin typeface="Tahoma"/>
                <a:cs typeface="Tahoma"/>
              </a:rPr>
              <a:t> </a:t>
            </a:r>
            <a:r>
              <a:rPr sz="4000" spc="65" dirty="0">
                <a:solidFill>
                  <a:srgbClr val="003B70"/>
                </a:solidFill>
                <a:latin typeface="Tahoma"/>
                <a:cs typeface="Tahoma"/>
              </a:rPr>
              <a:t>Switch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024109" y="3116713"/>
            <a:ext cx="5391150" cy="334708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469265" algn="l"/>
              </a:tabLst>
            </a:pPr>
            <a:r>
              <a:rPr sz="1900" spc="50" dirty="0">
                <a:solidFill>
                  <a:srgbClr val="0070C5"/>
                </a:solidFill>
                <a:latin typeface="Tahoma"/>
                <a:cs typeface="Tahoma"/>
              </a:rPr>
              <a:t>Endpoint</a:t>
            </a:r>
            <a:r>
              <a:rPr sz="1900" spc="-35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spc="90" dirty="0">
                <a:solidFill>
                  <a:srgbClr val="0070C5"/>
                </a:solidFill>
                <a:latin typeface="Tahoma"/>
                <a:cs typeface="Tahoma"/>
              </a:rPr>
              <a:t>A</a:t>
            </a:r>
            <a:r>
              <a:rPr sz="1900" spc="-85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C5"/>
                </a:solidFill>
                <a:latin typeface="Tahoma"/>
                <a:cs typeface="Tahoma"/>
              </a:rPr>
              <a:t>Initiates</a:t>
            </a:r>
            <a:r>
              <a:rPr sz="1900" spc="-65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spc="80" dirty="0">
                <a:solidFill>
                  <a:srgbClr val="0070C5"/>
                </a:solidFill>
                <a:latin typeface="Tahoma"/>
                <a:cs typeface="Tahoma"/>
              </a:rPr>
              <a:t>PTM</a:t>
            </a:r>
            <a:r>
              <a:rPr sz="1900" spc="-85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C5"/>
                </a:solidFill>
                <a:latin typeface="Tahoma"/>
                <a:cs typeface="Tahoma"/>
              </a:rPr>
              <a:t>Request</a:t>
            </a:r>
            <a:r>
              <a:rPr sz="1900" spc="-45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b="1" spc="-10" dirty="0">
                <a:solidFill>
                  <a:srgbClr val="0070C5"/>
                </a:solidFill>
                <a:latin typeface="Tahoma"/>
                <a:cs typeface="Tahoma"/>
              </a:rPr>
              <a:t>upward</a:t>
            </a:r>
            <a:endParaRPr sz="1900">
              <a:latin typeface="Tahoma"/>
              <a:cs typeface="Tahoma"/>
            </a:endParaRPr>
          </a:p>
          <a:p>
            <a:pPr marL="770255" lvl="1" indent="-457834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70255" algn="l"/>
              </a:tabLst>
            </a:pPr>
            <a:r>
              <a:rPr sz="1700" spc="55" dirty="0">
                <a:solidFill>
                  <a:srgbClr val="003B70"/>
                </a:solidFill>
                <a:latin typeface="Tahoma"/>
                <a:cs typeface="Tahoma"/>
              </a:rPr>
              <a:t>At</a:t>
            </a:r>
            <a:r>
              <a:rPr sz="1700" spc="-60" dirty="0">
                <a:solidFill>
                  <a:srgbClr val="003B70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3B70"/>
                </a:solidFill>
                <a:latin typeface="Tahoma"/>
                <a:cs typeface="Tahoma"/>
              </a:rPr>
              <a:t>the</a:t>
            </a:r>
            <a:r>
              <a:rPr sz="1700" spc="-60" dirty="0">
                <a:solidFill>
                  <a:srgbClr val="003B70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3B70"/>
                </a:solidFill>
                <a:latin typeface="Tahoma"/>
                <a:cs typeface="Tahoma"/>
              </a:rPr>
              <a:t>request</a:t>
            </a:r>
            <a:r>
              <a:rPr sz="1700" spc="-80" dirty="0">
                <a:solidFill>
                  <a:srgbClr val="003B70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003B70"/>
                </a:solidFill>
                <a:latin typeface="Tahoma"/>
                <a:cs typeface="Tahoma"/>
              </a:rPr>
              <a:t>of</a:t>
            </a:r>
            <a:r>
              <a:rPr sz="1700" spc="-60" dirty="0">
                <a:solidFill>
                  <a:srgbClr val="003B70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003B70"/>
                </a:solidFill>
                <a:latin typeface="Tahoma"/>
                <a:cs typeface="Tahoma"/>
              </a:rPr>
              <a:t>Software</a:t>
            </a:r>
            <a:endParaRPr sz="1700">
              <a:latin typeface="Tahoma"/>
              <a:cs typeface="Tahoma"/>
            </a:endParaRPr>
          </a:p>
          <a:p>
            <a:pPr marL="770255" lvl="1" indent="-457834">
              <a:lnSpc>
                <a:spcPct val="100000"/>
              </a:lnSpc>
              <a:spcBef>
                <a:spcPts val="384"/>
              </a:spcBef>
              <a:buFont typeface="Wingdings"/>
              <a:buChar char=""/>
              <a:tabLst>
                <a:tab pos="770255" algn="l"/>
              </a:tabLst>
            </a:pPr>
            <a:r>
              <a:rPr sz="1700" spc="50" dirty="0">
                <a:solidFill>
                  <a:srgbClr val="003B70"/>
                </a:solidFill>
                <a:latin typeface="Tahoma"/>
                <a:cs typeface="Tahoma"/>
              </a:rPr>
              <a:t>Or</a:t>
            </a:r>
            <a:r>
              <a:rPr sz="1700" spc="-85" dirty="0">
                <a:solidFill>
                  <a:srgbClr val="003B70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003B70"/>
                </a:solidFill>
                <a:latin typeface="Tahoma"/>
                <a:cs typeface="Tahoma"/>
              </a:rPr>
              <a:t>on</a:t>
            </a:r>
            <a:r>
              <a:rPr sz="1700" spc="-100" dirty="0">
                <a:solidFill>
                  <a:srgbClr val="003B70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3B70"/>
                </a:solidFill>
                <a:latin typeface="Tahoma"/>
                <a:cs typeface="Tahoma"/>
              </a:rPr>
              <a:t>its</a:t>
            </a:r>
            <a:r>
              <a:rPr sz="1700" spc="-114" dirty="0">
                <a:solidFill>
                  <a:srgbClr val="003B70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003B70"/>
                </a:solidFill>
                <a:latin typeface="Tahoma"/>
                <a:cs typeface="Tahoma"/>
              </a:rPr>
              <a:t>own</a:t>
            </a:r>
            <a:endParaRPr sz="170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1145"/>
              </a:spcBef>
              <a:buAutoNum type="arabicPeriod"/>
              <a:tabLst>
                <a:tab pos="469265" algn="l"/>
              </a:tabLst>
            </a:pPr>
            <a:r>
              <a:rPr sz="1900" dirty="0">
                <a:solidFill>
                  <a:srgbClr val="0070C5"/>
                </a:solidFill>
                <a:latin typeface="Tahoma"/>
                <a:cs typeface="Tahoma"/>
              </a:rPr>
              <a:t>Switch</a:t>
            </a:r>
            <a:r>
              <a:rPr sz="1900" spc="5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C5"/>
                </a:solidFill>
                <a:latin typeface="Tahoma"/>
                <a:cs typeface="Tahoma"/>
              </a:rPr>
              <a:t>initiates</a:t>
            </a:r>
            <a:r>
              <a:rPr sz="1900" spc="10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spc="80" dirty="0">
                <a:solidFill>
                  <a:srgbClr val="0070C5"/>
                </a:solidFill>
                <a:latin typeface="Tahoma"/>
                <a:cs typeface="Tahoma"/>
              </a:rPr>
              <a:t>PTM</a:t>
            </a:r>
            <a:r>
              <a:rPr sz="1900" dirty="0">
                <a:solidFill>
                  <a:srgbClr val="0070C5"/>
                </a:solidFill>
                <a:latin typeface="Tahoma"/>
                <a:cs typeface="Tahoma"/>
              </a:rPr>
              <a:t> Request</a:t>
            </a:r>
            <a:r>
              <a:rPr sz="1900" spc="50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b="1" spc="-10" dirty="0">
                <a:solidFill>
                  <a:srgbClr val="0070C5"/>
                </a:solidFill>
                <a:latin typeface="Tahoma"/>
                <a:cs typeface="Tahoma"/>
              </a:rPr>
              <a:t>upward</a:t>
            </a:r>
            <a:endParaRPr sz="190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469265" algn="l"/>
              </a:tabLst>
            </a:pPr>
            <a:r>
              <a:rPr sz="1900" dirty="0">
                <a:solidFill>
                  <a:srgbClr val="0070C5"/>
                </a:solidFill>
                <a:latin typeface="Tahoma"/>
                <a:cs typeface="Tahoma"/>
              </a:rPr>
              <a:t>Root</a:t>
            </a:r>
            <a:r>
              <a:rPr sz="1900" spc="-45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spc="55" dirty="0">
                <a:solidFill>
                  <a:srgbClr val="0070C5"/>
                </a:solidFill>
                <a:latin typeface="Tahoma"/>
                <a:cs typeface="Tahoma"/>
              </a:rPr>
              <a:t>Port</a:t>
            </a:r>
            <a:r>
              <a:rPr sz="1900" spc="-45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spc="45" dirty="0">
                <a:solidFill>
                  <a:srgbClr val="0070C5"/>
                </a:solidFill>
                <a:latin typeface="Tahoma"/>
                <a:cs typeface="Tahoma"/>
              </a:rPr>
              <a:t>Responds</a:t>
            </a:r>
            <a:r>
              <a:rPr sz="1900" spc="-10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C5"/>
                </a:solidFill>
                <a:latin typeface="Tahoma"/>
                <a:cs typeface="Tahoma"/>
              </a:rPr>
              <a:t>with</a:t>
            </a:r>
            <a:r>
              <a:rPr sz="1900" spc="-60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C5"/>
                </a:solidFill>
                <a:latin typeface="Tahoma"/>
                <a:cs typeface="Tahoma"/>
              </a:rPr>
              <a:t>the</a:t>
            </a:r>
            <a:r>
              <a:rPr sz="1900" spc="-60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C5"/>
                </a:solidFill>
                <a:latin typeface="Tahoma"/>
                <a:cs typeface="Tahoma"/>
              </a:rPr>
              <a:t>time</a:t>
            </a:r>
            <a:r>
              <a:rPr sz="1900" spc="-35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b="1" spc="-90" dirty="0">
                <a:solidFill>
                  <a:srgbClr val="0070C5"/>
                </a:solidFill>
                <a:latin typeface="Tahoma"/>
                <a:cs typeface="Tahoma"/>
              </a:rPr>
              <a:t>downward</a:t>
            </a:r>
            <a:endParaRPr sz="1900">
              <a:latin typeface="Tahoma"/>
              <a:cs typeface="Tahoma"/>
            </a:endParaRPr>
          </a:p>
          <a:p>
            <a:pPr marL="770255" lvl="1" indent="-457834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70255" algn="l"/>
              </a:tabLst>
            </a:pPr>
            <a:r>
              <a:rPr sz="1700" dirty="0">
                <a:solidFill>
                  <a:srgbClr val="003B70"/>
                </a:solidFill>
                <a:latin typeface="Tahoma"/>
                <a:cs typeface="Tahoma"/>
              </a:rPr>
              <a:t>Delays</a:t>
            </a:r>
            <a:r>
              <a:rPr sz="1700" spc="35" dirty="0">
                <a:solidFill>
                  <a:srgbClr val="003B70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3B70"/>
                </a:solidFill>
                <a:latin typeface="Tahoma"/>
                <a:cs typeface="Tahoma"/>
              </a:rPr>
              <a:t>measured</a:t>
            </a:r>
            <a:r>
              <a:rPr sz="1700" spc="10" dirty="0">
                <a:solidFill>
                  <a:srgbClr val="003B70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3B70"/>
                </a:solidFill>
                <a:latin typeface="Tahoma"/>
                <a:cs typeface="Tahoma"/>
              </a:rPr>
              <a:t>and</a:t>
            </a:r>
            <a:r>
              <a:rPr sz="1700" spc="45" dirty="0">
                <a:solidFill>
                  <a:srgbClr val="003B70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003B70"/>
                </a:solidFill>
                <a:latin typeface="Tahoma"/>
                <a:cs typeface="Tahoma"/>
              </a:rPr>
              <a:t>compensated</a:t>
            </a:r>
            <a:endParaRPr sz="170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1130"/>
              </a:spcBef>
              <a:buAutoNum type="arabicPeriod"/>
              <a:tabLst>
                <a:tab pos="469265" algn="l"/>
              </a:tabLst>
            </a:pPr>
            <a:r>
              <a:rPr sz="1900" dirty="0">
                <a:solidFill>
                  <a:srgbClr val="0070C5"/>
                </a:solidFill>
                <a:latin typeface="Tahoma"/>
                <a:cs typeface="Tahoma"/>
              </a:rPr>
              <a:t>Switch</a:t>
            </a:r>
            <a:r>
              <a:rPr sz="1900" spc="-45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spc="45" dirty="0">
                <a:solidFill>
                  <a:srgbClr val="0070C5"/>
                </a:solidFill>
                <a:latin typeface="Tahoma"/>
                <a:cs typeface="Tahoma"/>
              </a:rPr>
              <a:t>Responds</a:t>
            </a:r>
            <a:r>
              <a:rPr sz="1900" spc="-5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C5"/>
                </a:solidFill>
                <a:latin typeface="Tahoma"/>
                <a:cs typeface="Tahoma"/>
              </a:rPr>
              <a:t>with</a:t>
            </a:r>
            <a:r>
              <a:rPr sz="1900" spc="-50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C5"/>
                </a:solidFill>
                <a:latin typeface="Tahoma"/>
                <a:cs typeface="Tahoma"/>
              </a:rPr>
              <a:t>the</a:t>
            </a:r>
            <a:r>
              <a:rPr sz="1900" spc="-30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C5"/>
                </a:solidFill>
                <a:latin typeface="Tahoma"/>
                <a:cs typeface="Tahoma"/>
              </a:rPr>
              <a:t>time</a:t>
            </a:r>
            <a:r>
              <a:rPr sz="1900" spc="-30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b="1" spc="-10" dirty="0">
                <a:solidFill>
                  <a:srgbClr val="0070C5"/>
                </a:solidFill>
                <a:latin typeface="Tahoma"/>
                <a:cs typeface="Tahoma"/>
              </a:rPr>
              <a:t>downward</a:t>
            </a:r>
            <a:endParaRPr sz="1900">
              <a:latin typeface="Tahoma"/>
              <a:cs typeface="Tahoma"/>
            </a:endParaRPr>
          </a:p>
          <a:p>
            <a:pPr marL="770255" lvl="1" indent="-457834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70255" algn="l"/>
              </a:tabLst>
            </a:pPr>
            <a:r>
              <a:rPr sz="1700" dirty="0">
                <a:solidFill>
                  <a:srgbClr val="003B70"/>
                </a:solidFill>
                <a:latin typeface="Tahoma"/>
                <a:cs typeface="Tahoma"/>
              </a:rPr>
              <a:t>Delays</a:t>
            </a:r>
            <a:r>
              <a:rPr sz="1700" spc="35" dirty="0">
                <a:solidFill>
                  <a:srgbClr val="003B70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3B70"/>
                </a:solidFill>
                <a:latin typeface="Tahoma"/>
                <a:cs typeface="Tahoma"/>
              </a:rPr>
              <a:t>measured</a:t>
            </a:r>
            <a:r>
              <a:rPr sz="1700" spc="10" dirty="0">
                <a:solidFill>
                  <a:srgbClr val="003B70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3B70"/>
                </a:solidFill>
                <a:latin typeface="Tahoma"/>
                <a:cs typeface="Tahoma"/>
              </a:rPr>
              <a:t>and</a:t>
            </a:r>
            <a:r>
              <a:rPr sz="1700" spc="45" dirty="0">
                <a:solidFill>
                  <a:srgbClr val="003B70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003B70"/>
                </a:solidFill>
                <a:latin typeface="Tahoma"/>
                <a:cs typeface="Tahoma"/>
              </a:rPr>
              <a:t>compensated</a:t>
            </a:r>
            <a:endParaRPr sz="170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469265" algn="l"/>
              </a:tabLst>
            </a:pPr>
            <a:r>
              <a:rPr sz="1900" spc="50" dirty="0">
                <a:solidFill>
                  <a:srgbClr val="0070C5"/>
                </a:solidFill>
                <a:latin typeface="Tahoma"/>
                <a:cs typeface="Tahoma"/>
              </a:rPr>
              <a:t>Endpoint</a:t>
            </a:r>
            <a:r>
              <a:rPr sz="1900" spc="-15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C5"/>
                </a:solidFill>
                <a:latin typeface="Tahoma"/>
                <a:cs typeface="Tahoma"/>
              </a:rPr>
              <a:t>knows</a:t>
            </a:r>
            <a:r>
              <a:rPr sz="1900" spc="-35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C5"/>
                </a:solidFill>
                <a:latin typeface="Tahoma"/>
                <a:cs typeface="Tahoma"/>
              </a:rPr>
              <a:t>the</a:t>
            </a:r>
            <a:r>
              <a:rPr sz="1900" spc="-40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spc="80" dirty="0">
                <a:solidFill>
                  <a:srgbClr val="0070C5"/>
                </a:solidFill>
                <a:latin typeface="Tahoma"/>
                <a:cs typeface="Tahoma"/>
              </a:rPr>
              <a:t>PTM</a:t>
            </a:r>
            <a:r>
              <a:rPr sz="1900" spc="-60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C5"/>
                </a:solidFill>
                <a:latin typeface="Tahoma"/>
                <a:cs typeface="Tahoma"/>
              </a:rPr>
              <a:t>Leader</a:t>
            </a:r>
            <a:r>
              <a:rPr sz="1900" spc="-10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spc="-20" dirty="0">
                <a:solidFill>
                  <a:srgbClr val="0070C5"/>
                </a:solidFill>
                <a:latin typeface="Tahoma"/>
                <a:cs typeface="Tahoma"/>
              </a:rPr>
              <a:t>Time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024109" y="7018732"/>
            <a:ext cx="49828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0070C5"/>
                </a:solidFill>
                <a:latin typeface="Tahoma"/>
                <a:cs typeface="Tahoma"/>
              </a:rPr>
              <a:t>Delays</a:t>
            </a:r>
            <a:r>
              <a:rPr sz="1900" spc="5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C5"/>
                </a:solidFill>
                <a:latin typeface="Tahoma"/>
                <a:cs typeface="Tahoma"/>
              </a:rPr>
              <a:t>measured</a:t>
            </a:r>
            <a:r>
              <a:rPr sz="1900" spc="15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C5"/>
                </a:solidFill>
                <a:latin typeface="Tahoma"/>
                <a:cs typeface="Tahoma"/>
              </a:rPr>
              <a:t>and</a:t>
            </a:r>
            <a:r>
              <a:rPr sz="1900" spc="-5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C5"/>
                </a:solidFill>
                <a:latin typeface="Tahoma"/>
                <a:cs typeface="Tahoma"/>
              </a:rPr>
              <a:t>added</a:t>
            </a:r>
            <a:r>
              <a:rPr sz="1900" spc="20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0070C5"/>
                </a:solidFill>
                <a:latin typeface="Tahoma"/>
                <a:cs typeface="Tahoma"/>
              </a:rPr>
              <a:t>to</a:t>
            </a:r>
            <a:r>
              <a:rPr sz="1900" spc="-25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C5"/>
                </a:solidFill>
                <a:latin typeface="Tahoma"/>
                <a:cs typeface="Tahoma"/>
              </a:rPr>
              <a:t>the </a:t>
            </a:r>
            <a:r>
              <a:rPr sz="1900" spc="80" dirty="0">
                <a:solidFill>
                  <a:srgbClr val="0070C5"/>
                </a:solidFill>
                <a:latin typeface="Tahoma"/>
                <a:cs typeface="Tahoma"/>
              </a:rPr>
              <a:t>PTM</a:t>
            </a:r>
            <a:r>
              <a:rPr sz="1900" spc="-20" dirty="0">
                <a:solidFill>
                  <a:srgbClr val="0070C5"/>
                </a:solidFill>
                <a:latin typeface="Tahoma"/>
                <a:cs typeface="Tahoma"/>
              </a:rPr>
              <a:t> Time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024109" y="7308317"/>
            <a:ext cx="4023995" cy="89408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240"/>
              </a:spcBef>
              <a:buAutoNum type="arabicPeriod"/>
              <a:tabLst>
                <a:tab pos="469265" algn="l"/>
              </a:tabLst>
            </a:pPr>
            <a:r>
              <a:rPr sz="1900" dirty="0">
                <a:solidFill>
                  <a:srgbClr val="0070C5"/>
                </a:solidFill>
                <a:latin typeface="Tahoma"/>
                <a:cs typeface="Tahoma"/>
              </a:rPr>
              <a:t>Link</a:t>
            </a:r>
            <a:r>
              <a:rPr sz="1900" spc="-25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C5"/>
                </a:solidFill>
                <a:latin typeface="Tahoma"/>
                <a:cs typeface="Tahoma"/>
              </a:rPr>
              <a:t>delays,</a:t>
            </a:r>
            <a:r>
              <a:rPr sz="1900" spc="-25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C5"/>
                </a:solidFill>
                <a:latin typeface="Tahoma"/>
                <a:cs typeface="Tahoma"/>
              </a:rPr>
              <a:t>PCIe</a:t>
            </a:r>
            <a:r>
              <a:rPr sz="1900" spc="-60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C5"/>
                </a:solidFill>
                <a:latin typeface="Tahoma"/>
                <a:cs typeface="Tahoma"/>
              </a:rPr>
              <a:t>SERDES</a:t>
            </a:r>
            <a:r>
              <a:rPr sz="1900" spc="-50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C5"/>
                </a:solidFill>
                <a:latin typeface="Tahoma"/>
                <a:cs typeface="Tahoma"/>
              </a:rPr>
              <a:t>Delays</a:t>
            </a:r>
            <a:endParaRPr sz="190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469265" algn="l"/>
              </a:tabLst>
            </a:pPr>
            <a:r>
              <a:rPr sz="1900" dirty="0">
                <a:solidFill>
                  <a:srgbClr val="0070C5"/>
                </a:solidFill>
                <a:latin typeface="Tahoma"/>
                <a:cs typeface="Tahoma"/>
              </a:rPr>
              <a:t>Duration</a:t>
            </a:r>
            <a:r>
              <a:rPr sz="1900" spc="-20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70C5"/>
                </a:solidFill>
                <a:latin typeface="Tahoma"/>
                <a:cs typeface="Tahoma"/>
              </a:rPr>
              <a:t>between</a:t>
            </a:r>
            <a:r>
              <a:rPr sz="1900" spc="-10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spc="-45" dirty="0">
                <a:solidFill>
                  <a:srgbClr val="0070C5"/>
                </a:solidFill>
                <a:latin typeface="Tahoma"/>
                <a:cs typeface="Tahoma"/>
              </a:rPr>
              <a:t>3.</a:t>
            </a:r>
            <a:r>
              <a:rPr sz="1900" spc="-55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0070C5"/>
                </a:solidFill>
                <a:latin typeface="Tahoma"/>
                <a:cs typeface="Tahoma"/>
              </a:rPr>
              <a:t>to</a:t>
            </a:r>
            <a:r>
              <a:rPr sz="1900" spc="-35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spc="-50" dirty="0">
                <a:solidFill>
                  <a:srgbClr val="0070C5"/>
                </a:solidFill>
                <a:latin typeface="Tahoma"/>
                <a:cs typeface="Tahoma"/>
              </a:rPr>
              <a:t>4.</a:t>
            </a:r>
            <a:r>
              <a:rPr sz="1900" spc="-45" dirty="0">
                <a:solidFill>
                  <a:srgbClr val="0070C5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70C5"/>
                </a:solidFill>
                <a:latin typeface="Tahoma"/>
                <a:cs typeface="Tahoma"/>
              </a:rPr>
              <a:t>above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583682" y="6085967"/>
            <a:ext cx="317500" cy="695325"/>
          </a:xfrm>
          <a:custGeom>
            <a:avLst/>
            <a:gdLst/>
            <a:ahLst/>
            <a:cxnLst/>
            <a:rect l="l" t="t" r="r" b="b"/>
            <a:pathLst>
              <a:path w="317500" h="695325">
                <a:moveTo>
                  <a:pt x="237744" y="0"/>
                </a:moveTo>
                <a:lnTo>
                  <a:pt x="79248" y="0"/>
                </a:lnTo>
                <a:lnTo>
                  <a:pt x="79248" y="536447"/>
                </a:lnTo>
                <a:lnTo>
                  <a:pt x="0" y="536447"/>
                </a:lnTo>
                <a:lnTo>
                  <a:pt x="158496" y="694943"/>
                </a:lnTo>
                <a:lnTo>
                  <a:pt x="316992" y="536447"/>
                </a:lnTo>
                <a:lnTo>
                  <a:pt x="237744" y="536447"/>
                </a:lnTo>
                <a:lnTo>
                  <a:pt x="237744" y="0"/>
                </a:lnTo>
                <a:close/>
              </a:path>
            </a:pathLst>
          </a:custGeom>
          <a:solidFill>
            <a:srgbClr val="003B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69737" y="4269359"/>
            <a:ext cx="318770" cy="695325"/>
          </a:xfrm>
          <a:custGeom>
            <a:avLst/>
            <a:gdLst/>
            <a:ahLst/>
            <a:cxnLst/>
            <a:rect l="l" t="t" r="r" b="b"/>
            <a:pathLst>
              <a:path w="318769" h="695325">
                <a:moveTo>
                  <a:pt x="238887" y="0"/>
                </a:moveTo>
                <a:lnTo>
                  <a:pt x="79628" y="0"/>
                </a:lnTo>
                <a:lnTo>
                  <a:pt x="79628" y="535686"/>
                </a:lnTo>
                <a:lnTo>
                  <a:pt x="0" y="535686"/>
                </a:lnTo>
                <a:lnTo>
                  <a:pt x="159258" y="694943"/>
                </a:lnTo>
                <a:lnTo>
                  <a:pt x="318516" y="535686"/>
                </a:lnTo>
                <a:lnTo>
                  <a:pt x="238887" y="535686"/>
                </a:lnTo>
                <a:lnTo>
                  <a:pt x="238887" y="0"/>
                </a:lnTo>
                <a:close/>
              </a:path>
            </a:pathLst>
          </a:custGeom>
          <a:solidFill>
            <a:srgbClr val="003B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91557" y="6101207"/>
            <a:ext cx="317500" cy="695325"/>
          </a:xfrm>
          <a:custGeom>
            <a:avLst/>
            <a:gdLst/>
            <a:ahLst/>
            <a:cxnLst/>
            <a:rect l="l" t="t" r="r" b="b"/>
            <a:pathLst>
              <a:path w="317500" h="695325">
                <a:moveTo>
                  <a:pt x="158496" y="0"/>
                </a:moveTo>
                <a:lnTo>
                  <a:pt x="0" y="158496"/>
                </a:lnTo>
                <a:lnTo>
                  <a:pt x="79248" y="158496"/>
                </a:lnTo>
                <a:lnTo>
                  <a:pt x="79248" y="694944"/>
                </a:lnTo>
                <a:lnTo>
                  <a:pt x="237744" y="694944"/>
                </a:lnTo>
                <a:lnTo>
                  <a:pt x="237744" y="158496"/>
                </a:lnTo>
                <a:lnTo>
                  <a:pt x="316992" y="158496"/>
                </a:lnTo>
                <a:lnTo>
                  <a:pt x="158496" y="0"/>
                </a:lnTo>
                <a:close/>
              </a:path>
            </a:pathLst>
          </a:custGeom>
          <a:solidFill>
            <a:srgbClr val="118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47590" y="4264787"/>
            <a:ext cx="317500" cy="693420"/>
          </a:xfrm>
          <a:custGeom>
            <a:avLst/>
            <a:gdLst/>
            <a:ahLst/>
            <a:cxnLst/>
            <a:rect l="l" t="t" r="r" b="b"/>
            <a:pathLst>
              <a:path w="317500" h="693419">
                <a:moveTo>
                  <a:pt x="158496" y="0"/>
                </a:moveTo>
                <a:lnTo>
                  <a:pt x="0" y="158496"/>
                </a:lnTo>
                <a:lnTo>
                  <a:pt x="79247" y="158496"/>
                </a:lnTo>
                <a:lnTo>
                  <a:pt x="79247" y="693419"/>
                </a:lnTo>
                <a:lnTo>
                  <a:pt x="237744" y="693419"/>
                </a:lnTo>
                <a:lnTo>
                  <a:pt x="237744" y="158496"/>
                </a:lnTo>
                <a:lnTo>
                  <a:pt x="316991" y="158496"/>
                </a:lnTo>
                <a:lnTo>
                  <a:pt x="158496" y="0"/>
                </a:lnTo>
                <a:close/>
              </a:path>
            </a:pathLst>
          </a:custGeom>
          <a:solidFill>
            <a:srgbClr val="118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xfrm>
            <a:off x="16251681" y="8537896"/>
            <a:ext cx="308609" cy="265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50" spc="50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27570" y="10826761"/>
            <a:ext cx="890282" cy="16696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443347" y="10810309"/>
            <a:ext cx="10096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300" spc="-80" dirty="0">
                <a:latin typeface="Verdana"/>
                <a:cs typeface="Verdana"/>
              </a:rPr>
              <a:t>1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32650" y="4387850"/>
            <a:ext cx="6115050" cy="846386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4800" b="1" dirty="0">
                <a:solidFill>
                  <a:srgbClr val="FF0000"/>
                </a:solidFill>
                <a:latin typeface="Tahoma"/>
                <a:cs typeface="Tahoma"/>
              </a:rPr>
              <a:t>PTM</a:t>
            </a:r>
            <a:r>
              <a:rPr sz="4800" b="1" spc="-1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800" b="1" spc="-890" dirty="0">
                <a:solidFill>
                  <a:srgbClr val="FF0000"/>
                </a:solidFill>
                <a:latin typeface="Tahoma"/>
                <a:cs typeface="Tahoma"/>
              </a:rPr>
              <a:t>–</a:t>
            </a:r>
            <a:r>
              <a:rPr sz="4800" b="1" spc="-1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800" b="1" spc="-130" dirty="0">
                <a:solidFill>
                  <a:srgbClr val="FF0000"/>
                </a:solidFill>
                <a:latin typeface="Tahoma"/>
                <a:cs typeface="Tahoma"/>
              </a:rPr>
              <a:t>device</a:t>
            </a:r>
            <a:r>
              <a:rPr sz="4800" b="1" spc="-1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800" b="1" spc="-20" dirty="0">
                <a:solidFill>
                  <a:srgbClr val="FF0000"/>
                </a:solidFill>
                <a:latin typeface="Tahoma"/>
                <a:cs typeface="Tahoma"/>
              </a:rPr>
              <a:t>side</a:t>
            </a:r>
            <a:endParaRPr sz="48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349003" y="4538919"/>
            <a:ext cx="4072254" cy="5140325"/>
          </a:xfrm>
          <a:custGeom>
            <a:avLst/>
            <a:gdLst/>
            <a:ahLst/>
            <a:cxnLst/>
            <a:rect l="l" t="t" r="r" b="b"/>
            <a:pathLst>
              <a:path w="4072255" h="5140325">
                <a:moveTo>
                  <a:pt x="0" y="5139948"/>
                </a:moveTo>
                <a:lnTo>
                  <a:pt x="4071917" y="5139948"/>
                </a:lnTo>
                <a:lnTo>
                  <a:pt x="4071917" y="0"/>
                </a:lnTo>
                <a:lnTo>
                  <a:pt x="0" y="0"/>
                </a:lnTo>
                <a:lnTo>
                  <a:pt x="0" y="5139948"/>
                </a:lnTo>
                <a:close/>
              </a:path>
            </a:pathLst>
          </a:custGeom>
          <a:ln w="13961">
            <a:solidFill>
              <a:srgbClr val="76B8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9208" rIns="0" bIns="0" rtlCol="0">
            <a:spAutoFit/>
          </a:bodyPr>
          <a:lstStyle/>
          <a:p>
            <a:pPr marL="9768840">
              <a:lnSpc>
                <a:spcPct val="100000"/>
              </a:lnSpc>
              <a:spcBef>
                <a:spcPts val="105"/>
              </a:spcBef>
            </a:pPr>
            <a:r>
              <a:rPr sz="3950" b="1" spc="-150" dirty="0">
                <a:latin typeface="Tahoma"/>
                <a:cs typeface="Tahoma"/>
              </a:rPr>
              <a:t>Peripheral</a:t>
            </a:r>
            <a:r>
              <a:rPr sz="3950" b="1" spc="-145" dirty="0">
                <a:latin typeface="Tahoma"/>
                <a:cs typeface="Tahoma"/>
              </a:rPr>
              <a:t> </a:t>
            </a:r>
            <a:r>
              <a:rPr sz="3950" b="1" spc="-110" dirty="0">
                <a:latin typeface="Tahoma"/>
                <a:cs typeface="Tahoma"/>
              </a:rPr>
              <a:t>devices</a:t>
            </a:r>
            <a:r>
              <a:rPr sz="3950" b="1" spc="-140" dirty="0">
                <a:latin typeface="Tahoma"/>
                <a:cs typeface="Tahoma"/>
              </a:rPr>
              <a:t> </a:t>
            </a:r>
            <a:r>
              <a:rPr sz="3950" b="1" spc="-280" dirty="0">
                <a:latin typeface="Tahoma"/>
                <a:cs typeface="Tahoma"/>
              </a:rPr>
              <a:t>&amp;</a:t>
            </a:r>
            <a:r>
              <a:rPr sz="3950" b="1" spc="-145" dirty="0">
                <a:latin typeface="Tahoma"/>
                <a:cs typeface="Tahoma"/>
              </a:rPr>
              <a:t> </a:t>
            </a:r>
            <a:r>
              <a:rPr sz="3950" b="1" spc="-20" dirty="0">
                <a:latin typeface="Tahoma"/>
                <a:cs typeface="Tahoma"/>
              </a:rPr>
              <a:t>sync</a:t>
            </a:r>
            <a:endParaRPr sz="39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9717" y="2655421"/>
            <a:ext cx="6344285" cy="763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3525" marR="5080" indent="-251460">
              <a:lnSpc>
                <a:spcPct val="100800"/>
              </a:lnSpc>
              <a:spcBef>
                <a:spcPts val="95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100" dirty="0">
                <a:latin typeface="Verdana"/>
                <a:cs typeface="Verdana"/>
              </a:rPr>
              <a:t>Synchronization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signal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originates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from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the </a:t>
            </a:r>
            <a:r>
              <a:rPr sz="2400" spc="-60" dirty="0">
                <a:latin typeface="Verdana"/>
                <a:cs typeface="Verdana"/>
              </a:rPr>
              <a:t>outside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i="1" spc="-30" dirty="0">
                <a:latin typeface="Verdana"/>
                <a:cs typeface="Verdana"/>
              </a:rPr>
              <a:t>anyway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9717" y="4062391"/>
            <a:ext cx="5535930" cy="271335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045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45" dirty="0">
                <a:latin typeface="Verdana"/>
                <a:cs typeface="Verdana"/>
              </a:rPr>
              <a:t>Multiple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ways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to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get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to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the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platform:</a:t>
            </a:r>
            <a:endParaRPr sz="2400">
              <a:latin typeface="Verdana"/>
              <a:cs typeface="Verdana"/>
            </a:endParaRPr>
          </a:p>
          <a:p>
            <a:pPr marL="766445" lvl="1" indent="-251460">
              <a:lnSpc>
                <a:spcPct val="100000"/>
              </a:lnSpc>
              <a:spcBef>
                <a:spcPts val="844"/>
              </a:spcBef>
              <a:buClr>
                <a:srgbClr val="76B800"/>
              </a:buClr>
              <a:buFont typeface="Arial MT"/>
              <a:buChar char="•"/>
              <a:tabLst>
                <a:tab pos="766445" algn="l"/>
              </a:tabLst>
            </a:pPr>
            <a:r>
              <a:rPr sz="2200" spc="-25" dirty="0">
                <a:latin typeface="Verdana"/>
                <a:cs typeface="Verdana"/>
              </a:rPr>
              <a:t>PTP</a:t>
            </a:r>
            <a:endParaRPr sz="2200">
              <a:latin typeface="Verdana"/>
              <a:cs typeface="Verdana"/>
            </a:endParaRPr>
          </a:p>
          <a:p>
            <a:pPr marL="766445" lvl="1" indent="-251460">
              <a:lnSpc>
                <a:spcPct val="100000"/>
              </a:lnSpc>
              <a:spcBef>
                <a:spcPts val="819"/>
              </a:spcBef>
              <a:buClr>
                <a:srgbClr val="76B800"/>
              </a:buClr>
              <a:buFont typeface="Arial MT"/>
              <a:buChar char="•"/>
              <a:tabLst>
                <a:tab pos="766445" algn="l"/>
              </a:tabLst>
            </a:pPr>
            <a:r>
              <a:rPr sz="2200" spc="-100" dirty="0">
                <a:latin typeface="Verdana"/>
                <a:cs typeface="Verdana"/>
              </a:rPr>
              <a:t>SyncE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80" dirty="0">
                <a:latin typeface="Verdana"/>
                <a:cs typeface="Verdana"/>
              </a:rPr>
              <a:t>(+phase)</a:t>
            </a:r>
            <a:endParaRPr sz="2200">
              <a:latin typeface="Verdana"/>
              <a:cs typeface="Verdana"/>
            </a:endParaRPr>
          </a:p>
          <a:p>
            <a:pPr marL="766445" lvl="1" indent="-251460">
              <a:lnSpc>
                <a:spcPct val="100000"/>
              </a:lnSpc>
              <a:spcBef>
                <a:spcPts val="825"/>
              </a:spcBef>
              <a:buClr>
                <a:srgbClr val="76B800"/>
              </a:buClr>
              <a:buFont typeface="Arial MT"/>
              <a:buChar char="•"/>
              <a:tabLst>
                <a:tab pos="766445" algn="l"/>
              </a:tabLst>
            </a:pPr>
            <a:r>
              <a:rPr sz="2200" spc="-20" dirty="0">
                <a:latin typeface="Verdana"/>
                <a:cs typeface="Verdana"/>
              </a:rPr>
              <a:t>GNSS</a:t>
            </a:r>
            <a:endParaRPr sz="2200">
              <a:latin typeface="Verdana"/>
              <a:cs typeface="Verdana"/>
            </a:endParaRPr>
          </a:p>
          <a:p>
            <a:pPr marL="766445" lvl="1" indent="-251460">
              <a:lnSpc>
                <a:spcPct val="100000"/>
              </a:lnSpc>
              <a:spcBef>
                <a:spcPts val="825"/>
              </a:spcBef>
              <a:buClr>
                <a:srgbClr val="76B800"/>
              </a:buClr>
              <a:buFont typeface="Arial MT"/>
              <a:buChar char="•"/>
              <a:tabLst>
                <a:tab pos="766445" algn="l"/>
              </a:tabLst>
            </a:pPr>
            <a:r>
              <a:rPr sz="2200" spc="-25" dirty="0">
                <a:latin typeface="Verdana"/>
                <a:cs typeface="Verdana"/>
              </a:rPr>
              <a:t>PPS</a:t>
            </a:r>
            <a:endParaRPr sz="2200">
              <a:latin typeface="Verdana"/>
              <a:cs typeface="Verdana"/>
            </a:endParaRPr>
          </a:p>
          <a:p>
            <a:pPr marL="766445" lvl="1" indent="-251460">
              <a:lnSpc>
                <a:spcPct val="100000"/>
              </a:lnSpc>
              <a:spcBef>
                <a:spcPts val="819"/>
              </a:spcBef>
              <a:buClr>
                <a:srgbClr val="76B800"/>
              </a:buClr>
              <a:buFont typeface="Arial MT"/>
              <a:buChar char="•"/>
              <a:tabLst>
                <a:tab pos="766445" algn="l"/>
              </a:tabLst>
            </a:pPr>
            <a:r>
              <a:rPr sz="2200" spc="-65" dirty="0">
                <a:latin typeface="Verdana"/>
                <a:cs typeface="Verdana"/>
              </a:rPr>
              <a:t>refclk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65" dirty="0">
                <a:latin typeface="Verdana"/>
                <a:cs typeface="Verdana"/>
              </a:rPr>
              <a:t>input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70" dirty="0">
                <a:latin typeface="Verdana"/>
                <a:cs typeface="Verdana"/>
              </a:rPr>
              <a:t>(+phase)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75443" y="4819349"/>
            <a:ext cx="1387454" cy="184424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683653" y="6672048"/>
            <a:ext cx="1187450" cy="1187450"/>
          </a:xfrm>
          <a:prstGeom prst="rect">
            <a:avLst/>
          </a:prstGeom>
          <a:solidFill>
            <a:srgbClr val="76B800"/>
          </a:solidFill>
        </p:spPr>
        <p:txBody>
          <a:bodyPr vert="horz" wrap="square" lIns="0" tIns="692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45"/>
              </a:spcBef>
            </a:pPr>
            <a:endParaRPr sz="2200">
              <a:latin typeface="Times New Roman"/>
              <a:cs typeface="Times New Roman"/>
            </a:endParaRPr>
          </a:p>
          <a:p>
            <a:pPr marL="314325">
              <a:lnSpc>
                <a:spcPct val="100000"/>
              </a:lnSpc>
              <a:spcBef>
                <a:spcPts val="5"/>
              </a:spcBef>
            </a:pPr>
            <a:r>
              <a:rPr sz="2200" spc="-25" dirty="0">
                <a:solidFill>
                  <a:srgbClr val="FFFFFF"/>
                </a:solidFill>
                <a:latin typeface="Verdana"/>
                <a:cs typeface="Verdana"/>
              </a:rPr>
              <a:t>CPU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64427" y="5143299"/>
            <a:ext cx="1188085" cy="1187450"/>
          </a:xfrm>
          <a:prstGeom prst="rect">
            <a:avLst/>
          </a:prstGeom>
          <a:solidFill>
            <a:srgbClr val="76B800"/>
          </a:solidFill>
        </p:spPr>
        <p:txBody>
          <a:bodyPr vert="horz" wrap="square" lIns="0" tIns="155575" rIns="0" bIns="0" rtlCol="0">
            <a:spAutoFit/>
          </a:bodyPr>
          <a:lstStyle/>
          <a:p>
            <a:pPr marL="167640" marR="66040" indent="-93345">
              <a:lnSpc>
                <a:spcPct val="150800"/>
              </a:lnSpc>
              <a:spcBef>
                <a:spcPts val="1225"/>
              </a:spcBef>
            </a:pPr>
            <a:r>
              <a:rPr sz="1750" spc="-80" dirty="0">
                <a:solidFill>
                  <a:srgbClr val="FFFFFF"/>
                </a:solidFill>
                <a:latin typeface="Verdana"/>
                <a:cs typeface="Verdana"/>
              </a:rPr>
              <a:t>peripheral </a:t>
            </a:r>
            <a:r>
              <a:rPr sz="1750" spc="-75" dirty="0">
                <a:solidFill>
                  <a:srgbClr val="FFFFFF"/>
                </a:solidFill>
                <a:latin typeface="Verdana"/>
                <a:cs typeface="Verdana"/>
              </a:rPr>
              <a:t>device</a:t>
            </a:r>
            <a:r>
              <a:rPr sz="175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spc="-5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75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71655" y="2487588"/>
            <a:ext cx="1628922" cy="1629492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870632" y="5736370"/>
            <a:ext cx="2821305" cy="1529715"/>
          </a:xfrm>
          <a:custGeom>
            <a:avLst/>
            <a:gdLst/>
            <a:ahLst/>
            <a:cxnLst/>
            <a:rect l="l" t="t" r="r" b="b"/>
            <a:pathLst>
              <a:path w="2821305" h="1529715">
                <a:moveTo>
                  <a:pt x="0" y="1529168"/>
                </a:moveTo>
                <a:lnTo>
                  <a:pt x="447036" y="1529168"/>
                </a:lnTo>
                <a:lnTo>
                  <a:pt x="447036" y="0"/>
                </a:lnTo>
                <a:lnTo>
                  <a:pt x="894004" y="0"/>
                </a:lnTo>
              </a:path>
              <a:path w="2821305" h="1529715">
                <a:moveTo>
                  <a:pt x="2081611" y="0"/>
                </a:moveTo>
                <a:lnTo>
                  <a:pt x="2820996" y="0"/>
                </a:lnTo>
              </a:path>
            </a:pathLst>
          </a:custGeom>
          <a:ln w="8725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764427" y="8201635"/>
            <a:ext cx="1188085" cy="1187450"/>
          </a:xfrm>
          <a:prstGeom prst="rect">
            <a:avLst/>
          </a:prstGeom>
          <a:solidFill>
            <a:srgbClr val="76B800"/>
          </a:solidFill>
        </p:spPr>
        <p:txBody>
          <a:bodyPr vert="horz" wrap="square" lIns="0" tIns="156210" rIns="0" bIns="0" rtlCol="0">
            <a:spAutoFit/>
          </a:bodyPr>
          <a:lstStyle/>
          <a:p>
            <a:pPr marL="167640" marR="66040" indent="-93345">
              <a:lnSpc>
                <a:spcPct val="150800"/>
              </a:lnSpc>
              <a:spcBef>
                <a:spcPts val="1230"/>
              </a:spcBef>
            </a:pPr>
            <a:r>
              <a:rPr sz="1750" spc="-80" dirty="0">
                <a:solidFill>
                  <a:srgbClr val="FFFFFF"/>
                </a:solidFill>
                <a:latin typeface="Verdana"/>
                <a:cs typeface="Verdana"/>
              </a:rPr>
              <a:t>peripheral </a:t>
            </a:r>
            <a:r>
              <a:rPr sz="1750" spc="-75" dirty="0">
                <a:solidFill>
                  <a:srgbClr val="FFFFFF"/>
                </a:solidFill>
                <a:latin typeface="Verdana"/>
                <a:cs typeface="Verdana"/>
              </a:rPr>
              <a:t>device</a:t>
            </a:r>
            <a:r>
              <a:rPr sz="175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spc="-5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870632" y="7265957"/>
            <a:ext cx="894080" cy="1529715"/>
          </a:xfrm>
          <a:custGeom>
            <a:avLst/>
            <a:gdLst/>
            <a:ahLst/>
            <a:cxnLst/>
            <a:rect l="l" t="t" r="r" b="b"/>
            <a:pathLst>
              <a:path w="894079" h="1529715">
                <a:moveTo>
                  <a:pt x="0" y="0"/>
                </a:moveTo>
                <a:lnTo>
                  <a:pt x="447036" y="0"/>
                </a:lnTo>
                <a:lnTo>
                  <a:pt x="447036" y="1529168"/>
                </a:lnTo>
                <a:lnTo>
                  <a:pt x="894004" y="1529168"/>
                </a:lnTo>
              </a:path>
            </a:pathLst>
          </a:custGeom>
          <a:ln w="8725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405247" y="10797609"/>
            <a:ext cx="189865" cy="2368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300" spc="-50" dirty="0">
                <a:latin typeface="Verdana"/>
                <a:cs typeface="Verdana"/>
              </a:rPr>
              <a:t>2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12974" y="707836"/>
            <a:ext cx="308038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-340" dirty="0">
                <a:latin typeface="Tahoma"/>
                <a:cs typeface="Tahoma"/>
              </a:rPr>
              <a:t>Is</a:t>
            </a:r>
            <a:r>
              <a:rPr sz="3950" b="1" spc="-170" dirty="0">
                <a:latin typeface="Tahoma"/>
                <a:cs typeface="Tahoma"/>
              </a:rPr>
              <a:t> </a:t>
            </a:r>
            <a:r>
              <a:rPr sz="3950" b="1" dirty="0">
                <a:latin typeface="Tahoma"/>
                <a:cs typeface="Tahoma"/>
              </a:rPr>
              <a:t>it</a:t>
            </a:r>
            <a:r>
              <a:rPr sz="3950" b="1" spc="-155" dirty="0">
                <a:latin typeface="Tahoma"/>
                <a:cs typeface="Tahoma"/>
              </a:rPr>
              <a:t> </a:t>
            </a:r>
            <a:r>
              <a:rPr sz="3950" b="1" spc="-160" dirty="0">
                <a:latin typeface="Tahoma"/>
                <a:cs typeface="Tahoma"/>
              </a:rPr>
              <a:t>enough?</a:t>
            </a:r>
            <a:endParaRPr sz="39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9717" y="2446599"/>
            <a:ext cx="12970510" cy="164909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475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20" dirty="0">
                <a:latin typeface="Verdana"/>
                <a:cs typeface="Verdana"/>
              </a:rPr>
              <a:t>tbh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it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70" dirty="0">
                <a:latin typeface="Verdana"/>
                <a:cs typeface="Verdana"/>
              </a:rPr>
              <a:t>was,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for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a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long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time</a:t>
            </a:r>
            <a:endParaRPr sz="2400">
              <a:latin typeface="Verdana"/>
              <a:cs typeface="Verdana"/>
            </a:endParaRPr>
          </a:p>
          <a:p>
            <a:pPr marL="263525" indent="-250825">
              <a:lnSpc>
                <a:spcPct val="100000"/>
              </a:lnSpc>
              <a:spcBef>
                <a:spcPts val="1380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80" dirty="0">
                <a:latin typeface="Verdana"/>
                <a:cs typeface="Verdana"/>
              </a:rPr>
              <a:t>there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was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always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some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80" dirty="0">
                <a:latin typeface="Verdana"/>
                <a:cs typeface="Verdana"/>
              </a:rPr>
              <a:t>way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to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i="1" spc="-120" dirty="0">
                <a:latin typeface="Verdana"/>
                <a:cs typeface="Verdana"/>
              </a:rPr>
              <a:t>coarsely</a:t>
            </a:r>
            <a:r>
              <a:rPr sz="2400" i="1" spc="-19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synchronize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CPU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and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other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peripheral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devices</a:t>
            </a:r>
            <a:endParaRPr sz="2400">
              <a:latin typeface="Verdana"/>
              <a:cs typeface="Verdana"/>
            </a:endParaRPr>
          </a:p>
          <a:p>
            <a:pPr marL="263525" indent="-250825">
              <a:lnSpc>
                <a:spcPct val="100000"/>
              </a:lnSpc>
              <a:spcBef>
                <a:spcPts val="1380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80" dirty="0">
                <a:latin typeface="Verdana"/>
                <a:cs typeface="Verdana"/>
              </a:rPr>
              <a:t>precise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synchronization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was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the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domain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specialized/embedded/purpose-</a:t>
            </a:r>
            <a:r>
              <a:rPr sz="2400" spc="-60" dirty="0">
                <a:latin typeface="Verdana"/>
                <a:cs typeface="Verdana"/>
              </a:rPr>
              <a:t>built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systems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9717" y="5243249"/>
            <a:ext cx="15111730" cy="883919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760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140" dirty="0">
                <a:latin typeface="Verdana"/>
                <a:cs typeface="Verdana"/>
              </a:rPr>
              <a:t>even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most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the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early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usecases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for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commodity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platforms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were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network-</a:t>
            </a:r>
            <a:r>
              <a:rPr sz="2400" spc="-75" dirty="0">
                <a:latin typeface="Verdana"/>
                <a:cs typeface="Verdana"/>
              </a:rPr>
              <a:t>oriented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(TSN,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5G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fronthaul,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380" dirty="0">
                <a:latin typeface="Verdana"/>
                <a:cs typeface="Verdana"/>
              </a:rPr>
              <a:t>…)</a:t>
            </a:r>
            <a:endParaRPr sz="2400">
              <a:latin typeface="Verdana"/>
              <a:cs typeface="Verdana"/>
            </a:endParaRPr>
          </a:p>
          <a:p>
            <a:pPr marL="766445" lvl="1" indent="-251460">
              <a:lnSpc>
                <a:spcPct val="100000"/>
              </a:lnSpc>
              <a:spcBef>
                <a:spcPts val="580"/>
              </a:spcBef>
              <a:buClr>
                <a:srgbClr val="76B800"/>
              </a:buClr>
              <a:buFont typeface="Arial MT"/>
              <a:buChar char="•"/>
              <a:tabLst>
                <a:tab pos="766445" algn="l"/>
              </a:tabLst>
            </a:pPr>
            <a:r>
              <a:rPr sz="2200" spc="-105" dirty="0">
                <a:latin typeface="Verdana"/>
                <a:cs typeface="Verdana"/>
              </a:rPr>
              <a:t>and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70" dirty="0">
                <a:latin typeface="Verdana"/>
                <a:cs typeface="Verdana"/>
              </a:rPr>
              <a:t>so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65" dirty="0">
                <a:latin typeface="Verdana"/>
                <a:cs typeface="Verdana"/>
              </a:rPr>
              <a:t>could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90" dirty="0">
                <a:latin typeface="Verdana"/>
                <a:cs typeface="Verdana"/>
              </a:rPr>
              <a:t>be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offloaded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to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the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100" dirty="0">
                <a:latin typeface="Verdana"/>
                <a:cs typeface="Verdana"/>
              </a:rPr>
              <a:t>peripheral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device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9717" y="7273627"/>
            <a:ext cx="13540740" cy="250888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755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120" dirty="0">
                <a:latin typeface="Verdana"/>
                <a:cs typeface="Verdana"/>
              </a:rPr>
              <a:t>more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usecases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started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popping</a:t>
            </a:r>
            <a:r>
              <a:rPr sz="2400" spc="-190" dirty="0">
                <a:latin typeface="Verdana"/>
                <a:cs typeface="Verdana"/>
              </a:rPr>
              <a:t> up,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often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with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demands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for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CPU/non-</a:t>
            </a:r>
            <a:r>
              <a:rPr sz="2400" spc="-75" dirty="0">
                <a:latin typeface="Verdana"/>
                <a:cs typeface="Verdana"/>
              </a:rPr>
              <a:t>network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timestamping</a:t>
            </a:r>
            <a:endParaRPr sz="2400">
              <a:latin typeface="Verdana"/>
              <a:cs typeface="Verdana"/>
            </a:endParaRPr>
          </a:p>
          <a:p>
            <a:pPr marL="766445" lvl="1" indent="-251460">
              <a:lnSpc>
                <a:spcPct val="100000"/>
              </a:lnSpc>
              <a:spcBef>
                <a:spcPts val="575"/>
              </a:spcBef>
              <a:buClr>
                <a:srgbClr val="76B800"/>
              </a:buClr>
              <a:buFont typeface="Arial MT"/>
              <a:buChar char="•"/>
              <a:tabLst>
                <a:tab pos="766445" algn="l"/>
              </a:tabLst>
            </a:pPr>
            <a:r>
              <a:rPr sz="2200" spc="-75" dirty="0">
                <a:latin typeface="Verdana"/>
                <a:cs typeface="Verdana"/>
              </a:rPr>
              <a:t>schedulers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240" dirty="0">
                <a:latin typeface="Verdana"/>
                <a:cs typeface="Verdana"/>
              </a:rPr>
              <a:t>(e.g.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5G)</a:t>
            </a:r>
            <a:endParaRPr sz="2200">
              <a:latin typeface="Verdana"/>
              <a:cs typeface="Verdana"/>
            </a:endParaRPr>
          </a:p>
          <a:p>
            <a:pPr marL="766445" lvl="1" indent="-251460">
              <a:lnSpc>
                <a:spcPct val="100000"/>
              </a:lnSpc>
              <a:spcBef>
                <a:spcPts val="565"/>
              </a:spcBef>
              <a:buClr>
                <a:srgbClr val="76B800"/>
              </a:buClr>
              <a:buFont typeface="Arial MT"/>
              <a:buChar char="•"/>
              <a:tabLst>
                <a:tab pos="766445" algn="l"/>
              </a:tabLst>
            </a:pPr>
            <a:r>
              <a:rPr sz="2200" spc="-75" dirty="0">
                <a:latin typeface="Verdana"/>
                <a:cs typeface="Verdana"/>
              </a:rPr>
              <a:t>processing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of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100" dirty="0">
                <a:latin typeface="Verdana"/>
                <a:cs typeface="Verdana"/>
              </a:rPr>
              <a:t>realtime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80" dirty="0">
                <a:latin typeface="Verdana"/>
                <a:cs typeface="Verdana"/>
              </a:rPr>
              <a:t>data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240" dirty="0">
                <a:latin typeface="Verdana"/>
                <a:cs typeface="Verdana"/>
              </a:rPr>
              <a:t>(e.g.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75" dirty="0">
                <a:latin typeface="Verdana"/>
                <a:cs typeface="Verdana"/>
              </a:rPr>
              <a:t>Holoscan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sensors)</a:t>
            </a:r>
            <a:endParaRPr sz="2200">
              <a:latin typeface="Verdana"/>
              <a:cs typeface="Verdana"/>
            </a:endParaRPr>
          </a:p>
          <a:p>
            <a:pPr marL="766445" lvl="1" indent="-251460">
              <a:lnSpc>
                <a:spcPct val="100000"/>
              </a:lnSpc>
              <a:spcBef>
                <a:spcPts val="555"/>
              </a:spcBef>
              <a:buClr>
                <a:srgbClr val="76B800"/>
              </a:buClr>
              <a:buFont typeface="Arial MT"/>
              <a:buChar char="•"/>
              <a:tabLst>
                <a:tab pos="766445" algn="l"/>
              </a:tabLst>
            </a:pPr>
            <a:r>
              <a:rPr sz="2200" spc="-60" dirty="0">
                <a:latin typeface="Verdana"/>
                <a:cs typeface="Verdana"/>
              </a:rPr>
              <a:t>time-</a:t>
            </a:r>
            <a:r>
              <a:rPr sz="2200" spc="-110" dirty="0">
                <a:latin typeface="Verdana"/>
                <a:cs typeface="Verdana"/>
              </a:rPr>
              <a:t>driven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CPU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75" dirty="0">
                <a:latin typeface="Verdana"/>
                <a:cs typeface="Verdana"/>
              </a:rPr>
              <a:t>applications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240" dirty="0">
                <a:latin typeface="Verdana"/>
                <a:cs typeface="Verdana"/>
              </a:rPr>
              <a:t>(e.g.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distributed</a:t>
            </a:r>
            <a:r>
              <a:rPr sz="2200" spc="-12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databases)</a:t>
            </a:r>
            <a:endParaRPr sz="2200">
              <a:latin typeface="Verdana"/>
              <a:cs typeface="Verdana"/>
            </a:endParaRPr>
          </a:p>
          <a:p>
            <a:pPr marL="766445" lvl="1" indent="-251460">
              <a:lnSpc>
                <a:spcPct val="100000"/>
              </a:lnSpc>
              <a:spcBef>
                <a:spcPts val="560"/>
              </a:spcBef>
              <a:buClr>
                <a:srgbClr val="76B800"/>
              </a:buClr>
              <a:buFont typeface="Arial MT"/>
              <a:buChar char="•"/>
              <a:tabLst>
                <a:tab pos="766445" algn="l"/>
              </a:tabLst>
            </a:pPr>
            <a:r>
              <a:rPr sz="2200" spc="-60" dirty="0">
                <a:latin typeface="Verdana"/>
                <a:cs typeface="Verdana"/>
              </a:rPr>
              <a:t>time-</a:t>
            </a:r>
            <a:r>
              <a:rPr sz="2200" spc="-110" dirty="0">
                <a:latin typeface="Verdana"/>
                <a:cs typeface="Verdana"/>
              </a:rPr>
              <a:t>driven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GPU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75" dirty="0">
                <a:latin typeface="Verdana"/>
                <a:cs typeface="Verdana"/>
              </a:rPr>
              <a:t>applications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240" dirty="0">
                <a:latin typeface="Verdana"/>
                <a:cs typeface="Verdana"/>
              </a:rPr>
              <a:t>(e.g.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distributed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rendering)</a:t>
            </a:r>
            <a:endParaRPr sz="2200">
              <a:latin typeface="Verdana"/>
              <a:cs typeface="Verdana"/>
            </a:endParaRPr>
          </a:p>
          <a:p>
            <a:pPr marL="766445" lvl="1" indent="-251460">
              <a:lnSpc>
                <a:spcPct val="100000"/>
              </a:lnSpc>
              <a:spcBef>
                <a:spcPts val="560"/>
              </a:spcBef>
              <a:buClr>
                <a:srgbClr val="76B800"/>
              </a:buClr>
              <a:buFont typeface="Arial MT"/>
              <a:buChar char="•"/>
              <a:tabLst>
                <a:tab pos="766445" algn="l"/>
              </a:tabLst>
            </a:pPr>
            <a:r>
              <a:rPr sz="2200" spc="-45" dirty="0">
                <a:latin typeface="Verdana"/>
                <a:cs typeface="Verdana"/>
              </a:rPr>
              <a:t>consistent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profiling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of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-50" dirty="0">
                <a:latin typeface="Verdana"/>
                <a:cs typeface="Verdana"/>
              </a:rPr>
              <a:t>distributed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applications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615950" y="211962"/>
            <a:ext cx="15562375" cy="1935083"/>
          </a:xfrm>
          <a:prstGeom prst="rect">
            <a:avLst/>
          </a:prstGeom>
        </p:spPr>
        <p:txBody>
          <a:bodyPr vert="horz" wrap="square" lIns="0" tIns="509208" rIns="0" bIns="0" rtlCol="0">
            <a:spAutoFit/>
          </a:bodyPr>
          <a:lstStyle/>
          <a:p>
            <a:pPr marL="7913370" algn="ctr">
              <a:lnSpc>
                <a:spcPct val="100000"/>
              </a:lnSpc>
              <a:spcBef>
                <a:spcPts val="105"/>
              </a:spcBef>
            </a:pPr>
            <a:r>
              <a:rPr sz="3950" b="1" spc="-145" dirty="0">
                <a:latin typeface="Tahoma"/>
                <a:cs typeface="Tahoma"/>
              </a:rPr>
              <a:t>Intra-</a:t>
            </a:r>
            <a:r>
              <a:rPr sz="3950" b="1" spc="-85" dirty="0">
                <a:latin typeface="Tahoma"/>
                <a:cs typeface="Tahoma"/>
              </a:rPr>
              <a:t>Platform</a:t>
            </a:r>
            <a:r>
              <a:rPr sz="3950" b="1" spc="-80" dirty="0">
                <a:latin typeface="Tahoma"/>
                <a:cs typeface="Tahoma"/>
              </a:rPr>
              <a:t> </a:t>
            </a:r>
            <a:r>
              <a:rPr sz="3950" b="1" spc="-10" dirty="0">
                <a:latin typeface="Tahoma"/>
                <a:cs typeface="Tahoma"/>
              </a:rPr>
              <a:t>Distribution</a:t>
            </a:r>
            <a:endParaRPr sz="3950" dirty="0">
              <a:latin typeface="Tahoma"/>
              <a:cs typeface="Tahoma"/>
            </a:endParaRPr>
          </a:p>
          <a:p>
            <a:pPr marL="7911465" algn="ctr">
              <a:lnSpc>
                <a:spcPct val="100000"/>
              </a:lnSpc>
              <a:spcBef>
                <a:spcPts val="85"/>
              </a:spcBef>
            </a:pPr>
            <a:r>
              <a:rPr sz="2600" spc="-80" dirty="0">
                <a:solidFill>
                  <a:srgbClr val="76B800"/>
                </a:solidFill>
                <a:latin typeface="Verdana"/>
                <a:cs typeface="Verdana"/>
              </a:rPr>
              <a:t>How</a:t>
            </a:r>
            <a:r>
              <a:rPr sz="2600" spc="-200" dirty="0">
                <a:solidFill>
                  <a:srgbClr val="76B800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76B800"/>
                </a:solidFill>
                <a:latin typeface="Verdana"/>
                <a:cs typeface="Verdana"/>
              </a:rPr>
              <a:t>to</a:t>
            </a:r>
            <a:r>
              <a:rPr sz="2600" spc="-195" dirty="0">
                <a:solidFill>
                  <a:srgbClr val="76B800"/>
                </a:solidFill>
                <a:latin typeface="Verdana"/>
                <a:cs typeface="Verdana"/>
              </a:rPr>
              <a:t> </a:t>
            </a:r>
            <a:r>
              <a:rPr sz="2600" spc="-105" dirty="0">
                <a:solidFill>
                  <a:srgbClr val="76B800"/>
                </a:solidFill>
                <a:latin typeface="Verdana"/>
                <a:cs typeface="Verdana"/>
              </a:rPr>
              <a:t>deliver</a:t>
            </a:r>
            <a:r>
              <a:rPr sz="2600" spc="-195" dirty="0">
                <a:solidFill>
                  <a:srgbClr val="76B800"/>
                </a:solidFill>
                <a:latin typeface="Verdana"/>
                <a:cs typeface="Verdana"/>
              </a:rPr>
              <a:t> </a:t>
            </a:r>
            <a:r>
              <a:rPr sz="2600" spc="-85" dirty="0">
                <a:solidFill>
                  <a:srgbClr val="76B800"/>
                </a:solidFill>
                <a:latin typeface="Verdana"/>
                <a:cs typeface="Verdana"/>
              </a:rPr>
              <a:t>synchronization</a:t>
            </a:r>
            <a:r>
              <a:rPr sz="2600" spc="-200" dirty="0">
                <a:solidFill>
                  <a:srgbClr val="76B800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76B800"/>
                </a:solidFill>
                <a:latin typeface="Verdana"/>
                <a:cs typeface="Verdana"/>
              </a:rPr>
              <a:t>to</a:t>
            </a:r>
            <a:r>
              <a:rPr sz="2600" spc="-200" dirty="0">
                <a:solidFill>
                  <a:srgbClr val="76B800"/>
                </a:solidFill>
                <a:latin typeface="Verdana"/>
                <a:cs typeface="Verdana"/>
              </a:rPr>
              <a:t> </a:t>
            </a:r>
            <a:r>
              <a:rPr sz="2600" spc="-70" dirty="0">
                <a:solidFill>
                  <a:srgbClr val="76B800"/>
                </a:solidFill>
                <a:latin typeface="Verdana"/>
                <a:cs typeface="Verdana"/>
              </a:rPr>
              <a:t>other</a:t>
            </a:r>
            <a:r>
              <a:rPr sz="2600" spc="-195" dirty="0">
                <a:solidFill>
                  <a:srgbClr val="76B800"/>
                </a:solidFill>
                <a:latin typeface="Verdana"/>
                <a:cs typeface="Verdana"/>
              </a:rPr>
              <a:t> </a:t>
            </a:r>
            <a:r>
              <a:rPr sz="2600" spc="-75" dirty="0">
                <a:solidFill>
                  <a:srgbClr val="76B800"/>
                </a:solidFill>
                <a:latin typeface="Verdana"/>
                <a:cs typeface="Verdana"/>
              </a:rPr>
              <a:t>devices</a:t>
            </a:r>
            <a:r>
              <a:rPr sz="2600" spc="-200" dirty="0">
                <a:solidFill>
                  <a:srgbClr val="76B800"/>
                </a:solidFill>
                <a:latin typeface="Verdana"/>
                <a:cs typeface="Verdana"/>
              </a:rPr>
              <a:t> </a:t>
            </a:r>
            <a:r>
              <a:rPr sz="2600" spc="-90" dirty="0">
                <a:solidFill>
                  <a:srgbClr val="76B800"/>
                </a:solidFill>
                <a:latin typeface="Verdana"/>
                <a:cs typeface="Verdana"/>
              </a:rPr>
              <a:t>in</a:t>
            </a:r>
            <a:r>
              <a:rPr sz="2600" spc="-195" dirty="0">
                <a:solidFill>
                  <a:srgbClr val="76B800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76B800"/>
                </a:solidFill>
                <a:latin typeface="Verdana"/>
                <a:cs typeface="Verdana"/>
              </a:rPr>
              <a:t>the</a:t>
            </a:r>
            <a:r>
              <a:rPr sz="2600" spc="-200" dirty="0">
                <a:solidFill>
                  <a:srgbClr val="76B800"/>
                </a:solidFill>
                <a:latin typeface="Verdana"/>
                <a:cs typeface="Verdana"/>
              </a:rPr>
              <a:t> </a:t>
            </a:r>
            <a:r>
              <a:rPr sz="2600" spc="-10" dirty="0">
                <a:solidFill>
                  <a:srgbClr val="76B800"/>
                </a:solidFill>
                <a:latin typeface="Verdana"/>
                <a:cs typeface="Verdana"/>
              </a:rPr>
              <a:t>system?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9717" y="2446599"/>
            <a:ext cx="13089890" cy="597852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400" spc="-75" dirty="0">
                <a:latin typeface="Verdana"/>
                <a:cs typeface="Verdana"/>
              </a:rPr>
              <a:t>Option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340" dirty="0">
                <a:latin typeface="Verdana"/>
                <a:cs typeface="Verdana"/>
              </a:rPr>
              <a:t>1:</a:t>
            </a:r>
            <a:endParaRPr sz="2400">
              <a:latin typeface="Verdana"/>
              <a:cs typeface="Verdana"/>
            </a:endParaRPr>
          </a:p>
          <a:p>
            <a:pPr marL="263525" indent="-250825">
              <a:lnSpc>
                <a:spcPct val="100000"/>
              </a:lnSpc>
              <a:spcBef>
                <a:spcPts val="1380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90" dirty="0">
                <a:latin typeface="Verdana"/>
                <a:cs typeface="Verdana"/>
              </a:rPr>
              <a:t>Each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device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gets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outside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connection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and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is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independently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synchronized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to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external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signal</a:t>
            </a:r>
            <a:endParaRPr sz="2400">
              <a:latin typeface="Verdana"/>
              <a:cs typeface="Verdana"/>
            </a:endParaRPr>
          </a:p>
          <a:p>
            <a:pPr marL="263525" indent="-250825">
              <a:lnSpc>
                <a:spcPct val="100000"/>
              </a:lnSpc>
              <a:spcBef>
                <a:spcPts val="1380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90" dirty="0">
                <a:latin typeface="Verdana"/>
                <a:cs typeface="Verdana"/>
              </a:rPr>
              <a:t>For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network-</a:t>
            </a:r>
            <a:r>
              <a:rPr sz="2400" spc="-105" dirty="0">
                <a:latin typeface="Verdana"/>
                <a:cs typeface="Verdana"/>
              </a:rPr>
              <a:t>derived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signals,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40" dirty="0">
                <a:latin typeface="Verdana"/>
                <a:cs typeface="Verdana"/>
              </a:rPr>
              <a:t>even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non-</a:t>
            </a:r>
            <a:r>
              <a:rPr sz="2400" spc="-80" dirty="0">
                <a:latin typeface="Verdana"/>
                <a:cs typeface="Verdana"/>
              </a:rPr>
              <a:t>networking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devices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need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a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network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port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25"/>
              </a:spcBef>
              <a:buClr>
                <a:srgbClr val="76B800"/>
              </a:buClr>
              <a:buFont typeface="Arial MT"/>
              <a:buChar char="•"/>
            </a:pP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75" dirty="0">
                <a:latin typeface="Verdana"/>
                <a:cs typeface="Verdana"/>
              </a:rPr>
              <a:t>Option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340" dirty="0">
                <a:latin typeface="Verdana"/>
                <a:cs typeface="Verdana"/>
              </a:rPr>
              <a:t>2:</a:t>
            </a:r>
            <a:endParaRPr sz="2400">
              <a:latin typeface="Verdana"/>
              <a:cs typeface="Verdana"/>
            </a:endParaRPr>
          </a:p>
          <a:p>
            <a:pPr marL="263525" indent="-250825">
              <a:lnSpc>
                <a:spcPct val="100000"/>
              </a:lnSpc>
              <a:spcBef>
                <a:spcPts val="1385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65" dirty="0">
                <a:latin typeface="Verdana"/>
                <a:cs typeface="Verdana"/>
              </a:rPr>
              <a:t>Out-</a:t>
            </a:r>
            <a:r>
              <a:rPr sz="2400" spc="-20" dirty="0">
                <a:latin typeface="Verdana"/>
                <a:cs typeface="Verdana"/>
              </a:rPr>
              <a:t>of-</a:t>
            </a:r>
            <a:r>
              <a:rPr sz="2400" spc="-180" dirty="0">
                <a:latin typeface="Verdana"/>
                <a:cs typeface="Verdana"/>
              </a:rPr>
              <a:t>band: </a:t>
            </a:r>
            <a:r>
              <a:rPr sz="2400" spc="-95" dirty="0">
                <a:latin typeface="Verdana"/>
                <a:cs typeface="Verdana"/>
              </a:rPr>
              <a:t>extra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synchronization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cabling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between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devices</a:t>
            </a:r>
            <a:endParaRPr sz="2400">
              <a:latin typeface="Verdana"/>
              <a:cs typeface="Verdana"/>
            </a:endParaRPr>
          </a:p>
          <a:p>
            <a:pPr marL="263525" indent="-250825">
              <a:lnSpc>
                <a:spcPct val="100000"/>
              </a:lnSpc>
              <a:spcBef>
                <a:spcPts val="1380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210" dirty="0">
                <a:latin typeface="Verdana"/>
                <a:cs typeface="Verdana"/>
              </a:rPr>
              <a:t>E.g.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daisy-</a:t>
            </a:r>
            <a:r>
              <a:rPr sz="2400" spc="-85" dirty="0">
                <a:latin typeface="Verdana"/>
                <a:cs typeface="Verdana"/>
              </a:rPr>
              <a:t>chain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PPS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signals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all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network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adapters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25"/>
              </a:spcBef>
              <a:buClr>
                <a:srgbClr val="76B800"/>
              </a:buClr>
              <a:buFont typeface="Arial MT"/>
              <a:buChar char="•"/>
            </a:pP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75" dirty="0">
                <a:latin typeface="Verdana"/>
                <a:cs typeface="Verdana"/>
              </a:rPr>
              <a:t>Option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340" dirty="0">
                <a:latin typeface="Verdana"/>
                <a:cs typeface="Verdana"/>
              </a:rPr>
              <a:t>3:</a:t>
            </a:r>
            <a:endParaRPr sz="2400">
              <a:latin typeface="Verdana"/>
              <a:cs typeface="Verdana"/>
            </a:endParaRPr>
          </a:p>
          <a:p>
            <a:pPr marL="263525" indent="-250825">
              <a:lnSpc>
                <a:spcPct val="100000"/>
              </a:lnSpc>
              <a:spcBef>
                <a:spcPts val="1380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170" dirty="0">
                <a:latin typeface="Verdana"/>
                <a:cs typeface="Verdana"/>
              </a:rPr>
              <a:t>In-</a:t>
            </a:r>
            <a:r>
              <a:rPr sz="2400" spc="-180" dirty="0">
                <a:latin typeface="Verdana"/>
                <a:cs typeface="Verdana"/>
              </a:rPr>
              <a:t>band: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over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PCIe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bus</a:t>
            </a:r>
            <a:endParaRPr sz="2400">
              <a:latin typeface="Verdana"/>
              <a:cs typeface="Verdana"/>
            </a:endParaRPr>
          </a:p>
          <a:p>
            <a:pPr marL="263525" indent="-250825">
              <a:lnSpc>
                <a:spcPct val="100000"/>
              </a:lnSpc>
              <a:spcBef>
                <a:spcPts val="1385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60" dirty="0">
                <a:latin typeface="Verdana"/>
                <a:cs typeface="Verdana"/>
              </a:rPr>
              <a:t>with/without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support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for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PCIe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synchronization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features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9208" rIns="0" bIns="0" rtlCol="0">
            <a:spAutoFit/>
          </a:bodyPr>
          <a:lstStyle/>
          <a:p>
            <a:pPr marL="11339830">
              <a:lnSpc>
                <a:spcPct val="100000"/>
              </a:lnSpc>
              <a:spcBef>
                <a:spcPts val="105"/>
              </a:spcBef>
            </a:pPr>
            <a:r>
              <a:rPr sz="3950" b="1" spc="-85" dirty="0">
                <a:latin typeface="Tahoma"/>
                <a:cs typeface="Tahoma"/>
              </a:rPr>
              <a:t>Quick</a:t>
            </a:r>
            <a:r>
              <a:rPr sz="3950" b="1" spc="-185" dirty="0">
                <a:latin typeface="Tahoma"/>
                <a:cs typeface="Tahoma"/>
              </a:rPr>
              <a:t> </a:t>
            </a:r>
            <a:r>
              <a:rPr sz="3950" b="1" spc="-85" dirty="0">
                <a:latin typeface="Tahoma"/>
                <a:cs typeface="Tahoma"/>
              </a:rPr>
              <a:t>segue</a:t>
            </a:r>
            <a:endParaRPr sz="3950">
              <a:latin typeface="Tahoma"/>
              <a:cs typeface="Tahoma"/>
            </a:endParaRPr>
          </a:p>
          <a:p>
            <a:pPr marL="11504930">
              <a:lnSpc>
                <a:spcPct val="100000"/>
              </a:lnSpc>
              <a:spcBef>
                <a:spcPts val="85"/>
              </a:spcBef>
            </a:pPr>
            <a:r>
              <a:rPr sz="2600" spc="-65" dirty="0">
                <a:solidFill>
                  <a:srgbClr val="76B800"/>
                </a:solidFill>
                <a:latin typeface="Verdana"/>
                <a:cs typeface="Verdana"/>
              </a:rPr>
              <a:t>time</a:t>
            </a:r>
            <a:r>
              <a:rPr sz="2600" spc="-210" dirty="0">
                <a:solidFill>
                  <a:srgbClr val="76B800"/>
                </a:solidFill>
                <a:latin typeface="Verdana"/>
                <a:cs typeface="Verdana"/>
              </a:rPr>
              <a:t> </a:t>
            </a:r>
            <a:r>
              <a:rPr sz="2600" spc="-10" dirty="0">
                <a:solidFill>
                  <a:srgbClr val="76B800"/>
                </a:solidFill>
                <a:latin typeface="Verdana"/>
                <a:cs typeface="Verdana"/>
              </a:rPr>
              <a:t>uncertainty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9717" y="2446599"/>
            <a:ext cx="10849610" cy="151574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475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75" dirty="0">
                <a:latin typeface="Verdana"/>
                <a:cs typeface="Verdana"/>
              </a:rPr>
              <a:t>New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time-</a:t>
            </a:r>
            <a:r>
              <a:rPr sz="2400" spc="-80" dirty="0">
                <a:latin typeface="Verdana"/>
                <a:cs typeface="Verdana"/>
              </a:rPr>
              <a:t>sensitive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applications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require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estimating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local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clock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uncertainty</a:t>
            </a:r>
            <a:endParaRPr sz="2400">
              <a:latin typeface="Verdana"/>
              <a:cs typeface="Verdana"/>
            </a:endParaRPr>
          </a:p>
          <a:p>
            <a:pPr marL="263525" indent="-250825">
              <a:lnSpc>
                <a:spcPct val="100000"/>
              </a:lnSpc>
              <a:spcBef>
                <a:spcPts val="1380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120" dirty="0">
                <a:latin typeface="Verdana"/>
                <a:cs typeface="Verdana"/>
              </a:rPr>
              <a:t>We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never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had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a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80" dirty="0">
                <a:latin typeface="Verdana"/>
                <a:cs typeface="Verdana"/>
              </a:rPr>
              <a:t>way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to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be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sure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about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time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on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x86</a:t>
            </a:r>
            <a:endParaRPr sz="2400">
              <a:latin typeface="Verdana"/>
              <a:cs typeface="Verdana"/>
            </a:endParaRPr>
          </a:p>
          <a:p>
            <a:pPr marL="766445" lvl="1" indent="-251460">
              <a:lnSpc>
                <a:spcPct val="100000"/>
              </a:lnSpc>
              <a:spcBef>
                <a:spcPts val="580"/>
              </a:spcBef>
              <a:buClr>
                <a:srgbClr val="76B800"/>
              </a:buClr>
              <a:buFont typeface="Arial MT"/>
              <a:buChar char="•"/>
              <a:tabLst>
                <a:tab pos="766445" algn="l"/>
              </a:tabLst>
            </a:pPr>
            <a:r>
              <a:rPr sz="2200" spc="-70" dirty="0">
                <a:latin typeface="Verdana"/>
                <a:cs typeface="Verdana"/>
              </a:rPr>
              <a:t>which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is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85" dirty="0">
                <a:latin typeface="Verdana"/>
                <a:cs typeface="Verdana"/>
              </a:rPr>
              <a:t>problematic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for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60" dirty="0">
                <a:latin typeface="Verdana"/>
                <a:cs typeface="Verdana"/>
              </a:rPr>
              <a:t>True-</a:t>
            </a:r>
            <a:r>
              <a:rPr sz="2200" spc="-75" dirty="0">
                <a:latin typeface="Verdana"/>
                <a:cs typeface="Verdana"/>
              </a:rPr>
              <a:t>Time-</a:t>
            </a:r>
            <a:r>
              <a:rPr sz="2200" spc="-90" dirty="0">
                <a:latin typeface="Verdana"/>
                <a:cs typeface="Verdana"/>
              </a:rPr>
              <a:t>like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APIs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9717" y="5017220"/>
            <a:ext cx="5982335" cy="110807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475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100" dirty="0">
                <a:latin typeface="Verdana"/>
                <a:cs typeface="Verdana"/>
              </a:rPr>
              <a:t>Can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always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assume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worst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case,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355" dirty="0">
                <a:latin typeface="Verdana"/>
                <a:cs typeface="Verdana"/>
              </a:rPr>
              <a:t>I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guess?</a:t>
            </a:r>
            <a:endParaRPr sz="2400">
              <a:latin typeface="Verdana"/>
              <a:cs typeface="Verdana"/>
            </a:endParaRPr>
          </a:p>
          <a:p>
            <a:pPr marL="263525" indent="-250825">
              <a:lnSpc>
                <a:spcPct val="100000"/>
              </a:lnSpc>
              <a:spcBef>
                <a:spcPts val="1385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35" dirty="0">
                <a:latin typeface="Verdana"/>
                <a:cs typeface="Verdana"/>
              </a:rPr>
              <a:t>But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what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is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the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worst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case,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really?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9717" y="7270859"/>
            <a:ext cx="7992745" cy="196659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775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80" dirty="0">
                <a:latin typeface="Verdana"/>
                <a:cs typeface="Verdana"/>
              </a:rPr>
              <a:t>Tested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with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NIC1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35" dirty="0">
                <a:latin typeface="Verdana"/>
                <a:cs typeface="Verdana"/>
              </a:rPr>
              <a:t>-</a:t>
            </a:r>
            <a:r>
              <a:rPr sz="2400" spc="-515" dirty="0">
                <a:latin typeface="Verdana"/>
                <a:cs typeface="Verdana"/>
              </a:rPr>
              <a:t>&gt;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CPU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35" dirty="0">
                <a:latin typeface="Verdana"/>
                <a:cs typeface="Verdana"/>
              </a:rPr>
              <a:t>-</a:t>
            </a:r>
            <a:r>
              <a:rPr sz="2400" spc="-515" dirty="0">
                <a:latin typeface="Verdana"/>
                <a:cs typeface="Verdana"/>
              </a:rPr>
              <a:t>&gt;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40" dirty="0">
                <a:latin typeface="Verdana"/>
                <a:cs typeface="Verdana"/>
              </a:rPr>
              <a:t>NIC2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35" dirty="0">
                <a:latin typeface="Verdana"/>
                <a:cs typeface="Verdana"/>
              </a:rPr>
              <a:t>-</a:t>
            </a:r>
            <a:r>
              <a:rPr sz="2400" spc="-515" dirty="0">
                <a:latin typeface="Verdana"/>
                <a:cs typeface="Verdana"/>
              </a:rPr>
              <a:t>&gt;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PPS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Out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35" dirty="0">
                <a:latin typeface="Verdana"/>
                <a:cs typeface="Verdana"/>
              </a:rPr>
              <a:t>-</a:t>
            </a:r>
            <a:r>
              <a:rPr sz="2400" spc="-515" dirty="0">
                <a:latin typeface="Verdana"/>
                <a:cs typeface="Verdana"/>
              </a:rPr>
              <a:t>&gt;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PPS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In</a:t>
            </a:r>
            <a:endParaRPr sz="2400">
              <a:latin typeface="Verdana"/>
              <a:cs typeface="Verdana"/>
            </a:endParaRPr>
          </a:p>
          <a:p>
            <a:pPr marL="766445" lvl="1" indent="-251460">
              <a:lnSpc>
                <a:spcPct val="100000"/>
              </a:lnSpc>
              <a:spcBef>
                <a:spcPts val="600"/>
              </a:spcBef>
              <a:buClr>
                <a:srgbClr val="76B800"/>
              </a:buClr>
              <a:buFont typeface="Arial MT"/>
              <a:buChar char="•"/>
              <a:tabLst>
                <a:tab pos="766445" algn="l"/>
              </a:tabLst>
            </a:pPr>
            <a:r>
              <a:rPr sz="2200" spc="-130" dirty="0">
                <a:latin typeface="Verdana"/>
                <a:cs typeface="Verdana"/>
              </a:rPr>
              <a:t>saved</a:t>
            </a:r>
            <a:r>
              <a:rPr sz="2200" spc="-125" dirty="0">
                <a:latin typeface="Verdana"/>
                <a:cs typeface="Verdana"/>
              </a:rPr>
              <a:t> </a:t>
            </a:r>
            <a:r>
              <a:rPr sz="2200" spc="-90" dirty="0">
                <a:latin typeface="Verdana"/>
                <a:cs typeface="Verdana"/>
              </a:rPr>
              <a:t>$$$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90" dirty="0">
                <a:latin typeface="Verdana"/>
                <a:cs typeface="Verdana"/>
              </a:rPr>
              <a:t>on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-80" dirty="0">
                <a:latin typeface="Verdana"/>
                <a:cs typeface="Verdana"/>
              </a:rPr>
              <a:t>oscilloscopes/”spectroscopes”</a:t>
            </a:r>
            <a:r>
              <a:rPr sz="2200" spc="-90" dirty="0">
                <a:latin typeface="Verdana"/>
                <a:cs typeface="Verdana"/>
              </a:rPr>
              <a:t> </a:t>
            </a:r>
            <a:r>
              <a:rPr sz="2200" spc="-50" dirty="0">
                <a:latin typeface="Wingdings"/>
                <a:cs typeface="Wingdings"/>
              </a:rPr>
              <a:t></a:t>
            </a:r>
            <a:endParaRPr sz="2200">
              <a:latin typeface="Wingdings"/>
              <a:cs typeface="Wingdings"/>
            </a:endParaRPr>
          </a:p>
          <a:p>
            <a:pPr marL="263525" indent="-250825">
              <a:lnSpc>
                <a:spcPct val="100000"/>
              </a:lnSpc>
              <a:spcBef>
                <a:spcPts val="1340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65" dirty="0">
                <a:latin typeface="Verdana"/>
                <a:cs typeface="Verdana"/>
              </a:rPr>
              <a:t>Measured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100s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nanoseconds</a:t>
            </a:r>
            <a:endParaRPr sz="2400">
              <a:latin typeface="Verdana"/>
              <a:cs typeface="Verdana"/>
            </a:endParaRPr>
          </a:p>
          <a:p>
            <a:pPr marL="263525" indent="-250825">
              <a:lnSpc>
                <a:spcPct val="100000"/>
              </a:lnSpc>
              <a:spcBef>
                <a:spcPts val="1385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55" dirty="0">
                <a:latin typeface="Verdana"/>
                <a:cs typeface="Verdana"/>
              </a:rPr>
              <a:t>Suspected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smoothing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effect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the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CPU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in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the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middle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766940" y="5539517"/>
            <a:ext cx="1418590" cy="1417955"/>
          </a:xfrm>
          <a:custGeom>
            <a:avLst/>
            <a:gdLst/>
            <a:ahLst/>
            <a:cxnLst/>
            <a:rect l="l" t="t" r="r" b="b"/>
            <a:pathLst>
              <a:path w="1418590" h="1417954">
                <a:moveTo>
                  <a:pt x="1418176" y="0"/>
                </a:moveTo>
                <a:lnTo>
                  <a:pt x="0" y="0"/>
                </a:lnTo>
                <a:lnTo>
                  <a:pt x="0" y="1417338"/>
                </a:lnTo>
                <a:lnTo>
                  <a:pt x="1418176" y="1417338"/>
                </a:lnTo>
                <a:lnTo>
                  <a:pt x="1418176" y="0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111229" y="6033259"/>
            <a:ext cx="7289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70" dirty="0">
                <a:solidFill>
                  <a:srgbClr val="FFFFFF"/>
                </a:solidFill>
                <a:latin typeface="Verdana"/>
                <a:cs typeface="Verdana"/>
              </a:rPr>
              <a:t>NIC</a:t>
            </a:r>
            <a:r>
              <a:rPr sz="22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708661" y="5539517"/>
            <a:ext cx="1417955" cy="1417955"/>
          </a:xfrm>
          <a:custGeom>
            <a:avLst/>
            <a:gdLst/>
            <a:ahLst/>
            <a:cxnLst/>
            <a:rect l="l" t="t" r="r" b="b"/>
            <a:pathLst>
              <a:path w="1417955" h="1417954">
                <a:moveTo>
                  <a:pt x="1417338" y="0"/>
                </a:moveTo>
                <a:lnTo>
                  <a:pt x="0" y="0"/>
                </a:lnTo>
                <a:lnTo>
                  <a:pt x="0" y="1417338"/>
                </a:lnTo>
                <a:lnTo>
                  <a:pt x="1417338" y="1417338"/>
                </a:lnTo>
                <a:lnTo>
                  <a:pt x="1417338" y="0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126175" y="6033259"/>
            <a:ext cx="5835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Verdana"/>
                <a:cs typeface="Verdana"/>
              </a:rPr>
              <a:t>CPU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649544" y="5539517"/>
            <a:ext cx="1417955" cy="1417955"/>
          </a:xfrm>
          <a:custGeom>
            <a:avLst/>
            <a:gdLst/>
            <a:ahLst/>
            <a:cxnLst/>
            <a:rect l="l" t="t" r="r" b="b"/>
            <a:pathLst>
              <a:path w="1417955" h="1417954">
                <a:moveTo>
                  <a:pt x="1417338" y="0"/>
                </a:moveTo>
                <a:lnTo>
                  <a:pt x="0" y="0"/>
                </a:lnTo>
                <a:lnTo>
                  <a:pt x="0" y="1417338"/>
                </a:lnTo>
                <a:lnTo>
                  <a:pt x="1417338" y="1417338"/>
                </a:lnTo>
                <a:lnTo>
                  <a:pt x="1417338" y="0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993692" y="6033259"/>
            <a:ext cx="7289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70" dirty="0">
                <a:solidFill>
                  <a:srgbClr val="FFFFFF"/>
                </a:solidFill>
                <a:latin typeface="Verdana"/>
                <a:cs typeface="Verdana"/>
              </a:rPr>
              <a:t>NIC</a:t>
            </a:r>
            <a:r>
              <a:rPr sz="22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22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275227" y="6169655"/>
            <a:ext cx="6313805" cy="1141730"/>
            <a:chOff x="12275227" y="6169655"/>
            <a:chExt cx="6313805" cy="1141730"/>
          </a:xfrm>
        </p:grpSpPr>
        <p:sp>
          <p:nvSpPr>
            <p:cNvPr id="15" name="object 15"/>
            <p:cNvSpPr/>
            <p:nvPr/>
          </p:nvSpPr>
          <p:spPr>
            <a:xfrm>
              <a:off x="12275223" y="6169665"/>
              <a:ext cx="6313805" cy="929005"/>
            </a:xfrm>
            <a:custGeom>
              <a:avLst/>
              <a:gdLst/>
              <a:ahLst/>
              <a:cxnLst/>
              <a:rect l="l" t="t" r="r" b="b"/>
              <a:pathLst>
                <a:path w="6313805" h="929004">
                  <a:moveTo>
                    <a:pt x="31407" y="337362"/>
                  </a:moveTo>
                  <a:lnTo>
                    <a:pt x="0" y="337362"/>
                  </a:lnTo>
                  <a:lnTo>
                    <a:pt x="0" y="588670"/>
                  </a:lnTo>
                  <a:lnTo>
                    <a:pt x="31407" y="588670"/>
                  </a:lnTo>
                  <a:lnTo>
                    <a:pt x="31407" y="337362"/>
                  </a:lnTo>
                  <a:close/>
                </a:path>
                <a:path w="6313805" h="929004">
                  <a:moveTo>
                    <a:pt x="36995" y="897280"/>
                  </a:moveTo>
                  <a:lnTo>
                    <a:pt x="31407" y="897280"/>
                  </a:lnTo>
                  <a:lnTo>
                    <a:pt x="31407" y="682904"/>
                  </a:lnTo>
                  <a:lnTo>
                    <a:pt x="0" y="682904"/>
                  </a:lnTo>
                  <a:lnTo>
                    <a:pt x="0" y="921639"/>
                  </a:lnTo>
                  <a:lnTo>
                    <a:pt x="7048" y="928687"/>
                  </a:lnTo>
                  <a:lnTo>
                    <a:pt x="36995" y="928687"/>
                  </a:lnTo>
                  <a:lnTo>
                    <a:pt x="36995" y="912990"/>
                  </a:lnTo>
                  <a:lnTo>
                    <a:pt x="36995" y="897280"/>
                  </a:lnTo>
                  <a:close/>
                </a:path>
                <a:path w="6313805" h="929004">
                  <a:moveTo>
                    <a:pt x="102400" y="62814"/>
                  </a:moveTo>
                  <a:lnTo>
                    <a:pt x="7048" y="62814"/>
                  </a:lnTo>
                  <a:lnTo>
                    <a:pt x="0" y="69875"/>
                  </a:lnTo>
                  <a:lnTo>
                    <a:pt x="0" y="243128"/>
                  </a:lnTo>
                  <a:lnTo>
                    <a:pt x="31407" y="243128"/>
                  </a:lnTo>
                  <a:lnTo>
                    <a:pt x="31407" y="94234"/>
                  </a:lnTo>
                  <a:lnTo>
                    <a:pt x="102400" y="94234"/>
                  </a:lnTo>
                  <a:lnTo>
                    <a:pt x="102400" y="78524"/>
                  </a:lnTo>
                  <a:lnTo>
                    <a:pt x="102400" y="62814"/>
                  </a:lnTo>
                  <a:close/>
                </a:path>
                <a:path w="6313805" h="929004">
                  <a:moveTo>
                    <a:pt x="382536" y="897280"/>
                  </a:moveTo>
                  <a:lnTo>
                    <a:pt x="131229" y="897280"/>
                  </a:lnTo>
                  <a:lnTo>
                    <a:pt x="131229" y="928687"/>
                  </a:lnTo>
                  <a:lnTo>
                    <a:pt x="382536" y="928687"/>
                  </a:lnTo>
                  <a:lnTo>
                    <a:pt x="382536" y="897280"/>
                  </a:lnTo>
                  <a:close/>
                </a:path>
                <a:path w="6313805" h="929004">
                  <a:moveTo>
                    <a:pt x="491705" y="78524"/>
                  </a:moveTo>
                  <a:lnTo>
                    <a:pt x="460298" y="62814"/>
                  </a:lnTo>
                  <a:lnTo>
                    <a:pt x="334645" y="0"/>
                  </a:lnTo>
                  <a:lnTo>
                    <a:pt x="334645" y="62814"/>
                  </a:lnTo>
                  <a:lnTo>
                    <a:pt x="196646" y="62814"/>
                  </a:lnTo>
                  <a:lnTo>
                    <a:pt x="196646" y="94234"/>
                  </a:lnTo>
                  <a:lnTo>
                    <a:pt x="334645" y="94234"/>
                  </a:lnTo>
                  <a:lnTo>
                    <a:pt x="334645" y="157060"/>
                  </a:lnTo>
                  <a:lnTo>
                    <a:pt x="460298" y="94234"/>
                  </a:lnTo>
                  <a:lnTo>
                    <a:pt x="491705" y="78524"/>
                  </a:lnTo>
                  <a:close/>
                </a:path>
                <a:path w="6313805" h="929004">
                  <a:moveTo>
                    <a:pt x="728078" y="897280"/>
                  </a:moveTo>
                  <a:lnTo>
                    <a:pt x="476770" y="897280"/>
                  </a:lnTo>
                  <a:lnTo>
                    <a:pt x="476770" y="928687"/>
                  </a:lnTo>
                  <a:lnTo>
                    <a:pt x="728078" y="928687"/>
                  </a:lnTo>
                  <a:lnTo>
                    <a:pt x="728078" y="897280"/>
                  </a:lnTo>
                  <a:close/>
                </a:path>
                <a:path w="6313805" h="929004">
                  <a:moveTo>
                    <a:pt x="1073607" y="897280"/>
                  </a:moveTo>
                  <a:lnTo>
                    <a:pt x="822312" y="897280"/>
                  </a:lnTo>
                  <a:lnTo>
                    <a:pt x="822312" y="928687"/>
                  </a:lnTo>
                  <a:lnTo>
                    <a:pt x="1073607" y="928687"/>
                  </a:lnTo>
                  <a:lnTo>
                    <a:pt x="1073607" y="897280"/>
                  </a:lnTo>
                  <a:close/>
                </a:path>
                <a:path w="6313805" h="929004">
                  <a:moveTo>
                    <a:pt x="1419148" y="897280"/>
                  </a:moveTo>
                  <a:lnTo>
                    <a:pt x="1167853" y="897280"/>
                  </a:lnTo>
                  <a:lnTo>
                    <a:pt x="1167853" y="928687"/>
                  </a:lnTo>
                  <a:lnTo>
                    <a:pt x="1419148" y="928687"/>
                  </a:lnTo>
                  <a:lnTo>
                    <a:pt x="1419148" y="897280"/>
                  </a:lnTo>
                  <a:close/>
                </a:path>
                <a:path w="6313805" h="929004">
                  <a:moveTo>
                    <a:pt x="1764690" y="897280"/>
                  </a:moveTo>
                  <a:lnTo>
                    <a:pt x="1513395" y="897280"/>
                  </a:lnTo>
                  <a:lnTo>
                    <a:pt x="1513395" y="928687"/>
                  </a:lnTo>
                  <a:lnTo>
                    <a:pt x="1764690" y="928687"/>
                  </a:lnTo>
                  <a:lnTo>
                    <a:pt x="1764690" y="897280"/>
                  </a:lnTo>
                  <a:close/>
                </a:path>
                <a:path w="6313805" h="929004">
                  <a:moveTo>
                    <a:pt x="2110232" y="897280"/>
                  </a:moveTo>
                  <a:lnTo>
                    <a:pt x="1858924" y="897280"/>
                  </a:lnTo>
                  <a:lnTo>
                    <a:pt x="1858924" y="928687"/>
                  </a:lnTo>
                  <a:lnTo>
                    <a:pt x="2110232" y="928687"/>
                  </a:lnTo>
                  <a:lnTo>
                    <a:pt x="2110232" y="897280"/>
                  </a:lnTo>
                  <a:close/>
                </a:path>
                <a:path w="6313805" h="929004">
                  <a:moveTo>
                    <a:pt x="2433434" y="78524"/>
                  </a:moveTo>
                  <a:lnTo>
                    <a:pt x="2391549" y="57581"/>
                  </a:lnTo>
                  <a:lnTo>
                    <a:pt x="2307780" y="15697"/>
                  </a:lnTo>
                  <a:lnTo>
                    <a:pt x="2307780" y="57581"/>
                  </a:lnTo>
                  <a:lnTo>
                    <a:pt x="1909889" y="57581"/>
                  </a:lnTo>
                  <a:lnTo>
                    <a:pt x="1909889" y="99466"/>
                  </a:lnTo>
                  <a:lnTo>
                    <a:pt x="2307780" y="99466"/>
                  </a:lnTo>
                  <a:lnTo>
                    <a:pt x="2307780" y="141351"/>
                  </a:lnTo>
                  <a:lnTo>
                    <a:pt x="2391549" y="99466"/>
                  </a:lnTo>
                  <a:lnTo>
                    <a:pt x="2433434" y="78524"/>
                  </a:lnTo>
                  <a:close/>
                </a:path>
                <a:path w="6313805" h="929004">
                  <a:moveTo>
                    <a:pt x="2455773" y="897280"/>
                  </a:moveTo>
                  <a:lnTo>
                    <a:pt x="2204466" y="897280"/>
                  </a:lnTo>
                  <a:lnTo>
                    <a:pt x="2204466" y="928687"/>
                  </a:lnTo>
                  <a:lnTo>
                    <a:pt x="2455773" y="928687"/>
                  </a:lnTo>
                  <a:lnTo>
                    <a:pt x="2455773" y="897280"/>
                  </a:lnTo>
                  <a:close/>
                </a:path>
                <a:path w="6313805" h="929004">
                  <a:moveTo>
                    <a:pt x="2801315" y="897280"/>
                  </a:moveTo>
                  <a:lnTo>
                    <a:pt x="2550007" y="897280"/>
                  </a:lnTo>
                  <a:lnTo>
                    <a:pt x="2550007" y="928687"/>
                  </a:lnTo>
                  <a:lnTo>
                    <a:pt x="2801315" y="928687"/>
                  </a:lnTo>
                  <a:lnTo>
                    <a:pt x="2801315" y="897280"/>
                  </a:lnTo>
                  <a:close/>
                </a:path>
                <a:path w="6313805" h="929004">
                  <a:moveTo>
                    <a:pt x="3146844" y="897280"/>
                  </a:moveTo>
                  <a:lnTo>
                    <a:pt x="2895549" y="897280"/>
                  </a:lnTo>
                  <a:lnTo>
                    <a:pt x="2895549" y="928687"/>
                  </a:lnTo>
                  <a:lnTo>
                    <a:pt x="3146844" y="928687"/>
                  </a:lnTo>
                  <a:lnTo>
                    <a:pt x="3146844" y="897280"/>
                  </a:lnTo>
                  <a:close/>
                </a:path>
                <a:path w="6313805" h="929004">
                  <a:moveTo>
                    <a:pt x="3492385" y="897280"/>
                  </a:moveTo>
                  <a:lnTo>
                    <a:pt x="3241090" y="897280"/>
                  </a:lnTo>
                  <a:lnTo>
                    <a:pt x="3241090" y="928687"/>
                  </a:lnTo>
                  <a:lnTo>
                    <a:pt x="3492385" y="928687"/>
                  </a:lnTo>
                  <a:lnTo>
                    <a:pt x="3492385" y="897280"/>
                  </a:lnTo>
                  <a:close/>
                </a:path>
                <a:path w="6313805" h="929004">
                  <a:moveTo>
                    <a:pt x="3837927" y="897280"/>
                  </a:moveTo>
                  <a:lnTo>
                    <a:pt x="3586619" y="897280"/>
                  </a:lnTo>
                  <a:lnTo>
                    <a:pt x="3586619" y="928687"/>
                  </a:lnTo>
                  <a:lnTo>
                    <a:pt x="3837927" y="928687"/>
                  </a:lnTo>
                  <a:lnTo>
                    <a:pt x="3837927" y="897280"/>
                  </a:lnTo>
                  <a:close/>
                </a:path>
                <a:path w="6313805" h="929004">
                  <a:moveTo>
                    <a:pt x="4183469" y="897280"/>
                  </a:moveTo>
                  <a:lnTo>
                    <a:pt x="3932161" y="897280"/>
                  </a:lnTo>
                  <a:lnTo>
                    <a:pt x="3932161" y="928687"/>
                  </a:lnTo>
                  <a:lnTo>
                    <a:pt x="4183469" y="928687"/>
                  </a:lnTo>
                  <a:lnTo>
                    <a:pt x="4183469" y="897280"/>
                  </a:lnTo>
                  <a:close/>
                </a:path>
                <a:path w="6313805" h="929004">
                  <a:moveTo>
                    <a:pt x="4374312" y="78524"/>
                  </a:moveTo>
                  <a:lnTo>
                    <a:pt x="4332427" y="57581"/>
                  </a:lnTo>
                  <a:lnTo>
                    <a:pt x="4248670" y="15697"/>
                  </a:lnTo>
                  <a:lnTo>
                    <a:pt x="4248670" y="57581"/>
                  </a:lnTo>
                  <a:lnTo>
                    <a:pt x="3850767" y="57581"/>
                  </a:lnTo>
                  <a:lnTo>
                    <a:pt x="3850767" y="99466"/>
                  </a:lnTo>
                  <a:lnTo>
                    <a:pt x="4248670" y="99466"/>
                  </a:lnTo>
                  <a:lnTo>
                    <a:pt x="4248670" y="141351"/>
                  </a:lnTo>
                  <a:lnTo>
                    <a:pt x="4332427" y="99466"/>
                  </a:lnTo>
                  <a:lnTo>
                    <a:pt x="4374312" y="78524"/>
                  </a:lnTo>
                  <a:close/>
                </a:path>
                <a:path w="6313805" h="929004">
                  <a:moveTo>
                    <a:pt x="4529010" y="897280"/>
                  </a:moveTo>
                  <a:lnTo>
                    <a:pt x="4277703" y="897280"/>
                  </a:lnTo>
                  <a:lnTo>
                    <a:pt x="4277703" y="928687"/>
                  </a:lnTo>
                  <a:lnTo>
                    <a:pt x="4529010" y="928687"/>
                  </a:lnTo>
                  <a:lnTo>
                    <a:pt x="4529010" y="897280"/>
                  </a:lnTo>
                  <a:close/>
                </a:path>
                <a:path w="6313805" h="929004">
                  <a:moveTo>
                    <a:pt x="4874539" y="897280"/>
                  </a:moveTo>
                  <a:lnTo>
                    <a:pt x="4623244" y="897280"/>
                  </a:lnTo>
                  <a:lnTo>
                    <a:pt x="4623244" y="928687"/>
                  </a:lnTo>
                  <a:lnTo>
                    <a:pt x="4874539" y="928687"/>
                  </a:lnTo>
                  <a:lnTo>
                    <a:pt x="4874539" y="897280"/>
                  </a:lnTo>
                  <a:close/>
                </a:path>
                <a:path w="6313805" h="929004">
                  <a:moveTo>
                    <a:pt x="5220081" y="897280"/>
                  </a:moveTo>
                  <a:lnTo>
                    <a:pt x="4968786" y="897280"/>
                  </a:lnTo>
                  <a:lnTo>
                    <a:pt x="4968786" y="928687"/>
                  </a:lnTo>
                  <a:lnTo>
                    <a:pt x="5220081" y="928687"/>
                  </a:lnTo>
                  <a:lnTo>
                    <a:pt x="5220081" y="897280"/>
                  </a:lnTo>
                  <a:close/>
                </a:path>
                <a:path w="6313805" h="929004">
                  <a:moveTo>
                    <a:pt x="5565622" y="897280"/>
                  </a:moveTo>
                  <a:lnTo>
                    <a:pt x="5314327" y="897280"/>
                  </a:lnTo>
                  <a:lnTo>
                    <a:pt x="5314327" y="928687"/>
                  </a:lnTo>
                  <a:lnTo>
                    <a:pt x="5565622" y="928687"/>
                  </a:lnTo>
                  <a:lnTo>
                    <a:pt x="5565622" y="897280"/>
                  </a:lnTo>
                  <a:close/>
                </a:path>
                <a:path w="6313805" h="929004">
                  <a:moveTo>
                    <a:pt x="5911164" y="897280"/>
                  </a:moveTo>
                  <a:lnTo>
                    <a:pt x="5659856" y="897280"/>
                  </a:lnTo>
                  <a:lnTo>
                    <a:pt x="5659856" y="928687"/>
                  </a:lnTo>
                  <a:lnTo>
                    <a:pt x="5911164" y="928687"/>
                  </a:lnTo>
                  <a:lnTo>
                    <a:pt x="5911164" y="897280"/>
                  </a:lnTo>
                  <a:close/>
                </a:path>
                <a:path w="6313805" h="929004">
                  <a:moveTo>
                    <a:pt x="6042888" y="62814"/>
                  </a:moveTo>
                  <a:lnTo>
                    <a:pt x="5791581" y="62814"/>
                  </a:lnTo>
                  <a:lnTo>
                    <a:pt x="5791581" y="94234"/>
                  </a:lnTo>
                  <a:lnTo>
                    <a:pt x="6042888" y="94234"/>
                  </a:lnTo>
                  <a:lnTo>
                    <a:pt x="6042888" y="62814"/>
                  </a:lnTo>
                  <a:close/>
                </a:path>
                <a:path w="6313805" h="929004">
                  <a:moveTo>
                    <a:pt x="6256706" y="897280"/>
                  </a:moveTo>
                  <a:lnTo>
                    <a:pt x="6005398" y="897280"/>
                  </a:lnTo>
                  <a:lnTo>
                    <a:pt x="6005398" y="928687"/>
                  </a:lnTo>
                  <a:lnTo>
                    <a:pt x="6256706" y="928687"/>
                  </a:lnTo>
                  <a:lnTo>
                    <a:pt x="6256706" y="897280"/>
                  </a:lnTo>
                  <a:close/>
                </a:path>
                <a:path w="6313805" h="929004">
                  <a:moveTo>
                    <a:pt x="6313729" y="608774"/>
                  </a:moveTo>
                  <a:lnTo>
                    <a:pt x="6282321" y="608774"/>
                  </a:lnTo>
                  <a:lnTo>
                    <a:pt x="6282321" y="860069"/>
                  </a:lnTo>
                  <a:lnTo>
                    <a:pt x="6313729" y="860069"/>
                  </a:lnTo>
                  <a:lnTo>
                    <a:pt x="6313729" y="608774"/>
                  </a:lnTo>
                  <a:close/>
                </a:path>
                <a:path w="6313805" h="929004">
                  <a:moveTo>
                    <a:pt x="6313729" y="263232"/>
                  </a:moveTo>
                  <a:lnTo>
                    <a:pt x="6282321" y="263232"/>
                  </a:lnTo>
                  <a:lnTo>
                    <a:pt x="6282321" y="514540"/>
                  </a:lnTo>
                  <a:lnTo>
                    <a:pt x="6313729" y="514540"/>
                  </a:lnTo>
                  <a:lnTo>
                    <a:pt x="6313729" y="263232"/>
                  </a:lnTo>
                  <a:close/>
                </a:path>
                <a:path w="6313805" h="929004">
                  <a:moveTo>
                    <a:pt x="6313729" y="69875"/>
                  </a:moveTo>
                  <a:lnTo>
                    <a:pt x="6306680" y="62814"/>
                  </a:lnTo>
                  <a:lnTo>
                    <a:pt x="6137122" y="62814"/>
                  </a:lnTo>
                  <a:lnTo>
                    <a:pt x="6137122" y="94234"/>
                  </a:lnTo>
                  <a:lnTo>
                    <a:pt x="6282321" y="94234"/>
                  </a:lnTo>
                  <a:lnTo>
                    <a:pt x="6282321" y="168998"/>
                  </a:lnTo>
                  <a:lnTo>
                    <a:pt x="6313729" y="168998"/>
                  </a:lnTo>
                  <a:lnTo>
                    <a:pt x="6313729" y="94234"/>
                  </a:lnTo>
                  <a:lnTo>
                    <a:pt x="6313729" y="78524"/>
                  </a:lnTo>
                  <a:lnTo>
                    <a:pt x="6313729" y="69875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987605" y="6956018"/>
              <a:ext cx="859155" cy="355600"/>
            </a:xfrm>
            <a:custGeom>
              <a:avLst/>
              <a:gdLst/>
              <a:ahLst/>
              <a:cxnLst/>
              <a:rect l="l" t="t" r="r" b="b"/>
              <a:pathLst>
                <a:path w="859155" h="355600">
                  <a:moveTo>
                    <a:pt x="858612" y="0"/>
                  </a:moveTo>
                  <a:lnTo>
                    <a:pt x="0" y="0"/>
                  </a:lnTo>
                  <a:lnTo>
                    <a:pt x="0" y="355172"/>
                  </a:lnTo>
                  <a:lnTo>
                    <a:pt x="858612" y="355172"/>
                  </a:lnTo>
                  <a:lnTo>
                    <a:pt x="8586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167081" y="6952393"/>
            <a:ext cx="50038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25" dirty="0">
                <a:latin typeface="Verdana"/>
                <a:cs typeface="Verdana"/>
              </a:rPr>
              <a:t>PPS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009560" y="5022050"/>
            <a:ext cx="87566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i="1" spc="-55" dirty="0">
                <a:latin typeface="Verdana"/>
                <a:cs typeface="Verdana"/>
              </a:rPr>
              <a:t>phc2sys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407579" y="5346439"/>
            <a:ext cx="2019935" cy="780415"/>
          </a:xfrm>
          <a:custGeom>
            <a:avLst/>
            <a:gdLst/>
            <a:ahLst/>
            <a:cxnLst/>
            <a:rect l="l" t="t" r="r" b="b"/>
            <a:pathLst>
              <a:path w="2019934" h="780414">
                <a:moveTo>
                  <a:pt x="78536" y="629373"/>
                </a:moveTo>
                <a:lnTo>
                  <a:pt x="47117" y="629373"/>
                </a:lnTo>
                <a:lnTo>
                  <a:pt x="47117" y="0"/>
                </a:lnTo>
                <a:lnTo>
                  <a:pt x="31419" y="0"/>
                </a:lnTo>
                <a:lnTo>
                  <a:pt x="31419" y="629373"/>
                </a:lnTo>
                <a:lnTo>
                  <a:pt x="0" y="629373"/>
                </a:lnTo>
                <a:lnTo>
                  <a:pt x="39306" y="707898"/>
                </a:lnTo>
                <a:lnTo>
                  <a:pt x="74599" y="637260"/>
                </a:lnTo>
                <a:lnTo>
                  <a:pt x="78536" y="629373"/>
                </a:lnTo>
                <a:close/>
              </a:path>
              <a:path w="2019934" h="780414">
                <a:moveTo>
                  <a:pt x="2019414" y="701408"/>
                </a:moveTo>
                <a:lnTo>
                  <a:pt x="1988007" y="701408"/>
                </a:lnTo>
                <a:lnTo>
                  <a:pt x="1988007" y="72034"/>
                </a:lnTo>
                <a:lnTo>
                  <a:pt x="1972297" y="72034"/>
                </a:lnTo>
                <a:lnTo>
                  <a:pt x="1972297" y="701408"/>
                </a:lnTo>
                <a:lnTo>
                  <a:pt x="1940890" y="701408"/>
                </a:lnTo>
                <a:lnTo>
                  <a:pt x="1980184" y="779945"/>
                </a:lnTo>
                <a:lnTo>
                  <a:pt x="2015477" y="709295"/>
                </a:lnTo>
                <a:lnTo>
                  <a:pt x="2019414" y="701408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950793" y="5024912"/>
            <a:ext cx="87566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i="1" spc="-55" dirty="0">
                <a:latin typeface="Verdana"/>
                <a:cs typeface="Verdana"/>
              </a:rPr>
              <a:t>phc2sys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11973" y="5182674"/>
            <a:ext cx="1687195" cy="562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7310">
              <a:lnSpc>
                <a:spcPct val="100600"/>
              </a:lnSpc>
              <a:spcBef>
                <a:spcPts val="95"/>
              </a:spcBef>
            </a:pPr>
            <a:r>
              <a:rPr sz="1750" i="1" spc="-65" dirty="0">
                <a:latin typeface="Verdana"/>
                <a:cs typeface="Verdana"/>
              </a:rPr>
              <a:t>monitor</a:t>
            </a:r>
            <a:r>
              <a:rPr sz="1750" i="1" spc="-195" dirty="0">
                <a:latin typeface="Verdana"/>
                <a:cs typeface="Verdana"/>
              </a:rPr>
              <a:t> </a:t>
            </a:r>
            <a:r>
              <a:rPr sz="1750" i="1" spc="-25" dirty="0">
                <a:latin typeface="Verdana"/>
                <a:cs typeface="Verdana"/>
              </a:rPr>
              <a:t>PPS</a:t>
            </a:r>
            <a:r>
              <a:rPr sz="1750" i="1" spc="-210" dirty="0">
                <a:latin typeface="Verdana"/>
                <a:cs typeface="Verdana"/>
              </a:rPr>
              <a:t> </a:t>
            </a:r>
            <a:r>
              <a:rPr sz="1750" i="1" spc="-35" dirty="0">
                <a:latin typeface="Verdana"/>
                <a:cs typeface="Verdana"/>
              </a:rPr>
              <a:t>In </a:t>
            </a:r>
            <a:r>
              <a:rPr sz="1750" i="1" spc="-75" dirty="0">
                <a:latin typeface="Verdana"/>
                <a:cs typeface="Verdana"/>
              </a:rPr>
              <a:t>events</a:t>
            </a:r>
            <a:r>
              <a:rPr sz="1750" i="1" spc="-195" dirty="0">
                <a:latin typeface="Verdana"/>
                <a:cs typeface="Verdana"/>
              </a:rPr>
              <a:t> </a:t>
            </a:r>
            <a:r>
              <a:rPr sz="1750" i="1" spc="-65" dirty="0">
                <a:latin typeface="Verdana"/>
                <a:cs typeface="Verdana"/>
              </a:rPr>
              <a:t>(testptp)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253409" y="5770226"/>
            <a:ext cx="1084580" cy="302895"/>
          </a:xfrm>
          <a:custGeom>
            <a:avLst/>
            <a:gdLst/>
            <a:ahLst/>
            <a:cxnLst/>
            <a:rect l="l" t="t" r="r" b="b"/>
            <a:pathLst>
              <a:path w="1084579" h="302895">
                <a:moveTo>
                  <a:pt x="1006432" y="272316"/>
                </a:moveTo>
                <a:lnTo>
                  <a:pt x="998643" y="302748"/>
                </a:lnTo>
                <a:lnTo>
                  <a:pt x="1084504" y="284179"/>
                </a:lnTo>
                <a:lnTo>
                  <a:pt x="1073064" y="274267"/>
                </a:lnTo>
                <a:lnTo>
                  <a:pt x="1014070" y="274267"/>
                </a:lnTo>
                <a:lnTo>
                  <a:pt x="1006432" y="272316"/>
                </a:lnTo>
                <a:close/>
              </a:path>
              <a:path w="1084579" h="302895">
                <a:moveTo>
                  <a:pt x="1010328" y="257095"/>
                </a:moveTo>
                <a:lnTo>
                  <a:pt x="1006432" y="272316"/>
                </a:lnTo>
                <a:lnTo>
                  <a:pt x="1014070" y="274267"/>
                </a:lnTo>
                <a:lnTo>
                  <a:pt x="1017979" y="259049"/>
                </a:lnTo>
                <a:lnTo>
                  <a:pt x="1010328" y="257095"/>
                </a:lnTo>
                <a:close/>
              </a:path>
              <a:path w="1084579" h="302895">
                <a:moveTo>
                  <a:pt x="1018119" y="226659"/>
                </a:moveTo>
                <a:lnTo>
                  <a:pt x="1010328" y="257095"/>
                </a:lnTo>
                <a:lnTo>
                  <a:pt x="1017979" y="259049"/>
                </a:lnTo>
                <a:lnTo>
                  <a:pt x="1014070" y="274267"/>
                </a:lnTo>
                <a:lnTo>
                  <a:pt x="1073064" y="274267"/>
                </a:lnTo>
                <a:lnTo>
                  <a:pt x="1018119" y="226659"/>
                </a:lnTo>
                <a:close/>
              </a:path>
              <a:path w="1084579" h="302895">
                <a:moveTo>
                  <a:pt x="3909" y="0"/>
                </a:moveTo>
                <a:lnTo>
                  <a:pt x="0" y="15217"/>
                </a:lnTo>
                <a:lnTo>
                  <a:pt x="1006432" y="272316"/>
                </a:lnTo>
                <a:lnTo>
                  <a:pt x="1010328" y="257095"/>
                </a:lnTo>
                <a:lnTo>
                  <a:pt x="3909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227721" y="5241171"/>
            <a:ext cx="1849120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 marR="5080" indent="-67945">
              <a:lnSpc>
                <a:spcPct val="100499"/>
              </a:lnSpc>
              <a:spcBef>
                <a:spcPts val="100"/>
              </a:spcBef>
            </a:pPr>
            <a:r>
              <a:rPr sz="1750" i="1" spc="-75" dirty="0">
                <a:latin typeface="Verdana"/>
                <a:cs typeface="Verdana"/>
              </a:rPr>
              <a:t>generate</a:t>
            </a:r>
            <a:r>
              <a:rPr sz="1750" i="1" spc="-195" dirty="0">
                <a:latin typeface="Verdana"/>
                <a:cs typeface="Verdana"/>
              </a:rPr>
              <a:t> </a:t>
            </a:r>
            <a:r>
              <a:rPr sz="1750" i="1" spc="-25" dirty="0">
                <a:latin typeface="Verdana"/>
                <a:cs typeface="Verdana"/>
              </a:rPr>
              <a:t>PPS</a:t>
            </a:r>
            <a:r>
              <a:rPr sz="1750" i="1" spc="-190" dirty="0">
                <a:latin typeface="Verdana"/>
                <a:cs typeface="Verdana"/>
              </a:rPr>
              <a:t> </a:t>
            </a:r>
            <a:r>
              <a:rPr sz="1750" i="1" spc="-45" dirty="0">
                <a:latin typeface="Verdana"/>
                <a:cs typeface="Verdana"/>
              </a:rPr>
              <a:t>Out </a:t>
            </a:r>
            <a:r>
              <a:rPr sz="1750" i="1" spc="-70" dirty="0">
                <a:latin typeface="Verdana"/>
                <a:cs typeface="Verdana"/>
              </a:rPr>
              <a:t>signals</a:t>
            </a:r>
            <a:r>
              <a:rPr sz="1750" i="1" spc="-165" dirty="0">
                <a:latin typeface="Verdana"/>
                <a:cs typeface="Verdana"/>
              </a:rPr>
              <a:t> </a:t>
            </a:r>
            <a:r>
              <a:rPr sz="1750" i="1" spc="-10" dirty="0">
                <a:latin typeface="Verdana"/>
                <a:cs typeface="Verdana"/>
              </a:rPr>
              <a:t>(testptp)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337869" y="5827955"/>
            <a:ext cx="815975" cy="219075"/>
          </a:xfrm>
          <a:custGeom>
            <a:avLst/>
            <a:gdLst/>
            <a:ahLst/>
            <a:cxnLst/>
            <a:rect l="l" t="t" r="r" b="b"/>
            <a:pathLst>
              <a:path w="815975" h="219075">
                <a:moveTo>
                  <a:pt x="67502" y="142404"/>
                </a:moveTo>
                <a:lnTo>
                  <a:pt x="0" y="198527"/>
                </a:lnTo>
                <a:lnTo>
                  <a:pt x="85442" y="218841"/>
                </a:lnTo>
                <a:lnTo>
                  <a:pt x="78675" y="190011"/>
                </a:lnTo>
                <a:lnTo>
                  <a:pt x="70573" y="190011"/>
                </a:lnTo>
                <a:lnTo>
                  <a:pt x="67013" y="174724"/>
                </a:lnTo>
                <a:lnTo>
                  <a:pt x="74666" y="172929"/>
                </a:lnTo>
                <a:lnTo>
                  <a:pt x="67502" y="142404"/>
                </a:lnTo>
                <a:close/>
              </a:path>
              <a:path w="815975" h="219075">
                <a:moveTo>
                  <a:pt x="74666" y="172929"/>
                </a:moveTo>
                <a:lnTo>
                  <a:pt x="67013" y="174724"/>
                </a:lnTo>
                <a:lnTo>
                  <a:pt x="70573" y="190011"/>
                </a:lnTo>
                <a:lnTo>
                  <a:pt x="78253" y="188210"/>
                </a:lnTo>
                <a:lnTo>
                  <a:pt x="74666" y="172929"/>
                </a:lnTo>
                <a:close/>
              </a:path>
              <a:path w="815975" h="219075">
                <a:moveTo>
                  <a:pt x="78253" y="188210"/>
                </a:moveTo>
                <a:lnTo>
                  <a:pt x="70573" y="190011"/>
                </a:lnTo>
                <a:lnTo>
                  <a:pt x="78675" y="190011"/>
                </a:lnTo>
                <a:lnTo>
                  <a:pt x="78253" y="188210"/>
                </a:lnTo>
                <a:close/>
              </a:path>
              <a:path w="815975" h="219075">
                <a:moveTo>
                  <a:pt x="812052" y="0"/>
                </a:moveTo>
                <a:lnTo>
                  <a:pt x="74666" y="172929"/>
                </a:lnTo>
                <a:lnTo>
                  <a:pt x="78253" y="188210"/>
                </a:lnTo>
                <a:lnTo>
                  <a:pt x="815681" y="15287"/>
                </a:lnTo>
                <a:lnTo>
                  <a:pt x="812052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8405247" y="10797609"/>
            <a:ext cx="189865" cy="2368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300" spc="-50" dirty="0">
                <a:latin typeface="Verdana"/>
                <a:cs typeface="Verdana"/>
              </a:rPr>
              <a:t>5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10444" y="707836"/>
            <a:ext cx="888238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-215" dirty="0">
                <a:latin typeface="Tahoma"/>
                <a:cs typeface="Tahoma"/>
              </a:rPr>
              <a:t>how</a:t>
            </a:r>
            <a:r>
              <a:rPr sz="3950" b="1" spc="-170" dirty="0">
                <a:latin typeface="Tahoma"/>
                <a:cs typeface="Tahoma"/>
              </a:rPr>
              <a:t> </a:t>
            </a:r>
            <a:r>
              <a:rPr sz="3950" b="1" spc="-110" dirty="0">
                <a:latin typeface="Tahoma"/>
                <a:cs typeface="Tahoma"/>
              </a:rPr>
              <a:t>device</a:t>
            </a:r>
            <a:r>
              <a:rPr sz="3950" b="1" spc="-185" dirty="0">
                <a:latin typeface="Tahoma"/>
                <a:cs typeface="Tahoma"/>
              </a:rPr>
              <a:t> </a:t>
            </a:r>
            <a:r>
              <a:rPr sz="3950" b="1" spc="-875" dirty="0">
                <a:latin typeface="Tahoma"/>
                <a:cs typeface="Tahoma"/>
              </a:rPr>
              <a:t>&lt;&gt;</a:t>
            </a:r>
            <a:r>
              <a:rPr sz="3950" b="1" spc="-170" dirty="0">
                <a:latin typeface="Tahoma"/>
                <a:cs typeface="Tahoma"/>
              </a:rPr>
              <a:t> </a:t>
            </a:r>
            <a:r>
              <a:rPr sz="3950" b="1" dirty="0">
                <a:latin typeface="Tahoma"/>
                <a:cs typeface="Tahoma"/>
              </a:rPr>
              <a:t>CPU</a:t>
            </a:r>
            <a:r>
              <a:rPr sz="3950" b="1" spc="-215" dirty="0">
                <a:latin typeface="Tahoma"/>
                <a:cs typeface="Tahoma"/>
              </a:rPr>
              <a:t> </a:t>
            </a:r>
            <a:r>
              <a:rPr sz="3950" b="1" spc="-50" dirty="0">
                <a:latin typeface="Tahoma"/>
                <a:cs typeface="Tahoma"/>
              </a:rPr>
              <a:t>sync</a:t>
            </a:r>
            <a:r>
              <a:rPr sz="3950" b="1" spc="-175" dirty="0">
                <a:latin typeface="Tahoma"/>
                <a:cs typeface="Tahoma"/>
              </a:rPr>
              <a:t> </a:t>
            </a:r>
            <a:r>
              <a:rPr sz="3950" b="1" spc="-165" dirty="0">
                <a:latin typeface="Tahoma"/>
                <a:cs typeface="Tahoma"/>
              </a:rPr>
              <a:t>works</a:t>
            </a:r>
            <a:r>
              <a:rPr sz="3950" b="1" spc="-170" dirty="0">
                <a:latin typeface="Tahoma"/>
                <a:cs typeface="Tahoma"/>
              </a:rPr>
              <a:t> </a:t>
            </a:r>
            <a:r>
              <a:rPr sz="3950" b="1" spc="-20" dirty="0">
                <a:latin typeface="Tahoma"/>
                <a:cs typeface="Tahoma"/>
              </a:rPr>
              <a:t>today</a:t>
            </a:r>
            <a:endParaRPr sz="395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03960" y="4283848"/>
            <a:ext cx="7178040" cy="3457575"/>
          </a:xfrm>
          <a:custGeom>
            <a:avLst/>
            <a:gdLst/>
            <a:ahLst/>
            <a:cxnLst/>
            <a:rect l="l" t="t" r="r" b="b"/>
            <a:pathLst>
              <a:path w="7178040" h="3457575">
                <a:moveTo>
                  <a:pt x="0" y="3457067"/>
                </a:moveTo>
                <a:lnTo>
                  <a:pt x="7178001" y="3457067"/>
                </a:lnTo>
                <a:lnTo>
                  <a:pt x="7178001" y="0"/>
                </a:lnTo>
                <a:lnTo>
                  <a:pt x="0" y="0"/>
                </a:lnTo>
                <a:lnTo>
                  <a:pt x="0" y="3457067"/>
                </a:lnTo>
                <a:close/>
              </a:path>
            </a:pathLst>
          </a:custGeom>
          <a:ln w="5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102628" y="4384723"/>
            <a:ext cx="1467485" cy="1056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14599"/>
              </a:lnSpc>
              <a:spcBef>
                <a:spcPts val="95"/>
              </a:spcBef>
            </a:pPr>
            <a:r>
              <a:rPr sz="2950" spc="-10" dirty="0">
                <a:solidFill>
                  <a:srgbClr val="676767"/>
                </a:solidFill>
                <a:latin typeface="Consolas"/>
                <a:cs typeface="Consolas"/>
              </a:rPr>
              <a:t>SYS_pre </a:t>
            </a:r>
            <a:r>
              <a:rPr sz="2950" spc="-25" dirty="0">
                <a:solidFill>
                  <a:srgbClr val="676767"/>
                </a:solidFill>
                <a:latin typeface="Consolas"/>
                <a:cs typeface="Consolas"/>
              </a:rPr>
              <a:t>DEV</a:t>
            </a:r>
            <a:endParaRPr sz="29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61737" y="4384723"/>
            <a:ext cx="3129280" cy="105600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2950" dirty="0">
                <a:solidFill>
                  <a:srgbClr val="676767"/>
                </a:solidFill>
                <a:latin typeface="Consolas"/>
                <a:cs typeface="Consolas"/>
              </a:rPr>
              <a:t>=</a:t>
            </a:r>
            <a:r>
              <a:rPr sz="2950" spc="15" dirty="0">
                <a:solidFill>
                  <a:srgbClr val="676767"/>
                </a:solidFill>
                <a:latin typeface="Consolas"/>
                <a:cs typeface="Consolas"/>
              </a:rPr>
              <a:t> </a:t>
            </a:r>
            <a:r>
              <a:rPr sz="2950" spc="-10" dirty="0">
                <a:solidFill>
                  <a:srgbClr val="676767"/>
                </a:solidFill>
                <a:latin typeface="Consolas"/>
                <a:cs typeface="Consolas"/>
              </a:rPr>
              <a:t>read(SYS.clk)</a:t>
            </a:r>
            <a:endParaRPr sz="2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sz="2950" dirty="0">
                <a:solidFill>
                  <a:srgbClr val="676767"/>
                </a:solidFill>
                <a:latin typeface="Consolas"/>
                <a:cs typeface="Consolas"/>
              </a:rPr>
              <a:t>=</a:t>
            </a:r>
            <a:r>
              <a:rPr sz="2950" spc="15" dirty="0">
                <a:solidFill>
                  <a:srgbClr val="676767"/>
                </a:solidFill>
                <a:latin typeface="Consolas"/>
                <a:cs typeface="Consolas"/>
              </a:rPr>
              <a:t> </a:t>
            </a:r>
            <a:r>
              <a:rPr sz="2950" spc="-10" dirty="0">
                <a:solidFill>
                  <a:srgbClr val="676767"/>
                </a:solidFill>
                <a:latin typeface="Consolas"/>
                <a:cs typeface="Consolas"/>
              </a:rPr>
              <a:t>read(DEV.clk)</a:t>
            </a:r>
            <a:endParaRPr sz="29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02628" y="5477883"/>
            <a:ext cx="6670675" cy="20237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950" dirty="0">
                <a:solidFill>
                  <a:srgbClr val="676767"/>
                </a:solidFill>
                <a:latin typeface="Consolas"/>
                <a:cs typeface="Consolas"/>
              </a:rPr>
              <a:t>SYS_post</a:t>
            </a:r>
            <a:r>
              <a:rPr sz="2950" spc="-855" dirty="0">
                <a:solidFill>
                  <a:srgbClr val="676767"/>
                </a:solidFill>
                <a:latin typeface="Consolas"/>
                <a:cs typeface="Consolas"/>
              </a:rPr>
              <a:t> </a:t>
            </a:r>
            <a:r>
              <a:rPr sz="2950" dirty="0">
                <a:solidFill>
                  <a:srgbClr val="676767"/>
                </a:solidFill>
                <a:latin typeface="Consolas"/>
                <a:cs typeface="Consolas"/>
              </a:rPr>
              <a:t>=</a:t>
            </a:r>
            <a:r>
              <a:rPr sz="2950" spc="15" dirty="0">
                <a:solidFill>
                  <a:srgbClr val="676767"/>
                </a:solidFill>
                <a:latin typeface="Consolas"/>
                <a:cs typeface="Consolas"/>
              </a:rPr>
              <a:t> </a:t>
            </a:r>
            <a:r>
              <a:rPr sz="2950" spc="-10" dirty="0">
                <a:solidFill>
                  <a:srgbClr val="676767"/>
                </a:solidFill>
                <a:latin typeface="Consolas"/>
                <a:cs typeface="Consolas"/>
              </a:rPr>
              <a:t>read(SYS.clk)</a:t>
            </a:r>
            <a:endParaRPr sz="2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2950">
              <a:latin typeface="Consolas"/>
              <a:cs typeface="Consolas"/>
            </a:endParaRPr>
          </a:p>
          <a:p>
            <a:pPr marR="5080">
              <a:lnSpc>
                <a:spcPct val="114599"/>
              </a:lnSpc>
              <a:tabLst>
                <a:tab pos="1256030" algn="l"/>
              </a:tabLst>
            </a:pPr>
            <a:r>
              <a:rPr sz="2950" spc="-25" dirty="0">
                <a:solidFill>
                  <a:srgbClr val="676767"/>
                </a:solidFill>
                <a:latin typeface="Consolas"/>
                <a:cs typeface="Consolas"/>
              </a:rPr>
              <a:t>SYS</a:t>
            </a:r>
            <a:r>
              <a:rPr sz="2950" dirty="0">
                <a:solidFill>
                  <a:srgbClr val="676767"/>
                </a:solidFill>
                <a:latin typeface="Consolas"/>
                <a:cs typeface="Consolas"/>
              </a:rPr>
              <a:t>	=</a:t>
            </a:r>
            <a:r>
              <a:rPr sz="2950" spc="15" dirty="0">
                <a:solidFill>
                  <a:srgbClr val="676767"/>
                </a:solidFill>
                <a:latin typeface="Consolas"/>
                <a:cs typeface="Consolas"/>
              </a:rPr>
              <a:t> </a:t>
            </a:r>
            <a:r>
              <a:rPr sz="2950" dirty="0">
                <a:solidFill>
                  <a:srgbClr val="676767"/>
                </a:solidFill>
                <a:latin typeface="Consolas"/>
                <a:cs typeface="Consolas"/>
              </a:rPr>
              <a:t>(SYS_pre</a:t>
            </a:r>
            <a:r>
              <a:rPr sz="2950" spc="15" dirty="0">
                <a:solidFill>
                  <a:srgbClr val="676767"/>
                </a:solidFill>
                <a:latin typeface="Consolas"/>
                <a:cs typeface="Consolas"/>
              </a:rPr>
              <a:t> </a:t>
            </a:r>
            <a:r>
              <a:rPr sz="2950" dirty="0">
                <a:solidFill>
                  <a:srgbClr val="676767"/>
                </a:solidFill>
                <a:latin typeface="Consolas"/>
                <a:cs typeface="Consolas"/>
              </a:rPr>
              <a:t>+</a:t>
            </a:r>
            <a:r>
              <a:rPr sz="2950" spc="15" dirty="0">
                <a:solidFill>
                  <a:srgbClr val="676767"/>
                </a:solidFill>
                <a:latin typeface="Consolas"/>
                <a:cs typeface="Consolas"/>
              </a:rPr>
              <a:t> </a:t>
            </a:r>
            <a:r>
              <a:rPr sz="2950" dirty="0">
                <a:solidFill>
                  <a:srgbClr val="676767"/>
                </a:solidFill>
                <a:latin typeface="Consolas"/>
                <a:cs typeface="Consolas"/>
              </a:rPr>
              <a:t>SYS_post)</a:t>
            </a:r>
            <a:r>
              <a:rPr sz="2950" spc="15" dirty="0">
                <a:solidFill>
                  <a:srgbClr val="676767"/>
                </a:solidFill>
                <a:latin typeface="Consolas"/>
                <a:cs typeface="Consolas"/>
              </a:rPr>
              <a:t> </a:t>
            </a:r>
            <a:r>
              <a:rPr sz="2950" dirty="0">
                <a:solidFill>
                  <a:srgbClr val="676767"/>
                </a:solidFill>
                <a:latin typeface="Consolas"/>
                <a:cs typeface="Consolas"/>
              </a:rPr>
              <a:t>/</a:t>
            </a:r>
            <a:r>
              <a:rPr sz="2950" spc="15" dirty="0">
                <a:solidFill>
                  <a:srgbClr val="676767"/>
                </a:solidFill>
                <a:latin typeface="Consolas"/>
                <a:cs typeface="Consolas"/>
              </a:rPr>
              <a:t> </a:t>
            </a:r>
            <a:r>
              <a:rPr sz="2950" spc="-60" dirty="0">
                <a:solidFill>
                  <a:srgbClr val="676767"/>
                </a:solidFill>
                <a:latin typeface="Consolas"/>
                <a:cs typeface="Consolas"/>
              </a:rPr>
              <a:t>2 </a:t>
            </a:r>
            <a:r>
              <a:rPr sz="2950" dirty="0">
                <a:solidFill>
                  <a:srgbClr val="676767"/>
                </a:solidFill>
                <a:latin typeface="Consolas"/>
                <a:cs typeface="Consolas"/>
              </a:rPr>
              <a:t>DEV_SYS_offset</a:t>
            </a:r>
            <a:r>
              <a:rPr sz="2950" spc="-775" dirty="0">
                <a:solidFill>
                  <a:srgbClr val="676767"/>
                </a:solidFill>
                <a:latin typeface="Consolas"/>
                <a:cs typeface="Consolas"/>
              </a:rPr>
              <a:t> </a:t>
            </a:r>
            <a:r>
              <a:rPr sz="2950" dirty="0">
                <a:solidFill>
                  <a:srgbClr val="676767"/>
                </a:solidFill>
                <a:latin typeface="Consolas"/>
                <a:cs typeface="Consolas"/>
              </a:rPr>
              <a:t>=</a:t>
            </a:r>
            <a:r>
              <a:rPr sz="2950" spc="15" dirty="0">
                <a:solidFill>
                  <a:srgbClr val="676767"/>
                </a:solidFill>
                <a:latin typeface="Consolas"/>
                <a:cs typeface="Consolas"/>
              </a:rPr>
              <a:t> </a:t>
            </a:r>
            <a:r>
              <a:rPr sz="2950" dirty="0">
                <a:solidFill>
                  <a:srgbClr val="676767"/>
                </a:solidFill>
                <a:latin typeface="Consolas"/>
                <a:cs typeface="Consolas"/>
              </a:rPr>
              <a:t>(DEV</a:t>
            </a:r>
            <a:r>
              <a:rPr sz="2950" spc="15" dirty="0">
                <a:solidFill>
                  <a:srgbClr val="676767"/>
                </a:solidFill>
                <a:latin typeface="Consolas"/>
                <a:cs typeface="Consolas"/>
              </a:rPr>
              <a:t> </a:t>
            </a:r>
            <a:r>
              <a:rPr sz="2950" dirty="0">
                <a:solidFill>
                  <a:srgbClr val="676767"/>
                </a:solidFill>
                <a:latin typeface="Consolas"/>
                <a:cs typeface="Consolas"/>
              </a:rPr>
              <a:t>–</a:t>
            </a:r>
            <a:r>
              <a:rPr sz="2950" spc="15" dirty="0">
                <a:solidFill>
                  <a:srgbClr val="676767"/>
                </a:solidFill>
                <a:latin typeface="Consolas"/>
                <a:cs typeface="Consolas"/>
              </a:rPr>
              <a:t> </a:t>
            </a:r>
            <a:r>
              <a:rPr sz="2950" spc="-20" dirty="0">
                <a:solidFill>
                  <a:srgbClr val="676767"/>
                </a:solidFill>
                <a:latin typeface="Consolas"/>
                <a:cs typeface="Consolas"/>
              </a:rPr>
              <a:t>SYS)</a:t>
            </a:r>
            <a:endParaRPr sz="295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32189" y="3780408"/>
            <a:ext cx="5440045" cy="4464685"/>
            <a:chOff x="2032189" y="3780408"/>
            <a:chExt cx="5440045" cy="4464685"/>
          </a:xfrm>
        </p:grpSpPr>
        <p:sp>
          <p:nvSpPr>
            <p:cNvPr id="10" name="object 10"/>
            <p:cNvSpPr/>
            <p:nvPr/>
          </p:nvSpPr>
          <p:spPr>
            <a:xfrm>
              <a:off x="2053131" y="3780408"/>
              <a:ext cx="5398135" cy="4464685"/>
            </a:xfrm>
            <a:custGeom>
              <a:avLst/>
              <a:gdLst/>
              <a:ahLst/>
              <a:cxnLst/>
              <a:rect l="l" t="t" r="r" b="b"/>
              <a:pathLst>
                <a:path w="5398134" h="4464684">
                  <a:moveTo>
                    <a:pt x="0" y="0"/>
                  </a:moveTo>
                  <a:lnTo>
                    <a:pt x="0" y="4464296"/>
                  </a:lnTo>
                </a:path>
                <a:path w="5398134" h="4464684">
                  <a:moveTo>
                    <a:pt x="2768501" y="0"/>
                  </a:moveTo>
                  <a:lnTo>
                    <a:pt x="2768501" y="4464296"/>
                  </a:lnTo>
                </a:path>
                <a:path w="5398134" h="4464684">
                  <a:moveTo>
                    <a:pt x="5397950" y="0"/>
                  </a:moveTo>
                  <a:lnTo>
                    <a:pt x="5397950" y="4464296"/>
                  </a:lnTo>
                </a:path>
              </a:pathLst>
            </a:custGeom>
            <a:ln w="41883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36927" y="4342072"/>
              <a:ext cx="5408295" cy="3326765"/>
            </a:xfrm>
            <a:custGeom>
              <a:avLst/>
              <a:gdLst/>
              <a:ahLst/>
              <a:cxnLst/>
              <a:rect l="l" t="t" r="r" b="b"/>
              <a:pathLst>
                <a:path w="5408295" h="3326765">
                  <a:moveTo>
                    <a:pt x="2778341" y="2933941"/>
                  </a:moveTo>
                  <a:lnTo>
                    <a:pt x="2772067" y="2878442"/>
                  </a:lnTo>
                  <a:lnTo>
                    <a:pt x="2560358" y="2902521"/>
                  </a:lnTo>
                  <a:lnTo>
                    <a:pt x="2749283" y="2837256"/>
                  </a:lnTo>
                  <a:lnTo>
                    <a:pt x="2766060" y="2831465"/>
                  </a:lnTo>
                  <a:lnTo>
                    <a:pt x="2507500" y="2656535"/>
                  </a:lnTo>
                  <a:lnTo>
                    <a:pt x="2581516" y="2778988"/>
                  </a:lnTo>
                  <a:lnTo>
                    <a:pt x="23177" y="2441460"/>
                  </a:lnTo>
                  <a:lnTo>
                    <a:pt x="15849" y="2496820"/>
                  </a:lnTo>
                  <a:lnTo>
                    <a:pt x="2574175" y="2834335"/>
                  </a:lnTo>
                  <a:lnTo>
                    <a:pt x="2495461" y="2909900"/>
                  </a:lnTo>
                  <a:lnTo>
                    <a:pt x="208051" y="3169945"/>
                  </a:lnTo>
                  <a:lnTo>
                    <a:pt x="284251" y="3048838"/>
                  </a:lnTo>
                  <a:lnTo>
                    <a:pt x="22555" y="3219094"/>
                  </a:lnTo>
                  <a:lnTo>
                    <a:pt x="315798" y="3326320"/>
                  </a:lnTo>
                  <a:lnTo>
                    <a:pt x="216954" y="3227959"/>
                  </a:lnTo>
                  <a:lnTo>
                    <a:pt x="214414" y="3225431"/>
                  </a:lnTo>
                  <a:lnTo>
                    <a:pt x="2778341" y="2933941"/>
                  </a:lnTo>
                  <a:close/>
                </a:path>
                <a:path w="5408295" h="3326765">
                  <a:moveTo>
                    <a:pt x="2788259" y="492556"/>
                  </a:moveTo>
                  <a:lnTo>
                    <a:pt x="2781909" y="437057"/>
                  </a:lnTo>
                  <a:lnTo>
                    <a:pt x="2569934" y="461162"/>
                  </a:lnTo>
                  <a:lnTo>
                    <a:pt x="2759189" y="395795"/>
                  </a:lnTo>
                  <a:lnTo>
                    <a:pt x="2775978" y="390004"/>
                  </a:lnTo>
                  <a:lnTo>
                    <a:pt x="2517406" y="215074"/>
                  </a:lnTo>
                  <a:lnTo>
                    <a:pt x="2591371" y="337515"/>
                  </a:lnTo>
                  <a:lnTo>
                    <a:pt x="33020" y="0"/>
                  </a:lnTo>
                  <a:lnTo>
                    <a:pt x="25755" y="55422"/>
                  </a:lnTo>
                  <a:lnTo>
                    <a:pt x="2584018" y="392874"/>
                  </a:lnTo>
                  <a:lnTo>
                    <a:pt x="2505214" y="468515"/>
                  </a:lnTo>
                  <a:lnTo>
                    <a:pt x="217944" y="728484"/>
                  </a:lnTo>
                  <a:lnTo>
                    <a:pt x="294093" y="607453"/>
                  </a:lnTo>
                  <a:lnTo>
                    <a:pt x="32461" y="777709"/>
                  </a:lnTo>
                  <a:lnTo>
                    <a:pt x="325640" y="884859"/>
                  </a:lnTo>
                  <a:lnTo>
                    <a:pt x="226745" y="786498"/>
                  </a:lnTo>
                  <a:lnTo>
                    <a:pt x="224218" y="783983"/>
                  </a:lnTo>
                  <a:lnTo>
                    <a:pt x="2788259" y="492556"/>
                  </a:lnTo>
                  <a:close/>
                </a:path>
                <a:path w="5408295" h="3326765">
                  <a:moveTo>
                    <a:pt x="5407863" y="1670939"/>
                  </a:moveTo>
                  <a:lnTo>
                    <a:pt x="5401310" y="1615516"/>
                  </a:lnTo>
                  <a:lnTo>
                    <a:pt x="5247271" y="1633715"/>
                  </a:lnTo>
                  <a:lnTo>
                    <a:pt x="5382971" y="1586204"/>
                  </a:lnTo>
                  <a:lnTo>
                    <a:pt x="5401513" y="1579702"/>
                  </a:lnTo>
                  <a:lnTo>
                    <a:pt x="5142179" y="1405890"/>
                  </a:lnTo>
                  <a:lnTo>
                    <a:pt x="5216677" y="1528013"/>
                  </a:lnTo>
                  <a:lnTo>
                    <a:pt x="7048" y="864133"/>
                  </a:lnTo>
                  <a:lnTo>
                    <a:pt x="0" y="919556"/>
                  </a:lnTo>
                  <a:lnTo>
                    <a:pt x="5209667" y="1583372"/>
                  </a:lnTo>
                  <a:lnTo>
                    <a:pt x="5145189" y="1645780"/>
                  </a:lnTo>
                  <a:lnTo>
                    <a:pt x="185813" y="2231656"/>
                  </a:lnTo>
                  <a:lnTo>
                    <a:pt x="261429" y="2110308"/>
                  </a:lnTo>
                  <a:lnTo>
                    <a:pt x="495" y="2281682"/>
                  </a:lnTo>
                  <a:lnTo>
                    <a:pt x="294170" y="2387574"/>
                  </a:lnTo>
                  <a:lnTo>
                    <a:pt x="195059" y="2289772"/>
                  </a:lnTo>
                  <a:lnTo>
                    <a:pt x="192392" y="2287143"/>
                  </a:lnTo>
                  <a:lnTo>
                    <a:pt x="5407863" y="1670939"/>
                  </a:lnTo>
                  <a:close/>
                </a:path>
              </a:pathLst>
            </a:custGeom>
            <a:solidFill>
              <a:srgbClr val="007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46237" y="3302801"/>
            <a:ext cx="81406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Trebuchet MS"/>
                <a:cs typeface="Trebuchet MS"/>
              </a:rPr>
              <a:t>kernel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63780" y="3302801"/>
            <a:ext cx="91566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Trebuchet MS"/>
                <a:cs typeface="Trebuchet MS"/>
              </a:rPr>
              <a:t>SYS.clk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5551" y="3302801"/>
            <a:ext cx="93154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latin typeface="Trebuchet MS"/>
                <a:cs typeface="Trebuchet MS"/>
              </a:rPr>
              <a:t>DEV.clk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7850" y="251217"/>
            <a:ext cx="17700849" cy="1532828"/>
          </a:xfrm>
          <a:prstGeom prst="rect">
            <a:avLst/>
          </a:prstGeom>
        </p:spPr>
        <p:txBody>
          <a:bodyPr vert="horz" wrap="square" lIns="0" tIns="411048" rIns="0" bIns="0" rtlCol="0">
            <a:spAutoFit/>
          </a:bodyPr>
          <a:lstStyle/>
          <a:p>
            <a:pPr marL="3683635">
              <a:lnSpc>
                <a:spcPct val="100000"/>
              </a:lnSpc>
              <a:spcBef>
                <a:spcPts val="105"/>
              </a:spcBef>
            </a:pPr>
            <a:r>
              <a:rPr dirty="0"/>
              <a:t>PTM</a:t>
            </a:r>
            <a:r>
              <a:rPr spc="-65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dirty="0"/>
              <a:t>What’s</a:t>
            </a:r>
            <a:r>
              <a:rPr spc="-5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BIG</a:t>
            </a:r>
            <a:r>
              <a:rPr spc="-50" dirty="0"/>
              <a:t> </a:t>
            </a:r>
            <a:r>
              <a:rPr spc="-10" dirty="0"/>
              <a:t>deal?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95532" y="3368675"/>
            <a:ext cx="10313035" cy="42799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36830" indent="-228600">
              <a:lnSpc>
                <a:spcPct val="90000"/>
              </a:lnSpc>
              <a:spcBef>
                <a:spcPts val="49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Let’s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start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talking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little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about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what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problems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PTM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solves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why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PTM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critically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important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technology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poised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receive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attention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short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term.</a:t>
            </a:r>
            <a:endParaRPr sz="3200" dirty="0">
              <a:latin typeface="Calibri"/>
              <a:cs typeface="Calibri"/>
            </a:endParaRPr>
          </a:p>
          <a:p>
            <a:pPr marL="240665" indent="-227965">
              <a:lnSpc>
                <a:spcPts val="3650"/>
              </a:lnSpc>
              <a:spcBef>
                <a:spcPts val="610"/>
              </a:spcBef>
              <a:buFont typeface="Arial MT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I’ll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talking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about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what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world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currently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looks</a:t>
            </a:r>
            <a:endParaRPr sz="3200" dirty="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spc="-10" dirty="0">
                <a:latin typeface="Calibri"/>
                <a:cs typeface="Calibri"/>
              </a:rPr>
              <a:t>like.</a:t>
            </a:r>
            <a:endParaRPr sz="3200" dirty="0">
              <a:latin typeface="Calibri"/>
              <a:cs typeface="Calibri"/>
            </a:endParaRPr>
          </a:p>
          <a:p>
            <a:pPr marL="240029" marR="5080" indent="-227329">
              <a:lnSpc>
                <a:spcPct val="9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It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well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understood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how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big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problem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lack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hyper 	</a:t>
            </a:r>
            <a:r>
              <a:rPr sz="3200" dirty="0">
                <a:latin typeface="Calibri"/>
                <a:cs typeface="Calibri"/>
              </a:rPr>
              <a:t>accurate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synchronisation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average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datacenter 	</a:t>
            </a:r>
            <a:r>
              <a:rPr sz="3200" spc="-25" dirty="0">
                <a:latin typeface="Calibri"/>
                <a:cs typeface="Calibri"/>
              </a:rPr>
              <a:t>server,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why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short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term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PTM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technology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is 	</a:t>
            </a:r>
            <a:r>
              <a:rPr sz="3200" dirty="0">
                <a:latin typeface="Calibri"/>
                <a:cs typeface="Calibri"/>
              </a:rPr>
              <a:t>likely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get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attention.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18657" y="10821030"/>
            <a:ext cx="85725" cy="489584"/>
          </a:xfrm>
          <a:custGeom>
            <a:avLst/>
            <a:gdLst/>
            <a:ahLst/>
            <a:cxnLst/>
            <a:rect l="l" t="t" r="r" b="b"/>
            <a:pathLst>
              <a:path w="85725" h="489584">
                <a:moveTo>
                  <a:pt x="85442" y="0"/>
                </a:moveTo>
                <a:lnTo>
                  <a:pt x="0" y="0"/>
                </a:lnTo>
                <a:lnTo>
                  <a:pt x="0" y="489199"/>
                </a:lnTo>
                <a:lnTo>
                  <a:pt x="85442" y="489199"/>
                </a:lnTo>
                <a:lnTo>
                  <a:pt x="85442" y="0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27570" y="10826761"/>
            <a:ext cx="890282" cy="1669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9208" rIns="0" bIns="0" rtlCol="0">
            <a:spAutoFit/>
          </a:bodyPr>
          <a:lstStyle/>
          <a:p>
            <a:pPr marL="11517630">
              <a:lnSpc>
                <a:spcPct val="100000"/>
              </a:lnSpc>
              <a:spcBef>
                <a:spcPts val="105"/>
              </a:spcBef>
            </a:pPr>
            <a:r>
              <a:rPr sz="3950" b="1" spc="-60" dirty="0">
                <a:latin typeface="Tahoma"/>
                <a:cs typeface="Tahoma"/>
              </a:rPr>
              <a:t>More</a:t>
            </a:r>
            <a:r>
              <a:rPr sz="3950" b="1" spc="-229" dirty="0">
                <a:latin typeface="Tahoma"/>
                <a:cs typeface="Tahoma"/>
              </a:rPr>
              <a:t> </a:t>
            </a:r>
            <a:r>
              <a:rPr sz="3950" b="1" spc="-330" dirty="0">
                <a:latin typeface="Tahoma"/>
                <a:cs typeface="Tahoma"/>
              </a:rPr>
              <a:t>like…</a:t>
            </a:r>
            <a:endParaRPr sz="395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32189" y="4002391"/>
            <a:ext cx="15888969" cy="6520180"/>
            <a:chOff x="2032189" y="4002391"/>
            <a:chExt cx="15888969" cy="6520180"/>
          </a:xfrm>
        </p:grpSpPr>
        <p:sp>
          <p:nvSpPr>
            <p:cNvPr id="6" name="object 6"/>
            <p:cNvSpPr/>
            <p:nvPr/>
          </p:nvSpPr>
          <p:spPr>
            <a:xfrm>
              <a:off x="2053131" y="4002391"/>
              <a:ext cx="2768600" cy="6520180"/>
            </a:xfrm>
            <a:custGeom>
              <a:avLst/>
              <a:gdLst/>
              <a:ahLst/>
              <a:cxnLst/>
              <a:rect l="l" t="t" r="r" b="b"/>
              <a:pathLst>
                <a:path w="2768600" h="6520180">
                  <a:moveTo>
                    <a:pt x="0" y="0"/>
                  </a:moveTo>
                  <a:lnTo>
                    <a:pt x="0" y="6519801"/>
                  </a:lnTo>
                </a:path>
                <a:path w="2768600" h="6520180">
                  <a:moveTo>
                    <a:pt x="2768501" y="0"/>
                  </a:moveTo>
                  <a:lnTo>
                    <a:pt x="2768501" y="6519801"/>
                  </a:lnTo>
                </a:path>
              </a:pathLst>
            </a:custGeom>
            <a:ln w="41883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40216" y="4342072"/>
              <a:ext cx="15881350" cy="5426075"/>
            </a:xfrm>
            <a:custGeom>
              <a:avLst/>
              <a:gdLst/>
              <a:ahLst/>
              <a:cxnLst/>
              <a:rect l="l" t="t" r="r" b="b"/>
              <a:pathLst>
                <a:path w="15881350" h="5426075">
                  <a:moveTo>
                    <a:pt x="2775051" y="5033429"/>
                  </a:moveTo>
                  <a:lnTo>
                    <a:pt x="2768777" y="4977930"/>
                  </a:lnTo>
                  <a:lnTo>
                    <a:pt x="2556827" y="5002034"/>
                  </a:lnTo>
                  <a:lnTo>
                    <a:pt x="2746184" y="4936668"/>
                  </a:lnTo>
                  <a:lnTo>
                    <a:pt x="2762770" y="4930953"/>
                  </a:lnTo>
                  <a:lnTo>
                    <a:pt x="2504211" y="4756010"/>
                  </a:lnTo>
                  <a:lnTo>
                    <a:pt x="2578189" y="4878400"/>
                  </a:lnTo>
                  <a:lnTo>
                    <a:pt x="19888" y="4540948"/>
                  </a:lnTo>
                  <a:lnTo>
                    <a:pt x="12560" y="4596295"/>
                  </a:lnTo>
                  <a:lnTo>
                    <a:pt x="2570937" y="4933759"/>
                  </a:lnTo>
                  <a:lnTo>
                    <a:pt x="2492095" y="5009388"/>
                  </a:lnTo>
                  <a:lnTo>
                    <a:pt x="204762" y="5269433"/>
                  </a:lnTo>
                  <a:lnTo>
                    <a:pt x="280962" y="5148326"/>
                  </a:lnTo>
                  <a:lnTo>
                    <a:pt x="188887" y="5208232"/>
                  </a:lnTo>
                  <a:lnTo>
                    <a:pt x="188887" y="5327383"/>
                  </a:lnTo>
                  <a:lnTo>
                    <a:pt x="182600" y="5271948"/>
                  </a:lnTo>
                  <a:lnTo>
                    <a:pt x="185750" y="5299659"/>
                  </a:lnTo>
                  <a:lnTo>
                    <a:pt x="188887" y="5327383"/>
                  </a:lnTo>
                  <a:lnTo>
                    <a:pt x="188887" y="5208232"/>
                  </a:lnTo>
                  <a:lnTo>
                    <a:pt x="19265" y="5318582"/>
                  </a:lnTo>
                  <a:lnTo>
                    <a:pt x="312508" y="5425808"/>
                  </a:lnTo>
                  <a:lnTo>
                    <a:pt x="213601" y="5327383"/>
                  </a:lnTo>
                  <a:lnTo>
                    <a:pt x="211061" y="5324856"/>
                  </a:lnTo>
                  <a:lnTo>
                    <a:pt x="2775051" y="5033429"/>
                  </a:lnTo>
                  <a:close/>
                </a:path>
                <a:path w="15881350" h="5426075">
                  <a:moveTo>
                    <a:pt x="15875597" y="1312494"/>
                  </a:moveTo>
                  <a:lnTo>
                    <a:pt x="15600147" y="1165555"/>
                  </a:lnTo>
                  <a:lnTo>
                    <a:pt x="15686520" y="1279512"/>
                  </a:lnTo>
                  <a:lnTo>
                    <a:pt x="309778" y="872363"/>
                  </a:lnTo>
                  <a:lnTo>
                    <a:pt x="223456" y="786498"/>
                  </a:lnTo>
                  <a:lnTo>
                    <a:pt x="220929" y="783983"/>
                  </a:lnTo>
                  <a:lnTo>
                    <a:pt x="2784970" y="492556"/>
                  </a:lnTo>
                  <a:lnTo>
                    <a:pt x="2778620" y="437057"/>
                  </a:lnTo>
                  <a:lnTo>
                    <a:pt x="2566644" y="461162"/>
                  </a:lnTo>
                  <a:lnTo>
                    <a:pt x="2755900" y="395795"/>
                  </a:lnTo>
                  <a:lnTo>
                    <a:pt x="2772689" y="390004"/>
                  </a:lnTo>
                  <a:lnTo>
                    <a:pt x="2514117" y="215074"/>
                  </a:lnTo>
                  <a:lnTo>
                    <a:pt x="2588082" y="337515"/>
                  </a:lnTo>
                  <a:lnTo>
                    <a:pt x="29730" y="0"/>
                  </a:lnTo>
                  <a:lnTo>
                    <a:pt x="22466" y="55422"/>
                  </a:lnTo>
                  <a:lnTo>
                    <a:pt x="2580729" y="392874"/>
                  </a:lnTo>
                  <a:lnTo>
                    <a:pt x="2501925" y="468515"/>
                  </a:lnTo>
                  <a:lnTo>
                    <a:pt x="214655" y="728484"/>
                  </a:lnTo>
                  <a:lnTo>
                    <a:pt x="290804" y="607453"/>
                  </a:lnTo>
                  <a:lnTo>
                    <a:pt x="29171" y="777709"/>
                  </a:lnTo>
                  <a:lnTo>
                    <a:pt x="286448" y="871753"/>
                  </a:lnTo>
                  <a:lnTo>
                    <a:pt x="1524" y="864196"/>
                  </a:lnTo>
                  <a:lnTo>
                    <a:pt x="0" y="920038"/>
                  </a:lnTo>
                  <a:lnTo>
                    <a:pt x="15685072" y="1335354"/>
                  </a:lnTo>
                  <a:lnTo>
                    <a:pt x="15592819" y="1444637"/>
                  </a:lnTo>
                  <a:lnTo>
                    <a:pt x="15825407" y="1335951"/>
                  </a:lnTo>
                  <a:lnTo>
                    <a:pt x="15875597" y="1312494"/>
                  </a:lnTo>
                  <a:close/>
                </a:path>
                <a:path w="15881350" h="5426075">
                  <a:moveTo>
                    <a:pt x="15880766" y="1501736"/>
                  </a:moveTo>
                  <a:lnTo>
                    <a:pt x="15870441" y="1446872"/>
                  </a:lnTo>
                  <a:lnTo>
                    <a:pt x="182194" y="4398264"/>
                  </a:lnTo>
                  <a:lnTo>
                    <a:pt x="249339" y="4271911"/>
                  </a:lnTo>
                  <a:lnTo>
                    <a:pt x="762" y="4460811"/>
                  </a:lnTo>
                  <a:lnTo>
                    <a:pt x="301002" y="4546384"/>
                  </a:lnTo>
                  <a:lnTo>
                    <a:pt x="197332" y="4457243"/>
                  </a:lnTo>
                  <a:lnTo>
                    <a:pt x="192544" y="4453128"/>
                  </a:lnTo>
                  <a:lnTo>
                    <a:pt x="15880766" y="1501736"/>
                  </a:lnTo>
                  <a:close/>
                </a:path>
              </a:pathLst>
            </a:custGeom>
            <a:solidFill>
              <a:srgbClr val="007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6687" y="4013210"/>
              <a:ext cx="9592603" cy="536902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46237" y="3302801"/>
            <a:ext cx="81406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Trebuchet MS"/>
                <a:cs typeface="Trebuchet MS"/>
              </a:rPr>
              <a:t>kernel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63780" y="3302801"/>
            <a:ext cx="91566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Trebuchet MS"/>
                <a:cs typeface="Trebuchet MS"/>
              </a:rPr>
              <a:t>SYS.clk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035052" y="4002391"/>
            <a:ext cx="0" cy="6520180"/>
          </a:xfrm>
          <a:custGeom>
            <a:avLst/>
            <a:gdLst/>
            <a:ahLst/>
            <a:cxnLst/>
            <a:rect l="l" t="t" r="r" b="b"/>
            <a:pathLst>
              <a:path h="6520180">
                <a:moveTo>
                  <a:pt x="0" y="0"/>
                </a:moveTo>
                <a:lnTo>
                  <a:pt x="0" y="6519801"/>
                </a:lnTo>
              </a:path>
            </a:pathLst>
          </a:custGeom>
          <a:ln w="41883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569522" y="3302801"/>
            <a:ext cx="93154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latin typeface="Trebuchet MS"/>
                <a:cs typeface="Trebuchet MS"/>
              </a:rPr>
              <a:t>DEV.clk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99158" y="5321936"/>
            <a:ext cx="5292090" cy="222186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 marR="5080" indent="640715">
              <a:lnSpc>
                <a:spcPts val="8190"/>
              </a:lnSpc>
              <a:spcBef>
                <a:spcPts val="1115"/>
              </a:spcBef>
            </a:pPr>
            <a:r>
              <a:rPr sz="7550" spc="-280" dirty="0">
                <a:solidFill>
                  <a:srgbClr val="676767"/>
                </a:solidFill>
                <a:latin typeface="Verdana"/>
                <a:cs typeface="Verdana"/>
              </a:rPr>
              <a:t>The</a:t>
            </a:r>
            <a:r>
              <a:rPr sz="7550" spc="-700" dirty="0">
                <a:solidFill>
                  <a:srgbClr val="676767"/>
                </a:solidFill>
                <a:latin typeface="Verdana"/>
                <a:cs typeface="Verdana"/>
              </a:rPr>
              <a:t> </a:t>
            </a:r>
            <a:r>
              <a:rPr sz="7550" spc="-330" dirty="0">
                <a:solidFill>
                  <a:srgbClr val="676767"/>
                </a:solidFill>
                <a:latin typeface="Verdana"/>
                <a:cs typeface="Verdana"/>
              </a:rPr>
              <a:t>PCIe </a:t>
            </a:r>
            <a:r>
              <a:rPr sz="7550" spc="-290" dirty="0">
                <a:solidFill>
                  <a:srgbClr val="676767"/>
                </a:solidFill>
                <a:latin typeface="Verdana"/>
                <a:cs typeface="Verdana"/>
              </a:rPr>
              <a:t>wonderland</a:t>
            </a:r>
            <a:endParaRPr sz="7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9208" rIns="0" bIns="0" rtlCol="0">
            <a:spAutoFit/>
          </a:bodyPr>
          <a:lstStyle/>
          <a:p>
            <a:pPr marL="7912734" algn="ctr">
              <a:lnSpc>
                <a:spcPct val="100000"/>
              </a:lnSpc>
              <a:spcBef>
                <a:spcPts val="105"/>
              </a:spcBef>
            </a:pPr>
            <a:r>
              <a:rPr sz="3950" b="1" spc="-45" dirty="0">
                <a:latin typeface="Tahoma"/>
                <a:cs typeface="Tahoma"/>
              </a:rPr>
              <a:t>Test</a:t>
            </a:r>
            <a:r>
              <a:rPr sz="3950" b="1" spc="-220" dirty="0">
                <a:latin typeface="Tahoma"/>
                <a:cs typeface="Tahoma"/>
              </a:rPr>
              <a:t> </a:t>
            </a:r>
            <a:r>
              <a:rPr sz="3950" b="1" spc="-40" dirty="0">
                <a:latin typeface="Tahoma"/>
                <a:cs typeface="Tahoma"/>
              </a:rPr>
              <a:t>platform</a:t>
            </a:r>
            <a:endParaRPr sz="3950">
              <a:latin typeface="Tahoma"/>
              <a:cs typeface="Tahoma"/>
            </a:endParaRPr>
          </a:p>
          <a:p>
            <a:pPr marL="7912734" algn="ctr">
              <a:lnSpc>
                <a:spcPct val="100000"/>
              </a:lnSpc>
              <a:spcBef>
                <a:spcPts val="85"/>
              </a:spcBef>
            </a:pPr>
            <a:r>
              <a:rPr sz="2600" spc="-10" dirty="0">
                <a:solidFill>
                  <a:srgbClr val="76B800"/>
                </a:solidFill>
                <a:latin typeface="Verdana"/>
                <a:cs typeface="Verdana"/>
              </a:rPr>
              <a:t>schematic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2575" y="2664212"/>
            <a:ext cx="6814820" cy="7504430"/>
          </a:xfrm>
          <a:custGeom>
            <a:avLst/>
            <a:gdLst/>
            <a:ahLst/>
            <a:cxnLst/>
            <a:rect l="l" t="t" r="r" b="b"/>
            <a:pathLst>
              <a:path w="6814820" h="7504430">
                <a:moveTo>
                  <a:pt x="0" y="7503855"/>
                </a:moveTo>
                <a:lnTo>
                  <a:pt x="6814451" y="7503855"/>
                </a:lnTo>
                <a:lnTo>
                  <a:pt x="6814451" y="0"/>
                </a:lnTo>
                <a:lnTo>
                  <a:pt x="0" y="0"/>
                </a:lnTo>
                <a:lnTo>
                  <a:pt x="0" y="7503855"/>
                </a:lnTo>
                <a:close/>
              </a:path>
            </a:pathLst>
          </a:custGeom>
          <a:ln w="13961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19717" y="2635317"/>
            <a:ext cx="21583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solidFill>
                  <a:srgbClr val="252525"/>
                </a:solidFill>
                <a:latin typeface="Trebuchet MS"/>
                <a:cs typeface="Trebuchet MS"/>
              </a:rPr>
              <a:t>SPR-</a:t>
            </a:r>
            <a:r>
              <a:rPr sz="2200" dirty="0">
                <a:solidFill>
                  <a:srgbClr val="252525"/>
                </a:solidFill>
                <a:latin typeface="Trebuchet MS"/>
                <a:cs typeface="Trebuchet MS"/>
              </a:rPr>
              <a:t>based</a:t>
            </a:r>
            <a:r>
              <a:rPr sz="2200" spc="-10" dirty="0">
                <a:solidFill>
                  <a:srgbClr val="252525"/>
                </a:solidFill>
                <a:latin typeface="Trebuchet MS"/>
                <a:cs typeface="Trebuchet MS"/>
              </a:rPr>
              <a:t> server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00056" y="4815770"/>
            <a:ext cx="3570604" cy="2384425"/>
          </a:xfrm>
          <a:custGeom>
            <a:avLst/>
            <a:gdLst/>
            <a:ahLst/>
            <a:cxnLst/>
            <a:rect l="l" t="t" r="r" b="b"/>
            <a:pathLst>
              <a:path w="3570604" h="2384425">
                <a:moveTo>
                  <a:pt x="3570152" y="0"/>
                </a:moveTo>
                <a:lnTo>
                  <a:pt x="0" y="0"/>
                </a:lnTo>
                <a:lnTo>
                  <a:pt x="0" y="2384011"/>
                </a:lnTo>
                <a:lnTo>
                  <a:pt x="3570152" y="2384011"/>
                </a:lnTo>
                <a:lnTo>
                  <a:pt x="3570152" y="0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13450" y="5803597"/>
            <a:ext cx="14522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ConnectX-</a:t>
            </a:r>
            <a:r>
              <a:rPr sz="2200" spc="-50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581095" y="2664212"/>
            <a:ext cx="3048000" cy="7504430"/>
          </a:xfrm>
          <a:custGeom>
            <a:avLst/>
            <a:gdLst/>
            <a:ahLst/>
            <a:cxnLst/>
            <a:rect l="l" t="t" r="r" b="b"/>
            <a:pathLst>
              <a:path w="3048000" h="7504430">
                <a:moveTo>
                  <a:pt x="0" y="7503855"/>
                </a:moveTo>
                <a:lnTo>
                  <a:pt x="3047446" y="7503855"/>
                </a:lnTo>
                <a:lnTo>
                  <a:pt x="3047446" y="0"/>
                </a:lnTo>
                <a:lnTo>
                  <a:pt x="0" y="0"/>
                </a:lnTo>
                <a:lnTo>
                  <a:pt x="0" y="7503855"/>
                </a:lnTo>
                <a:close/>
              </a:path>
            </a:pathLst>
          </a:custGeom>
          <a:ln w="13961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618936" y="2635317"/>
            <a:ext cx="2735580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05"/>
              </a:lnSpc>
              <a:spcBef>
                <a:spcPts val="95"/>
              </a:spcBef>
            </a:pPr>
            <a:r>
              <a:rPr sz="2200" spc="-10" dirty="0">
                <a:solidFill>
                  <a:srgbClr val="252525"/>
                </a:solidFill>
                <a:latin typeface="Trebuchet MS"/>
                <a:cs typeface="Trebuchet MS"/>
              </a:rPr>
              <a:t>Oscilloscope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ts val="2505"/>
              </a:lnSpc>
            </a:pPr>
            <a:r>
              <a:rPr sz="2200" dirty="0">
                <a:solidFill>
                  <a:srgbClr val="252525"/>
                </a:solidFill>
                <a:latin typeface="Trebuchet MS"/>
                <a:cs typeface="Trebuchet MS"/>
              </a:rPr>
              <a:t>Keysight</a:t>
            </a:r>
            <a:r>
              <a:rPr sz="2200" spc="-7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Trebuchet MS"/>
                <a:cs typeface="Trebuchet MS"/>
              </a:rPr>
              <a:t>DSO-</a:t>
            </a:r>
            <a:r>
              <a:rPr sz="2200" dirty="0">
                <a:solidFill>
                  <a:srgbClr val="252525"/>
                </a:solidFill>
                <a:latin typeface="Trebuchet MS"/>
                <a:cs typeface="Trebuchet MS"/>
              </a:rPr>
              <a:t>X</a:t>
            </a:r>
            <a:r>
              <a:rPr sz="2200" spc="-6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Trebuchet MS"/>
                <a:cs typeface="Trebuchet MS"/>
              </a:rPr>
              <a:t>3034A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224845" y="3711719"/>
            <a:ext cx="1385570" cy="1384935"/>
          </a:xfrm>
          <a:custGeom>
            <a:avLst/>
            <a:gdLst/>
            <a:ahLst/>
            <a:cxnLst/>
            <a:rect l="l" t="t" r="r" b="b"/>
            <a:pathLst>
              <a:path w="1385569" h="1384935">
                <a:moveTo>
                  <a:pt x="692753" y="0"/>
                </a:moveTo>
                <a:lnTo>
                  <a:pt x="645322" y="1597"/>
                </a:lnTo>
                <a:lnTo>
                  <a:pt x="598749" y="6319"/>
                </a:lnTo>
                <a:lnTo>
                  <a:pt x="553137" y="14064"/>
                </a:lnTo>
                <a:lnTo>
                  <a:pt x="508589" y="24728"/>
                </a:lnTo>
                <a:lnTo>
                  <a:pt x="465208" y="38209"/>
                </a:lnTo>
                <a:lnTo>
                  <a:pt x="423099" y="54402"/>
                </a:lnTo>
                <a:lnTo>
                  <a:pt x="382362" y="73206"/>
                </a:lnTo>
                <a:lnTo>
                  <a:pt x="343103" y="94517"/>
                </a:lnTo>
                <a:lnTo>
                  <a:pt x="305424" y="118231"/>
                </a:lnTo>
                <a:lnTo>
                  <a:pt x="269428" y="144247"/>
                </a:lnTo>
                <a:lnTo>
                  <a:pt x="235219" y="172460"/>
                </a:lnTo>
                <a:lnTo>
                  <a:pt x="202899" y="202768"/>
                </a:lnTo>
                <a:lnTo>
                  <a:pt x="172572" y="235068"/>
                </a:lnTo>
                <a:lnTo>
                  <a:pt x="144341" y="269256"/>
                </a:lnTo>
                <a:lnTo>
                  <a:pt x="118309" y="305230"/>
                </a:lnTo>
                <a:lnTo>
                  <a:pt x="94579" y="342886"/>
                </a:lnTo>
                <a:lnTo>
                  <a:pt x="73254" y="382122"/>
                </a:lnTo>
                <a:lnTo>
                  <a:pt x="54438" y="422833"/>
                </a:lnTo>
                <a:lnTo>
                  <a:pt x="38234" y="464919"/>
                </a:lnTo>
                <a:lnTo>
                  <a:pt x="24745" y="508274"/>
                </a:lnTo>
                <a:lnTo>
                  <a:pt x="14073" y="552796"/>
                </a:lnTo>
                <a:lnTo>
                  <a:pt x="6323" y="598382"/>
                </a:lnTo>
                <a:lnTo>
                  <a:pt x="1598" y="644929"/>
                </a:lnTo>
                <a:lnTo>
                  <a:pt x="0" y="692334"/>
                </a:lnTo>
                <a:lnTo>
                  <a:pt x="1598" y="739739"/>
                </a:lnTo>
                <a:lnTo>
                  <a:pt x="6323" y="786287"/>
                </a:lnTo>
                <a:lnTo>
                  <a:pt x="14073" y="831873"/>
                </a:lnTo>
                <a:lnTo>
                  <a:pt x="24745" y="876395"/>
                </a:lnTo>
                <a:lnTo>
                  <a:pt x="38234" y="919750"/>
                </a:lnTo>
                <a:lnTo>
                  <a:pt x="54438" y="961835"/>
                </a:lnTo>
                <a:lnTo>
                  <a:pt x="73254" y="1002547"/>
                </a:lnTo>
                <a:lnTo>
                  <a:pt x="94579" y="1041783"/>
                </a:lnTo>
                <a:lnTo>
                  <a:pt x="118309" y="1079439"/>
                </a:lnTo>
                <a:lnTo>
                  <a:pt x="144341" y="1115413"/>
                </a:lnTo>
                <a:lnTo>
                  <a:pt x="172572" y="1149601"/>
                </a:lnTo>
                <a:lnTo>
                  <a:pt x="202899" y="1181901"/>
                </a:lnTo>
                <a:lnTo>
                  <a:pt x="235219" y="1212209"/>
                </a:lnTo>
                <a:lnTo>
                  <a:pt x="269428" y="1240422"/>
                </a:lnTo>
                <a:lnTo>
                  <a:pt x="305424" y="1266437"/>
                </a:lnTo>
                <a:lnTo>
                  <a:pt x="343103" y="1290152"/>
                </a:lnTo>
                <a:lnTo>
                  <a:pt x="382362" y="1311463"/>
                </a:lnTo>
                <a:lnTo>
                  <a:pt x="423099" y="1330267"/>
                </a:lnTo>
                <a:lnTo>
                  <a:pt x="465208" y="1346460"/>
                </a:lnTo>
                <a:lnTo>
                  <a:pt x="508589" y="1359941"/>
                </a:lnTo>
                <a:lnTo>
                  <a:pt x="553137" y="1370605"/>
                </a:lnTo>
                <a:lnTo>
                  <a:pt x="598749" y="1378350"/>
                </a:lnTo>
                <a:lnTo>
                  <a:pt x="645322" y="1383072"/>
                </a:lnTo>
                <a:lnTo>
                  <a:pt x="692753" y="1384669"/>
                </a:lnTo>
                <a:lnTo>
                  <a:pt x="740184" y="1383072"/>
                </a:lnTo>
                <a:lnTo>
                  <a:pt x="786758" y="1378350"/>
                </a:lnTo>
                <a:lnTo>
                  <a:pt x="832370" y="1370605"/>
                </a:lnTo>
                <a:lnTo>
                  <a:pt x="876918" y="1359941"/>
                </a:lnTo>
                <a:lnTo>
                  <a:pt x="920298" y="1346460"/>
                </a:lnTo>
                <a:lnTo>
                  <a:pt x="962408" y="1330267"/>
                </a:lnTo>
                <a:lnTo>
                  <a:pt x="1003144" y="1311463"/>
                </a:lnTo>
                <a:lnTo>
                  <a:pt x="1042403" y="1290152"/>
                </a:lnTo>
                <a:lnTo>
                  <a:pt x="1080082" y="1266437"/>
                </a:lnTo>
                <a:lnTo>
                  <a:pt x="1116078" y="1240422"/>
                </a:lnTo>
                <a:lnTo>
                  <a:pt x="1150288" y="1212209"/>
                </a:lnTo>
                <a:lnTo>
                  <a:pt x="1182607" y="1181901"/>
                </a:lnTo>
                <a:lnTo>
                  <a:pt x="1212935" y="1149601"/>
                </a:lnTo>
                <a:lnTo>
                  <a:pt x="1241166" y="1115413"/>
                </a:lnTo>
                <a:lnTo>
                  <a:pt x="1267198" y="1079439"/>
                </a:lnTo>
                <a:lnTo>
                  <a:pt x="1290928" y="1041783"/>
                </a:lnTo>
                <a:lnTo>
                  <a:pt x="1312252" y="1002547"/>
                </a:lnTo>
                <a:lnTo>
                  <a:pt x="1331068" y="961835"/>
                </a:lnTo>
                <a:lnTo>
                  <a:pt x="1347272" y="919750"/>
                </a:lnTo>
                <a:lnTo>
                  <a:pt x="1360762" y="876395"/>
                </a:lnTo>
                <a:lnTo>
                  <a:pt x="1371433" y="831873"/>
                </a:lnTo>
                <a:lnTo>
                  <a:pt x="1379183" y="786287"/>
                </a:lnTo>
                <a:lnTo>
                  <a:pt x="1383909" y="739739"/>
                </a:lnTo>
                <a:lnTo>
                  <a:pt x="1385507" y="692334"/>
                </a:lnTo>
                <a:lnTo>
                  <a:pt x="1383909" y="644929"/>
                </a:lnTo>
                <a:lnTo>
                  <a:pt x="1379183" y="598382"/>
                </a:lnTo>
                <a:lnTo>
                  <a:pt x="1371433" y="552796"/>
                </a:lnTo>
                <a:lnTo>
                  <a:pt x="1360762" y="508274"/>
                </a:lnTo>
                <a:lnTo>
                  <a:pt x="1347272" y="464919"/>
                </a:lnTo>
                <a:lnTo>
                  <a:pt x="1331068" y="422833"/>
                </a:lnTo>
                <a:lnTo>
                  <a:pt x="1312252" y="382122"/>
                </a:lnTo>
                <a:lnTo>
                  <a:pt x="1290928" y="342886"/>
                </a:lnTo>
                <a:lnTo>
                  <a:pt x="1267198" y="305230"/>
                </a:lnTo>
                <a:lnTo>
                  <a:pt x="1241166" y="269256"/>
                </a:lnTo>
                <a:lnTo>
                  <a:pt x="1212935" y="235068"/>
                </a:lnTo>
                <a:lnTo>
                  <a:pt x="1182607" y="202768"/>
                </a:lnTo>
                <a:lnTo>
                  <a:pt x="1150288" y="172460"/>
                </a:lnTo>
                <a:lnTo>
                  <a:pt x="1116078" y="144247"/>
                </a:lnTo>
                <a:lnTo>
                  <a:pt x="1080082" y="118231"/>
                </a:lnTo>
                <a:lnTo>
                  <a:pt x="1042403" y="94517"/>
                </a:lnTo>
                <a:lnTo>
                  <a:pt x="1003144" y="73206"/>
                </a:lnTo>
                <a:lnTo>
                  <a:pt x="962408" y="54402"/>
                </a:lnTo>
                <a:lnTo>
                  <a:pt x="920298" y="38209"/>
                </a:lnTo>
                <a:lnTo>
                  <a:pt x="876918" y="24728"/>
                </a:lnTo>
                <a:lnTo>
                  <a:pt x="832370" y="14064"/>
                </a:lnTo>
                <a:lnTo>
                  <a:pt x="786758" y="6319"/>
                </a:lnTo>
                <a:lnTo>
                  <a:pt x="740184" y="1597"/>
                </a:lnTo>
                <a:lnTo>
                  <a:pt x="692753" y="0"/>
                </a:lnTo>
                <a:close/>
              </a:path>
            </a:pathLst>
          </a:custGeom>
          <a:solidFill>
            <a:srgbClr val="F9C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467985" y="4006444"/>
            <a:ext cx="89979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>
                <a:solidFill>
                  <a:srgbClr val="FFFFFF"/>
                </a:solidFill>
                <a:latin typeface="Trebuchet MS"/>
                <a:cs typeface="Trebuchet MS"/>
              </a:rPr>
              <a:t>ch1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224845" y="5908930"/>
            <a:ext cx="1385570" cy="1384935"/>
          </a:xfrm>
          <a:custGeom>
            <a:avLst/>
            <a:gdLst/>
            <a:ahLst/>
            <a:cxnLst/>
            <a:rect l="l" t="t" r="r" b="b"/>
            <a:pathLst>
              <a:path w="1385569" h="1384934">
                <a:moveTo>
                  <a:pt x="692753" y="0"/>
                </a:moveTo>
                <a:lnTo>
                  <a:pt x="645322" y="1597"/>
                </a:lnTo>
                <a:lnTo>
                  <a:pt x="598749" y="6319"/>
                </a:lnTo>
                <a:lnTo>
                  <a:pt x="553137" y="14064"/>
                </a:lnTo>
                <a:lnTo>
                  <a:pt x="508589" y="24728"/>
                </a:lnTo>
                <a:lnTo>
                  <a:pt x="465208" y="38209"/>
                </a:lnTo>
                <a:lnTo>
                  <a:pt x="423099" y="54402"/>
                </a:lnTo>
                <a:lnTo>
                  <a:pt x="382362" y="73206"/>
                </a:lnTo>
                <a:lnTo>
                  <a:pt x="343103" y="94517"/>
                </a:lnTo>
                <a:lnTo>
                  <a:pt x="305424" y="118231"/>
                </a:lnTo>
                <a:lnTo>
                  <a:pt x="269428" y="144247"/>
                </a:lnTo>
                <a:lnTo>
                  <a:pt x="235219" y="172460"/>
                </a:lnTo>
                <a:lnTo>
                  <a:pt x="202899" y="202768"/>
                </a:lnTo>
                <a:lnTo>
                  <a:pt x="172572" y="235068"/>
                </a:lnTo>
                <a:lnTo>
                  <a:pt x="144341" y="269256"/>
                </a:lnTo>
                <a:lnTo>
                  <a:pt x="118309" y="305230"/>
                </a:lnTo>
                <a:lnTo>
                  <a:pt x="94579" y="342886"/>
                </a:lnTo>
                <a:lnTo>
                  <a:pt x="73254" y="382122"/>
                </a:lnTo>
                <a:lnTo>
                  <a:pt x="54438" y="422833"/>
                </a:lnTo>
                <a:lnTo>
                  <a:pt x="38234" y="464919"/>
                </a:lnTo>
                <a:lnTo>
                  <a:pt x="24745" y="508274"/>
                </a:lnTo>
                <a:lnTo>
                  <a:pt x="14073" y="552796"/>
                </a:lnTo>
                <a:lnTo>
                  <a:pt x="6323" y="598382"/>
                </a:lnTo>
                <a:lnTo>
                  <a:pt x="1598" y="644929"/>
                </a:lnTo>
                <a:lnTo>
                  <a:pt x="0" y="692334"/>
                </a:lnTo>
                <a:lnTo>
                  <a:pt x="1598" y="739739"/>
                </a:lnTo>
                <a:lnTo>
                  <a:pt x="6323" y="786287"/>
                </a:lnTo>
                <a:lnTo>
                  <a:pt x="14073" y="831873"/>
                </a:lnTo>
                <a:lnTo>
                  <a:pt x="24745" y="876395"/>
                </a:lnTo>
                <a:lnTo>
                  <a:pt x="38234" y="919750"/>
                </a:lnTo>
                <a:lnTo>
                  <a:pt x="54438" y="961835"/>
                </a:lnTo>
                <a:lnTo>
                  <a:pt x="73254" y="1002547"/>
                </a:lnTo>
                <a:lnTo>
                  <a:pt x="94579" y="1041783"/>
                </a:lnTo>
                <a:lnTo>
                  <a:pt x="118309" y="1079439"/>
                </a:lnTo>
                <a:lnTo>
                  <a:pt x="144341" y="1115413"/>
                </a:lnTo>
                <a:lnTo>
                  <a:pt x="172572" y="1149601"/>
                </a:lnTo>
                <a:lnTo>
                  <a:pt x="202899" y="1181901"/>
                </a:lnTo>
                <a:lnTo>
                  <a:pt x="235219" y="1212209"/>
                </a:lnTo>
                <a:lnTo>
                  <a:pt x="269428" y="1240422"/>
                </a:lnTo>
                <a:lnTo>
                  <a:pt x="305424" y="1266437"/>
                </a:lnTo>
                <a:lnTo>
                  <a:pt x="343103" y="1290152"/>
                </a:lnTo>
                <a:lnTo>
                  <a:pt x="382362" y="1311463"/>
                </a:lnTo>
                <a:lnTo>
                  <a:pt x="423099" y="1330267"/>
                </a:lnTo>
                <a:lnTo>
                  <a:pt x="465208" y="1346460"/>
                </a:lnTo>
                <a:lnTo>
                  <a:pt x="508589" y="1359941"/>
                </a:lnTo>
                <a:lnTo>
                  <a:pt x="553137" y="1370605"/>
                </a:lnTo>
                <a:lnTo>
                  <a:pt x="598749" y="1378350"/>
                </a:lnTo>
                <a:lnTo>
                  <a:pt x="645322" y="1383072"/>
                </a:lnTo>
                <a:lnTo>
                  <a:pt x="692753" y="1384669"/>
                </a:lnTo>
                <a:lnTo>
                  <a:pt x="740184" y="1383072"/>
                </a:lnTo>
                <a:lnTo>
                  <a:pt x="786758" y="1378350"/>
                </a:lnTo>
                <a:lnTo>
                  <a:pt x="832370" y="1370605"/>
                </a:lnTo>
                <a:lnTo>
                  <a:pt x="876918" y="1359941"/>
                </a:lnTo>
                <a:lnTo>
                  <a:pt x="920298" y="1346460"/>
                </a:lnTo>
                <a:lnTo>
                  <a:pt x="962408" y="1330267"/>
                </a:lnTo>
                <a:lnTo>
                  <a:pt x="1003144" y="1311463"/>
                </a:lnTo>
                <a:lnTo>
                  <a:pt x="1042403" y="1290152"/>
                </a:lnTo>
                <a:lnTo>
                  <a:pt x="1080082" y="1266437"/>
                </a:lnTo>
                <a:lnTo>
                  <a:pt x="1116078" y="1240422"/>
                </a:lnTo>
                <a:lnTo>
                  <a:pt x="1150288" y="1212209"/>
                </a:lnTo>
                <a:lnTo>
                  <a:pt x="1182607" y="1181901"/>
                </a:lnTo>
                <a:lnTo>
                  <a:pt x="1212935" y="1149601"/>
                </a:lnTo>
                <a:lnTo>
                  <a:pt x="1241166" y="1115413"/>
                </a:lnTo>
                <a:lnTo>
                  <a:pt x="1267198" y="1079439"/>
                </a:lnTo>
                <a:lnTo>
                  <a:pt x="1290928" y="1041783"/>
                </a:lnTo>
                <a:lnTo>
                  <a:pt x="1312252" y="1002547"/>
                </a:lnTo>
                <a:lnTo>
                  <a:pt x="1331068" y="961835"/>
                </a:lnTo>
                <a:lnTo>
                  <a:pt x="1347272" y="919750"/>
                </a:lnTo>
                <a:lnTo>
                  <a:pt x="1360762" y="876395"/>
                </a:lnTo>
                <a:lnTo>
                  <a:pt x="1371433" y="831873"/>
                </a:lnTo>
                <a:lnTo>
                  <a:pt x="1379183" y="786287"/>
                </a:lnTo>
                <a:lnTo>
                  <a:pt x="1383909" y="739739"/>
                </a:lnTo>
                <a:lnTo>
                  <a:pt x="1385507" y="692334"/>
                </a:lnTo>
                <a:lnTo>
                  <a:pt x="1383909" y="644929"/>
                </a:lnTo>
                <a:lnTo>
                  <a:pt x="1379183" y="598382"/>
                </a:lnTo>
                <a:lnTo>
                  <a:pt x="1371433" y="552796"/>
                </a:lnTo>
                <a:lnTo>
                  <a:pt x="1360762" y="508274"/>
                </a:lnTo>
                <a:lnTo>
                  <a:pt x="1347272" y="464919"/>
                </a:lnTo>
                <a:lnTo>
                  <a:pt x="1331068" y="422833"/>
                </a:lnTo>
                <a:lnTo>
                  <a:pt x="1312252" y="382122"/>
                </a:lnTo>
                <a:lnTo>
                  <a:pt x="1290928" y="342886"/>
                </a:lnTo>
                <a:lnTo>
                  <a:pt x="1267198" y="305230"/>
                </a:lnTo>
                <a:lnTo>
                  <a:pt x="1241166" y="269256"/>
                </a:lnTo>
                <a:lnTo>
                  <a:pt x="1212935" y="235068"/>
                </a:lnTo>
                <a:lnTo>
                  <a:pt x="1182607" y="202768"/>
                </a:lnTo>
                <a:lnTo>
                  <a:pt x="1150288" y="172460"/>
                </a:lnTo>
                <a:lnTo>
                  <a:pt x="1116078" y="144247"/>
                </a:lnTo>
                <a:lnTo>
                  <a:pt x="1080082" y="118231"/>
                </a:lnTo>
                <a:lnTo>
                  <a:pt x="1042403" y="94517"/>
                </a:lnTo>
                <a:lnTo>
                  <a:pt x="1003144" y="73206"/>
                </a:lnTo>
                <a:lnTo>
                  <a:pt x="962408" y="54402"/>
                </a:lnTo>
                <a:lnTo>
                  <a:pt x="920298" y="38209"/>
                </a:lnTo>
                <a:lnTo>
                  <a:pt x="876918" y="24728"/>
                </a:lnTo>
                <a:lnTo>
                  <a:pt x="832370" y="14064"/>
                </a:lnTo>
                <a:lnTo>
                  <a:pt x="786758" y="6319"/>
                </a:lnTo>
                <a:lnTo>
                  <a:pt x="740184" y="1597"/>
                </a:lnTo>
                <a:lnTo>
                  <a:pt x="692753" y="0"/>
                </a:lnTo>
                <a:close/>
              </a:path>
            </a:pathLst>
          </a:custGeom>
          <a:solidFill>
            <a:srgbClr val="007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467985" y="6203794"/>
            <a:ext cx="89979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>
                <a:solidFill>
                  <a:srgbClr val="FFFFFF"/>
                </a:solidFill>
                <a:latin typeface="Trebuchet MS"/>
                <a:cs typeface="Trebuchet MS"/>
              </a:rPr>
              <a:t>ch3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63939" y="4946446"/>
            <a:ext cx="1083310" cy="715645"/>
          </a:xfrm>
          <a:custGeom>
            <a:avLst/>
            <a:gdLst/>
            <a:ahLst/>
            <a:cxnLst/>
            <a:rect l="l" t="t" r="r" b="b"/>
            <a:pathLst>
              <a:path w="1083309" h="715645">
                <a:moveTo>
                  <a:pt x="1083108" y="0"/>
                </a:moveTo>
                <a:lnTo>
                  <a:pt x="0" y="0"/>
                </a:lnTo>
                <a:lnTo>
                  <a:pt x="0" y="715370"/>
                </a:lnTo>
                <a:lnTo>
                  <a:pt x="1083108" y="715370"/>
                </a:lnTo>
                <a:lnTo>
                  <a:pt x="1083108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04008" y="5099954"/>
            <a:ext cx="10433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Port</a:t>
            </a:r>
            <a:r>
              <a:rPr sz="22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63939" y="6353733"/>
            <a:ext cx="1083310" cy="715645"/>
          </a:xfrm>
          <a:custGeom>
            <a:avLst/>
            <a:gdLst/>
            <a:ahLst/>
            <a:cxnLst/>
            <a:rect l="l" t="t" r="r" b="b"/>
            <a:pathLst>
              <a:path w="1083309" h="715645">
                <a:moveTo>
                  <a:pt x="1083108" y="0"/>
                </a:moveTo>
                <a:lnTo>
                  <a:pt x="0" y="0"/>
                </a:lnTo>
                <a:lnTo>
                  <a:pt x="0" y="715370"/>
                </a:lnTo>
                <a:lnTo>
                  <a:pt x="1083108" y="715370"/>
                </a:lnTo>
                <a:lnTo>
                  <a:pt x="1083108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204008" y="6507240"/>
            <a:ext cx="10433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Port</a:t>
            </a:r>
            <a:r>
              <a:rPr sz="22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2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83482" y="4190029"/>
            <a:ext cx="10241280" cy="2542540"/>
            <a:chOff x="5983482" y="4190029"/>
            <a:chExt cx="10241280" cy="2542540"/>
          </a:xfrm>
        </p:grpSpPr>
        <p:sp>
          <p:nvSpPr>
            <p:cNvPr id="20" name="object 20"/>
            <p:cNvSpPr/>
            <p:nvPr/>
          </p:nvSpPr>
          <p:spPr>
            <a:xfrm>
              <a:off x="9247047" y="5304132"/>
              <a:ext cx="125730" cy="1407795"/>
            </a:xfrm>
            <a:custGeom>
              <a:avLst/>
              <a:gdLst/>
              <a:ahLst/>
              <a:cxnLst/>
              <a:rect l="l" t="t" r="r" b="b"/>
              <a:pathLst>
                <a:path w="125729" h="1407795">
                  <a:moveTo>
                    <a:pt x="0" y="0"/>
                  </a:moveTo>
                  <a:lnTo>
                    <a:pt x="125650" y="0"/>
                  </a:lnTo>
                  <a:lnTo>
                    <a:pt x="125650" y="1407286"/>
                  </a:lnTo>
                  <a:lnTo>
                    <a:pt x="6980" y="1407286"/>
                  </a:lnTo>
                </a:path>
              </a:pathLst>
            </a:custGeom>
            <a:ln w="41883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83482" y="4336622"/>
              <a:ext cx="1384935" cy="1384935"/>
            </a:xfrm>
            <a:custGeom>
              <a:avLst/>
              <a:gdLst/>
              <a:ahLst/>
              <a:cxnLst/>
              <a:rect l="l" t="t" r="r" b="b"/>
              <a:pathLst>
                <a:path w="1384934" h="1384935">
                  <a:moveTo>
                    <a:pt x="692334" y="0"/>
                  </a:moveTo>
                  <a:lnTo>
                    <a:pt x="644929" y="1597"/>
                  </a:lnTo>
                  <a:lnTo>
                    <a:pt x="598382" y="6319"/>
                  </a:lnTo>
                  <a:lnTo>
                    <a:pt x="552796" y="14064"/>
                  </a:lnTo>
                  <a:lnTo>
                    <a:pt x="508274" y="24728"/>
                  </a:lnTo>
                  <a:lnTo>
                    <a:pt x="464919" y="38209"/>
                  </a:lnTo>
                  <a:lnTo>
                    <a:pt x="422833" y="54402"/>
                  </a:lnTo>
                  <a:lnTo>
                    <a:pt x="382122" y="73206"/>
                  </a:lnTo>
                  <a:lnTo>
                    <a:pt x="342886" y="94517"/>
                  </a:lnTo>
                  <a:lnTo>
                    <a:pt x="305230" y="118231"/>
                  </a:lnTo>
                  <a:lnTo>
                    <a:pt x="269256" y="144247"/>
                  </a:lnTo>
                  <a:lnTo>
                    <a:pt x="235068" y="172460"/>
                  </a:lnTo>
                  <a:lnTo>
                    <a:pt x="202768" y="202768"/>
                  </a:lnTo>
                  <a:lnTo>
                    <a:pt x="172460" y="235068"/>
                  </a:lnTo>
                  <a:lnTo>
                    <a:pt x="144247" y="269256"/>
                  </a:lnTo>
                  <a:lnTo>
                    <a:pt x="118231" y="305230"/>
                  </a:lnTo>
                  <a:lnTo>
                    <a:pt x="94517" y="342886"/>
                  </a:lnTo>
                  <a:lnTo>
                    <a:pt x="73206" y="382122"/>
                  </a:lnTo>
                  <a:lnTo>
                    <a:pt x="54402" y="422833"/>
                  </a:lnTo>
                  <a:lnTo>
                    <a:pt x="38209" y="464919"/>
                  </a:lnTo>
                  <a:lnTo>
                    <a:pt x="24728" y="508274"/>
                  </a:lnTo>
                  <a:lnTo>
                    <a:pt x="14064" y="552796"/>
                  </a:lnTo>
                  <a:lnTo>
                    <a:pt x="6319" y="598382"/>
                  </a:lnTo>
                  <a:lnTo>
                    <a:pt x="1597" y="644929"/>
                  </a:lnTo>
                  <a:lnTo>
                    <a:pt x="0" y="692334"/>
                  </a:lnTo>
                  <a:lnTo>
                    <a:pt x="1597" y="739739"/>
                  </a:lnTo>
                  <a:lnTo>
                    <a:pt x="6319" y="786287"/>
                  </a:lnTo>
                  <a:lnTo>
                    <a:pt x="14064" y="831873"/>
                  </a:lnTo>
                  <a:lnTo>
                    <a:pt x="24728" y="876395"/>
                  </a:lnTo>
                  <a:lnTo>
                    <a:pt x="38209" y="919750"/>
                  </a:lnTo>
                  <a:lnTo>
                    <a:pt x="54402" y="961835"/>
                  </a:lnTo>
                  <a:lnTo>
                    <a:pt x="73206" y="1002547"/>
                  </a:lnTo>
                  <a:lnTo>
                    <a:pt x="94517" y="1041783"/>
                  </a:lnTo>
                  <a:lnTo>
                    <a:pt x="118231" y="1079439"/>
                  </a:lnTo>
                  <a:lnTo>
                    <a:pt x="144247" y="1115413"/>
                  </a:lnTo>
                  <a:lnTo>
                    <a:pt x="172460" y="1149601"/>
                  </a:lnTo>
                  <a:lnTo>
                    <a:pt x="202768" y="1181901"/>
                  </a:lnTo>
                  <a:lnTo>
                    <a:pt x="235068" y="1212209"/>
                  </a:lnTo>
                  <a:lnTo>
                    <a:pt x="269256" y="1240422"/>
                  </a:lnTo>
                  <a:lnTo>
                    <a:pt x="305230" y="1266437"/>
                  </a:lnTo>
                  <a:lnTo>
                    <a:pt x="342886" y="1290152"/>
                  </a:lnTo>
                  <a:lnTo>
                    <a:pt x="382122" y="1311463"/>
                  </a:lnTo>
                  <a:lnTo>
                    <a:pt x="422833" y="1330267"/>
                  </a:lnTo>
                  <a:lnTo>
                    <a:pt x="464919" y="1346460"/>
                  </a:lnTo>
                  <a:lnTo>
                    <a:pt x="508274" y="1359941"/>
                  </a:lnTo>
                  <a:lnTo>
                    <a:pt x="552796" y="1370605"/>
                  </a:lnTo>
                  <a:lnTo>
                    <a:pt x="598382" y="1378350"/>
                  </a:lnTo>
                  <a:lnTo>
                    <a:pt x="644929" y="1383072"/>
                  </a:lnTo>
                  <a:lnTo>
                    <a:pt x="692334" y="1384669"/>
                  </a:lnTo>
                  <a:lnTo>
                    <a:pt x="739739" y="1383072"/>
                  </a:lnTo>
                  <a:lnTo>
                    <a:pt x="786287" y="1378350"/>
                  </a:lnTo>
                  <a:lnTo>
                    <a:pt x="831873" y="1370605"/>
                  </a:lnTo>
                  <a:lnTo>
                    <a:pt x="876395" y="1359941"/>
                  </a:lnTo>
                  <a:lnTo>
                    <a:pt x="919750" y="1346460"/>
                  </a:lnTo>
                  <a:lnTo>
                    <a:pt x="961835" y="1330267"/>
                  </a:lnTo>
                  <a:lnTo>
                    <a:pt x="1002547" y="1311463"/>
                  </a:lnTo>
                  <a:lnTo>
                    <a:pt x="1041783" y="1290152"/>
                  </a:lnTo>
                  <a:lnTo>
                    <a:pt x="1079439" y="1266437"/>
                  </a:lnTo>
                  <a:lnTo>
                    <a:pt x="1115413" y="1240422"/>
                  </a:lnTo>
                  <a:lnTo>
                    <a:pt x="1149601" y="1212209"/>
                  </a:lnTo>
                  <a:lnTo>
                    <a:pt x="1181901" y="1181901"/>
                  </a:lnTo>
                  <a:lnTo>
                    <a:pt x="1212209" y="1149601"/>
                  </a:lnTo>
                  <a:lnTo>
                    <a:pt x="1240422" y="1115413"/>
                  </a:lnTo>
                  <a:lnTo>
                    <a:pt x="1266437" y="1079439"/>
                  </a:lnTo>
                  <a:lnTo>
                    <a:pt x="1290152" y="1041783"/>
                  </a:lnTo>
                  <a:lnTo>
                    <a:pt x="1311463" y="1002547"/>
                  </a:lnTo>
                  <a:lnTo>
                    <a:pt x="1330267" y="961835"/>
                  </a:lnTo>
                  <a:lnTo>
                    <a:pt x="1346460" y="919750"/>
                  </a:lnTo>
                  <a:lnTo>
                    <a:pt x="1359941" y="876395"/>
                  </a:lnTo>
                  <a:lnTo>
                    <a:pt x="1370605" y="831873"/>
                  </a:lnTo>
                  <a:lnTo>
                    <a:pt x="1378350" y="786287"/>
                  </a:lnTo>
                  <a:lnTo>
                    <a:pt x="1383072" y="739739"/>
                  </a:lnTo>
                  <a:lnTo>
                    <a:pt x="1384669" y="692334"/>
                  </a:lnTo>
                  <a:lnTo>
                    <a:pt x="1383072" y="644929"/>
                  </a:lnTo>
                  <a:lnTo>
                    <a:pt x="1378350" y="598382"/>
                  </a:lnTo>
                  <a:lnTo>
                    <a:pt x="1370605" y="552796"/>
                  </a:lnTo>
                  <a:lnTo>
                    <a:pt x="1359941" y="508274"/>
                  </a:lnTo>
                  <a:lnTo>
                    <a:pt x="1346460" y="464919"/>
                  </a:lnTo>
                  <a:lnTo>
                    <a:pt x="1330267" y="422833"/>
                  </a:lnTo>
                  <a:lnTo>
                    <a:pt x="1311463" y="382122"/>
                  </a:lnTo>
                  <a:lnTo>
                    <a:pt x="1290152" y="342886"/>
                  </a:lnTo>
                  <a:lnTo>
                    <a:pt x="1266437" y="305230"/>
                  </a:lnTo>
                  <a:lnTo>
                    <a:pt x="1240422" y="269256"/>
                  </a:lnTo>
                  <a:lnTo>
                    <a:pt x="1212209" y="235068"/>
                  </a:lnTo>
                  <a:lnTo>
                    <a:pt x="1181901" y="202768"/>
                  </a:lnTo>
                  <a:lnTo>
                    <a:pt x="1149601" y="172460"/>
                  </a:lnTo>
                  <a:lnTo>
                    <a:pt x="1115413" y="144247"/>
                  </a:lnTo>
                  <a:lnTo>
                    <a:pt x="1079439" y="118231"/>
                  </a:lnTo>
                  <a:lnTo>
                    <a:pt x="1041783" y="94517"/>
                  </a:lnTo>
                  <a:lnTo>
                    <a:pt x="1002547" y="73206"/>
                  </a:lnTo>
                  <a:lnTo>
                    <a:pt x="961835" y="54402"/>
                  </a:lnTo>
                  <a:lnTo>
                    <a:pt x="919750" y="38209"/>
                  </a:lnTo>
                  <a:lnTo>
                    <a:pt x="876395" y="24728"/>
                  </a:lnTo>
                  <a:lnTo>
                    <a:pt x="831873" y="14064"/>
                  </a:lnTo>
                  <a:lnTo>
                    <a:pt x="786287" y="6319"/>
                  </a:lnTo>
                  <a:lnTo>
                    <a:pt x="739739" y="1597"/>
                  </a:lnTo>
                  <a:lnTo>
                    <a:pt x="692334" y="0"/>
                  </a:lnTo>
                  <a:close/>
                </a:path>
              </a:pathLst>
            </a:custGeom>
            <a:solidFill>
              <a:srgbClr val="FFF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54456" y="4190029"/>
              <a:ext cx="9570720" cy="277495"/>
            </a:xfrm>
            <a:custGeom>
              <a:avLst/>
              <a:gdLst/>
              <a:ahLst/>
              <a:cxnLst/>
              <a:rect l="l" t="t" r="r" b="b"/>
              <a:pathLst>
                <a:path w="9570719" h="277495">
                  <a:moveTo>
                    <a:pt x="9444528" y="151269"/>
                  </a:moveTo>
                  <a:lnTo>
                    <a:pt x="9444528" y="276920"/>
                  </a:lnTo>
                  <a:lnTo>
                    <a:pt x="9528295" y="235036"/>
                  </a:lnTo>
                  <a:lnTo>
                    <a:pt x="9465470" y="235036"/>
                  </a:lnTo>
                  <a:lnTo>
                    <a:pt x="9465470" y="193152"/>
                  </a:lnTo>
                  <a:lnTo>
                    <a:pt x="9528295" y="193152"/>
                  </a:lnTo>
                  <a:lnTo>
                    <a:pt x="9444528" y="151269"/>
                  </a:lnTo>
                  <a:close/>
                </a:path>
                <a:path w="9570719" h="277495">
                  <a:moveTo>
                    <a:pt x="5120890" y="20941"/>
                  </a:moveTo>
                  <a:lnTo>
                    <a:pt x="5120890" y="214094"/>
                  </a:lnTo>
                  <a:lnTo>
                    <a:pt x="5122533" y="222255"/>
                  </a:lnTo>
                  <a:lnTo>
                    <a:pt x="5127016" y="228910"/>
                  </a:lnTo>
                  <a:lnTo>
                    <a:pt x="5133672" y="233393"/>
                  </a:lnTo>
                  <a:lnTo>
                    <a:pt x="5141832" y="235036"/>
                  </a:lnTo>
                  <a:lnTo>
                    <a:pt x="9444528" y="235036"/>
                  </a:lnTo>
                  <a:lnTo>
                    <a:pt x="9444528" y="214094"/>
                  </a:lnTo>
                  <a:lnTo>
                    <a:pt x="5162774" y="214094"/>
                  </a:lnTo>
                  <a:lnTo>
                    <a:pt x="5141832" y="193152"/>
                  </a:lnTo>
                  <a:lnTo>
                    <a:pt x="5162774" y="193152"/>
                  </a:lnTo>
                  <a:lnTo>
                    <a:pt x="5162774" y="41883"/>
                  </a:lnTo>
                  <a:lnTo>
                    <a:pt x="5141832" y="41883"/>
                  </a:lnTo>
                  <a:lnTo>
                    <a:pt x="5120890" y="20941"/>
                  </a:lnTo>
                  <a:close/>
                </a:path>
                <a:path w="9570719" h="277495">
                  <a:moveTo>
                    <a:pt x="9528295" y="193152"/>
                  </a:moveTo>
                  <a:lnTo>
                    <a:pt x="9465470" y="193152"/>
                  </a:lnTo>
                  <a:lnTo>
                    <a:pt x="9465470" y="235036"/>
                  </a:lnTo>
                  <a:lnTo>
                    <a:pt x="9528295" y="235036"/>
                  </a:lnTo>
                  <a:lnTo>
                    <a:pt x="9570179" y="214094"/>
                  </a:lnTo>
                  <a:lnTo>
                    <a:pt x="9528295" y="193152"/>
                  </a:lnTo>
                  <a:close/>
                </a:path>
                <a:path w="9570719" h="277495">
                  <a:moveTo>
                    <a:pt x="5162774" y="193152"/>
                  </a:moveTo>
                  <a:lnTo>
                    <a:pt x="5141832" y="193152"/>
                  </a:lnTo>
                  <a:lnTo>
                    <a:pt x="5162774" y="214094"/>
                  </a:lnTo>
                  <a:lnTo>
                    <a:pt x="5162774" y="193152"/>
                  </a:lnTo>
                  <a:close/>
                </a:path>
                <a:path w="9570719" h="277495">
                  <a:moveTo>
                    <a:pt x="9444528" y="193152"/>
                  </a:moveTo>
                  <a:lnTo>
                    <a:pt x="5162774" y="193152"/>
                  </a:lnTo>
                  <a:lnTo>
                    <a:pt x="5162774" y="214094"/>
                  </a:lnTo>
                  <a:lnTo>
                    <a:pt x="9444528" y="214094"/>
                  </a:lnTo>
                  <a:lnTo>
                    <a:pt x="9444528" y="193152"/>
                  </a:lnTo>
                  <a:close/>
                </a:path>
                <a:path w="9570719" h="277495">
                  <a:moveTo>
                    <a:pt x="5141832" y="0"/>
                  </a:moveTo>
                  <a:lnTo>
                    <a:pt x="20941" y="0"/>
                  </a:lnTo>
                  <a:lnTo>
                    <a:pt x="12781" y="1642"/>
                  </a:lnTo>
                  <a:lnTo>
                    <a:pt x="6125" y="6125"/>
                  </a:lnTo>
                  <a:lnTo>
                    <a:pt x="1642" y="12781"/>
                  </a:lnTo>
                  <a:lnTo>
                    <a:pt x="0" y="20941"/>
                  </a:lnTo>
                  <a:lnTo>
                    <a:pt x="0" y="146592"/>
                  </a:lnTo>
                  <a:lnTo>
                    <a:pt x="41883" y="146592"/>
                  </a:lnTo>
                  <a:lnTo>
                    <a:pt x="41883" y="41883"/>
                  </a:lnTo>
                  <a:lnTo>
                    <a:pt x="20941" y="41883"/>
                  </a:lnTo>
                  <a:lnTo>
                    <a:pt x="41883" y="20941"/>
                  </a:lnTo>
                  <a:lnTo>
                    <a:pt x="5162774" y="20941"/>
                  </a:lnTo>
                  <a:lnTo>
                    <a:pt x="5161131" y="12781"/>
                  </a:lnTo>
                  <a:lnTo>
                    <a:pt x="5156649" y="6125"/>
                  </a:lnTo>
                  <a:lnTo>
                    <a:pt x="5149993" y="1642"/>
                  </a:lnTo>
                  <a:lnTo>
                    <a:pt x="5141832" y="0"/>
                  </a:lnTo>
                  <a:close/>
                </a:path>
                <a:path w="9570719" h="277495">
                  <a:moveTo>
                    <a:pt x="41883" y="20941"/>
                  </a:moveTo>
                  <a:lnTo>
                    <a:pt x="20941" y="41883"/>
                  </a:lnTo>
                  <a:lnTo>
                    <a:pt x="41883" y="41883"/>
                  </a:lnTo>
                  <a:lnTo>
                    <a:pt x="41883" y="20941"/>
                  </a:lnTo>
                  <a:close/>
                </a:path>
                <a:path w="9570719" h="277495">
                  <a:moveTo>
                    <a:pt x="5120890" y="20941"/>
                  </a:moveTo>
                  <a:lnTo>
                    <a:pt x="41883" y="20941"/>
                  </a:lnTo>
                  <a:lnTo>
                    <a:pt x="41883" y="41883"/>
                  </a:lnTo>
                  <a:lnTo>
                    <a:pt x="5120890" y="41883"/>
                  </a:lnTo>
                  <a:lnTo>
                    <a:pt x="5120890" y="20941"/>
                  </a:lnTo>
                  <a:close/>
                </a:path>
                <a:path w="9570719" h="277495">
                  <a:moveTo>
                    <a:pt x="5162774" y="20941"/>
                  </a:moveTo>
                  <a:lnTo>
                    <a:pt x="5120890" y="20941"/>
                  </a:lnTo>
                  <a:lnTo>
                    <a:pt x="5141832" y="41883"/>
                  </a:lnTo>
                  <a:lnTo>
                    <a:pt x="5162774" y="41883"/>
                  </a:lnTo>
                  <a:lnTo>
                    <a:pt x="5162774" y="20941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83482" y="4357564"/>
              <a:ext cx="1384935" cy="1384935"/>
            </a:xfrm>
            <a:custGeom>
              <a:avLst/>
              <a:gdLst/>
              <a:ahLst/>
              <a:cxnLst/>
              <a:rect l="l" t="t" r="r" b="b"/>
              <a:pathLst>
                <a:path w="1384934" h="1384935">
                  <a:moveTo>
                    <a:pt x="692334" y="0"/>
                  </a:moveTo>
                  <a:lnTo>
                    <a:pt x="644929" y="1597"/>
                  </a:lnTo>
                  <a:lnTo>
                    <a:pt x="598382" y="6319"/>
                  </a:lnTo>
                  <a:lnTo>
                    <a:pt x="552796" y="14064"/>
                  </a:lnTo>
                  <a:lnTo>
                    <a:pt x="508274" y="24728"/>
                  </a:lnTo>
                  <a:lnTo>
                    <a:pt x="464919" y="38209"/>
                  </a:lnTo>
                  <a:lnTo>
                    <a:pt x="422833" y="54402"/>
                  </a:lnTo>
                  <a:lnTo>
                    <a:pt x="382122" y="73206"/>
                  </a:lnTo>
                  <a:lnTo>
                    <a:pt x="342886" y="94517"/>
                  </a:lnTo>
                  <a:lnTo>
                    <a:pt x="305230" y="118231"/>
                  </a:lnTo>
                  <a:lnTo>
                    <a:pt x="269256" y="144247"/>
                  </a:lnTo>
                  <a:lnTo>
                    <a:pt x="235068" y="172460"/>
                  </a:lnTo>
                  <a:lnTo>
                    <a:pt x="202768" y="202768"/>
                  </a:lnTo>
                  <a:lnTo>
                    <a:pt x="172460" y="235068"/>
                  </a:lnTo>
                  <a:lnTo>
                    <a:pt x="144247" y="269256"/>
                  </a:lnTo>
                  <a:lnTo>
                    <a:pt x="118231" y="305230"/>
                  </a:lnTo>
                  <a:lnTo>
                    <a:pt x="94517" y="342886"/>
                  </a:lnTo>
                  <a:lnTo>
                    <a:pt x="73206" y="382122"/>
                  </a:lnTo>
                  <a:lnTo>
                    <a:pt x="54402" y="422833"/>
                  </a:lnTo>
                  <a:lnTo>
                    <a:pt x="38209" y="464919"/>
                  </a:lnTo>
                  <a:lnTo>
                    <a:pt x="24728" y="508274"/>
                  </a:lnTo>
                  <a:lnTo>
                    <a:pt x="14064" y="552796"/>
                  </a:lnTo>
                  <a:lnTo>
                    <a:pt x="6319" y="598382"/>
                  </a:lnTo>
                  <a:lnTo>
                    <a:pt x="1597" y="644929"/>
                  </a:lnTo>
                  <a:lnTo>
                    <a:pt x="0" y="692334"/>
                  </a:lnTo>
                  <a:lnTo>
                    <a:pt x="1597" y="739739"/>
                  </a:lnTo>
                  <a:lnTo>
                    <a:pt x="6319" y="786287"/>
                  </a:lnTo>
                  <a:lnTo>
                    <a:pt x="14064" y="831873"/>
                  </a:lnTo>
                  <a:lnTo>
                    <a:pt x="24728" y="876395"/>
                  </a:lnTo>
                  <a:lnTo>
                    <a:pt x="38209" y="919750"/>
                  </a:lnTo>
                  <a:lnTo>
                    <a:pt x="54402" y="961835"/>
                  </a:lnTo>
                  <a:lnTo>
                    <a:pt x="73206" y="1002547"/>
                  </a:lnTo>
                  <a:lnTo>
                    <a:pt x="94517" y="1041783"/>
                  </a:lnTo>
                  <a:lnTo>
                    <a:pt x="118231" y="1079439"/>
                  </a:lnTo>
                  <a:lnTo>
                    <a:pt x="144247" y="1115413"/>
                  </a:lnTo>
                  <a:lnTo>
                    <a:pt x="172460" y="1149601"/>
                  </a:lnTo>
                  <a:lnTo>
                    <a:pt x="202768" y="1181901"/>
                  </a:lnTo>
                  <a:lnTo>
                    <a:pt x="235068" y="1212209"/>
                  </a:lnTo>
                  <a:lnTo>
                    <a:pt x="269256" y="1240422"/>
                  </a:lnTo>
                  <a:lnTo>
                    <a:pt x="305230" y="1266437"/>
                  </a:lnTo>
                  <a:lnTo>
                    <a:pt x="342886" y="1290152"/>
                  </a:lnTo>
                  <a:lnTo>
                    <a:pt x="382122" y="1311463"/>
                  </a:lnTo>
                  <a:lnTo>
                    <a:pt x="422833" y="1330267"/>
                  </a:lnTo>
                  <a:lnTo>
                    <a:pt x="464919" y="1346460"/>
                  </a:lnTo>
                  <a:lnTo>
                    <a:pt x="508274" y="1359941"/>
                  </a:lnTo>
                  <a:lnTo>
                    <a:pt x="552796" y="1370605"/>
                  </a:lnTo>
                  <a:lnTo>
                    <a:pt x="598382" y="1378350"/>
                  </a:lnTo>
                  <a:lnTo>
                    <a:pt x="644929" y="1383072"/>
                  </a:lnTo>
                  <a:lnTo>
                    <a:pt x="692334" y="1384669"/>
                  </a:lnTo>
                  <a:lnTo>
                    <a:pt x="739739" y="1383072"/>
                  </a:lnTo>
                  <a:lnTo>
                    <a:pt x="786287" y="1378350"/>
                  </a:lnTo>
                  <a:lnTo>
                    <a:pt x="831873" y="1370605"/>
                  </a:lnTo>
                  <a:lnTo>
                    <a:pt x="876395" y="1359941"/>
                  </a:lnTo>
                  <a:lnTo>
                    <a:pt x="919750" y="1346460"/>
                  </a:lnTo>
                  <a:lnTo>
                    <a:pt x="961835" y="1330267"/>
                  </a:lnTo>
                  <a:lnTo>
                    <a:pt x="1002547" y="1311463"/>
                  </a:lnTo>
                  <a:lnTo>
                    <a:pt x="1041783" y="1290152"/>
                  </a:lnTo>
                  <a:lnTo>
                    <a:pt x="1079439" y="1266437"/>
                  </a:lnTo>
                  <a:lnTo>
                    <a:pt x="1115413" y="1240422"/>
                  </a:lnTo>
                  <a:lnTo>
                    <a:pt x="1149601" y="1212209"/>
                  </a:lnTo>
                  <a:lnTo>
                    <a:pt x="1181901" y="1181901"/>
                  </a:lnTo>
                  <a:lnTo>
                    <a:pt x="1212209" y="1149601"/>
                  </a:lnTo>
                  <a:lnTo>
                    <a:pt x="1240422" y="1115413"/>
                  </a:lnTo>
                  <a:lnTo>
                    <a:pt x="1266437" y="1079439"/>
                  </a:lnTo>
                  <a:lnTo>
                    <a:pt x="1290152" y="1041783"/>
                  </a:lnTo>
                  <a:lnTo>
                    <a:pt x="1311463" y="1002547"/>
                  </a:lnTo>
                  <a:lnTo>
                    <a:pt x="1330267" y="961835"/>
                  </a:lnTo>
                  <a:lnTo>
                    <a:pt x="1346460" y="919750"/>
                  </a:lnTo>
                  <a:lnTo>
                    <a:pt x="1359941" y="876395"/>
                  </a:lnTo>
                  <a:lnTo>
                    <a:pt x="1370605" y="831873"/>
                  </a:lnTo>
                  <a:lnTo>
                    <a:pt x="1378350" y="786287"/>
                  </a:lnTo>
                  <a:lnTo>
                    <a:pt x="1383072" y="739739"/>
                  </a:lnTo>
                  <a:lnTo>
                    <a:pt x="1384669" y="692334"/>
                  </a:lnTo>
                  <a:lnTo>
                    <a:pt x="1383072" y="644929"/>
                  </a:lnTo>
                  <a:lnTo>
                    <a:pt x="1378350" y="598382"/>
                  </a:lnTo>
                  <a:lnTo>
                    <a:pt x="1370605" y="552796"/>
                  </a:lnTo>
                  <a:lnTo>
                    <a:pt x="1359941" y="508274"/>
                  </a:lnTo>
                  <a:lnTo>
                    <a:pt x="1346460" y="464919"/>
                  </a:lnTo>
                  <a:lnTo>
                    <a:pt x="1330267" y="422833"/>
                  </a:lnTo>
                  <a:lnTo>
                    <a:pt x="1311463" y="382122"/>
                  </a:lnTo>
                  <a:lnTo>
                    <a:pt x="1290152" y="342886"/>
                  </a:lnTo>
                  <a:lnTo>
                    <a:pt x="1266437" y="305230"/>
                  </a:lnTo>
                  <a:lnTo>
                    <a:pt x="1240422" y="269256"/>
                  </a:lnTo>
                  <a:lnTo>
                    <a:pt x="1212209" y="235068"/>
                  </a:lnTo>
                  <a:lnTo>
                    <a:pt x="1181901" y="202768"/>
                  </a:lnTo>
                  <a:lnTo>
                    <a:pt x="1149601" y="172460"/>
                  </a:lnTo>
                  <a:lnTo>
                    <a:pt x="1115413" y="144247"/>
                  </a:lnTo>
                  <a:lnTo>
                    <a:pt x="1079439" y="118231"/>
                  </a:lnTo>
                  <a:lnTo>
                    <a:pt x="1041783" y="94517"/>
                  </a:lnTo>
                  <a:lnTo>
                    <a:pt x="1002547" y="73206"/>
                  </a:lnTo>
                  <a:lnTo>
                    <a:pt x="961835" y="54402"/>
                  </a:lnTo>
                  <a:lnTo>
                    <a:pt x="919750" y="38209"/>
                  </a:lnTo>
                  <a:lnTo>
                    <a:pt x="876395" y="24728"/>
                  </a:lnTo>
                  <a:lnTo>
                    <a:pt x="831873" y="14064"/>
                  </a:lnTo>
                  <a:lnTo>
                    <a:pt x="786287" y="6319"/>
                  </a:lnTo>
                  <a:lnTo>
                    <a:pt x="739739" y="1597"/>
                  </a:lnTo>
                  <a:lnTo>
                    <a:pt x="692334" y="0"/>
                  </a:lnTo>
                  <a:close/>
                </a:path>
              </a:pathLst>
            </a:custGeom>
            <a:solidFill>
              <a:srgbClr val="F9C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51117" y="4674040"/>
            <a:ext cx="4508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889" baseline="-3787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200" spc="-20" dirty="0">
                <a:solidFill>
                  <a:srgbClr val="333333"/>
                </a:solidFill>
                <a:latin typeface="Trebuchet MS"/>
                <a:cs typeface="Trebuchet MS"/>
              </a:rPr>
              <a:t>p</a:t>
            </a:r>
            <a:r>
              <a:rPr sz="3300" spc="-1889" baseline="-3787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200" spc="-20" dirty="0">
                <a:solidFill>
                  <a:srgbClr val="333333"/>
                </a:solidFill>
                <a:latin typeface="Trebuchet MS"/>
                <a:cs typeface="Trebuchet MS"/>
              </a:rPr>
              <a:t>p</a:t>
            </a:r>
            <a:r>
              <a:rPr sz="3300" spc="-1364" baseline="-3787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00" spc="-20" dirty="0">
                <a:solidFill>
                  <a:srgbClr val="333333"/>
                </a:solidFill>
                <a:latin typeface="Trebuchet MS"/>
                <a:cs typeface="Trebuchet MS"/>
              </a:rPr>
              <a:t>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56981" y="4996571"/>
            <a:ext cx="4381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out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83482" y="8241005"/>
            <a:ext cx="1384935" cy="1384935"/>
          </a:xfrm>
          <a:custGeom>
            <a:avLst/>
            <a:gdLst/>
            <a:ahLst/>
            <a:cxnLst/>
            <a:rect l="l" t="t" r="r" b="b"/>
            <a:pathLst>
              <a:path w="1384934" h="1384934">
                <a:moveTo>
                  <a:pt x="692334" y="0"/>
                </a:moveTo>
                <a:lnTo>
                  <a:pt x="644929" y="1597"/>
                </a:lnTo>
                <a:lnTo>
                  <a:pt x="598382" y="6319"/>
                </a:lnTo>
                <a:lnTo>
                  <a:pt x="552796" y="14064"/>
                </a:lnTo>
                <a:lnTo>
                  <a:pt x="508274" y="24728"/>
                </a:lnTo>
                <a:lnTo>
                  <a:pt x="464919" y="38209"/>
                </a:lnTo>
                <a:lnTo>
                  <a:pt x="422833" y="54402"/>
                </a:lnTo>
                <a:lnTo>
                  <a:pt x="382122" y="73206"/>
                </a:lnTo>
                <a:lnTo>
                  <a:pt x="342886" y="94517"/>
                </a:lnTo>
                <a:lnTo>
                  <a:pt x="305230" y="118231"/>
                </a:lnTo>
                <a:lnTo>
                  <a:pt x="269256" y="144247"/>
                </a:lnTo>
                <a:lnTo>
                  <a:pt x="235068" y="172460"/>
                </a:lnTo>
                <a:lnTo>
                  <a:pt x="202768" y="202768"/>
                </a:lnTo>
                <a:lnTo>
                  <a:pt x="172460" y="235068"/>
                </a:lnTo>
                <a:lnTo>
                  <a:pt x="144247" y="269256"/>
                </a:lnTo>
                <a:lnTo>
                  <a:pt x="118231" y="305230"/>
                </a:lnTo>
                <a:lnTo>
                  <a:pt x="94517" y="342886"/>
                </a:lnTo>
                <a:lnTo>
                  <a:pt x="73206" y="382122"/>
                </a:lnTo>
                <a:lnTo>
                  <a:pt x="54402" y="422833"/>
                </a:lnTo>
                <a:lnTo>
                  <a:pt x="38209" y="464919"/>
                </a:lnTo>
                <a:lnTo>
                  <a:pt x="24728" y="508274"/>
                </a:lnTo>
                <a:lnTo>
                  <a:pt x="14064" y="552796"/>
                </a:lnTo>
                <a:lnTo>
                  <a:pt x="6319" y="598382"/>
                </a:lnTo>
                <a:lnTo>
                  <a:pt x="1597" y="644929"/>
                </a:lnTo>
                <a:lnTo>
                  <a:pt x="0" y="692334"/>
                </a:lnTo>
                <a:lnTo>
                  <a:pt x="1597" y="739739"/>
                </a:lnTo>
                <a:lnTo>
                  <a:pt x="6319" y="786287"/>
                </a:lnTo>
                <a:lnTo>
                  <a:pt x="14064" y="831873"/>
                </a:lnTo>
                <a:lnTo>
                  <a:pt x="24728" y="876395"/>
                </a:lnTo>
                <a:lnTo>
                  <a:pt x="38209" y="919750"/>
                </a:lnTo>
                <a:lnTo>
                  <a:pt x="54402" y="961835"/>
                </a:lnTo>
                <a:lnTo>
                  <a:pt x="73206" y="1002547"/>
                </a:lnTo>
                <a:lnTo>
                  <a:pt x="94517" y="1041783"/>
                </a:lnTo>
                <a:lnTo>
                  <a:pt x="118231" y="1079439"/>
                </a:lnTo>
                <a:lnTo>
                  <a:pt x="144247" y="1115413"/>
                </a:lnTo>
                <a:lnTo>
                  <a:pt x="172460" y="1149601"/>
                </a:lnTo>
                <a:lnTo>
                  <a:pt x="202768" y="1181901"/>
                </a:lnTo>
                <a:lnTo>
                  <a:pt x="235068" y="1212209"/>
                </a:lnTo>
                <a:lnTo>
                  <a:pt x="269256" y="1240422"/>
                </a:lnTo>
                <a:lnTo>
                  <a:pt x="305230" y="1266437"/>
                </a:lnTo>
                <a:lnTo>
                  <a:pt x="342886" y="1290152"/>
                </a:lnTo>
                <a:lnTo>
                  <a:pt x="382122" y="1311463"/>
                </a:lnTo>
                <a:lnTo>
                  <a:pt x="422833" y="1330267"/>
                </a:lnTo>
                <a:lnTo>
                  <a:pt x="464919" y="1346460"/>
                </a:lnTo>
                <a:lnTo>
                  <a:pt x="508274" y="1359941"/>
                </a:lnTo>
                <a:lnTo>
                  <a:pt x="552796" y="1370605"/>
                </a:lnTo>
                <a:lnTo>
                  <a:pt x="598382" y="1378350"/>
                </a:lnTo>
                <a:lnTo>
                  <a:pt x="644929" y="1383072"/>
                </a:lnTo>
                <a:lnTo>
                  <a:pt x="692334" y="1384669"/>
                </a:lnTo>
                <a:lnTo>
                  <a:pt x="739739" y="1383072"/>
                </a:lnTo>
                <a:lnTo>
                  <a:pt x="786287" y="1378350"/>
                </a:lnTo>
                <a:lnTo>
                  <a:pt x="831873" y="1370605"/>
                </a:lnTo>
                <a:lnTo>
                  <a:pt x="876395" y="1359941"/>
                </a:lnTo>
                <a:lnTo>
                  <a:pt x="919750" y="1346460"/>
                </a:lnTo>
                <a:lnTo>
                  <a:pt x="961835" y="1330267"/>
                </a:lnTo>
                <a:lnTo>
                  <a:pt x="1002547" y="1311463"/>
                </a:lnTo>
                <a:lnTo>
                  <a:pt x="1041783" y="1290152"/>
                </a:lnTo>
                <a:lnTo>
                  <a:pt x="1079439" y="1266437"/>
                </a:lnTo>
                <a:lnTo>
                  <a:pt x="1115413" y="1240422"/>
                </a:lnTo>
                <a:lnTo>
                  <a:pt x="1149601" y="1212209"/>
                </a:lnTo>
                <a:lnTo>
                  <a:pt x="1181901" y="1181901"/>
                </a:lnTo>
                <a:lnTo>
                  <a:pt x="1212209" y="1149601"/>
                </a:lnTo>
                <a:lnTo>
                  <a:pt x="1240422" y="1115413"/>
                </a:lnTo>
                <a:lnTo>
                  <a:pt x="1266437" y="1079439"/>
                </a:lnTo>
                <a:lnTo>
                  <a:pt x="1290152" y="1041783"/>
                </a:lnTo>
                <a:lnTo>
                  <a:pt x="1311463" y="1002547"/>
                </a:lnTo>
                <a:lnTo>
                  <a:pt x="1330267" y="961835"/>
                </a:lnTo>
                <a:lnTo>
                  <a:pt x="1346460" y="919750"/>
                </a:lnTo>
                <a:lnTo>
                  <a:pt x="1359941" y="876395"/>
                </a:lnTo>
                <a:lnTo>
                  <a:pt x="1370605" y="831873"/>
                </a:lnTo>
                <a:lnTo>
                  <a:pt x="1378350" y="786287"/>
                </a:lnTo>
                <a:lnTo>
                  <a:pt x="1383072" y="739739"/>
                </a:lnTo>
                <a:lnTo>
                  <a:pt x="1384669" y="692334"/>
                </a:lnTo>
                <a:lnTo>
                  <a:pt x="1383072" y="644929"/>
                </a:lnTo>
                <a:lnTo>
                  <a:pt x="1378350" y="598382"/>
                </a:lnTo>
                <a:lnTo>
                  <a:pt x="1370605" y="552796"/>
                </a:lnTo>
                <a:lnTo>
                  <a:pt x="1359941" y="508274"/>
                </a:lnTo>
                <a:lnTo>
                  <a:pt x="1346460" y="464919"/>
                </a:lnTo>
                <a:lnTo>
                  <a:pt x="1330267" y="422833"/>
                </a:lnTo>
                <a:lnTo>
                  <a:pt x="1311463" y="382122"/>
                </a:lnTo>
                <a:lnTo>
                  <a:pt x="1290152" y="342886"/>
                </a:lnTo>
                <a:lnTo>
                  <a:pt x="1266437" y="305230"/>
                </a:lnTo>
                <a:lnTo>
                  <a:pt x="1240422" y="269256"/>
                </a:lnTo>
                <a:lnTo>
                  <a:pt x="1212209" y="235068"/>
                </a:lnTo>
                <a:lnTo>
                  <a:pt x="1181901" y="202768"/>
                </a:lnTo>
                <a:lnTo>
                  <a:pt x="1149601" y="172460"/>
                </a:lnTo>
                <a:lnTo>
                  <a:pt x="1115413" y="144247"/>
                </a:lnTo>
                <a:lnTo>
                  <a:pt x="1079439" y="118231"/>
                </a:lnTo>
                <a:lnTo>
                  <a:pt x="1041783" y="94517"/>
                </a:lnTo>
                <a:lnTo>
                  <a:pt x="1002547" y="73206"/>
                </a:lnTo>
                <a:lnTo>
                  <a:pt x="961835" y="54402"/>
                </a:lnTo>
                <a:lnTo>
                  <a:pt x="919750" y="38209"/>
                </a:lnTo>
                <a:lnTo>
                  <a:pt x="876395" y="24728"/>
                </a:lnTo>
                <a:lnTo>
                  <a:pt x="831873" y="14064"/>
                </a:lnTo>
                <a:lnTo>
                  <a:pt x="786287" y="6319"/>
                </a:lnTo>
                <a:lnTo>
                  <a:pt x="739739" y="1597"/>
                </a:lnTo>
                <a:lnTo>
                  <a:pt x="692334" y="0"/>
                </a:lnTo>
                <a:close/>
              </a:path>
            </a:pathLst>
          </a:custGeom>
          <a:solidFill>
            <a:srgbClr val="007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277719" y="8729372"/>
            <a:ext cx="7975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TGPIO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54456" y="6538859"/>
            <a:ext cx="9570720" cy="3234055"/>
          </a:xfrm>
          <a:custGeom>
            <a:avLst/>
            <a:gdLst/>
            <a:ahLst/>
            <a:cxnLst/>
            <a:rect l="l" t="t" r="r" b="b"/>
            <a:pathLst>
              <a:path w="9570719" h="3234054">
                <a:moveTo>
                  <a:pt x="41883" y="3087305"/>
                </a:moveTo>
                <a:lnTo>
                  <a:pt x="0" y="3087305"/>
                </a:lnTo>
                <a:lnTo>
                  <a:pt x="0" y="3212956"/>
                </a:lnTo>
                <a:lnTo>
                  <a:pt x="1642" y="3221087"/>
                </a:lnTo>
                <a:lnTo>
                  <a:pt x="6125" y="3227746"/>
                </a:lnTo>
                <a:lnTo>
                  <a:pt x="12781" y="3232245"/>
                </a:lnTo>
                <a:lnTo>
                  <a:pt x="20941" y="3233897"/>
                </a:lnTo>
                <a:lnTo>
                  <a:pt x="5141832" y="3233897"/>
                </a:lnTo>
                <a:lnTo>
                  <a:pt x="5149993" y="3232245"/>
                </a:lnTo>
                <a:lnTo>
                  <a:pt x="5156649" y="3227746"/>
                </a:lnTo>
                <a:lnTo>
                  <a:pt x="5161131" y="3221087"/>
                </a:lnTo>
                <a:lnTo>
                  <a:pt x="5162774" y="3212956"/>
                </a:lnTo>
                <a:lnTo>
                  <a:pt x="41883" y="3212956"/>
                </a:lnTo>
                <a:lnTo>
                  <a:pt x="20941" y="3192014"/>
                </a:lnTo>
                <a:lnTo>
                  <a:pt x="41883" y="3192014"/>
                </a:lnTo>
                <a:lnTo>
                  <a:pt x="41883" y="3087305"/>
                </a:lnTo>
                <a:close/>
              </a:path>
              <a:path w="9570719" h="3234054">
                <a:moveTo>
                  <a:pt x="41883" y="3192014"/>
                </a:moveTo>
                <a:lnTo>
                  <a:pt x="20941" y="3192014"/>
                </a:lnTo>
                <a:lnTo>
                  <a:pt x="41883" y="3212956"/>
                </a:lnTo>
                <a:lnTo>
                  <a:pt x="41883" y="3192014"/>
                </a:lnTo>
                <a:close/>
              </a:path>
              <a:path w="9570719" h="3234054">
                <a:moveTo>
                  <a:pt x="5120890" y="3192014"/>
                </a:moveTo>
                <a:lnTo>
                  <a:pt x="41883" y="3192014"/>
                </a:lnTo>
                <a:lnTo>
                  <a:pt x="41883" y="3212956"/>
                </a:lnTo>
                <a:lnTo>
                  <a:pt x="5120890" y="3212956"/>
                </a:lnTo>
                <a:lnTo>
                  <a:pt x="5120890" y="3192014"/>
                </a:lnTo>
                <a:close/>
              </a:path>
              <a:path w="9570719" h="3234054">
                <a:moveTo>
                  <a:pt x="9444528" y="41883"/>
                </a:moveTo>
                <a:lnTo>
                  <a:pt x="5141832" y="41883"/>
                </a:lnTo>
                <a:lnTo>
                  <a:pt x="5133672" y="43526"/>
                </a:lnTo>
                <a:lnTo>
                  <a:pt x="5127016" y="48009"/>
                </a:lnTo>
                <a:lnTo>
                  <a:pt x="5122533" y="54664"/>
                </a:lnTo>
                <a:lnTo>
                  <a:pt x="5120890" y="62825"/>
                </a:lnTo>
                <a:lnTo>
                  <a:pt x="5120890" y="3212956"/>
                </a:lnTo>
                <a:lnTo>
                  <a:pt x="5141832" y="3192014"/>
                </a:lnTo>
                <a:lnTo>
                  <a:pt x="5162774" y="3192014"/>
                </a:lnTo>
                <a:lnTo>
                  <a:pt x="5162774" y="83767"/>
                </a:lnTo>
                <a:lnTo>
                  <a:pt x="5141832" y="83767"/>
                </a:lnTo>
                <a:lnTo>
                  <a:pt x="5162774" y="62825"/>
                </a:lnTo>
                <a:lnTo>
                  <a:pt x="9444528" y="62825"/>
                </a:lnTo>
                <a:lnTo>
                  <a:pt x="9444528" y="41883"/>
                </a:lnTo>
                <a:close/>
              </a:path>
              <a:path w="9570719" h="3234054">
                <a:moveTo>
                  <a:pt x="5162774" y="3192014"/>
                </a:moveTo>
                <a:lnTo>
                  <a:pt x="5141832" y="3192014"/>
                </a:lnTo>
                <a:lnTo>
                  <a:pt x="5120890" y="3212956"/>
                </a:lnTo>
                <a:lnTo>
                  <a:pt x="5162774" y="3212956"/>
                </a:lnTo>
                <a:lnTo>
                  <a:pt x="5162774" y="3192014"/>
                </a:lnTo>
                <a:close/>
              </a:path>
              <a:path w="9570719" h="3234054">
                <a:moveTo>
                  <a:pt x="9444528" y="0"/>
                </a:moveTo>
                <a:lnTo>
                  <a:pt x="9444528" y="125650"/>
                </a:lnTo>
                <a:lnTo>
                  <a:pt x="9528295" y="83767"/>
                </a:lnTo>
                <a:lnTo>
                  <a:pt x="9465470" y="83767"/>
                </a:lnTo>
                <a:lnTo>
                  <a:pt x="9465470" y="41883"/>
                </a:lnTo>
                <a:lnTo>
                  <a:pt x="9528295" y="41883"/>
                </a:lnTo>
                <a:lnTo>
                  <a:pt x="9444528" y="0"/>
                </a:lnTo>
                <a:close/>
              </a:path>
              <a:path w="9570719" h="3234054">
                <a:moveTo>
                  <a:pt x="5162774" y="62825"/>
                </a:moveTo>
                <a:lnTo>
                  <a:pt x="5141832" y="83767"/>
                </a:lnTo>
                <a:lnTo>
                  <a:pt x="5162774" y="83767"/>
                </a:lnTo>
                <a:lnTo>
                  <a:pt x="5162774" y="62825"/>
                </a:lnTo>
                <a:close/>
              </a:path>
              <a:path w="9570719" h="3234054">
                <a:moveTo>
                  <a:pt x="9444528" y="62825"/>
                </a:moveTo>
                <a:lnTo>
                  <a:pt x="5162774" y="62825"/>
                </a:lnTo>
                <a:lnTo>
                  <a:pt x="5162774" y="83767"/>
                </a:lnTo>
                <a:lnTo>
                  <a:pt x="9444528" y="83767"/>
                </a:lnTo>
                <a:lnTo>
                  <a:pt x="9444528" y="62825"/>
                </a:lnTo>
                <a:close/>
              </a:path>
              <a:path w="9570719" h="3234054">
                <a:moveTo>
                  <a:pt x="9528295" y="41883"/>
                </a:moveTo>
                <a:lnTo>
                  <a:pt x="9465470" y="41883"/>
                </a:lnTo>
                <a:lnTo>
                  <a:pt x="9465470" y="83767"/>
                </a:lnTo>
                <a:lnTo>
                  <a:pt x="9528295" y="83767"/>
                </a:lnTo>
                <a:lnTo>
                  <a:pt x="9570179" y="62825"/>
                </a:lnTo>
                <a:lnTo>
                  <a:pt x="9528295" y="41883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712866" y="4583867"/>
            <a:ext cx="715010" cy="62611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indent="57785">
              <a:lnSpc>
                <a:spcPts val="2370"/>
              </a:lnSpc>
              <a:spcBef>
                <a:spcPts val="165"/>
              </a:spcBef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iperf client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22994" y="4375019"/>
            <a:ext cx="3117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latin typeface="Trebuchet MS"/>
                <a:cs typeface="Trebuchet MS"/>
              </a:rPr>
              <a:t>x4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12866" y="4583867"/>
            <a:ext cx="715010" cy="62611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indent="57785">
              <a:lnSpc>
                <a:spcPts val="2370"/>
              </a:lnSpc>
              <a:spcBef>
                <a:spcPts val="165"/>
              </a:spcBef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iperf client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528928" y="4551903"/>
            <a:ext cx="1083310" cy="715010"/>
          </a:xfrm>
          <a:custGeom>
            <a:avLst/>
            <a:gdLst/>
            <a:ahLst/>
            <a:cxnLst/>
            <a:rect l="l" t="t" r="r" b="b"/>
            <a:pathLst>
              <a:path w="1083310" h="715010">
                <a:moveTo>
                  <a:pt x="1083108" y="0"/>
                </a:moveTo>
                <a:lnTo>
                  <a:pt x="0" y="0"/>
                </a:lnTo>
                <a:lnTo>
                  <a:pt x="0" y="714533"/>
                </a:lnTo>
                <a:lnTo>
                  <a:pt x="1083108" y="714533"/>
                </a:lnTo>
                <a:lnTo>
                  <a:pt x="108310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712866" y="4583867"/>
            <a:ext cx="715010" cy="62611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indent="57785">
              <a:lnSpc>
                <a:spcPts val="2370"/>
              </a:lnSpc>
              <a:spcBef>
                <a:spcPts val="165"/>
              </a:spcBef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iperf client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77684" y="6386185"/>
            <a:ext cx="714375" cy="62547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indent="57785">
              <a:lnSpc>
                <a:spcPts val="2370"/>
              </a:lnSpc>
              <a:spcBef>
                <a:spcPts val="165"/>
              </a:spcBef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iperf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77684" y="6386185"/>
            <a:ext cx="714375" cy="62547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indent="57785">
              <a:lnSpc>
                <a:spcPts val="2370"/>
              </a:lnSpc>
              <a:spcBef>
                <a:spcPts val="165"/>
              </a:spcBef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iperf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93746" y="6353733"/>
            <a:ext cx="1083310" cy="715645"/>
          </a:xfrm>
          <a:custGeom>
            <a:avLst/>
            <a:gdLst/>
            <a:ahLst/>
            <a:cxnLst/>
            <a:rect l="l" t="t" r="r" b="b"/>
            <a:pathLst>
              <a:path w="1083310" h="715645">
                <a:moveTo>
                  <a:pt x="1083108" y="0"/>
                </a:moveTo>
                <a:lnTo>
                  <a:pt x="0" y="0"/>
                </a:lnTo>
                <a:lnTo>
                  <a:pt x="0" y="715370"/>
                </a:lnTo>
                <a:lnTo>
                  <a:pt x="1083108" y="715370"/>
                </a:lnTo>
                <a:lnTo>
                  <a:pt x="108310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650041" y="6386185"/>
            <a:ext cx="771525" cy="62547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indent="85090">
              <a:lnSpc>
                <a:spcPts val="2370"/>
              </a:lnSpc>
              <a:spcBef>
                <a:spcPts val="165"/>
              </a:spcBef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iperf server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96633" y="4667634"/>
            <a:ext cx="715010" cy="62611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indent="57785">
              <a:lnSpc>
                <a:spcPts val="2370"/>
              </a:lnSpc>
              <a:spcBef>
                <a:spcPts val="165"/>
              </a:spcBef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iperf client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96633" y="4667634"/>
            <a:ext cx="715010" cy="62611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indent="57785">
              <a:lnSpc>
                <a:spcPts val="2370"/>
              </a:lnSpc>
              <a:spcBef>
                <a:spcPts val="165"/>
              </a:spcBef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iperf client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12695" y="4635670"/>
            <a:ext cx="1083310" cy="715010"/>
          </a:xfrm>
          <a:custGeom>
            <a:avLst/>
            <a:gdLst/>
            <a:ahLst/>
            <a:cxnLst/>
            <a:rect l="l" t="t" r="r" b="b"/>
            <a:pathLst>
              <a:path w="1083310" h="715010">
                <a:moveTo>
                  <a:pt x="1083108" y="0"/>
                </a:moveTo>
                <a:lnTo>
                  <a:pt x="0" y="0"/>
                </a:lnTo>
                <a:lnTo>
                  <a:pt x="0" y="714533"/>
                </a:lnTo>
                <a:lnTo>
                  <a:pt x="1083108" y="714533"/>
                </a:lnTo>
                <a:lnTo>
                  <a:pt x="108310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796633" y="4667634"/>
            <a:ext cx="715010" cy="62611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indent="57785">
              <a:lnSpc>
                <a:spcPts val="2370"/>
              </a:lnSpc>
              <a:spcBef>
                <a:spcPts val="165"/>
              </a:spcBef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iperf client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80610" y="4751401"/>
            <a:ext cx="715010" cy="62611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indent="57785">
              <a:lnSpc>
                <a:spcPts val="2370"/>
              </a:lnSpc>
              <a:spcBef>
                <a:spcPts val="165"/>
              </a:spcBef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iperf client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80610" y="4751401"/>
            <a:ext cx="715010" cy="62611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indent="57785">
              <a:lnSpc>
                <a:spcPts val="2370"/>
              </a:lnSpc>
              <a:spcBef>
                <a:spcPts val="165"/>
              </a:spcBef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iperf client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696462" y="4719437"/>
            <a:ext cx="1083310" cy="715010"/>
          </a:xfrm>
          <a:custGeom>
            <a:avLst/>
            <a:gdLst/>
            <a:ahLst/>
            <a:cxnLst/>
            <a:rect l="l" t="t" r="r" b="b"/>
            <a:pathLst>
              <a:path w="1083310" h="715010">
                <a:moveTo>
                  <a:pt x="1083108" y="0"/>
                </a:moveTo>
                <a:lnTo>
                  <a:pt x="0" y="0"/>
                </a:lnTo>
                <a:lnTo>
                  <a:pt x="0" y="714533"/>
                </a:lnTo>
                <a:lnTo>
                  <a:pt x="1083108" y="714533"/>
                </a:lnTo>
                <a:lnTo>
                  <a:pt x="108310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880610" y="4751401"/>
            <a:ext cx="715010" cy="62611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indent="57785">
              <a:lnSpc>
                <a:spcPts val="2370"/>
              </a:lnSpc>
              <a:spcBef>
                <a:spcPts val="165"/>
              </a:spcBef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iperf client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64377" y="4835168"/>
            <a:ext cx="715010" cy="62611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indent="57785">
              <a:lnSpc>
                <a:spcPts val="2370"/>
              </a:lnSpc>
              <a:spcBef>
                <a:spcPts val="165"/>
              </a:spcBef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iperf client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964377" y="4835168"/>
            <a:ext cx="715010" cy="62611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indent="57785">
              <a:lnSpc>
                <a:spcPts val="2370"/>
              </a:lnSpc>
              <a:spcBef>
                <a:spcPts val="165"/>
              </a:spcBef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iperf client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780229" y="4803204"/>
            <a:ext cx="1083310" cy="715010"/>
          </a:xfrm>
          <a:custGeom>
            <a:avLst/>
            <a:gdLst/>
            <a:ahLst/>
            <a:cxnLst/>
            <a:rect l="l" t="t" r="r" b="b"/>
            <a:pathLst>
              <a:path w="1083310" h="715010">
                <a:moveTo>
                  <a:pt x="1083108" y="0"/>
                </a:moveTo>
                <a:lnTo>
                  <a:pt x="0" y="0"/>
                </a:lnTo>
                <a:lnTo>
                  <a:pt x="0" y="714533"/>
                </a:lnTo>
                <a:lnTo>
                  <a:pt x="1083108" y="714533"/>
                </a:lnTo>
                <a:lnTo>
                  <a:pt x="108310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951677" y="4805443"/>
            <a:ext cx="740410" cy="66230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 indent="57785">
              <a:lnSpc>
                <a:spcPts val="2370"/>
              </a:lnSpc>
              <a:spcBef>
                <a:spcPts val="400"/>
              </a:spcBef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iperf client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761451" y="6469952"/>
            <a:ext cx="714375" cy="62547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indent="57785">
              <a:lnSpc>
                <a:spcPts val="2370"/>
              </a:lnSpc>
              <a:spcBef>
                <a:spcPts val="165"/>
              </a:spcBef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iperf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761451" y="6469952"/>
            <a:ext cx="714375" cy="62547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indent="57785">
              <a:lnSpc>
                <a:spcPts val="2370"/>
              </a:lnSpc>
              <a:spcBef>
                <a:spcPts val="165"/>
              </a:spcBef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iperf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577513" y="6437500"/>
            <a:ext cx="1083310" cy="715645"/>
          </a:xfrm>
          <a:custGeom>
            <a:avLst/>
            <a:gdLst/>
            <a:ahLst/>
            <a:cxnLst/>
            <a:rect l="l" t="t" r="r" b="b"/>
            <a:pathLst>
              <a:path w="1083310" h="715645">
                <a:moveTo>
                  <a:pt x="1083108" y="0"/>
                </a:moveTo>
                <a:lnTo>
                  <a:pt x="0" y="0"/>
                </a:lnTo>
                <a:lnTo>
                  <a:pt x="0" y="715370"/>
                </a:lnTo>
                <a:lnTo>
                  <a:pt x="1083108" y="715370"/>
                </a:lnTo>
                <a:lnTo>
                  <a:pt x="108310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733808" y="6469952"/>
            <a:ext cx="771525" cy="62547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indent="85090">
              <a:lnSpc>
                <a:spcPts val="2370"/>
              </a:lnSpc>
              <a:spcBef>
                <a:spcPts val="165"/>
              </a:spcBef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iperf server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45218" y="6553720"/>
            <a:ext cx="714375" cy="62547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indent="57785">
              <a:lnSpc>
                <a:spcPts val="2370"/>
              </a:lnSpc>
              <a:spcBef>
                <a:spcPts val="165"/>
              </a:spcBef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iperf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45218" y="6553720"/>
            <a:ext cx="714375" cy="62547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indent="57785">
              <a:lnSpc>
                <a:spcPts val="2370"/>
              </a:lnSpc>
              <a:spcBef>
                <a:spcPts val="165"/>
              </a:spcBef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iperf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661280" y="6521267"/>
            <a:ext cx="1083310" cy="715645"/>
          </a:xfrm>
          <a:custGeom>
            <a:avLst/>
            <a:gdLst/>
            <a:ahLst/>
            <a:cxnLst/>
            <a:rect l="l" t="t" r="r" b="b"/>
            <a:pathLst>
              <a:path w="1083310" h="715645">
                <a:moveTo>
                  <a:pt x="1083108" y="0"/>
                </a:moveTo>
                <a:lnTo>
                  <a:pt x="0" y="0"/>
                </a:lnTo>
                <a:lnTo>
                  <a:pt x="0" y="715370"/>
                </a:lnTo>
                <a:lnTo>
                  <a:pt x="1083108" y="715370"/>
                </a:lnTo>
                <a:lnTo>
                  <a:pt x="108310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817575" y="6553720"/>
            <a:ext cx="771525" cy="62547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indent="85090">
              <a:lnSpc>
                <a:spcPts val="2370"/>
              </a:lnSpc>
              <a:spcBef>
                <a:spcPts val="165"/>
              </a:spcBef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iperf server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928985" y="6637487"/>
            <a:ext cx="714375" cy="62547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indent="57785">
              <a:lnSpc>
                <a:spcPts val="2370"/>
              </a:lnSpc>
              <a:spcBef>
                <a:spcPts val="165"/>
              </a:spcBef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iperf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928985" y="6637487"/>
            <a:ext cx="714375" cy="62547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indent="57785">
              <a:lnSpc>
                <a:spcPts val="2370"/>
              </a:lnSpc>
              <a:spcBef>
                <a:spcPts val="165"/>
              </a:spcBef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iperf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745047" y="6605034"/>
            <a:ext cx="1083310" cy="715645"/>
          </a:xfrm>
          <a:custGeom>
            <a:avLst/>
            <a:gdLst/>
            <a:ahLst/>
            <a:cxnLst/>
            <a:rect l="l" t="t" r="r" b="b"/>
            <a:pathLst>
              <a:path w="1083310" h="715645">
                <a:moveTo>
                  <a:pt x="1083108" y="0"/>
                </a:moveTo>
                <a:lnTo>
                  <a:pt x="0" y="0"/>
                </a:lnTo>
                <a:lnTo>
                  <a:pt x="0" y="715370"/>
                </a:lnTo>
                <a:lnTo>
                  <a:pt x="1083108" y="715370"/>
                </a:lnTo>
                <a:lnTo>
                  <a:pt x="108310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888642" y="6607761"/>
            <a:ext cx="796925" cy="66230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 indent="85090">
              <a:lnSpc>
                <a:spcPts val="2370"/>
              </a:lnSpc>
              <a:spcBef>
                <a:spcPts val="400"/>
              </a:spcBef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iperf server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825856" y="6191062"/>
            <a:ext cx="3117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latin typeface="Trebuchet MS"/>
                <a:cs typeface="Trebuchet MS"/>
              </a:rPr>
              <a:t>x4</a:t>
            </a:r>
            <a:endParaRPr sz="2200">
              <a:latin typeface="Trebuchet MS"/>
              <a:cs typeface="Trebuchet MS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177943" y="5227271"/>
            <a:ext cx="7500620" cy="4398645"/>
            <a:chOff x="2177943" y="5227271"/>
            <a:chExt cx="7500620" cy="4398645"/>
          </a:xfrm>
        </p:grpSpPr>
        <p:sp>
          <p:nvSpPr>
            <p:cNvPr id="64" name="object 64"/>
            <p:cNvSpPr/>
            <p:nvPr/>
          </p:nvSpPr>
          <p:spPr>
            <a:xfrm>
              <a:off x="3848328" y="5227275"/>
              <a:ext cx="5829935" cy="1945639"/>
            </a:xfrm>
            <a:custGeom>
              <a:avLst/>
              <a:gdLst/>
              <a:ahLst/>
              <a:cxnLst/>
              <a:rect l="l" t="t" r="r" b="b"/>
              <a:pathLst>
                <a:path w="5829934" h="1945640">
                  <a:moveTo>
                    <a:pt x="26454" y="50800"/>
                  </a:moveTo>
                  <a:lnTo>
                    <a:pt x="24003" y="38100"/>
                  </a:lnTo>
                  <a:lnTo>
                    <a:pt x="25958" y="50800"/>
                  </a:lnTo>
                  <a:lnTo>
                    <a:pt x="26454" y="50800"/>
                  </a:lnTo>
                  <a:close/>
                </a:path>
                <a:path w="5829934" h="1945640">
                  <a:moveTo>
                    <a:pt x="83134" y="1777339"/>
                  </a:moveTo>
                  <a:lnTo>
                    <a:pt x="82892" y="1775726"/>
                  </a:lnTo>
                  <a:lnTo>
                    <a:pt x="83045" y="1777339"/>
                  </a:lnTo>
                  <a:close/>
                </a:path>
                <a:path w="5829934" h="1945640">
                  <a:moveTo>
                    <a:pt x="83134" y="1751228"/>
                  </a:moveTo>
                  <a:lnTo>
                    <a:pt x="83108" y="1750110"/>
                  </a:lnTo>
                  <a:lnTo>
                    <a:pt x="83058" y="1751228"/>
                  </a:lnTo>
                  <a:close/>
                </a:path>
                <a:path w="5829934" h="1945640">
                  <a:moveTo>
                    <a:pt x="134975" y="1745513"/>
                  </a:moveTo>
                  <a:lnTo>
                    <a:pt x="134861" y="1746758"/>
                  </a:lnTo>
                  <a:lnTo>
                    <a:pt x="134975" y="1745513"/>
                  </a:lnTo>
                  <a:close/>
                </a:path>
                <a:path w="5829934" h="1945640">
                  <a:moveTo>
                    <a:pt x="135712" y="1740560"/>
                  </a:moveTo>
                  <a:lnTo>
                    <a:pt x="135572" y="1740890"/>
                  </a:lnTo>
                  <a:lnTo>
                    <a:pt x="135343" y="1741589"/>
                  </a:lnTo>
                  <a:lnTo>
                    <a:pt x="135712" y="1740560"/>
                  </a:lnTo>
                  <a:close/>
                </a:path>
                <a:path w="5829934" h="1945640">
                  <a:moveTo>
                    <a:pt x="135801" y="1740179"/>
                  </a:moveTo>
                  <a:lnTo>
                    <a:pt x="135585" y="1740827"/>
                  </a:lnTo>
                  <a:lnTo>
                    <a:pt x="135712" y="1740560"/>
                  </a:lnTo>
                  <a:lnTo>
                    <a:pt x="135801" y="1740179"/>
                  </a:lnTo>
                  <a:close/>
                </a:path>
                <a:path w="5829934" h="1945640">
                  <a:moveTo>
                    <a:pt x="136118" y="1739150"/>
                  </a:moveTo>
                  <a:lnTo>
                    <a:pt x="135978" y="1739290"/>
                  </a:lnTo>
                  <a:lnTo>
                    <a:pt x="136118" y="1739150"/>
                  </a:lnTo>
                  <a:close/>
                </a:path>
                <a:path w="5829934" h="1945640">
                  <a:moveTo>
                    <a:pt x="136169" y="1739404"/>
                  </a:moveTo>
                  <a:lnTo>
                    <a:pt x="135991" y="1739709"/>
                  </a:lnTo>
                  <a:lnTo>
                    <a:pt x="136105" y="1739557"/>
                  </a:lnTo>
                  <a:lnTo>
                    <a:pt x="136169" y="1739404"/>
                  </a:lnTo>
                  <a:close/>
                </a:path>
                <a:path w="5829934" h="1945640">
                  <a:moveTo>
                    <a:pt x="136359" y="1738871"/>
                  </a:moveTo>
                  <a:lnTo>
                    <a:pt x="136169" y="1739099"/>
                  </a:lnTo>
                  <a:lnTo>
                    <a:pt x="136042" y="1739493"/>
                  </a:lnTo>
                  <a:lnTo>
                    <a:pt x="136169" y="1739303"/>
                  </a:lnTo>
                  <a:lnTo>
                    <a:pt x="136321" y="1738934"/>
                  </a:lnTo>
                  <a:close/>
                </a:path>
                <a:path w="5829934" h="1945640">
                  <a:moveTo>
                    <a:pt x="136448" y="1738972"/>
                  </a:moveTo>
                  <a:lnTo>
                    <a:pt x="136271" y="1739214"/>
                  </a:lnTo>
                  <a:lnTo>
                    <a:pt x="136194" y="1739341"/>
                  </a:lnTo>
                  <a:lnTo>
                    <a:pt x="136067" y="1739531"/>
                  </a:lnTo>
                  <a:lnTo>
                    <a:pt x="136169" y="1739404"/>
                  </a:lnTo>
                  <a:lnTo>
                    <a:pt x="136105" y="1739557"/>
                  </a:lnTo>
                  <a:lnTo>
                    <a:pt x="135978" y="1739760"/>
                  </a:lnTo>
                  <a:lnTo>
                    <a:pt x="135839" y="1740039"/>
                  </a:lnTo>
                  <a:lnTo>
                    <a:pt x="135775" y="1740446"/>
                  </a:lnTo>
                  <a:lnTo>
                    <a:pt x="135890" y="1740103"/>
                  </a:lnTo>
                  <a:lnTo>
                    <a:pt x="135851" y="1740268"/>
                  </a:lnTo>
                  <a:lnTo>
                    <a:pt x="136220" y="1739493"/>
                  </a:lnTo>
                  <a:lnTo>
                    <a:pt x="136309" y="1739303"/>
                  </a:lnTo>
                  <a:lnTo>
                    <a:pt x="136385" y="1739099"/>
                  </a:lnTo>
                  <a:lnTo>
                    <a:pt x="136448" y="1738972"/>
                  </a:lnTo>
                  <a:close/>
                </a:path>
                <a:path w="5829934" h="1945640">
                  <a:moveTo>
                    <a:pt x="136601" y="1738668"/>
                  </a:moveTo>
                  <a:lnTo>
                    <a:pt x="136347" y="1738922"/>
                  </a:lnTo>
                  <a:lnTo>
                    <a:pt x="136169" y="1739303"/>
                  </a:lnTo>
                  <a:lnTo>
                    <a:pt x="136474" y="1738909"/>
                  </a:lnTo>
                  <a:lnTo>
                    <a:pt x="136601" y="1738668"/>
                  </a:lnTo>
                  <a:close/>
                </a:path>
                <a:path w="5829934" h="1945640">
                  <a:moveTo>
                    <a:pt x="136664" y="1738553"/>
                  </a:moveTo>
                  <a:lnTo>
                    <a:pt x="136347" y="1738909"/>
                  </a:lnTo>
                  <a:lnTo>
                    <a:pt x="136613" y="1738630"/>
                  </a:lnTo>
                  <a:close/>
                </a:path>
                <a:path w="5829934" h="1945640">
                  <a:moveTo>
                    <a:pt x="136690" y="1738668"/>
                  </a:moveTo>
                  <a:lnTo>
                    <a:pt x="136575" y="1738820"/>
                  </a:lnTo>
                  <a:lnTo>
                    <a:pt x="136690" y="1738668"/>
                  </a:lnTo>
                  <a:close/>
                </a:path>
                <a:path w="5829934" h="1945640">
                  <a:moveTo>
                    <a:pt x="136715" y="1738553"/>
                  </a:moveTo>
                  <a:lnTo>
                    <a:pt x="136575" y="1738757"/>
                  </a:lnTo>
                  <a:lnTo>
                    <a:pt x="136512" y="1738896"/>
                  </a:lnTo>
                  <a:lnTo>
                    <a:pt x="136715" y="1738553"/>
                  </a:lnTo>
                  <a:close/>
                </a:path>
                <a:path w="5829934" h="1945640">
                  <a:moveTo>
                    <a:pt x="136817" y="1738388"/>
                  </a:moveTo>
                  <a:lnTo>
                    <a:pt x="136690" y="1738528"/>
                  </a:lnTo>
                  <a:lnTo>
                    <a:pt x="136817" y="1738388"/>
                  </a:lnTo>
                  <a:close/>
                </a:path>
                <a:path w="5829934" h="1945640">
                  <a:moveTo>
                    <a:pt x="136918" y="1738337"/>
                  </a:moveTo>
                  <a:lnTo>
                    <a:pt x="136740" y="1738528"/>
                  </a:lnTo>
                  <a:lnTo>
                    <a:pt x="136664" y="1738668"/>
                  </a:lnTo>
                  <a:lnTo>
                    <a:pt x="136918" y="1738337"/>
                  </a:lnTo>
                  <a:close/>
                </a:path>
                <a:path w="5829934" h="1945640">
                  <a:moveTo>
                    <a:pt x="137109" y="1738071"/>
                  </a:moveTo>
                  <a:lnTo>
                    <a:pt x="136956" y="1738172"/>
                  </a:lnTo>
                  <a:lnTo>
                    <a:pt x="136855" y="1738337"/>
                  </a:lnTo>
                  <a:lnTo>
                    <a:pt x="137109" y="1738071"/>
                  </a:lnTo>
                  <a:close/>
                </a:path>
                <a:path w="5829934" h="1945640">
                  <a:moveTo>
                    <a:pt x="137185" y="1738007"/>
                  </a:moveTo>
                  <a:lnTo>
                    <a:pt x="136855" y="1738337"/>
                  </a:lnTo>
                  <a:lnTo>
                    <a:pt x="136740" y="1738528"/>
                  </a:lnTo>
                  <a:lnTo>
                    <a:pt x="137185" y="1738007"/>
                  </a:lnTo>
                  <a:close/>
                </a:path>
                <a:path w="5829934" h="1945640">
                  <a:moveTo>
                    <a:pt x="137299" y="1737982"/>
                  </a:moveTo>
                  <a:lnTo>
                    <a:pt x="136918" y="1738376"/>
                  </a:lnTo>
                  <a:lnTo>
                    <a:pt x="136728" y="1738591"/>
                  </a:lnTo>
                  <a:lnTo>
                    <a:pt x="136410" y="1739099"/>
                  </a:lnTo>
                  <a:lnTo>
                    <a:pt x="136309" y="1739303"/>
                  </a:lnTo>
                  <a:lnTo>
                    <a:pt x="136855" y="1738591"/>
                  </a:lnTo>
                  <a:lnTo>
                    <a:pt x="137299" y="1737982"/>
                  </a:lnTo>
                  <a:close/>
                </a:path>
                <a:path w="5829934" h="1945640">
                  <a:moveTo>
                    <a:pt x="279476" y="1854276"/>
                  </a:moveTo>
                  <a:lnTo>
                    <a:pt x="279260" y="1854187"/>
                  </a:lnTo>
                  <a:lnTo>
                    <a:pt x="279476" y="1854276"/>
                  </a:lnTo>
                  <a:close/>
                </a:path>
                <a:path w="5829934" h="1945640">
                  <a:moveTo>
                    <a:pt x="5829770" y="546100"/>
                  </a:moveTo>
                  <a:lnTo>
                    <a:pt x="5828855" y="444500"/>
                  </a:lnTo>
                  <a:lnTo>
                    <a:pt x="5828512" y="444500"/>
                  </a:lnTo>
                  <a:lnTo>
                    <a:pt x="5823128" y="406400"/>
                  </a:lnTo>
                  <a:lnTo>
                    <a:pt x="5822645" y="406400"/>
                  </a:lnTo>
                  <a:lnTo>
                    <a:pt x="5819648" y="393700"/>
                  </a:lnTo>
                  <a:lnTo>
                    <a:pt x="5819432" y="393700"/>
                  </a:lnTo>
                  <a:lnTo>
                    <a:pt x="5816016" y="381000"/>
                  </a:lnTo>
                  <a:lnTo>
                    <a:pt x="5811126" y="368300"/>
                  </a:lnTo>
                  <a:lnTo>
                    <a:pt x="5806732" y="355600"/>
                  </a:lnTo>
                  <a:lnTo>
                    <a:pt x="5806173" y="355600"/>
                  </a:lnTo>
                  <a:lnTo>
                    <a:pt x="5798070" y="330200"/>
                  </a:lnTo>
                  <a:lnTo>
                    <a:pt x="5797169" y="330200"/>
                  </a:lnTo>
                  <a:lnTo>
                    <a:pt x="5792482" y="317500"/>
                  </a:lnTo>
                  <a:lnTo>
                    <a:pt x="5787047" y="317500"/>
                  </a:lnTo>
                  <a:lnTo>
                    <a:pt x="5780341" y="304800"/>
                  </a:lnTo>
                  <a:lnTo>
                    <a:pt x="5774614" y="292100"/>
                  </a:lnTo>
                  <a:lnTo>
                    <a:pt x="5773636" y="292100"/>
                  </a:lnTo>
                  <a:lnTo>
                    <a:pt x="5767565" y="279400"/>
                  </a:lnTo>
                  <a:lnTo>
                    <a:pt x="5760237" y="279400"/>
                  </a:lnTo>
                  <a:lnTo>
                    <a:pt x="5752973" y="266700"/>
                  </a:lnTo>
                  <a:lnTo>
                    <a:pt x="5751576" y="266700"/>
                  </a:lnTo>
                  <a:lnTo>
                    <a:pt x="5732665" y="241300"/>
                  </a:lnTo>
                  <a:lnTo>
                    <a:pt x="5721350" y="241300"/>
                  </a:lnTo>
                  <a:lnTo>
                    <a:pt x="5709348" y="228600"/>
                  </a:lnTo>
                  <a:lnTo>
                    <a:pt x="5698668" y="215900"/>
                  </a:lnTo>
                  <a:lnTo>
                    <a:pt x="5686666" y="215900"/>
                  </a:lnTo>
                  <a:lnTo>
                    <a:pt x="5674449" y="203200"/>
                  </a:lnTo>
                  <a:lnTo>
                    <a:pt x="5671998" y="203200"/>
                  </a:lnTo>
                  <a:lnTo>
                    <a:pt x="5618810" y="177800"/>
                  </a:lnTo>
                  <a:lnTo>
                    <a:pt x="5616575" y="177800"/>
                  </a:lnTo>
                  <a:lnTo>
                    <a:pt x="5594591" y="165100"/>
                  </a:lnTo>
                  <a:lnTo>
                    <a:pt x="5570017" y="165100"/>
                  </a:lnTo>
                  <a:lnTo>
                    <a:pt x="5547677" y="152400"/>
                  </a:lnTo>
                  <a:lnTo>
                    <a:pt x="5545937" y="152400"/>
                  </a:lnTo>
                  <a:lnTo>
                    <a:pt x="5418544" y="127000"/>
                  </a:lnTo>
                  <a:lnTo>
                    <a:pt x="5415889" y="127000"/>
                  </a:lnTo>
                  <a:lnTo>
                    <a:pt x="5330025" y="114300"/>
                  </a:lnTo>
                  <a:lnTo>
                    <a:pt x="4792802" y="114300"/>
                  </a:lnTo>
                  <a:lnTo>
                    <a:pt x="4653191" y="127000"/>
                  </a:lnTo>
                  <a:lnTo>
                    <a:pt x="4586871" y="139700"/>
                  </a:lnTo>
                  <a:lnTo>
                    <a:pt x="4491863" y="139700"/>
                  </a:lnTo>
                  <a:lnTo>
                    <a:pt x="4420806" y="152400"/>
                  </a:lnTo>
                  <a:lnTo>
                    <a:pt x="4419968" y="152400"/>
                  </a:lnTo>
                  <a:lnTo>
                    <a:pt x="4292079" y="165100"/>
                  </a:lnTo>
                  <a:lnTo>
                    <a:pt x="4291800" y="165100"/>
                  </a:lnTo>
                  <a:lnTo>
                    <a:pt x="4235399" y="177800"/>
                  </a:lnTo>
                  <a:lnTo>
                    <a:pt x="4208170" y="177800"/>
                  </a:lnTo>
                  <a:lnTo>
                    <a:pt x="4017949" y="203200"/>
                  </a:lnTo>
                  <a:lnTo>
                    <a:pt x="3950868" y="203200"/>
                  </a:lnTo>
                  <a:lnTo>
                    <a:pt x="3840022" y="215900"/>
                  </a:lnTo>
                  <a:lnTo>
                    <a:pt x="3514864" y="215900"/>
                  </a:lnTo>
                  <a:lnTo>
                    <a:pt x="3341116" y="228600"/>
                  </a:lnTo>
                  <a:lnTo>
                    <a:pt x="3325203" y="228600"/>
                  </a:lnTo>
                  <a:lnTo>
                    <a:pt x="3088906" y="254000"/>
                  </a:lnTo>
                  <a:lnTo>
                    <a:pt x="3086747" y="254000"/>
                  </a:lnTo>
                  <a:lnTo>
                    <a:pt x="2971774" y="266700"/>
                  </a:lnTo>
                  <a:lnTo>
                    <a:pt x="2867482" y="292100"/>
                  </a:lnTo>
                  <a:lnTo>
                    <a:pt x="2869920" y="292100"/>
                  </a:lnTo>
                  <a:lnTo>
                    <a:pt x="2799067" y="304800"/>
                  </a:lnTo>
                  <a:lnTo>
                    <a:pt x="2649270" y="304800"/>
                  </a:lnTo>
                  <a:lnTo>
                    <a:pt x="2552306" y="292100"/>
                  </a:lnTo>
                  <a:lnTo>
                    <a:pt x="2556840" y="292100"/>
                  </a:lnTo>
                  <a:lnTo>
                    <a:pt x="2503932" y="279400"/>
                  </a:lnTo>
                  <a:lnTo>
                    <a:pt x="2483345" y="279400"/>
                  </a:lnTo>
                  <a:lnTo>
                    <a:pt x="2424493" y="266700"/>
                  </a:lnTo>
                  <a:lnTo>
                    <a:pt x="2425471" y="266700"/>
                  </a:lnTo>
                  <a:lnTo>
                    <a:pt x="2364600" y="254000"/>
                  </a:lnTo>
                  <a:lnTo>
                    <a:pt x="2366556" y="254000"/>
                  </a:lnTo>
                  <a:lnTo>
                    <a:pt x="2339327" y="241300"/>
                  </a:lnTo>
                  <a:lnTo>
                    <a:pt x="2340445" y="254000"/>
                  </a:lnTo>
                  <a:lnTo>
                    <a:pt x="2313571" y="241300"/>
                  </a:lnTo>
                  <a:lnTo>
                    <a:pt x="2312809" y="241300"/>
                  </a:lnTo>
                  <a:lnTo>
                    <a:pt x="2269528" y="228600"/>
                  </a:lnTo>
                  <a:lnTo>
                    <a:pt x="2267216" y="228600"/>
                  </a:lnTo>
                  <a:lnTo>
                    <a:pt x="2245715" y="215900"/>
                  </a:lnTo>
                  <a:lnTo>
                    <a:pt x="2244039" y="215900"/>
                  </a:lnTo>
                  <a:lnTo>
                    <a:pt x="2174722" y="203200"/>
                  </a:lnTo>
                  <a:lnTo>
                    <a:pt x="1983524" y="203200"/>
                  </a:lnTo>
                  <a:lnTo>
                    <a:pt x="1878888" y="215900"/>
                  </a:lnTo>
                  <a:lnTo>
                    <a:pt x="1877072" y="215900"/>
                  </a:lnTo>
                  <a:lnTo>
                    <a:pt x="1674850" y="228600"/>
                  </a:lnTo>
                  <a:lnTo>
                    <a:pt x="1675472" y="228600"/>
                  </a:lnTo>
                  <a:lnTo>
                    <a:pt x="1613903" y="241300"/>
                  </a:lnTo>
                  <a:lnTo>
                    <a:pt x="1613420" y="241300"/>
                  </a:lnTo>
                  <a:lnTo>
                    <a:pt x="1413421" y="266700"/>
                  </a:lnTo>
                  <a:lnTo>
                    <a:pt x="1299845" y="266700"/>
                  </a:lnTo>
                  <a:lnTo>
                    <a:pt x="1250988" y="279400"/>
                  </a:lnTo>
                  <a:lnTo>
                    <a:pt x="1194930" y="279400"/>
                  </a:lnTo>
                  <a:lnTo>
                    <a:pt x="979652" y="266700"/>
                  </a:lnTo>
                  <a:lnTo>
                    <a:pt x="982306" y="266700"/>
                  </a:lnTo>
                  <a:lnTo>
                    <a:pt x="856996" y="254000"/>
                  </a:lnTo>
                  <a:lnTo>
                    <a:pt x="858748" y="254000"/>
                  </a:lnTo>
                  <a:lnTo>
                    <a:pt x="734072" y="241300"/>
                  </a:lnTo>
                  <a:lnTo>
                    <a:pt x="666013" y="228600"/>
                  </a:lnTo>
                  <a:lnTo>
                    <a:pt x="667334" y="228600"/>
                  </a:lnTo>
                  <a:lnTo>
                    <a:pt x="470281" y="177800"/>
                  </a:lnTo>
                  <a:lnTo>
                    <a:pt x="471678" y="177800"/>
                  </a:lnTo>
                  <a:lnTo>
                    <a:pt x="430631" y="165100"/>
                  </a:lnTo>
                  <a:lnTo>
                    <a:pt x="430974" y="165100"/>
                  </a:lnTo>
                  <a:lnTo>
                    <a:pt x="352310" y="139700"/>
                  </a:lnTo>
                  <a:lnTo>
                    <a:pt x="352933" y="139700"/>
                  </a:lnTo>
                  <a:lnTo>
                    <a:pt x="303999" y="127000"/>
                  </a:lnTo>
                  <a:lnTo>
                    <a:pt x="304419" y="127000"/>
                  </a:lnTo>
                  <a:lnTo>
                    <a:pt x="221284" y="101600"/>
                  </a:lnTo>
                  <a:lnTo>
                    <a:pt x="222885" y="101600"/>
                  </a:lnTo>
                  <a:lnTo>
                    <a:pt x="189585" y="88900"/>
                  </a:lnTo>
                  <a:lnTo>
                    <a:pt x="191401" y="88900"/>
                  </a:lnTo>
                  <a:lnTo>
                    <a:pt x="72174" y="25400"/>
                  </a:lnTo>
                  <a:lnTo>
                    <a:pt x="73012" y="25400"/>
                  </a:lnTo>
                  <a:lnTo>
                    <a:pt x="62953" y="12700"/>
                  </a:lnTo>
                  <a:lnTo>
                    <a:pt x="51587" y="12700"/>
                  </a:lnTo>
                  <a:lnTo>
                    <a:pt x="50050" y="0"/>
                  </a:lnTo>
                  <a:lnTo>
                    <a:pt x="11163" y="0"/>
                  </a:lnTo>
                  <a:lnTo>
                    <a:pt x="6489" y="12700"/>
                  </a:lnTo>
                  <a:lnTo>
                    <a:pt x="0" y="12700"/>
                  </a:lnTo>
                  <a:lnTo>
                    <a:pt x="0" y="25400"/>
                  </a:lnTo>
                  <a:lnTo>
                    <a:pt x="4038" y="25400"/>
                  </a:lnTo>
                  <a:lnTo>
                    <a:pt x="6489" y="38100"/>
                  </a:lnTo>
                  <a:lnTo>
                    <a:pt x="24003" y="38100"/>
                  </a:lnTo>
                  <a:lnTo>
                    <a:pt x="24282" y="38100"/>
                  </a:lnTo>
                  <a:lnTo>
                    <a:pt x="26454" y="50800"/>
                  </a:lnTo>
                  <a:lnTo>
                    <a:pt x="38112" y="50800"/>
                  </a:lnTo>
                  <a:lnTo>
                    <a:pt x="47815" y="63500"/>
                  </a:lnTo>
                  <a:lnTo>
                    <a:pt x="49631" y="63500"/>
                  </a:lnTo>
                  <a:lnTo>
                    <a:pt x="167881" y="127000"/>
                  </a:lnTo>
                  <a:lnTo>
                    <a:pt x="169837" y="127000"/>
                  </a:lnTo>
                  <a:lnTo>
                    <a:pt x="202984" y="139700"/>
                  </a:lnTo>
                  <a:lnTo>
                    <a:pt x="287731" y="177800"/>
                  </a:lnTo>
                  <a:lnTo>
                    <a:pt x="288226" y="177800"/>
                  </a:lnTo>
                  <a:lnTo>
                    <a:pt x="337019" y="190500"/>
                  </a:lnTo>
                  <a:lnTo>
                    <a:pt x="337578" y="190500"/>
                  </a:lnTo>
                  <a:lnTo>
                    <a:pt x="416039" y="215900"/>
                  </a:lnTo>
                  <a:lnTo>
                    <a:pt x="416382" y="215900"/>
                  </a:lnTo>
                  <a:lnTo>
                    <a:pt x="457365" y="228600"/>
                  </a:lnTo>
                  <a:lnTo>
                    <a:pt x="458406" y="228600"/>
                  </a:lnTo>
                  <a:lnTo>
                    <a:pt x="654710" y="279400"/>
                  </a:lnTo>
                  <a:lnTo>
                    <a:pt x="656170" y="279400"/>
                  </a:lnTo>
                  <a:lnTo>
                    <a:pt x="724230" y="292100"/>
                  </a:lnTo>
                  <a:lnTo>
                    <a:pt x="724446" y="292100"/>
                  </a:lnTo>
                  <a:lnTo>
                    <a:pt x="849045" y="317500"/>
                  </a:lnTo>
                  <a:lnTo>
                    <a:pt x="850785" y="317500"/>
                  </a:lnTo>
                  <a:lnTo>
                    <a:pt x="976020" y="330200"/>
                  </a:lnTo>
                  <a:lnTo>
                    <a:pt x="1303413" y="330200"/>
                  </a:lnTo>
                  <a:lnTo>
                    <a:pt x="1419212" y="317500"/>
                  </a:lnTo>
                  <a:lnTo>
                    <a:pt x="1419567" y="317500"/>
                  </a:lnTo>
                  <a:lnTo>
                    <a:pt x="1619631" y="292100"/>
                  </a:lnTo>
                  <a:lnTo>
                    <a:pt x="1680781" y="292100"/>
                  </a:lnTo>
                  <a:lnTo>
                    <a:pt x="1883562" y="266700"/>
                  </a:lnTo>
                  <a:lnTo>
                    <a:pt x="2165019" y="266700"/>
                  </a:lnTo>
                  <a:lnTo>
                    <a:pt x="2234196" y="279400"/>
                  </a:lnTo>
                  <a:lnTo>
                    <a:pt x="2250960" y="279400"/>
                  </a:lnTo>
                  <a:lnTo>
                    <a:pt x="2293810" y="292100"/>
                  </a:lnTo>
                  <a:lnTo>
                    <a:pt x="2293048" y="292100"/>
                  </a:lnTo>
                  <a:lnTo>
                    <a:pt x="2320696" y="304800"/>
                  </a:lnTo>
                  <a:lnTo>
                    <a:pt x="2347633" y="317500"/>
                  </a:lnTo>
                  <a:lnTo>
                    <a:pt x="2350147" y="317500"/>
                  </a:lnTo>
                  <a:lnTo>
                    <a:pt x="2410815" y="330200"/>
                  </a:lnTo>
                  <a:lnTo>
                    <a:pt x="2409482" y="330200"/>
                  </a:lnTo>
                  <a:lnTo>
                    <a:pt x="2467140" y="342900"/>
                  </a:lnTo>
                  <a:lnTo>
                    <a:pt x="2466162" y="342900"/>
                  </a:lnTo>
                  <a:lnTo>
                    <a:pt x="2487663" y="355600"/>
                  </a:lnTo>
                  <a:lnTo>
                    <a:pt x="2489898" y="355600"/>
                  </a:lnTo>
                  <a:lnTo>
                    <a:pt x="2544280" y="368300"/>
                  </a:lnTo>
                  <a:lnTo>
                    <a:pt x="2880322" y="368300"/>
                  </a:lnTo>
                  <a:lnTo>
                    <a:pt x="2984614" y="342900"/>
                  </a:lnTo>
                  <a:lnTo>
                    <a:pt x="2984411" y="342900"/>
                  </a:lnTo>
                  <a:lnTo>
                    <a:pt x="3099447" y="317500"/>
                  </a:lnTo>
                  <a:lnTo>
                    <a:pt x="3097352" y="317500"/>
                  </a:lnTo>
                  <a:lnTo>
                    <a:pt x="3215462" y="304800"/>
                  </a:lnTo>
                  <a:lnTo>
                    <a:pt x="3333572" y="292100"/>
                  </a:lnTo>
                  <a:lnTo>
                    <a:pt x="3346983" y="292100"/>
                  </a:lnTo>
                  <a:lnTo>
                    <a:pt x="3519957" y="279400"/>
                  </a:lnTo>
                  <a:lnTo>
                    <a:pt x="3956520" y="279400"/>
                  </a:lnTo>
                  <a:lnTo>
                    <a:pt x="4024934" y="266700"/>
                  </a:lnTo>
                  <a:lnTo>
                    <a:pt x="4215498" y="254000"/>
                  </a:lnTo>
                  <a:lnTo>
                    <a:pt x="4244187" y="241300"/>
                  </a:lnTo>
                  <a:lnTo>
                    <a:pt x="4301223" y="241300"/>
                  </a:lnTo>
                  <a:lnTo>
                    <a:pt x="4429036" y="215900"/>
                  </a:lnTo>
                  <a:lnTo>
                    <a:pt x="4498911" y="215900"/>
                  </a:lnTo>
                  <a:lnTo>
                    <a:pt x="4593501" y="203200"/>
                  </a:lnTo>
                  <a:lnTo>
                    <a:pt x="4593158" y="203200"/>
                  </a:lnTo>
                  <a:lnTo>
                    <a:pt x="4659465" y="190500"/>
                  </a:lnTo>
                  <a:lnTo>
                    <a:pt x="4796917" y="190500"/>
                  </a:lnTo>
                  <a:lnTo>
                    <a:pt x="4905324" y="177800"/>
                  </a:lnTo>
                  <a:lnTo>
                    <a:pt x="5321922" y="177800"/>
                  </a:lnTo>
                  <a:lnTo>
                    <a:pt x="5407863" y="190500"/>
                  </a:lnTo>
                  <a:lnTo>
                    <a:pt x="5405272" y="190500"/>
                  </a:lnTo>
                  <a:lnTo>
                    <a:pt x="5532742" y="215900"/>
                  </a:lnTo>
                  <a:lnTo>
                    <a:pt x="5551868" y="215900"/>
                  </a:lnTo>
                  <a:lnTo>
                    <a:pt x="5574068" y="228600"/>
                  </a:lnTo>
                  <a:lnTo>
                    <a:pt x="5592699" y="228600"/>
                  </a:lnTo>
                  <a:lnTo>
                    <a:pt x="5645963" y="254000"/>
                  </a:lnTo>
                  <a:lnTo>
                    <a:pt x="5643664" y="254000"/>
                  </a:lnTo>
                  <a:lnTo>
                    <a:pt x="5654827" y="266700"/>
                  </a:lnTo>
                  <a:lnTo>
                    <a:pt x="5663349" y="266700"/>
                  </a:lnTo>
                  <a:lnTo>
                    <a:pt x="5674093" y="279400"/>
                  </a:lnTo>
                  <a:lnTo>
                    <a:pt x="5682196" y="279400"/>
                  </a:lnTo>
                  <a:lnTo>
                    <a:pt x="5692102" y="292100"/>
                  </a:lnTo>
                  <a:lnTo>
                    <a:pt x="5690641" y="292100"/>
                  </a:lnTo>
                  <a:lnTo>
                    <a:pt x="5709628" y="304800"/>
                  </a:lnTo>
                  <a:lnTo>
                    <a:pt x="5708307" y="304800"/>
                  </a:lnTo>
                  <a:lnTo>
                    <a:pt x="5715076" y="317500"/>
                  </a:lnTo>
                  <a:lnTo>
                    <a:pt x="5720245" y="317500"/>
                  </a:lnTo>
                  <a:lnTo>
                    <a:pt x="5726379" y="330200"/>
                  </a:lnTo>
                  <a:lnTo>
                    <a:pt x="5730506" y="330200"/>
                  </a:lnTo>
                  <a:lnTo>
                    <a:pt x="5735879" y="342900"/>
                  </a:lnTo>
                  <a:lnTo>
                    <a:pt x="5735180" y="342900"/>
                  </a:lnTo>
                  <a:lnTo>
                    <a:pt x="5740133" y="355600"/>
                  </a:lnTo>
                  <a:lnTo>
                    <a:pt x="5739650" y="342900"/>
                  </a:lnTo>
                  <a:lnTo>
                    <a:pt x="5744388" y="355600"/>
                  </a:lnTo>
                  <a:lnTo>
                    <a:pt x="5743486" y="355600"/>
                  </a:lnTo>
                  <a:lnTo>
                    <a:pt x="5751652" y="381000"/>
                  </a:lnTo>
                  <a:lnTo>
                    <a:pt x="5750953" y="368300"/>
                  </a:lnTo>
                  <a:lnTo>
                    <a:pt x="5755348" y="381000"/>
                  </a:lnTo>
                  <a:lnTo>
                    <a:pt x="5755144" y="381000"/>
                  </a:lnTo>
                  <a:lnTo>
                    <a:pt x="5759335" y="393700"/>
                  </a:lnTo>
                  <a:lnTo>
                    <a:pt x="5758700" y="393700"/>
                  </a:lnTo>
                  <a:lnTo>
                    <a:pt x="5762053" y="406400"/>
                  </a:lnTo>
                  <a:lnTo>
                    <a:pt x="5761774" y="406400"/>
                  </a:lnTo>
                  <a:lnTo>
                    <a:pt x="5764771" y="419100"/>
                  </a:lnTo>
                  <a:lnTo>
                    <a:pt x="5764288" y="419100"/>
                  </a:lnTo>
                  <a:lnTo>
                    <a:pt x="5769597" y="444500"/>
                  </a:lnTo>
                  <a:lnTo>
                    <a:pt x="5769241" y="444500"/>
                  </a:lnTo>
                  <a:lnTo>
                    <a:pt x="5769940" y="546100"/>
                  </a:lnTo>
                  <a:lnTo>
                    <a:pt x="5769457" y="584200"/>
                  </a:lnTo>
                  <a:lnTo>
                    <a:pt x="5769241" y="609600"/>
                  </a:lnTo>
                  <a:lnTo>
                    <a:pt x="5769318" y="596900"/>
                  </a:lnTo>
                  <a:lnTo>
                    <a:pt x="5768060" y="622300"/>
                  </a:lnTo>
                  <a:lnTo>
                    <a:pt x="5768264" y="622300"/>
                  </a:lnTo>
                  <a:lnTo>
                    <a:pt x="5762676" y="660400"/>
                  </a:lnTo>
                  <a:lnTo>
                    <a:pt x="5762815" y="660400"/>
                  </a:lnTo>
                  <a:lnTo>
                    <a:pt x="5751093" y="736600"/>
                  </a:lnTo>
                  <a:lnTo>
                    <a:pt x="5744667" y="774700"/>
                  </a:lnTo>
                  <a:lnTo>
                    <a:pt x="5740971" y="812800"/>
                  </a:lnTo>
                  <a:lnTo>
                    <a:pt x="5736856" y="863600"/>
                  </a:lnTo>
                  <a:lnTo>
                    <a:pt x="5736996" y="863600"/>
                  </a:lnTo>
                  <a:lnTo>
                    <a:pt x="5730291" y="901700"/>
                  </a:lnTo>
                  <a:lnTo>
                    <a:pt x="5720943" y="965200"/>
                  </a:lnTo>
                  <a:lnTo>
                    <a:pt x="5721286" y="965200"/>
                  </a:lnTo>
                  <a:lnTo>
                    <a:pt x="5718289" y="977900"/>
                  </a:lnTo>
                  <a:lnTo>
                    <a:pt x="5718492" y="977900"/>
                  </a:lnTo>
                  <a:lnTo>
                    <a:pt x="5715139" y="990600"/>
                  </a:lnTo>
                  <a:lnTo>
                    <a:pt x="5715774" y="977900"/>
                  </a:lnTo>
                  <a:lnTo>
                    <a:pt x="5706072" y="1016000"/>
                  </a:lnTo>
                  <a:lnTo>
                    <a:pt x="5706694" y="1016000"/>
                  </a:lnTo>
                  <a:lnTo>
                    <a:pt x="5698604" y="1028700"/>
                  </a:lnTo>
                  <a:lnTo>
                    <a:pt x="5699087" y="1028700"/>
                  </a:lnTo>
                  <a:lnTo>
                    <a:pt x="5690159" y="1054100"/>
                  </a:lnTo>
                  <a:lnTo>
                    <a:pt x="5690641" y="1054100"/>
                  </a:lnTo>
                  <a:lnTo>
                    <a:pt x="5680938" y="1066800"/>
                  </a:lnTo>
                  <a:lnTo>
                    <a:pt x="5681637" y="1066800"/>
                  </a:lnTo>
                  <a:lnTo>
                    <a:pt x="5671096" y="1079500"/>
                  </a:lnTo>
                  <a:lnTo>
                    <a:pt x="5672353" y="1079500"/>
                  </a:lnTo>
                  <a:lnTo>
                    <a:pt x="5643448" y="1130300"/>
                  </a:lnTo>
                  <a:lnTo>
                    <a:pt x="5645201" y="1130300"/>
                  </a:lnTo>
                  <a:lnTo>
                    <a:pt x="5627814" y="1143000"/>
                  </a:lnTo>
                  <a:lnTo>
                    <a:pt x="5628729" y="1143000"/>
                  </a:lnTo>
                  <a:lnTo>
                    <a:pt x="5610301" y="1168400"/>
                  </a:lnTo>
                  <a:lnTo>
                    <a:pt x="5611965" y="1168400"/>
                  </a:lnTo>
                  <a:lnTo>
                    <a:pt x="5561355" y="1206500"/>
                  </a:lnTo>
                  <a:lnTo>
                    <a:pt x="5563730" y="1206500"/>
                  </a:lnTo>
                  <a:lnTo>
                    <a:pt x="5464264" y="1282700"/>
                  </a:lnTo>
                  <a:lnTo>
                    <a:pt x="5465724" y="1282700"/>
                  </a:lnTo>
                  <a:lnTo>
                    <a:pt x="5447157" y="1295400"/>
                  </a:lnTo>
                  <a:lnTo>
                    <a:pt x="5448274" y="1295400"/>
                  </a:lnTo>
                  <a:lnTo>
                    <a:pt x="5429085" y="1308100"/>
                  </a:lnTo>
                  <a:lnTo>
                    <a:pt x="5430329" y="1308100"/>
                  </a:lnTo>
                  <a:lnTo>
                    <a:pt x="5410720" y="1320800"/>
                  </a:lnTo>
                  <a:lnTo>
                    <a:pt x="5411902" y="1320800"/>
                  </a:lnTo>
                  <a:lnTo>
                    <a:pt x="5391734" y="1333500"/>
                  </a:lnTo>
                  <a:lnTo>
                    <a:pt x="5374767" y="1333500"/>
                  </a:lnTo>
                  <a:lnTo>
                    <a:pt x="5315229" y="1358900"/>
                  </a:lnTo>
                  <a:lnTo>
                    <a:pt x="5317248" y="1358900"/>
                  </a:lnTo>
                  <a:lnTo>
                    <a:pt x="5210657" y="1384300"/>
                  </a:lnTo>
                  <a:lnTo>
                    <a:pt x="5212816" y="1384300"/>
                  </a:lnTo>
                  <a:lnTo>
                    <a:pt x="5104269" y="1409700"/>
                  </a:lnTo>
                  <a:lnTo>
                    <a:pt x="5105666" y="1409700"/>
                  </a:lnTo>
                  <a:lnTo>
                    <a:pt x="5040541" y="1422400"/>
                  </a:lnTo>
                  <a:lnTo>
                    <a:pt x="5040820" y="1422400"/>
                  </a:lnTo>
                  <a:lnTo>
                    <a:pt x="4917745" y="1435100"/>
                  </a:lnTo>
                  <a:lnTo>
                    <a:pt x="4798517" y="1435100"/>
                  </a:lnTo>
                  <a:lnTo>
                    <a:pt x="4124756" y="1447800"/>
                  </a:lnTo>
                  <a:lnTo>
                    <a:pt x="3905351" y="1447800"/>
                  </a:lnTo>
                  <a:lnTo>
                    <a:pt x="3741661" y="1460500"/>
                  </a:lnTo>
                  <a:lnTo>
                    <a:pt x="2291727" y="1460500"/>
                  </a:lnTo>
                  <a:lnTo>
                    <a:pt x="2100173" y="1473200"/>
                  </a:lnTo>
                  <a:lnTo>
                    <a:pt x="2098573" y="1473200"/>
                  </a:lnTo>
                  <a:lnTo>
                    <a:pt x="1860257" y="1498600"/>
                  </a:lnTo>
                  <a:lnTo>
                    <a:pt x="1796376" y="1498600"/>
                  </a:lnTo>
                  <a:lnTo>
                    <a:pt x="1704238" y="1511300"/>
                  </a:lnTo>
                  <a:lnTo>
                    <a:pt x="1703959" y="1511300"/>
                  </a:lnTo>
                  <a:lnTo>
                    <a:pt x="1639455" y="1524000"/>
                  </a:lnTo>
                  <a:lnTo>
                    <a:pt x="1376006" y="1562100"/>
                  </a:lnTo>
                  <a:lnTo>
                    <a:pt x="1189342" y="1600200"/>
                  </a:lnTo>
                  <a:lnTo>
                    <a:pt x="1189837" y="1600200"/>
                  </a:lnTo>
                  <a:lnTo>
                    <a:pt x="1110818" y="1612900"/>
                  </a:lnTo>
                  <a:lnTo>
                    <a:pt x="1110538" y="1612900"/>
                  </a:lnTo>
                  <a:lnTo>
                    <a:pt x="1014488" y="1638300"/>
                  </a:lnTo>
                  <a:lnTo>
                    <a:pt x="948512" y="1651000"/>
                  </a:lnTo>
                  <a:lnTo>
                    <a:pt x="949566" y="1651000"/>
                  </a:lnTo>
                  <a:lnTo>
                    <a:pt x="764933" y="1676400"/>
                  </a:lnTo>
                  <a:lnTo>
                    <a:pt x="766457" y="1676400"/>
                  </a:lnTo>
                  <a:lnTo>
                    <a:pt x="569683" y="1714500"/>
                  </a:lnTo>
                  <a:lnTo>
                    <a:pt x="513765" y="1714500"/>
                  </a:lnTo>
                  <a:lnTo>
                    <a:pt x="378548" y="1727200"/>
                  </a:lnTo>
                  <a:lnTo>
                    <a:pt x="249199" y="1727200"/>
                  </a:lnTo>
                  <a:lnTo>
                    <a:pt x="232791" y="1739900"/>
                  </a:lnTo>
                  <a:lnTo>
                    <a:pt x="187845" y="1739900"/>
                  </a:lnTo>
                  <a:lnTo>
                    <a:pt x="183299" y="1752600"/>
                  </a:lnTo>
                  <a:lnTo>
                    <a:pt x="146240" y="1752600"/>
                  </a:lnTo>
                  <a:lnTo>
                    <a:pt x="135724" y="1765300"/>
                  </a:lnTo>
                  <a:lnTo>
                    <a:pt x="134086" y="1768652"/>
                  </a:lnTo>
                  <a:lnTo>
                    <a:pt x="134086" y="1766443"/>
                  </a:lnTo>
                  <a:lnTo>
                    <a:pt x="134086" y="1765960"/>
                  </a:lnTo>
                  <a:lnTo>
                    <a:pt x="134086" y="1764372"/>
                  </a:lnTo>
                  <a:lnTo>
                    <a:pt x="134124" y="1763864"/>
                  </a:lnTo>
                  <a:lnTo>
                    <a:pt x="134162" y="1763674"/>
                  </a:lnTo>
                  <a:lnTo>
                    <a:pt x="134366" y="1761629"/>
                  </a:lnTo>
                  <a:lnTo>
                    <a:pt x="134861" y="1751990"/>
                  </a:lnTo>
                  <a:lnTo>
                    <a:pt x="134899" y="1749552"/>
                  </a:lnTo>
                  <a:lnTo>
                    <a:pt x="134861" y="1746758"/>
                  </a:lnTo>
                  <a:lnTo>
                    <a:pt x="134924" y="1745500"/>
                  </a:lnTo>
                  <a:lnTo>
                    <a:pt x="134988" y="1745005"/>
                  </a:lnTo>
                  <a:lnTo>
                    <a:pt x="135051" y="1744522"/>
                  </a:lnTo>
                  <a:lnTo>
                    <a:pt x="134988" y="1745157"/>
                  </a:lnTo>
                  <a:lnTo>
                    <a:pt x="135077" y="1744522"/>
                  </a:lnTo>
                  <a:lnTo>
                    <a:pt x="135051" y="1744802"/>
                  </a:lnTo>
                  <a:lnTo>
                    <a:pt x="135204" y="1743824"/>
                  </a:lnTo>
                  <a:lnTo>
                    <a:pt x="135496" y="1742084"/>
                  </a:lnTo>
                  <a:lnTo>
                    <a:pt x="135483" y="1741665"/>
                  </a:lnTo>
                  <a:lnTo>
                    <a:pt x="135724" y="1740750"/>
                  </a:lnTo>
                  <a:lnTo>
                    <a:pt x="135686" y="1740890"/>
                  </a:lnTo>
                  <a:lnTo>
                    <a:pt x="135763" y="1740471"/>
                  </a:lnTo>
                  <a:lnTo>
                    <a:pt x="135648" y="1740890"/>
                  </a:lnTo>
                  <a:lnTo>
                    <a:pt x="135496" y="1741589"/>
                  </a:lnTo>
                  <a:lnTo>
                    <a:pt x="135686" y="1740674"/>
                  </a:lnTo>
                  <a:lnTo>
                    <a:pt x="135343" y="1741589"/>
                  </a:lnTo>
                  <a:lnTo>
                    <a:pt x="135559" y="1740890"/>
                  </a:lnTo>
                  <a:lnTo>
                    <a:pt x="135813" y="1740115"/>
                  </a:lnTo>
                  <a:lnTo>
                    <a:pt x="135737" y="1740268"/>
                  </a:lnTo>
                  <a:lnTo>
                    <a:pt x="135864" y="1739836"/>
                  </a:lnTo>
                  <a:lnTo>
                    <a:pt x="135991" y="1739557"/>
                  </a:lnTo>
                  <a:lnTo>
                    <a:pt x="135877" y="1739773"/>
                  </a:lnTo>
                  <a:lnTo>
                    <a:pt x="135280" y="1740471"/>
                  </a:lnTo>
                  <a:lnTo>
                    <a:pt x="135902" y="1739671"/>
                  </a:lnTo>
                  <a:lnTo>
                    <a:pt x="136055" y="1739366"/>
                  </a:lnTo>
                  <a:lnTo>
                    <a:pt x="136080" y="1739176"/>
                  </a:lnTo>
                  <a:lnTo>
                    <a:pt x="136182" y="1738934"/>
                  </a:lnTo>
                  <a:lnTo>
                    <a:pt x="136144" y="1739112"/>
                  </a:lnTo>
                  <a:lnTo>
                    <a:pt x="136296" y="1738934"/>
                  </a:lnTo>
                  <a:lnTo>
                    <a:pt x="136398" y="1738807"/>
                  </a:lnTo>
                  <a:lnTo>
                    <a:pt x="136664" y="1738553"/>
                  </a:lnTo>
                  <a:lnTo>
                    <a:pt x="136677" y="1738388"/>
                  </a:lnTo>
                  <a:lnTo>
                    <a:pt x="136804" y="1738274"/>
                  </a:lnTo>
                  <a:lnTo>
                    <a:pt x="136690" y="1738528"/>
                  </a:lnTo>
                  <a:lnTo>
                    <a:pt x="136944" y="1738185"/>
                  </a:lnTo>
                  <a:lnTo>
                    <a:pt x="137160" y="1737969"/>
                  </a:lnTo>
                  <a:lnTo>
                    <a:pt x="137312" y="1737842"/>
                  </a:lnTo>
                  <a:lnTo>
                    <a:pt x="137109" y="1738071"/>
                  </a:lnTo>
                  <a:lnTo>
                    <a:pt x="137248" y="1737956"/>
                  </a:lnTo>
                  <a:lnTo>
                    <a:pt x="136994" y="1738274"/>
                  </a:lnTo>
                  <a:lnTo>
                    <a:pt x="137299" y="1737982"/>
                  </a:lnTo>
                  <a:lnTo>
                    <a:pt x="137629" y="1737677"/>
                  </a:lnTo>
                  <a:lnTo>
                    <a:pt x="137439" y="1737829"/>
                  </a:lnTo>
                  <a:lnTo>
                    <a:pt x="137922" y="1737410"/>
                  </a:lnTo>
                  <a:lnTo>
                    <a:pt x="137629" y="1737677"/>
                  </a:lnTo>
                  <a:lnTo>
                    <a:pt x="171094" y="1706270"/>
                  </a:lnTo>
                  <a:lnTo>
                    <a:pt x="182308" y="1695665"/>
                  </a:lnTo>
                  <a:lnTo>
                    <a:pt x="189166" y="1689163"/>
                  </a:lnTo>
                  <a:lnTo>
                    <a:pt x="189585" y="1688680"/>
                  </a:lnTo>
                  <a:lnTo>
                    <a:pt x="201942" y="1676463"/>
                  </a:lnTo>
                  <a:lnTo>
                    <a:pt x="225920" y="1649730"/>
                  </a:lnTo>
                  <a:lnTo>
                    <a:pt x="236689" y="1637728"/>
                  </a:lnTo>
                  <a:lnTo>
                    <a:pt x="281038" y="1588300"/>
                  </a:lnTo>
                  <a:lnTo>
                    <a:pt x="291172" y="1576438"/>
                  </a:lnTo>
                  <a:lnTo>
                    <a:pt x="294411" y="1572641"/>
                  </a:lnTo>
                  <a:lnTo>
                    <a:pt x="297040" y="1570494"/>
                  </a:lnTo>
                  <a:lnTo>
                    <a:pt x="298691" y="1569161"/>
                  </a:lnTo>
                  <a:lnTo>
                    <a:pt x="303491" y="1561592"/>
                  </a:lnTo>
                  <a:lnTo>
                    <a:pt x="305714" y="1552905"/>
                  </a:lnTo>
                  <a:lnTo>
                    <a:pt x="305041" y="1543761"/>
                  </a:lnTo>
                  <a:lnTo>
                    <a:pt x="304952" y="1543558"/>
                  </a:lnTo>
                  <a:lnTo>
                    <a:pt x="301498" y="1535303"/>
                  </a:lnTo>
                  <a:lnTo>
                    <a:pt x="301142" y="1534896"/>
                  </a:lnTo>
                  <a:lnTo>
                    <a:pt x="295605" y="1528559"/>
                  </a:lnTo>
                  <a:lnTo>
                    <a:pt x="287909" y="1523961"/>
                  </a:lnTo>
                  <a:lnTo>
                    <a:pt x="278942" y="1521980"/>
                  </a:lnTo>
                  <a:lnTo>
                    <a:pt x="269811" y="1522971"/>
                  </a:lnTo>
                  <a:lnTo>
                    <a:pt x="261658" y="1526692"/>
                  </a:lnTo>
                  <a:lnTo>
                    <a:pt x="255054" y="1532788"/>
                  </a:lnTo>
                  <a:lnTo>
                    <a:pt x="252476" y="1537436"/>
                  </a:lnTo>
                  <a:lnTo>
                    <a:pt x="239433" y="1552702"/>
                  </a:lnTo>
                  <a:lnTo>
                    <a:pt x="239776" y="1552282"/>
                  </a:lnTo>
                  <a:lnTo>
                    <a:pt x="239407" y="1552702"/>
                  </a:lnTo>
                  <a:lnTo>
                    <a:pt x="162229" y="1638693"/>
                  </a:lnTo>
                  <a:lnTo>
                    <a:pt x="151269" y="1649730"/>
                  </a:lnTo>
                  <a:lnTo>
                    <a:pt x="134061" y="1666468"/>
                  </a:lnTo>
                  <a:lnTo>
                    <a:pt x="134061" y="1768678"/>
                  </a:lnTo>
                  <a:lnTo>
                    <a:pt x="134048" y="1768538"/>
                  </a:lnTo>
                  <a:lnTo>
                    <a:pt x="134061" y="1768678"/>
                  </a:lnTo>
                  <a:lnTo>
                    <a:pt x="134061" y="1666468"/>
                  </a:lnTo>
                  <a:lnTo>
                    <a:pt x="103263" y="1696415"/>
                  </a:lnTo>
                  <a:lnTo>
                    <a:pt x="104140" y="1695665"/>
                  </a:lnTo>
                  <a:lnTo>
                    <a:pt x="103174" y="1696504"/>
                  </a:lnTo>
                  <a:lnTo>
                    <a:pt x="102654" y="1696923"/>
                  </a:lnTo>
                  <a:lnTo>
                    <a:pt x="101701" y="1697761"/>
                  </a:lnTo>
                  <a:lnTo>
                    <a:pt x="100101" y="1699501"/>
                  </a:lnTo>
                  <a:lnTo>
                    <a:pt x="99123" y="1700479"/>
                  </a:lnTo>
                  <a:lnTo>
                    <a:pt x="93764" y="1707134"/>
                  </a:lnTo>
                  <a:lnTo>
                    <a:pt x="87972" y="1717624"/>
                  </a:lnTo>
                  <a:lnTo>
                    <a:pt x="87541" y="1718564"/>
                  </a:lnTo>
                  <a:lnTo>
                    <a:pt x="83108" y="1750110"/>
                  </a:lnTo>
                  <a:lnTo>
                    <a:pt x="83134" y="1749552"/>
                  </a:lnTo>
                  <a:lnTo>
                    <a:pt x="83134" y="1751228"/>
                  </a:lnTo>
                  <a:lnTo>
                    <a:pt x="83032" y="1751990"/>
                  </a:lnTo>
                  <a:lnTo>
                    <a:pt x="82778" y="1757857"/>
                  </a:lnTo>
                  <a:lnTo>
                    <a:pt x="82778" y="1756879"/>
                  </a:lnTo>
                  <a:lnTo>
                    <a:pt x="82727" y="1757857"/>
                  </a:lnTo>
                  <a:lnTo>
                    <a:pt x="82638" y="1759115"/>
                  </a:lnTo>
                  <a:lnTo>
                    <a:pt x="82435" y="1761629"/>
                  </a:lnTo>
                  <a:lnTo>
                    <a:pt x="82486" y="1773351"/>
                  </a:lnTo>
                  <a:lnTo>
                    <a:pt x="82778" y="1774964"/>
                  </a:lnTo>
                  <a:lnTo>
                    <a:pt x="82892" y="1775726"/>
                  </a:lnTo>
                  <a:lnTo>
                    <a:pt x="82854" y="1775244"/>
                  </a:lnTo>
                  <a:lnTo>
                    <a:pt x="82981" y="1776285"/>
                  </a:lnTo>
                  <a:lnTo>
                    <a:pt x="83134" y="1777339"/>
                  </a:lnTo>
                  <a:lnTo>
                    <a:pt x="83146" y="1778241"/>
                  </a:lnTo>
                  <a:lnTo>
                    <a:pt x="87668" y="1795132"/>
                  </a:lnTo>
                  <a:lnTo>
                    <a:pt x="88303" y="1797024"/>
                  </a:lnTo>
                  <a:lnTo>
                    <a:pt x="89141" y="1798764"/>
                  </a:lnTo>
                  <a:lnTo>
                    <a:pt x="90182" y="1800364"/>
                  </a:lnTo>
                  <a:lnTo>
                    <a:pt x="92202" y="1803577"/>
                  </a:lnTo>
                  <a:lnTo>
                    <a:pt x="92417" y="1803857"/>
                  </a:lnTo>
                  <a:lnTo>
                    <a:pt x="94996" y="1807845"/>
                  </a:lnTo>
                  <a:lnTo>
                    <a:pt x="98285" y="1812442"/>
                  </a:lnTo>
                  <a:lnTo>
                    <a:pt x="101358" y="1816214"/>
                  </a:lnTo>
                  <a:lnTo>
                    <a:pt x="104559" y="1819846"/>
                  </a:lnTo>
                  <a:lnTo>
                    <a:pt x="107149" y="1822564"/>
                  </a:lnTo>
                  <a:lnTo>
                    <a:pt x="107772" y="1823262"/>
                  </a:lnTo>
                  <a:lnTo>
                    <a:pt x="163334" y="1860054"/>
                  </a:lnTo>
                  <a:lnTo>
                    <a:pt x="164033" y="1860473"/>
                  </a:lnTo>
                  <a:lnTo>
                    <a:pt x="244030" y="1896287"/>
                  </a:lnTo>
                  <a:lnTo>
                    <a:pt x="364236" y="1937207"/>
                  </a:lnTo>
                  <a:lnTo>
                    <a:pt x="369176" y="1939442"/>
                  </a:lnTo>
                  <a:lnTo>
                    <a:pt x="369684" y="1939848"/>
                  </a:lnTo>
                  <a:lnTo>
                    <a:pt x="376745" y="1943709"/>
                  </a:lnTo>
                  <a:lnTo>
                    <a:pt x="384479" y="1945335"/>
                  </a:lnTo>
                  <a:lnTo>
                    <a:pt x="392353" y="1944687"/>
                  </a:lnTo>
                  <a:lnTo>
                    <a:pt x="399846" y="1941728"/>
                  </a:lnTo>
                  <a:lnTo>
                    <a:pt x="401078" y="1940750"/>
                  </a:lnTo>
                  <a:lnTo>
                    <a:pt x="404990" y="1937677"/>
                  </a:lnTo>
                  <a:lnTo>
                    <a:pt x="405168" y="1937537"/>
                  </a:lnTo>
                  <a:lnTo>
                    <a:pt x="406184" y="1936737"/>
                  </a:lnTo>
                  <a:lnTo>
                    <a:pt x="406349" y="1936496"/>
                  </a:lnTo>
                  <a:lnTo>
                    <a:pt x="410692" y="1930260"/>
                  </a:lnTo>
                  <a:lnTo>
                    <a:pt x="413169" y="1922767"/>
                  </a:lnTo>
                  <a:lnTo>
                    <a:pt x="413385" y="1914715"/>
                  </a:lnTo>
                  <a:lnTo>
                    <a:pt x="411238" y="1906917"/>
                  </a:lnTo>
                  <a:lnTo>
                    <a:pt x="407035" y="1900237"/>
                  </a:lnTo>
                  <a:lnTo>
                    <a:pt x="401091" y="1895030"/>
                  </a:lnTo>
                  <a:lnTo>
                    <a:pt x="394068" y="1891817"/>
                  </a:lnTo>
                  <a:lnTo>
                    <a:pt x="393763" y="1891677"/>
                  </a:lnTo>
                  <a:lnTo>
                    <a:pt x="391922" y="1891169"/>
                  </a:lnTo>
                  <a:lnTo>
                    <a:pt x="390969" y="1890763"/>
                  </a:lnTo>
                  <a:lnTo>
                    <a:pt x="383921" y="1887766"/>
                  </a:lnTo>
                  <a:lnTo>
                    <a:pt x="381698" y="1887004"/>
                  </a:lnTo>
                  <a:lnTo>
                    <a:pt x="280746" y="1854682"/>
                  </a:lnTo>
                  <a:lnTo>
                    <a:pt x="279476" y="1854276"/>
                  </a:lnTo>
                  <a:lnTo>
                    <a:pt x="280543" y="1854682"/>
                  </a:lnTo>
                  <a:lnTo>
                    <a:pt x="279222" y="1854187"/>
                  </a:lnTo>
                  <a:lnTo>
                    <a:pt x="263652" y="1848256"/>
                  </a:lnTo>
                  <a:lnTo>
                    <a:pt x="264629" y="1848612"/>
                  </a:lnTo>
                  <a:lnTo>
                    <a:pt x="263817" y="1848256"/>
                  </a:lnTo>
                  <a:lnTo>
                    <a:pt x="197256" y="1819846"/>
                  </a:lnTo>
                  <a:lnTo>
                    <a:pt x="195643" y="1819160"/>
                  </a:lnTo>
                  <a:lnTo>
                    <a:pt x="195478" y="1819084"/>
                  </a:lnTo>
                  <a:lnTo>
                    <a:pt x="189636" y="1816100"/>
                  </a:lnTo>
                  <a:lnTo>
                    <a:pt x="215341" y="1816100"/>
                  </a:lnTo>
                  <a:lnTo>
                    <a:pt x="246405" y="1803400"/>
                  </a:lnTo>
                  <a:lnTo>
                    <a:pt x="305041" y="1803400"/>
                  </a:lnTo>
                  <a:lnTo>
                    <a:pt x="323329" y="1790700"/>
                  </a:lnTo>
                  <a:lnTo>
                    <a:pt x="384975" y="1790700"/>
                  </a:lnTo>
                  <a:lnTo>
                    <a:pt x="520052" y="1778000"/>
                  </a:lnTo>
                  <a:lnTo>
                    <a:pt x="522566" y="1778000"/>
                  </a:lnTo>
                  <a:lnTo>
                    <a:pt x="579450" y="1765300"/>
                  </a:lnTo>
                  <a:lnTo>
                    <a:pt x="578053" y="1765300"/>
                  </a:lnTo>
                  <a:lnTo>
                    <a:pt x="776020" y="1739900"/>
                  </a:lnTo>
                  <a:lnTo>
                    <a:pt x="960666" y="1701800"/>
                  </a:lnTo>
                  <a:lnTo>
                    <a:pt x="961504" y="1701800"/>
                  </a:lnTo>
                  <a:lnTo>
                    <a:pt x="1026287" y="1689100"/>
                  </a:lnTo>
                  <a:lnTo>
                    <a:pt x="1025169" y="1689100"/>
                  </a:lnTo>
                  <a:lnTo>
                    <a:pt x="1121079" y="1676400"/>
                  </a:lnTo>
                  <a:lnTo>
                    <a:pt x="1200238" y="1663700"/>
                  </a:lnTo>
                  <a:lnTo>
                    <a:pt x="1385925" y="1625600"/>
                  </a:lnTo>
                  <a:lnTo>
                    <a:pt x="1385087" y="1625600"/>
                  </a:lnTo>
                  <a:lnTo>
                    <a:pt x="1648396" y="1574800"/>
                  </a:lnTo>
                  <a:lnTo>
                    <a:pt x="1711350" y="1574800"/>
                  </a:lnTo>
                  <a:lnTo>
                    <a:pt x="1803361" y="1562100"/>
                  </a:lnTo>
                  <a:lnTo>
                    <a:pt x="1803222" y="1562100"/>
                  </a:lnTo>
                  <a:lnTo>
                    <a:pt x="1866950" y="1549400"/>
                  </a:lnTo>
                  <a:lnTo>
                    <a:pt x="1866811" y="1549400"/>
                  </a:lnTo>
                  <a:lnTo>
                    <a:pt x="2104986" y="1524000"/>
                  </a:lnTo>
                  <a:lnTo>
                    <a:pt x="2103450" y="1524000"/>
                  </a:lnTo>
                  <a:lnTo>
                    <a:pt x="2293607" y="1511300"/>
                  </a:lnTo>
                  <a:lnTo>
                    <a:pt x="3744176" y="1511300"/>
                  </a:lnTo>
                  <a:lnTo>
                    <a:pt x="3907586" y="1498600"/>
                  </a:lnTo>
                  <a:lnTo>
                    <a:pt x="4800193" y="1498600"/>
                  </a:lnTo>
                  <a:lnTo>
                    <a:pt x="4923269" y="1485900"/>
                  </a:lnTo>
                  <a:lnTo>
                    <a:pt x="4925568" y="1485900"/>
                  </a:lnTo>
                  <a:lnTo>
                    <a:pt x="5048631" y="1473200"/>
                  </a:lnTo>
                  <a:lnTo>
                    <a:pt x="5048910" y="1473200"/>
                  </a:lnTo>
                  <a:lnTo>
                    <a:pt x="5114048" y="1460500"/>
                  </a:lnTo>
                  <a:lnTo>
                    <a:pt x="5115369" y="1460500"/>
                  </a:lnTo>
                  <a:lnTo>
                    <a:pt x="5224056" y="1447800"/>
                  </a:lnTo>
                  <a:lnTo>
                    <a:pt x="5226151" y="1447800"/>
                  </a:lnTo>
                  <a:lnTo>
                    <a:pt x="5332882" y="1409700"/>
                  </a:lnTo>
                  <a:lnTo>
                    <a:pt x="5335054" y="1409700"/>
                  </a:lnTo>
                  <a:lnTo>
                    <a:pt x="5394591" y="1397000"/>
                  </a:lnTo>
                  <a:lnTo>
                    <a:pt x="5396827" y="1397000"/>
                  </a:lnTo>
                  <a:lnTo>
                    <a:pt x="5417426" y="1384300"/>
                  </a:lnTo>
                  <a:lnTo>
                    <a:pt x="5418747" y="1384300"/>
                  </a:lnTo>
                  <a:lnTo>
                    <a:pt x="5438927" y="1371600"/>
                  </a:lnTo>
                  <a:lnTo>
                    <a:pt x="5440108" y="1371600"/>
                  </a:lnTo>
                  <a:lnTo>
                    <a:pt x="5459717" y="1358900"/>
                  </a:lnTo>
                  <a:lnTo>
                    <a:pt x="5460911" y="1358900"/>
                  </a:lnTo>
                  <a:lnTo>
                    <a:pt x="5481218" y="1346200"/>
                  </a:lnTo>
                  <a:lnTo>
                    <a:pt x="5499862" y="1333500"/>
                  </a:lnTo>
                  <a:lnTo>
                    <a:pt x="5501398" y="1333500"/>
                  </a:lnTo>
                  <a:lnTo>
                    <a:pt x="5601005" y="1257300"/>
                  </a:lnTo>
                  <a:lnTo>
                    <a:pt x="5603379" y="1257300"/>
                  </a:lnTo>
                  <a:lnTo>
                    <a:pt x="5654065" y="1206500"/>
                  </a:lnTo>
                  <a:lnTo>
                    <a:pt x="5655742" y="1206500"/>
                  </a:lnTo>
                  <a:lnTo>
                    <a:pt x="5674169" y="1181100"/>
                  </a:lnTo>
                  <a:lnTo>
                    <a:pt x="5675071" y="1181100"/>
                  </a:lnTo>
                  <a:lnTo>
                    <a:pt x="5692457" y="1168400"/>
                  </a:lnTo>
                  <a:lnTo>
                    <a:pt x="5693156" y="1168400"/>
                  </a:lnTo>
                  <a:lnTo>
                    <a:pt x="5723166" y="1117600"/>
                  </a:lnTo>
                  <a:lnTo>
                    <a:pt x="5724360" y="1117600"/>
                  </a:lnTo>
                  <a:lnTo>
                    <a:pt x="5734901" y="1092200"/>
                  </a:lnTo>
                  <a:lnTo>
                    <a:pt x="5745162" y="1079500"/>
                  </a:lnTo>
                  <a:lnTo>
                    <a:pt x="5745721" y="1079500"/>
                  </a:lnTo>
                  <a:lnTo>
                    <a:pt x="5754649" y="1054100"/>
                  </a:lnTo>
                  <a:lnTo>
                    <a:pt x="5763171" y="1028700"/>
                  </a:lnTo>
                  <a:lnTo>
                    <a:pt x="5763869" y="1028700"/>
                  </a:lnTo>
                  <a:lnTo>
                    <a:pt x="5773496" y="1003300"/>
                  </a:lnTo>
                  <a:lnTo>
                    <a:pt x="5774194" y="1003300"/>
                  </a:lnTo>
                  <a:lnTo>
                    <a:pt x="5777547" y="990600"/>
                  </a:lnTo>
                  <a:lnTo>
                    <a:pt x="5781040" y="965200"/>
                  </a:lnTo>
                  <a:lnTo>
                    <a:pt x="5790260" y="914400"/>
                  </a:lnTo>
                  <a:lnTo>
                    <a:pt x="5797169" y="863600"/>
                  </a:lnTo>
                  <a:lnTo>
                    <a:pt x="5801360" y="825500"/>
                  </a:lnTo>
                  <a:lnTo>
                    <a:pt x="5804916" y="787400"/>
                  </a:lnTo>
                  <a:lnTo>
                    <a:pt x="5804700" y="787400"/>
                  </a:lnTo>
                  <a:lnTo>
                    <a:pt x="5811063" y="736600"/>
                  </a:lnTo>
                  <a:lnTo>
                    <a:pt x="5810986" y="749300"/>
                  </a:lnTo>
                  <a:lnTo>
                    <a:pt x="5812866" y="736600"/>
                  </a:lnTo>
                  <a:lnTo>
                    <a:pt x="5822289" y="673100"/>
                  </a:lnTo>
                  <a:lnTo>
                    <a:pt x="5827877" y="622300"/>
                  </a:lnTo>
                  <a:lnTo>
                    <a:pt x="5828093" y="622300"/>
                  </a:lnTo>
                  <a:lnTo>
                    <a:pt x="5829211" y="609600"/>
                  </a:lnTo>
                  <a:lnTo>
                    <a:pt x="5829770" y="546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177943" y="8241005"/>
              <a:ext cx="1385570" cy="1384935"/>
            </a:xfrm>
            <a:custGeom>
              <a:avLst/>
              <a:gdLst/>
              <a:ahLst/>
              <a:cxnLst/>
              <a:rect l="l" t="t" r="r" b="b"/>
              <a:pathLst>
                <a:path w="1385570" h="1384934">
                  <a:moveTo>
                    <a:pt x="692753" y="0"/>
                  </a:moveTo>
                  <a:lnTo>
                    <a:pt x="645322" y="1597"/>
                  </a:lnTo>
                  <a:lnTo>
                    <a:pt x="598749" y="6319"/>
                  </a:lnTo>
                  <a:lnTo>
                    <a:pt x="553137" y="14064"/>
                  </a:lnTo>
                  <a:lnTo>
                    <a:pt x="508589" y="24728"/>
                  </a:lnTo>
                  <a:lnTo>
                    <a:pt x="465208" y="38209"/>
                  </a:lnTo>
                  <a:lnTo>
                    <a:pt x="423099" y="54402"/>
                  </a:lnTo>
                  <a:lnTo>
                    <a:pt x="382362" y="73206"/>
                  </a:lnTo>
                  <a:lnTo>
                    <a:pt x="343103" y="94517"/>
                  </a:lnTo>
                  <a:lnTo>
                    <a:pt x="305424" y="118231"/>
                  </a:lnTo>
                  <a:lnTo>
                    <a:pt x="269428" y="144247"/>
                  </a:lnTo>
                  <a:lnTo>
                    <a:pt x="235219" y="172460"/>
                  </a:lnTo>
                  <a:lnTo>
                    <a:pt x="202899" y="202768"/>
                  </a:lnTo>
                  <a:lnTo>
                    <a:pt x="172572" y="235068"/>
                  </a:lnTo>
                  <a:lnTo>
                    <a:pt x="144341" y="269256"/>
                  </a:lnTo>
                  <a:lnTo>
                    <a:pt x="118309" y="305230"/>
                  </a:lnTo>
                  <a:lnTo>
                    <a:pt x="94579" y="342886"/>
                  </a:lnTo>
                  <a:lnTo>
                    <a:pt x="73254" y="382122"/>
                  </a:lnTo>
                  <a:lnTo>
                    <a:pt x="54438" y="422833"/>
                  </a:lnTo>
                  <a:lnTo>
                    <a:pt x="38234" y="464919"/>
                  </a:lnTo>
                  <a:lnTo>
                    <a:pt x="24745" y="508274"/>
                  </a:lnTo>
                  <a:lnTo>
                    <a:pt x="14073" y="552796"/>
                  </a:lnTo>
                  <a:lnTo>
                    <a:pt x="6323" y="598382"/>
                  </a:lnTo>
                  <a:lnTo>
                    <a:pt x="1598" y="644929"/>
                  </a:lnTo>
                  <a:lnTo>
                    <a:pt x="0" y="692334"/>
                  </a:lnTo>
                  <a:lnTo>
                    <a:pt x="1598" y="739739"/>
                  </a:lnTo>
                  <a:lnTo>
                    <a:pt x="6323" y="786287"/>
                  </a:lnTo>
                  <a:lnTo>
                    <a:pt x="14073" y="831873"/>
                  </a:lnTo>
                  <a:lnTo>
                    <a:pt x="24745" y="876395"/>
                  </a:lnTo>
                  <a:lnTo>
                    <a:pt x="38234" y="919750"/>
                  </a:lnTo>
                  <a:lnTo>
                    <a:pt x="54438" y="961835"/>
                  </a:lnTo>
                  <a:lnTo>
                    <a:pt x="73254" y="1002547"/>
                  </a:lnTo>
                  <a:lnTo>
                    <a:pt x="94579" y="1041783"/>
                  </a:lnTo>
                  <a:lnTo>
                    <a:pt x="118309" y="1079439"/>
                  </a:lnTo>
                  <a:lnTo>
                    <a:pt x="144341" y="1115413"/>
                  </a:lnTo>
                  <a:lnTo>
                    <a:pt x="172572" y="1149601"/>
                  </a:lnTo>
                  <a:lnTo>
                    <a:pt x="202899" y="1181901"/>
                  </a:lnTo>
                  <a:lnTo>
                    <a:pt x="235219" y="1212209"/>
                  </a:lnTo>
                  <a:lnTo>
                    <a:pt x="269428" y="1240422"/>
                  </a:lnTo>
                  <a:lnTo>
                    <a:pt x="305424" y="1266437"/>
                  </a:lnTo>
                  <a:lnTo>
                    <a:pt x="343103" y="1290152"/>
                  </a:lnTo>
                  <a:lnTo>
                    <a:pt x="382362" y="1311463"/>
                  </a:lnTo>
                  <a:lnTo>
                    <a:pt x="423099" y="1330267"/>
                  </a:lnTo>
                  <a:lnTo>
                    <a:pt x="465208" y="1346460"/>
                  </a:lnTo>
                  <a:lnTo>
                    <a:pt x="508589" y="1359941"/>
                  </a:lnTo>
                  <a:lnTo>
                    <a:pt x="553137" y="1370605"/>
                  </a:lnTo>
                  <a:lnTo>
                    <a:pt x="598749" y="1378350"/>
                  </a:lnTo>
                  <a:lnTo>
                    <a:pt x="645322" y="1383072"/>
                  </a:lnTo>
                  <a:lnTo>
                    <a:pt x="692753" y="1384669"/>
                  </a:lnTo>
                  <a:lnTo>
                    <a:pt x="740184" y="1383072"/>
                  </a:lnTo>
                  <a:lnTo>
                    <a:pt x="786758" y="1378350"/>
                  </a:lnTo>
                  <a:lnTo>
                    <a:pt x="832370" y="1370605"/>
                  </a:lnTo>
                  <a:lnTo>
                    <a:pt x="876918" y="1359941"/>
                  </a:lnTo>
                  <a:lnTo>
                    <a:pt x="920298" y="1346460"/>
                  </a:lnTo>
                  <a:lnTo>
                    <a:pt x="962408" y="1330267"/>
                  </a:lnTo>
                  <a:lnTo>
                    <a:pt x="1003144" y="1311463"/>
                  </a:lnTo>
                  <a:lnTo>
                    <a:pt x="1042403" y="1290152"/>
                  </a:lnTo>
                  <a:lnTo>
                    <a:pt x="1080082" y="1266437"/>
                  </a:lnTo>
                  <a:lnTo>
                    <a:pt x="1116078" y="1240422"/>
                  </a:lnTo>
                  <a:lnTo>
                    <a:pt x="1150288" y="1212209"/>
                  </a:lnTo>
                  <a:lnTo>
                    <a:pt x="1182607" y="1181901"/>
                  </a:lnTo>
                  <a:lnTo>
                    <a:pt x="1212935" y="1149601"/>
                  </a:lnTo>
                  <a:lnTo>
                    <a:pt x="1241166" y="1115413"/>
                  </a:lnTo>
                  <a:lnTo>
                    <a:pt x="1267198" y="1079439"/>
                  </a:lnTo>
                  <a:lnTo>
                    <a:pt x="1290928" y="1041783"/>
                  </a:lnTo>
                  <a:lnTo>
                    <a:pt x="1312252" y="1002547"/>
                  </a:lnTo>
                  <a:lnTo>
                    <a:pt x="1331068" y="961835"/>
                  </a:lnTo>
                  <a:lnTo>
                    <a:pt x="1347272" y="919750"/>
                  </a:lnTo>
                  <a:lnTo>
                    <a:pt x="1360762" y="876395"/>
                  </a:lnTo>
                  <a:lnTo>
                    <a:pt x="1371433" y="831873"/>
                  </a:lnTo>
                  <a:lnTo>
                    <a:pt x="1379183" y="786287"/>
                  </a:lnTo>
                  <a:lnTo>
                    <a:pt x="1383909" y="739739"/>
                  </a:lnTo>
                  <a:lnTo>
                    <a:pt x="1385507" y="692334"/>
                  </a:lnTo>
                  <a:lnTo>
                    <a:pt x="1383909" y="644929"/>
                  </a:lnTo>
                  <a:lnTo>
                    <a:pt x="1379183" y="598382"/>
                  </a:lnTo>
                  <a:lnTo>
                    <a:pt x="1371433" y="552796"/>
                  </a:lnTo>
                  <a:lnTo>
                    <a:pt x="1360762" y="508274"/>
                  </a:lnTo>
                  <a:lnTo>
                    <a:pt x="1347272" y="464919"/>
                  </a:lnTo>
                  <a:lnTo>
                    <a:pt x="1331068" y="422833"/>
                  </a:lnTo>
                  <a:lnTo>
                    <a:pt x="1312252" y="382122"/>
                  </a:lnTo>
                  <a:lnTo>
                    <a:pt x="1290928" y="342886"/>
                  </a:lnTo>
                  <a:lnTo>
                    <a:pt x="1267198" y="305230"/>
                  </a:lnTo>
                  <a:lnTo>
                    <a:pt x="1241166" y="269256"/>
                  </a:lnTo>
                  <a:lnTo>
                    <a:pt x="1212935" y="235068"/>
                  </a:lnTo>
                  <a:lnTo>
                    <a:pt x="1182607" y="202768"/>
                  </a:lnTo>
                  <a:lnTo>
                    <a:pt x="1150288" y="172460"/>
                  </a:lnTo>
                  <a:lnTo>
                    <a:pt x="1116078" y="144247"/>
                  </a:lnTo>
                  <a:lnTo>
                    <a:pt x="1080082" y="118231"/>
                  </a:lnTo>
                  <a:lnTo>
                    <a:pt x="1042403" y="94517"/>
                  </a:lnTo>
                  <a:lnTo>
                    <a:pt x="1003144" y="73206"/>
                  </a:lnTo>
                  <a:lnTo>
                    <a:pt x="962408" y="54402"/>
                  </a:lnTo>
                  <a:lnTo>
                    <a:pt x="920298" y="38209"/>
                  </a:lnTo>
                  <a:lnTo>
                    <a:pt x="876918" y="24728"/>
                  </a:lnTo>
                  <a:lnTo>
                    <a:pt x="832370" y="14064"/>
                  </a:lnTo>
                  <a:lnTo>
                    <a:pt x="786758" y="6319"/>
                  </a:lnTo>
                  <a:lnTo>
                    <a:pt x="740184" y="1597"/>
                  </a:lnTo>
                  <a:lnTo>
                    <a:pt x="692753" y="0"/>
                  </a:lnTo>
                  <a:close/>
                </a:path>
              </a:pathLst>
            </a:custGeom>
            <a:solidFill>
              <a:srgbClr val="007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9790910" y="5550411"/>
            <a:ext cx="6381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>
              <a:lnSpc>
                <a:spcPts val="2640"/>
              </a:lnSpc>
              <a:spcBef>
                <a:spcPts val="95"/>
              </a:spcBef>
            </a:pPr>
            <a:r>
              <a:rPr sz="2200" spc="-20" dirty="0">
                <a:latin typeface="Trebuchet MS"/>
                <a:cs typeface="Trebuchet MS"/>
              </a:rPr>
              <a:t>~120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spc="-20" dirty="0">
                <a:latin typeface="Trebuchet MS"/>
                <a:cs typeface="Trebuchet MS"/>
              </a:rPr>
              <a:t>Gbps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452914" y="8729372"/>
            <a:ext cx="8343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sys</a:t>
            </a:r>
            <a:r>
              <a:rPr sz="22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clk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563451" y="8870096"/>
            <a:ext cx="2420620" cy="125730"/>
          </a:xfrm>
          <a:custGeom>
            <a:avLst/>
            <a:gdLst/>
            <a:ahLst/>
            <a:cxnLst/>
            <a:rect l="l" t="t" r="r" b="b"/>
            <a:pathLst>
              <a:path w="2420620" h="125729">
                <a:moveTo>
                  <a:pt x="2294519" y="0"/>
                </a:moveTo>
                <a:lnTo>
                  <a:pt x="2294519" y="125650"/>
                </a:lnTo>
                <a:lnTo>
                  <a:pt x="2378287" y="83767"/>
                </a:lnTo>
                <a:lnTo>
                  <a:pt x="2315461" y="83767"/>
                </a:lnTo>
                <a:lnTo>
                  <a:pt x="2315461" y="41883"/>
                </a:lnTo>
                <a:lnTo>
                  <a:pt x="2378287" y="41883"/>
                </a:lnTo>
                <a:lnTo>
                  <a:pt x="2294519" y="0"/>
                </a:lnTo>
                <a:close/>
              </a:path>
              <a:path w="2420620" h="125729">
                <a:moveTo>
                  <a:pt x="2294519" y="41883"/>
                </a:moveTo>
                <a:lnTo>
                  <a:pt x="0" y="41883"/>
                </a:lnTo>
                <a:lnTo>
                  <a:pt x="0" y="83767"/>
                </a:lnTo>
                <a:lnTo>
                  <a:pt x="2294519" y="83767"/>
                </a:lnTo>
                <a:lnTo>
                  <a:pt x="2294519" y="41883"/>
                </a:lnTo>
                <a:close/>
              </a:path>
              <a:path w="2420620" h="125729">
                <a:moveTo>
                  <a:pt x="2378287" y="41883"/>
                </a:moveTo>
                <a:lnTo>
                  <a:pt x="2315461" y="41883"/>
                </a:lnTo>
                <a:lnTo>
                  <a:pt x="2315461" y="83767"/>
                </a:lnTo>
                <a:lnTo>
                  <a:pt x="2378287" y="83767"/>
                </a:lnTo>
                <a:lnTo>
                  <a:pt x="2420170" y="62825"/>
                </a:lnTo>
                <a:lnTo>
                  <a:pt x="2378287" y="41883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69"/>
          <p:cNvGrpSpPr/>
          <p:nvPr/>
        </p:nvGrpSpPr>
        <p:grpSpPr>
          <a:xfrm>
            <a:off x="3359897" y="7180095"/>
            <a:ext cx="3432175" cy="1280160"/>
            <a:chOff x="3359897" y="7180095"/>
            <a:chExt cx="3432175" cy="1280160"/>
          </a:xfrm>
        </p:grpSpPr>
        <p:sp>
          <p:nvSpPr>
            <p:cNvPr id="70" name="object 70"/>
            <p:cNvSpPr/>
            <p:nvPr/>
          </p:nvSpPr>
          <p:spPr>
            <a:xfrm>
              <a:off x="3359897" y="7180095"/>
              <a:ext cx="3432175" cy="1280160"/>
            </a:xfrm>
            <a:custGeom>
              <a:avLst/>
              <a:gdLst/>
              <a:ahLst/>
              <a:cxnLst/>
              <a:rect l="l" t="t" r="r" b="b"/>
              <a:pathLst>
                <a:path w="3432175" h="1280159">
                  <a:moveTo>
                    <a:pt x="96681" y="1161570"/>
                  </a:moveTo>
                  <a:lnTo>
                    <a:pt x="0" y="1263486"/>
                  </a:lnTo>
                  <a:lnTo>
                    <a:pt x="139541" y="1279681"/>
                  </a:lnTo>
                  <a:lnTo>
                    <a:pt x="127838" y="1247431"/>
                  </a:lnTo>
                  <a:lnTo>
                    <a:pt x="105546" y="1247431"/>
                  </a:lnTo>
                  <a:lnTo>
                    <a:pt x="91306" y="1208060"/>
                  </a:lnTo>
                  <a:lnTo>
                    <a:pt x="110961" y="1200922"/>
                  </a:lnTo>
                  <a:lnTo>
                    <a:pt x="96681" y="1161570"/>
                  </a:lnTo>
                  <a:close/>
                </a:path>
                <a:path w="3432175" h="1280159">
                  <a:moveTo>
                    <a:pt x="110961" y="1200922"/>
                  </a:moveTo>
                  <a:lnTo>
                    <a:pt x="91306" y="1208060"/>
                  </a:lnTo>
                  <a:lnTo>
                    <a:pt x="105546" y="1247431"/>
                  </a:lnTo>
                  <a:lnTo>
                    <a:pt x="125243" y="1240278"/>
                  </a:lnTo>
                  <a:lnTo>
                    <a:pt x="110961" y="1200922"/>
                  </a:lnTo>
                  <a:close/>
                </a:path>
                <a:path w="3432175" h="1280159">
                  <a:moveTo>
                    <a:pt x="125243" y="1240278"/>
                  </a:moveTo>
                  <a:lnTo>
                    <a:pt x="105546" y="1247431"/>
                  </a:lnTo>
                  <a:lnTo>
                    <a:pt x="127838" y="1247431"/>
                  </a:lnTo>
                  <a:lnTo>
                    <a:pt x="125243" y="1240278"/>
                  </a:lnTo>
                  <a:close/>
                </a:path>
                <a:path w="3432175" h="1280159">
                  <a:moveTo>
                    <a:pt x="3417766" y="0"/>
                  </a:moveTo>
                  <a:lnTo>
                    <a:pt x="110961" y="1200922"/>
                  </a:lnTo>
                  <a:lnTo>
                    <a:pt x="125243" y="1240278"/>
                  </a:lnTo>
                  <a:lnTo>
                    <a:pt x="3432076" y="39370"/>
                  </a:lnTo>
                  <a:lnTo>
                    <a:pt x="3417766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8888" y="7628947"/>
              <a:ext cx="1069356" cy="7630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33826" y="712024"/>
            <a:ext cx="4037329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5"/>
              </a:spcBef>
            </a:pPr>
            <a:r>
              <a:rPr sz="3950" b="1" spc="-235" dirty="0">
                <a:latin typeface="Tahoma"/>
                <a:cs typeface="Tahoma"/>
              </a:rPr>
              <a:t>NIC</a:t>
            </a:r>
            <a:r>
              <a:rPr sz="3950" b="1" spc="-170" dirty="0">
                <a:latin typeface="Tahoma"/>
                <a:cs typeface="Tahoma"/>
              </a:rPr>
              <a:t> </a:t>
            </a:r>
            <a:r>
              <a:rPr sz="3950" b="1" dirty="0">
                <a:latin typeface="Arial"/>
                <a:cs typeface="Arial"/>
              </a:rPr>
              <a:t>→</a:t>
            </a:r>
            <a:r>
              <a:rPr sz="3950" b="1" spc="-150" dirty="0">
                <a:latin typeface="Arial"/>
                <a:cs typeface="Arial"/>
              </a:rPr>
              <a:t> </a:t>
            </a:r>
            <a:r>
              <a:rPr sz="3950" b="1" dirty="0">
                <a:latin typeface="Tahoma"/>
                <a:cs typeface="Tahoma"/>
              </a:rPr>
              <a:t>CPU</a:t>
            </a:r>
            <a:r>
              <a:rPr sz="3950" b="1" spc="-190" dirty="0">
                <a:latin typeface="Tahoma"/>
                <a:cs typeface="Tahoma"/>
              </a:rPr>
              <a:t> </a:t>
            </a:r>
            <a:r>
              <a:rPr sz="3950" b="1" spc="-20" dirty="0">
                <a:latin typeface="Tahoma"/>
                <a:cs typeface="Tahoma"/>
              </a:rPr>
              <a:t>sync</a:t>
            </a:r>
            <a:endParaRPr sz="3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600" spc="-105" dirty="0">
                <a:solidFill>
                  <a:srgbClr val="76B800"/>
                </a:solidFill>
                <a:latin typeface="Verdana"/>
                <a:cs typeface="Verdana"/>
              </a:rPr>
              <a:t>11-</a:t>
            </a:r>
            <a:r>
              <a:rPr sz="2600" spc="-80" dirty="0">
                <a:solidFill>
                  <a:srgbClr val="76B800"/>
                </a:solidFill>
                <a:latin typeface="Verdana"/>
                <a:cs typeface="Verdana"/>
              </a:rPr>
              <a:t>hour</a:t>
            </a:r>
            <a:r>
              <a:rPr sz="2600" spc="-215" dirty="0">
                <a:solidFill>
                  <a:srgbClr val="76B800"/>
                </a:solidFill>
                <a:latin typeface="Verdana"/>
                <a:cs typeface="Verdana"/>
              </a:rPr>
              <a:t> </a:t>
            </a:r>
            <a:r>
              <a:rPr sz="2600" spc="-170" dirty="0">
                <a:solidFill>
                  <a:srgbClr val="76B800"/>
                </a:solidFill>
                <a:latin typeface="Verdana"/>
                <a:cs typeface="Verdana"/>
              </a:rPr>
              <a:t>run,</a:t>
            </a:r>
            <a:r>
              <a:rPr sz="2600" spc="-210" dirty="0">
                <a:solidFill>
                  <a:srgbClr val="76B800"/>
                </a:solidFill>
                <a:latin typeface="Verdana"/>
                <a:cs typeface="Verdana"/>
              </a:rPr>
              <a:t> </a:t>
            </a:r>
            <a:r>
              <a:rPr sz="2600" spc="-70" dirty="0">
                <a:solidFill>
                  <a:srgbClr val="FF0000"/>
                </a:solidFill>
                <a:latin typeface="Verdana"/>
                <a:cs typeface="Verdana"/>
              </a:rPr>
              <a:t>no</a:t>
            </a:r>
            <a:r>
              <a:rPr sz="2600" spc="-2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600" spc="85" dirty="0">
                <a:solidFill>
                  <a:srgbClr val="FF0000"/>
                </a:solidFill>
                <a:latin typeface="Verdana"/>
                <a:cs typeface="Verdana"/>
              </a:rPr>
              <a:t>PTM</a:t>
            </a:r>
            <a:r>
              <a:rPr sz="2600" spc="-2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600" spc="-175" dirty="0">
                <a:solidFill>
                  <a:srgbClr val="76B800"/>
                </a:solidFill>
                <a:latin typeface="Verdana"/>
                <a:cs typeface="Verdana"/>
              </a:rPr>
              <a:t>(yet)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9717" y="2446128"/>
            <a:ext cx="4922520" cy="1918970"/>
          </a:xfrm>
          <a:prstGeom prst="rect">
            <a:avLst/>
          </a:prstGeom>
        </p:spPr>
        <p:txBody>
          <a:bodyPr vert="horz" wrap="square" lIns="0" tIns="224154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764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70" dirty="0">
                <a:latin typeface="Verdana"/>
                <a:cs typeface="Verdana"/>
              </a:rPr>
              <a:t>Adjust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CPU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time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8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times/second</a:t>
            </a:r>
            <a:endParaRPr sz="2400">
              <a:latin typeface="Verdana"/>
              <a:cs typeface="Verdana"/>
            </a:endParaRPr>
          </a:p>
          <a:p>
            <a:pPr marL="263525" marR="97155" indent="-251460">
              <a:lnSpc>
                <a:spcPct val="100800"/>
              </a:lnSpc>
              <a:spcBef>
                <a:spcPts val="1650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90" dirty="0">
                <a:latin typeface="Verdana"/>
                <a:cs typeface="Verdana"/>
              </a:rPr>
              <a:t>For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each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adjustment,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measure </a:t>
            </a:r>
            <a:r>
              <a:rPr sz="2400" spc="-110" dirty="0">
                <a:latin typeface="Verdana"/>
                <a:cs typeface="Verdana"/>
              </a:rPr>
              <a:t>CPU/NIC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time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diff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15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times,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use </a:t>
            </a:r>
            <a:r>
              <a:rPr sz="2400" spc="-85" dirty="0">
                <a:latin typeface="Verdana"/>
                <a:cs typeface="Verdana"/>
              </a:rPr>
              <a:t>“luckiest”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measurement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9717" y="5704892"/>
            <a:ext cx="5363210" cy="763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3525" marR="5080" indent="-251460">
              <a:lnSpc>
                <a:spcPct val="100800"/>
              </a:lnSpc>
              <a:spcBef>
                <a:spcPts val="95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30" dirty="0">
                <a:latin typeface="Verdana"/>
                <a:cs typeface="Verdana"/>
              </a:rPr>
              <a:t>iperf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35" dirty="0">
                <a:latin typeface="Verdana"/>
                <a:cs typeface="Verdana"/>
              </a:rPr>
              <a:t>-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loaded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system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CPU/NIC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time </a:t>
            </a:r>
            <a:r>
              <a:rPr sz="2400" spc="-10" dirty="0">
                <a:latin typeface="Verdana"/>
                <a:cs typeface="Verdana"/>
              </a:rPr>
              <a:t>error:</a:t>
            </a:r>
            <a:endParaRPr sz="2400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903409" y="6567543"/>
          <a:ext cx="4602478" cy="1230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282575" indent="-250825">
                        <a:lnSpc>
                          <a:spcPts val="2590"/>
                        </a:lnSpc>
                        <a:buClr>
                          <a:srgbClr val="76B800"/>
                        </a:buClr>
                        <a:buFont typeface="Arial MT"/>
                        <a:buChar char="•"/>
                        <a:tabLst>
                          <a:tab pos="282575" algn="l"/>
                        </a:tabLst>
                      </a:pPr>
                      <a:r>
                        <a:rPr sz="2200" spc="-20" dirty="0">
                          <a:latin typeface="Verdana"/>
                          <a:cs typeface="Verdana"/>
                        </a:rPr>
                        <a:t>min: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ts val="2590"/>
                        </a:lnSpc>
                      </a:pPr>
                      <a:r>
                        <a:rPr sz="2200" spc="-22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2200" spc="-10" dirty="0">
                          <a:latin typeface="Verdana"/>
                          <a:cs typeface="Verdana"/>
                        </a:rPr>
                        <a:t>635.0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90"/>
                        </a:lnSpc>
                      </a:pPr>
                      <a:r>
                        <a:rPr sz="2200" spc="-20" dirty="0">
                          <a:latin typeface="Verdana"/>
                          <a:cs typeface="Verdana"/>
                        </a:rPr>
                        <a:t>[ns]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282575" indent="-250825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76B800"/>
                        </a:buClr>
                        <a:buFont typeface="Arial MT"/>
                        <a:buChar char="•"/>
                        <a:tabLst>
                          <a:tab pos="282575" algn="l"/>
                        </a:tabLst>
                      </a:pPr>
                      <a:r>
                        <a:rPr sz="2200" spc="-20" dirty="0">
                          <a:latin typeface="Verdana"/>
                          <a:cs typeface="Verdana"/>
                        </a:rPr>
                        <a:t>max: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29591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10" dirty="0">
                          <a:latin typeface="Verdana"/>
                          <a:cs typeface="Verdana"/>
                        </a:rPr>
                        <a:t>1713.0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20" dirty="0">
                          <a:latin typeface="Verdana"/>
                          <a:cs typeface="Verdana"/>
                        </a:rPr>
                        <a:t>[ns]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282575" indent="-250825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76B800"/>
                        </a:buClr>
                        <a:buFont typeface="Arial MT"/>
                        <a:buChar char="•"/>
                        <a:tabLst>
                          <a:tab pos="282575" algn="l"/>
                        </a:tabLst>
                      </a:pPr>
                      <a:r>
                        <a:rPr sz="2200" spc="-105" dirty="0">
                          <a:latin typeface="Verdana"/>
                          <a:cs typeface="Verdana"/>
                        </a:rPr>
                        <a:t>pk-</a:t>
                      </a:r>
                      <a:r>
                        <a:rPr sz="2200" spc="-25" dirty="0">
                          <a:latin typeface="Verdana"/>
                          <a:cs typeface="Verdana"/>
                        </a:rPr>
                        <a:t>pk: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29591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10" dirty="0">
                          <a:latin typeface="Verdana"/>
                          <a:cs typeface="Verdana"/>
                        </a:rPr>
                        <a:t>2348.0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20" dirty="0">
                          <a:latin typeface="Verdana"/>
                          <a:cs typeface="Verdana"/>
                        </a:rPr>
                        <a:t>[ns]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5748" y="2224016"/>
            <a:ext cx="12878350" cy="771746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18657" y="10821030"/>
            <a:ext cx="85725" cy="489584"/>
          </a:xfrm>
          <a:custGeom>
            <a:avLst/>
            <a:gdLst/>
            <a:ahLst/>
            <a:cxnLst/>
            <a:rect l="l" t="t" r="r" b="b"/>
            <a:pathLst>
              <a:path w="85725" h="489584">
                <a:moveTo>
                  <a:pt x="85442" y="0"/>
                </a:moveTo>
                <a:lnTo>
                  <a:pt x="0" y="0"/>
                </a:lnTo>
                <a:lnTo>
                  <a:pt x="0" y="489199"/>
                </a:lnTo>
                <a:lnTo>
                  <a:pt x="85442" y="489199"/>
                </a:lnTo>
                <a:lnTo>
                  <a:pt x="85442" y="0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27570" y="10826761"/>
            <a:ext cx="890282" cy="1669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9208" rIns="0" bIns="0" rtlCol="0">
            <a:spAutoFit/>
          </a:bodyPr>
          <a:lstStyle/>
          <a:p>
            <a:pPr marL="1030224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latin typeface="Tahoma"/>
                <a:cs typeface="Tahoma"/>
              </a:rPr>
              <a:t>Let’s</a:t>
            </a:r>
            <a:r>
              <a:rPr sz="3950" b="1" spc="-200" dirty="0">
                <a:latin typeface="Tahoma"/>
                <a:cs typeface="Tahoma"/>
              </a:rPr>
              <a:t> </a:t>
            </a:r>
            <a:r>
              <a:rPr sz="3950" b="1" spc="-45" dirty="0">
                <a:latin typeface="Tahoma"/>
                <a:cs typeface="Tahoma"/>
              </a:rPr>
              <a:t>talk</a:t>
            </a:r>
            <a:r>
              <a:rPr sz="3950" b="1" spc="-195" dirty="0">
                <a:latin typeface="Tahoma"/>
                <a:cs typeface="Tahoma"/>
              </a:rPr>
              <a:t> </a:t>
            </a:r>
            <a:r>
              <a:rPr sz="3950" b="1" spc="-90" dirty="0">
                <a:latin typeface="Tahoma"/>
                <a:cs typeface="Tahoma"/>
              </a:rPr>
              <a:t>about</a:t>
            </a:r>
            <a:r>
              <a:rPr sz="3950" b="1" spc="-195" dirty="0">
                <a:latin typeface="Tahoma"/>
                <a:cs typeface="Tahoma"/>
              </a:rPr>
              <a:t> </a:t>
            </a:r>
            <a:r>
              <a:rPr sz="3950" b="1" spc="-25" dirty="0">
                <a:latin typeface="Tahoma"/>
                <a:cs typeface="Tahoma"/>
              </a:rPr>
              <a:t>PTM</a:t>
            </a:r>
            <a:endParaRPr sz="39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9717" y="2404245"/>
            <a:ext cx="6536690" cy="5775325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805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85" dirty="0">
                <a:latin typeface="Verdana"/>
                <a:cs typeface="Verdana"/>
              </a:rPr>
              <a:t>simple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spec</a:t>
            </a:r>
            <a:endParaRPr sz="2400">
              <a:latin typeface="Verdana"/>
              <a:cs typeface="Verdana"/>
            </a:endParaRPr>
          </a:p>
          <a:p>
            <a:pPr marL="263525" indent="-250825">
              <a:lnSpc>
                <a:spcPct val="100000"/>
              </a:lnSpc>
              <a:spcBef>
                <a:spcPts val="1714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65" dirty="0">
                <a:latin typeface="Verdana"/>
                <a:cs typeface="Verdana"/>
              </a:rPr>
              <a:t>special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PCIe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i="1" spc="-10" dirty="0">
                <a:latin typeface="Verdana"/>
                <a:cs typeface="Verdana"/>
              </a:rPr>
              <a:t>messages</a:t>
            </a:r>
            <a:endParaRPr sz="2400">
              <a:latin typeface="Verdana"/>
              <a:cs typeface="Verdana"/>
            </a:endParaRPr>
          </a:p>
          <a:p>
            <a:pPr marL="263525" indent="-250825">
              <a:lnSpc>
                <a:spcPct val="100000"/>
              </a:lnSpc>
              <a:spcBef>
                <a:spcPts val="1710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dirty="0">
                <a:latin typeface="Verdana"/>
                <a:cs typeface="Verdana"/>
              </a:rPr>
              <a:t>HW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timestamping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ingress/egress</a:t>
            </a:r>
            <a:endParaRPr sz="2400">
              <a:latin typeface="Verdana"/>
              <a:cs typeface="Verdana"/>
            </a:endParaRPr>
          </a:p>
          <a:p>
            <a:pPr marL="263525" indent="-250825">
              <a:lnSpc>
                <a:spcPct val="100000"/>
              </a:lnSpc>
              <a:spcBef>
                <a:spcPts val="1710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45" dirty="0">
                <a:latin typeface="Verdana"/>
                <a:cs typeface="Verdana"/>
              </a:rPr>
              <a:t>distributes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“master”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time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[in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nanoseconds]</a:t>
            </a:r>
            <a:endParaRPr sz="2400">
              <a:latin typeface="Verdana"/>
              <a:cs typeface="Verdana"/>
            </a:endParaRPr>
          </a:p>
          <a:p>
            <a:pPr marL="766445" lvl="1" indent="-251460">
              <a:lnSpc>
                <a:spcPts val="2505"/>
              </a:lnSpc>
              <a:spcBef>
                <a:spcPts val="910"/>
              </a:spcBef>
              <a:buClr>
                <a:srgbClr val="76B800"/>
              </a:buClr>
              <a:buFont typeface="Arial MT"/>
              <a:buChar char="•"/>
              <a:tabLst>
                <a:tab pos="766445" algn="l"/>
              </a:tabLst>
            </a:pPr>
            <a:r>
              <a:rPr sz="2200" dirty="0">
                <a:latin typeface="Verdana"/>
                <a:cs typeface="Verdana"/>
              </a:rPr>
              <a:t>PTM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114" dirty="0">
                <a:latin typeface="Verdana"/>
                <a:cs typeface="Verdana"/>
              </a:rPr>
              <a:t>“master”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80" dirty="0">
                <a:latin typeface="Verdana"/>
                <a:cs typeface="Verdana"/>
              </a:rPr>
              <a:t>time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65" dirty="0">
                <a:latin typeface="Verdana"/>
                <a:cs typeface="Verdana"/>
              </a:rPr>
              <a:t>doesn’t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160" dirty="0">
                <a:latin typeface="Verdana"/>
                <a:cs typeface="Verdana"/>
              </a:rPr>
              <a:t>have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to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90" dirty="0">
                <a:latin typeface="Verdana"/>
                <a:cs typeface="Verdana"/>
              </a:rPr>
              <a:t>be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the</a:t>
            </a:r>
            <a:endParaRPr sz="2200">
              <a:latin typeface="Verdana"/>
              <a:cs typeface="Verdana"/>
            </a:endParaRPr>
          </a:p>
          <a:p>
            <a:pPr marL="766445">
              <a:lnSpc>
                <a:spcPts val="2505"/>
              </a:lnSpc>
            </a:pPr>
            <a:r>
              <a:rPr sz="2200" spc="-105" dirty="0">
                <a:latin typeface="Verdana"/>
                <a:cs typeface="Verdana"/>
              </a:rPr>
              <a:t>wall-</a:t>
            </a:r>
            <a:r>
              <a:rPr sz="2200" spc="-65" dirty="0">
                <a:latin typeface="Verdana"/>
                <a:cs typeface="Verdana"/>
              </a:rPr>
              <a:t>clock-</a:t>
            </a:r>
            <a:r>
              <a:rPr sz="2200" spc="-80" dirty="0">
                <a:latin typeface="Verdana"/>
                <a:cs typeface="Verdana"/>
              </a:rPr>
              <a:t>external-</a:t>
            </a:r>
            <a:r>
              <a:rPr sz="2200" spc="-85" dirty="0">
                <a:latin typeface="Verdana"/>
                <a:cs typeface="Verdana"/>
              </a:rPr>
              <a:t>reference-</a:t>
            </a:r>
            <a:r>
              <a:rPr sz="2200" spc="-20" dirty="0">
                <a:latin typeface="Verdana"/>
                <a:cs typeface="Verdana"/>
              </a:rPr>
              <a:t>time</a:t>
            </a:r>
            <a:endParaRPr sz="2200">
              <a:latin typeface="Verdana"/>
              <a:cs typeface="Verdana"/>
            </a:endParaRPr>
          </a:p>
          <a:p>
            <a:pPr marL="766445" marR="5080" lvl="1" indent="-251460">
              <a:lnSpc>
                <a:spcPts val="2380"/>
              </a:lnSpc>
              <a:spcBef>
                <a:spcPts val="1185"/>
              </a:spcBef>
              <a:buClr>
                <a:srgbClr val="76B800"/>
              </a:buClr>
              <a:buFont typeface="Arial MT"/>
              <a:buChar char="•"/>
              <a:tabLst>
                <a:tab pos="766445" algn="l"/>
              </a:tabLst>
            </a:pPr>
            <a:r>
              <a:rPr sz="2200" spc="-114" dirty="0">
                <a:latin typeface="Verdana"/>
                <a:cs typeface="Verdana"/>
              </a:rPr>
              <a:t>It’s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140" dirty="0">
                <a:latin typeface="Verdana"/>
                <a:cs typeface="Verdana"/>
              </a:rPr>
              <a:t>a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135" dirty="0">
                <a:latin typeface="Verdana"/>
                <a:cs typeface="Verdana"/>
              </a:rPr>
              <a:t>“ruler”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145" dirty="0">
                <a:latin typeface="Verdana"/>
                <a:cs typeface="Verdana"/>
              </a:rPr>
              <a:t>by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70" dirty="0">
                <a:latin typeface="Verdana"/>
                <a:cs typeface="Verdana"/>
              </a:rPr>
              <a:t>which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135" dirty="0">
                <a:latin typeface="Verdana"/>
                <a:cs typeface="Verdana"/>
              </a:rPr>
              <a:t>every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100" dirty="0">
                <a:latin typeface="Verdana"/>
                <a:cs typeface="Verdana"/>
              </a:rPr>
              <a:t>device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85" dirty="0">
                <a:latin typeface="Verdana"/>
                <a:cs typeface="Verdana"/>
              </a:rPr>
              <a:t>in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the </a:t>
            </a:r>
            <a:r>
              <a:rPr sz="2200" spc="-55" dirty="0">
                <a:latin typeface="Verdana"/>
                <a:cs typeface="Verdana"/>
              </a:rPr>
              <a:t>platform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gets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to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114" dirty="0">
                <a:latin typeface="Verdana"/>
                <a:cs typeface="Verdana"/>
              </a:rPr>
              <a:t>measure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the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85" dirty="0">
                <a:latin typeface="Verdana"/>
                <a:cs typeface="Verdana"/>
              </a:rPr>
              <a:t>passage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of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its </a:t>
            </a:r>
            <a:r>
              <a:rPr sz="2200" spc="-80" dirty="0">
                <a:latin typeface="Verdana"/>
                <a:cs typeface="Verdana"/>
              </a:rPr>
              <a:t>local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time</a:t>
            </a:r>
            <a:endParaRPr sz="22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76B800"/>
              </a:buClr>
              <a:buFont typeface="Arial MT"/>
              <a:buChar char="•"/>
            </a:pPr>
            <a:endParaRPr sz="22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885"/>
              </a:spcBef>
              <a:buClr>
                <a:srgbClr val="76B800"/>
              </a:buClr>
              <a:buFont typeface="Arial MT"/>
              <a:buChar char="•"/>
            </a:pPr>
            <a:endParaRPr sz="2200">
              <a:latin typeface="Verdana"/>
              <a:cs typeface="Verdana"/>
            </a:endParaRPr>
          </a:p>
          <a:p>
            <a:pPr marL="263525" indent="-250825">
              <a:lnSpc>
                <a:spcPct val="100000"/>
              </a:lnSpc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170" dirty="0">
                <a:latin typeface="Verdana"/>
                <a:cs typeface="Verdana"/>
              </a:rPr>
              <a:t>NVIDIA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Connect-X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has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it</a:t>
            </a:r>
            <a:endParaRPr sz="2400">
              <a:latin typeface="Verdana"/>
              <a:cs typeface="Verdana"/>
            </a:endParaRPr>
          </a:p>
          <a:p>
            <a:pPr marL="766445" lvl="1" indent="-251460">
              <a:lnSpc>
                <a:spcPct val="100000"/>
              </a:lnSpc>
              <a:spcBef>
                <a:spcPts val="910"/>
              </a:spcBef>
              <a:buClr>
                <a:srgbClr val="76B800"/>
              </a:buClr>
              <a:buFont typeface="Arial MT"/>
              <a:buChar char="•"/>
              <a:tabLst>
                <a:tab pos="766445" algn="l"/>
              </a:tabLst>
            </a:pPr>
            <a:r>
              <a:rPr sz="2200" spc="-90" dirty="0">
                <a:latin typeface="Verdana"/>
                <a:cs typeface="Verdana"/>
              </a:rPr>
              <a:t>need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-90" dirty="0">
                <a:latin typeface="Verdana"/>
                <a:cs typeface="Verdana"/>
              </a:rPr>
              <a:t>2</a:t>
            </a:r>
            <a:r>
              <a:rPr sz="2200" spc="-19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to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tango</a:t>
            </a:r>
            <a:endParaRPr sz="22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30636" y="3466158"/>
            <a:ext cx="11537315" cy="6376670"/>
            <a:chOff x="8330636" y="3466158"/>
            <a:chExt cx="11537315" cy="637667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0636" y="3466158"/>
              <a:ext cx="11221541" cy="59493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602368" y="7467453"/>
              <a:ext cx="8265795" cy="2374900"/>
            </a:xfrm>
            <a:custGeom>
              <a:avLst/>
              <a:gdLst/>
              <a:ahLst/>
              <a:cxnLst/>
              <a:rect l="l" t="t" r="r" b="b"/>
              <a:pathLst>
                <a:path w="8265794" h="2374900">
                  <a:moveTo>
                    <a:pt x="7027778" y="2349499"/>
                  </a:moveTo>
                  <a:lnTo>
                    <a:pt x="4584711" y="2349499"/>
                  </a:lnTo>
                  <a:lnTo>
                    <a:pt x="5968753" y="2374899"/>
                  </a:lnTo>
                  <a:lnTo>
                    <a:pt x="6666463" y="2374899"/>
                  </a:lnTo>
                  <a:lnTo>
                    <a:pt x="7027778" y="2349499"/>
                  </a:lnTo>
                  <a:close/>
                </a:path>
                <a:path w="8265794" h="2374900">
                  <a:moveTo>
                    <a:pt x="46700" y="1041399"/>
                  </a:moveTo>
                  <a:lnTo>
                    <a:pt x="13263" y="1041399"/>
                  </a:lnTo>
                  <a:lnTo>
                    <a:pt x="21570" y="1066799"/>
                  </a:lnTo>
                  <a:lnTo>
                    <a:pt x="31342" y="1092199"/>
                  </a:lnTo>
                  <a:lnTo>
                    <a:pt x="31622" y="1104899"/>
                  </a:lnTo>
                  <a:lnTo>
                    <a:pt x="42092" y="1117599"/>
                  </a:lnTo>
                  <a:lnTo>
                    <a:pt x="42441" y="1117599"/>
                  </a:lnTo>
                  <a:lnTo>
                    <a:pt x="54099" y="1142999"/>
                  </a:lnTo>
                  <a:lnTo>
                    <a:pt x="54378" y="1142999"/>
                  </a:lnTo>
                  <a:lnTo>
                    <a:pt x="67083" y="1168399"/>
                  </a:lnTo>
                  <a:lnTo>
                    <a:pt x="67711" y="1168399"/>
                  </a:lnTo>
                  <a:lnTo>
                    <a:pt x="100590" y="1219199"/>
                  </a:lnTo>
                  <a:lnTo>
                    <a:pt x="101218" y="1231899"/>
                  </a:lnTo>
                  <a:lnTo>
                    <a:pt x="128024" y="1257299"/>
                  </a:lnTo>
                  <a:lnTo>
                    <a:pt x="157761" y="1295399"/>
                  </a:lnTo>
                  <a:lnTo>
                    <a:pt x="230708" y="1384299"/>
                  </a:lnTo>
                  <a:lnTo>
                    <a:pt x="272661" y="1422399"/>
                  </a:lnTo>
                  <a:lnTo>
                    <a:pt x="273708" y="1422399"/>
                  </a:lnTo>
                  <a:lnTo>
                    <a:pt x="373042" y="1498599"/>
                  </a:lnTo>
                  <a:lnTo>
                    <a:pt x="374369" y="1498599"/>
                  </a:lnTo>
                  <a:lnTo>
                    <a:pt x="530245" y="1612899"/>
                  </a:lnTo>
                  <a:lnTo>
                    <a:pt x="614640" y="1650999"/>
                  </a:lnTo>
                  <a:lnTo>
                    <a:pt x="615897" y="1650999"/>
                  </a:lnTo>
                  <a:lnTo>
                    <a:pt x="830271" y="1765299"/>
                  </a:lnTo>
                  <a:lnTo>
                    <a:pt x="832086" y="1765299"/>
                  </a:lnTo>
                  <a:lnTo>
                    <a:pt x="1147190" y="1879599"/>
                  </a:lnTo>
                  <a:lnTo>
                    <a:pt x="1148167" y="1879599"/>
                  </a:lnTo>
                  <a:lnTo>
                    <a:pt x="1473602" y="1981199"/>
                  </a:lnTo>
                  <a:lnTo>
                    <a:pt x="1474649" y="1981199"/>
                  </a:lnTo>
                  <a:lnTo>
                    <a:pt x="1806716" y="2070099"/>
                  </a:lnTo>
                  <a:lnTo>
                    <a:pt x="1808182" y="2070099"/>
                  </a:lnTo>
                  <a:lnTo>
                    <a:pt x="2328375" y="2158999"/>
                  </a:lnTo>
                  <a:lnTo>
                    <a:pt x="2851920" y="2235199"/>
                  </a:lnTo>
                  <a:lnTo>
                    <a:pt x="2885566" y="2235199"/>
                  </a:lnTo>
                  <a:lnTo>
                    <a:pt x="3621250" y="2311399"/>
                  </a:lnTo>
                  <a:lnTo>
                    <a:pt x="3622437" y="2311399"/>
                  </a:lnTo>
                  <a:lnTo>
                    <a:pt x="4103470" y="2336799"/>
                  </a:lnTo>
                  <a:lnTo>
                    <a:pt x="4584851" y="2349499"/>
                  </a:lnTo>
                  <a:lnTo>
                    <a:pt x="7029523" y="2349499"/>
                  </a:lnTo>
                  <a:lnTo>
                    <a:pt x="7074304" y="2336799"/>
                  </a:lnTo>
                  <a:lnTo>
                    <a:pt x="5969660" y="2336799"/>
                  </a:lnTo>
                  <a:lnTo>
                    <a:pt x="5419171" y="2324099"/>
                  </a:lnTo>
                  <a:lnTo>
                    <a:pt x="4585758" y="2298699"/>
                  </a:lnTo>
                  <a:lnTo>
                    <a:pt x="4105354" y="2298699"/>
                  </a:lnTo>
                  <a:lnTo>
                    <a:pt x="3624252" y="2273299"/>
                  </a:lnTo>
                  <a:lnTo>
                    <a:pt x="3625439" y="2273299"/>
                  </a:lnTo>
                  <a:lnTo>
                    <a:pt x="2890313" y="2197099"/>
                  </a:lnTo>
                  <a:lnTo>
                    <a:pt x="2857364" y="2197099"/>
                  </a:lnTo>
                  <a:lnTo>
                    <a:pt x="2333750" y="2120899"/>
                  </a:lnTo>
                  <a:lnTo>
                    <a:pt x="2334518" y="2120899"/>
                  </a:lnTo>
                  <a:lnTo>
                    <a:pt x="1815093" y="2031999"/>
                  </a:lnTo>
                  <a:lnTo>
                    <a:pt x="1816558" y="2031999"/>
                  </a:lnTo>
                  <a:lnTo>
                    <a:pt x="1484562" y="1943099"/>
                  </a:lnTo>
                  <a:lnTo>
                    <a:pt x="1485539" y="1943099"/>
                  </a:lnTo>
                  <a:lnTo>
                    <a:pt x="1160034" y="1841499"/>
                  </a:lnTo>
                  <a:lnTo>
                    <a:pt x="1160941" y="1841499"/>
                  </a:lnTo>
                  <a:lnTo>
                    <a:pt x="845628" y="1727199"/>
                  </a:lnTo>
                  <a:lnTo>
                    <a:pt x="847443" y="1727199"/>
                  </a:lnTo>
                  <a:lnTo>
                    <a:pt x="632790" y="1625599"/>
                  </a:lnTo>
                  <a:lnTo>
                    <a:pt x="634046" y="1625599"/>
                  </a:lnTo>
                  <a:lnTo>
                    <a:pt x="550419" y="1574799"/>
                  </a:lnTo>
                  <a:lnTo>
                    <a:pt x="551396" y="1574799"/>
                  </a:lnTo>
                  <a:lnTo>
                    <a:pt x="395101" y="1473199"/>
                  </a:lnTo>
                  <a:lnTo>
                    <a:pt x="396427" y="1473199"/>
                  </a:lnTo>
                  <a:lnTo>
                    <a:pt x="296675" y="1396999"/>
                  </a:lnTo>
                  <a:lnTo>
                    <a:pt x="297652" y="1396999"/>
                  </a:lnTo>
                  <a:lnTo>
                    <a:pt x="265873" y="1358899"/>
                  </a:lnTo>
                  <a:lnTo>
                    <a:pt x="256187" y="1358899"/>
                  </a:lnTo>
                  <a:lnTo>
                    <a:pt x="194200" y="1282699"/>
                  </a:lnTo>
                  <a:lnTo>
                    <a:pt x="184706" y="1282699"/>
                  </a:lnTo>
                  <a:lnTo>
                    <a:pt x="156155" y="1244599"/>
                  </a:lnTo>
                  <a:lnTo>
                    <a:pt x="156644" y="1244599"/>
                  </a:lnTo>
                  <a:lnTo>
                    <a:pt x="129629" y="1206499"/>
                  </a:lnTo>
                  <a:lnTo>
                    <a:pt x="130327" y="1206499"/>
                  </a:lnTo>
                  <a:lnTo>
                    <a:pt x="97449" y="1155699"/>
                  </a:lnTo>
                  <a:lnTo>
                    <a:pt x="98147" y="1155699"/>
                  </a:lnTo>
                  <a:lnTo>
                    <a:pt x="85442" y="1130299"/>
                  </a:lnTo>
                  <a:lnTo>
                    <a:pt x="85791" y="1130299"/>
                  </a:lnTo>
                  <a:lnTo>
                    <a:pt x="74133" y="1104899"/>
                  </a:lnTo>
                  <a:lnTo>
                    <a:pt x="74413" y="1104899"/>
                  </a:lnTo>
                  <a:lnTo>
                    <a:pt x="63942" y="1079499"/>
                  </a:lnTo>
                  <a:lnTo>
                    <a:pt x="64221" y="1079499"/>
                  </a:lnTo>
                  <a:lnTo>
                    <a:pt x="59474" y="1066799"/>
                  </a:lnTo>
                  <a:lnTo>
                    <a:pt x="55007" y="1066799"/>
                  </a:lnTo>
                  <a:lnTo>
                    <a:pt x="46700" y="1041399"/>
                  </a:lnTo>
                  <a:close/>
                </a:path>
                <a:path w="8265794" h="2374900">
                  <a:moveTo>
                    <a:pt x="7297648" y="2285999"/>
                  </a:moveTo>
                  <a:lnTo>
                    <a:pt x="7111964" y="2285999"/>
                  </a:lnTo>
                  <a:lnTo>
                    <a:pt x="7022264" y="2298699"/>
                  </a:lnTo>
                  <a:lnTo>
                    <a:pt x="7023869" y="2298699"/>
                  </a:lnTo>
                  <a:lnTo>
                    <a:pt x="6662554" y="2336799"/>
                  </a:lnTo>
                  <a:lnTo>
                    <a:pt x="7074304" y="2336799"/>
                  </a:lnTo>
                  <a:lnTo>
                    <a:pt x="7119084" y="2324099"/>
                  </a:lnTo>
                  <a:lnTo>
                    <a:pt x="7119992" y="2324099"/>
                  </a:lnTo>
                  <a:lnTo>
                    <a:pt x="7208785" y="2311399"/>
                  </a:lnTo>
                  <a:lnTo>
                    <a:pt x="7297648" y="2285999"/>
                  </a:lnTo>
                  <a:close/>
                </a:path>
                <a:path w="8265794" h="2374900">
                  <a:moveTo>
                    <a:pt x="8066909" y="1828799"/>
                  </a:moveTo>
                  <a:lnTo>
                    <a:pt x="8005061" y="1828799"/>
                  </a:lnTo>
                  <a:lnTo>
                    <a:pt x="7816934" y="1993899"/>
                  </a:lnTo>
                  <a:lnTo>
                    <a:pt x="7818889" y="1993899"/>
                  </a:lnTo>
                  <a:lnTo>
                    <a:pt x="7712365" y="2070099"/>
                  </a:lnTo>
                  <a:lnTo>
                    <a:pt x="7713551" y="2070099"/>
                  </a:lnTo>
                  <a:lnTo>
                    <a:pt x="7668945" y="2095499"/>
                  </a:lnTo>
                  <a:lnTo>
                    <a:pt x="7670411" y="2095499"/>
                  </a:lnTo>
                  <a:lnTo>
                    <a:pt x="7506158" y="2171699"/>
                  </a:lnTo>
                  <a:lnTo>
                    <a:pt x="7508322" y="2171699"/>
                  </a:lnTo>
                  <a:lnTo>
                    <a:pt x="7285641" y="2247899"/>
                  </a:lnTo>
                  <a:lnTo>
                    <a:pt x="7287247" y="2247899"/>
                  </a:lnTo>
                  <a:lnTo>
                    <a:pt x="7199152" y="2273299"/>
                  </a:lnTo>
                  <a:lnTo>
                    <a:pt x="7199989" y="2273299"/>
                  </a:lnTo>
                  <a:lnTo>
                    <a:pt x="7111057" y="2285999"/>
                  </a:lnTo>
                  <a:lnTo>
                    <a:pt x="7299184" y="2285999"/>
                  </a:lnTo>
                  <a:lnTo>
                    <a:pt x="7521725" y="2209799"/>
                  </a:lnTo>
                  <a:lnTo>
                    <a:pt x="7523819" y="2209799"/>
                  </a:lnTo>
                  <a:lnTo>
                    <a:pt x="7688072" y="2133599"/>
                  </a:lnTo>
                  <a:lnTo>
                    <a:pt x="7689399" y="2133599"/>
                  </a:lnTo>
                  <a:lnTo>
                    <a:pt x="7734214" y="2108199"/>
                  </a:lnTo>
                  <a:lnTo>
                    <a:pt x="7735470" y="2108199"/>
                  </a:lnTo>
                  <a:lnTo>
                    <a:pt x="7842204" y="2031999"/>
                  </a:lnTo>
                  <a:lnTo>
                    <a:pt x="7844228" y="2031999"/>
                  </a:lnTo>
                  <a:lnTo>
                    <a:pt x="8032844" y="1866899"/>
                  </a:lnTo>
                  <a:lnTo>
                    <a:pt x="8033891" y="1866899"/>
                  </a:lnTo>
                  <a:lnTo>
                    <a:pt x="8066909" y="1828799"/>
                  </a:lnTo>
                  <a:close/>
                </a:path>
                <a:path w="8265794" h="2374900">
                  <a:moveTo>
                    <a:pt x="8117448" y="1701799"/>
                  </a:moveTo>
                  <a:lnTo>
                    <a:pt x="8036055" y="1803399"/>
                  </a:lnTo>
                  <a:lnTo>
                    <a:pt x="8037241" y="1803399"/>
                  </a:lnTo>
                  <a:lnTo>
                    <a:pt x="8004084" y="1828799"/>
                  </a:lnTo>
                  <a:lnTo>
                    <a:pt x="8068026" y="1828799"/>
                  </a:lnTo>
                  <a:lnTo>
                    <a:pt x="8149280" y="1739899"/>
                  </a:lnTo>
                  <a:lnTo>
                    <a:pt x="8150397" y="1727199"/>
                  </a:lnTo>
                  <a:lnTo>
                    <a:pt x="8167290" y="1714499"/>
                  </a:lnTo>
                  <a:lnTo>
                    <a:pt x="8116541" y="1714499"/>
                  </a:lnTo>
                  <a:lnTo>
                    <a:pt x="8117448" y="1701799"/>
                  </a:lnTo>
                  <a:close/>
                </a:path>
                <a:path w="8265794" h="2374900">
                  <a:moveTo>
                    <a:pt x="8197446" y="1663699"/>
                  </a:moveTo>
                  <a:lnTo>
                    <a:pt x="8148652" y="1663699"/>
                  </a:lnTo>
                  <a:lnTo>
                    <a:pt x="8132806" y="1689099"/>
                  </a:lnTo>
                  <a:lnTo>
                    <a:pt x="8133294" y="1689099"/>
                  </a:lnTo>
                  <a:lnTo>
                    <a:pt x="8116541" y="1714499"/>
                  </a:lnTo>
                  <a:lnTo>
                    <a:pt x="8167290" y="1714499"/>
                  </a:lnTo>
                  <a:lnTo>
                    <a:pt x="8182717" y="1689099"/>
                  </a:lnTo>
                  <a:lnTo>
                    <a:pt x="8197446" y="1663699"/>
                  </a:lnTo>
                  <a:close/>
                </a:path>
                <a:path w="8265794" h="2374900">
                  <a:moveTo>
                    <a:pt x="8211128" y="1638299"/>
                  </a:moveTo>
                  <a:lnTo>
                    <a:pt x="8162822" y="1638299"/>
                  </a:lnTo>
                  <a:lnTo>
                    <a:pt x="8148163" y="1663699"/>
                  </a:lnTo>
                  <a:lnTo>
                    <a:pt x="8197865" y="1663699"/>
                  </a:lnTo>
                  <a:lnTo>
                    <a:pt x="8211128" y="1638299"/>
                  </a:lnTo>
                  <a:close/>
                </a:path>
                <a:path w="8265794" h="2374900">
                  <a:moveTo>
                    <a:pt x="8247078" y="1549399"/>
                  </a:moveTo>
                  <a:lnTo>
                    <a:pt x="8205125" y="1549399"/>
                  </a:lnTo>
                  <a:lnTo>
                    <a:pt x="8198982" y="1562099"/>
                  </a:lnTo>
                  <a:lnTo>
                    <a:pt x="8199540" y="1562099"/>
                  </a:lnTo>
                  <a:lnTo>
                    <a:pt x="8175387" y="1612899"/>
                  </a:lnTo>
                  <a:lnTo>
                    <a:pt x="8176016" y="1612899"/>
                  </a:lnTo>
                  <a:lnTo>
                    <a:pt x="8162334" y="1638299"/>
                  </a:lnTo>
                  <a:lnTo>
                    <a:pt x="8211686" y="1638299"/>
                  </a:lnTo>
                  <a:lnTo>
                    <a:pt x="8235420" y="1574799"/>
                  </a:lnTo>
                  <a:lnTo>
                    <a:pt x="8235979" y="1574799"/>
                  </a:lnTo>
                  <a:lnTo>
                    <a:pt x="8241773" y="1562099"/>
                  </a:lnTo>
                  <a:lnTo>
                    <a:pt x="8247078" y="1549399"/>
                  </a:lnTo>
                  <a:close/>
                </a:path>
                <a:path w="8265794" h="2374900">
                  <a:moveTo>
                    <a:pt x="8251615" y="1523999"/>
                  </a:moveTo>
                  <a:lnTo>
                    <a:pt x="8214618" y="1523999"/>
                  </a:lnTo>
                  <a:lnTo>
                    <a:pt x="8209871" y="1536699"/>
                  </a:lnTo>
                  <a:lnTo>
                    <a:pt x="8210081" y="1536699"/>
                  </a:lnTo>
                  <a:lnTo>
                    <a:pt x="8204776" y="1549399"/>
                  </a:lnTo>
                  <a:lnTo>
                    <a:pt x="8247218" y="1549399"/>
                  </a:lnTo>
                  <a:lnTo>
                    <a:pt x="8251615" y="1523999"/>
                  </a:lnTo>
                  <a:close/>
                </a:path>
                <a:path w="8265794" h="2374900">
                  <a:moveTo>
                    <a:pt x="8259503" y="1485899"/>
                  </a:moveTo>
                  <a:lnTo>
                    <a:pt x="8222087" y="1485899"/>
                  </a:lnTo>
                  <a:lnTo>
                    <a:pt x="8214199" y="1523999"/>
                  </a:lnTo>
                  <a:lnTo>
                    <a:pt x="8251964" y="1523999"/>
                  </a:lnTo>
                  <a:lnTo>
                    <a:pt x="8259503" y="1485899"/>
                  </a:lnTo>
                  <a:close/>
                </a:path>
                <a:path w="8265794" h="2374900">
                  <a:moveTo>
                    <a:pt x="8225229" y="1447799"/>
                  </a:moveTo>
                  <a:lnTo>
                    <a:pt x="8221878" y="1485899"/>
                  </a:lnTo>
                  <a:lnTo>
                    <a:pt x="8259713" y="1485899"/>
                  </a:lnTo>
                  <a:lnTo>
                    <a:pt x="8262854" y="1460499"/>
                  </a:lnTo>
                  <a:lnTo>
                    <a:pt x="8225089" y="1460499"/>
                  </a:lnTo>
                  <a:lnTo>
                    <a:pt x="8225229" y="1447799"/>
                  </a:lnTo>
                  <a:close/>
                </a:path>
                <a:path w="8265794" h="2374900">
                  <a:moveTo>
                    <a:pt x="8258247" y="1308099"/>
                  </a:moveTo>
                  <a:lnTo>
                    <a:pt x="8220971" y="1308099"/>
                  </a:lnTo>
                  <a:lnTo>
                    <a:pt x="8223763" y="1320799"/>
                  </a:lnTo>
                  <a:lnTo>
                    <a:pt x="8225857" y="1346199"/>
                  </a:lnTo>
                  <a:lnTo>
                    <a:pt x="8227183" y="1358899"/>
                  </a:lnTo>
                  <a:lnTo>
                    <a:pt x="8227811" y="1371599"/>
                  </a:lnTo>
                  <a:lnTo>
                    <a:pt x="8227811" y="1396999"/>
                  </a:lnTo>
                  <a:lnTo>
                    <a:pt x="8225089" y="1460499"/>
                  </a:lnTo>
                  <a:lnTo>
                    <a:pt x="8262854" y="1460499"/>
                  </a:lnTo>
                  <a:lnTo>
                    <a:pt x="8265227" y="1396999"/>
                  </a:lnTo>
                  <a:lnTo>
                    <a:pt x="8265297" y="1371599"/>
                  </a:lnTo>
                  <a:lnTo>
                    <a:pt x="8264739" y="1358899"/>
                  </a:lnTo>
                  <a:lnTo>
                    <a:pt x="8263343" y="1333499"/>
                  </a:lnTo>
                  <a:lnTo>
                    <a:pt x="8263203" y="1333499"/>
                  </a:lnTo>
                  <a:lnTo>
                    <a:pt x="8260969" y="1320799"/>
                  </a:lnTo>
                  <a:lnTo>
                    <a:pt x="8258247" y="1308099"/>
                  </a:lnTo>
                  <a:close/>
                </a:path>
                <a:path w="8265794" h="2374900">
                  <a:moveTo>
                    <a:pt x="255280" y="1346199"/>
                  </a:moveTo>
                  <a:lnTo>
                    <a:pt x="256187" y="1358899"/>
                  </a:lnTo>
                  <a:lnTo>
                    <a:pt x="265873" y="1358899"/>
                  </a:lnTo>
                  <a:lnTo>
                    <a:pt x="255280" y="1346199"/>
                  </a:lnTo>
                  <a:close/>
                </a:path>
                <a:path w="8265794" h="2374900">
                  <a:moveTo>
                    <a:pt x="8015322" y="914399"/>
                  </a:moveTo>
                  <a:lnTo>
                    <a:pt x="7948867" y="914399"/>
                  </a:lnTo>
                  <a:lnTo>
                    <a:pt x="7987191" y="939799"/>
                  </a:lnTo>
                  <a:lnTo>
                    <a:pt x="7985864" y="939799"/>
                  </a:lnTo>
                  <a:lnTo>
                    <a:pt x="8060836" y="1015999"/>
                  </a:lnTo>
                  <a:lnTo>
                    <a:pt x="8059789" y="1015999"/>
                  </a:lnTo>
                  <a:lnTo>
                    <a:pt x="8084500" y="1041399"/>
                  </a:lnTo>
                  <a:lnTo>
                    <a:pt x="8083942" y="1041399"/>
                  </a:lnTo>
                  <a:lnTo>
                    <a:pt x="8107536" y="1079499"/>
                  </a:lnTo>
                  <a:lnTo>
                    <a:pt x="8106489" y="1079499"/>
                  </a:lnTo>
                  <a:lnTo>
                    <a:pt x="8158494" y="1155699"/>
                  </a:lnTo>
                  <a:lnTo>
                    <a:pt x="8157657" y="1155699"/>
                  </a:lnTo>
                  <a:lnTo>
                    <a:pt x="8173084" y="1181099"/>
                  </a:lnTo>
                  <a:lnTo>
                    <a:pt x="8172735" y="1181099"/>
                  </a:lnTo>
                  <a:lnTo>
                    <a:pt x="8186975" y="1206499"/>
                  </a:lnTo>
                  <a:lnTo>
                    <a:pt x="8186626" y="1206499"/>
                  </a:lnTo>
                  <a:lnTo>
                    <a:pt x="8199470" y="1244599"/>
                  </a:lnTo>
                  <a:lnTo>
                    <a:pt x="8199191" y="1244599"/>
                  </a:lnTo>
                  <a:lnTo>
                    <a:pt x="8210849" y="1269999"/>
                  </a:lnTo>
                  <a:lnTo>
                    <a:pt x="8210220" y="1269999"/>
                  </a:lnTo>
                  <a:lnTo>
                    <a:pt x="8221320" y="1308099"/>
                  </a:lnTo>
                  <a:lnTo>
                    <a:pt x="8257898" y="1308099"/>
                  </a:lnTo>
                  <a:lnTo>
                    <a:pt x="8246868" y="1257299"/>
                  </a:lnTo>
                  <a:lnTo>
                    <a:pt x="8246310" y="1257299"/>
                  </a:lnTo>
                  <a:lnTo>
                    <a:pt x="8235001" y="1231899"/>
                  </a:lnTo>
                  <a:lnTo>
                    <a:pt x="8234722" y="1231899"/>
                  </a:lnTo>
                  <a:lnTo>
                    <a:pt x="8222297" y="1193799"/>
                  </a:lnTo>
                  <a:lnTo>
                    <a:pt x="8221878" y="1193799"/>
                  </a:lnTo>
                  <a:lnTo>
                    <a:pt x="8207707" y="1168399"/>
                  </a:lnTo>
                  <a:lnTo>
                    <a:pt x="8192629" y="1130299"/>
                  </a:lnTo>
                  <a:lnTo>
                    <a:pt x="8191722" y="1130299"/>
                  </a:lnTo>
                  <a:lnTo>
                    <a:pt x="8140065" y="1054099"/>
                  </a:lnTo>
                  <a:lnTo>
                    <a:pt x="8139158" y="1054099"/>
                  </a:lnTo>
                  <a:lnTo>
                    <a:pt x="8115494" y="1015999"/>
                  </a:lnTo>
                  <a:lnTo>
                    <a:pt x="8091132" y="990599"/>
                  </a:lnTo>
                  <a:lnTo>
                    <a:pt x="8089945" y="990599"/>
                  </a:lnTo>
                  <a:lnTo>
                    <a:pt x="8015322" y="914399"/>
                  </a:lnTo>
                  <a:close/>
                </a:path>
                <a:path w="8265794" h="2374900">
                  <a:moveTo>
                    <a:pt x="183868" y="1269999"/>
                  </a:moveTo>
                  <a:lnTo>
                    <a:pt x="184706" y="1282699"/>
                  </a:lnTo>
                  <a:lnTo>
                    <a:pt x="194200" y="1282699"/>
                  </a:lnTo>
                  <a:lnTo>
                    <a:pt x="183868" y="1269999"/>
                  </a:lnTo>
                  <a:close/>
                </a:path>
                <a:path w="8265794" h="2374900">
                  <a:moveTo>
                    <a:pt x="54727" y="1054099"/>
                  </a:moveTo>
                  <a:lnTo>
                    <a:pt x="55007" y="1066799"/>
                  </a:lnTo>
                  <a:lnTo>
                    <a:pt x="59474" y="1066799"/>
                  </a:lnTo>
                  <a:lnTo>
                    <a:pt x="54727" y="1054099"/>
                  </a:lnTo>
                  <a:close/>
                </a:path>
                <a:path w="8265794" h="2374900">
                  <a:moveTo>
                    <a:pt x="39789" y="1003299"/>
                  </a:moveTo>
                  <a:lnTo>
                    <a:pt x="3071" y="1003299"/>
                  </a:lnTo>
                  <a:lnTo>
                    <a:pt x="5235" y="1015999"/>
                  </a:lnTo>
                  <a:lnTo>
                    <a:pt x="12844" y="1041399"/>
                  </a:lnTo>
                  <a:lnTo>
                    <a:pt x="47049" y="1041399"/>
                  </a:lnTo>
                  <a:lnTo>
                    <a:pt x="39789" y="1003299"/>
                  </a:lnTo>
                  <a:close/>
                </a:path>
                <a:path w="8265794" h="2374900">
                  <a:moveTo>
                    <a:pt x="36438" y="977899"/>
                  </a:moveTo>
                  <a:lnTo>
                    <a:pt x="1326" y="977899"/>
                  </a:lnTo>
                  <a:lnTo>
                    <a:pt x="3001" y="1003299"/>
                  </a:lnTo>
                  <a:lnTo>
                    <a:pt x="40068" y="1003299"/>
                  </a:lnTo>
                  <a:lnTo>
                    <a:pt x="37904" y="990599"/>
                  </a:lnTo>
                  <a:lnTo>
                    <a:pt x="36438" y="977899"/>
                  </a:lnTo>
                  <a:close/>
                </a:path>
                <a:path w="8265794" h="2374900">
                  <a:moveTo>
                    <a:pt x="43279" y="812799"/>
                  </a:moveTo>
                  <a:lnTo>
                    <a:pt x="8376" y="812799"/>
                  </a:lnTo>
                  <a:lnTo>
                    <a:pt x="5026" y="825499"/>
                  </a:lnTo>
                  <a:lnTo>
                    <a:pt x="4816" y="825499"/>
                  </a:lnTo>
                  <a:lnTo>
                    <a:pt x="69" y="888999"/>
                  </a:lnTo>
                  <a:lnTo>
                    <a:pt x="418" y="965199"/>
                  </a:lnTo>
                  <a:lnTo>
                    <a:pt x="1256" y="977899"/>
                  </a:lnTo>
                  <a:lnTo>
                    <a:pt x="36508" y="977899"/>
                  </a:lnTo>
                  <a:lnTo>
                    <a:pt x="35740" y="965199"/>
                  </a:lnTo>
                  <a:lnTo>
                    <a:pt x="35391" y="888999"/>
                  </a:lnTo>
                  <a:lnTo>
                    <a:pt x="40068" y="838199"/>
                  </a:lnTo>
                  <a:lnTo>
                    <a:pt x="39928" y="838199"/>
                  </a:lnTo>
                  <a:lnTo>
                    <a:pt x="43279" y="812799"/>
                  </a:lnTo>
                  <a:close/>
                </a:path>
                <a:path w="8265794" h="2374900">
                  <a:moveTo>
                    <a:pt x="5891478" y="241299"/>
                  </a:moveTo>
                  <a:lnTo>
                    <a:pt x="5274952" y="241299"/>
                  </a:lnTo>
                  <a:lnTo>
                    <a:pt x="5886801" y="292099"/>
                  </a:lnTo>
                  <a:lnTo>
                    <a:pt x="5885475" y="292099"/>
                  </a:lnTo>
                  <a:lnTo>
                    <a:pt x="6491878" y="368299"/>
                  </a:lnTo>
                  <a:lnTo>
                    <a:pt x="6490063" y="368299"/>
                  </a:lnTo>
                  <a:lnTo>
                    <a:pt x="7017238" y="495299"/>
                  </a:lnTo>
                  <a:lnTo>
                    <a:pt x="7014934" y="495299"/>
                  </a:lnTo>
                  <a:lnTo>
                    <a:pt x="7523261" y="673099"/>
                  </a:lnTo>
                  <a:lnTo>
                    <a:pt x="7521446" y="673099"/>
                  </a:lnTo>
                  <a:lnTo>
                    <a:pt x="7687304" y="749299"/>
                  </a:lnTo>
                  <a:lnTo>
                    <a:pt x="7685838" y="749299"/>
                  </a:lnTo>
                  <a:lnTo>
                    <a:pt x="7845275" y="838199"/>
                  </a:lnTo>
                  <a:lnTo>
                    <a:pt x="7843390" y="838199"/>
                  </a:lnTo>
                  <a:lnTo>
                    <a:pt x="7950124" y="914399"/>
                  </a:lnTo>
                  <a:lnTo>
                    <a:pt x="8014066" y="914399"/>
                  </a:lnTo>
                  <a:lnTo>
                    <a:pt x="7975952" y="876299"/>
                  </a:lnTo>
                  <a:lnTo>
                    <a:pt x="7974695" y="876299"/>
                  </a:lnTo>
                  <a:lnTo>
                    <a:pt x="7868102" y="800099"/>
                  </a:lnTo>
                  <a:lnTo>
                    <a:pt x="7866147" y="800099"/>
                  </a:lnTo>
                  <a:lnTo>
                    <a:pt x="7706641" y="711199"/>
                  </a:lnTo>
                  <a:lnTo>
                    <a:pt x="7705105" y="711199"/>
                  </a:lnTo>
                  <a:lnTo>
                    <a:pt x="7538967" y="634999"/>
                  </a:lnTo>
                  <a:lnTo>
                    <a:pt x="7537152" y="634999"/>
                  </a:lnTo>
                  <a:lnTo>
                    <a:pt x="7028825" y="457199"/>
                  </a:lnTo>
                  <a:lnTo>
                    <a:pt x="7026592" y="457199"/>
                  </a:lnTo>
                  <a:lnTo>
                    <a:pt x="6499487" y="330199"/>
                  </a:lnTo>
                  <a:lnTo>
                    <a:pt x="6497672" y="330199"/>
                  </a:lnTo>
                  <a:lnTo>
                    <a:pt x="5891478" y="241299"/>
                  </a:lnTo>
                  <a:close/>
                </a:path>
                <a:path w="8265794" h="2374900">
                  <a:moveTo>
                    <a:pt x="52005" y="774699"/>
                  </a:moveTo>
                  <a:lnTo>
                    <a:pt x="17870" y="774699"/>
                  </a:lnTo>
                  <a:lnTo>
                    <a:pt x="12425" y="787399"/>
                  </a:lnTo>
                  <a:lnTo>
                    <a:pt x="8446" y="812799"/>
                  </a:lnTo>
                  <a:lnTo>
                    <a:pt x="43140" y="812799"/>
                  </a:lnTo>
                  <a:lnTo>
                    <a:pt x="47118" y="800099"/>
                  </a:lnTo>
                  <a:lnTo>
                    <a:pt x="46839" y="800099"/>
                  </a:lnTo>
                  <a:lnTo>
                    <a:pt x="52005" y="774699"/>
                  </a:lnTo>
                  <a:close/>
                </a:path>
                <a:path w="8265794" h="2374900">
                  <a:moveTo>
                    <a:pt x="91026" y="685799"/>
                  </a:moveTo>
                  <a:lnTo>
                    <a:pt x="52354" y="685799"/>
                  </a:lnTo>
                  <a:lnTo>
                    <a:pt x="44187" y="698499"/>
                  </a:lnTo>
                  <a:lnTo>
                    <a:pt x="36787" y="723899"/>
                  </a:lnTo>
                  <a:lnTo>
                    <a:pt x="30644" y="736599"/>
                  </a:lnTo>
                  <a:lnTo>
                    <a:pt x="18219" y="774699"/>
                  </a:lnTo>
                  <a:lnTo>
                    <a:pt x="51656" y="774699"/>
                  </a:lnTo>
                  <a:lnTo>
                    <a:pt x="63662" y="749299"/>
                  </a:lnTo>
                  <a:lnTo>
                    <a:pt x="63313" y="749299"/>
                  </a:lnTo>
                  <a:lnTo>
                    <a:pt x="69456" y="736599"/>
                  </a:lnTo>
                  <a:lnTo>
                    <a:pt x="68968" y="736599"/>
                  </a:lnTo>
                  <a:lnTo>
                    <a:pt x="75879" y="723899"/>
                  </a:lnTo>
                  <a:lnTo>
                    <a:pt x="75529" y="723899"/>
                  </a:lnTo>
                  <a:lnTo>
                    <a:pt x="83208" y="711199"/>
                  </a:lnTo>
                  <a:lnTo>
                    <a:pt x="82929" y="711199"/>
                  </a:lnTo>
                  <a:lnTo>
                    <a:pt x="91026" y="685799"/>
                  </a:lnTo>
                  <a:close/>
                </a:path>
                <a:path w="8265794" h="2374900">
                  <a:moveTo>
                    <a:pt x="99263" y="673099"/>
                  </a:moveTo>
                  <a:lnTo>
                    <a:pt x="60731" y="673099"/>
                  </a:lnTo>
                  <a:lnTo>
                    <a:pt x="52563" y="685799"/>
                  </a:lnTo>
                  <a:lnTo>
                    <a:pt x="91026" y="685799"/>
                  </a:lnTo>
                  <a:lnTo>
                    <a:pt x="90608" y="698499"/>
                  </a:lnTo>
                  <a:lnTo>
                    <a:pt x="99263" y="673099"/>
                  </a:lnTo>
                  <a:close/>
                </a:path>
                <a:path w="8265794" h="2374900">
                  <a:moveTo>
                    <a:pt x="166417" y="596899"/>
                  </a:moveTo>
                  <a:lnTo>
                    <a:pt x="121462" y="596899"/>
                  </a:lnTo>
                  <a:lnTo>
                    <a:pt x="70852" y="660399"/>
                  </a:lnTo>
                  <a:lnTo>
                    <a:pt x="69945" y="660399"/>
                  </a:lnTo>
                  <a:lnTo>
                    <a:pt x="61219" y="673099"/>
                  </a:lnTo>
                  <a:lnTo>
                    <a:pt x="99263" y="673099"/>
                  </a:lnTo>
                  <a:lnTo>
                    <a:pt x="98356" y="685799"/>
                  </a:lnTo>
                  <a:lnTo>
                    <a:pt x="148686" y="622299"/>
                  </a:lnTo>
                  <a:lnTo>
                    <a:pt x="147709" y="622299"/>
                  </a:lnTo>
                  <a:lnTo>
                    <a:pt x="166417" y="596899"/>
                  </a:lnTo>
                  <a:close/>
                </a:path>
                <a:path w="8265794" h="2374900">
                  <a:moveTo>
                    <a:pt x="1281775" y="139699"/>
                  </a:moveTo>
                  <a:lnTo>
                    <a:pt x="1108447" y="139699"/>
                  </a:lnTo>
                  <a:lnTo>
                    <a:pt x="702526" y="266699"/>
                  </a:lnTo>
                  <a:lnTo>
                    <a:pt x="701200" y="266699"/>
                  </a:lnTo>
                  <a:lnTo>
                    <a:pt x="511467" y="342899"/>
                  </a:lnTo>
                  <a:lnTo>
                    <a:pt x="510490" y="342899"/>
                  </a:lnTo>
                  <a:lnTo>
                    <a:pt x="319780" y="444499"/>
                  </a:lnTo>
                  <a:lnTo>
                    <a:pt x="319012" y="444499"/>
                  </a:lnTo>
                  <a:lnTo>
                    <a:pt x="286902" y="457199"/>
                  </a:lnTo>
                  <a:lnTo>
                    <a:pt x="286273" y="457199"/>
                  </a:lnTo>
                  <a:lnTo>
                    <a:pt x="254931" y="482599"/>
                  </a:lnTo>
                  <a:lnTo>
                    <a:pt x="253953" y="482599"/>
                  </a:lnTo>
                  <a:lnTo>
                    <a:pt x="183380" y="533399"/>
                  </a:lnTo>
                  <a:lnTo>
                    <a:pt x="182472" y="533399"/>
                  </a:lnTo>
                  <a:lnTo>
                    <a:pt x="161391" y="558799"/>
                  </a:lnTo>
                  <a:lnTo>
                    <a:pt x="141426" y="571499"/>
                  </a:lnTo>
                  <a:lnTo>
                    <a:pt x="122509" y="596899"/>
                  </a:lnTo>
                  <a:lnTo>
                    <a:pt x="165998" y="596899"/>
                  </a:lnTo>
                  <a:lnTo>
                    <a:pt x="185264" y="584199"/>
                  </a:lnTo>
                  <a:lnTo>
                    <a:pt x="184636" y="584199"/>
                  </a:lnTo>
                  <a:lnTo>
                    <a:pt x="204880" y="558799"/>
                  </a:lnTo>
                  <a:lnTo>
                    <a:pt x="203903" y="558799"/>
                  </a:lnTo>
                  <a:lnTo>
                    <a:pt x="274197" y="507999"/>
                  </a:lnTo>
                  <a:lnTo>
                    <a:pt x="273290" y="507999"/>
                  </a:lnTo>
                  <a:lnTo>
                    <a:pt x="304423" y="495299"/>
                  </a:lnTo>
                  <a:lnTo>
                    <a:pt x="303865" y="495299"/>
                  </a:lnTo>
                  <a:lnTo>
                    <a:pt x="335836" y="469899"/>
                  </a:lnTo>
                  <a:lnTo>
                    <a:pt x="334998" y="469899"/>
                  </a:lnTo>
                  <a:lnTo>
                    <a:pt x="525778" y="368299"/>
                  </a:lnTo>
                  <a:lnTo>
                    <a:pt x="524730" y="368299"/>
                  </a:lnTo>
                  <a:lnTo>
                    <a:pt x="618550" y="330199"/>
                  </a:lnTo>
                  <a:lnTo>
                    <a:pt x="617921" y="330199"/>
                  </a:lnTo>
                  <a:lnTo>
                    <a:pt x="713346" y="292099"/>
                  </a:lnTo>
                  <a:lnTo>
                    <a:pt x="712089" y="292099"/>
                  </a:lnTo>
                  <a:lnTo>
                    <a:pt x="1118150" y="177799"/>
                  </a:lnTo>
                  <a:lnTo>
                    <a:pt x="1116894" y="177799"/>
                  </a:lnTo>
                  <a:lnTo>
                    <a:pt x="1281775" y="139699"/>
                  </a:lnTo>
                  <a:close/>
                </a:path>
                <a:path w="8265794" h="2374900">
                  <a:moveTo>
                    <a:pt x="4456408" y="292099"/>
                  </a:moveTo>
                  <a:lnTo>
                    <a:pt x="4426741" y="292099"/>
                  </a:lnTo>
                  <a:lnTo>
                    <a:pt x="4437979" y="304799"/>
                  </a:lnTo>
                  <a:lnTo>
                    <a:pt x="4453197" y="304799"/>
                  </a:lnTo>
                  <a:lnTo>
                    <a:pt x="4456408" y="292099"/>
                  </a:lnTo>
                  <a:close/>
                </a:path>
                <a:path w="8265794" h="2374900">
                  <a:moveTo>
                    <a:pt x="4390302" y="241299"/>
                  </a:moveTo>
                  <a:lnTo>
                    <a:pt x="4306256" y="241299"/>
                  </a:lnTo>
                  <a:lnTo>
                    <a:pt x="4359797" y="266699"/>
                  </a:lnTo>
                  <a:lnTo>
                    <a:pt x="4378365" y="266699"/>
                  </a:lnTo>
                  <a:lnTo>
                    <a:pt x="4426322" y="292099"/>
                  </a:lnTo>
                  <a:lnTo>
                    <a:pt x="4459689" y="292099"/>
                  </a:lnTo>
                  <a:lnTo>
                    <a:pt x="4456757" y="279399"/>
                  </a:lnTo>
                  <a:lnTo>
                    <a:pt x="4449916" y="279399"/>
                  </a:lnTo>
                  <a:lnTo>
                    <a:pt x="4438468" y="266699"/>
                  </a:lnTo>
                  <a:lnTo>
                    <a:pt x="4390302" y="241299"/>
                  </a:lnTo>
                  <a:close/>
                </a:path>
                <a:path w="8265794" h="2374900">
                  <a:moveTo>
                    <a:pt x="4378365" y="266699"/>
                  </a:moveTo>
                  <a:lnTo>
                    <a:pt x="4358680" y="266699"/>
                  </a:lnTo>
                  <a:lnTo>
                    <a:pt x="4378575" y="279399"/>
                  </a:lnTo>
                  <a:lnTo>
                    <a:pt x="4378365" y="266699"/>
                  </a:lnTo>
                  <a:close/>
                </a:path>
                <a:path w="8265794" h="2374900">
                  <a:moveTo>
                    <a:pt x="4314772" y="215899"/>
                  </a:moveTo>
                  <a:lnTo>
                    <a:pt x="4148425" y="215899"/>
                  </a:lnTo>
                  <a:lnTo>
                    <a:pt x="4258788" y="228599"/>
                  </a:lnTo>
                  <a:lnTo>
                    <a:pt x="4257810" y="228599"/>
                  </a:lnTo>
                  <a:lnTo>
                    <a:pt x="4295087" y="241299"/>
                  </a:lnTo>
                  <a:lnTo>
                    <a:pt x="4368941" y="241299"/>
                  </a:lnTo>
                  <a:lnTo>
                    <a:pt x="4314772" y="215899"/>
                  </a:lnTo>
                  <a:close/>
                </a:path>
                <a:path w="8265794" h="2374900">
                  <a:moveTo>
                    <a:pt x="3986894" y="139699"/>
                  </a:moveTo>
                  <a:lnTo>
                    <a:pt x="3776568" y="139699"/>
                  </a:lnTo>
                  <a:lnTo>
                    <a:pt x="3776289" y="152399"/>
                  </a:lnTo>
                  <a:lnTo>
                    <a:pt x="3785155" y="152399"/>
                  </a:lnTo>
                  <a:lnTo>
                    <a:pt x="3816436" y="156374"/>
                  </a:lnTo>
                  <a:lnTo>
                    <a:pt x="3919601" y="165099"/>
                  </a:lnTo>
                  <a:lnTo>
                    <a:pt x="4002460" y="165099"/>
                  </a:lnTo>
                  <a:lnTo>
                    <a:pt x="4152683" y="177799"/>
                  </a:lnTo>
                  <a:lnTo>
                    <a:pt x="4154079" y="177799"/>
                  </a:lnTo>
                  <a:lnTo>
                    <a:pt x="4213757" y="191578"/>
                  </a:lnTo>
                  <a:lnTo>
                    <a:pt x="5275580" y="241299"/>
                  </a:lnTo>
                  <a:lnTo>
                    <a:pt x="5890082" y="241299"/>
                  </a:lnTo>
                  <a:lnTo>
                    <a:pt x="5277535" y="203199"/>
                  </a:lnTo>
                  <a:lnTo>
                    <a:pt x="4192681" y="152399"/>
                  </a:lnTo>
                  <a:lnTo>
                    <a:pt x="3986894" y="139699"/>
                  </a:lnTo>
                  <a:close/>
                </a:path>
                <a:path w="8265794" h="2374900">
                  <a:moveTo>
                    <a:pt x="4265559" y="203199"/>
                  </a:moveTo>
                  <a:lnTo>
                    <a:pt x="3999319" y="203199"/>
                  </a:lnTo>
                  <a:lnTo>
                    <a:pt x="4149821" y="215899"/>
                  </a:lnTo>
                  <a:lnTo>
                    <a:pt x="4302277" y="215899"/>
                  </a:lnTo>
                  <a:lnTo>
                    <a:pt x="4265559" y="203199"/>
                  </a:lnTo>
                  <a:close/>
                </a:path>
                <a:path w="8265794" h="2374900">
                  <a:moveTo>
                    <a:pt x="2906717" y="50799"/>
                  </a:moveTo>
                  <a:lnTo>
                    <a:pt x="2492838" y="50799"/>
                  </a:lnTo>
                  <a:lnTo>
                    <a:pt x="2697788" y="63499"/>
                  </a:lnTo>
                  <a:lnTo>
                    <a:pt x="2696671" y="63499"/>
                  </a:lnTo>
                  <a:lnTo>
                    <a:pt x="2901691" y="88899"/>
                  </a:lnTo>
                  <a:lnTo>
                    <a:pt x="2901901" y="88899"/>
                  </a:lnTo>
                  <a:lnTo>
                    <a:pt x="3465025" y="165099"/>
                  </a:lnTo>
                  <a:lnTo>
                    <a:pt x="3916529" y="190499"/>
                  </a:lnTo>
                  <a:lnTo>
                    <a:pt x="3916878" y="190499"/>
                  </a:lnTo>
                  <a:lnTo>
                    <a:pt x="3975096" y="203199"/>
                  </a:lnTo>
                  <a:lnTo>
                    <a:pt x="4264093" y="203199"/>
                  </a:lnTo>
                  <a:lnTo>
                    <a:pt x="4213757" y="191578"/>
                  </a:lnTo>
                  <a:lnTo>
                    <a:pt x="4190727" y="190499"/>
                  </a:lnTo>
                  <a:lnTo>
                    <a:pt x="3985567" y="177799"/>
                  </a:lnTo>
                  <a:lnTo>
                    <a:pt x="3985079" y="177799"/>
                  </a:lnTo>
                  <a:lnTo>
                    <a:pt x="3816436" y="156374"/>
                  </a:lnTo>
                  <a:lnTo>
                    <a:pt x="3469143" y="126999"/>
                  </a:lnTo>
                  <a:lnTo>
                    <a:pt x="3469841" y="126999"/>
                  </a:lnTo>
                  <a:lnTo>
                    <a:pt x="2906717" y="50799"/>
                  </a:lnTo>
                  <a:close/>
                </a:path>
                <a:path w="8265794" h="2374900">
                  <a:moveTo>
                    <a:pt x="4154079" y="177799"/>
                  </a:moveTo>
                  <a:lnTo>
                    <a:pt x="3985567" y="177799"/>
                  </a:lnTo>
                  <a:lnTo>
                    <a:pt x="4190727" y="190499"/>
                  </a:lnTo>
                  <a:lnTo>
                    <a:pt x="4213757" y="191578"/>
                  </a:lnTo>
                  <a:lnTo>
                    <a:pt x="4154079" y="177799"/>
                  </a:lnTo>
                  <a:close/>
                </a:path>
                <a:path w="8265794" h="2374900">
                  <a:moveTo>
                    <a:pt x="3816436" y="156374"/>
                  </a:moveTo>
                  <a:lnTo>
                    <a:pt x="3985079" y="177799"/>
                  </a:lnTo>
                  <a:lnTo>
                    <a:pt x="4152683" y="177799"/>
                  </a:lnTo>
                  <a:lnTo>
                    <a:pt x="4002460" y="165099"/>
                  </a:lnTo>
                  <a:lnTo>
                    <a:pt x="3919601" y="165099"/>
                  </a:lnTo>
                  <a:lnTo>
                    <a:pt x="3816436" y="156374"/>
                  </a:lnTo>
                  <a:close/>
                </a:path>
                <a:path w="8265794" h="2374900">
                  <a:moveTo>
                    <a:pt x="2082379" y="38099"/>
                  </a:moveTo>
                  <a:lnTo>
                    <a:pt x="1689372" y="38099"/>
                  </a:lnTo>
                  <a:lnTo>
                    <a:pt x="1275423" y="101599"/>
                  </a:lnTo>
                  <a:lnTo>
                    <a:pt x="1109704" y="139699"/>
                  </a:lnTo>
                  <a:lnTo>
                    <a:pt x="1280938" y="139699"/>
                  </a:lnTo>
                  <a:lnTo>
                    <a:pt x="1694887" y="76199"/>
                  </a:lnTo>
                  <a:lnTo>
                    <a:pt x="1694049" y="76199"/>
                  </a:lnTo>
                  <a:lnTo>
                    <a:pt x="1888389" y="50799"/>
                  </a:lnTo>
                  <a:lnTo>
                    <a:pt x="1887272" y="50799"/>
                  </a:lnTo>
                  <a:lnTo>
                    <a:pt x="2082379" y="38099"/>
                  </a:lnTo>
                  <a:close/>
                </a:path>
                <a:path w="8265794" h="2374900">
                  <a:moveTo>
                    <a:pt x="2174663" y="0"/>
                  </a:moveTo>
                  <a:lnTo>
                    <a:pt x="2080564" y="0"/>
                  </a:lnTo>
                  <a:lnTo>
                    <a:pt x="1885527" y="12699"/>
                  </a:lnTo>
                  <a:lnTo>
                    <a:pt x="1690140" y="38099"/>
                  </a:lnTo>
                  <a:lnTo>
                    <a:pt x="2174314" y="38099"/>
                  </a:lnTo>
                  <a:lnTo>
                    <a:pt x="2494094" y="50799"/>
                  </a:lnTo>
                  <a:lnTo>
                    <a:pt x="2906927" y="50799"/>
                  </a:lnTo>
                  <a:lnTo>
                    <a:pt x="2701907" y="25399"/>
                  </a:lnTo>
                  <a:lnTo>
                    <a:pt x="2700790" y="25399"/>
                  </a:lnTo>
                  <a:lnTo>
                    <a:pt x="2495770" y="12699"/>
                  </a:lnTo>
                  <a:lnTo>
                    <a:pt x="2494444" y="12699"/>
                  </a:lnTo>
                  <a:lnTo>
                    <a:pt x="2174663" y="0"/>
                  </a:lnTo>
                  <a:close/>
                </a:path>
              </a:pathLst>
            </a:custGeom>
            <a:solidFill>
              <a:srgbClr val="E712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9208" rIns="0" bIns="0" rtlCol="0">
            <a:spAutoFit/>
          </a:bodyPr>
          <a:lstStyle/>
          <a:p>
            <a:pPr marL="7912734" algn="ctr">
              <a:lnSpc>
                <a:spcPct val="100000"/>
              </a:lnSpc>
              <a:spcBef>
                <a:spcPts val="105"/>
              </a:spcBef>
            </a:pPr>
            <a:r>
              <a:rPr sz="3950" b="1" spc="-70" dirty="0">
                <a:latin typeface="Tahoma"/>
                <a:cs typeface="Tahoma"/>
              </a:rPr>
              <a:t>What</a:t>
            </a:r>
            <a:r>
              <a:rPr sz="3950" b="1" spc="-190" dirty="0">
                <a:latin typeface="Tahoma"/>
                <a:cs typeface="Tahoma"/>
              </a:rPr>
              <a:t> </a:t>
            </a:r>
            <a:r>
              <a:rPr sz="3950" b="1" dirty="0">
                <a:latin typeface="Tahoma"/>
                <a:cs typeface="Tahoma"/>
              </a:rPr>
              <a:t>it</a:t>
            </a:r>
            <a:r>
              <a:rPr sz="3950" b="1" spc="-190" dirty="0">
                <a:latin typeface="Tahoma"/>
                <a:cs typeface="Tahoma"/>
              </a:rPr>
              <a:t> </a:t>
            </a:r>
            <a:r>
              <a:rPr sz="3950" b="1" spc="-10" dirty="0">
                <a:latin typeface="Tahoma"/>
                <a:cs typeface="Tahoma"/>
              </a:rPr>
              <a:t>takes</a:t>
            </a:r>
            <a:endParaRPr sz="3950">
              <a:latin typeface="Tahoma"/>
              <a:cs typeface="Tahoma"/>
            </a:endParaRPr>
          </a:p>
          <a:p>
            <a:pPr marL="7912734" algn="ctr">
              <a:lnSpc>
                <a:spcPct val="100000"/>
              </a:lnSpc>
              <a:spcBef>
                <a:spcPts val="85"/>
              </a:spcBef>
            </a:pPr>
            <a:r>
              <a:rPr sz="2600" spc="-70" dirty="0">
                <a:solidFill>
                  <a:srgbClr val="76B800"/>
                </a:solidFill>
                <a:latin typeface="Verdana"/>
                <a:cs typeface="Verdana"/>
              </a:rPr>
              <a:t>on</a:t>
            </a:r>
            <a:r>
              <a:rPr sz="2600" spc="-220" dirty="0">
                <a:solidFill>
                  <a:srgbClr val="76B800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76B800"/>
                </a:solidFill>
                <a:latin typeface="Verdana"/>
                <a:cs typeface="Verdana"/>
              </a:rPr>
              <a:t>the</a:t>
            </a:r>
            <a:r>
              <a:rPr sz="2600" spc="-215" dirty="0">
                <a:solidFill>
                  <a:srgbClr val="76B800"/>
                </a:solidFill>
                <a:latin typeface="Verdana"/>
                <a:cs typeface="Verdana"/>
              </a:rPr>
              <a:t> </a:t>
            </a:r>
            <a:r>
              <a:rPr sz="2600" spc="-10" dirty="0">
                <a:solidFill>
                  <a:srgbClr val="76B800"/>
                </a:solidFill>
                <a:latin typeface="Verdana"/>
                <a:cs typeface="Verdana"/>
              </a:rPr>
              <a:t>device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9717" y="2491744"/>
            <a:ext cx="15574010" cy="3752215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410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65" dirty="0">
                <a:latin typeface="Verdana"/>
                <a:cs typeface="Verdana"/>
              </a:rPr>
              <a:t>PTM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(Requester)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MVP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for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i="1" spc="-195" dirty="0">
                <a:latin typeface="Verdana"/>
                <a:cs typeface="Verdana"/>
              </a:rPr>
              <a:t>any</a:t>
            </a:r>
            <a:r>
              <a:rPr sz="2400" i="1" spc="-18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peripheral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device:</a:t>
            </a:r>
            <a:endParaRPr sz="2400">
              <a:latin typeface="Verdana"/>
              <a:cs typeface="Verdana"/>
            </a:endParaRPr>
          </a:p>
          <a:p>
            <a:pPr marL="766445" lvl="1" indent="-251460">
              <a:lnSpc>
                <a:spcPct val="100000"/>
              </a:lnSpc>
              <a:spcBef>
                <a:spcPts val="1170"/>
              </a:spcBef>
              <a:buClr>
                <a:srgbClr val="76B800"/>
              </a:buClr>
              <a:buFont typeface="Arial MT"/>
              <a:buChar char="•"/>
              <a:tabLst>
                <a:tab pos="766445" algn="l"/>
              </a:tabLst>
            </a:pPr>
            <a:r>
              <a:rPr sz="2200" spc="-140" dirty="0">
                <a:latin typeface="Verdana"/>
                <a:cs typeface="Verdana"/>
              </a:rPr>
              <a:t>a</a:t>
            </a:r>
            <a:r>
              <a:rPr sz="2200" spc="-20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counter</a:t>
            </a:r>
            <a:endParaRPr sz="2200">
              <a:latin typeface="Verdana"/>
              <a:cs typeface="Verdana"/>
            </a:endParaRPr>
          </a:p>
          <a:p>
            <a:pPr marL="766445" lvl="1" indent="-251460">
              <a:lnSpc>
                <a:spcPct val="100000"/>
              </a:lnSpc>
              <a:spcBef>
                <a:spcPts val="1155"/>
              </a:spcBef>
              <a:buClr>
                <a:srgbClr val="76B800"/>
              </a:buClr>
              <a:buFont typeface="Arial MT"/>
              <a:buChar char="•"/>
              <a:tabLst>
                <a:tab pos="766445" algn="l"/>
              </a:tabLst>
            </a:pPr>
            <a:r>
              <a:rPr sz="2200" spc="-85" dirty="0">
                <a:latin typeface="Verdana"/>
                <a:cs typeface="Verdana"/>
              </a:rPr>
              <a:t>ability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to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75" dirty="0">
                <a:latin typeface="Verdana"/>
                <a:cs typeface="Verdana"/>
              </a:rPr>
              <a:t>send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110" dirty="0">
                <a:latin typeface="Verdana"/>
                <a:cs typeface="Verdana"/>
              </a:rPr>
              <a:t>PCIe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90" dirty="0">
                <a:latin typeface="Verdana"/>
                <a:cs typeface="Verdana"/>
              </a:rPr>
              <a:t>messages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with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75" dirty="0">
                <a:latin typeface="Verdana"/>
                <a:cs typeface="Verdana"/>
              </a:rPr>
              <a:t>configurable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opcode</a:t>
            </a:r>
            <a:endParaRPr sz="2200">
              <a:latin typeface="Verdana"/>
              <a:cs typeface="Verdana"/>
            </a:endParaRPr>
          </a:p>
          <a:p>
            <a:pPr marL="766445" marR="5080" lvl="1" indent="-251460">
              <a:lnSpc>
                <a:spcPct val="100000"/>
              </a:lnSpc>
              <a:spcBef>
                <a:spcPts val="1150"/>
              </a:spcBef>
              <a:buClr>
                <a:srgbClr val="76B800"/>
              </a:buClr>
              <a:buFont typeface="Arial MT"/>
              <a:buChar char="•"/>
              <a:tabLst>
                <a:tab pos="766445" algn="l"/>
              </a:tabLst>
            </a:pPr>
            <a:r>
              <a:rPr sz="2200" spc="-110" dirty="0">
                <a:latin typeface="Verdana"/>
                <a:cs typeface="Verdana"/>
              </a:rPr>
              <a:t>PCIe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logic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to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95" dirty="0">
                <a:latin typeface="Verdana"/>
                <a:cs typeface="Verdana"/>
              </a:rPr>
              <a:t>recognize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70" dirty="0">
                <a:latin typeface="Verdana"/>
                <a:cs typeface="Verdana"/>
              </a:rPr>
              <a:t>special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opcodes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105" dirty="0">
                <a:latin typeface="Verdana"/>
                <a:cs typeface="Verdana"/>
              </a:rPr>
              <a:t>and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75" dirty="0">
                <a:latin typeface="Verdana"/>
                <a:cs typeface="Verdana"/>
              </a:rPr>
              <a:t>snapshot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the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65" dirty="0">
                <a:latin typeface="Verdana"/>
                <a:cs typeface="Verdana"/>
              </a:rPr>
              <a:t>counter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95" dirty="0">
                <a:latin typeface="Verdana"/>
                <a:cs typeface="Verdana"/>
              </a:rPr>
              <a:t>when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100" dirty="0">
                <a:latin typeface="Verdana"/>
                <a:cs typeface="Verdana"/>
              </a:rPr>
              <a:t>messages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with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those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70" dirty="0">
                <a:latin typeface="Verdana"/>
                <a:cs typeface="Verdana"/>
              </a:rPr>
              <a:t>special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opcodes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are sent/received</a:t>
            </a:r>
            <a:endParaRPr sz="2200">
              <a:latin typeface="Verdana"/>
              <a:cs typeface="Verdana"/>
            </a:endParaRPr>
          </a:p>
          <a:p>
            <a:pPr marL="1268730" lvl="2" indent="-250825">
              <a:lnSpc>
                <a:spcPct val="100000"/>
              </a:lnSpc>
              <a:spcBef>
                <a:spcPts val="1200"/>
              </a:spcBef>
              <a:buClr>
                <a:srgbClr val="76B800"/>
              </a:buClr>
              <a:buFont typeface="Arial MT"/>
              <a:buChar char="•"/>
              <a:tabLst>
                <a:tab pos="1268730" algn="l"/>
              </a:tabLst>
            </a:pPr>
            <a:r>
              <a:rPr sz="1950" spc="-185" dirty="0">
                <a:latin typeface="Verdana"/>
                <a:cs typeface="Verdana"/>
              </a:rPr>
              <a:t>In</a:t>
            </a:r>
            <a:r>
              <a:rPr sz="1950" spc="-140" dirty="0">
                <a:latin typeface="Verdana"/>
                <a:cs typeface="Verdana"/>
              </a:rPr>
              <a:t> </a:t>
            </a:r>
            <a:r>
              <a:rPr sz="1950" dirty="0">
                <a:latin typeface="Verdana"/>
                <a:cs typeface="Verdana"/>
              </a:rPr>
              <a:t>flit</a:t>
            </a:r>
            <a:r>
              <a:rPr sz="1950" spc="-155" dirty="0">
                <a:latin typeface="Verdana"/>
                <a:cs typeface="Verdana"/>
              </a:rPr>
              <a:t> </a:t>
            </a:r>
            <a:r>
              <a:rPr sz="1950" spc="-75" dirty="0">
                <a:latin typeface="Verdana"/>
                <a:cs typeface="Verdana"/>
              </a:rPr>
              <a:t>mode</a:t>
            </a:r>
            <a:r>
              <a:rPr sz="1950" spc="-140" dirty="0">
                <a:latin typeface="Verdana"/>
                <a:cs typeface="Verdana"/>
              </a:rPr>
              <a:t> </a:t>
            </a:r>
            <a:r>
              <a:rPr sz="1950" spc="-120" dirty="0">
                <a:latin typeface="Verdana"/>
                <a:cs typeface="Verdana"/>
              </a:rPr>
              <a:t>(gen</a:t>
            </a:r>
            <a:r>
              <a:rPr sz="1950" spc="-140" dirty="0">
                <a:latin typeface="Verdana"/>
                <a:cs typeface="Verdana"/>
              </a:rPr>
              <a:t> </a:t>
            </a:r>
            <a:r>
              <a:rPr sz="1950" spc="-260" dirty="0">
                <a:latin typeface="Verdana"/>
                <a:cs typeface="Verdana"/>
              </a:rPr>
              <a:t>6+),</a:t>
            </a:r>
            <a:r>
              <a:rPr sz="1950" spc="-140" dirty="0">
                <a:latin typeface="Verdana"/>
                <a:cs typeface="Verdana"/>
              </a:rPr>
              <a:t> </a:t>
            </a:r>
            <a:r>
              <a:rPr sz="1950" spc="-35" dirty="0">
                <a:latin typeface="Verdana"/>
                <a:cs typeface="Verdana"/>
              </a:rPr>
              <a:t>it’s</a:t>
            </a:r>
            <a:r>
              <a:rPr sz="1950" spc="-150" dirty="0">
                <a:latin typeface="Verdana"/>
                <a:cs typeface="Verdana"/>
              </a:rPr>
              <a:t> </a:t>
            </a:r>
            <a:r>
              <a:rPr sz="1950" spc="-110" dirty="0">
                <a:latin typeface="Verdana"/>
                <a:cs typeface="Verdana"/>
              </a:rPr>
              <a:t>even</a:t>
            </a:r>
            <a:r>
              <a:rPr sz="1950" spc="-150" dirty="0">
                <a:latin typeface="Verdana"/>
                <a:cs typeface="Verdana"/>
              </a:rPr>
              <a:t> </a:t>
            </a:r>
            <a:r>
              <a:rPr sz="1950" spc="-10" dirty="0">
                <a:latin typeface="Verdana"/>
                <a:cs typeface="Verdana"/>
              </a:rPr>
              <a:t>simpler</a:t>
            </a:r>
            <a:endParaRPr sz="1950">
              <a:latin typeface="Verdana"/>
              <a:cs typeface="Verdana"/>
            </a:endParaRPr>
          </a:p>
          <a:p>
            <a:pPr marL="766445" lvl="1" indent="-251460">
              <a:lnSpc>
                <a:spcPct val="100000"/>
              </a:lnSpc>
              <a:spcBef>
                <a:spcPts val="1140"/>
              </a:spcBef>
              <a:buClr>
                <a:srgbClr val="76B800"/>
              </a:buClr>
              <a:buFont typeface="Arial MT"/>
              <a:buChar char="•"/>
              <a:tabLst>
                <a:tab pos="766445" algn="l"/>
              </a:tabLst>
            </a:pPr>
            <a:r>
              <a:rPr sz="2200" spc="-105" dirty="0">
                <a:latin typeface="Verdana"/>
                <a:cs typeface="Verdana"/>
              </a:rPr>
              <a:t>some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185" dirty="0">
                <a:latin typeface="Verdana"/>
                <a:cs typeface="Verdana"/>
              </a:rPr>
              <a:t>way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to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90" dirty="0">
                <a:latin typeface="Verdana"/>
                <a:cs typeface="Verdana"/>
              </a:rPr>
              <a:t>communicate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75" dirty="0">
                <a:latin typeface="Verdana"/>
                <a:cs typeface="Verdana"/>
              </a:rPr>
              <a:t>information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to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the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host</a:t>
            </a:r>
            <a:endParaRPr sz="2200">
              <a:latin typeface="Verdana"/>
              <a:cs typeface="Verdana"/>
            </a:endParaRPr>
          </a:p>
          <a:p>
            <a:pPr marL="766445" lvl="1" indent="-251460">
              <a:lnSpc>
                <a:spcPct val="100000"/>
              </a:lnSpc>
              <a:spcBef>
                <a:spcPts val="1155"/>
              </a:spcBef>
              <a:buClr>
                <a:srgbClr val="76B800"/>
              </a:buClr>
              <a:buFont typeface="Arial MT"/>
              <a:buChar char="•"/>
              <a:tabLst>
                <a:tab pos="766445" algn="l"/>
              </a:tabLst>
            </a:pPr>
            <a:r>
              <a:rPr sz="2200" spc="-110" dirty="0">
                <a:latin typeface="Verdana"/>
                <a:cs typeface="Verdana"/>
              </a:rPr>
              <a:t>R/W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110" dirty="0">
                <a:latin typeface="Verdana"/>
                <a:cs typeface="Verdana"/>
              </a:rPr>
              <a:t>PCIe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80" dirty="0">
                <a:latin typeface="Verdana"/>
                <a:cs typeface="Verdana"/>
              </a:rPr>
              <a:t>capability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register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9717" y="7512585"/>
            <a:ext cx="12559665" cy="394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20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17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illustrate,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10" dirty="0">
                <a:latin typeface="Verdana"/>
                <a:cs typeface="Verdana"/>
              </a:rPr>
              <a:t>my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entire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implementation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for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PTM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is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~300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LOC,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including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documentation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18657" y="10821030"/>
            <a:ext cx="85725" cy="489584"/>
          </a:xfrm>
          <a:custGeom>
            <a:avLst/>
            <a:gdLst/>
            <a:ahLst/>
            <a:cxnLst/>
            <a:rect l="l" t="t" r="r" b="b"/>
            <a:pathLst>
              <a:path w="85725" h="489584">
                <a:moveTo>
                  <a:pt x="85442" y="0"/>
                </a:moveTo>
                <a:lnTo>
                  <a:pt x="0" y="0"/>
                </a:lnTo>
                <a:lnTo>
                  <a:pt x="0" y="489199"/>
                </a:lnTo>
                <a:lnTo>
                  <a:pt x="85442" y="489199"/>
                </a:lnTo>
                <a:lnTo>
                  <a:pt x="85442" y="0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27570" y="10826761"/>
            <a:ext cx="890282" cy="1669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91625" y="712024"/>
            <a:ext cx="392176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-235" dirty="0">
                <a:latin typeface="Tahoma"/>
                <a:cs typeface="Tahoma"/>
              </a:rPr>
              <a:t>NIC</a:t>
            </a:r>
            <a:r>
              <a:rPr sz="3950" b="1" spc="-170" dirty="0">
                <a:latin typeface="Tahoma"/>
                <a:cs typeface="Tahoma"/>
              </a:rPr>
              <a:t> </a:t>
            </a:r>
            <a:r>
              <a:rPr sz="3950" b="1" dirty="0">
                <a:latin typeface="Arial"/>
                <a:cs typeface="Arial"/>
              </a:rPr>
              <a:t>→</a:t>
            </a:r>
            <a:r>
              <a:rPr sz="3950" b="1" spc="-150" dirty="0">
                <a:latin typeface="Arial"/>
                <a:cs typeface="Arial"/>
              </a:rPr>
              <a:t> </a:t>
            </a:r>
            <a:r>
              <a:rPr sz="3950" b="1" dirty="0">
                <a:latin typeface="Tahoma"/>
                <a:cs typeface="Tahoma"/>
              </a:rPr>
              <a:t>CPU</a:t>
            </a:r>
            <a:r>
              <a:rPr sz="3950" b="1" spc="-190" dirty="0">
                <a:latin typeface="Tahoma"/>
                <a:cs typeface="Tahoma"/>
              </a:rPr>
              <a:t> </a:t>
            </a:r>
            <a:r>
              <a:rPr sz="3950" b="1" spc="-30" dirty="0">
                <a:latin typeface="Tahoma"/>
                <a:cs typeface="Tahoma"/>
              </a:rPr>
              <a:t>sync</a:t>
            </a:r>
            <a:endParaRPr sz="3950">
              <a:latin typeface="Tahoma"/>
              <a:cs typeface="Tahoma"/>
            </a:endParaRPr>
          </a:p>
          <a:p>
            <a:pPr marL="106045">
              <a:lnSpc>
                <a:spcPct val="100000"/>
              </a:lnSpc>
              <a:spcBef>
                <a:spcPts val="55"/>
              </a:spcBef>
            </a:pPr>
            <a:r>
              <a:rPr sz="2600" spc="-50" dirty="0">
                <a:solidFill>
                  <a:srgbClr val="76B800"/>
                </a:solidFill>
                <a:latin typeface="Verdana"/>
                <a:cs typeface="Verdana"/>
              </a:rPr>
              <a:t>with</a:t>
            </a:r>
            <a:r>
              <a:rPr sz="2600" spc="-200" dirty="0">
                <a:solidFill>
                  <a:srgbClr val="76B800"/>
                </a:solidFill>
                <a:latin typeface="Verdana"/>
                <a:cs typeface="Verdana"/>
              </a:rPr>
              <a:t> </a:t>
            </a:r>
            <a:r>
              <a:rPr sz="2600" b="1" spc="-70" dirty="0">
                <a:solidFill>
                  <a:srgbClr val="76B800"/>
                </a:solidFill>
                <a:latin typeface="Tahoma"/>
                <a:cs typeface="Tahoma"/>
              </a:rPr>
              <a:t>PTM</a:t>
            </a:r>
            <a:r>
              <a:rPr sz="2600" spc="-70" dirty="0">
                <a:solidFill>
                  <a:srgbClr val="76B800"/>
                </a:solidFill>
                <a:latin typeface="Verdana"/>
                <a:cs typeface="Verdana"/>
              </a:rPr>
              <a:t>,</a:t>
            </a:r>
            <a:r>
              <a:rPr sz="2600" spc="-195" dirty="0">
                <a:solidFill>
                  <a:srgbClr val="76B800"/>
                </a:solidFill>
                <a:latin typeface="Verdana"/>
                <a:cs typeface="Verdana"/>
              </a:rPr>
              <a:t> </a:t>
            </a:r>
            <a:r>
              <a:rPr sz="2600" spc="-105" dirty="0">
                <a:solidFill>
                  <a:srgbClr val="76B800"/>
                </a:solidFill>
                <a:latin typeface="Verdana"/>
                <a:cs typeface="Verdana"/>
              </a:rPr>
              <a:t>16-</a:t>
            </a:r>
            <a:r>
              <a:rPr sz="2600" spc="-80" dirty="0">
                <a:solidFill>
                  <a:srgbClr val="76B800"/>
                </a:solidFill>
                <a:latin typeface="Verdana"/>
                <a:cs typeface="Verdana"/>
              </a:rPr>
              <a:t>hours</a:t>
            </a:r>
            <a:r>
              <a:rPr sz="2600" spc="-204" dirty="0">
                <a:solidFill>
                  <a:srgbClr val="76B800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76B800"/>
                </a:solidFill>
                <a:latin typeface="Verdana"/>
                <a:cs typeface="Verdana"/>
              </a:rPr>
              <a:t>run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9717" y="2446128"/>
            <a:ext cx="5348605" cy="1918970"/>
          </a:xfrm>
          <a:prstGeom prst="rect">
            <a:avLst/>
          </a:prstGeom>
        </p:spPr>
        <p:txBody>
          <a:bodyPr vert="horz" wrap="square" lIns="0" tIns="224154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764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70" dirty="0">
                <a:solidFill>
                  <a:srgbClr val="676767"/>
                </a:solidFill>
                <a:latin typeface="Verdana"/>
                <a:cs typeface="Verdana"/>
              </a:rPr>
              <a:t>Adjust</a:t>
            </a:r>
            <a:r>
              <a:rPr sz="2400" spc="-195" dirty="0">
                <a:solidFill>
                  <a:srgbClr val="676767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676767"/>
                </a:solidFill>
                <a:latin typeface="Verdana"/>
                <a:cs typeface="Verdana"/>
              </a:rPr>
              <a:t>CPU</a:t>
            </a:r>
            <a:r>
              <a:rPr sz="2400" spc="-195" dirty="0">
                <a:solidFill>
                  <a:srgbClr val="676767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676767"/>
                </a:solidFill>
                <a:latin typeface="Verdana"/>
                <a:cs typeface="Verdana"/>
              </a:rPr>
              <a:t>time</a:t>
            </a:r>
            <a:r>
              <a:rPr sz="2400" spc="-210" dirty="0">
                <a:solidFill>
                  <a:srgbClr val="676767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676767"/>
                </a:solidFill>
                <a:latin typeface="Verdana"/>
                <a:cs typeface="Verdana"/>
              </a:rPr>
              <a:t>8</a:t>
            </a:r>
            <a:r>
              <a:rPr sz="2400" spc="-195" dirty="0">
                <a:solidFill>
                  <a:srgbClr val="676767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676767"/>
                </a:solidFill>
                <a:latin typeface="Verdana"/>
                <a:cs typeface="Verdana"/>
              </a:rPr>
              <a:t>times/second</a:t>
            </a:r>
            <a:endParaRPr sz="2400">
              <a:latin typeface="Verdana"/>
              <a:cs typeface="Verdana"/>
            </a:endParaRPr>
          </a:p>
          <a:p>
            <a:pPr marL="263525" marR="5080" indent="-251460">
              <a:lnSpc>
                <a:spcPct val="100800"/>
              </a:lnSpc>
              <a:spcBef>
                <a:spcPts val="1650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90" dirty="0">
                <a:solidFill>
                  <a:srgbClr val="676767"/>
                </a:solidFill>
                <a:latin typeface="Verdana"/>
                <a:cs typeface="Verdana"/>
              </a:rPr>
              <a:t>For</a:t>
            </a:r>
            <a:r>
              <a:rPr sz="2400" spc="-175" dirty="0">
                <a:solidFill>
                  <a:srgbClr val="676767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676767"/>
                </a:solidFill>
                <a:latin typeface="Verdana"/>
                <a:cs typeface="Verdana"/>
              </a:rPr>
              <a:t>each</a:t>
            </a:r>
            <a:r>
              <a:rPr sz="2400" spc="-185" dirty="0">
                <a:solidFill>
                  <a:srgbClr val="676767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676767"/>
                </a:solidFill>
                <a:latin typeface="Verdana"/>
                <a:cs typeface="Verdana"/>
              </a:rPr>
              <a:t>adjustment,</a:t>
            </a:r>
            <a:r>
              <a:rPr sz="2400" spc="-180" dirty="0">
                <a:solidFill>
                  <a:srgbClr val="676767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676767"/>
                </a:solidFill>
                <a:latin typeface="Verdana"/>
                <a:cs typeface="Verdana"/>
              </a:rPr>
              <a:t>measure</a:t>
            </a:r>
            <a:r>
              <a:rPr sz="2400" spc="-195" dirty="0">
                <a:solidFill>
                  <a:srgbClr val="676767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676767"/>
                </a:solidFill>
                <a:latin typeface="Verdana"/>
                <a:cs typeface="Verdana"/>
              </a:rPr>
              <a:t>time </a:t>
            </a:r>
            <a:r>
              <a:rPr sz="2400" spc="-45" dirty="0">
                <a:solidFill>
                  <a:srgbClr val="676767"/>
                </a:solidFill>
                <a:latin typeface="Verdana"/>
                <a:cs typeface="Verdana"/>
              </a:rPr>
              <a:t>difference</a:t>
            </a:r>
            <a:r>
              <a:rPr sz="2400" spc="-210" dirty="0">
                <a:solidFill>
                  <a:srgbClr val="676767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676767"/>
                </a:solidFill>
                <a:latin typeface="Verdana"/>
                <a:cs typeface="Verdana"/>
              </a:rPr>
              <a:t>between</a:t>
            </a:r>
            <a:r>
              <a:rPr sz="2400" spc="-204" dirty="0">
                <a:solidFill>
                  <a:srgbClr val="676767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676767"/>
                </a:solidFill>
                <a:latin typeface="Verdana"/>
                <a:cs typeface="Verdana"/>
              </a:rPr>
              <a:t>CPU</a:t>
            </a:r>
            <a:r>
              <a:rPr sz="2400" spc="-180" dirty="0">
                <a:solidFill>
                  <a:srgbClr val="676767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676767"/>
                </a:solidFill>
                <a:latin typeface="Verdana"/>
                <a:cs typeface="Verdana"/>
              </a:rPr>
              <a:t>and</a:t>
            </a:r>
            <a:r>
              <a:rPr sz="2400" spc="-180" dirty="0">
                <a:solidFill>
                  <a:srgbClr val="676767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676767"/>
                </a:solidFill>
                <a:latin typeface="Verdana"/>
                <a:cs typeface="Verdana"/>
              </a:rPr>
              <a:t>NIC </a:t>
            </a:r>
            <a:r>
              <a:rPr sz="2400" b="1" spc="-20" dirty="0">
                <a:latin typeface="Tahoma"/>
                <a:cs typeface="Tahoma"/>
              </a:rPr>
              <a:t>once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9717" y="6144669"/>
            <a:ext cx="5360670" cy="763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3525" marR="5080" indent="-251460">
              <a:lnSpc>
                <a:spcPct val="100800"/>
              </a:lnSpc>
              <a:spcBef>
                <a:spcPts val="95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135" dirty="0">
                <a:latin typeface="Verdana"/>
                <a:cs typeface="Verdana"/>
              </a:rPr>
              <a:t>(iperf)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loaded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system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CPU/NIC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time </a:t>
            </a:r>
            <a:r>
              <a:rPr sz="2400" spc="-10" dirty="0">
                <a:latin typeface="Verdana"/>
                <a:cs typeface="Verdana"/>
              </a:rPr>
              <a:t>error:</a:t>
            </a:r>
            <a:endParaRPr sz="2400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903409" y="7007320"/>
          <a:ext cx="4602479" cy="1230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282575" indent="-250825">
                        <a:lnSpc>
                          <a:spcPts val="2590"/>
                        </a:lnSpc>
                        <a:buClr>
                          <a:srgbClr val="76B800"/>
                        </a:buClr>
                        <a:buFont typeface="Arial MT"/>
                        <a:buChar char="•"/>
                        <a:tabLst>
                          <a:tab pos="282575" algn="l"/>
                        </a:tabLst>
                      </a:pPr>
                      <a:r>
                        <a:rPr sz="2200" spc="-20" dirty="0">
                          <a:latin typeface="Verdana"/>
                          <a:cs typeface="Verdana"/>
                        </a:rPr>
                        <a:t>min: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1995">
                        <a:lnSpc>
                          <a:spcPts val="2590"/>
                        </a:lnSpc>
                      </a:pPr>
                      <a:r>
                        <a:rPr sz="2200" spc="-22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2200" spc="-25" dirty="0">
                          <a:latin typeface="Verdana"/>
                          <a:cs typeface="Verdana"/>
                        </a:rPr>
                        <a:t>8.5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90"/>
                        </a:lnSpc>
                      </a:pPr>
                      <a:r>
                        <a:rPr sz="2200" spc="-20" dirty="0">
                          <a:latin typeface="Verdana"/>
                          <a:cs typeface="Verdana"/>
                        </a:rPr>
                        <a:t>[ns]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282575" indent="-250825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76B800"/>
                        </a:buClr>
                        <a:buFont typeface="Arial MT"/>
                        <a:buChar char="•"/>
                        <a:tabLst>
                          <a:tab pos="282575" algn="l"/>
                        </a:tabLst>
                      </a:pPr>
                      <a:r>
                        <a:rPr sz="2200" spc="-20" dirty="0">
                          <a:latin typeface="Verdana"/>
                          <a:cs typeface="Verdana"/>
                        </a:rPr>
                        <a:t>max: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7219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20" dirty="0">
                          <a:latin typeface="Verdana"/>
                          <a:cs typeface="Verdana"/>
                        </a:rPr>
                        <a:t>55.5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20" dirty="0">
                          <a:latin typeface="Verdana"/>
                          <a:cs typeface="Verdana"/>
                        </a:rPr>
                        <a:t>[ns]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282575" indent="-250825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76B800"/>
                        </a:buClr>
                        <a:buFont typeface="Arial MT"/>
                        <a:buChar char="•"/>
                        <a:tabLst>
                          <a:tab pos="282575" algn="l"/>
                        </a:tabLst>
                      </a:pPr>
                      <a:r>
                        <a:rPr sz="2200" spc="-105" dirty="0">
                          <a:latin typeface="Verdana"/>
                          <a:cs typeface="Verdana"/>
                        </a:rPr>
                        <a:t>pk-</a:t>
                      </a:r>
                      <a:r>
                        <a:rPr sz="2200" spc="-25" dirty="0">
                          <a:latin typeface="Verdana"/>
                          <a:cs typeface="Verdana"/>
                        </a:rPr>
                        <a:t>pk: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7219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20" dirty="0">
                          <a:latin typeface="Verdana"/>
                          <a:cs typeface="Verdana"/>
                        </a:rPr>
                        <a:t>64.0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00" spc="-20" dirty="0">
                          <a:latin typeface="Verdana"/>
                          <a:cs typeface="Verdana"/>
                        </a:rPr>
                        <a:t>[ns]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7085020" y="2557409"/>
            <a:ext cx="13019405" cy="7717155"/>
            <a:chOff x="7085020" y="2557409"/>
            <a:chExt cx="13019405" cy="771715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2918" y="2595942"/>
              <a:ext cx="12781180" cy="767809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5020" y="2557409"/>
              <a:ext cx="12954578" cy="77166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149350" y="315427"/>
            <a:ext cx="14800375" cy="1532828"/>
          </a:xfrm>
          <a:prstGeom prst="rect">
            <a:avLst/>
          </a:prstGeom>
        </p:spPr>
        <p:txBody>
          <a:bodyPr vert="horz" wrap="square" lIns="0" tIns="509208" rIns="0" bIns="0" rtlCol="0">
            <a:spAutoFit/>
          </a:bodyPr>
          <a:lstStyle/>
          <a:p>
            <a:pPr marL="7912100" algn="ctr">
              <a:lnSpc>
                <a:spcPct val="100000"/>
              </a:lnSpc>
              <a:spcBef>
                <a:spcPts val="105"/>
              </a:spcBef>
            </a:pPr>
            <a:r>
              <a:rPr sz="3950" b="1" spc="-80" dirty="0">
                <a:latin typeface="Tahoma"/>
                <a:cs typeface="Tahoma"/>
              </a:rPr>
              <a:t>Are</a:t>
            </a:r>
            <a:r>
              <a:rPr sz="3950" b="1" spc="-190" dirty="0">
                <a:latin typeface="Tahoma"/>
                <a:cs typeface="Tahoma"/>
              </a:rPr>
              <a:t> </a:t>
            </a:r>
            <a:r>
              <a:rPr sz="3950" b="1" spc="-270" dirty="0">
                <a:latin typeface="Tahoma"/>
                <a:cs typeface="Tahoma"/>
              </a:rPr>
              <a:t>we</a:t>
            </a:r>
            <a:r>
              <a:rPr sz="3950" b="1" spc="-170" dirty="0">
                <a:latin typeface="Tahoma"/>
                <a:cs typeface="Tahoma"/>
              </a:rPr>
              <a:t> </a:t>
            </a:r>
            <a:r>
              <a:rPr sz="3950" b="1" spc="-10" dirty="0">
                <a:latin typeface="Tahoma"/>
                <a:cs typeface="Tahoma"/>
              </a:rPr>
              <a:t>done?</a:t>
            </a:r>
            <a:endParaRPr sz="3950" dirty="0">
              <a:latin typeface="Tahoma"/>
              <a:cs typeface="Tahoma"/>
            </a:endParaRPr>
          </a:p>
          <a:p>
            <a:pPr marL="7911465" algn="ctr">
              <a:lnSpc>
                <a:spcPct val="100000"/>
              </a:lnSpc>
              <a:spcBef>
                <a:spcPts val="85"/>
              </a:spcBef>
            </a:pPr>
            <a:r>
              <a:rPr sz="2600" spc="-90" dirty="0">
                <a:solidFill>
                  <a:srgbClr val="76B800"/>
                </a:solidFill>
                <a:latin typeface="Verdana"/>
                <a:cs typeface="Verdana"/>
              </a:rPr>
              <a:t>device</a:t>
            </a:r>
            <a:r>
              <a:rPr sz="2600" spc="-195" dirty="0">
                <a:solidFill>
                  <a:srgbClr val="76B800"/>
                </a:solidFill>
                <a:latin typeface="Verdana"/>
                <a:cs typeface="Verdana"/>
              </a:rPr>
              <a:t> </a:t>
            </a:r>
            <a:r>
              <a:rPr sz="2600" spc="-160" dirty="0">
                <a:solidFill>
                  <a:srgbClr val="76B800"/>
                </a:solidFill>
                <a:latin typeface="Verdana"/>
                <a:cs typeface="Verdana"/>
              </a:rPr>
              <a:t>drivers:</a:t>
            </a:r>
            <a:r>
              <a:rPr sz="2600" spc="-195" dirty="0">
                <a:solidFill>
                  <a:srgbClr val="76B800"/>
                </a:solidFill>
                <a:latin typeface="Verdana"/>
                <a:cs typeface="Verdana"/>
              </a:rPr>
              <a:t> </a:t>
            </a:r>
            <a:r>
              <a:rPr sz="2600" spc="-50" dirty="0">
                <a:solidFill>
                  <a:srgbClr val="76B800"/>
                </a:solidFill>
                <a:latin typeface="Verdana"/>
                <a:cs typeface="Verdana"/>
              </a:rPr>
              <a:t>not</a:t>
            </a:r>
            <a:r>
              <a:rPr sz="2600" spc="-195" dirty="0">
                <a:solidFill>
                  <a:srgbClr val="76B800"/>
                </a:solidFill>
                <a:latin typeface="Verdana"/>
                <a:cs typeface="Verdana"/>
              </a:rPr>
              <a:t> </a:t>
            </a:r>
            <a:r>
              <a:rPr sz="2600" spc="-10" dirty="0">
                <a:solidFill>
                  <a:srgbClr val="76B800"/>
                </a:solidFill>
                <a:latin typeface="Verdana"/>
                <a:cs typeface="Verdana"/>
              </a:rPr>
              <a:t>quite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9717" y="2655421"/>
            <a:ext cx="7582534" cy="78270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8110">
              <a:lnSpc>
                <a:spcPct val="100800"/>
              </a:lnSpc>
              <a:spcBef>
                <a:spcPts val="95"/>
              </a:spcBef>
            </a:pPr>
            <a:r>
              <a:rPr sz="2400" spc="-85" dirty="0">
                <a:latin typeface="Verdana"/>
                <a:cs typeface="Verdana"/>
              </a:rPr>
              <a:t>Though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basic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support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is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available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in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upstream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Linux, </a:t>
            </a:r>
            <a:r>
              <a:rPr sz="2400" spc="-80" dirty="0">
                <a:latin typeface="Verdana"/>
                <a:cs typeface="Verdana"/>
              </a:rPr>
              <a:t>there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are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a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few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flaws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2400">
              <a:latin typeface="Verdana"/>
              <a:cs typeface="Verdana"/>
            </a:endParaRPr>
          </a:p>
          <a:p>
            <a:pPr marL="263525" marR="418465" indent="-251460">
              <a:lnSpc>
                <a:spcPct val="100800"/>
              </a:lnSpc>
              <a:spcBef>
                <a:spcPts val="5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95" dirty="0">
                <a:latin typeface="Verdana"/>
                <a:cs typeface="Verdana"/>
              </a:rPr>
              <a:t>Device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driver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is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asked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cross-</a:t>
            </a:r>
            <a:r>
              <a:rPr sz="2400" spc="-70" dirty="0">
                <a:latin typeface="Verdana"/>
                <a:cs typeface="Verdana"/>
              </a:rPr>
              <a:t>timestamp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with </a:t>
            </a:r>
            <a:r>
              <a:rPr sz="2400" spc="-75" dirty="0">
                <a:latin typeface="Verdana"/>
                <a:cs typeface="Verdana"/>
              </a:rPr>
              <a:t>system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clock.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What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is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the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relation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between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PTM </a:t>
            </a:r>
            <a:r>
              <a:rPr sz="2400" spc="-20" dirty="0">
                <a:latin typeface="Verdana"/>
                <a:cs typeface="Verdana"/>
              </a:rPr>
              <a:t>Master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Time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and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system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clock?</a:t>
            </a:r>
            <a:endParaRPr sz="2400">
              <a:latin typeface="Verdana"/>
              <a:cs typeface="Verdana"/>
            </a:endParaRPr>
          </a:p>
          <a:p>
            <a:pPr marL="766445" marR="377825" lvl="1" indent="-251460">
              <a:lnSpc>
                <a:spcPct val="100000"/>
              </a:lnSpc>
              <a:spcBef>
                <a:spcPts val="840"/>
              </a:spcBef>
              <a:buClr>
                <a:srgbClr val="76B800"/>
              </a:buClr>
              <a:buFont typeface="Arial MT"/>
              <a:buChar char="•"/>
              <a:tabLst>
                <a:tab pos="766445" algn="l"/>
              </a:tabLst>
            </a:pPr>
            <a:r>
              <a:rPr sz="2200" spc="-80" dirty="0">
                <a:latin typeface="Verdana"/>
                <a:cs typeface="Verdana"/>
              </a:rPr>
              <a:t>Current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90" dirty="0">
                <a:latin typeface="Verdana"/>
                <a:cs typeface="Verdana"/>
              </a:rPr>
              <a:t>upstream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code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i="1" spc="-145" dirty="0">
                <a:latin typeface="Verdana"/>
                <a:cs typeface="Verdana"/>
              </a:rPr>
              <a:t>assumes</a:t>
            </a:r>
            <a:r>
              <a:rPr sz="2200" i="1" spc="-155" dirty="0">
                <a:latin typeface="Verdana"/>
                <a:cs typeface="Verdana"/>
              </a:rPr>
              <a:t> </a:t>
            </a:r>
            <a:r>
              <a:rPr sz="2200" spc="-100" dirty="0">
                <a:latin typeface="Verdana"/>
                <a:cs typeface="Verdana"/>
              </a:rPr>
              <a:t>ART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110" dirty="0">
                <a:latin typeface="Verdana"/>
                <a:cs typeface="Verdana"/>
              </a:rPr>
              <a:t>derivative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is </a:t>
            </a:r>
            <a:r>
              <a:rPr sz="2200" spc="-85" dirty="0">
                <a:latin typeface="Verdana"/>
                <a:cs typeface="Verdana"/>
              </a:rPr>
              <a:t>used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for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PTM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Master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Time.</a:t>
            </a:r>
            <a:endParaRPr sz="2200">
              <a:latin typeface="Verdana"/>
              <a:cs typeface="Verdana"/>
            </a:endParaRPr>
          </a:p>
          <a:p>
            <a:pPr marL="766445" lvl="1" indent="-251460">
              <a:lnSpc>
                <a:spcPct val="100000"/>
              </a:lnSpc>
              <a:spcBef>
                <a:spcPts val="825"/>
              </a:spcBef>
              <a:buClr>
                <a:srgbClr val="76B800"/>
              </a:buClr>
              <a:buFont typeface="Arial MT"/>
              <a:buChar char="•"/>
              <a:tabLst>
                <a:tab pos="766445" algn="l"/>
              </a:tabLst>
            </a:pPr>
            <a:r>
              <a:rPr sz="2200" spc="-65" dirty="0">
                <a:latin typeface="Verdana"/>
                <a:cs typeface="Verdana"/>
              </a:rPr>
              <a:t>And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that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110" dirty="0">
                <a:latin typeface="Verdana"/>
                <a:cs typeface="Verdana"/>
              </a:rPr>
              <a:t>CLOCK_REALTIME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is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85" dirty="0">
                <a:latin typeface="Verdana"/>
                <a:cs typeface="Verdana"/>
              </a:rPr>
              <a:t>based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90" dirty="0">
                <a:latin typeface="Verdana"/>
                <a:cs typeface="Verdana"/>
              </a:rPr>
              <a:t>on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TSC.</a:t>
            </a:r>
            <a:endParaRPr sz="2200">
              <a:latin typeface="Verdana"/>
              <a:cs typeface="Verdana"/>
            </a:endParaRPr>
          </a:p>
          <a:p>
            <a:pPr marL="766445" lvl="1" indent="-251460">
              <a:lnSpc>
                <a:spcPct val="100000"/>
              </a:lnSpc>
              <a:spcBef>
                <a:spcPts val="819"/>
              </a:spcBef>
              <a:buClr>
                <a:srgbClr val="76B800"/>
              </a:buClr>
              <a:buFont typeface="Arial MT"/>
              <a:buChar char="•"/>
              <a:tabLst>
                <a:tab pos="766445" algn="l"/>
              </a:tabLst>
            </a:pPr>
            <a:r>
              <a:rPr sz="2200" spc="-65" dirty="0">
                <a:latin typeface="Verdana"/>
                <a:cs typeface="Verdana"/>
              </a:rPr>
              <a:t>And</a:t>
            </a:r>
            <a:r>
              <a:rPr sz="2200" spc="-190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that</a:t>
            </a:r>
            <a:r>
              <a:rPr sz="2200" spc="-190" dirty="0">
                <a:latin typeface="Verdana"/>
                <a:cs typeface="Verdana"/>
              </a:rPr>
              <a:t> </a:t>
            </a:r>
            <a:r>
              <a:rPr sz="2200" spc="-95" dirty="0">
                <a:latin typeface="Verdana"/>
                <a:cs typeface="Verdana"/>
              </a:rPr>
              <a:t>TSC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is</a:t>
            </a:r>
            <a:r>
              <a:rPr sz="2200" spc="-190" dirty="0">
                <a:latin typeface="Verdana"/>
                <a:cs typeface="Verdana"/>
              </a:rPr>
              <a:t> </a:t>
            </a:r>
            <a:r>
              <a:rPr sz="2200" spc="-90" dirty="0">
                <a:latin typeface="Verdana"/>
                <a:cs typeface="Verdana"/>
              </a:rPr>
              <a:t>related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to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ART.</a:t>
            </a:r>
            <a:endParaRPr sz="22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76B800"/>
              </a:buClr>
              <a:buFont typeface="Arial MT"/>
              <a:buChar char="•"/>
            </a:pPr>
            <a:endParaRPr sz="22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830"/>
              </a:spcBef>
              <a:buClr>
                <a:srgbClr val="76B800"/>
              </a:buClr>
              <a:buFont typeface="Arial MT"/>
              <a:buChar char="•"/>
            </a:pPr>
            <a:endParaRPr sz="2200">
              <a:latin typeface="Verdana"/>
              <a:cs typeface="Verdana"/>
            </a:endParaRPr>
          </a:p>
          <a:p>
            <a:pPr marL="263525" marR="919480" indent="-251460">
              <a:lnSpc>
                <a:spcPct val="100800"/>
              </a:lnSpc>
              <a:spcBef>
                <a:spcPts val="5"/>
              </a:spcBef>
              <a:buClr>
                <a:srgbClr val="76B800"/>
              </a:buClr>
              <a:buFont typeface="Arial MT"/>
              <a:buChar char="•"/>
              <a:tabLst>
                <a:tab pos="263525" algn="l"/>
              </a:tabLst>
            </a:pPr>
            <a:r>
              <a:rPr sz="2400" spc="-140" dirty="0">
                <a:latin typeface="Verdana"/>
                <a:cs typeface="Verdana"/>
              </a:rPr>
              <a:t>PTP_SYS_OFFSET_PRECISE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API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allows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cross- </a:t>
            </a:r>
            <a:r>
              <a:rPr sz="2400" spc="-70" dirty="0">
                <a:latin typeface="Verdana"/>
                <a:cs typeface="Verdana"/>
              </a:rPr>
              <a:t>timestamping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device/system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clocks.</a:t>
            </a:r>
            <a:endParaRPr sz="2400">
              <a:latin typeface="Verdana"/>
              <a:cs typeface="Verdana"/>
            </a:endParaRPr>
          </a:p>
          <a:p>
            <a:pPr marL="766445" lvl="1" indent="-251460">
              <a:lnSpc>
                <a:spcPct val="100000"/>
              </a:lnSpc>
              <a:spcBef>
                <a:spcPts val="840"/>
              </a:spcBef>
              <a:buClr>
                <a:srgbClr val="76B800"/>
              </a:buClr>
              <a:buFont typeface="Arial MT"/>
              <a:buChar char="•"/>
              <a:tabLst>
                <a:tab pos="766445" algn="l"/>
              </a:tabLst>
            </a:pPr>
            <a:r>
              <a:rPr sz="2200" spc="-60" dirty="0">
                <a:latin typeface="Verdana"/>
                <a:cs typeface="Verdana"/>
              </a:rPr>
              <a:t>What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70" dirty="0">
                <a:latin typeface="Verdana"/>
                <a:cs typeface="Verdana"/>
              </a:rPr>
              <a:t>about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114" dirty="0">
                <a:latin typeface="Verdana"/>
                <a:cs typeface="Verdana"/>
              </a:rPr>
              <a:t>device/PCIe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switch?</a:t>
            </a:r>
            <a:endParaRPr sz="2200">
              <a:latin typeface="Verdana"/>
              <a:cs typeface="Verdana"/>
            </a:endParaRPr>
          </a:p>
          <a:p>
            <a:pPr marL="766445" lvl="1" indent="-251460">
              <a:lnSpc>
                <a:spcPct val="100000"/>
              </a:lnSpc>
              <a:spcBef>
                <a:spcPts val="825"/>
              </a:spcBef>
              <a:buClr>
                <a:srgbClr val="76B800"/>
              </a:buClr>
              <a:buFont typeface="Arial MT"/>
              <a:buChar char="•"/>
              <a:tabLst>
                <a:tab pos="766445" algn="l"/>
              </a:tabLst>
            </a:pPr>
            <a:r>
              <a:rPr sz="2200" spc="-110" dirty="0">
                <a:latin typeface="Verdana"/>
                <a:cs typeface="Verdana"/>
              </a:rPr>
              <a:t>PCIe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switch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85" dirty="0">
                <a:latin typeface="Verdana"/>
                <a:cs typeface="Verdana"/>
              </a:rPr>
              <a:t>can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act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95" dirty="0">
                <a:latin typeface="Verdana"/>
                <a:cs typeface="Verdana"/>
              </a:rPr>
              <a:t>as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135" dirty="0">
                <a:latin typeface="Verdana"/>
                <a:cs typeface="Verdana"/>
              </a:rPr>
              <a:t>a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sort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of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14" dirty="0">
                <a:latin typeface="Verdana"/>
                <a:cs typeface="Verdana"/>
              </a:rPr>
              <a:t>“boundary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clock”</a:t>
            </a:r>
            <a:endParaRPr sz="2200">
              <a:latin typeface="Verdana"/>
              <a:cs typeface="Verdana"/>
            </a:endParaRPr>
          </a:p>
          <a:p>
            <a:pPr marL="766445" marR="5080" lvl="1" indent="-251460">
              <a:lnSpc>
                <a:spcPct val="100000"/>
              </a:lnSpc>
              <a:spcBef>
                <a:spcPts val="819"/>
              </a:spcBef>
              <a:buClr>
                <a:srgbClr val="76B800"/>
              </a:buClr>
              <a:buFont typeface="Arial MT"/>
              <a:buChar char="•"/>
              <a:tabLst>
                <a:tab pos="766445" algn="l"/>
              </a:tabLst>
            </a:pPr>
            <a:r>
              <a:rPr sz="2200" spc="-90" dirty="0">
                <a:latin typeface="Verdana"/>
                <a:cs typeface="Verdana"/>
              </a:rPr>
              <a:t>Maybe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100" dirty="0">
                <a:latin typeface="Verdana"/>
                <a:cs typeface="Verdana"/>
              </a:rPr>
              <a:t>Linux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100" dirty="0">
                <a:latin typeface="Verdana"/>
                <a:cs typeface="Verdana"/>
              </a:rPr>
              <a:t>kernel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85" dirty="0">
                <a:latin typeface="Verdana"/>
                <a:cs typeface="Verdana"/>
              </a:rPr>
              <a:t>needs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114" dirty="0">
                <a:latin typeface="Verdana"/>
                <a:cs typeface="Verdana"/>
              </a:rPr>
              <a:t>an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65" dirty="0">
                <a:latin typeface="Verdana"/>
                <a:cs typeface="Verdana"/>
              </a:rPr>
              <a:t>explicit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75" dirty="0">
                <a:latin typeface="Verdana"/>
                <a:cs typeface="Verdana"/>
              </a:rPr>
              <a:t>notion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of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“PTM </a:t>
            </a:r>
            <a:r>
              <a:rPr sz="2200" spc="-30" dirty="0">
                <a:latin typeface="Verdana"/>
                <a:cs typeface="Verdana"/>
              </a:rPr>
              <a:t>Master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120" dirty="0">
                <a:latin typeface="Verdana"/>
                <a:cs typeface="Verdana"/>
              </a:rPr>
              <a:t>Time”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105" dirty="0">
                <a:latin typeface="Verdana"/>
                <a:cs typeface="Verdana"/>
              </a:rPr>
              <a:t>and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its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constant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90" dirty="0">
                <a:latin typeface="Verdana"/>
                <a:cs typeface="Verdana"/>
              </a:rPr>
              <a:t>relation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with </a:t>
            </a:r>
            <a:r>
              <a:rPr sz="2200" spc="-110" dirty="0">
                <a:latin typeface="Verdana"/>
                <a:cs typeface="Verdana"/>
              </a:rPr>
              <a:t>CLOCK_REALTIME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175" dirty="0">
                <a:latin typeface="Verdana"/>
                <a:cs typeface="Verdana"/>
              </a:rPr>
              <a:t>(in </a:t>
            </a:r>
            <a:r>
              <a:rPr sz="2200" spc="-80" dirty="0">
                <a:latin typeface="Verdana"/>
                <a:cs typeface="Verdana"/>
              </a:rPr>
              <a:t>case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140" dirty="0">
                <a:latin typeface="Verdana"/>
                <a:cs typeface="Verdana"/>
              </a:rPr>
              <a:t>TSC/ART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is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used)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2310" y="2749236"/>
            <a:ext cx="8986947" cy="747827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304727" y="10797609"/>
            <a:ext cx="290195" cy="2368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300" spc="-25" dirty="0">
                <a:latin typeface="Verdana"/>
                <a:cs typeface="Verdana"/>
              </a:rPr>
              <a:t>13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0483" y="174590"/>
            <a:ext cx="17700849" cy="1532828"/>
          </a:xfrm>
          <a:prstGeom prst="rect">
            <a:avLst/>
          </a:prstGeom>
        </p:spPr>
        <p:txBody>
          <a:bodyPr vert="horz" wrap="square" lIns="0" tIns="411048" rIns="0" bIns="0" rtlCol="0">
            <a:spAutoFit/>
          </a:bodyPr>
          <a:lstStyle/>
          <a:p>
            <a:pPr marL="3683635">
              <a:lnSpc>
                <a:spcPct val="100000"/>
              </a:lnSpc>
              <a:spcBef>
                <a:spcPts val="105"/>
              </a:spcBef>
            </a:pPr>
            <a:r>
              <a:rPr dirty="0"/>
              <a:t>This</a:t>
            </a:r>
            <a:r>
              <a:rPr spc="-40" dirty="0"/>
              <a:t> </a:t>
            </a:r>
            <a:r>
              <a:rPr dirty="0"/>
              <a:t>works</a:t>
            </a:r>
            <a:r>
              <a:rPr spc="-40" dirty="0"/>
              <a:t> </a:t>
            </a:r>
            <a:r>
              <a:rPr dirty="0"/>
              <a:t>great:</a:t>
            </a:r>
            <a:r>
              <a:rPr spc="-55" dirty="0"/>
              <a:t> </a:t>
            </a:r>
            <a:r>
              <a:rPr dirty="0"/>
              <a:t>sub</a:t>
            </a:r>
            <a:r>
              <a:rPr spc="-40" dirty="0"/>
              <a:t> </a:t>
            </a:r>
            <a:r>
              <a:rPr dirty="0"/>
              <a:t>10ns</a:t>
            </a:r>
            <a:r>
              <a:rPr spc="-60" dirty="0"/>
              <a:t> </a:t>
            </a:r>
            <a:r>
              <a:rPr dirty="0"/>
              <a:t>accuracy</a:t>
            </a:r>
            <a:r>
              <a:rPr spc="-8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$40</a:t>
            </a:r>
            <a:r>
              <a:rPr spc="-65" dirty="0"/>
              <a:t> </a:t>
            </a:r>
            <a:r>
              <a:rPr spc="-25" dirty="0"/>
              <a:t>NIC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0067" y="1800470"/>
            <a:ext cx="886968" cy="885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46258" y="1776210"/>
            <a:ext cx="1117091" cy="93396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90015" y="1776210"/>
            <a:ext cx="1117092" cy="9339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4598" y="1800470"/>
            <a:ext cx="885444" cy="88544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465942" y="3225410"/>
            <a:ext cx="4220210" cy="76200"/>
          </a:xfrm>
          <a:custGeom>
            <a:avLst/>
            <a:gdLst/>
            <a:ahLst/>
            <a:cxnLst/>
            <a:rect l="l" t="t" r="r" b="b"/>
            <a:pathLst>
              <a:path w="4220209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220209" h="76200">
                <a:moveTo>
                  <a:pt x="4181856" y="0"/>
                </a:moveTo>
                <a:lnTo>
                  <a:pt x="4167008" y="2988"/>
                </a:lnTo>
                <a:lnTo>
                  <a:pt x="4154900" y="11144"/>
                </a:lnTo>
                <a:lnTo>
                  <a:pt x="4146744" y="23252"/>
                </a:lnTo>
                <a:lnTo>
                  <a:pt x="4143756" y="38100"/>
                </a:lnTo>
                <a:lnTo>
                  <a:pt x="4146744" y="52947"/>
                </a:lnTo>
                <a:lnTo>
                  <a:pt x="4154900" y="65055"/>
                </a:lnTo>
                <a:lnTo>
                  <a:pt x="4167008" y="73211"/>
                </a:lnTo>
                <a:lnTo>
                  <a:pt x="4181856" y="76200"/>
                </a:lnTo>
                <a:lnTo>
                  <a:pt x="4196649" y="73211"/>
                </a:lnTo>
                <a:lnTo>
                  <a:pt x="4208764" y="65055"/>
                </a:lnTo>
                <a:lnTo>
                  <a:pt x="4216949" y="52947"/>
                </a:lnTo>
                <a:lnTo>
                  <a:pt x="4218670" y="44450"/>
                </a:lnTo>
                <a:lnTo>
                  <a:pt x="4181856" y="44450"/>
                </a:lnTo>
                <a:lnTo>
                  <a:pt x="4181856" y="31750"/>
                </a:lnTo>
                <a:lnTo>
                  <a:pt x="4218670" y="31750"/>
                </a:lnTo>
                <a:lnTo>
                  <a:pt x="4216949" y="23252"/>
                </a:lnTo>
                <a:lnTo>
                  <a:pt x="4208764" y="11144"/>
                </a:lnTo>
                <a:lnTo>
                  <a:pt x="4196649" y="2988"/>
                </a:lnTo>
                <a:lnTo>
                  <a:pt x="4181856" y="0"/>
                </a:lnTo>
                <a:close/>
              </a:path>
              <a:path w="4220209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4220209" h="76200">
                <a:moveTo>
                  <a:pt x="4145034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4145034" y="44450"/>
                </a:lnTo>
                <a:lnTo>
                  <a:pt x="4143756" y="38100"/>
                </a:lnTo>
                <a:lnTo>
                  <a:pt x="4145034" y="31750"/>
                </a:lnTo>
                <a:close/>
              </a:path>
              <a:path w="4220209" h="76200">
                <a:moveTo>
                  <a:pt x="4218670" y="31750"/>
                </a:moveTo>
                <a:lnTo>
                  <a:pt x="4181856" y="31750"/>
                </a:lnTo>
                <a:lnTo>
                  <a:pt x="4181856" y="44450"/>
                </a:lnTo>
                <a:lnTo>
                  <a:pt x="4218670" y="44450"/>
                </a:lnTo>
                <a:lnTo>
                  <a:pt x="4219956" y="38100"/>
                </a:lnTo>
                <a:lnTo>
                  <a:pt x="4218670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585085" y="1827700"/>
            <a:ext cx="95250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50" dirty="0">
                <a:latin typeface="Calibri"/>
                <a:cs typeface="Calibri"/>
              </a:rPr>
              <a:t>P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200" spc="-50" dirty="0">
                <a:latin typeface="Calibri"/>
                <a:cs typeface="Calibri"/>
              </a:rPr>
              <a:t>H C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48561" y="2838158"/>
            <a:ext cx="280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PHC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64977" y="3378190"/>
            <a:ext cx="3653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&lt;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10ns</a:t>
            </a:r>
            <a:r>
              <a:rPr sz="1200" spc="-10" dirty="0">
                <a:latin typeface="Calibri"/>
                <a:cs typeface="Calibri"/>
              </a:rPr>
              <a:t> accuracy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(Timebeat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advanced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filtering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2ns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theoretical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limit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possible)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20907" y="4562905"/>
            <a:ext cx="9087359" cy="437370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3531" y="4445483"/>
            <a:ext cx="8165591" cy="455434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265790" y="2838158"/>
            <a:ext cx="280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PHC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27724" y="2694425"/>
            <a:ext cx="155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to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21391" y="2835265"/>
            <a:ext cx="1730375" cy="1905"/>
          </a:xfrm>
          <a:custGeom>
            <a:avLst/>
            <a:gdLst/>
            <a:ahLst/>
            <a:cxnLst/>
            <a:rect l="l" t="t" r="r" b="b"/>
            <a:pathLst>
              <a:path w="1730375" h="1905">
                <a:moveTo>
                  <a:pt x="1729994" y="0"/>
                </a:moveTo>
                <a:lnTo>
                  <a:pt x="0" y="1524"/>
                </a:lnTo>
              </a:path>
            </a:pathLst>
          </a:custGeom>
          <a:ln w="6350">
            <a:solidFill>
              <a:srgbClr val="EC7C3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828142" y="2835265"/>
            <a:ext cx="1697989" cy="1905"/>
          </a:xfrm>
          <a:custGeom>
            <a:avLst/>
            <a:gdLst/>
            <a:ahLst/>
            <a:cxnLst/>
            <a:rect l="l" t="t" r="r" b="b"/>
            <a:pathLst>
              <a:path w="1697990" h="1905">
                <a:moveTo>
                  <a:pt x="1697609" y="1524"/>
                </a:moveTo>
                <a:lnTo>
                  <a:pt x="0" y="0"/>
                </a:lnTo>
              </a:path>
            </a:pathLst>
          </a:custGeom>
          <a:ln w="6350">
            <a:solidFill>
              <a:srgbClr val="EC7C3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36584" y="2836634"/>
            <a:ext cx="283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CPU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041496" y="2836634"/>
            <a:ext cx="283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CPU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4850" y="838533"/>
            <a:ext cx="17700849" cy="1532828"/>
          </a:xfrm>
          <a:prstGeom prst="rect">
            <a:avLst/>
          </a:prstGeom>
        </p:spPr>
        <p:txBody>
          <a:bodyPr vert="horz" wrap="square" lIns="0" tIns="411048" rIns="0" bIns="0" rtlCol="0">
            <a:spAutoFit/>
          </a:bodyPr>
          <a:lstStyle/>
          <a:p>
            <a:pPr marL="3683635">
              <a:lnSpc>
                <a:spcPct val="100000"/>
              </a:lnSpc>
              <a:spcBef>
                <a:spcPts val="105"/>
              </a:spcBef>
            </a:pPr>
            <a:r>
              <a:rPr dirty="0"/>
              <a:t>This</a:t>
            </a:r>
            <a:r>
              <a:rPr spc="-85" dirty="0"/>
              <a:t> </a:t>
            </a:r>
            <a:r>
              <a:rPr dirty="0"/>
              <a:t>still</a:t>
            </a:r>
            <a:r>
              <a:rPr spc="-80" dirty="0"/>
              <a:t> </a:t>
            </a:r>
            <a:r>
              <a:rPr dirty="0"/>
              <a:t>sucks:</a:t>
            </a:r>
            <a:r>
              <a:rPr spc="-100" dirty="0"/>
              <a:t> </a:t>
            </a:r>
            <a:r>
              <a:rPr spc="-35" dirty="0"/>
              <a:t>Non-</a:t>
            </a:r>
            <a:r>
              <a:rPr dirty="0"/>
              <a:t>deterministic</a:t>
            </a:r>
            <a:r>
              <a:rPr spc="-85" dirty="0"/>
              <a:t> </a:t>
            </a:r>
            <a:r>
              <a:rPr spc="-10" dirty="0"/>
              <a:t>asymmetry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7859" y="3240535"/>
            <a:ext cx="886968" cy="885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04050" y="3216275"/>
            <a:ext cx="1117091" cy="93396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47807" y="3216275"/>
            <a:ext cx="1117092" cy="9339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72390" y="3240535"/>
            <a:ext cx="885444" cy="88544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752846" y="4372867"/>
            <a:ext cx="1621155" cy="76200"/>
          </a:xfrm>
          <a:custGeom>
            <a:avLst/>
            <a:gdLst/>
            <a:ahLst/>
            <a:cxnLst/>
            <a:rect l="l" t="t" r="r" b="b"/>
            <a:pathLst>
              <a:path w="162115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621155" h="76200">
                <a:moveTo>
                  <a:pt x="1582673" y="0"/>
                </a:moveTo>
                <a:lnTo>
                  <a:pt x="1567826" y="2988"/>
                </a:lnTo>
                <a:lnTo>
                  <a:pt x="1555718" y="11144"/>
                </a:lnTo>
                <a:lnTo>
                  <a:pt x="1547562" y="23252"/>
                </a:lnTo>
                <a:lnTo>
                  <a:pt x="1544573" y="38100"/>
                </a:lnTo>
                <a:lnTo>
                  <a:pt x="1547562" y="52947"/>
                </a:lnTo>
                <a:lnTo>
                  <a:pt x="1555718" y="65055"/>
                </a:lnTo>
                <a:lnTo>
                  <a:pt x="1567826" y="73211"/>
                </a:lnTo>
                <a:lnTo>
                  <a:pt x="1582673" y="76200"/>
                </a:lnTo>
                <a:lnTo>
                  <a:pt x="1597521" y="73211"/>
                </a:lnTo>
                <a:lnTo>
                  <a:pt x="1609629" y="65055"/>
                </a:lnTo>
                <a:lnTo>
                  <a:pt x="1617785" y="52947"/>
                </a:lnTo>
                <a:lnTo>
                  <a:pt x="1619495" y="44450"/>
                </a:lnTo>
                <a:lnTo>
                  <a:pt x="1582673" y="44450"/>
                </a:lnTo>
                <a:lnTo>
                  <a:pt x="1582673" y="31750"/>
                </a:lnTo>
                <a:lnTo>
                  <a:pt x="1619495" y="31750"/>
                </a:lnTo>
                <a:lnTo>
                  <a:pt x="1617785" y="23252"/>
                </a:lnTo>
                <a:lnTo>
                  <a:pt x="1609629" y="11144"/>
                </a:lnTo>
                <a:lnTo>
                  <a:pt x="1597521" y="2988"/>
                </a:lnTo>
                <a:lnTo>
                  <a:pt x="1582673" y="0"/>
                </a:lnTo>
                <a:close/>
              </a:path>
              <a:path w="162115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1621155" h="76200">
                <a:moveTo>
                  <a:pt x="1545852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1545852" y="44450"/>
                </a:lnTo>
                <a:lnTo>
                  <a:pt x="1544573" y="38100"/>
                </a:lnTo>
                <a:lnTo>
                  <a:pt x="1545852" y="31750"/>
                </a:lnTo>
                <a:close/>
              </a:path>
              <a:path w="1621155" h="76200">
                <a:moveTo>
                  <a:pt x="1619495" y="31750"/>
                </a:moveTo>
                <a:lnTo>
                  <a:pt x="1582673" y="31750"/>
                </a:lnTo>
                <a:lnTo>
                  <a:pt x="1582673" y="44450"/>
                </a:lnTo>
                <a:lnTo>
                  <a:pt x="1619495" y="44450"/>
                </a:lnTo>
                <a:lnTo>
                  <a:pt x="1620773" y="38100"/>
                </a:lnTo>
                <a:lnTo>
                  <a:pt x="1619495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79387" y="4127629"/>
            <a:ext cx="280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PHC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51882" y="4468424"/>
            <a:ext cx="17136111" cy="330154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946150">
              <a:lnSpc>
                <a:spcPct val="100000"/>
              </a:lnSpc>
              <a:spcBef>
                <a:spcPts val="905"/>
              </a:spcBef>
              <a:tabLst>
                <a:tab pos="7002145" algn="l"/>
              </a:tabLst>
            </a:pPr>
            <a:r>
              <a:rPr sz="1200" dirty="0">
                <a:latin typeface="Calibri"/>
                <a:cs typeface="Calibri"/>
              </a:rPr>
              <a:t>50ns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2,500ns</a:t>
            </a:r>
            <a:r>
              <a:rPr sz="1200" dirty="0">
                <a:latin typeface="Calibri"/>
                <a:cs typeface="Calibri"/>
              </a:rPr>
              <a:t>	50ns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2,500ns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200" dirty="0">
              <a:latin typeface="Calibri"/>
              <a:cs typeface="Calibri"/>
            </a:endParaRPr>
          </a:p>
          <a:p>
            <a:pPr marL="240029" marR="86360" indent="-227329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Even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filter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algorithms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unknown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latency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characteristics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endParaRPr lang="ru-RU" sz="2800" spc="-25" dirty="0">
              <a:latin typeface="Calibri"/>
              <a:cs typeface="Calibri"/>
            </a:endParaRPr>
          </a:p>
          <a:p>
            <a:pPr marL="240029" marR="86360" indent="-227329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PCIe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causes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significant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variance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clock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accuracy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CPU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Congestion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PCIe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contributes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this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Changes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CPU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p-</a:t>
            </a:r>
            <a:r>
              <a:rPr sz="2800" dirty="0">
                <a:latin typeface="Calibri"/>
                <a:cs typeface="Calibri"/>
              </a:rPr>
              <a:t>state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particularly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difficult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problem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overcome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Improving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accuracy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requires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filtering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consumes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considerable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CPU</a:t>
            </a:r>
            <a:endParaRPr sz="28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typically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PHCs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807699" y="4372867"/>
            <a:ext cx="1621155" cy="76200"/>
          </a:xfrm>
          <a:custGeom>
            <a:avLst/>
            <a:gdLst/>
            <a:ahLst/>
            <a:cxnLst/>
            <a:rect l="l" t="t" r="r" b="b"/>
            <a:pathLst>
              <a:path w="1621154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621154" h="76200">
                <a:moveTo>
                  <a:pt x="1582674" y="0"/>
                </a:moveTo>
                <a:lnTo>
                  <a:pt x="1567826" y="2988"/>
                </a:lnTo>
                <a:lnTo>
                  <a:pt x="1555718" y="11144"/>
                </a:lnTo>
                <a:lnTo>
                  <a:pt x="1547562" y="23252"/>
                </a:lnTo>
                <a:lnTo>
                  <a:pt x="1544574" y="38100"/>
                </a:lnTo>
                <a:lnTo>
                  <a:pt x="1547562" y="52947"/>
                </a:lnTo>
                <a:lnTo>
                  <a:pt x="1555718" y="65055"/>
                </a:lnTo>
                <a:lnTo>
                  <a:pt x="1567826" y="73211"/>
                </a:lnTo>
                <a:lnTo>
                  <a:pt x="1582674" y="76200"/>
                </a:lnTo>
                <a:lnTo>
                  <a:pt x="1597521" y="73211"/>
                </a:lnTo>
                <a:lnTo>
                  <a:pt x="1609629" y="65055"/>
                </a:lnTo>
                <a:lnTo>
                  <a:pt x="1617785" y="52947"/>
                </a:lnTo>
                <a:lnTo>
                  <a:pt x="1619495" y="44450"/>
                </a:lnTo>
                <a:lnTo>
                  <a:pt x="1582674" y="44450"/>
                </a:lnTo>
                <a:lnTo>
                  <a:pt x="1582674" y="31750"/>
                </a:lnTo>
                <a:lnTo>
                  <a:pt x="1619495" y="31750"/>
                </a:lnTo>
                <a:lnTo>
                  <a:pt x="1617785" y="23252"/>
                </a:lnTo>
                <a:lnTo>
                  <a:pt x="1609629" y="11144"/>
                </a:lnTo>
                <a:lnTo>
                  <a:pt x="1597521" y="2988"/>
                </a:lnTo>
                <a:lnTo>
                  <a:pt x="1582674" y="0"/>
                </a:lnTo>
                <a:close/>
              </a:path>
              <a:path w="1621154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1621154" h="76200">
                <a:moveTo>
                  <a:pt x="1545852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1545852" y="44450"/>
                </a:lnTo>
                <a:lnTo>
                  <a:pt x="1544574" y="38100"/>
                </a:lnTo>
                <a:lnTo>
                  <a:pt x="1545852" y="31750"/>
                </a:lnTo>
                <a:close/>
              </a:path>
              <a:path w="1621154" h="76200">
                <a:moveTo>
                  <a:pt x="1619495" y="31750"/>
                </a:moveTo>
                <a:lnTo>
                  <a:pt x="1582674" y="31750"/>
                </a:lnTo>
                <a:lnTo>
                  <a:pt x="1582674" y="44450"/>
                </a:lnTo>
                <a:lnTo>
                  <a:pt x="1619495" y="44450"/>
                </a:lnTo>
                <a:lnTo>
                  <a:pt x="1620774" y="38100"/>
                </a:lnTo>
                <a:lnTo>
                  <a:pt x="1619495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51704" y="4127629"/>
            <a:ext cx="283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CPU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091669" y="4130042"/>
            <a:ext cx="283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CPU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62740" y="4126359"/>
            <a:ext cx="280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PHC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4311" y="1082675"/>
            <a:ext cx="9782175" cy="13011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dirty="0"/>
              <a:t>How</a:t>
            </a:r>
            <a:r>
              <a:rPr spc="-30" dirty="0"/>
              <a:t> </a:t>
            </a:r>
            <a:r>
              <a:rPr dirty="0"/>
              <a:t>do</a:t>
            </a:r>
            <a:r>
              <a:rPr spc="-50" dirty="0"/>
              <a:t> </a:t>
            </a:r>
            <a:r>
              <a:rPr dirty="0"/>
              <a:t>we</a:t>
            </a:r>
            <a:r>
              <a:rPr spc="-40" dirty="0"/>
              <a:t> </a:t>
            </a:r>
            <a:r>
              <a:rPr dirty="0"/>
              <a:t>sync</a:t>
            </a:r>
            <a:r>
              <a:rPr spc="-5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CPU</a:t>
            </a:r>
            <a:r>
              <a:rPr spc="-45" dirty="0"/>
              <a:t> </a:t>
            </a:r>
            <a:r>
              <a:rPr dirty="0"/>
              <a:t>clock</a:t>
            </a:r>
            <a:r>
              <a:rPr spc="-30" dirty="0"/>
              <a:t> </a:t>
            </a:r>
            <a:r>
              <a:rPr dirty="0"/>
              <a:t>from</a:t>
            </a:r>
            <a:r>
              <a:rPr spc="-60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20" dirty="0"/>
              <a:t>PHC? </a:t>
            </a:r>
            <a:r>
              <a:rPr dirty="0"/>
              <a:t>(without</a:t>
            </a:r>
            <a:r>
              <a:rPr spc="-145" dirty="0"/>
              <a:t> </a:t>
            </a:r>
            <a:r>
              <a:rPr spc="-20" dirty="0"/>
              <a:t>PTM)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1137" y="4454016"/>
            <a:ext cx="885444" cy="8854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37870" y="5190358"/>
            <a:ext cx="1118616" cy="9352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1137" y="6098412"/>
            <a:ext cx="885444" cy="8854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58970" y="4283075"/>
            <a:ext cx="5593080" cy="4387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ts val="2245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Commonly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ioctl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245"/>
              </a:lnSpc>
            </a:pPr>
            <a:r>
              <a:rPr sz="2200" spc="-20" dirty="0">
                <a:latin typeface="Calibri"/>
                <a:cs typeface="Calibri"/>
              </a:rPr>
              <a:t>“PTP_SYS_OFFSET_EXTENDED”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used</a:t>
            </a:r>
            <a:endParaRPr sz="2200">
              <a:latin typeface="Calibri"/>
              <a:cs typeface="Calibri"/>
            </a:endParaRPr>
          </a:p>
          <a:p>
            <a:pPr marL="241300" marR="139065" indent="-228600">
              <a:lnSpc>
                <a:spcPct val="7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In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device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driver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particular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NIC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(or </a:t>
            </a:r>
            <a:r>
              <a:rPr sz="2200" dirty="0">
                <a:latin typeface="Calibri"/>
                <a:cs typeface="Calibri"/>
              </a:rPr>
              <a:t>other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PHC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device)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3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timestamps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captured.</a:t>
            </a:r>
            <a:endParaRPr sz="2200">
              <a:latin typeface="Calibri"/>
              <a:cs typeface="Calibri"/>
            </a:endParaRPr>
          </a:p>
          <a:p>
            <a:pPr marL="697865" marR="122555" lvl="1" indent="-228600">
              <a:lnSpc>
                <a:spcPct val="70000"/>
              </a:lnSpc>
              <a:spcBef>
                <a:spcPts val="505"/>
              </a:spcBef>
              <a:buFont typeface="Arial MT"/>
              <a:buChar char="•"/>
              <a:tabLst>
                <a:tab pos="697865" algn="l"/>
              </a:tabLst>
            </a:pPr>
            <a:r>
              <a:rPr sz="1900" spc="-20" dirty="0">
                <a:latin typeface="Calibri"/>
                <a:cs typeface="Calibri"/>
              </a:rPr>
              <a:t>Two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from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CPU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interleaved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with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one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from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the PHC</a:t>
            </a:r>
            <a:endParaRPr sz="19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It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assumed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interleaved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PHC </a:t>
            </a:r>
            <a:r>
              <a:rPr sz="2200" spc="-10" dirty="0">
                <a:latin typeface="Calibri"/>
                <a:cs typeface="Calibri"/>
              </a:rPr>
              <a:t>timestamp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occurred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halfway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between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two </a:t>
            </a:r>
            <a:r>
              <a:rPr sz="2200" dirty="0">
                <a:latin typeface="Calibri"/>
                <a:cs typeface="Calibri"/>
              </a:rPr>
              <a:t>CPU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timestamps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ts val="2245"/>
              </a:lnSpc>
              <a:spcBef>
                <a:spcPts val="204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This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frequently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“pretty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terrible”™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245"/>
              </a:lnSpc>
            </a:pPr>
            <a:r>
              <a:rPr sz="2200" spc="-10" dirty="0">
                <a:latin typeface="Calibri"/>
                <a:cs typeface="Calibri"/>
              </a:rPr>
              <a:t>assumption</a:t>
            </a:r>
            <a:endParaRPr sz="2200">
              <a:latin typeface="Calibri"/>
              <a:cs typeface="Calibri"/>
            </a:endParaRPr>
          </a:p>
          <a:p>
            <a:pPr marL="241300" marR="67945" indent="-228600">
              <a:lnSpc>
                <a:spcPct val="7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90" dirty="0">
                <a:latin typeface="Calibri"/>
                <a:cs typeface="Calibri"/>
              </a:rPr>
              <a:t>To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compensate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it’s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not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uncommon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collect </a:t>
            </a:r>
            <a:r>
              <a:rPr sz="2200" dirty="0">
                <a:latin typeface="Calibri"/>
                <a:cs typeface="Calibri"/>
              </a:rPr>
              <a:t>these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timestamps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many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time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concurrently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use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minimum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delta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between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T1a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T1b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ts val="1745"/>
              </a:lnSpc>
              <a:buFont typeface="Arial MT"/>
              <a:buChar char="•"/>
              <a:tabLst>
                <a:tab pos="697865" algn="l"/>
              </a:tabLst>
            </a:pPr>
            <a:r>
              <a:rPr sz="1900" dirty="0">
                <a:latin typeface="Calibri"/>
                <a:cs typeface="Calibri"/>
              </a:rPr>
              <a:t>Because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preemption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happens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none-</a:t>
            </a:r>
            <a:r>
              <a:rPr sz="1900" spc="-25" dirty="0">
                <a:latin typeface="Calibri"/>
                <a:cs typeface="Calibri"/>
              </a:rPr>
              <a:t>RT</a:t>
            </a:r>
            <a:endParaRPr sz="1900">
              <a:latin typeface="Calibri"/>
              <a:cs typeface="Calibri"/>
            </a:endParaRPr>
          </a:p>
          <a:p>
            <a:pPr marL="697865">
              <a:lnSpc>
                <a:spcPts val="1939"/>
              </a:lnSpc>
            </a:pPr>
            <a:r>
              <a:rPr sz="1900" spc="-10" dirty="0">
                <a:latin typeface="Calibri"/>
                <a:cs typeface="Calibri"/>
              </a:rPr>
              <a:t>operating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systems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etc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945061" y="7364856"/>
            <a:ext cx="3447415" cy="489584"/>
          </a:xfrm>
          <a:custGeom>
            <a:avLst/>
            <a:gdLst/>
            <a:ahLst/>
            <a:cxnLst/>
            <a:rect l="l" t="t" r="r" b="b"/>
            <a:pathLst>
              <a:path w="3447415" h="489585">
                <a:moveTo>
                  <a:pt x="0" y="489204"/>
                </a:moveTo>
                <a:lnTo>
                  <a:pt x="3447288" y="489204"/>
                </a:lnTo>
                <a:lnTo>
                  <a:pt x="3447288" y="0"/>
                </a:lnTo>
                <a:lnTo>
                  <a:pt x="0" y="0"/>
                </a:lnTo>
                <a:lnTo>
                  <a:pt x="0" y="48920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038025" y="7449057"/>
            <a:ext cx="1289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Clock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Offset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=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367334" y="7615936"/>
            <a:ext cx="734695" cy="15240"/>
          </a:xfrm>
          <a:custGeom>
            <a:avLst/>
            <a:gdLst/>
            <a:ahLst/>
            <a:cxnLst/>
            <a:rect l="l" t="t" r="r" b="b"/>
            <a:pathLst>
              <a:path w="734695" h="15239">
                <a:moveTo>
                  <a:pt x="734568" y="0"/>
                </a:moveTo>
                <a:lnTo>
                  <a:pt x="0" y="0"/>
                </a:lnTo>
                <a:lnTo>
                  <a:pt x="0" y="15239"/>
                </a:lnTo>
                <a:lnTo>
                  <a:pt x="734568" y="15239"/>
                </a:lnTo>
                <a:lnTo>
                  <a:pt x="734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368478" y="7328662"/>
            <a:ext cx="743585" cy="522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8135" marR="5080" indent="-318770">
              <a:lnSpc>
                <a:spcPct val="125400"/>
              </a:lnSpc>
              <a:spcBef>
                <a:spcPts val="95"/>
              </a:spcBef>
            </a:pPr>
            <a:r>
              <a:rPr sz="1300" spc="-10" dirty="0">
                <a:latin typeface="Cambria Math"/>
                <a:cs typeface="Cambria Math"/>
              </a:rPr>
              <a:t>𝑇1𝑎+𝑇1𝑏 </a:t>
            </a:r>
            <a:r>
              <a:rPr sz="1300" spc="-50" dirty="0">
                <a:latin typeface="Cambria Math"/>
                <a:cs typeface="Cambria Math"/>
              </a:rPr>
              <a:t>2</a:t>
            </a:r>
            <a:endParaRPr sz="1300" dirty="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03883" y="7449057"/>
            <a:ext cx="497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T2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22914" y="4226941"/>
            <a:ext cx="4186554" cy="3776979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R="88900" algn="r">
              <a:lnSpc>
                <a:spcPct val="100000"/>
              </a:lnSpc>
              <a:spcBef>
                <a:spcPts val="580"/>
              </a:spcBef>
            </a:pPr>
            <a:r>
              <a:rPr sz="1800" spc="-20" dirty="0">
                <a:latin typeface="Calibri"/>
                <a:cs typeface="Calibri"/>
              </a:rPr>
              <a:t>(xN)</a:t>
            </a:r>
            <a:endParaRPr sz="1800">
              <a:latin typeface="Calibri"/>
              <a:cs typeface="Calibri"/>
            </a:endParaRPr>
          </a:p>
          <a:p>
            <a:pPr marR="987425" algn="ctr">
              <a:lnSpc>
                <a:spcPct val="100000"/>
              </a:lnSpc>
              <a:spcBef>
                <a:spcPts val="1875"/>
              </a:spcBef>
            </a:pPr>
            <a:r>
              <a:rPr sz="1200" spc="-25" dirty="0">
                <a:latin typeface="Calibri"/>
                <a:cs typeface="Calibri"/>
              </a:rPr>
              <a:t>T1a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200">
              <a:latin typeface="Calibri"/>
              <a:cs typeface="Calibri"/>
            </a:endParaRPr>
          </a:p>
          <a:p>
            <a:pPr marL="106045" algn="ctr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latin typeface="Calibri"/>
                <a:cs typeface="Calibri"/>
              </a:rPr>
              <a:t>T2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60"/>
              </a:spcBef>
            </a:pPr>
            <a:endParaRPr sz="1200">
              <a:latin typeface="Calibri"/>
              <a:cs typeface="Calibri"/>
            </a:endParaRPr>
          </a:p>
          <a:p>
            <a:pPr marR="1098550" algn="r">
              <a:lnSpc>
                <a:spcPct val="100000"/>
              </a:lnSpc>
            </a:pPr>
            <a:r>
              <a:rPr sz="1200" spc="-25" dirty="0">
                <a:latin typeface="Calibri"/>
                <a:cs typeface="Calibri"/>
              </a:rPr>
              <a:t>PHC</a:t>
            </a:r>
            <a:endParaRPr sz="1200">
              <a:latin typeface="Calibri"/>
              <a:cs typeface="Calibri"/>
            </a:endParaRPr>
          </a:p>
          <a:p>
            <a:pPr marR="1037590" algn="ctr">
              <a:lnSpc>
                <a:spcPct val="100000"/>
              </a:lnSpc>
              <a:spcBef>
                <a:spcPts val="745"/>
              </a:spcBef>
            </a:pPr>
            <a:r>
              <a:rPr sz="1200" spc="-25" dirty="0">
                <a:latin typeface="Calibri"/>
                <a:cs typeface="Calibri"/>
              </a:rPr>
              <a:t>T1b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637216" y="4220591"/>
            <a:ext cx="654685" cy="3789679"/>
            <a:chOff x="6886702" y="1953514"/>
            <a:chExt cx="654685" cy="3789679"/>
          </a:xfrm>
        </p:grpSpPr>
        <p:sp>
          <p:nvSpPr>
            <p:cNvPr id="14" name="object 14"/>
            <p:cNvSpPr/>
            <p:nvPr/>
          </p:nvSpPr>
          <p:spPr>
            <a:xfrm>
              <a:off x="6893052" y="1959864"/>
              <a:ext cx="641985" cy="3776979"/>
            </a:xfrm>
            <a:custGeom>
              <a:avLst/>
              <a:gdLst/>
              <a:ahLst/>
              <a:cxnLst/>
              <a:rect l="l" t="t" r="r" b="b"/>
              <a:pathLst>
                <a:path w="641984" h="3776979">
                  <a:moveTo>
                    <a:pt x="481202" y="0"/>
                  </a:moveTo>
                  <a:lnTo>
                    <a:pt x="160400" y="0"/>
                  </a:lnTo>
                  <a:lnTo>
                    <a:pt x="160400" y="3455670"/>
                  </a:lnTo>
                  <a:lnTo>
                    <a:pt x="0" y="3455670"/>
                  </a:lnTo>
                  <a:lnTo>
                    <a:pt x="320801" y="3776472"/>
                  </a:lnTo>
                  <a:lnTo>
                    <a:pt x="641603" y="3455670"/>
                  </a:lnTo>
                  <a:lnTo>
                    <a:pt x="481202" y="3455670"/>
                  </a:lnTo>
                  <a:lnTo>
                    <a:pt x="48120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93052" y="1959864"/>
              <a:ext cx="641985" cy="3776979"/>
            </a:xfrm>
            <a:custGeom>
              <a:avLst/>
              <a:gdLst/>
              <a:ahLst/>
              <a:cxnLst/>
              <a:rect l="l" t="t" r="r" b="b"/>
              <a:pathLst>
                <a:path w="641984" h="3776979">
                  <a:moveTo>
                    <a:pt x="0" y="3455670"/>
                  </a:moveTo>
                  <a:lnTo>
                    <a:pt x="160400" y="3455670"/>
                  </a:lnTo>
                  <a:lnTo>
                    <a:pt x="160400" y="0"/>
                  </a:lnTo>
                  <a:lnTo>
                    <a:pt x="481202" y="0"/>
                  </a:lnTo>
                  <a:lnTo>
                    <a:pt x="481202" y="3455670"/>
                  </a:lnTo>
                  <a:lnTo>
                    <a:pt x="641603" y="3455670"/>
                  </a:lnTo>
                  <a:lnTo>
                    <a:pt x="320801" y="3776472"/>
                  </a:lnTo>
                  <a:lnTo>
                    <a:pt x="0" y="345567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891470" y="5185282"/>
            <a:ext cx="14605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 marR="5080" indent="8890" algn="just">
              <a:lnSpc>
                <a:spcPct val="100000"/>
              </a:lnSpc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v e n t 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48492" y="8379942"/>
            <a:ext cx="43326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𝐵𝑒𝑠𝑡</a:t>
            </a:r>
            <a:r>
              <a:rPr sz="1600" spc="2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𝑠𝑎𝑚𝑝𝑙𝑒:</a:t>
            </a:r>
            <a:r>
              <a:rPr sz="1600" spc="25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𝑚𝑖𝑛(𝑇1𝑏</a:t>
            </a:r>
            <a:r>
              <a:rPr sz="1725" baseline="-14492" dirty="0">
                <a:latin typeface="Cambria Math"/>
                <a:cs typeface="Cambria Math"/>
              </a:rPr>
              <a:t>1</a:t>
            </a:r>
            <a:r>
              <a:rPr sz="1725" spc="225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−</a:t>
            </a:r>
            <a:r>
              <a:rPr sz="1600" spc="-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𝑇1𝑎</a:t>
            </a:r>
            <a:r>
              <a:rPr sz="1725" baseline="-14492" dirty="0">
                <a:latin typeface="Cambria Math"/>
                <a:cs typeface="Cambria Math"/>
              </a:rPr>
              <a:t>1</a:t>
            </a:r>
            <a:r>
              <a:rPr sz="1600" dirty="0">
                <a:latin typeface="Cambria Math"/>
                <a:cs typeface="Cambria Math"/>
              </a:rPr>
              <a:t>,</a:t>
            </a:r>
            <a:r>
              <a:rPr sz="1600" spc="-9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…</a:t>
            </a:r>
            <a:r>
              <a:rPr sz="1600" spc="-9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𝑇1𝑏</a:t>
            </a:r>
            <a:r>
              <a:rPr sz="1725" baseline="-14492" dirty="0">
                <a:latin typeface="Cambria Math"/>
                <a:cs typeface="Cambria Math"/>
              </a:rPr>
              <a:t>𝑛</a:t>
            </a:r>
            <a:r>
              <a:rPr sz="1725" spc="262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− </a:t>
            </a:r>
            <a:r>
              <a:rPr sz="1600" spc="-10" dirty="0">
                <a:latin typeface="Cambria Math"/>
                <a:cs typeface="Cambria Math"/>
              </a:rPr>
              <a:t>𝑇1𝑎</a:t>
            </a:r>
            <a:r>
              <a:rPr sz="1725" spc="-15" baseline="-14492" dirty="0">
                <a:latin typeface="Cambria Math"/>
                <a:cs typeface="Cambria Math"/>
              </a:rPr>
              <a:t>𝑛</a:t>
            </a:r>
            <a:r>
              <a:rPr sz="1600" spc="-10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022" y="226021"/>
            <a:ext cx="17700849" cy="1532828"/>
          </a:xfrm>
          <a:prstGeom prst="rect">
            <a:avLst/>
          </a:prstGeom>
        </p:spPr>
        <p:txBody>
          <a:bodyPr vert="horz" wrap="square" lIns="0" tIns="411048" rIns="0" bIns="0" rtlCol="0">
            <a:spAutoFit/>
          </a:bodyPr>
          <a:lstStyle/>
          <a:p>
            <a:pPr marL="3683635">
              <a:lnSpc>
                <a:spcPct val="100000"/>
              </a:lnSpc>
              <a:spcBef>
                <a:spcPts val="105"/>
              </a:spcBef>
            </a:pPr>
            <a:r>
              <a:rPr dirty="0"/>
              <a:t>Classic</a:t>
            </a:r>
            <a:r>
              <a:rPr spc="-85" dirty="0"/>
              <a:t> </a:t>
            </a:r>
            <a:r>
              <a:rPr spc="-60" dirty="0"/>
              <a:t>Test:</a:t>
            </a:r>
            <a:r>
              <a:rPr spc="-75" dirty="0"/>
              <a:t> </a:t>
            </a:r>
            <a:r>
              <a:rPr spc="-10" dirty="0"/>
              <a:t>Variance</a:t>
            </a:r>
            <a:r>
              <a:rPr spc="-7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distribution</a:t>
            </a:r>
            <a:r>
              <a:rPr spc="-75" dirty="0"/>
              <a:t> </a:t>
            </a:r>
            <a:r>
              <a:rPr dirty="0"/>
              <a:t>!=</a:t>
            </a:r>
            <a:r>
              <a:rPr spc="-75" dirty="0"/>
              <a:t> </a:t>
            </a:r>
            <a:r>
              <a:rPr spc="-10" dirty="0"/>
              <a:t>Offset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76040" y="3606899"/>
            <a:ext cx="5851525" cy="4660956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942340" marR="111125" indent="-227329">
              <a:lnSpc>
                <a:spcPct val="70000"/>
              </a:lnSpc>
              <a:spcBef>
                <a:spcPts val="960"/>
              </a:spcBef>
              <a:buFont typeface="Arial MT"/>
              <a:buChar char="•"/>
              <a:tabLst>
                <a:tab pos="943610" algn="l"/>
              </a:tabLst>
            </a:pPr>
            <a:r>
              <a:rPr sz="2400" spc="-1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understand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offsets 	</a:t>
            </a:r>
            <a:r>
              <a:rPr sz="2400" dirty="0">
                <a:latin typeface="Calibri"/>
                <a:cs typeface="Calibri"/>
              </a:rPr>
              <a:t>displayed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phc2sys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instance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no 	</a:t>
            </a:r>
            <a:r>
              <a:rPr sz="2400" dirty="0">
                <a:latin typeface="Calibri"/>
                <a:cs typeface="Calibri"/>
              </a:rPr>
              <a:t>way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reflects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actual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offset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can 	</a:t>
            </a:r>
            <a:r>
              <a:rPr sz="2400" dirty="0">
                <a:latin typeface="Calibri"/>
                <a:cs typeface="Calibri"/>
              </a:rPr>
              <a:t>perform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right.</a:t>
            </a:r>
            <a:endParaRPr sz="2400" dirty="0">
              <a:latin typeface="Calibri"/>
              <a:cs typeface="Calibri"/>
            </a:endParaRPr>
          </a:p>
          <a:p>
            <a:pPr marL="942340" marR="30480" indent="-227329">
              <a:lnSpc>
                <a:spcPct val="70000"/>
              </a:lnSpc>
              <a:spcBef>
                <a:spcPts val="1000"/>
              </a:spcBef>
              <a:buFont typeface="Arial MT"/>
              <a:buChar char="•"/>
              <a:tabLst>
                <a:tab pos="94361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uncommon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phase 	difference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PPS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signals 	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hundreds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nanoseconds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if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std.dev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40" dirty="0">
                <a:latin typeface="Cambria Math"/>
                <a:cs typeface="Cambria Math"/>
              </a:rPr>
              <a:t>𝑃</a:t>
            </a:r>
            <a:r>
              <a:rPr sz="2625" spc="-60" baseline="-15873" dirty="0">
                <a:latin typeface="Cambria Math"/>
                <a:cs typeface="Cambria Math"/>
              </a:rPr>
              <a:t>1</a:t>
            </a:r>
            <a:r>
              <a:rPr sz="2625" spc="254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𝑃</a:t>
            </a:r>
            <a:r>
              <a:rPr sz="2625" spc="-15" baseline="-15873" dirty="0">
                <a:latin typeface="Cambria Math"/>
                <a:cs typeface="Cambria Math"/>
              </a:rPr>
              <a:t>2</a:t>
            </a:r>
            <a:r>
              <a:rPr sz="2625" spc="240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more 	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20ns.</a:t>
            </a:r>
            <a:endParaRPr sz="2400" dirty="0">
              <a:latin typeface="Calibri"/>
              <a:cs typeface="Calibri"/>
            </a:endParaRPr>
          </a:p>
          <a:p>
            <a:pPr marL="942340" marR="224154" indent="-227329">
              <a:lnSpc>
                <a:spcPct val="70100"/>
              </a:lnSpc>
              <a:spcBef>
                <a:spcPts val="1005"/>
              </a:spcBef>
              <a:buFont typeface="Arial MT"/>
              <a:buChar char="•"/>
              <a:tabLst>
                <a:tab pos="94361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reason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asymmetry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discussed 	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previous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slide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20" dirty="0">
                <a:latin typeface="Calibri"/>
                <a:cs typeface="Calibri"/>
              </a:rPr>
              <a:t> been 	</a:t>
            </a:r>
            <a:r>
              <a:rPr sz="2400" dirty="0">
                <a:latin typeface="Calibri"/>
                <a:cs typeface="Calibri"/>
              </a:rPr>
              <a:t>compensated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for.</a:t>
            </a:r>
            <a:endParaRPr sz="2400" dirty="0">
              <a:latin typeface="Calibri"/>
              <a:cs typeface="Calibri"/>
            </a:endParaRPr>
          </a:p>
          <a:p>
            <a:pPr marL="942340" marR="443865" indent="-227329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94361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statically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compensated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for, 	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practical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large 	deployments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varying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hardware 	builds.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14523" y="5403216"/>
            <a:ext cx="886968" cy="8854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3696824" y="4367145"/>
            <a:ext cx="1878330" cy="1066165"/>
            <a:chOff x="8360029" y="2961381"/>
            <a:chExt cx="1878330" cy="10661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9616" y="2961381"/>
              <a:ext cx="1118616" cy="9352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60029" y="3268472"/>
              <a:ext cx="764540" cy="75895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857985" y="4136010"/>
            <a:ext cx="415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PHC-</a:t>
            </a:r>
            <a:r>
              <a:rPr sz="1200" spc="-50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76506" y="6721856"/>
            <a:ext cx="968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z="1200" strike="sngStrike" spc="-10" dirty="0">
                <a:latin typeface="Calibri"/>
                <a:cs typeface="Calibri"/>
              </a:rPr>
              <a:t>Oscilloscope</a:t>
            </a:r>
            <a:endParaRPr sz="1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Spectroscope</a:t>
            </a:r>
            <a:r>
              <a:rPr sz="1275" spc="-15" baseline="29411" dirty="0">
                <a:latin typeface="Cambria Math"/>
                <a:cs typeface="Cambria Math"/>
              </a:rPr>
              <a:t>∗</a:t>
            </a:r>
            <a:endParaRPr sz="1275" baseline="29411">
              <a:latin typeface="Cambria Math"/>
              <a:cs typeface="Cambria Math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699237" y="6305423"/>
            <a:ext cx="1875789" cy="1065530"/>
            <a:chOff x="8362442" y="4899659"/>
            <a:chExt cx="1875789" cy="106553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9616" y="5030848"/>
              <a:ext cx="1118616" cy="93396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62442" y="4899659"/>
              <a:ext cx="762126" cy="858583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28450" y="5349875"/>
            <a:ext cx="1885188" cy="117500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4861033" y="7419874"/>
            <a:ext cx="4102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PHC-</a:t>
            </a:r>
            <a:r>
              <a:rPr sz="1200" spc="-50" dirty="0">
                <a:latin typeface="Calibri"/>
                <a:cs typeface="Calibri"/>
              </a:rPr>
              <a:t>B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728062" y="4236466"/>
            <a:ext cx="1424051" cy="105981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728188" y="6466841"/>
            <a:ext cx="1434719" cy="106517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5972790" y="4966590"/>
            <a:ext cx="334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𝑷</a:t>
            </a:r>
            <a:r>
              <a:rPr sz="1950" spc="-37" baseline="-14957" dirty="0">
                <a:latin typeface="Cambria Math"/>
                <a:cs typeface="Cambria Math"/>
              </a:rPr>
              <a:t>𝟏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997937" y="6432931"/>
            <a:ext cx="182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𝑷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154909" y="6541135"/>
            <a:ext cx="1257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latin typeface="Cambria Math"/>
                <a:cs typeface="Cambria Math"/>
              </a:rPr>
              <a:t>𝟐</a:t>
            </a:r>
            <a:endParaRPr sz="13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450" y="154477"/>
            <a:ext cx="17700849" cy="1532828"/>
          </a:xfrm>
          <a:prstGeom prst="rect">
            <a:avLst/>
          </a:prstGeom>
        </p:spPr>
        <p:txBody>
          <a:bodyPr vert="horz" wrap="square" lIns="0" tIns="597280" rIns="0" bIns="0" rtlCol="0">
            <a:spAutoFit/>
          </a:bodyPr>
          <a:lstStyle/>
          <a:p>
            <a:pPr marL="3683635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dirty="0"/>
              <a:t>absence</a:t>
            </a:r>
            <a:r>
              <a:rPr spc="-5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PTM</a:t>
            </a:r>
            <a:r>
              <a:rPr spc="-40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spc="-10" dirty="0"/>
              <a:t>palpable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2250" y="5480642"/>
            <a:ext cx="4667885" cy="830356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sz="2800" dirty="0">
                <a:latin typeface="Calibri"/>
                <a:cs typeface="Calibri"/>
              </a:rPr>
              <a:t>Intel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XXV710-</a:t>
            </a:r>
            <a:r>
              <a:rPr sz="2800" dirty="0">
                <a:latin typeface="Calibri"/>
                <a:cs typeface="Calibri"/>
              </a:rPr>
              <a:t>DA2T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PPS </a:t>
            </a:r>
            <a:r>
              <a:rPr sz="2800" dirty="0">
                <a:latin typeface="Calibri"/>
                <a:cs typeface="Calibri"/>
              </a:rPr>
              <a:t>daisy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chaining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capability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3250" y="2911475"/>
            <a:ext cx="3107436" cy="208687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 rotWithShape="1">
          <a:blip r:embed="rId3" cstate="print"/>
          <a:srcRect t="24213" b="15813"/>
          <a:stretch/>
        </p:blipFill>
        <p:spPr>
          <a:xfrm>
            <a:off x="10890250" y="2239938"/>
            <a:ext cx="4149455" cy="265244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672874" y="5445016"/>
            <a:ext cx="5770880" cy="83099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25" dirty="0">
                <a:latin typeface="Calibri"/>
                <a:cs typeface="Calibri"/>
              </a:rPr>
              <a:t>OCP-</a:t>
            </a:r>
            <a:r>
              <a:rPr sz="2800" spc="-40" dirty="0">
                <a:latin typeface="Calibri"/>
                <a:cs typeface="Calibri"/>
              </a:rPr>
              <a:t>TAP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Timecard</a:t>
            </a:r>
            <a:r>
              <a:rPr sz="2800" spc="-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connected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with </a:t>
            </a:r>
            <a:r>
              <a:rPr sz="2800" dirty="0">
                <a:latin typeface="Calibri"/>
                <a:cs typeface="Calibri"/>
              </a:rPr>
              <a:t>external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loop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NVIDIA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ConnectX-</a:t>
            </a:r>
            <a:r>
              <a:rPr sz="2800" dirty="0">
                <a:latin typeface="Calibri"/>
                <a:cs typeface="Calibri"/>
              </a:rPr>
              <a:t>6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NIC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8250" y="3673475"/>
            <a:ext cx="8401685" cy="258635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233295" marR="2228850" indent="-1905" algn="ctr">
              <a:lnSpc>
                <a:spcPts val="6480"/>
              </a:lnSpc>
              <a:spcBef>
                <a:spcPts val="915"/>
              </a:spcBef>
            </a:pPr>
            <a:r>
              <a:rPr sz="6000" dirty="0"/>
              <a:t>Part</a:t>
            </a:r>
            <a:r>
              <a:rPr sz="6000" spc="-170" dirty="0"/>
              <a:t> </a:t>
            </a:r>
            <a:r>
              <a:rPr sz="6000" spc="-50" dirty="0"/>
              <a:t>2 </a:t>
            </a:r>
            <a:r>
              <a:rPr sz="6000" spc="-20" dirty="0"/>
              <a:t>Applications:</a:t>
            </a:r>
            <a:endParaRPr sz="6000" dirty="0"/>
          </a:p>
          <a:p>
            <a:pPr algn="ctr">
              <a:lnSpc>
                <a:spcPts val="6385"/>
              </a:lnSpc>
            </a:pPr>
            <a:r>
              <a:rPr sz="6000" dirty="0"/>
              <a:t>High</a:t>
            </a:r>
            <a:r>
              <a:rPr sz="6000" spc="-105" dirty="0"/>
              <a:t> </a:t>
            </a:r>
            <a:r>
              <a:rPr sz="6000" dirty="0"/>
              <a:t>Accuracy</a:t>
            </a:r>
            <a:r>
              <a:rPr sz="6000" spc="-140" dirty="0"/>
              <a:t> </a:t>
            </a:r>
            <a:r>
              <a:rPr sz="6000" spc="-10" dirty="0"/>
              <a:t>Timekeeping</a:t>
            </a:r>
            <a:endParaRPr sz="6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2220</Words>
  <Application>Microsoft Office PowerPoint</Application>
  <PresentationFormat>Произвольный</PresentationFormat>
  <Paragraphs>494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8" baseType="lpstr">
      <vt:lpstr>Arial</vt:lpstr>
      <vt:lpstr>Arial MT</vt:lpstr>
      <vt:lpstr>Calibri</vt:lpstr>
      <vt:lpstr>Calibri Light</vt:lpstr>
      <vt:lpstr>Cambria Math</vt:lpstr>
      <vt:lpstr>Consolas</vt:lpstr>
      <vt:lpstr>Tahoma</vt:lpstr>
      <vt:lpstr>Times New Roman</vt:lpstr>
      <vt:lpstr>Trebuchet MS</vt:lpstr>
      <vt:lpstr>Verdana</vt:lpstr>
      <vt:lpstr>Wingdings</vt:lpstr>
      <vt:lpstr>Office Theme</vt:lpstr>
      <vt:lpstr>The “BIG” Precision Time Measurement Picture</vt:lpstr>
      <vt:lpstr>Part 1 PTM in context: Why do we care?</vt:lpstr>
      <vt:lpstr>PTM – What’s the BIG deal?</vt:lpstr>
      <vt:lpstr>This works great: sub 10ns accuracy - $40 NIC</vt:lpstr>
      <vt:lpstr>This still sucks: Non-deterministic asymmetry</vt:lpstr>
      <vt:lpstr>How do we sync the CPU clock from a PHC? (without PTM)</vt:lpstr>
      <vt:lpstr>Classic Test: Variance of distribution != Offset</vt:lpstr>
      <vt:lpstr>The absence of PTM is palpable</vt:lpstr>
      <vt:lpstr>Part 2 Applications: High Accuracy Timekeeping</vt:lpstr>
      <vt:lpstr>What Can we do with it (Why)?</vt:lpstr>
      <vt:lpstr>What comes out of this?</vt:lpstr>
      <vt:lpstr>Time Precision and Applications</vt:lpstr>
      <vt:lpstr>Correlate Events Between Machines</vt:lpstr>
      <vt:lpstr>Runtime Difference in a Pipeline</vt:lpstr>
      <vt:lpstr>Tail Latency</vt:lpstr>
      <vt:lpstr>Align and Calibrate Machines in a Pipeline</vt:lpstr>
      <vt:lpstr>Precision Time</vt:lpstr>
      <vt:lpstr>Precision Time is a Foundational Capability</vt:lpstr>
      <vt:lpstr>Time Synchronization Measurement Methodology</vt:lpstr>
      <vt:lpstr>Презентация PowerPoint</vt:lpstr>
      <vt:lpstr>Презентация PowerPoint</vt:lpstr>
      <vt:lpstr>Using PCIe PTM to Capture Cross-Timestamps</vt:lpstr>
      <vt:lpstr>PTM with a PCIe Switch</vt:lpstr>
      <vt:lpstr>Презентация PowerPoint</vt:lpstr>
      <vt:lpstr>Peripheral devices &amp; sync</vt:lpstr>
      <vt:lpstr>Is it enough?</vt:lpstr>
      <vt:lpstr>Intra-Platform Distribution How to deliver synchronization to other devices in the system?</vt:lpstr>
      <vt:lpstr>Quick segue time uncertainty</vt:lpstr>
      <vt:lpstr>how device &lt;&gt; CPU sync works today</vt:lpstr>
      <vt:lpstr>More like…</vt:lpstr>
      <vt:lpstr>Test platform schematic</vt:lpstr>
      <vt:lpstr>NIC → CPU sync 11-hour run, no PTM (yet)</vt:lpstr>
      <vt:lpstr>Let’s talk about PTM</vt:lpstr>
      <vt:lpstr>What it takes on the device</vt:lpstr>
      <vt:lpstr>NIC → CPU sync with PTM, 16-hours run</vt:lpstr>
      <vt:lpstr>Are we done? device drivers: not quite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“BIG” Precision Time Measurement Picture</dc:title>
  <dc:creator>SHIWA</dc:creator>
  <cp:lastModifiedBy>SHIWA</cp:lastModifiedBy>
  <cp:revision>4</cp:revision>
  <dcterms:created xsi:type="dcterms:W3CDTF">2024-06-12T17:02:58Z</dcterms:created>
  <dcterms:modified xsi:type="dcterms:W3CDTF">2024-07-27T07:11:40Z</dcterms:modified>
</cp:coreProperties>
</file>