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image" Target="../media/image-2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image" Target="../media/image-3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image" Target="../media/image-4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image" Target="../media/image-5-6.png"/><Relationship Id="rId7" Type="http://schemas.openxmlformats.org/officeDocument/2006/relationships/image" Target="../media/image-5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image" Target="../media/image-6-6.png"/><Relationship Id="rId7" Type="http://schemas.openxmlformats.org/officeDocument/2006/relationships/image" Target="../media/image-6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4071938"/>
            <a:ext cx="9144000" cy="1071563"/>
          </a:xfrm>
          <a:prstGeom prst="rect">
            <a:avLst/>
          </a:prstGeom>
          <a:solidFill>
            <a:srgbClr val="000000">
              <a:alpha val="30000"/>
            </a:srgbClr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5" y="525791"/>
            <a:ext cx="857250" cy="85725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371600" y="1725941"/>
            <a:ext cx="6472238" cy="12344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405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SHIWA NETWORK Quantum</a:t>
            </a:r>
            <a:endParaRPr lang="en-US" sz="4050" dirty="0"/>
          </a:p>
        </p:txBody>
      </p:sp>
      <p:sp>
        <p:nvSpPr>
          <p:cNvPr id="6" name="Text 2"/>
          <p:cNvSpPr/>
          <p:nvPr/>
        </p:nvSpPr>
        <p:spPr>
          <a:xfrm>
            <a:off x="1371600" y="3131809"/>
            <a:ext cx="6472238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C0C0C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Стратегическое преимущество в обеспечении надежной синхронизации времени для бизнеса</a:t>
            </a:r>
            <a:endParaRPr lang="en-US" sz="2025" dirty="0"/>
          </a:p>
        </p:txBody>
      </p:sp>
      <p:sp>
        <p:nvSpPr>
          <p:cNvPr id="7" name="Text 3"/>
          <p:cNvSpPr/>
          <p:nvPr/>
        </p:nvSpPr>
        <p:spPr>
          <a:xfrm>
            <a:off x="1371600" y="4360534"/>
            <a:ext cx="6472238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Управленческая презентация</a:t>
            </a:r>
            <a:endParaRPr lang="en-US" sz="1350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463" y="4486275"/>
            <a:ext cx="642938" cy="4286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34620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471488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Бизнес-риски и их минимизация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914400"/>
            <a:ext cx="4114800" cy="1060066"/>
          </a:xfrm>
          <a:prstGeom prst="rect">
            <a:avLst/>
          </a:prstGeom>
          <a:solidFill>
            <a:srgbClr val="C0C0C0">
              <a:alpha val="10000"/>
            </a:srgbClr>
          </a:solidFill>
          <a:ln/>
        </p:spPr>
      </p:sp>
      <p:sp>
        <p:nvSpPr>
          <p:cNvPr id="5" name="Shape 2"/>
          <p:cNvSpPr/>
          <p:nvPr/>
        </p:nvSpPr>
        <p:spPr>
          <a:xfrm>
            <a:off x="285750" y="914400"/>
            <a:ext cx="28575" cy="1060066"/>
          </a:xfrm>
          <a:prstGeom prst="rect">
            <a:avLst/>
          </a:prstGeom>
          <a:solidFill>
            <a:srgbClr val="C0C0C0"/>
          </a:solidFill>
          <a:ln/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1014413"/>
            <a:ext cx="171450" cy="17145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28650" y="1000125"/>
            <a:ext cx="1523572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Финансовые потери</a:t>
            </a:r>
            <a:endParaRPr lang="en-US" sz="1125" dirty="0"/>
          </a:p>
        </p:txBody>
      </p:sp>
      <p:sp>
        <p:nvSpPr>
          <p:cNvPr id="8" name="Text 4"/>
          <p:cNvSpPr/>
          <p:nvPr/>
        </p:nvSpPr>
        <p:spPr>
          <a:xfrm>
            <a:off x="371475" y="1228725"/>
            <a:ext cx="4014788" cy="66001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Неточная синхронизация ведет к упущенной выгоде и штрафам за несоответствие регуляторным требованиям.</a:t>
            </a:r>
            <a:endParaRPr lang="en-US" sz="1238" dirty="0"/>
          </a:p>
        </p:txBody>
      </p:sp>
      <p:sp>
        <p:nvSpPr>
          <p:cNvPr id="9" name="Shape 5"/>
          <p:cNvSpPr/>
          <p:nvPr/>
        </p:nvSpPr>
        <p:spPr>
          <a:xfrm>
            <a:off x="285750" y="2060191"/>
            <a:ext cx="4114800" cy="840060"/>
          </a:xfrm>
          <a:prstGeom prst="rect">
            <a:avLst/>
          </a:prstGeom>
          <a:solidFill>
            <a:srgbClr val="C0C0C0">
              <a:alpha val="10000"/>
            </a:srgbClr>
          </a:solidFill>
          <a:ln/>
        </p:spPr>
      </p:sp>
      <p:sp>
        <p:nvSpPr>
          <p:cNvPr id="10" name="Shape 6"/>
          <p:cNvSpPr/>
          <p:nvPr/>
        </p:nvSpPr>
        <p:spPr>
          <a:xfrm>
            <a:off x="285750" y="2060191"/>
            <a:ext cx="28575" cy="840060"/>
          </a:xfrm>
          <a:prstGeom prst="rect">
            <a:avLst/>
          </a:prstGeom>
          <a:solidFill>
            <a:srgbClr val="C0C0C0"/>
          </a:solidFill>
          <a:ln/>
        </p:spPr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2160203"/>
            <a:ext cx="171450" cy="17145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628650" y="2145916"/>
            <a:ext cx="1532697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Операционные сбои</a:t>
            </a:r>
            <a:endParaRPr lang="en-US" sz="1125" dirty="0"/>
          </a:p>
        </p:txBody>
      </p:sp>
      <p:sp>
        <p:nvSpPr>
          <p:cNvPr id="13" name="Text 8"/>
          <p:cNvSpPr/>
          <p:nvPr/>
        </p:nvSpPr>
        <p:spPr>
          <a:xfrm>
            <a:off x="371475" y="2374516"/>
            <a:ext cx="4014788" cy="44001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Потеря синхронизации может парализовать работу распределенных систем и сетей.</a:t>
            </a:r>
            <a:endParaRPr lang="en-US" sz="1238" dirty="0"/>
          </a:p>
        </p:txBody>
      </p:sp>
      <p:sp>
        <p:nvSpPr>
          <p:cNvPr id="14" name="Shape 9"/>
          <p:cNvSpPr/>
          <p:nvPr/>
        </p:nvSpPr>
        <p:spPr>
          <a:xfrm>
            <a:off x="285750" y="2985976"/>
            <a:ext cx="4114800" cy="840060"/>
          </a:xfrm>
          <a:prstGeom prst="rect">
            <a:avLst/>
          </a:prstGeom>
          <a:solidFill>
            <a:srgbClr val="C0C0C0">
              <a:alpha val="10000"/>
            </a:srgbClr>
          </a:solidFill>
          <a:ln/>
        </p:spPr>
      </p:sp>
      <p:sp>
        <p:nvSpPr>
          <p:cNvPr id="15" name="Shape 10"/>
          <p:cNvSpPr/>
          <p:nvPr/>
        </p:nvSpPr>
        <p:spPr>
          <a:xfrm>
            <a:off x="285750" y="2985976"/>
            <a:ext cx="28575" cy="840060"/>
          </a:xfrm>
          <a:prstGeom prst="rect">
            <a:avLst/>
          </a:prstGeom>
          <a:solidFill>
            <a:srgbClr val="C0C0C0"/>
          </a:solidFill>
          <a:ln/>
        </p:spPr>
      </p:sp>
      <p:pic>
        <p:nvPicPr>
          <p:cNvPr id="16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75" y="3085988"/>
            <a:ext cx="171450" cy="171450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628650" y="3071701"/>
            <a:ext cx="153786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Регуляторные риски</a:t>
            </a:r>
            <a:endParaRPr lang="en-US" sz="1125" dirty="0"/>
          </a:p>
        </p:txBody>
      </p:sp>
      <p:sp>
        <p:nvSpPr>
          <p:cNvPr id="18" name="Text 12"/>
          <p:cNvSpPr/>
          <p:nvPr/>
        </p:nvSpPr>
        <p:spPr>
          <a:xfrm>
            <a:off x="371475" y="3300301"/>
            <a:ext cx="4014788" cy="44001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Несоблюдение требований (MiFID II, FINRA) может привести к штрафам и потере лицензий.</a:t>
            </a:r>
            <a:endParaRPr lang="en-US" sz="1238" dirty="0"/>
          </a:p>
        </p:txBody>
      </p:sp>
      <p:pic>
        <p:nvPicPr>
          <p:cNvPr id="19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3450" y="914400"/>
            <a:ext cx="4114800" cy="1571625"/>
          </a:xfrm>
          <a:prstGeom prst="rect">
            <a:avLst/>
          </a:prstGeom>
        </p:spPr>
      </p:pic>
      <p:sp>
        <p:nvSpPr>
          <p:cNvPr id="20" name="Shape 13"/>
          <p:cNvSpPr/>
          <p:nvPr/>
        </p:nvSpPr>
        <p:spPr>
          <a:xfrm>
            <a:off x="4743450" y="2600325"/>
            <a:ext cx="4114800" cy="2445841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21" name="Text 14"/>
          <p:cNvSpPr/>
          <p:nvPr/>
        </p:nvSpPr>
        <p:spPr>
          <a:xfrm>
            <a:off x="4857750" y="2714625"/>
            <a:ext cx="395763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125" b="1" dirty="0">
                <a:solidFill>
                  <a:srgbClr val="C0C0C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Как Quantum минимизирует риски</a:t>
            </a:r>
            <a:endParaRPr lang="en-US" sz="1125" dirty="0"/>
          </a:p>
        </p:txBody>
      </p:sp>
      <p:sp>
        <p:nvSpPr>
          <p:cNvPr id="22" name="Text 15"/>
          <p:cNvSpPr/>
          <p:nvPr/>
        </p:nvSpPr>
        <p:spPr>
          <a:xfrm>
            <a:off x="5029200" y="3021806"/>
            <a:ext cx="2634397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238" b="1" dirty="0">
                <a:solidFill>
                  <a:srgbClr val="C0C0C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Многоисточниковая архитектура</a:t>
            </a:r>
            <a:endParaRPr lang="en-US" sz="1238" dirty="0"/>
          </a:p>
        </p:txBody>
      </p:sp>
      <p:sp>
        <p:nvSpPr>
          <p:cNvPr id="23" name="Text 16"/>
          <p:cNvSpPr/>
          <p:nvPr/>
        </p:nvSpPr>
        <p:spPr>
          <a:xfrm>
            <a:off x="5029200" y="3021806"/>
            <a:ext cx="3406341" cy="3968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устраняет зависимость от одного источника</a:t>
            </a:r>
            <a:endParaRPr lang="en-US" sz="1238" dirty="0"/>
          </a:p>
        </p:txBody>
      </p:sp>
      <p:sp>
        <p:nvSpPr>
          <p:cNvPr id="24" name="Text 17"/>
          <p:cNvSpPr/>
          <p:nvPr/>
        </p:nvSpPr>
        <p:spPr>
          <a:xfrm>
            <a:off x="5029200" y="3518967"/>
            <a:ext cx="1506159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238" b="1" dirty="0">
                <a:solidFill>
                  <a:srgbClr val="C0C0C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Обнаружение атак</a:t>
            </a:r>
            <a:endParaRPr lang="en-US" sz="1238" dirty="0"/>
          </a:p>
        </p:txBody>
      </p:sp>
      <p:sp>
        <p:nvSpPr>
          <p:cNvPr id="25" name="Text 18"/>
          <p:cNvSpPr/>
          <p:nvPr/>
        </p:nvSpPr>
        <p:spPr>
          <a:xfrm>
            <a:off x="5029200" y="3518967"/>
            <a:ext cx="3115094" cy="3968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защищает от помех и подмены сигналов</a:t>
            </a:r>
            <a:endParaRPr lang="en-US" sz="1238" dirty="0"/>
          </a:p>
        </p:txBody>
      </p:sp>
      <p:sp>
        <p:nvSpPr>
          <p:cNvPr id="26" name="Text 19"/>
          <p:cNvSpPr/>
          <p:nvPr/>
        </p:nvSpPr>
        <p:spPr>
          <a:xfrm>
            <a:off x="5029200" y="4016127"/>
            <a:ext cx="1455818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238" b="1" dirty="0">
                <a:solidFill>
                  <a:srgbClr val="C0C0C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Режим "Holdover"</a:t>
            </a:r>
            <a:endParaRPr lang="en-US" sz="1238" dirty="0"/>
          </a:p>
        </p:txBody>
      </p:sp>
      <p:sp>
        <p:nvSpPr>
          <p:cNvPr id="27" name="Text 20"/>
          <p:cNvSpPr/>
          <p:nvPr/>
        </p:nvSpPr>
        <p:spPr>
          <a:xfrm>
            <a:off x="5029200" y="4016127"/>
            <a:ext cx="3669683" cy="3968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обеспечивает непрерывность операций</a:t>
            </a:r>
            <a:endParaRPr lang="en-US" sz="1238" dirty="0"/>
          </a:p>
        </p:txBody>
      </p:sp>
      <p:sp>
        <p:nvSpPr>
          <p:cNvPr id="28" name="Text 21"/>
          <p:cNvSpPr/>
          <p:nvPr/>
        </p:nvSpPr>
        <p:spPr>
          <a:xfrm>
            <a:off x="5029200" y="4513287"/>
            <a:ext cx="1519610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238" b="1" dirty="0">
                <a:solidFill>
                  <a:srgbClr val="C0C0C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Безопасность NTS</a:t>
            </a:r>
            <a:endParaRPr lang="en-US" sz="1238" dirty="0"/>
          </a:p>
        </p:txBody>
      </p:sp>
      <p:sp>
        <p:nvSpPr>
          <p:cNvPr id="29" name="Text 22"/>
          <p:cNvSpPr/>
          <p:nvPr/>
        </p:nvSpPr>
        <p:spPr>
          <a:xfrm>
            <a:off x="5029200" y="4513287"/>
            <a:ext cx="3712908" cy="3968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предотвращает манипуляции с данными</a:t>
            </a:r>
            <a:endParaRPr lang="en-US" sz="1238" dirty="0"/>
          </a:p>
        </p:txBody>
      </p:sp>
      <p:pic>
        <p:nvPicPr>
          <p:cNvPr id="30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3950" y="4931866"/>
            <a:ext cx="285750" cy="2857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471488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Преимущества решений Quantum для бизнеса</a:t>
            </a:r>
            <a:endParaRPr lang="en-US" sz="2025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914400"/>
            <a:ext cx="4114800" cy="22860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285750" y="3314700"/>
            <a:ext cx="4114800" cy="1145791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400050" y="3429000"/>
            <a:ext cx="395763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125" b="1" dirty="0">
                <a:solidFill>
                  <a:srgbClr val="C0C0C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Экономическая эффективность</a:t>
            </a:r>
            <a:endParaRPr lang="en-US" sz="1125" dirty="0"/>
          </a:p>
        </p:txBody>
      </p:sp>
      <p:sp>
        <p:nvSpPr>
          <p:cNvPr id="7" name="Text 3"/>
          <p:cNvSpPr/>
          <p:nvPr/>
        </p:nvSpPr>
        <p:spPr>
          <a:xfrm>
            <a:off x="571500" y="3686175"/>
            <a:ext cx="3786188" cy="22000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Снижение операционных расходов</a:t>
            </a:r>
            <a:endParaRPr lang="en-US" sz="1238" dirty="0"/>
          </a:p>
        </p:txBody>
      </p:sp>
      <p:sp>
        <p:nvSpPr>
          <p:cNvPr id="8" name="Text 4"/>
          <p:cNvSpPr/>
          <p:nvPr/>
        </p:nvSpPr>
        <p:spPr>
          <a:xfrm>
            <a:off x="571500" y="3906180"/>
            <a:ext cx="3786188" cy="22000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Предотвращение финансовых потерь</a:t>
            </a:r>
            <a:endParaRPr lang="en-US" sz="1238" dirty="0"/>
          </a:p>
        </p:txBody>
      </p:sp>
      <p:sp>
        <p:nvSpPr>
          <p:cNvPr id="9" name="Text 5"/>
          <p:cNvSpPr/>
          <p:nvPr/>
        </p:nvSpPr>
        <p:spPr>
          <a:xfrm>
            <a:off x="571500" y="4126185"/>
            <a:ext cx="3786188" cy="22000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Оптимизация производительности систем</a:t>
            </a:r>
            <a:endParaRPr lang="en-US" sz="1238" dirty="0"/>
          </a:p>
        </p:txBody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450" y="942975"/>
            <a:ext cx="228600" cy="228600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5086350" y="914400"/>
            <a:ext cx="384333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C0C0C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Надежность и устойчивость</a:t>
            </a:r>
            <a:endParaRPr lang="en-US" sz="1125" dirty="0"/>
          </a:p>
        </p:txBody>
      </p:sp>
      <p:sp>
        <p:nvSpPr>
          <p:cNvPr id="12" name="Text 7"/>
          <p:cNvSpPr/>
          <p:nvPr/>
        </p:nvSpPr>
        <p:spPr>
          <a:xfrm>
            <a:off x="5086350" y="1143000"/>
            <a:ext cx="3843338" cy="66001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Многоисточниковая синхронизация и активная защита от угроз обеспечивают бесперебойную работу критически важных систем.</a:t>
            </a:r>
            <a:endParaRPr lang="en-US" sz="1238" dirty="0"/>
          </a:p>
        </p:txBody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450" y="2295516"/>
            <a:ext cx="285750" cy="228600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5143500" y="2266941"/>
            <a:ext cx="378618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C0C0C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Соответствие нормативным требованиям</a:t>
            </a:r>
            <a:endParaRPr lang="en-US" sz="1125" dirty="0"/>
          </a:p>
        </p:txBody>
      </p:sp>
      <p:sp>
        <p:nvSpPr>
          <p:cNvPr id="15" name="Text 9"/>
          <p:cNvSpPr/>
          <p:nvPr/>
        </p:nvSpPr>
        <p:spPr>
          <a:xfrm>
            <a:off x="5143500" y="2495541"/>
            <a:ext cx="3786188" cy="66001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Полное соответствие регуляторным стандартам (MiFID II, FINRA, CAT, ITU-T, NERC CIP) с аудируемыми временными метками.</a:t>
            </a:r>
            <a:endParaRPr lang="en-US" sz="1238" dirty="0"/>
          </a:p>
        </p:txBody>
      </p:sp>
      <p:pic>
        <p:nvPicPr>
          <p:cNvPr id="1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3450" y="3648056"/>
            <a:ext cx="200025" cy="228600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5057775" y="3619481"/>
            <a:ext cx="387191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C0C0C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Масштабируемость и гибкость</a:t>
            </a:r>
            <a:endParaRPr lang="en-US" sz="1125" dirty="0"/>
          </a:p>
        </p:txBody>
      </p:sp>
      <p:sp>
        <p:nvSpPr>
          <p:cNvPr id="18" name="Text 11"/>
          <p:cNvSpPr/>
          <p:nvPr/>
        </p:nvSpPr>
        <p:spPr>
          <a:xfrm>
            <a:off x="5057775" y="3848081"/>
            <a:ext cx="3871913" cy="66001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Модульная архитектура, поддержка различных протоколов и применимость в разных средах для адаптации к растущим потребностям бизнеса.</a:t>
            </a:r>
            <a:endParaRPr lang="en-US" sz="1238" dirty="0"/>
          </a:p>
        </p:txBody>
      </p:sp>
      <p:pic>
        <p:nvPicPr>
          <p:cNvPr id="19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3950" y="4743450"/>
            <a:ext cx="285750" cy="2857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471488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Примеры успешных проектов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914400"/>
            <a:ext cx="4214813" cy="1900238"/>
          </a:xfrm>
          <a:prstGeom prst="rect">
            <a:avLst/>
          </a:prstGeom>
          <a:solidFill>
            <a:srgbClr val="C0C0C0">
              <a:alpha val="10000"/>
            </a:srgbClr>
          </a:solidFill>
          <a:ln/>
        </p:spPr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028700"/>
            <a:ext cx="200025" cy="20002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85800" y="1028700"/>
            <a:ext cx="1510457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Финансовый сектор</a:t>
            </a:r>
            <a:endParaRPr lang="en-US" sz="1125" dirty="0"/>
          </a:p>
        </p:txBody>
      </p:sp>
      <p:sp>
        <p:nvSpPr>
          <p:cNvPr id="7" name="Text 3"/>
          <p:cNvSpPr/>
          <p:nvPr/>
        </p:nvSpPr>
        <p:spPr>
          <a:xfrm>
            <a:off x="400050" y="1285875"/>
            <a:ext cx="4057650" cy="88002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Крупная европейская фондовая биржа внедрила решение Quantum для обеспечения соответствия MiFID II и защиты от помех и подмены сигналов GNSS.</a:t>
            </a:r>
            <a:endParaRPr lang="en-US" sz="1238" dirty="0"/>
          </a:p>
        </p:txBody>
      </p:sp>
      <p:sp>
        <p:nvSpPr>
          <p:cNvPr id="8" name="Shape 4"/>
          <p:cNvSpPr/>
          <p:nvPr/>
        </p:nvSpPr>
        <p:spPr>
          <a:xfrm>
            <a:off x="400050" y="2251621"/>
            <a:ext cx="2076710" cy="178594"/>
          </a:xfrm>
          <a:prstGeom prst="rect">
            <a:avLst/>
          </a:prstGeom>
          <a:solidFill>
            <a:srgbClr val="C0C0C0">
              <a:alpha val="30000"/>
            </a:srgbClr>
          </a:solidFill>
          <a:ln/>
        </p:spPr>
      </p:sp>
      <p:sp>
        <p:nvSpPr>
          <p:cNvPr id="9" name="Text 5"/>
          <p:cNvSpPr/>
          <p:nvPr/>
        </p:nvSpPr>
        <p:spPr>
          <a:xfrm>
            <a:off x="400050" y="2251621"/>
            <a:ext cx="2148148" cy="178594"/>
          </a:xfrm>
          <a:prstGeom prst="rect">
            <a:avLst/>
          </a:prstGeom>
          <a:noFill/>
          <a:ln/>
        </p:spPr>
        <p:txBody>
          <a:bodyPr wrap="none" lIns="68072" tIns="17018" rIns="68072" bIns="17018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Соответствие регуляторным требованиям</a:t>
            </a:r>
            <a:endParaRPr lang="en-US" sz="788" dirty="0"/>
          </a:p>
        </p:txBody>
      </p:sp>
      <p:sp>
        <p:nvSpPr>
          <p:cNvPr id="10" name="Shape 6"/>
          <p:cNvSpPr/>
          <p:nvPr/>
        </p:nvSpPr>
        <p:spPr>
          <a:xfrm>
            <a:off x="2533910" y="2251621"/>
            <a:ext cx="1635361" cy="178594"/>
          </a:xfrm>
          <a:prstGeom prst="rect">
            <a:avLst/>
          </a:prstGeom>
          <a:solidFill>
            <a:srgbClr val="C0C0C0">
              <a:alpha val="30000"/>
            </a:srgbClr>
          </a:solidFill>
          <a:ln/>
        </p:spPr>
      </p:sp>
      <p:sp>
        <p:nvSpPr>
          <p:cNvPr id="11" name="Text 7"/>
          <p:cNvSpPr/>
          <p:nvPr/>
        </p:nvSpPr>
        <p:spPr>
          <a:xfrm>
            <a:off x="2533910" y="2251621"/>
            <a:ext cx="1706798" cy="178594"/>
          </a:xfrm>
          <a:prstGeom prst="rect">
            <a:avLst/>
          </a:prstGeom>
          <a:noFill/>
          <a:ln/>
        </p:spPr>
        <p:txBody>
          <a:bodyPr wrap="none" lIns="68072" tIns="17018" rIns="68072" bIns="17018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Снижение операционных рисков</a:t>
            </a:r>
            <a:endParaRPr lang="en-US" sz="788" dirty="0"/>
          </a:p>
        </p:txBody>
      </p:sp>
      <p:sp>
        <p:nvSpPr>
          <p:cNvPr id="12" name="Shape 8"/>
          <p:cNvSpPr/>
          <p:nvPr/>
        </p:nvSpPr>
        <p:spPr>
          <a:xfrm>
            <a:off x="4643438" y="914400"/>
            <a:ext cx="4214813" cy="1900238"/>
          </a:xfrm>
          <a:prstGeom prst="rect">
            <a:avLst/>
          </a:prstGeom>
          <a:solidFill>
            <a:srgbClr val="C0C0C0">
              <a:alpha val="10000"/>
            </a:srgbClr>
          </a:solidFill>
          <a:ln/>
        </p:spPr>
      </p:sp>
      <p:pic>
        <p:nvPicPr>
          <p:cNvPr id="13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738" y="1028700"/>
            <a:ext cx="225028" cy="200025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5068491" y="1028700"/>
            <a:ext cx="1431959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Телекоммуникации</a:t>
            </a:r>
            <a:endParaRPr lang="en-US" sz="1125" dirty="0"/>
          </a:p>
        </p:txBody>
      </p:sp>
      <p:sp>
        <p:nvSpPr>
          <p:cNvPr id="15" name="Text 10"/>
          <p:cNvSpPr/>
          <p:nvPr/>
        </p:nvSpPr>
        <p:spPr>
          <a:xfrm>
            <a:off x="4757738" y="1285875"/>
            <a:ext cx="4057650" cy="66001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Оператор мобильной связи использовал Quantum для синхронизации базовых станций 5G с наносекундной точностью в условиях плотной городской застройки.</a:t>
            </a:r>
            <a:endParaRPr lang="en-US" sz="1238" dirty="0"/>
          </a:p>
        </p:txBody>
      </p:sp>
      <p:sp>
        <p:nvSpPr>
          <p:cNvPr id="16" name="Shape 11"/>
          <p:cNvSpPr/>
          <p:nvPr/>
        </p:nvSpPr>
        <p:spPr>
          <a:xfrm>
            <a:off x="4757738" y="2031616"/>
            <a:ext cx="1889773" cy="178594"/>
          </a:xfrm>
          <a:prstGeom prst="rect">
            <a:avLst/>
          </a:prstGeom>
          <a:solidFill>
            <a:srgbClr val="C0C0C0">
              <a:alpha val="30000"/>
            </a:srgbClr>
          </a:solidFill>
          <a:ln/>
        </p:spPr>
      </p:sp>
      <p:sp>
        <p:nvSpPr>
          <p:cNvPr id="17" name="Text 12"/>
          <p:cNvSpPr/>
          <p:nvPr/>
        </p:nvSpPr>
        <p:spPr>
          <a:xfrm>
            <a:off x="4757738" y="2031616"/>
            <a:ext cx="1961211" cy="178594"/>
          </a:xfrm>
          <a:prstGeom prst="rect">
            <a:avLst/>
          </a:prstGeom>
          <a:noFill/>
          <a:ln/>
        </p:spPr>
        <p:txBody>
          <a:bodyPr wrap="none" lIns="68072" tIns="17018" rIns="68072" bIns="17018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Оптимальная производительность 5G</a:t>
            </a:r>
            <a:endParaRPr lang="en-US" sz="788" dirty="0"/>
          </a:p>
        </p:txBody>
      </p:sp>
      <p:sp>
        <p:nvSpPr>
          <p:cNvPr id="18" name="Shape 13"/>
          <p:cNvSpPr/>
          <p:nvPr/>
        </p:nvSpPr>
        <p:spPr>
          <a:xfrm>
            <a:off x="6704661" y="2031616"/>
            <a:ext cx="1749437" cy="178594"/>
          </a:xfrm>
          <a:prstGeom prst="rect">
            <a:avLst/>
          </a:prstGeom>
          <a:solidFill>
            <a:srgbClr val="C0C0C0">
              <a:alpha val="30000"/>
            </a:srgbClr>
          </a:solidFill>
          <a:ln/>
        </p:spPr>
      </p:sp>
      <p:sp>
        <p:nvSpPr>
          <p:cNvPr id="19" name="Text 14"/>
          <p:cNvSpPr/>
          <p:nvPr/>
        </p:nvSpPr>
        <p:spPr>
          <a:xfrm>
            <a:off x="6704661" y="2031616"/>
            <a:ext cx="1820875" cy="178594"/>
          </a:xfrm>
          <a:prstGeom prst="rect">
            <a:avLst/>
          </a:prstGeom>
          <a:noFill/>
          <a:ln/>
        </p:spPr>
        <p:txBody>
          <a:bodyPr wrap="none" lIns="68072" tIns="17018" rIns="68072" bIns="17018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Снижение затрат на обслуживание</a:t>
            </a:r>
            <a:endParaRPr lang="en-US" sz="788" dirty="0"/>
          </a:p>
        </p:txBody>
      </p:sp>
      <p:sp>
        <p:nvSpPr>
          <p:cNvPr id="20" name="Shape 15"/>
          <p:cNvSpPr/>
          <p:nvPr/>
        </p:nvSpPr>
        <p:spPr>
          <a:xfrm>
            <a:off x="285750" y="2957513"/>
            <a:ext cx="4214813" cy="1900238"/>
          </a:xfrm>
          <a:prstGeom prst="rect">
            <a:avLst/>
          </a:prstGeom>
          <a:solidFill>
            <a:srgbClr val="C0C0C0">
              <a:alpha val="10000"/>
            </a:srgbClr>
          </a:solidFill>
          <a:ln/>
        </p:spPr>
      </p:sp>
      <p:pic>
        <p:nvPicPr>
          <p:cNvPr id="2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50" y="3071813"/>
            <a:ext cx="150019" cy="200025"/>
          </a:xfrm>
          <a:prstGeom prst="rect">
            <a:avLst/>
          </a:prstGeom>
        </p:spPr>
      </p:pic>
      <p:sp>
        <p:nvSpPr>
          <p:cNvPr id="22" name="Text 16"/>
          <p:cNvSpPr/>
          <p:nvPr/>
        </p:nvSpPr>
        <p:spPr>
          <a:xfrm>
            <a:off x="635794" y="3071813"/>
            <a:ext cx="871984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Энергетика</a:t>
            </a:r>
            <a:endParaRPr lang="en-US" sz="1125" dirty="0"/>
          </a:p>
        </p:txBody>
      </p:sp>
      <p:sp>
        <p:nvSpPr>
          <p:cNvPr id="23" name="Text 17"/>
          <p:cNvSpPr/>
          <p:nvPr/>
        </p:nvSpPr>
        <p:spPr>
          <a:xfrm>
            <a:off x="400050" y="3328988"/>
            <a:ext cx="4057650" cy="66001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Энергетическая компания внедрила Quantum для синхронизации синхрофазоров (PMU) в умной сети, критически важных для мониторинга и управления.</a:t>
            </a:r>
            <a:endParaRPr lang="en-US" sz="1238" dirty="0"/>
          </a:p>
        </p:txBody>
      </p:sp>
      <p:sp>
        <p:nvSpPr>
          <p:cNvPr id="24" name="Shape 18"/>
          <p:cNvSpPr/>
          <p:nvPr/>
        </p:nvSpPr>
        <p:spPr>
          <a:xfrm>
            <a:off x="400050" y="4074728"/>
            <a:ext cx="1482105" cy="178594"/>
          </a:xfrm>
          <a:prstGeom prst="rect">
            <a:avLst/>
          </a:prstGeom>
          <a:solidFill>
            <a:srgbClr val="C0C0C0">
              <a:alpha val="30000"/>
            </a:srgbClr>
          </a:solidFill>
          <a:ln/>
        </p:spPr>
      </p:sp>
      <p:sp>
        <p:nvSpPr>
          <p:cNvPr id="25" name="Text 19"/>
          <p:cNvSpPr/>
          <p:nvPr/>
        </p:nvSpPr>
        <p:spPr>
          <a:xfrm>
            <a:off x="400050" y="4074728"/>
            <a:ext cx="1553542" cy="178594"/>
          </a:xfrm>
          <a:prstGeom prst="rect">
            <a:avLst/>
          </a:prstGeom>
          <a:noFill/>
          <a:ln/>
        </p:spPr>
        <p:txBody>
          <a:bodyPr wrap="none" lIns="68072" tIns="17018" rIns="68072" bIns="17018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Повышение надежности сети</a:t>
            </a:r>
            <a:endParaRPr lang="en-US" sz="788" dirty="0"/>
          </a:p>
        </p:txBody>
      </p:sp>
      <p:sp>
        <p:nvSpPr>
          <p:cNvPr id="26" name="Shape 20"/>
          <p:cNvSpPr/>
          <p:nvPr/>
        </p:nvSpPr>
        <p:spPr>
          <a:xfrm>
            <a:off x="1939305" y="4074728"/>
            <a:ext cx="1314617" cy="178594"/>
          </a:xfrm>
          <a:prstGeom prst="rect">
            <a:avLst/>
          </a:prstGeom>
          <a:solidFill>
            <a:srgbClr val="C0C0C0">
              <a:alpha val="30000"/>
            </a:srgbClr>
          </a:solidFill>
          <a:ln/>
        </p:spPr>
      </p:sp>
      <p:sp>
        <p:nvSpPr>
          <p:cNvPr id="27" name="Text 21"/>
          <p:cNvSpPr/>
          <p:nvPr/>
        </p:nvSpPr>
        <p:spPr>
          <a:xfrm>
            <a:off x="1939305" y="4074728"/>
            <a:ext cx="1386055" cy="178594"/>
          </a:xfrm>
          <a:prstGeom prst="rect">
            <a:avLst/>
          </a:prstGeom>
          <a:noFill/>
          <a:ln/>
        </p:spPr>
        <p:txBody>
          <a:bodyPr wrap="none" lIns="68072" tIns="17018" rIns="68072" bIns="17018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Оптимизация управления</a:t>
            </a:r>
            <a:endParaRPr lang="en-US" sz="788" dirty="0"/>
          </a:p>
        </p:txBody>
      </p:sp>
      <p:sp>
        <p:nvSpPr>
          <p:cNvPr id="28" name="Shape 22"/>
          <p:cNvSpPr/>
          <p:nvPr/>
        </p:nvSpPr>
        <p:spPr>
          <a:xfrm>
            <a:off x="4643438" y="2957513"/>
            <a:ext cx="4214813" cy="1900238"/>
          </a:xfrm>
          <a:prstGeom prst="rect">
            <a:avLst/>
          </a:prstGeom>
          <a:solidFill>
            <a:srgbClr val="C0C0C0">
              <a:alpha val="10000"/>
            </a:srgbClr>
          </a:solidFill>
          <a:ln/>
        </p:spPr>
      </p:sp>
      <p:pic>
        <p:nvPicPr>
          <p:cNvPr id="29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7738" y="3071813"/>
            <a:ext cx="200025" cy="200025"/>
          </a:xfrm>
          <a:prstGeom prst="rect">
            <a:avLst/>
          </a:prstGeom>
        </p:spPr>
      </p:pic>
      <p:sp>
        <p:nvSpPr>
          <p:cNvPr id="30" name="Text 23"/>
          <p:cNvSpPr/>
          <p:nvPr/>
        </p:nvSpPr>
        <p:spPr>
          <a:xfrm>
            <a:off x="5043488" y="3071813"/>
            <a:ext cx="198973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Центры обработки данных</a:t>
            </a:r>
            <a:endParaRPr lang="en-US" sz="1125" dirty="0"/>
          </a:p>
        </p:txBody>
      </p:sp>
      <p:sp>
        <p:nvSpPr>
          <p:cNvPr id="31" name="Text 24"/>
          <p:cNvSpPr/>
          <p:nvPr/>
        </p:nvSpPr>
        <p:spPr>
          <a:xfrm>
            <a:off x="4757738" y="3328988"/>
            <a:ext cx="4057650" cy="66001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Глобальный провайдер облачных услуг интегрировал Quantum для обеспечения целостности данных и согласованности в распределенных ЦОД.</a:t>
            </a:r>
            <a:endParaRPr lang="en-US" sz="1238" dirty="0"/>
          </a:p>
        </p:txBody>
      </p:sp>
      <p:sp>
        <p:nvSpPr>
          <p:cNvPr id="32" name="Shape 25"/>
          <p:cNvSpPr/>
          <p:nvPr/>
        </p:nvSpPr>
        <p:spPr>
          <a:xfrm>
            <a:off x="4757738" y="4074728"/>
            <a:ext cx="1524605" cy="178594"/>
          </a:xfrm>
          <a:prstGeom prst="rect">
            <a:avLst/>
          </a:prstGeom>
          <a:solidFill>
            <a:srgbClr val="C0C0C0">
              <a:alpha val="30000"/>
            </a:srgbClr>
          </a:solidFill>
          <a:ln/>
        </p:spPr>
      </p:sp>
      <p:sp>
        <p:nvSpPr>
          <p:cNvPr id="33" name="Text 26"/>
          <p:cNvSpPr/>
          <p:nvPr/>
        </p:nvSpPr>
        <p:spPr>
          <a:xfrm>
            <a:off x="4757738" y="4074728"/>
            <a:ext cx="1596042" cy="178594"/>
          </a:xfrm>
          <a:prstGeom prst="rect">
            <a:avLst/>
          </a:prstGeom>
          <a:noFill/>
          <a:ln/>
        </p:spPr>
        <p:txBody>
          <a:bodyPr wrap="none" lIns="68072" tIns="17018" rIns="68072" bIns="17018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Гарантия целостности данных</a:t>
            </a:r>
            <a:endParaRPr lang="en-US" sz="788" dirty="0"/>
          </a:p>
        </p:txBody>
      </p:sp>
      <p:sp>
        <p:nvSpPr>
          <p:cNvPr id="34" name="Shape 27"/>
          <p:cNvSpPr/>
          <p:nvPr/>
        </p:nvSpPr>
        <p:spPr>
          <a:xfrm>
            <a:off x="6339492" y="4074728"/>
            <a:ext cx="1466199" cy="178594"/>
          </a:xfrm>
          <a:prstGeom prst="rect">
            <a:avLst/>
          </a:prstGeom>
          <a:solidFill>
            <a:srgbClr val="C0C0C0">
              <a:alpha val="30000"/>
            </a:srgbClr>
          </a:solidFill>
          <a:ln/>
        </p:spPr>
      </p:sp>
      <p:sp>
        <p:nvSpPr>
          <p:cNvPr id="35" name="Text 28"/>
          <p:cNvSpPr/>
          <p:nvPr/>
        </p:nvSpPr>
        <p:spPr>
          <a:xfrm>
            <a:off x="6339492" y="4074728"/>
            <a:ext cx="1537636" cy="178594"/>
          </a:xfrm>
          <a:prstGeom prst="rect">
            <a:avLst/>
          </a:prstGeom>
          <a:noFill/>
          <a:ln/>
        </p:spPr>
        <p:txBody>
          <a:bodyPr wrap="none" lIns="68072" tIns="17018" rIns="68072" bIns="17018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Упрощение аудита и отладки</a:t>
            </a:r>
            <a:endParaRPr lang="en-US" sz="788" dirty="0"/>
          </a:p>
        </p:txBody>
      </p:sp>
      <p:pic>
        <p:nvPicPr>
          <p:cNvPr id="36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3950" y="4743450"/>
            <a:ext cx="285750" cy="2857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471488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Партнерство с SHIWA NETWORK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914400"/>
            <a:ext cx="418623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C0C0C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Ценностное предложение</a:t>
            </a:r>
            <a:endParaRPr lang="en-US" sz="1125" dirty="0"/>
          </a:p>
        </p:txBody>
      </p:sp>
      <p:sp>
        <p:nvSpPr>
          <p:cNvPr id="5" name="Text 2"/>
          <p:cNvSpPr/>
          <p:nvPr/>
        </p:nvSpPr>
        <p:spPr>
          <a:xfrm>
            <a:off x="285750" y="1200150"/>
            <a:ext cx="4186238" cy="88002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SHIWA NETWORK предлагает не просто оборудование, а комплексное решение проблемы надежной синхронизации времени с учетом современных угроз и требований бизнеса.</a:t>
            </a:r>
            <a:endParaRPr lang="en-US" sz="1238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2194471"/>
            <a:ext cx="4114800" cy="2000250"/>
          </a:xfrm>
          <a:prstGeom prst="rect">
            <a:avLst/>
          </a:prstGeom>
        </p:spPr>
      </p:pic>
      <p:sp>
        <p:nvSpPr>
          <p:cNvPr id="7" name="Shape 3"/>
          <p:cNvSpPr/>
          <p:nvPr/>
        </p:nvSpPr>
        <p:spPr>
          <a:xfrm>
            <a:off x="4743450" y="914400"/>
            <a:ext cx="4114800" cy="840060"/>
          </a:xfrm>
          <a:prstGeom prst="rect">
            <a:avLst/>
          </a:prstGeom>
          <a:solidFill>
            <a:srgbClr val="C0C0C0">
              <a:alpha val="10000"/>
            </a:srgbClr>
          </a:solidFill>
          <a:ln/>
        </p:spPr>
      </p:sp>
      <p:sp>
        <p:nvSpPr>
          <p:cNvPr id="8" name="Shape 4"/>
          <p:cNvSpPr/>
          <p:nvPr/>
        </p:nvSpPr>
        <p:spPr>
          <a:xfrm>
            <a:off x="4743450" y="914400"/>
            <a:ext cx="28575" cy="840060"/>
          </a:xfrm>
          <a:prstGeom prst="rect">
            <a:avLst/>
          </a:prstGeom>
          <a:solidFill>
            <a:srgbClr val="C0C0C0"/>
          </a:solidFill>
          <a:ln/>
        </p:spPr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175" y="1000125"/>
            <a:ext cx="200025" cy="20002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114925" y="1000125"/>
            <a:ext cx="2084747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Техническая поддержка 24/7</a:t>
            </a:r>
            <a:endParaRPr lang="en-US" sz="1125" dirty="0"/>
          </a:p>
        </p:txBody>
      </p:sp>
      <p:sp>
        <p:nvSpPr>
          <p:cNvPr id="11" name="Text 6"/>
          <p:cNvSpPr/>
          <p:nvPr/>
        </p:nvSpPr>
        <p:spPr>
          <a:xfrm>
            <a:off x="4829175" y="1228725"/>
            <a:ext cx="4014788" cy="44001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Круглосуточная поддержка с гарантированным временем реакции и решения проблем.</a:t>
            </a:r>
            <a:endParaRPr lang="en-US" sz="1238" dirty="0"/>
          </a:p>
        </p:txBody>
      </p:sp>
      <p:sp>
        <p:nvSpPr>
          <p:cNvPr id="12" name="Shape 7"/>
          <p:cNvSpPr/>
          <p:nvPr/>
        </p:nvSpPr>
        <p:spPr>
          <a:xfrm>
            <a:off x="4743450" y="1868760"/>
            <a:ext cx="4114800" cy="840060"/>
          </a:xfrm>
          <a:prstGeom prst="rect">
            <a:avLst/>
          </a:prstGeom>
          <a:solidFill>
            <a:srgbClr val="C0C0C0">
              <a:alpha val="10000"/>
            </a:srgbClr>
          </a:solidFill>
          <a:ln/>
        </p:spPr>
      </p:sp>
      <p:sp>
        <p:nvSpPr>
          <p:cNvPr id="13" name="Shape 8"/>
          <p:cNvSpPr/>
          <p:nvPr/>
        </p:nvSpPr>
        <p:spPr>
          <a:xfrm>
            <a:off x="4743450" y="1868760"/>
            <a:ext cx="28575" cy="840060"/>
          </a:xfrm>
          <a:prstGeom prst="rect">
            <a:avLst/>
          </a:prstGeom>
          <a:solidFill>
            <a:srgbClr val="C0C0C0"/>
          </a:solidFill>
          <a:ln/>
        </p:spPr>
      </p:sp>
      <p:pic>
        <p:nvPicPr>
          <p:cNvPr id="14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175" y="1954485"/>
            <a:ext cx="250031" cy="200025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5164931" y="1954485"/>
            <a:ext cx="2060051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Индивидуальная настройка</a:t>
            </a:r>
            <a:endParaRPr lang="en-US" sz="1125" dirty="0"/>
          </a:p>
        </p:txBody>
      </p:sp>
      <p:sp>
        <p:nvSpPr>
          <p:cNvPr id="16" name="Text 10"/>
          <p:cNvSpPr/>
          <p:nvPr/>
        </p:nvSpPr>
        <p:spPr>
          <a:xfrm>
            <a:off x="4829175" y="2183085"/>
            <a:ext cx="4014788" cy="44001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Адаптация решений под конкретные потребности и инфраструктуру клиента.</a:t>
            </a:r>
            <a:endParaRPr lang="en-US" sz="1238" dirty="0"/>
          </a:p>
        </p:txBody>
      </p:sp>
      <p:sp>
        <p:nvSpPr>
          <p:cNvPr id="17" name="Shape 11"/>
          <p:cNvSpPr/>
          <p:nvPr/>
        </p:nvSpPr>
        <p:spPr>
          <a:xfrm>
            <a:off x="4743450" y="2823121"/>
            <a:ext cx="4114800" cy="840060"/>
          </a:xfrm>
          <a:prstGeom prst="rect">
            <a:avLst/>
          </a:prstGeom>
          <a:solidFill>
            <a:srgbClr val="C0C0C0">
              <a:alpha val="10000"/>
            </a:srgbClr>
          </a:solidFill>
          <a:ln/>
        </p:spPr>
      </p:sp>
      <p:sp>
        <p:nvSpPr>
          <p:cNvPr id="18" name="Shape 12"/>
          <p:cNvSpPr/>
          <p:nvPr/>
        </p:nvSpPr>
        <p:spPr>
          <a:xfrm>
            <a:off x="4743450" y="2823121"/>
            <a:ext cx="28575" cy="840060"/>
          </a:xfrm>
          <a:prstGeom prst="rect">
            <a:avLst/>
          </a:prstGeom>
          <a:solidFill>
            <a:srgbClr val="C0C0C0"/>
          </a:solidFill>
          <a:ln/>
        </p:spPr>
      </p:sp>
      <p:pic>
        <p:nvPicPr>
          <p:cNvPr id="19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9175" y="2908846"/>
            <a:ext cx="250031" cy="200025"/>
          </a:xfrm>
          <a:prstGeom prst="rect">
            <a:avLst/>
          </a:prstGeom>
        </p:spPr>
      </p:pic>
      <p:sp>
        <p:nvSpPr>
          <p:cNvPr id="20" name="Text 13"/>
          <p:cNvSpPr/>
          <p:nvPr/>
        </p:nvSpPr>
        <p:spPr>
          <a:xfrm>
            <a:off x="5164931" y="2908846"/>
            <a:ext cx="1559849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Обучение персонала</a:t>
            </a:r>
            <a:endParaRPr lang="en-US" sz="1125" dirty="0"/>
          </a:p>
        </p:txBody>
      </p:sp>
      <p:sp>
        <p:nvSpPr>
          <p:cNvPr id="21" name="Text 14"/>
          <p:cNvSpPr/>
          <p:nvPr/>
        </p:nvSpPr>
        <p:spPr>
          <a:xfrm>
            <a:off x="4829175" y="3137446"/>
            <a:ext cx="4014788" cy="44001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Комплексные программы обучения для технических специалистов клиента.</a:t>
            </a:r>
            <a:endParaRPr lang="en-US" sz="1238" dirty="0"/>
          </a:p>
        </p:txBody>
      </p:sp>
      <p:sp>
        <p:nvSpPr>
          <p:cNvPr id="22" name="Shape 15"/>
          <p:cNvSpPr/>
          <p:nvPr/>
        </p:nvSpPr>
        <p:spPr>
          <a:xfrm>
            <a:off x="4743450" y="3777481"/>
            <a:ext cx="4114800" cy="840060"/>
          </a:xfrm>
          <a:prstGeom prst="rect">
            <a:avLst/>
          </a:prstGeom>
          <a:solidFill>
            <a:srgbClr val="C0C0C0">
              <a:alpha val="10000"/>
            </a:srgbClr>
          </a:solidFill>
          <a:ln/>
        </p:spPr>
      </p:sp>
      <p:sp>
        <p:nvSpPr>
          <p:cNvPr id="23" name="Shape 16"/>
          <p:cNvSpPr/>
          <p:nvPr/>
        </p:nvSpPr>
        <p:spPr>
          <a:xfrm>
            <a:off x="4743450" y="3777481"/>
            <a:ext cx="28575" cy="840060"/>
          </a:xfrm>
          <a:prstGeom prst="rect">
            <a:avLst/>
          </a:prstGeom>
          <a:solidFill>
            <a:srgbClr val="C0C0C0"/>
          </a:solidFill>
          <a:ln/>
        </p:spPr>
      </p:sp>
      <p:pic>
        <p:nvPicPr>
          <p:cNvPr id="24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9175" y="3863206"/>
            <a:ext cx="200025" cy="200025"/>
          </a:xfrm>
          <a:prstGeom prst="rect">
            <a:avLst/>
          </a:prstGeom>
        </p:spPr>
      </p:pic>
      <p:sp>
        <p:nvSpPr>
          <p:cNvPr id="25" name="Text 17"/>
          <p:cNvSpPr/>
          <p:nvPr/>
        </p:nvSpPr>
        <p:spPr>
          <a:xfrm>
            <a:off x="5114925" y="3863206"/>
            <a:ext cx="182947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Регулярные обновления</a:t>
            </a:r>
            <a:endParaRPr lang="en-US" sz="1125" dirty="0"/>
          </a:p>
        </p:txBody>
      </p:sp>
      <p:sp>
        <p:nvSpPr>
          <p:cNvPr id="26" name="Text 18"/>
          <p:cNvSpPr/>
          <p:nvPr/>
        </p:nvSpPr>
        <p:spPr>
          <a:xfrm>
            <a:off x="4829175" y="4091806"/>
            <a:ext cx="4014788" cy="44001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Постоянное совершенствование защиты от новых угроз и соответствие меняющимся стандартам.</a:t>
            </a:r>
            <a:endParaRPr lang="en-US" sz="1238" dirty="0"/>
          </a:p>
        </p:txBody>
      </p:sp>
      <p:pic>
        <p:nvPicPr>
          <p:cNvPr id="27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43950" y="4743450"/>
            <a:ext cx="285750" cy="2857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21493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4143375"/>
            <a:ext cx="9144000" cy="1071563"/>
          </a:xfrm>
          <a:prstGeom prst="rect">
            <a:avLst/>
          </a:prstGeom>
          <a:solidFill>
            <a:srgbClr val="000000">
              <a:alpha val="30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342900" y="342900"/>
            <a:ext cx="8529638" cy="471488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Заключение</a:t>
            </a:r>
            <a:endParaRPr lang="en-US" sz="2025" dirty="0"/>
          </a:p>
        </p:txBody>
      </p:sp>
      <p:sp>
        <p:nvSpPr>
          <p:cNvPr id="5" name="Shape 2"/>
          <p:cNvSpPr/>
          <p:nvPr/>
        </p:nvSpPr>
        <p:spPr>
          <a:xfrm>
            <a:off x="342900" y="1028700"/>
            <a:ext cx="4143375" cy="1514475"/>
          </a:xfrm>
          <a:prstGeom prst="rect">
            <a:avLst/>
          </a:prstGeom>
          <a:solidFill>
            <a:srgbClr val="C0C0C0">
              <a:alpha val="1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457200" y="1143000"/>
            <a:ext cx="398621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C0C0C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Стратегическое преимущество</a:t>
            </a:r>
            <a:endParaRPr lang="en-US" sz="1125" dirty="0"/>
          </a:p>
        </p:txBody>
      </p:sp>
      <p:sp>
        <p:nvSpPr>
          <p:cNvPr id="7" name="Text 4"/>
          <p:cNvSpPr/>
          <p:nvPr/>
        </p:nvSpPr>
        <p:spPr>
          <a:xfrm>
            <a:off x="457200" y="1400175"/>
            <a:ext cx="3986213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Решения SHIWA NETWORK Quantum обеспечивают надежную синхронизацию времени как основу для стабильной работы критически важных бизнес-систем.</a:t>
            </a:r>
            <a:endParaRPr lang="en-US" sz="1350" dirty="0"/>
          </a:p>
        </p:txBody>
      </p:sp>
      <p:sp>
        <p:nvSpPr>
          <p:cNvPr id="8" name="Shape 5"/>
          <p:cNvSpPr/>
          <p:nvPr/>
        </p:nvSpPr>
        <p:spPr>
          <a:xfrm>
            <a:off x="4657725" y="1028700"/>
            <a:ext cx="4143375" cy="1514475"/>
          </a:xfrm>
          <a:prstGeom prst="rect">
            <a:avLst/>
          </a:prstGeom>
          <a:solidFill>
            <a:srgbClr val="C0C0C0">
              <a:alpha val="10000"/>
            </a:srgbClr>
          </a:solidFill>
          <a:ln/>
        </p:spPr>
      </p:sp>
      <p:sp>
        <p:nvSpPr>
          <p:cNvPr id="9" name="Text 6"/>
          <p:cNvSpPr/>
          <p:nvPr/>
        </p:nvSpPr>
        <p:spPr>
          <a:xfrm>
            <a:off x="4772025" y="1143000"/>
            <a:ext cx="398621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C0C0C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Защита инвестиций</a:t>
            </a:r>
            <a:endParaRPr lang="en-US" sz="1125" dirty="0"/>
          </a:p>
        </p:txBody>
      </p:sp>
      <p:sp>
        <p:nvSpPr>
          <p:cNvPr id="10" name="Text 7"/>
          <p:cNvSpPr/>
          <p:nvPr/>
        </p:nvSpPr>
        <p:spPr>
          <a:xfrm>
            <a:off x="4772025" y="1400175"/>
            <a:ext cx="3986213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Модульная архитектура и регулярные обновления гарантируют долгосрочную актуальность решений в условиях меняющихся угроз и требований.</a:t>
            </a:r>
            <a:endParaRPr lang="en-US" sz="1350" dirty="0"/>
          </a:p>
        </p:txBody>
      </p:sp>
      <p:pic>
        <p:nvPicPr>
          <p:cNvPr id="11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5" y="2771775"/>
            <a:ext cx="857250" cy="571500"/>
          </a:xfrm>
          <a:prstGeom prst="rect">
            <a:avLst/>
          </a:prstGeom>
        </p:spPr>
      </p:pic>
      <p:sp>
        <p:nvSpPr>
          <p:cNvPr id="12" name="Shape 8"/>
          <p:cNvSpPr/>
          <p:nvPr/>
        </p:nvSpPr>
        <p:spPr>
          <a:xfrm>
            <a:off x="342900" y="3571875"/>
            <a:ext cx="8458200" cy="1285875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13" name="Text 9"/>
          <p:cNvSpPr/>
          <p:nvPr/>
        </p:nvSpPr>
        <p:spPr>
          <a:xfrm>
            <a:off x="514350" y="3743325"/>
            <a:ext cx="818673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125" b="1" dirty="0">
                <a:solidFill>
                  <a:srgbClr val="C0C0C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Свяжитесь с нами</a:t>
            </a:r>
            <a:endParaRPr lang="en-US" sz="1125" dirty="0"/>
          </a:p>
        </p:txBody>
      </p:sp>
      <p:pic>
        <p:nvPicPr>
          <p:cNvPr id="1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4100513"/>
            <a:ext cx="171450" cy="171450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771525" y="4057650"/>
            <a:ext cx="19892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info@shiwa-network.com</a:t>
            </a:r>
            <a:endParaRPr lang="en-US" sz="1350" dirty="0"/>
          </a:p>
        </p:txBody>
      </p:sp>
      <p:pic>
        <p:nvPicPr>
          <p:cNvPr id="16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9150" y="4100513"/>
            <a:ext cx="171450" cy="171450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4886325" y="4057650"/>
            <a:ext cx="1544082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+7 (495) 123-45-67</a:t>
            </a:r>
            <a:endParaRPr lang="en-US" sz="1350" dirty="0"/>
          </a:p>
        </p:txBody>
      </p:sp>
      <p:pic>
        <p:nvPicPr>
          <p:cNvPr id="18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350" y="4471988"/>
            <a:ext cx="171450" cy="171450"/>
          </a:xfrm>
          <a:prstGeom prst="rect">
            <a:avLst/>
          </a:prstGeom>
        </p:spPr>
      </p:pic>
      <p:sp>
        <p:nvSpPr>
          <p:cNvPr id="19" name="Text 12"/>
          <p:cNvSpPr/>
          <p:nvPr/>
        </p:nvSpPr>
        <p:spPr>
          <a:xfrm>
            <a:off x="771525" y="4429125"/>
            <a:ext cx="1948346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www.shiwa-network.com</a:t>
            </a:r>
            <a:endParaRPr lang="en-US" sz="1350" dirty="0"/>
          </a:p>
        </p:txBody>
      </p:sp>
      <p:pic>
        <p:nvPicPr>
          <p:cNvPr id="20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9150" y="4471988"/>
            <a:ext cx="128588" cy="171450"/>
          </a:xfrm>
          <a:prstGeom prst="rect">
            <a:avLst/>
          </a:prstGeom>
        </p:spPr>
      </p:pic>
      <p:sp>
        <p:nvSpPr>
          <p:cNvPr id="21" name="Text 13"/>
          <p:cNvSpPr/>
          <p:nvPr/>
        </p:nvSpPr>
        <p:spPr>
          <a:xfrm>
            <a:off x="4843463" y="4429125"/>
            <a:ext cx="2550012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Москва, Инновационный центр</a:t>
            </a:r>
            <a:endParaRPr lang="en-US" sz="1350" dirty="0"/>
          </a:p>
        </p:txBody>
      </p:sp>
      <p:pic>
        <p:nvPicPr>
          <p:cNvPr id="22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43950" y="4800600"/>
            <a:ext cx="285750" cy="2857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2025-06-29T20:12:43Z</dcterms:created>
  <dcterms:modified xsi:type="dcterms:W3CDTF">2025-06-29T20:12:43Z</dcterms:modified>
</cp:coreProperties>
</file>