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33655"/>
          </a:xfrm>
          <a:custGeom>
            <a:avLst/>
            <a:gdLst/>
            <a:ahLst/>
            <a:cxnLst/>
            <a:rect l="l" t="t" r="r" b="b"/>
            <a:pathLst>
              <a:path w="10058400" h="33655">
                <a:moveTo>
                  <a:pt x="10058400" y="0"/>
                </a:moveTo>
                <a:lnTo>
                  <a:pt x="0" y="0"/>
                </a:lnTo>
                <a:lnTo>
                  <a:pt x="0" y="12192"/>
                </a:lnTo>
                <a:lnTo>
                  <a:pt x="0" y="33528"/>
                </a:lnTo>
                <a:lnTo>
                  <a:pt x="10058400" y="33528"/>
                </a:lnTo>
                <a:lnTo>
                  <a:pt x="10058400" y="12192"/>
                </a:lnTo>
                <a:lnTo>
                  <a:pt x="10058400" y="0"/>
                </a:lnTo>
                <a:close/>
              </a:path>
            </a:pathLst>
          </a:custGeom>
          <a:solidFill>
            <a:srgbClr val="EFF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9118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59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EFF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1404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DF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5823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ED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17957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09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46631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E9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67967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09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8F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335023"/>
            <a:ext cx="10058400" cy="88900"/>
          </a:xfrm>
          <a:custGeom>
            <a:avLst/>
            <a:gdLst/>
            <a:ahLst/>
            <a:cxnLst/>
            <a:rect l="l" t="t" r="r" b="b"/>
            <a:pathLst>
              <a:path w="10058400" h="8890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88392"/>
                </a:lnTo>
                <a:lnTo>
                  <a:pt x="10058400" y="88392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6F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423415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4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4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488947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09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E2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556003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E1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577339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DFF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644395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DF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665731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D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709927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B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77698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DA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821179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D8E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886711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6E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953767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4E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97510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D4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997963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4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2019299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D3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206349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130551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CF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51887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CF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608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CD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1894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CD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26313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CC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28447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CA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351532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C8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395727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C8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417063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C6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484119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C4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528316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C3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2549651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C3E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59384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C1E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63804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C1E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66090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BFE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70509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F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72643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BD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2770631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68"/>
                </a:lnTo>
                <a:lnTo>
                  <a:pt x="10058400" y="67068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BC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283768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A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285902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BA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2903219"/>
            <a:ext cx="10058400" cy="46355"/>
          </a:xfrm>
          <a:custGeom>
            <a:avLst/>
            <a:gdLst/>
            <a:ahLst/>
            <a:cxnLst/>
            <a:rect l="l" t="t" r="r" b="b"/>
            <a:pathLst>
              <a:path w="10058400" h="46355">
                <a:moveTo>
                  <a:pt x="10058400" y="0"/>
                </a:moveTo>
                <a:lnTo>
                  <a:pt x="0" y="0"/>
                </a:lnTo>
                <a:lnTo>
                  <a:pt x="0" y="22872"/>
                </a:lnTo>
                <a:lnTo>
                  <a:pt x="0" y="45732"/>
                </a:lnTo>
                <a:lnTo>
                  <a:pt x="10058400" y="45732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B8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294894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8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297027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B6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3037331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5D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3058667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B3D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310286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B3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125723"/>
            <a:ext cx="10058400" cy="88900"/>
          </a:xfrm>
          <a:custGeom>
            <a:avLst/>
            <a:gdLst/>
            <a:ahLst/>
            <a:cxnLst/>
            <a:rect l="l" t="t" r="r" b="b"/>
            <a:pathLst>
              <a:path w="10058400" h="8890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5544"/>
                </a:lnTo>
                <a:lnTo>
                  <a:pt x="0" y="88392"/>
                </a:lnTo>
                <a:lnTo>
                  <a:pt x="10058400" y="88392"/>
                </a:lnTo>
                <a:lnTo>
                  <a:pt x="10058400" y="65544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B1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3214115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0" y="65544"/>
                </a:lnTo>
                <a:lnTo>
                  <a:pt x="10058400" y="65544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AF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327964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AE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3302507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5544"/>
                </a:lnTo>
                <a:lnTo>
                  <a:pt x="10058400" y="65544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AC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3368052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83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83"/>
                </a:lnTo>
                <a:lnTo>
                  <a:pt x="10058400" y="0"/>
                </a:lnTo>
                <a:close/>
              </a:path>
            </a:pathLst>
          </a:custGeom>
          <a:solidFill>
            <a:srgbClr val="AA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3435096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8D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345644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47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2847"/>
                </a:lnTo>
                <a:lnTo>
                  <a:pt x="10058400" y="0"/>
                </a:lnTo>
                <a:close/>
              </a:path>
            </a:pathLst>
          </a:custGeom>
          <a:solidFill>
            <a:srgbClr val="A8D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500627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A7D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52348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7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544836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47"/>
                </a:lnTo>
                <a:lnTo>
                  <a:pt x="0" y="44183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83"/>
                </a:lnTo>
                <a:lnTo>
                  <a:pt x="10058400" y="22847"/>
                </a:lnTo>
                <a:lnTo>
                  <a:pt x="10058400" y="0"/>
                </a:lnTo>
                <a:close/>
              </a:path>
            </a:pathLst>
          </a:custGeom>
          <a:solidFill>
            <a:srgbClr val="A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611892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65519"/>
                </a:lnTo>
                <a:lnTo>
                  <a:pt x="10058400" y="65519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A3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677411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72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A1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4446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0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765803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9E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83285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9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3854208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43"/>
                </a:lnTo>
                <a:lnTo>
                  <a:pt x="10058400" y="67043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C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3921251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A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398678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9D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4009643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44208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20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7D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4075175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5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409803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44208"/>
                </a:lnTo>
                <a:lnTo>
                  <a:pt x="10058400" y="44208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5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4142244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83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183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93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420776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1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423062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1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4251959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208"/>
                </a:lnTo>
                <a:lnTo>
                  <a:pt x="0" y="67068"/>
                </a:lnTo>
                <a:lnTo>
                  <a:pt x="10058400" y="67068"/>
                </a:lnTo>
                <a:lnTo>
                  <a:pt x="10058400" y="44208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4319028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438454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440742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445160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44208"/>
                </a:lnTo>
                <a:lnTo>
                  <a:pt x="10058400" y="44208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449579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451713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4561344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462838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464972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4693919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72"/>
                </a:lnTo>
                <a:lnTo>
                  <a:pt x="0" y="67068"/>
                </a:lnTo>
                <a:lnTo>
                  <a:pt x="10058400" y="67068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4760975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4782311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480518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4849380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491490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493776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4959096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498195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5026164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9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196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509168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511454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513588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515874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0" y="5202936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0" y="5224272"/>
            <a:ext cx="10058400" cy="530860"/>
          </a:xfrm>
          <a:custGeom>
            <a:avLst/>
            <a:gdLst/>
            <a:ahLst/>
            <a:cxnLst/>
            <a:rect l="l" t="t" r="r" b="b"/>
            <a:pathLst>
              <a:path w="10058400" h="530860">
                <a:moveTo>
                  <a:pt x="0" y="0"/>
                </a:moveTo>
                <a:lnTo>
                  <a:pt x="10058400" y="0"/>
                </a:lnTo>
                <a:lnTo>
                  <a:pt x="10058400" y="530351"/>
                </a:lnTo>
                <a:lnTo>
                  <a:pt x="0" y="530351"/>
                </a:lnTo>
                <a:lnTo>
                  <a:pt x="0" y="0"/>
                </a:lnTo>
                <a:close/>
              </a:path>
            </a:pathLst>
          </a:custGeom>
          <a:solidFill>
            <a:srgbClr val="7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0" y="575462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0" y="577748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0" y="5798819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0" y="582168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0" y="584302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0" y="5887212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0" y="5910072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0" y="593140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0" y="595428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0" y="599846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0" y="601980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0" y="604266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0" y="606400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47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2847"/>
                </a:lnTo>
                <a:lnTo>
                  <a:pt x="10058400" y="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0" y="6108204"/>
            <a:ext cx="10058400" cy="27940"/>
          </a:xfrm>
          <a:custGeom>
            <a:avLst/>
            <a:gdLst/>
            <a:ahLst/>
            <a:cxnLst/>
            <a:rect l="l" t="t" r="r" b="b"/>
            <a:pathLst>
              <a:path w="10058400" h="27939">
                <a:moveTo>
                  <a:pt x="10058400" y="0"/>
                </a:moveTo>
                <a:lnTo>
                  <a:pt x="0" y="0"/>
                </a:lnTo>
                <a:lnTo>
                  <a:pt x="0" y="16751"/>
                </a:lnTo>
                <a:lnTo>
                  <a:pt x="0" y="27419"/>
                </a:lnTo>
                <a:lnTo>
                  <a:pt x="10058400" y="27419"/>
                </a:lnTo>
                <a:lnTo>
                  <a:pt x="10058400" y="16751"/>
                </a:lnTo>
                <a:lnTo>
                  <a:pt x="10058400" y="0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0" y="6135623"/>
            <a:ext cx="10058400" cy="17145"/>
          </a:xfrm>
          <a:custGeom>
            <a:avLst/>
            <a:gdLst/>
            <a:ahLst/>
            <a:cxnLst/>
            <a:rect l="l" t="t" r="r" b="b"/>
            <a:pathLst>
              <a:path w="10058400" h="17145">
                <a:moveTo>
                  <a:pt x="0" y="0"/>
                </a:moveTo>
                <a:lnTo>
                  <a:pt x="10058400" y="0"/>
                </a:lnTo>
                <a:lnTo>
                  <a:pt x="10058400" y="16764"/>
                </a:lnTo>
                <a:lnTo>
                  <a:pt x="0" y="16764"/>
                </a:lnTo>
                <a:lnTo>
                  <a:pt x="0" y="0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0" y="6152387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7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0" y="617526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621944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A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0" y="624078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0" y="626364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0" y="628498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0" y="6329172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6352032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0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0" y="637336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91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0" y="639624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93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0" y="6440423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95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0" y="646176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5D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0" y="648461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7D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0" y="6505955"/>
            <a:ext cx="10058400" cy="17145"/>
          </a:xfrm>
          <a:custGeom>
            <a:avLst/>
            <a:gdLst/>
            <a:ahLst/>
            <a:cxnLst/>
            <a:rect l="l" t="t" r="r" b="b"/>
            <a:pathLst>
              <a:path w="10058400" h="17145">
                <a:moveTo>
                  <a:pt x="0" y="0"/>
                </a:moveTo>
                <a:lnTo>
                  <a:pt x="10058400" y="0"/>
                </a:lnTo>
                <a:lnTo>
                  <a:pt x="10058400" y="16764"/>
                </a:lnTo>
                <a:lnTo>
                  <a:pt x="0" y="16764"/>
                </a:lnTo>
                <a:lnTo>
                  <a:pt x="0" y="0"/>
                </a:lnTo>
                <a:close/>
              </a:path>
            </a:pathLst>
          </a:custGeom>
          <a:solidFill>
            <a:srgbClr val="9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0" y="6522719"/>
            <a:ext cx="10058400" cy="10795"/>
          </a:xfrm>
          <a:custGeom>
            <a:avLst/>
            <a:gdLst/>
            <a:ahLst/>
            <a:cxnLst/>
            <a:rect l="l" t="t" r="r" b="b"/>
            <a:pathLst>
              <a:path w="10058400" h="10795">
                <a:moveTo>
                  <a:pt x="0" y="0"/>
                </a:moveTo>
                <a:lnTo>
                  <a:pt x="10058400" y="0"/>
                </a:lnTo>
                <a:lnTo>
                  <a:pt x="10058400" y="10667"/>
                </a:lnTo>
                <a:lnTo>
                  <a:pt x="0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99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6533387"/>
            <a:ext cx="10058400" cy="40005"/>
          </a:xfrm>
          <a:custGeom>
            <a:avLst/>
            <a:gdLst/>
            <a:ahLst/>
            <a:cxnLst/>
            <a:rect l="l" t="t" r="r" b="b"/>
            <a:pathLst>
              <a:path w="10058400" h="40004">
                <a:moveTo>
                  <a:pt x="10058400" y="0"/>
                </a:moveTo>
                <a:lnTo>
                  <a:pt x="0" y="0"/>
                </a:lnTo>
                <a:lnTo>
                  <a:pt x="0" y="16776"/>
                </a:lnTo>
                <a:lnTo>
                  <a:pt x="0" y="39636"/>
                </a:lnTo>
                <a:lnTo>
                  <a:pt x="10058400" y="39636"/>
                </a:lnTo>
                <a:lnTo>
                  <a:pt x="10058400" y="167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9A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6573012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C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0" y="659434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59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C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0" y="661720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44208"/>
                </a:lnTo>
                <a:lnTo>
                  <a:pt x="10058400" y="44208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E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0" y="666140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0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0" y="6682740"/>
            <a:ext cx="10058400" cy="33655"/>
          </a:xfrm>
          <a:custGeom>
            <a:avLst/>
            <a:gdLst/>
            <a:ahLst/>
            <a:cxnLst/>
            <a:rect l="l" t="t" r="r" b="b"/>
            <a:pathLst>
              <a:path w="10058400" h="33654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33528"/>
                </a:lnTo>
                <a:lnTo>
                  <a:pt x="10058400" y="33528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A1D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912" y="1355928"/>
            <a:ext cx="8550574" cy="57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95" y="2017317"/>
            <a:ext cx="8362950" cy="338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cweissconsulting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45.jpg"/><Relationship Id="rId18" Type="http://schemas.openxmlformats.org/officeDocument/2006/relationships/image" Target="../media/image50.jpg"/><Relationship Id="rId26" Type="http://schemas.openxmlformats.org/officeDocument/2006/relationships/image" Target="../media/image58.jpg"/><Relationship Id="rId3" Type="http://schemas.openxmlformats.org/officeDocument/2006/relationships/image" Target="../media/image35.jpg"/><Relationship Id="rId21" Type="http://schemas.openxmlformats.org/officeDocument/2006/relationships/image" Target="../media/image53.jpg"/><Relationship Id="rId7" Type="http://schemas.openxmlformats.org/officeDocument/2006/relationships/image" Target="../media/image39.jpg"/><Relationship Id="rId12" Type="http://schemas.openxmlformats.org/officeDocument/2006/relationships/image" Target="../media/image44.jpg"/><Relationship Id="rId17" Type="http://schemas.openxmlformats.org/officeDocument/2006/relationships/image" Target="../media/image49.jpg"/><Relationship Id="rId25" Type="http://schemas.openxmlformats.org/officeDocument/2006/relationships/image" Target="../media/image57.jpg"/><Relationship Id="rId2" Type="http://schemas.openxmlformats.org/officeDocument/2006/relationships/image" Target="../media/image1.png"/><Relationship Id="rId16" Type="http://schemas.openxmlformats.org/officeDocument/2006/relationships/image" Target="../media/image48.jpg"/><Relationship Id="rId20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3.jpg"/><Relationship Id="rId24" Type="http://schemas.openxmlformats.org/officeDocument/2006/relationships/image" Target="../media/image56.jpg"/><Relationship Id="rId5" Type="http://schemas.openxmlformats.org/officeDocument/2006/relationships/image" Target="../media/image37.jpg"/><Relationship Id="rId15" Type="http://schemas.openxmlformats.org/officeDocument/2006/relationships/image" Target="../media/image47.jpg"/><Relationship Id="rId23" Type="http://schemas.openxmlformats.org/officeDocument/2006/relationships/image" Target="../media/image55.jpg"/><Relationship Id="rId10" Type="http://schemas.openxmlformats.org/officeDocument/2006/relationships/image" Target="../media/image42.jpg"/><Relationship Id="rId19" Type="http://schemas.openxmlformats.org/officeDocument/2006/relationships/image" Target="../media/image51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Relationship Id="rId14" Type="http://schemas.openxmlformats.org/officeDocument/2006/relationships/image" Target="../media/image46.jpg"/><Relationship Id="rId22" Type="http://schemas.openxmlformats.org/officeDocument/2006/relationships/image" Target="../media/image5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13" Type="http://schemas.openxmlformats.org/officeDocument/2006/relationships/image" Target="../media/image73.jpg"/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12" Type="http://schemas.openxmlformats.org/officeDocument/2006/relationships/image" Target="../media/image7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71.jpg"/><Relationship Id="rId5" Type="http://schemas.openxmlformats.org/officeDocument/2006/relationships/image" Target="../media/image65.jpg"/><Relationship Id="rId10" Type="http://schemas.openxmlformats.org/officeDocument/2006/relationships/image" Target="../media/image70.jpg"/><Relationship Id="rId4" Type="http://schemas.openxmlformats.org/officeDocument/2006/relationships/image" Target="../media/image64.jpg"/><Relationship Id="rId9" Type="http://schemas.openxmlformats.org/officeDocument/2006/relationships/image" Target="../media/image6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1.png"/><Relationship Id="rId16" Type="http://schemas.openxmlformats.org/officeDocument/2006/relationships/hyperlink" Target="mailto:(flavio@cisc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292" y="2739608"/>
            <a:ext cx="69068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60" dirty="0"/>
              <a:t>Time</a:t>
            </a:r>
            <a:r>
              <a:rPr sz="2300" spc="-140" dirty="0"/>
              <a:t> </a:t>
            </a:r>
            <a:r>
              <a:rPr sz="2300" spc="-75" dirty="0"/>
              <a:t>Transfer</a:t>
            </a:r>
            <a:r>
              <a:rPr sz="2300" spc="-160" dirty="0"/>
              <a:t> </a:t>
            </a:r>
            <a:r>
              <a:rPr sz="2300" dirty="0"/>
              <a:t>and</a:t>
            </a:r>
            <a:r>
              <a:rPr sz="2300" spc="-175" dirty="0"/>
              <a:t> </a:t>
            </a:r>
            <a:r>
              <a:rPr sz="2300" dirty="0"/>
              <a:t>Ensembles</a:t>
            </a:r>
            <a:r>
              <a:rPr sz="2300" spc="-160" dirty="0"/>
              <a:t> </a:t>
            </a:r>
            <a:r>
              <a:rPr sz="2300" dirty="0"/>
              <a:t>Across</a:t>
            </a:r>
            <a:r>
              <a:rPr sz="2300" spc="-140" dirty="0"/>
              <a:t> </a:t>
            </a:r>
            <a:r>
              <a:rPr sz="2300" spc="-50" dirty="0"/>
              <a:t>Moving</a:t>
            </a:r>
            <a:r>
              <a:rPr sz="2300" spc="-130" dirty="0"/>
              <a:t> </a:t>
            </a:r>
            <a:r>
              <a:rPr sz="2300" spc="-10" dirty="0"/>
              <a:t>Platforms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2888968" y="3947006"/>
            <a:ext cx="4280535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5530" marR="1059180" algn="ctr">
              <a:lnSpc>
                <a:spcPct val="115500"/>
              </a:lnSpc>
              <a:spcBef>
                <a:spcPts val="95"/>
              </a:spcBef>
            </a:pPr>
            <a:r>
              <a:rPr sz="1550" dirty="0">
                <a:latin typeface="Tahoma"/>
                <a:cs typeface="Tahoma"/>
              </a:rPr>
              <a:t>Presented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spc="-45" dirty="0">
                <a:latin typeface="Tahoma"/>
                <a:cs typeface="Tahoma"/>
              </a:rPr>
              <a:t>by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Marc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Weiss </a:t>
            </a:r>
            <a:r>
              <a:rPr sz="1550" dirty="0">
                <a:latin typeface="Tahoma"/>
                <a:cs typeface="Tahoma"/>
              </a:rPr>
              <a:t>Marc</a:t>
            </a:r>
            <a:r>
              <a:rPr sz="1550" spc="-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Weiss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Consulting</a:t>
            </a:r>
            <a:endParaRPr sz="1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550" u="sng" spc="-10" dirty="0">
                <a:solidFill>
                  <a:srgbClr val="467785"/>
                </a:solidFill>
                <a:uFill>
                  <a:solidFill>
                    <a:srgbClr val="467785"/>
                  </a:solidFill>
                </a:uFill>
                <a:latin typeface="Tahoma"/>
                <a:cs typeface="Tahoma"/>
                <a:hlinkClick r:id="rId2"/>
              </a:rPr>
              <a:t>marcweissconsulting@gmail.com</a:t>
            </a:r>
            <a:endParaRPr sz="1550">
              <a:latin typeface="Tahoma"/>
              <a:cs typeface="Tahoma"/>
            </a:endParaRPr>
          </a:p>
          <a:p>
            <a:pPr marL="12065" marR="5080" algn="ctr">
              <a:lnSpc>
                <a:spcPct val="114799"/>
              </a:lnSpc>
              <a:spcBef>
                <a:spcPts val="15"/>
              </a:spcBef>
            </a:pPr>
            <a:r>
              <a:rPr sz="1550" dirty="0">
                <a:latin typeface="Tahoma"/>
                <a:cs typeface="Tahoma"/>
              </a:rPr>
              <a:t>With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Thanks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to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Charles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-45" dirty="0">
                <a:latin typeface="Tahoma"/>
                <a:cs typeface="Tahoma"/>
              </a:rPr>
              <a:t>Barry,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Luminous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Cyber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Co </a:t>
            </a:r>
            <a:r>
              <a:rPr sz="1550" dirty="0">
                <a:latin typeface="Tahoma"/>
                <a:cs typeface="Tahoma"/>
              </a:rPr>
              <a:t>And</a:t>
            </a:r>
            <a:r>
              <a:rPr sz="1550" spc="-14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to</a:t>
            </a:r>
            <a:r>
              <a:rPr sz="1550" spc="-10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Steven</a:t>
            </a:r>
            <a:r>
              <a:rPr sz="1550" spc="-1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Wilkinson,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Raytheon</a:t>
            </a:r>
            <a:r>
              <a:rPr sz="1550" spc="-13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Technologies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0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22872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72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463796" y="21336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44196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196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4463796" y="67043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20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20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4463796" y="67068"/>
                  </a:lnTo>
                  <a:lnTo>
                    <a:pt x="4463796" y="44208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44208"/>
                  </a:lnTo>
                  <a:lnTo>
                    <a:pt x="5658612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7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3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7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587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224272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9314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5238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636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8461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522719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33387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8776119" y="6352964"/>
            <a:ext cx="527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11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-</a:t>
            </a:r>
            <a:r>
              <a:rPr sz="1000" spc="-8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757575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39" name="object 1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845" y="3505961"/>
            <a:ext cx="5436107" cy="1036320"/>
          </a:xfrm>
          <a:prstGeom prst="rect">
            <a:avLst/>
          </a:prstGeom>
        </p:spPr>
      </p:pic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2459174" y="1422894"/>
            <a:ext cx="5012690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7855" marR="5080" indent="-605790">
              <a:lnSpc>
                <a:spcPct val="100899"/>
              </a:lnSpc>
              <a:spcBef>
                <a:spcPts val="95"/>
              </a:spcBef>
            </a:pPr>
            <a:r>
              <a:rPr sz="3600" spc="-114" dirty="0"/>
              <a:t>One-</a:t>
            </a:r>
            <a:r>
              <a:rPr sz="3600" spc="-185" dirty="0"/>
              <a:t>Way</a:t>
            </a:r>
            <a:r>
              <a:rPr sz="3600" spc="-355" dirty="0"/>
              <a:t> </a:t>
            </a:r>
            <a:r>
              <a:rPr sz="3600" spc="-95" dirty="0"/>
              <a:t>Dissemination</a:t>
            </a:r>
            <a:r>
              <a:rPr sz="3600" spc="-370" dirty="0"/>
              <a:t> </a:t>
            </a:r>
            <a:r>
              <a:rPr sz="3600" spc="-65" dirty="0"/>
              <a:t>or </a:t>
            </a:r>
            <a:r>
              <a:rPr sz="3600" spc="-80" dirty="0"/>
              <a:t>Comparison</a:t>
            </a:r>
            <a:r>
              <a:rPr sz="3600" spc="-385" dirty="0"/>
              <a:t> </a:t>
            </a:r>
            <a:r>
              <a:rPr sz="3600" spc="-10" dirty="0"/>
              <a:t>System</a:t>
            </a:r>
            <a:endParaRPr sz="3600"/>
          </a:p>
        </p:txBody>
      </p:sp>
      <p:sp>
        <p:nvSpPr>
          <p:cNvPr id="141" name="object 141"/>
          <p:cNvSpPr txBox="1"/>
          <p:nvPr/>
        </p:nvSpPr>
        <p:spPr>
          <a:xfrm>
            <a:off x="2081329" y="3020048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546550" y="2956037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02954" y="4783310"/>
            <a:ext cx="122237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2565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994426" y="538678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744639" y="4719340"/>
            <a:ext cx="12223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565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836112" y="532281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714979" y="4970799"/>
            <a:ext cx="25628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Delay,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Perturbations,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and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975646" y="5272476"/>
            <a:ext cx="20434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Measurement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697224" y="5799836"/>
            <a:ext cx="5582920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One-</a:t>
            </a:r>
            <a:r>
              <a:rPr sz="2300" spc="-60" dirty="0">
                <a:solidFill>
                  <a:srgbClr val="FF0000"/>
                </a:solidFill>
                <a:latin typeface="Tahoma"/>
                <a:cs typeface="Tahoma"/>
              </a:rPr>
              <a:t>way</a:t>
            </a:r>
            <a:r>
              <a:rPr sz="2300" spc="-2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6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2300" spc="-22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70" dirty="0">
                <a:solidFill>
                  <a:srgbClr val="FF0000"/>
                </a:solidFill>
                <a:latin typeface="Tahoma"/>
                <a:cs typeface="Tahoma"/>
              </a:rPr>
              <a:t>Transfer</a:t>
            </a:r>
            <a:r>
              <a:rPr sz="230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requires</a:t>
            </a:r>
            <a:r>
              <a:rPr sz="230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determining </a:t>
            </a:r>
            <a:r>
              <a:rPr sz="230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300" spc="-2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FF0000"/>
                </a:solidFill>
                <a:latin typeface="Tahoma"/>
                <a:cs typeface="Tahoma"/>
              </a:rPr>
              <a:t>removing</a:t>
            </a:r>
            <a:r>
              <a:rPr sz="2300" spc="-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300" spc="-2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FF0000"/>
                </a:solidFill>
                <a:latin typeface="Tahoma"/>
                <a:cs typeface="Tahoma"/>
              </a:rPr>
              <a:t>Delay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7192" y="1340596"/>
            <a:ext cx="53898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14" dirty="0"/>
              <a:t>One-</a:t>
            </a:r>
            <a:r>
              <a:rPr sz="3600" spc="-185" dirty="0"/>
              <a:t>Way</a:t>
            </a:r>
            <a:r>
              <a:rPr sz="3600" spc="-400" dirty="0"/>
              <a:t> </a:t>
            </a:r>
            <a:r>
              <a:rPr sz="3600" spc="-175" dirty="0"/>
              <a:t>Time</a:t>
            </a:r>
            <a:r>
              <a:rPr sz="3600" spc="-365" dirty="0"/>
              <a:t> </a:t>
            </a:r>
            <a:r>
              <a:rPr sz="3600" spc="-220" dirty="0"/>
              <a:t>Transfer:</a:t>
            </a:r>
            <a:r>
              <a:rPr sz="3600" spc="-409" dirty="0"/>
              <a:t> </a:t>
            </a:r>
            <a:r>
              <a:rPr sz="3600" spc="-25" dirty="0"/>
              <a:t>GPS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257300" y="2566416"/>
            <a:ext cx="6664959" cy="4135120"/>
            <a:chOff x="1257300" y="2566416"/>
            <a:chExt cx="6664959" cy="4135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4888" y="2566416"/>
              <a:ext cx="816864" cy="6294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7300" y="4722876"/>
              <a:ext cx="1993900" cy="1978660"/>
            </a:xfrm>
            <a:custGeom>
              <a:avLst/>
              <a:gdLst/>
              <a:ahLst/>
              <a:cxnLst/>
              <a:rect l="l" t="t" r="r" b="b"/>
              <a:pathLst>
                <a:path w="1993900" h="1978659">
                  <a:moveTo>
                    <a:pt x="446532" y="1978152"/>
                  </a:moveTo>
                  <a:lnTo>
                    <a:pt x="0" y="484631"/>
                  </a:lnTo>
                  <a:lnTo>
                    <a:pt x="1496567" y="0"/>
                  </a:lnTo>
                  <a:lnTo>
                    <a:pt x="1993391" y="1655063"/>
                  </a:lnTo>
                  <a:lnTo>
                    <a:pt x="446532" y="1978152"/>
                  </a:lnTo>
                  <a:close/>
                </a:path>
              </a:pathLst>
            </a:custGeom>
            <a:solidFill>
              <a:srgbClr val="F2E4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43" y="4806696"/>
              <a:ext cx="1798320" cy="18943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44011" y="3060192"/>
              <a:ext cx="4154804" cy="2085339"/>
            </a:xfrm>
            <a:custGeom>
              <a:avLst/>
              <a:gdLst/>
              <a:ahLst/>
              <a:cxnLst/>
              <a:rect l="l" t="t" r="r" b="b"/>
              <a:pathLst>
                <a:path w="4154804" h="2085339">
                  <a:moveTo>
                    <a:pt x="76671" y="2059448"/>
                  </a:moveTo>
                  <a:lnTo>
                    <a:pt x="63478" y="2053292"/>
                  </a:lnTo>
                  <a:lnTo>
                    <a:pt x="62723" y="2051782"/>
                  </a:lnTo>
                  <a:lnTo>
                    <a:pt x="65836" y="2038199"/>
                  </a:lnTo>
                  <a:lnTo>
                    <a:pt x="4143756" y="0"/>
                  </a:lnTo>
                  <a:lnTo>
                    <a:pt x="4154424" y="19812"/>
                  </a:lnTo>
                  <a:lnTo>
                    <a:pt x="76671" y="2059448"/>
                  </a:lnTo>
                  <a:close/>
                </a:path>
                <a:path w="4154804" h="2085339">
                  <a:moveTo>
                    <a:pt x="131064" y="2084832"/>
                  </a:moveTo>
                  <a:lnTo>
                    <a:pt x="0" y="2084832"/>
                  </a:lnTo>
                  <a:lnTo>
                    <a:pt x="79248" y="1979676"/>
                  </a:lnTo>
                  <a:lnTo>
                    <a:pt x="65836" y="2038199"/>
                  </a:lnTo>
                  <a:lnTo>
                    <a:pt x="57912" y="2042160"/>
                  </a:lnTo>
                  <a:lnTo>
                    <a:pt x="62723" y="2051782"/>
                  </a:lnTo>
                  <a:lnTo>
                    <a:pt x="62483" y="2052828"/>
                  </a:lnTo>
                  <a:lnTo>
                    <a:pt x="63478" y="2053292"/>
                  </a:lnTo>
                  <a:lnTo>
                    <a:pt x="68580" y="2063496"/>
                  </a:lnTo>
                  <a:lnTo>
                    <a:pt x="85343" y="2063496"/>
                  </a:lnTo>
                  <a:lnTo>
                    <a:pt x="131064" y="2084832"/>
                  </a:lnTo>
                  <a:close/>
                </a:path>
                <a:path w="4154804" h="2085339">
                  <a:moveTo>
                    <a:pt x="62723" y="2051782"/>
                  </a:moveTo>
                  <a:lnTo>
                    <a:pt x="57912" y="2042160"/>
                  </a:lnTo>
                  <a:lnTo>
                    <a:pt x="65836" y="2038199"/>
                  </a:lnTo>
                  <a:lnTo>
                    <a:pt x="62723" y="2051782"/>
                  </a:lnTo>
                  <a:close/>
                </a:path>
                <a:path w="4154804" h="2085339">
                  <a:moveTo>
                    <a:pt x="68580" y="2063496"/>
                  </a:moveTo>
                  <a:lnTo>
                    <a:pt x="63478" y="2053292"/>
                  </a:lnTo>
                  <a:lnTo>
                    <a:pt x="76671" y="2059448"/>
                  </a:lnTo>
                  <a:lnTo>
                    <a:pt x="68580" y="2063496"/>
                  </a:lnTo>
                  <a:close/>
                </a:path>
                <a:path w="4154804" h="2085339">
                  <a:moveTo>
                    <a:pt x="85343" y="2063496"/>
                  </a:moveTo>
                  <a:lnTo>
                    <a:pt x="68580" y="2063496"/>
                  </a:lnTo>
                  <a:lnTo>
                    <a:pt x="76671" y="2059448"/>
                  </a:lnTo>
                  <a:lnTo>
                    <a:pt x="85343" y="2063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6244" y="2625852"/>
              <a:ext cx="512063" cy="5105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92339" y="2630424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251460"/>
                  </a:move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297010" y="4057"/>
                  </a:lnTo>
                  <a:lnTo>
                    <a:pt x="339739" y="15754"/>
                  </a:lnTo>
                  <a:lnTo>
                    <a:pt x="378967" y="34374"/>
                  </a:lnTo>
                  <a:lnTo>
                    <a:pt x="414019" y="59203"/>
                  </a:lnTo>
                  <a:lnTo>
                    <a:pt x="444217" y="89527"/>
                  </a:lnTo>
                  <a:lnTo>
                    <a:pt x="468883" y="124629"/>
                  </a:lnTo>
                  <a:lnTo>
                    <a:pt x="487341" y="163795"/>
                  </a:lnTo>
                  <a:lnTo>
                    <a:pt x="498912" y="206310"/>
                  </a:lnTo>
                  <a:lnTo>
                    <a:pt x="502919" y="251460"/>
                  </a:lnTo>
                  <a:lnTo>
                    <a:pt x="498912" y="296609"/>
                  </a:lnTo>
                  <a:lnTo>
                    <a:pt x="487341" y="339124"/>
                  </a:lnTo>
                  <a:lnTo>
                    <a:pt x="468883" y="378290"/>
                  </a:lnTo>
                  <a:lnTo>
                    <a:pt x="444217" y="413392"/>
                  </a:lnTo>
                  <a:lnTo>
                    <a:pt x="414019" y="443716"/>
                  </a:lnTo>
                  <a:lnTo>
                    <a:pt x="378967" y="468545"/>
                  </a:lnTo>
                  <a:lnTo>
                    <a:pt x="339739" y="487165"/>
                  </a:lnTo>
                  <a:lnTo>
                    <a:pt x="297010" y="498862"/>
                  </a:lnTo>
                  <a:lnTo>
                    <a:pt x="251459" y="502920"/>
                  </a:lnTo>
                  <a:lnTo>
                    <a:pt x="206310" y="498862"/>
                  </a:lnTo>
                  <a:lnTo>
                    <a:pt x="163795" y="487165"/>
                  </a:lnTo>
                  <a:lnTo>
                    <a:pt x="124629" y="468545"/>
                  </a:lnTo>
                  <a:lnTo>
                    <a:pt x="89527" y="443716"/>
                  </a:lnTo>
                  <a:lnTo>
                    <a:pt x="59203" y="413392"/>
                  </a:lnTo>
                  <a:lnTo>
                    <a:pt x="34374" y="378290"/>
                  </a:lnTo>
                  <a:lnTo>
                    <a:pt x="15754" y="339124"/>
                  </a:lnTo>
                  <a:lnTo>
                    <a:pt x="4057" y="296609"/>
                  </a:lnTo>
                  <a:lnTo>
                    <a:pt x="0" y="2514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7136" y="2837171"/>
            <a:ext cx="12452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Times New Roman"/>
                <a:cs typeface="Times New Roman"/>
              </a:rPr>
              <a:t>Ephemeris</a:t>
            </a:r>
            <a:r>
              <a:rPr sz="1450" spc="114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error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22447" y="2881884"/>
            <a:ext cx="4470400" cy="3405504"/>
            <a:chOff x="2822447" y="2881884"/>
            <a:chExt cx="4470400" cy="340550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0316" y="2881884"/>
              <a:ext cx="192024" cy="1447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30067" y="4704588"/>
              <a:ext cx="629920" cy="1257300"/>
            </a:xfrm>
            <a:custGeom>
              <a:avLst/>
              <a:gdLst/>
              <a:ahLst/>
              <a:cxnLst/>
              <a:rect l="l" t="t" r="r" b="b"/>
              <a:pathLst>
                <a:path w="629920" h="1257300">
                  <a:moveTo>
                    <a:pt x="0" y="0"/>
                  </a:moveTo>
                  <a:lnTo>
                    <a:pt x="41910" y="16030"/>
                  </a:lnTo>
                  <a:lnTo>
                    <a:pt x="83820" y="32737"/>
                  </a:lnTo>
                  <a:lnTo>
                    <a:pt x="125730" y="51053"/>
                  </a:lnTo>
                  <a:lnTo>
                    <a:pt x="167640" y="71910"/>
                  </a:lnTo>
                  <a:lnTo>
                    <a:pt x="209550" y="96237"/>
                  </a:lnTo>
                  <a:lnTo>
                    <a:pt x="251459" y="124968"/>
                  </a:lnTo>
                  <a:lnTo>
                    <a:pt x="288422" y="152493"/>
                  </a:lnTo>
                  <a:lnTo>
                    <a:pt x="326771" y="180951"/>
                  </a:lnTo>
                  <a:lnTo>
                    <a:pt x="365466" y="211462"/>
                  </a:lnTo>
                  <a:lnTo>
                    <a:pt x="403469" y="245146"/>
                  </a:lnTo>
                  <a:lnTo>
                    <a:pt x="439738" y="283121"/>
                  </a:lnTo>
                  <a:lnTo>
                    <a:pt x="473235" y="326509"/>
                  </a:lnTo>
                  <a:lnTo>
                    <a:pt x="502919" y="376428"/>
                  </a:lnTo>
                  <a:lnTo>
                    <a:pt x="521314" y="417297"/>
                  </a:lnTo>
                  <a:lnTo>
                    <a:pt x="538886" y="463259"/>
                  </a:lnTo>
                  <a:lnTo>
                    <a:pt x="555452" y="513190"/>
                  </a:lnTo>
                  <a:lnTo>
                    <a:pt x="570829" y="565964"/>
                  </a:lnTo>
                  <a:lnTo>
                    <a:pt x="584835" y="620458"/>
                  </a:lnTo>
                  <a:lnTo>
                    <a:pt x="597286" y="675546"/>
                  </a:lnTo>
                  <a:lnTo>
                    <a:pt x="607999" y="730104"/>
                  </a:lnTo>
                  <a:lnTo>
                    <a:pt x="616793" y="783006"/>
                  </a:lnTo>
                  <a:lnTo>
                    <a:pt x="623483" y="833129"/>
                  </a:lnTo>
                  <a:lnTo>
                    <a:pt x="627887" y="879347"/>
                  </a:lnTo>
                  <a:lnTo>
                    <a:pt x="629766" y="933280"/>
                  </a:lnTo>
                  <a:lnTo>
                    <a:pt x="627768" y="984480"/>
                  </a:lnTo>
                  <a:lnTo>
                    <a:pt x="622449" y="1033358"/>
                  </a:lnTo>
                  <a:lnTo>
                    <a:pt x="614362" y="1080325"/>
                  </a:lnTo>
                  <a:lnTo>
                    <a:pt x="604060" y="1125792"/>
                  </a:lnTo>
                  <a:lnTo>
                    <a:pt x="592097" y="1170170"/>
                  </a:lnTo>
                  <a:lnTo>
                    <a:pt x="579027" y="1213868"/>
                  </a:lnTo>
                  <a:lnTo>
                    <a:pt x="565404" y="12573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8980" y="4264152"/>
              <a:ext cx="692150" cy="2011680"/>
            </a:xfrm>
            <a:custGeom>
              <a:avLst/>
              <a:gdLst/>
              <a:ahLst/>
              <a:cxnLst/>
              <a:rect l="l" t="t" r="r" b="b"/>
              <a:pathLst>
                <a:path w="692150" h="2011679">
                  <a:moveTo>
                    <a:pt x="0" y="0"/>
                  </a:moveTo>
                  <a:lnTo>
                    <a:pt x="41910" y="26698"/>
                  </a:lnTo>
                  <a:lnTo>
                    <a:pt x="83820" y="54073"/>
                  </a:lnTo>
                  <a:lnTo>
                    <a:pt x="125730" y="83057"/>
                  </a:lnTo>
                  <a:lnTo>
                    <a:pt x="167640" y="114582"/>
                  </a:lnTo>
                  <a:lnTo>
                    <a:pt x="209550" y="149577"/>
                  </a:lnTo>
                  <a:lnTo>
                    <a:pt x="251459" y="188976"/>
                  </a:lnTo>
                  <a:lnTo>
                    <a:pt x="283767" y="221405"/>
                  </a:lnTo>
                  <a:lnTo>
                    <a:pt x="317325" y="255817"/>
                  </a:lnTo>
                  <a:lnTo>
                    <a:pt x="351383" y="292194"/>
                  </a:lnTo>
                  <a:lnTo>
                    <a:pt x="385191" y="330517"/>
                  </a:lnTo>
                  <a:lnTo>
                    <a:pt x="417998" y="370769"/>
                  </a:lnTo>
                  <a:lnTo>
                    <a:pt x="449056" y="412932"/>
                  </a:lnTo>
                  <a:lnTo>
                    <a:pt x="477613" y="456988"/>
                  </a:lnTo>
                  <a:lnTo>
                    <a:pt x="502919" y="502919"/>
                  </a:lnTo>
                  <a:lnTo>
                    <a:pt x="523062" y="546873"/>
                  </a:lnTo>
                  <a:lnTo>
                    <a:pt x="541009" y="593887"/>
                  </a:lnTo>
                  <a:lnTo>
                    <a:pt x="557050" y="643184"/>
                  </a:lnTo>
                  <a:lnTo>
                    <a:pt x="571472" y="693986"/>
                  </a:lnTo>
                  <a:lnTo>
                    <a:pt x="584565" y="745516"/>
                  </a:lnTo>
                  <a:lnTo>
                    <a:pt x="596617" y="796995"/>
                  </a:lnTo>
                  <a:lnTo>
                    <a:pt x="607917" y="847647"/>
                  </a:lnTo>
                  <a:lnTo>
                    <a:pt x="618752" y="896693"/>
                  </a:lnTo>
                  <a:lnTo>
                    <a:pt x="629412" y="943356"/>
                  </a:lnTo>
                  <a:lnTo>
                    <a:pt x="641285" y="993347"/>
                  </a:lnTo>
                  <a:lnTo>
                    <a:pt x="652676" y="1041820"/>
                  </a:lnTo>
                  <a:lnTo>
                    <a:pt x="663246" y="1089115"/>
                  </a:lnTo>
                  <a:lnTo>
                    <a:pt x="672655" y="1135570"/>
                  </a:lnTo>
                  <a:lnTo>
                    <a:pt x="680564" y="1181525"/>
                  </a:lnTo>
                  <a:lnTo>
                    <a:pt x="686633" y="1227320"/>
                  </a:lnTo>
                  <a:lnTo>
                    <a:pt x="690523" y="1273293"/>
                  </a:lnTo>
                  <a:lnTo>
                    <a:pt x="691895" y="1319783"/>
                  </a:lnTo>
                  <a:lnTo>
                    <a:pt x="690523" y="1367590"/>
                  </a:lnTo>
                  <a:lnTo>
                    <a:pt x="686633" y="1415915"/>
                  </a:lnTo>
                  <a:lnTo>
                    <a:pt x="680564" y="1464418"/>
                  </a:lnTo>
                  <a:lnTo>
                    <a:pt x="672655" y="1512760"/>
                  </a:lnTo>
                  <a:lnTo>
                    <a:pt x="663246" y="1560602"/>
                  </a:lnTo>
                  <a:lnTo>
                    <a:pt x="652676" y="1607605"/>
                  </a:lnTo>
                  <a:lnTo>
                    <a:pt x="641285" y="1653429"/>
                  </a:lnTo>
                  <a:lnTo>
                    <a:pt x="629412" y="1697736"/>
                  </a:lnTo>
                  <a:lnTo>
                    <a:pt x="613447" y="1748876"/>
                  </a:lnTo>
                  <a:lnTo>
                    <a:pt x="594071" y="1801563"/>
                  </a:lnTo>
                  <a:lnTo>
                    <a:pt x="572908" y="1853610"/>
                  </a:lnTo>
                  <a:lnTo>
                    <a:pt x="551585" y="1902831"/>
                  </a:lnTo>
                  <a:lnTo>
                    <a:pt x="531729" y="1947041"/>
                  </a:lnTo>
                  <a:lnTo>
                    <a:pt x="514965" y="1984052"/>
                  </a:lnTo>
                  <a:lnTo>
                    <a:pt x="502919" y="201167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44995" y="5847148"/>
            <a:ext cx="1743075" cy="699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154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Times New Roman"/>
                <a:cs typeface="Times New Roman"/>
              </a:rPr>
              <a:t>Ionosphere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-10" dirty="0">
                <a:latin typeface="Times New Roman"/>
                <a:cs typeface="Times New Roman"/>
              </a:rPr>
              <a:t>Troposphere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08732" y="2221991"/>
            <a:ext cx="5904230" cy="4057015"/>
            <a:chOff x="2808732" y="2221991"/>
            <a:chExt cx="5904230" cy="4057015"/>
          </a:xfrm>
        </p:grpSpPr>
        <p:sp>
          <p:nvSpPr>
            <p:cNvPr id="18" name="object 18"/>
            <p:cNvSpPr/>
            <p:nvPr/>
          </p:nvSpPr>
          <p:spPr>
            <a:xfrm>
              <a:off x="2808719" y="2221991"/>
              <a:ext cx="5904230" cy="4057015"/>
            </a:xfrm>
            <a:custGeom>
              <a:avLst/>
              <a:gdLst/>
              <a:ahLst/>
              <a:cxnLst/>
              <a:rect l="l" t="t" r="r" b="b"/>
              <a:pathLst>
                <a:path w="5904230" h="4057015">
                  <a:moveTo>
                    <a:pt x="339852" y="2237244"/>
                  </a:moveTo>
                  <a:lnTo>
                    <a:pt x="330708" y="2225052"/>
                  </a:lnTo>
                  <a:lnTo>
                    <a:pt x="280416" y="2258580"/>
                  </a:lnTo>
                  <a:lnTo>
                    <a:pt x="230124" y="2290584"/>
                  </a:lnTo>
                  <a:lnTo>
                    <a:pt x="205740" y="2307348"/>
                  </a:lnTo>
                  <a:lnTo>
                    <a:pt x="160020" y="2340876"/>
                  </a:lnTo>
                  <a:lnTo>
                    <a:pt x="138684" y="2356116"/>
                  </a:lnTo>
                  <a:lnTo>
                    <a:pt x="117348" y="2372880"/>
                  </a:lnTo>
                  <a:lnTo>
                    <a:pt x="97536" y="2388120"/>
                  </a:lnTo>
                  <a:lnTo>
                    <a:pt x="79248" y="2403360"/>
                  </a:lnTo>
                  <a:lnTo>
                    <a:pt x="35052" y="2449080"/>
                  </a:lnTo>
                  <a:lnTo>
                    <a:pt x="7620" y="2493276"/>
                  </a:lnTo>
                  <a:lnTo>
                    <a:pt x="1524" y="2506992"/>
                  </a:lnTo>
                  <a:lnTo>
                    <a:pt x="0" y="2520708"/>
                  </a:lnTo>
                  <a:lnTo>
                    <a:pt x="0" y="2545092"/>
                  </a:lnTo>
                  <a:lnTo>
                    <a:pt x="3048" y="2557284"/>
                  </a:lnTo>
                  <a:lnTo>
                    <a:pt x="7620" y="2569476"/>
                  </a:lnTo>
                  <a:lnTo>
                    <a:pt x="13716" y="2580144"/>
                  </a:lnTo>
                  <a:lnTo>
                    <a:pt x="21336" y="2592336"/>
                  </a:lnTo>
                  <a:lnTo>
                    <a:pt x="27432" y="2603004"/>
                  </a:lnTo>
                  <a:lnTo>
                    <a:pt x="35052" y="2613672"/>
                  </a:lnTo>
                  <a:lnTo>
                    <a:pt x="44196" y="2625864"/>
                  </a:lnTo>
                  <a:lnTo>
                    <a:pt x="60960" y="2650248"/>
                  </a:lnTo>
                  <a:lnTo>
                    <a:pt x="60960" y="2648724"/>
                  </a:lnTo>
                  <a:lnTo>
                    <a:pt x="68580" y="2662440"/>
                  </a:lnTo>
                  <a:lnTo>
                    <a:pt x="77724" y="2674632"/>
                  </a:lnTo>
                  <a:lnTo>
                    <a:pt x="85344" y="2689872"/>
                  </a:lnTo>
                  <a:lnTo>
                    <a:pt x="96012" y="2705112"/>
                  </a:lnTo>
                  <a:lnTo>
                    <a:pt x="108204" y="2721876"/>
                  </a:lnTo>
                  <a:lnTo>
                    <a:pt x="120396" y="2740164"/>
                  </a:lnTo>
                  <a:lnTo>
                    <a:pt x="175260" y="2813316"/>
                  </a:lnTo>
                  <a:lnTo>
                    <a:pt x="190500" y="2831604"/>
                  </a:lnTo>
                  <a:lnTo>
                    <a:pt x="204216" y="2848368"/>
                  </a:lnTo>
                  <a:lnTo>
                    <a:pt x="216408" y="2865132"/>
                  </a:lnTo>
                  <a:lnTo>
                    <a:pt x="219824" y="2869514"/>
                  </a:lnTo>
                  <a:lnTo>
                    <a:pt x="182880" y="2860560"/>
                  </a:lnTo>
                  <a:lnTo>
                    <a:pt x="272796" y="2923044"/>
                  </a:lnTo>
                  <a:lnTo>
                    <a:pt x="254990" y="2878848"/>
                  </a:lnTo>
                  <a:lnTo>
                    <a:pt x="231648" y="2820936"/>
                  </a:lnTo>
                  <a:lnTo>
                    <a:pt x="231698" y="2822460"/>
                  </a:lnTo>
                  <a:lnTo>
                    <a:pt x="232829" y="2860802"/>
                  </a:lnTo>
                  <a:lnTo>
                    <a:pt x="228600" y="2855988"/>
                  </a:lnTo>
                  <a:lnTo>
                    <a:pt x="216408" y="2839224"/>
                  </a:lnTo>
                  <a:lnTo>
                    <a:pt x="202692" y="2822460"/>
                  </a:lnTo>
                  <a:lnTo>
                    <a:pt x="187452" y="2804172"/>
                  </a:lnTo>
                  <a:lnTo>
                    <a:pt x="132588" y="2731020"/>
                  </a:lnTo>
                  <a:lnTo>
                    <a:pt x="121412" y="2714256"/>
                  </a:lnTo>
                  <a:lnTo>
                    <a:pt x="120396" y="2712732"/>
                  </a:lnTo>
                  <a:lnTo>
                    <a:pt x="120396" y="2714256"/>
                  </a:lnTo>
                  <a:lnTo>
                    <a:pt x="100037" y="2682252"/>
                  </a:lnTo>
                  <a:lnTo>
                    <a:pt x="99060" y="2680728"/>
                  </a:lnTo>
                  <a:lnTo>
                    <a:pt x="99060" y="2682252"/>
                  </a:lnTo>
                  <a:lnTo>
                    <a:pt x="89916" y="2667012"/>
                  </a:lnTo>
                  <a:lnTo>
                    <a:pt x="82296" y="2653296"/>
                  </a:lnTo>
                  <a:lnTo>
                    <a:pt x="78867" y="2648724"/>
                  </a:lnTo>
                  <a:lnTo>
                    <a:pt x="73152" y="2641104"/>
                  </a:lnTo>
                  <a:lnTo>
                    <a:pt x="56388" y="2616720"/>
                  </a:lnTo>
                  <a:lnTo>
                    <a:pt x="48768" y="2604528"/>
                  </a:lnTo>
                  <a:lnTo>
                    <a:pt x="33528" y="2583192"/>
                  </a:lnTo>
                  <a:lnTo>
                    <a:pt x="28308" y="2574048"/>
                  </a:lnTo>
                  <a:lnTo>
                    <a:pt x="27432" y="2572524"/>
                  </a:lnTo>
                  <a:lnTo>
                    <a:pt x="27432" y="2574048"/>
                  </a:lnTo>
                  <a:lnTo>
                    <a:pt x="23431" y="2563380"/>
                  </a:lnTo>
                  <a:lnTo>
                    <a:pt x="22860" y="2561856"/>
                  </a:lnTo>
                  <a:lnTo>
                    <a:pt x="22860" y="2563380"/>
                  </a:lnTo>
                  <a:lnTo>
                    <a:pt x="18288" y="2552712"/>
                  </a:lnTo>
                  <a:lnTo>
                    <a:pt x="16992" y="2543568"/>
                  </a:lnTo>
                  <a:lnTo>
                    <a:pt x="16764" y="2542044"/>
                  </a:lnTo>
                  <a:lnTo>
                    <a:pt x="16764" y="2543568"/>
                  </a:lnTo>
                  <a:lnTo>
                    <a:pt x="15430" y="2532900"/>
                  </a:lnTo>
                  <a:lnTo>
                    <a:pt x="15240" y="2531376"/>
                  </a:lnTo>
                  <a:lnTo>
                    <a:pt x="15240" y="2522232"/>
                  </a:lnTo>
                  <a:lnTo>
                    <a:pt x="15621" y="2520708"/>
                  </a:lnTo>
                  <a:lnTo>
                    <a:pt x="17907" y="2511564"/>
                  </a:lnTo>
                  <a:lnTo>
                    <a:pt x="18288" y="2510040"/>
                  </a:lnTo>
                  <a:lnTo>
                    <a:pt x="16764" y="2511564"/>
                  </a:lnTo>
                  <a:lnTo>
                    <a:pt x="21336" y="2497848"/>
                  </a:lnTo>
                  <a:lnTo>
                    <a:pt x="21336" y="2499372"/>
                  </a:lnTo>
                  <a:lnTo>
                    <a:pt x="22098" y="2497848"/>
                  </a:lnTo>
                  <a:lnTo>
                    <a:pt x="24384" y="2493276"/>
                  </a:lnTo>
                  <a:lnTo>
                    <a:pt x="27432" y="2485656"/>
                  </a:lnTo>
                  <a:lnTo>
                    <a:pt x="27432" y="2487180"/>
                  </a:lnTo>
                  <a:lnTo>
                    <a:pt x="28448" y="2485656"/>
                  </a:lnTo>
                  <a:lnTo>
                    <a:pt x="36576" y="2473464"/>
                  </a:lnTo>
                  <a:lnTo>
                    <a:pt x="47244" y="2459748"/>
                  </a:lnTo>
                  <a:lnTo>
                    <a:pt x="59436" y="2444508"/>
                  </a:lnTo>
                  <a:lnTo>
                    <a:pt x="59436" y="2446032"/>
                  </a:lnTo>
                  <a:lnTo>
                    <a:pt x="60960" y="2444508"/>
                  </a:lnTo>
                  <a:lnTo>
                    <a:pt x="74676" y="2430792"/>
                  </a:lnTo>
                  <a:lnTo>
                    <a:pt x="73152" y="2430792"/>
                  </a:lnTo>
                  <a:lnTo>
                    <a:pt x="89916" y="2415552"/>
                  </a:lnTo>
                  <a:lnTo>
                    <a:pt x="126492" y="2385072"/>
                  </a:lnTo>
                  <a:lnTo>
                    <a:pt x="147828" y="2368308"/>
                  </a:lnTo>
                  <a:lnTo>
                    <a:pt x="169164" y="2353068"/>
                  </a:lnTo>
                  <a:lnTo>
                    <a:pt x="192024" y="2336304"/>
                  </a:lnTo>
                  <a:lnTo>
                    <a:pt x="214884" y="2321064"/>
                  </a:lnTo>
                  <a:lnTo>
                    <a:pt x="288036" y="2270772"/>
                  </a:lnTo>
                  <a:lnTo>
                    <a:pt x="339852" y="2237244"/>
                  </a:lnTo>
                  <a:close/>
                </a:path>
                <a:path w="5904230" h="4057015">
                  <a:moveTo>
                    <a:pt x="467868" y="4052328"/>
                  </a:moveTo>
                  <a:lnTo>
                    <a:pt x="440436" y="3947172"/>
                  </a:lnTo>
                  <a:lnTo>
                    <a:pt x="431292" y="3915168"/>
                  </a:lnTo>
                  <a:lnTo>
                    <a:pt x="423672" y="3883164"/>
                  </a:lnTo>
                  <a:lnTo>
                    <a:pt x="416052" y="3854208"/>
                  </a:lnTo>
                  <a:lnTo>
                    <a:pt x="413004" y="3838968"/>
                  </a:lnTo>
                  <a:lnTo>
                    <a:pt x="409956" y="3826776"/>
                  </a:lnTo>
                  <a:lnTo>
                    <a:pt x="408432" y="3813060"/>
                  </a:lnTo>
                  <a:lnTo>
                    <a:pt x="405384" y="3800868"/>
                  </a:lnTo>
                  <a:lnTo>
                    <a:pt x="401040" y="3770388"/>
                  </a:lnTo>
                  <a:lnTo>
                    <a:pt x="400812" y="3768864"/>
                  </a:lnTo>
                  <a:lnTo>
                    <a:pt x="400812" y="3761244"/>
                  </a:lnTo>
                  <a:lnTo>
                    <a:pt x="400177" y="3753612"/>
                  </a:lnTo>
                  <a:lnTo>
                    <a:pt x="419100" y="3784104"/>
                  </a:lnTo>
                  <a:lnTo>
                    <a:pt x="410260" y="3739908"/>
                  </a:lnTo>
                  <a:lnTo>
                    <a:pt x="397764" y="3677424"/>
                  </a:lnTo>
                  <a:lnTo>
                    <a:pt x="356616" y="3778008"/>
                  </a:lnTo>
                  <a:lnTo>
                    <a:pt x="384365" y="3747846"/>
                  </a:lnTo>
                  <a:lnTo>
                    <a:pt x="385572" y="3761244"/>
                  </a:lnTo>
                  <a:lnTo>
                    <a:pt x="385572" y="3771912"/>
                  </a:lnTo>
                  <a:lnTo>
                    <a:pt x="387096" y="3781056"/>
                  </a:lnTo>
                  <a:lnTo>
                    <a:pt x="388620" y="3791724"/>
                  </a:lnTo>
                  <a:lnTo>
                    <a:pt x="390144" y="3803916"/>
                  </a:lnTo>
                  <a:lnTo>
                    <a:pt x="393192" y="3816108"/>
                  </a:lnTo>
                  <a:lnTo>
                    <a:pt x="394716" y="3829824"/>
                  </a:lnTo>
                  <a:lnTo>
                    <a:pt x="400812" y="3857256"/>
                  </a:lnTo>
                  <a:lnTo>
                    <a:pt x="408432" y="3886212"/>
                  </a:lnTo>
                  <a:lnTo>
                    <a:pt x="416052" y="3918216"/>
                  </a:lnTo>
                  <a:lnTo>
                    <a:pt x="425196" y="3951744"/>
                  </a:lnTo>
                  <a:lnTo>
                    <a:pt x="434340" y="3986796"/>
                  </a:lnTo>
                  <a:lnTo>
                    <a:pt x="443484" y="4020324"/>
                  </a:lnTo>
                  <a:lnTo>
                    <a:pt x="454152" y="4056900"/>
                  </a:lnTo>
                  <a:lnTo>
                    <a:pt x="467868" y="4052328"/>
                  </a:lnTo>
                  <a:close/>
                </a:path>
                <a:path w="5904230" h="4057015">
                  <a:moveTo>
                    <a:pt x="1537728" y="3674364"/>
                  </a:moveTo>
                  <a:lnTo>
                    <a:pt x="1522488" y="3636264"/>
                  </a:lnTo>
                  <a:lnTo>
                    <a:pt x="1508772" y="3599688"/>
                  </a:lnTo>
                  <a:lnTo>
                    <a:pt x="1495056" y="3564636"/>
                  </a:lnTo>
                  <a:lnTo>
                    <a:pt x="1479816" y="3529584"/>
                  </a:lnTo>
                  <a:lnTo>
                    <a:pt x="1472196" y="3514344"/>
                  </a:lnTo>
                  <a:lnTo>
                    <a:pt x="1464576" y="3497580"/>
                  </a:lnTo>
                  <a:lnTo>
                    <a:pt x="1455432" y="3483864"/>
                  </a:lnTo>
                  <a:lnTo>
                    <a:pt x="1451622" y="3476244"/>
                  </a:lnTo>
                  <a:lnTo>
                    <a:pt x="1447812" y="3468624"/>
                  </a:lnTo>
                  <a:lnTo>
                    <a:pt x="1438668" y="3454908"/>
                  </a:lnTo>
                  <a:lnTo>
                    <a:pt x="1429524" y="3442716"/>
                  </a:lnTo>
                  <a:lnTo>
                    <a:pt x="1418856" y="3430524"/>
                  </a:lnTo>
                  <a:lnTo>
                    <a:pt x="1411008" y="3421380"/>
                  </a:lnTo>
                  <a:lnTo>
                    <a:pt x="1409712" y="3419856"/>
                  </a:lnTo>
                  <a:lnTo>
                    <a:pt x="1388376" y="3401568"/>
                  </a:lnTo>
                  <a:lnTo>
                    <a:pt x="1377708" y="3393948"/>
                  </a:lnTo>
                  <a:lnTo>
                    <a:pt x="1356372" y="3383280"/>
                  </a:lnTo>
                  <a:lnTo>
                    <a:pt x="1353324" y="3381756"/>
                  </a:lnTo>
                  <a:lnTo>
                    <a:pt x="1342656" y="3377184"/>
                  </a:lnTo>
                  <a:lnTo>
                    <a:pt x="1318260" y="3368040"/>
                  </a:lnTo>
                  <a:lnTo>
                    <a:pt x="1292364" y="3363468"/>
                  </a:lnTo>
                  <a:lnTo>
                    <a:pt x="1289050" y="3363112"/>
                  </a:lnTo>
                  <a:lnTo>
                    <a:pt x="1290916" y="3361944"/>
                  </a:lnTo>
                  <a:lnTo>
                    <a:pt x="1322844" y="3342132"/>
                  </a:lnTo>
                  <a:lnTo>
                    <a:pt x="1214640" y="3361944"/>
                  </a:lnTo>
                  <a:lnTo>
                    <a:pt x="1316748" y="3404616"/>
                  </a:lnTo>
                  <a:lnTo>
                    <a:pt x="1288465" y="3378606"/>
                  </a:lnTo>
                  <a:lnTo>
                    <a:pt x="1288884" y="3378606"/>
                  </a:lnTo>
                  <a:lnTo>
                    <a:pt x="1313700" y="3384804"/>
                  </a:lnTo>
                  <a:lnTo>
                    <a:pt x="1313700" y="3383280"/>
                  </a:lnTo>
                  <a:lnTo>
                    <a:pt x="1325892" y="3387852"/>
                  </a:lnTo>
                  <a:lnTo>
                    <a:pt x="1324368" y="3387852"/>
                  </a:lnTo>
                  <a:lnTo>
                    <a:pt x="1336560" y="3390900"/>
                  </a:lnTo>
                  <a:lnTo>
                    <a:pt x="1347228" y="3395472"/>
                  </a:lnTo>
                  <a:lnTo>
                    <a:pt x="1379232" y="3413760"/>
                  </a:lnTo>
                  <a:lnTo>
                    <a:pt x="1388376" y="3422904"/>
                  </a:lnTo>
                  <a:lnTo>
                    <a:pt x="1388376" y="3421380"/>
                  </a:lnTo>
                  <a:lnTo>
                    <a:pt x="1408188" y="3441192"/>
                  </a:lnTo>
                  <a:lnTo>
                    <a:pt x="1417332" y="3451860"/>
                  </a:lnTo>
                  <a:lnTo>
                    <a:pt x="1415808" y="3451860"/>
                  </a:lnTo>
                  <a:lnTo>
                    <a:pt x="1424952" y="3464052"/>
                  </a:lnTo>
                  <a:lnTo>
                    <a:pt x="1434096" y="3477768"/>
                  </a:lnTo>
                  <a:lnTo>
                    <a:pt x="1434096" y="3476244"/>
                  </a:lnTo>
                  <a:lnTo>
                    <a:pt x="1441716" y="3491484"/>
                  </a:lnTo>
                  <a:lnTo>
                    <a:pt x="1450860" y="3505200"/>
                  </a:lnTo>
                  <a:lnTo>
                    <a:pt x="1449336" y="3505200"/>
                  </a:lnTo>
                  <a:lnTo>
                    <a:pt x="1458480" y="3520440"/>
                  </a:lnTo>
                  <a:lnTo>
                    <a:pt x="1466100" y="3537204"/>
                  </a:lnTo>
                  <a:lnTo>
                    <a:pt x="1479816" y="3570732"/>
                  </a:lnTo>
                  <a:lnTo>
                    <a:pt x="1495056" y="3605784"/>
                  </a:lnTo>
                  <a:lnTo>
                    <a:pt x="1508772" y="3642360"/>
                  </a:lnTo>
                  <a:lnTo>
                    <a:pt x="1522488" y="3680460"/>
                  </a:lnTo>
                  <a:lnTo>
                    <a:pt x="1537728" y="3674364"/>
                  </a:lnTo>
                  <a:close/>
                </a:path>
                <a:path w="5904230" h="4057015">
                  <a:moveTo>
                    <a:pt x="5903988" y="181356"/>
                  </a:moveTo>
                  <a:lnTo>
                    <a:pt x="5890272" y="138684"/>
                  </a:lnTo>
                  <a:lnTo>
                    <a:pt x="5856744" y="82296"/>
                  </a:lnTo>
                  <a:lnTo>
                    <a:pt x="5826264" y="51816"/>
                  </a:lnTo>
                  <a:lnTo>
                    <a:pt x="5789688" y="27432"/>
                  </a:lnTo>
                  <a:lnTo>
                    <a:pt x="5748540" y="10668"/>
                  </a:lnTo>
                  <a:lnTo>
                    <a:pt x="5704344" y="1524"/>
                  </a:lnTo>
                  <a:lnTo>
                    <a:pt x="5681484" y="0"/>
                  </a:lnTo>
                  <a:lnTo>
                    <a:pt x="5658624" y="1524"/>
                  </a:lnTo>
                  <a:lnTo>
                    <a:pt x="5614428" y="10668"/>
                  </a:lnTo>
                  <a:lnTo>
                    <a:pt x="5573280" y="27432"/>
                  </a:lnTo>
                  <a:lnTo>
                    <a:pt x="5538228" y="51816"/>
                  </a:lnTo>
                  <a:lnTo>
                    <a:pt x="5506224" y="82296"/>
                  </a:lnTo>
                  <a:lnTo>
                    <a:pt x="5481840" y="118872"/>
                  </a:lnTo>
                  <a:lnTo>
                    <a:pt x="5465076" y="160020"/>
                  </a:lnTo>
                  <a:lnTo>
                    <a:pt x="5455932" y="204216"/>
                  </a:lnTo>
                  <a:lnTo>
                    <a:pt x="5454408" y="227076"/>
                  </a:lnTo>
                  <a:lnTo>
                    <a:pt x="5455932" y="249936"/>
                  </a:lnTo>
                  <a:lnTo>
                    <a:pt x="5465076" y="294132"/>
                  </a:lnTo>
                  <a:lnTo>
                    <a:pt x="5481840" y="335280"/>
                  </a:lnTo>
                  <a:lnTo>
                    <a:pt x="5506224" y="371856"/>
                  </a:lnTo>
                  <a:lnTo>
                    <a:pt x="5538228" y="402336"/>
                  </a:lnTo>
                  <a:lnTo>
                    <a:pt x="5573280" y="426720"/>
                  </a:lnTo>
                  <a:lnTo>
                    <a:pt x="5614428" y="443484"/>
                  </a:lnTo>
                  <a:lnTo>
                    <a:pt x="5651004" y="451104"/>
                  </a:lnTo>
                  <a:lnTo>
                    <a:pt x="5711964" y="451104"/>
                  </a:lnTo>
                  <a:lnTo>
                    <a:pt x="5769876" y="435864"/>
                  </a:lnTo>
                  <a:lnTo>
                    <a:pt x="5826264" y="402336"/>
                  </a:lnTo>
                  <a:lnTo>
                    <a:pt x="5856744" y="371856"/>
                  </a:lnTo>
                  <a:lnTo>
                    <a:pt x="5881128" y="335280"/>
                  </a:lnTo>
                  <a:lnTo>
                    <a:pt x="5897892" y="294132"/>
                  </a:lnTo>
                  <a:lnTo>
                    <a:pt x="5903988" y="272796"/>
                  </a:lnTo>
                  <a:lnTo>
                    <a:pt x="5903988" y="181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2071" y="2258567"/>
              <a:ext cx="384175" cy="381635"/>
            </a:xfrm>
            <a:custGeom>
              <a:avLst/>
              <a:gdLst/>
              <a:ahLst/>
              <a:cxnLst/>
              <a:rect l="l" t="t" r="r" b="b"/>
              <a:pathLst>
                <a:path w="384175" h="381635">
                  <a:moveTo>
                    <a:pt x="28956" y="182892"/>
                  </a:moveTo>
                  <a:lnTo>
                    <a:pt x="25908" y="176796"/>
                  </a:lnTo>
                  <a:lnTo>
                    <a:pt x="24384" y="175272"/>
                  </a:lnTo>
                  <a:lnTo>
                    <a:pt x="18288" y="172224"/>
                  </a:lnTo>
                  <a:lnTo>
                    <a:pt x="18288" y="176796"/>
                  </a:lnTo>
                  <a:lnTo>
                    <a:pt x="18288" y="190512"/>
                  </a:lnTo>
                  <a:lnTo>
                    <a:pt x="15240" y="193560"/>
                  </a:lnTo>
                  <a:lnTo>
                    <a:pt x="13716" y="193560"/>
                  </a:lnTo>
                  <a:lnTo>
                    <a:pt x="12192" y="192036"/>
                  </a:lnTo>
                  <a:lnTo>
                    <a:pt x="12192" y="190512"/>
                  </a:lnTo>
                  <a:lnTo>
                    <a:pt x="10668" y="188988"/>
                  </a:lnTo>
                  <a:lnTo>
                    <a:pt x="10668" y="179844"/>
                  </a:lnTo>
                  <a:lnTo>
                    <a:pt x="12192" y="176796"/>
                  </a:lnTo>
                  <a:lnTo>
                    <a:pt x="12192" y="175272"/>
                  </a:lnTo>
                  <a:lnTo>
                    <a:pt x="15240" y="175272"/>
                  </a:lnTo>
                  <a:lnTo>
                    <a:pt x="16764" y="175272"/>
                  </a:lnTo>
                  <a:lnTo>
                    <a:pt x="18288" y="176796"/>
                  </a:lnTo>
                  <a:lnTo>
                    <a:pt x="18288" y="172224"/>
                  </a:lnTo>
                  <a:lnTo>
                    <a:pt x="15240" y="172224"/>
                  </a:lnTo>
                  <a:lnTo>
                    <a:pt x="9144" y="172224"/>
                  </a:lnTo>
                  <a:lnTo>
                    <a:pt x="6096" y="173748"/>
                  </a:lnTo>
                  <a:lnTo>
                    <a:pt x="3048" y="176796"/>
                  </a:lnTo>
                  <a:lnTo>
                    <a:pt x="1524" y="179844"/>
                  </a:lnTo>
                  <a:lnTo>
                    <a:pt x="1524" y="181368"/>
                  </a:lnTo>
                  <a:lnTo>
                    <a:pt x="0" y="184416"/>
                  </a:lnTo>
                  <a:lnTo>
                    <a:pt x="1524" y="187464"/>
                  </a:lnTo>
                  <a:lnTo>
                    <a:pt x="1524" y="192036"/>
                  </a:lnTo>
                  <a:lnTo>
                    <a:pt x="3048" y="193560"/>
                  </a:lnTo>
                  <a:lnTo>
                    <a:pt x="6096" y="195084"/>
                  </a:lnTo>
                  <a:lnTo>
                    <a:pt x="7620" y="195084"/>
                  </a:lnTo>
                  <a:lnTo>
                    <a:pt x="9144" y="196608"/>
                  </a:lnTo>
                  <a:lnTo>
                    <a:pt x="13716" y="196608"/>
                  </a:lnTo>
                  <a:lnTo>
                    <a:pt x="15240" y="195084"/>
                  </a:lnTo>
                  <a:lnTo>
                    <a:pt x="18288" y="195084"/>
                  </a:lnTo>
                  <a:lnTo>
                    <a:pt x="18288" y="199656"/>
                  </a:lnTo>
                  <a:lnTo>
                    <a:pt x="16764" y="202704"/>
                  </a:lnTo>
                  <a:lnTo>
                    <a:pt x="16764" y="204228"/>
                  </a:lnTo>
                  <a:lnTo>
                    <a:pt x="15240" y="205752"/>
                  </a:lnTo>
                  <a:lnTo>
                    <a:pt x="13716" y="205752"/>
                  </a:lnTo>
                  <a:lnTo>
                    <a:pt x="12192" y="207276"/>
                  </a:lnTo>
                  <a:lnTo>
                    <a:pt x="9144" y="205752"/>
                  </a:lnTo>
                  <a:lnTo>
                    <a:pt x="7620" y="205752"/>
                  </a:lnTo>
                  <a:lnTo>
                    <a:pt x="7620" y="198132"/>
                  </a:lnTo>
                  <a:lnTo>
                    <a:pt x="3048" y="199656"/>
                  </a:lnTo>
                  <a:lnTo>
                    <a:pt x="3048" y="205752"/>
                  </a:lnTo>
                  <a:lnTo>
                    <a:pt x="4572" y="207276"/>
                  </a:lnTo>
                  <a:lnTo>
                    <a:pt x="7620" y="208800"/>
                  </a:lnTo>
                  <a:lnTo>
                    <a:pt x="15240" y="208800"/>
                  </a:lnTo>
                  <a:lnTo>
                    <a:pt x="18288" y="208800"/>
                  </a:lnTo>
                  <a:lnTo>
                    <a:pt x="19812" y="207276"/>
                  </a:lnTo>
                  <a:lnTo>
                    <a:pt x="22860" y="205752"/>
                  </a:lnTo>
                  <a:lnTo>
                    <a:pt x="27432" y="201180"/>
                  </a:lnTo>
                  <a:lnTo>
                    <a:pt x="28956" y="198132"/>
                  </a:lnTo>
                  <a:lnTo>
                    <a:pt x="28956" y="193560"/>
                  </a:lnTo>
                  <a:lnTo>
                    <a:pt x="28956" y="182892"/>
                  </a:lnTo>
                  <a:close/>
                </a:path>
                <a:path w="384175" h="381635">
                  <a:moveTo>
                    <a:pt x="41148" y="106680"/>
                  </a:moveTo>
                  <a:lnTo>
                    <a:pt x="36576" y="102108"/>
                  </a:lnTo>
                  <a:lnTo>
                    <a:pt x="33528" y="100584"/>
                  </a:lnTo>
                  <a:lnTo>
                    <a:pt x="28956" y="100584"/>
                  </a:lnTo>
                  <a:lnTo>
                    <a:pt x="24384" y="100584"/>
                  </a:lnTo>
                  <a:lnTo>
                    <a:pt x="22860" y="102108"/>
                  </a:lnTo>
                  <a:lnTo>
                    <a:pt x="19812" y="103632"/>
                  </a:lnTo>
                  <a:lnTo>
                    <a:pt x="18288" y="105156"/>
                  </a:lnTo>
                  <a:lnTo>
                    <a:pt x="18288" y="106680"/>
                  </a:lnTo>
                  <a:lnTo>
                    <a:pt x="16764" y="109728"/>
                  </a:lnTo>
                  <a:lnTo>
                    <a:pt x="16764" y="114300"/>
                  </a:lnTo>
                  <a:lnTo>
                    <a:pt x="18288" y="117348"/>
                  </a:lnTo>
                  <a:lnTo>
                    <a:pt x="18288" y="118872"/>
                  </a:lnTo>
                  <a:lnTo>
                    <a:pt x="19812" y="121920"/>
                  </a:lnTo>
                  <a:lnTo>
                    <a:pt x="22860" y="123444"/>
                  </a:lnTo>
                  <a:lnTo>
                    <a:pt x="24384" y="123444"/>
                  </a:lnTo>
                  <a:lnTo>
                    <a:pt x="25908" y="124968"/>
                  </a:lnTo>
                  <a:lnTo>
                    <a:pt x="32004" y="124968"/>
                  </a:lnTo>
                  <a:lnTo>
                    <a:pt x="33528" y="123444"/>
                  </a:lnTo>
                  <a:lnTo>
                    <a:pt x="36576" y="123444"/>
                  </a:lnTo>
                  <a:lnTo>
                    <a:pt x="38100" y="121920"/>
                  </a:lnTo>
                  <a:lnTo>
                    <a:pt x="39624" y="118872"/>
                  </a:lnTo>
                  <a:lnTo>
                    <a:pt x="41148" y="117348"/>
                  </a:lnTo>
                  <a:lnTo>
                    <a:pt x="41148" y="106680"/>
                  </a:lnTo>
                  <a:close/>
                </a:path>
                <a:path w="384175" h="381635">
                  <a:moveTo>
                    <a:pt x="42684" y="272796"/>
                  </a:moveTo>
                  <a:lnTo>
                    <a:pt x="36588" y="266700"/>
                  </a:lnTo>
                  <a:lnTo>
                    <a:pt x="33540" y="265176"/>
                  </a:lnTo>
                  <a:lnTo>
                    <a:pt x="28968" y="265176"/>
                  </a:lnTo>
                  <a:lnTo>
                    <a:pt x="25920" y="266700"/>
                  </a:lnTo>
                  <a:lnTo>
                    <a:pt x="24396" y="268224"/>
                  </a:lnTo>
                  <a:lnTo>
                    <a:pt x="21348" y="269748"/>
                  </a:lnTo>
                  <a:lnTo>
                    <a:pt x="18300" y="272796"/>
                  </a:lnTo>
                  <a:lnTo>
                    <a:pt x="18300" y="283464"/>
                  </a:lnTo>
                  <a:lnTo>
                    <a:pt x="19824" y="284988"/>
                  </a:lnTo>
                  <a:lnTo>
                    <a:pt x="21348" y="288036"/>
                  </a:lnTo>
                  <a:lnTo>
                    <a:pt x="24396" y="288036"/>
                  </a:lnTo>
                  <a:lnTo>
                    <a:pt x="25920" y="289560"/>
                  </a:lnTo>
                  <a:lnTo>
                    <a:pt x="28968" y="291084"/>
                  </a:lnTo>
                  <a:lnTo>
                    <a:pt x="30492" y="291084"/>
                  </a:lnTo>
                  <a:lnTo>
                    <a:pt x="33540" y="291084"/>
                  </a:lnTo>
                  <a:lnTo>
                    <a:pt x="36588" y="289560"/>
                  </a:lnTo>
                  <a:lnTo>
                    <a:pt x="38112" y="288036"/>
                  </a:lnTo>
                  <a:lnTo>
                    <a:pt x="39636" y="288036"/>
                  </a:lnTo>
                  <a:lnTo>
                    <a:pt x="41160" y="284988"/>
                  </a:lnTo>
                  <a:lnTo>
                    <a:pt x="42684" y="283464"/>
                  </a:lnTo>
                  <a:lnTo>
                    <a:pt x="42684" y="272796"/>
                  </a:lnTo>
                  <a:close/>
                </a:path>
                <a:path w="384175" h="381635">
                  <a:moveTo>
                    <a:pt x="100596" y="330720"/>
                  </a:moveTo>
                  <a:lnTo>
                    <a:pt x="99072" y="327672"/>
                  </a:lnTo>
                  <a:lnTo>
                    <a:pt x="96024" y="324624"/>
                  </a:lnTo>
                  <a:lnTo>
                    <a:pt x="92976" y="323100"/>
                  </a:lnTo>
                  <a:lnTo>
                    <a:pt x="83832" y="323100"/>
                  </a:lnTo>
                  <a:lnTo>
                    <a:pt x="80784" y="324624"/>
                  </a:lnTo>
                  <a:lnTo>
                    <a:pt x="77736" y="327672"/>
                  </a:lnTo>
                  <a:lnTo>
                    <a:pt x="77736" y="330720"/>
                  </a:lnTo>
                  <a:lnTo>
                    <a:pt x="76212" y="332244"/>
                  </a:lnTo>
                  <a:lnTo>
                    <a:pt x="76212" y="336816"/>
                  </a:lnTo>
                  <a:lnTo>
                    <a:pt x="77736" y="339864"/>
                  </a:lnTo>
                  <a:lnTo>
                    <a:pt x="77736" y="341388"/>
                  </a:lnTo>
                  <a:lnTo>
                    <a:pt x="79260" y="344436"/>
                  </a:lnTo>
                  <a:lnTo>
                    <a:pt x="80784" y="345960"/>
                  </a:lnTo>
                  <a:lnTo>
                    <a:pt x="83832" y="345960"/>
                  </a:lnTo>
                  <a:lnTo>
                    <a:pt x="85356" y="347484"/>
                  </a:lnTo>
                  <a:lnTo>
                    <a:pt x="88404" y="347484"/>
                  </a:lnTo>
                  <a:lnTo>
                    <a:pt x="91452" y="347484"/>
                  </a:lnTo>
                  <a:lnTo>
                    <a:pt x="92976" y="345960"/>
                  </a:lnTo>
                  <a:lnTo>
                    <a:pt x="96024" y="345960"/>
                  </a:lnTo>
                  <a:lnTo>
                    <a:pt x="97548" y="344436"/>
                  </a:lnTo>
                  <a:lnTo>
                    <a:pt x="99072" y="341388"/>
                  </a:lnTo>
                  <a:lnTo>
                    <a:pt x="100596" y="339864"/>
                  </a:lnTo>
                  <a:lnTo>
                    <a:pt x="100596" y="330720"/>
                  </a:lnTo>
                  <a:close/>
                </a:path>
                <a:path w="384175" h="381635">
                  <a:moveTo>
                    <a:pt x="100596" y="45720"/>
                  </a:moveTo>
                  <a:lnTo>
                    <a:pt x="96024" y="41148"/>
                  </a:lnTo>
                  <a:lnTo>
                    <a:pt x="89928" y="38100"/>
                  </a:lnTo>
                  <a:lnTo>
                    <a:pt x="88404" y="38100"/>
                  </a:lnTo>
                  <a:lnTo>
                    <a:pt x="85356" y="38100"/>
                  </a:lnTo>
                  <a:lnTo>
                    <a:pt x="83832" y="39624"/>
                  </a:lnTo>
                  <a:lnTo>
                    <a:pt x="80784" y="41148"/>
                  </a:lnTo>
                  <a:lnTo>
                    <a:pt x="76212" y="45720"/>
                  </a:lnTo>
                  <a:lnTo>
                    <a:pt x="76212" y="56388"/>
                  </a:lnTo>
                  <a:lnTo>
                    <a:pt x="80784" y="60960"/>
                  </a:lnTo>
                  <a:lnTo>
                    <a:pt x="83832" y="62484"/>
                  </a:lnTo>
                  <a:lnTo>
                    <a:pt x="85356" y="64008"/>
                  </a:lnTo>
                  <a:lnTo>
                    <a:pt x="89928" y="64008"/>
                  </a:lnTo>
                  <a:lnTo>
                    <a:pt x="96024" y="60960"/>
                  </a:lnTo>
                  <a:lnTo>
                    <a:pt x="100596" y="56388"/>
                  </a:lnTo>
                  <a:lnTo>
                    <a:pt x="100596" y="45720"/>
                  </a:lnTo>
                  <a:close/>
                </a:path>
                <a:path w="384175" h="381635">
                  <a:moveTo>
                    <a:pt x="187452" y="0"/>
                  </a:moveTo>
                  <a:lnTo>
                    <a:pt x="181356" y="0"/>
                  </a:lnTo>
                  <a:lnTo>
                    <a:pt x="181356" y="1524"/>
                  </a:lnTo>
                  <a:lnTo>
                    <a:pt x="179832" y="3048"/>
                  </a:lnTo>
                  <a:lnTo>
                    <a:pt x="178308" y="3048"/>
                  </a:lnTo>
                  <a:lnTo>
                    <a:pt x="175260" y="6096"/>
                  </a:lnTo>
                  <a:lnTo>
                    <a:pt x="170688" y="6096"/>
                  </a:lnTo>
                  <a:lnTo>
                    <a:pt x="170688" y="12192"/>
                  </a:lnTo>
                  <a:lnTo>
                    <a:pt x="172212" y="10668"/>
                  </a:lnTo>
                  <a:lnTo>
                    <a:pt x="176784" y="10668"/>
                  </a:lnTo>
                  <a:lnTo>
                    <a:pt x="178308" y="9144"/>
                  </a:lnTo>
                  <a:lnTo>
                    <a:pt x="178308" y="36576"/>
                  </a:lnTo>
                  <a:lnTo>
                    <a:pt x="187452" y="36576"/>
                  </a:lnTo>
                  <a:lnTo>
                    <a:pt x="187452" y="0"/>
                  </a:lnTo>
                  <a:close/>
                </a:path>
                <a:path w="384175" h="381635">
                  <a:moveTo>
                    <a:pt x="213372" y="364236"/>
                  </a:moveTo>
                  <a:lnTo>
                    <a:pt x="211848" y="361188"/>
                  </a:lnTo>
                  <a:lnTo>
                    <a:pt x="208800" y="358140"/>
                  </a:lnTo>
                  <a:lnTo>
                    <a:pt x="207276" y="358140"/>
                  </a:lnTo>
                  <a:lnTo>
                    <a:pt x="204228" y="356616"/>
                  </a:lnTo>
                  <a:lnTo>
                    <a:pt x="202704" y="356616"/>
                  </a:lnTo>
                  <a:lnTo>
                    <a:pt x="202704" y="362712"/>
                  </a:lnTo>
                  <a:lnTo>
                    <a:pt x="202704" y="376428"/>
                  </a:lnTo>
                  <a:lnTo>
                    <a:pt x="201180" y="377952"/>
                  </a:lnTo>
                  <a:lnTo>
                    <a:pt x="199656" y="377952"/>
                  </a:lnTo>
                  <a:lnTo>
                    <a:pt x="198132" y="377964"/>
                  </a:lnTo>
                  <a:lnTo>
                    <a:pt x="196608" y="376440"/>
                  </a:lnTo>
                  <a:lnTo>
                    <a:pt x="195084" y="373392"/>
                  </a:lnTo>
                  <a:lnTo>
                    <a:pt x="195084" y="365772"/>
                  </a:lnTo>
                  <a:lnTo>
                    <a:pt x="196608" y="362724"/>
                  </a:lnTo>
                  <a:lnTo>
                    <a:pt x="198132" y="361200"/>
                  </a:lnTo>
                  <a:lnTo>
                    <a:pt x="199656" y="361200"/>
                  </a:lnTo>
                  <a:lnTo>
                    <a:pt x="201180" y="361188"/>
                  </a:lnTo>
                  <a:lnTo>
                    <a:pt x="202704" y="362712"/>
                  </a:lnTo>
                  <a:lnTo>
                    <a:pt x="202704" y="356616"/>
                  </a:lnTo>
                  <a:lnTo>
                    <a:pt x="199656" y="356616"/>
                  </a:lnTo>
                  <a:lnTo>
                    <a:pt x="199656" y="358152"/>
                  </a:lnTo>
                  <a:lnTo>
                    <a:pt x="196608" y="358152"/>
                  </a:lnTo>
                  <a:lnTo>
                    <a:pt x="195084" y="359676"/>
                  </a:lnTo>
                  <a:lnTo>
                    <a:pt x="196608" y="356628"/>
                  </a:lnTo>
                  <a:lnTo>
                    <a:pt x="196608" y="350532"/>
                  </a:lnTo>
                  <a:lnTo>
                    <a:pt x="198132" y="349008"/>
                  </a:lnTo>
                  <a:lnTo>
                    <a:pt x="198132" y="347484"/>
                  </a:lnTo>
                  <a:lnTo>
                    <a:pt x="199656" y="347484"/>
                  </a:lnTo>
                  <a:lnTo>
                    <a:pt x="205752" y="347472"/>
                  </a:lnTo>
                  <a:lnTo>
                    <a:pt x="207276" y="348996"/>
                  </a:lnTo>
                  <a:lnTo>
                    <a:pt x="207276" y="355092"/>
                  </a:lnTo>
                  <a:lnTo>
                    <a:pt x="211848" y="353568"/>
                  </a:lnTo>
                  <a:lnTo>
                    <a:pt x="211848" y="350520"/>
                  </a:lnTo>
                  <a:lnTo>
                    <a:pt x="210324" y="348996"/>
                  </a:lnTo>
                  <a:lnTo>
                    <a:pt x="210324" y="347472"/>
                  </a:lnTo>
                  <a:lnTo>
                    <a:pt x="207276" y="344424"/>
                  </a:lnTo>
                  <a:lnTo>
                    <a:pt x="199656" y="344424"/>
                  </a:lnTo>
                  <a:lnTo>
                    <a:pt x="196608" y="344436"/>
                  </a:lnTo>
                  <a:lnTo>
                    <a:pt x="193560" y="345960"/>
                  </a:lnTo>
                  <a:lnTo>
                    <a:pt x="192036" y="347484"/>
                  </a:lnTo>
                  <a:lnTo>
                    <a:pt x="188988" y="349008"/>
                  </a:lnTo>
                  <a:lnTo>
                    <a:pt x="185940" y="355104"/>
                  </a:lnTo>
                  <a:lnTo>
                    <a:pt x="185940" y="370344"/>
                  </a:lnTo>
                  <a:lnTo>
                    <a:pt x="188988" y="376440"/>
                  </a:lnTo>
                  <a:lnTo>
                    <a:pt x="190512" y="377964"/>
                  </a:lnTo>
                  <a:lnTo>
                    <a:pt x="196608" y="381012"/>
                  </a:lnTo>
                  <a:lnTo>
                    <a:pt x="199656" y="381012"/>
                  </a:lnTo>
                  <a:lnTo>
                    <a:pt x="205752" y="381000"/>
                  </a:lnTo>
                  <a:lnTo>
                    <a:pt x="207276" y="379476"/>
                  </a:lnTo>
                  <a:lnTo>
                    <a:pt x="210324" y="377952"/>
                  </a:lnTo>
                  <a:lnTo>
                    <a:pt x="211848" y="376428"/>
                  </a:lnTo>
                  <a:lnTo>
                    <a:pt x="213372" y="373380"/>
                  </a:lnTo>
                  <a:lnTo>
                    <a:pt x="213372" y="364236"/>
                  </a:lnTo>
                  <a:close/>
                </a:path>
                <a:path w="384175" h="381635">
                  <a:moveTo>
                    <a:pt x="228612" y="9144"/>
                  </a:moveTo>
                  <a:lnTo>
                    <a:pt x="227088" y="7620"/>
                  </a:lnTo>
                  <a:lnTo>
                    <a:pt x="227088" y="6096"/>
                  </a:lnTo>
                  <a:lnTo>
                    <a:pt x="224040" y="3048"/>
                  </a:lnTo>
                  <a:lnTo>
                    <a:pt x="220992" y="0"/>
                  </a:lnTo>
                  <a:lnTo>
                    <a:pt x="208800" y="0"/>
                  </a:lnTo>
                  <a:lnTo>
                    <a:pt x="205752" y="1524"/>
                  </a:lnTo>
                  <a:lnTo>
                    <a:pt x="201180" y="6096"/>
                  </a:lnTo>
                  <a:lnTo>
                    <a:pt x="201180" y="13716"/>
                  </a:lnTo>
                  <a:lnTo>
                    <a:pt x="202704" y="15240"/>
                  </a:lnTo>
                  <a:lnTo>
                    <a:pt x="207276" y="16764"/>
                  </a:lnTo>
                  <a:lnTo>
                    <a:pt x="207276" y="13716"/>
                  </a:lnTo>
                  <a:lnTo>
                    <a:pt x="205752" y="12192"/>
                  </a:lnTo>
                  <a:lnTo>
                    <a:pt x="205752" y="10668"/>
                  </a:lnTo>
                  <a:lnTo>
                    <a:pt x="208800" y="4572"/>
                  </a:lnTo>
                  <a:lnTo>
                    <a:pt x="210324" y="3048"/>
                  </a:lnTo>
                  <a:lnTo>
                    <a:pt x="214896" y="3048"/>
                  </a:lnTo>
                  <a:lnTo>
                    <a:pt x="217944" y="6096"/>
                  </a:lnTo>
                  <a:lnTo>
                    <a:pt x="217944" y="12192"/>
                  </a:lnTo>
                  <a:lnTo>
                    <a:pt x="214896" y="15240"/>
                  </a:lnTo>
                  <a:lnTo>
                    <a:pt x="208800" y="24384"/>
                  </a:lnTo>
                  <a:lnTo>
                    <a:pt x="205752" y="25908"/>
                  </a:lnTo>
                  <a:lnTo>
                    <a:pt x="204228" y="27432"/>
                  </a:lnTo>
                  <a:lnTo>
                    <a:pt x="202704" y="30492"/>
                  </a:lnTo>
                  <a:lnTo>
                    <a:pt x="201180" y="32016"/>
                  </a:lnTo>
                  <a:lnTo>
                    <a:pt x="201180" y="36588"/>
                  </a:lnTo>
                  <a:lnTo>
                    <a:pt x="227088" y="36588"/>
                  </a:lnTo>
                  <a:lnTo>
                    <a:pt x="227088" y="27432"/>
                  </a:lnTo>
                  <a:lnTo>
                    <a:pt x="213372" y="27432"/>
                  </a:lnTo>
                  <a:lnTo>
                    <a:pt x="213372" y="25908"/>
                  </a:lnTo>
                  <a:lnTo>
                    <a:pt x="217944" y="24384"/>
                  </a:lnTo>
                  <a:lnTo>
                    <a:pt x="227088" y="15240"/>
                  </a:lnTo>
                  <a:lnTo>
                    <a:pt x="227088" y="12192"/>
                  </a:lnTo>
                  <a:lnTo>
                    <a:pt x="228612" y="9144"/>
                  </a:lnTo>
                  <a:close/>
                </a:path>
                <a:path w="384175" h="381635">
                  <a:moveTo>
                    <a:pt x="312420" y="192024"/>
                  </a:moveTo>
                  <a:lnTo>
                    <a:pt x="268224" y="156984"/>
                  </a:lnTo>
                  <a:lnTo>
                    <a:pt x="268224" y="173748"/>
                  </a:lnTo>
                  <a:lnTo>
                    <a:pt x="214884" y="173748"/>
                  </a:lnTo>
                  <a:lnTo>
                    <a:pt x="214884" y="103632"/>
                  </a:lnTo>
                  <a:lnTo>
                    <a:pt x="233172" y="103632"/>
                  </a:lnTo>
                  <a:lnTo>
                    <a:pt x="195072" y="50292"/>
                  </a:lnTo>
                  <a:lnTo>
                    <a:pt x="160020" y="103632"/>
                  </a:lnTo>
                  <a:lnTo>
                    <a:pt x="178320" y="103632"/>
                  </a:lnTo>
                  <a:lnTo>
                    <a:pt x="178320" y="173748"/>
                  </a:lnTo>
                  <a:lnTo>
                    <a:pt x="178320" y="208800"/>
                  </a:lnTo>
                  <a:lnTo>
                    <a:pt x="214884" y="208800"/>
                  </a:lnTo>
                  <a:lnTo>
                    <a:pt x="268224" y="208800"/>
                  </a:lnTo>
                  <a:lnTo>
                    <a:pt x="268224" y="227076"/>
                  </a:lnTo>
                  <a:lnTo>
                    <a:pt x="312420" y="192024"/>
                  </a:lnTo>
                  <a:close/>
                </a:path>
                <a:path w="384175" h="381635">
                  <a:moveTo>
                    <a:pt x="316992" y="330720"/>
                  </a:moveTo>
                  <a:lnTo>
                    <a:pt x="315468" y="327672"/>
                  </a:lnTo>
                  <a:lnTo>
                    <a:pt x="312420" y="324624"/>
                  </a:lnTo>
                  <a:lnTo>
                    <a:pt x="309372" y="323100"/>
                  </a:lnTo>
                  <a:lnTo>
                    <a:pt x="300228" y="323100"/>
                  </a:lnTo>
                  <a:lnTo>
                    <a:pt x="297180" y="326148"/>
                  </a:lnTo>
                  <a:lnTo>
                    <a:pt x="294132" y="327672"/>
                  </a:lnTo>
                  <a:lnTo>
                    <a:pt x="294132" y="330720"/>
                  </a:lnTo>
                  <a:lnTo>
                    <a:pt x="292608" y="332244"/>
                  </a:lnTo>
                  <a:lnTo>
                    <a:pt x="292608" y="338340"/>
                  </a:lnTo>
                  <a:lnTo>
                    <a:pt x="294132" y="339864"/>
                  </a:lnTo>
                  <a:lnTo>
                    <a:pt x="294132" y="341388"/>
                  </a:lnTo>
                  <a:lnTo>
                    <a:pt x="300228" y="347484"/>
                  </a:lnTo>
                  <a:lnTo>
                    <a:pt x="304800" y="347484"/>
                  </a:lnTo>
                  <a:lnTo>
                    <a:pt x="309372" y="347484"/>
                  </a:lnTo>
                  <a:lnTo>
                    <a:pt x="312420" y="345960"/>
                  </a:lnTo>
                  <a:lnTo>
                    <a:pt x="313944" y="344436"/>
                  </a:lnTo>
                  <a:lnTo>
                    <a:pt x="315468" y="341388"/>
                  </a:lnTo>
                  <a:lnTo>
                    <a:pt x="316992" y="339864"/>
                  </a:lnTo>
                  <a:lnTo>
                    <a:pt x="316992" y="330720"/>
                  </a:lnTo>
                  <a:close/>
                </a:path>
                <a:path w="384175" h="381635">
                  <a:moveTo>
                    <a:pt x="318516" y="51816"/>
                  </a:moveTo>
                  <a:lnTo>
                    <a:pt x="316992" y="48768"/>
                  </a:lnTo>
                  <a:lnTo>
                    <a:pt x="316992" y="45720"/>
                  </a:lnTo>
                  <a:lnTo>
                    <a:pt x="310896" y="39624"/>
                  </a:lnTo>
                  <a:lnTo>
                    <a:pt x="307848" y="38100"/>
                  </a:lnTo>
                  <a:lnTo>
                    <a:pt x="304800" y="38100"/>
                  </a:lnTo>
                  <a:lnTo>
                    <a:pt x="303276" y="38100"/>
                  </a:lnTo>
                  <a:lnTo>
                    <a:pt x="300228" y="39624"/>
                  </a:lnTo>
                  <a:lnTo>
                    <a:pt x="297180" y="42672"/>
                  </a:lnTo>
                  <a:lnTo>
                    <a:pt x="294132" y="44196"/>
                  </a:lnTo>
                  <a:lnTo>
                    <a:pt x="294132" y="45720"/>
                  </a:lnTo>
                  <a:lnTo>
                    <a:pt x="292608" y="48768"/>
                  </a:lnTo>
                  <a:lnTo>
                    <a:pt x="292608" y="53340"/>
                  </a:lnTo>
                  <a:lnTo>
                    <a:pt x="294132" y="56388"/>
                  </a:lnTo>
                  <a:lnTo>
                    <a:pt x="294132" y="57912"/>
                  </a:lnTo>
                  <a:lnTo>
                    <a:pt x="297180" y="59436"/>
                  </a:lnTo>
                  <a:lnTo>
                    <a:pt x="300228" y="62484"/>
                  </a:lnTo>
                  <a:lnTo>
                    <a:pt x="303276" y="64008"/>
                  </a:lnTo>
                  <a:lnTo>
                    <a:pt x="307848" y="64008"/>
                  </a:lnTo>
                  <a:lnTo>
                    <a:pt x="310896" y="62484"/>
                  </a:lnTo>
                  <a:lnTo>
                    <a:pt x="316992" y="56388"/>
                  </a:lnTo>
                  <a:lnTo>
                    <a:pt x="316992" y="53340"/>
                  </a:lnTo>
                  <a:lnTo>
                    <a:pt x="318516" y="51816"/>
                  </a:lnTo>
                  <a:close/>
                </a:path>
                <a:path w="384175" h="381635">
                  <a:moveTo>
                    <a:pt x="368820" y="272796"/>
                  </a:moveTo>
                  <a:lnTo>
                    <a:pt x="367296" y="271272"/>
                  </a:lnTo>
                  <a:lnTo>
                    <a:pt x="365772" y="268224"/>
                  </a:lnTo>
                  <a:lnTo>
                    <a:pt x="364248" y="266700"/>
                  </a:lnTo>
                  <a:lnTo>
                    <a:pt x="361200" y="265176"/>
                  </a:lnTo>
                  <a:lnTo>
                    <a:pt x="352056" y="265176"/>
                  </a:lnTo>
                  <a:lnTo>
                    <a:pt x="350532" y="266700"/>
                  </a:lnTo>
                  <a:lnTo>
                    <a:pt x="347484" y="268224"/>
                  </a:lnTo>
                  <a:lnTo>
                    <a:pt x="345960" y="271272"/>
                  </a:lnTo>
                  <a:lnTo>
                    <a:pt x="345960" y="272796"/>
                  </a:lnTo>
                  <a:lnTo>
                    <a:pt x="344436" y="274320"/>
                  </a:lnTo>
                  <a:lnTo>
                    <a:pt x="344436" y="280416"/>
                  </a:lnTo>
                  <a:lnTo>
                    <a:pt x="345960" y="281940"/>
                  </a:lnTo>
                  <a:lnTo>
                    <a:pt x="345960" y="284988"/>
                  </a:lnTo>
                  <a:lnTo>
                    <a:pt x="347484" y="286512"/>
                  </a:lnTo>
                  <a:lnTo>
                    <a:pt x="350532" y="288036"/>
                  </a:lnTo>
                  <a:lnTo>
                    <a:pt x="352056" y="289560"/>
                  </a:lnTo>
                  <a:lnTo>
                    <a:pt x="356628" y="289560"/>
                  </a:lnTo>
                  <a:lnTo>
                    <a:pt x="361200" y="289560"/>
                  </a:lnTo>
                  <a:lnTo>
                    <a:pt x="364248" y="288036"/>
                  </a:lnTo>
                  <a:lnTo>
                    <a:pt x="367296" y="284988"/>
                  </a:lnTo>
                  <a:lnTo>
                    <a:pt x="368820" y="281940"/>
                  </a:lnTo>
                  <a:lnTo>
                    <a:pt x="368820" y="272796"/>
                  </a:lnTo>
                  <a:close/>
                </a:path>
                <a:path w="384175" h="381635">
                  <a:moveTo>
                    <a:pt x="368820" y="108204"/>
                  </a:moveTo>
                  <a:lnTo>
                    <a:pt x="367296" y="106680"/>
                  </a:lnTo>
                  <a:lnTo>
                    <a:pt x="365772" y="103632"/>
                  </a:lnTo>
                  <a:lnTo>
                    <a:pt x="364248" y="102108"/>
                  </a:lnTo>
                  <a:lnTo>
                    <a:pt x="361200" y="102108"/>
                  </a:lnTo>
                  <a:lnTo>
                    <a:pt x="358152" y="100584"/>
                  </a:lnTo>
                  <a:lnTo>
                    <a:pt x="356628" y="100584"/>
                  </a:lnTo>
                  <a:lnTo>
                    <a:pt x="353580" y="100584"/>
                  </a:lnTo>
                  <a:lnTo>
                    <a:pt x="352056" y="102108"/>
                  </a:lnTo>
                  <a:lnTo>
                    <a:pt x="349008" y="102108"/>
                  </a:lnTo>
                  <a:lnTo>
                    <a:pt x="347484" y="103632"/>
                  </a:lnTo>
                  <a:lnTo>
                    <a:pt x="345960" y="106680"/>
                  </a:lnTo>
                  <a:lnTo>
                    <a:pt x="344436" y="108204"/>
                  </a:lnTo>
                  <a:lnTo>
                    <a:pt x="344436" y="118872"/>
                  </a:lnTo>
                  <a:lnTo>
                    <a:pt x="349008" y="123444"/>
                  </a:lnTo>
                  <a:lnTo>
                    <a:pt x="352056" y="124968"/>
                  </a:lnTo>
                  <a:lnTo>
                    <a:pt x="353580" y="124968"/>
                  </a:lnTo>
                  <a:lnTo>
                    <a:pt x="356628" y="126492"/>
                  </a:lnTo>
                  <a:lnTo>
                    <a:pt x="358152" y="124968"/>
                  </a:lnTo>
                  <a:lnTo>
                    <a:pt x="361200" y="124968"/>
                  </a:lnTo>
                  <a:lnTo>
                    <a:pt x="364248" y="123444"/>
                  </a:lnTo>
                  <a:lnTo>
                    <a:pt x="368820" y="118872"/>
                  </a:lnTo>
                  <a:lnTo>
                    <a:pt x="368820" y="108204"/>
                  </a:lnTo>
                  <a:close/>
                </a:path>
                <a:path w="384175" h="381635">
                  <a:moveTo>
                    <a:pt x="384060" y="198132"/>
                  </a:moveTo>
                  <a:lnTo>
                    <a:pt x="381012" y="192036"/>
                  </a:lnTo>
                  <a:lnTo>
                    <a:pt x="374916" y="188988"/>
                  </a:lnTo>
                  <a:lnTo>
                    <a:pt x="381012" y="185940"/>
                  </a:lnTo>
                  <a:lnTo>
                    <a:pt x="382536" y="182892"/>
                  </a:lnTo>
                  <a:lnTo>
                    <a:pt x="382536" y="176796"/>
                  </a:lnTo>
                  <a:lnTo>
                    <a:pt x="381012" y="175272"/>
                  </a:lnTo>
                  <a:lnTo>
                    <a:pt x="379488" y="173748"/>
                  </a:lnTo>
                  <a:lnTo>
                    <a:pt x="376440" y="172224"/>
                  </a:lnTo>
                  <a:lnTo>
                    <a:pt x="374916" y="172224"/>
                  </a:lnTo>
                  <a:lnTo>
                    <a:pt x="371868" y="170700"/>
                  </a:lnTo>
                  <a:lnTo>
                    <a:pt x="365772" y="170700"/>
                  </a:lnTo>
                  <a:lnTo>
                    <a:pt x="364248" y="172224"/>
                  </a:lnTo>
                  <a:lnTo>
                    <a:pt x="361200" y="172224"/>
                  </a:lnTo>
                  <a:lnTo>
                    <a:pt x="358152" y="175272"/>
                  </a:lnTo>
                  <a:lnTo>
                    <a:pt x="358152" y="176796"/>
                  </a:lnTo>
                  <a:lnTo>
                    <a:pt x="356628" y="178320"/>
                  </a:lnTo>
                  <a:lnTo>
                    <a:pt x="356628" y="181368"/>
                  </a:lnTo>
                  <a:lnTo>
                    <a:pt x="361200" y="182892"/>
                  </a:lnTo>
                  <a:lnTo>
                    <a:pt x="361200" y="176796"/>
                  </a:lnTo>
                  <a:lnTo>
                    <a:pt x="362724" y="176796"/>
                  </a:lnTo>
                  <a:lnTo>
                    <a:pt x="364248" y="175272"/>
                  </a:lnTo>
                  <a:lnTo>
                    <a:pt x="368820" y="175272"/>
                  </a:lnTo>
                  <a:lnTo>
                    <a:pt x="371868" y="178320"/>
                  </a:lnTo>
                  <a:lnTo>
                    <a:pt x="371868" y="182892"/>
                  </a:lnTo>
                  <a:lnTo>
                    <a:pt x="370344" y="185940"/>
                  </a:lnTo>
                  <a:lnTo>
                    <a:pt x="368820" y="187464"/>
                  </a:lnTo>
                  <a:lnTo>
                    <a:pt x="362724" y="187464"/>
                  </a:lnTo>
                  <a:lnTo>
                    <a:pt x="362724" y="192036"/>
                  </a:lnTo>
                  <a:lnTo>
                    <a:pt x="368820" y="192036"/>
                  </a:lnTo>
                  <a:lnTo>
                    <a:pt x="371868" y="195084"/>
                  </a:lnTo>
                  <a:lnTo>
                    <a:pt x="373392" y="198132"/>
                  </a:lnTo>
                  <a:lnTo>
                    <a:pt x="371868" y="201180"/>
                  </a:lnTo>
                  <a:lnTo>
                    <a:pt x="371868" y="204228"/>
                  </a:lnTo>
                  <a:lnTo>
                    <a:pt x="368820" y="205752"/>
                  </a:lnTo>
                  <a:lnTo>
                    <a:pt x="364248" y="205752"/>
                  </a:lnTo>
                  <a:lnTo>
                    <a:pt x="361200" y="204228"/>
                  </a:lnTo>
                  <a:lnTo>
                    <a:pt x="361200" y="202704"/>
                  </a:lnTo>
                  <a:lnTo>
                    <a:pt x="359676" y="199656"/>
                  </a:lnTo>
                  <a:lnTo>
                    <a:pt x="361200" y="198132"/>
                  </a:lnTo>
                  <a:lnTo>
                    <a:pt x="361200" y="196608"/>
                  </a:lnTo>
                  <a:lnTo>
                    <a:pt x="356628" y="196608"/>
                  </a:lnTo>
                  <a:lnTo>
                    <a:pt x="356628" y="198132"/>
                  </a:lnTo>
                  <a:lnTo>
                    <a:pt x="355092" y="199656"/>
                  </a:lnTo>
                  <a:lnTo>
                    <a:pt x="356628" y="202704"/>
                  </a:lnTo>
                  <a:lnTo>
                    <a:pt x="356628" y="204228"/>
                  </a:lnTo>
                  <a:lnTo>
                    <a:pt x="359676" y="207276"/>
                  </a:lnTo>
                  <a:lnTo>
                    <a:pt x="361200" y="207276"/>
                  </a:lnTo>
                  <a:lnTo>
                    <a:pt x="362724" y="208800"/>
                  </a:lnTo>
                  <a:lnTo>
                    <a:pt x="374916" y="208800"/>
                  </a:lnTo>
                  <a:lnTo>
                    <a:pt x="377964" y="207276"/>
                  </a:lnTo>
                  <a:lnTo>
                    <a:pt x="379488" y="205752"/>
                  </a:lnTo>
                  <a:lnTo>
                    <a:pt x="382536" y="202704"/>
                  </a:lnTo>
                  <a:lnTo>
                    <a:pt x="382536" y="201180"/>
                  </a:lnTo>
                  <a:lnTo>
                    <a:pt x="384060" y="1981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18796" y="2671078"/>
            <a:ext cx="125285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 marR="5080" indent="-180340">
              <a:lnSpc>
                <a:spcPct val="102800"/>
              </a:lnSpc>
              <a:spcBef>
                <a:spcPts val="90"/>
              </a:spcBef>
            </a:pPr>
            <a:r>
              <a:rPr sz="1450" dirty="0">
                <a:latin typeface="Times New Roman"/>
                <a:cs typeface="Times New Roman"/>
              </a:rPr>
              <a:t>Satellite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Vehicle </a:t>
            </a:r>
            <a:r>
              <a:rPr sz="1450" dirty="0">
                <a:latin typeface="Times New Roman"/>
                <a:cs typeface="Times New Roman"/>
              </a:rPr>
              <a:t>(SV)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Clock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0870" y="2378490"/>
            <a:ext cx="434340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ahoma"/>
                <a:cs typeface="Tahoma"/>
              </a:rPr>
              <a:t>Satellite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signal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locked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on-board </a:t>
            </a:r>
            <a:r>
              <a:rPr sz="1950" dirty="0">
                <a:latin typeface="Tahoma"/>
                <a:cs typeface="Tahoma"/>
              </a:rPr>
              <a:t>atomic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clock.</a:t>
            </a:r>
            <a:r>
              <a:rPr sz="1950" spc="3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Receiver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obtain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870" y="2981967"/>
            <a:ext cx="425704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ahoma"/>
                <a:cs typeface="Tahoma"/>
              </a:rPr>
              <a:t>and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frequency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atomic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the </a:t>
            </a:r>
            <a:r>
              <a:rPr sz="1950" dirty="0">
                <a:latin typeface="Tahoma"/>
                <a:cs typeface="Tahoma"/>
              </a:rPr>
              <a:t>RF</a:t>
            </a:r>
            <a:r>
              <a:rPr sz="1950" spc="-2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signal.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6932" y="3806452"/>
            <a:ext cx="310515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spc="-25" dirty="0">
                <a:latin typeface="Tahoma"/>
                <a:cs typeface="Tahoma"/>
              </a:rPr>
              <a:t>50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Hz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data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channel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gives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the </a:t>
            </a:r>
            <a:r>
              <a:rPr sz="1950" dirty="0">
                <a:latin typeface="Tahoma"/>
                <a:cs typeface="Tahoma"/>
              </a:rPr>
              <a:t>offset</a:t>
            </a:r>
            <a:r>
              <a:rPr sz="1950" spc="-21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of:</a:t>
            </a:r>
            <a:endParaRPr sz="1950">
              <a:latin typeface="Tahoma"/>
              <a:cs typeface="Tahoma"/>
            </a:endParaRPr>
          </a:p>
          <a:p>
            <a:pPr marL="296545" indent="-2838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96545" algn="l"/>
              </a:tabLst>
            </a:pPr>
            <a:r>
              <a:rPr sz="1950" spc="75" dirty="0">
                <a:latin typeface="Tahoma"/>
                <a:cs typeface="Tahoma"/>
              </a:rPr>
              <a:t>Clock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GPS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</a:t>
            </a:r>
            <a:endParaRPr sz="1950">
              <a:latin typeface="Tahoma"/>
              <a:cs typeface="Tahoma"/>
            </a:endParaRPr>
          </a:p>
          <a:p>
            <a:pPr marL="295910" marR="452120" indent="-283845">
              <a:lnSpc>
                <a:spcPct val="101499"/>
              </a:lnSpc>
              <a:buAutoNum type="arabicPeriod"/>
              <a:tabLst>
                <a:tab pos="295910" algn="l"/>
              </a:tabLst>
            </a:pP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offset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GPS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UTC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3406" y="1384377"/>
            <a:ext cx="1016635" cy="7054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450" spc="-25" dirty="0">
                <a:latin typeface="Times New Roman"/>
                <a:cs typeface="Times New Roman"/>
              </a:rPr>
              <a:t>UTC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450" dirty="0">
                <a:latin typeface="Times New Roman"/>
                <a:cs typeface="Times New Roman"/>
              </a:rPr>
              <a:t>System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6572" y="1659635"/>
            <a:ext cx="463550" cy="637540"/>
          </a:xfrm>
          <a:custGeom>
            <a:avLst/>
            <a:gdLst/>
            <a:ahLst/>
            <a:cxnLst/>
            <a:rect l="l" t="t" r="r" b="b"/>
            <a:pathLst>
              <a:path w="463550" h="637539">
                <a:moveTo>
                  <a:pt x="106680" y="359664"/>
                </a:moveTo>
                <a:lnTo>
                  <a:pt x="7620" y="406908"/>
                </a:lnTo>
                <a:lnTo>
                  <a:pt x="47625" y="403390"/>
                </a:lnTo>
                <a:lnTo>
                  <a:pt x="35052" y="419100"/>
                </a:lnTo>
                <a:lnTo>
                  <a:pt x="7620" y="467868"/>
                </a:lnTo>
                <a:lnTo>
                  <a:pt x="0" y="505968"/>
                </a:lnTo>
                <a:lnTo>
                  <a:pt x="0" y="569976"/>
                </a:lnTo>
                <a:lnTo>
                  <a:pt x="3048" y="592836"/>
                </a:lnTo>
                <a:lnTo>
                  <a:pt x="7620" y="637032"/>
                </a:lnTo>
                <a:lnTo>
                  <a:pt x="22860" y="635508"/>
                </a:lnTo>
                <a:lnTo>
                  <a:pt x="18288" y="591312"/>
                </a:lnTo>
                <a:lnTo>
                  <a:pt x="16764" y="568452"/>
                </a:lnTo>
                <a:lnTo>
                  <a:pt x="15240" y="548640"/>
                </a:lnTo>
                <a:lnTo>
                  <a:pt x="15240" y="527304"/>
                </a:lnTo>
                <a:lnTo>
                  <a:pt x="16992" y="505968"/>
                </a:lnTo>
                <a:lnTo>
                  <a:pt x="18288" y="489204"/>
                </a:lnTo>
                <a:lnTo>
                  <a:pt x="18275" y="490753"/>
                </a:lnTo>
                <a:lnTo>
                  <a:pt x="18669" y="489204"/>
                </a:lnTo>
                <a:lnTo>
                  <a:pt x="22860" y="472440"/>
                </a:lnTo>
                <a:lnTo>
                  <a:pt x="22860" y="473964"/>
                </a:lnTo>
                <a:lnTo>
                  <a:pt x="23545" y="472440"/>
                </a:lnTo>
                <a:lnTo>
                  <a:pt x="30480" y="457200"/>
                </a:lnTo>
                <a:lnTo>
                  <a:pt x="28956" y="457200"/>
                </a:lnTo>
                <a:lnTo>
                  <a:pt x="38100" y="441960"/>
                </a:lnTo>
                <a:lnTo>
                  <a:pt x="47244" y="428244"/>
                </a:lnTo>
                <a:lnTo>
                  <a:pt x="57099" y="415582"/>
                </a:lnTo>
                <a:lnTo>
                  <a:pt x="50292" y="454152"/>
                </a:lnTo>
                <a:lnTo>
                  <a:pt x="84848" y="396240"/>
                </a:lnTo>
                <a:lnTo>
                  <a:pt x="106680" y="359664"/>
                </a:lnTo>
                <a:close/>
              </a:path>
              <a:path w="463550" h="637539">
                <a:moveTo>
                  <a:pt x="463283" y="0"/>
                </a:moveTo>
                <a:lnTo>
                  <a:pt x="353555" y="6096"/>
                </a:lnTo>
                <a:lnTo>
                  <a:pt x="389978" y="17132"/>
                </a:lnTo>
                <a:lnTo>
                  <a:pt x="348983" y="33528"/>
                </a:lnTo>
                <a:lnTo>
                  <a:pt x="321551" y="45720"/>
                </a:lnTo>
                <a:lnTo>
                  <a:pt x="307835" y="53340"/>
                </a:lnTo>
                <a:lnTo>
                  <a:pt x="295643" y="59436"/>
                </a:lnTo>
                <a:lnTo>
                  <a:pt x="254495" y="89916"/>
                </a:lnTo>
                <a:lnTo>
                  <a:pt x="231635" y="126492"/>
                </a:lnTo>
                <a:lnTo>
                  <a:pt x="225539" y="156972"/>
                </a:lnTo>
                <a:lnTo>
                  <a:pt x="225539" y="176784"/>
                </a:lnTo>
                <a:lnTo>
                  <a:pt x="228587" y="198120"/>
                </a:lnTo>
                <a:lnTo>
                  <a:pt x="233159" y="219456"/>
                </a:lnTo>
                <a:lnTo>
                  <a:pt x="245351" y="262128"/>
                </a:lnTo>
                <a:lnTo>
                  <a:pt x="260591" y="257556"/>
                </a:lnTo>
                <a:lnTo>
                  <a:pt x="248399" y="214884"/>
                </a:lnTo>
                <a:lnTo>
                  <a:pt x="243827" y="195072"/>
                </a:lnTo>
                <a:lnTo>
                  <a:pt x="242303" y="185928"/>
                </a:lnTo>
                <a:lnTo>
                  <a:pt x="241007" y="176784"/>
                </a:lnTo>
                <a:lnTo>
                  <a:pt x="240779" y="175260"/>
                </a:lnTo>
                <a:lnTo>
                  <a:pt x="240779" y="158496"/>
                </a:lnTo>
                <a:lnTo>
                  <a:pt x="241007" y="156972"/>
                </a:lnTo>
                <a:lnTo>
                  <a:pt x="242303" y="147828"/>
                </a:lnTo>
                <a:lnTo>
                  <a:pt x="242303" y="149352"/>
                </a:lnTo>
                <a:lnTo>
                  <a:pt x="242557" y="147828"/>
                </a:lnTo>
                <a:lnTo>
                  <a:pt x="243827" y="140208"/>
                </a:lnTo>
                <a:lnTo>
                  <a:pt x="246367" y="132588"/>
                </a:lnTo>
                <a:lnTo>
                  <a:pt x="246875" y="131064"/>
                </a:lnTo>
                <a:lnTo>
                  <a:pt x="245351" y="132588"/>
                </a:lnTo>
                <a:lnTo>
                  <a:pt x="249923" y="123444"/>
                </a:lnTo>
                <a:lnTo>
                  <a:pt x="249923" y="124968"/>
                </a:lnTo>
                <a:lnTo>
                  <a:pt x="250685" y="123444"/>
                </a:lnTo>
                <a:lnTo>
                  <a:pt x="254495" y="115824"/>
                </a:lnTo>
                <a:lnTo>
                  <a:pt x="252971" y="115824"/>
                </a:lnTo>
                <a:lnTo>
                  <a:pt x="259067" y="108204"/>
                </a:lnTo>
                <a:lnTo>
                  <a:pt x="259067" y="109728"/>
                </a:lnTo>
                <a:lnTo>
                  <a:pt x="260337" y="108204"/>
                </a:lnTo>
                <a:lnTo>
                  <a:pt x="265417" y="102108"/>
                </a:lnTo>
                <a:lnTo>
                  <a:pt x="266001" y="101422"/>
                </a:lnTo>
                <a:lnTo>
                  <a:pt x="266992" y="100584"/>
                </a:lnTo>
                <a:lnTo>
                  <a:pt x="274307" y="94488"/>
                </a:lnTo>
                <a:lnTo>
                  <a:pt x="272783" y="94488"/>
                </a:lnTo>
                <a:lnTo>
                  <a:pt x="283451" y="86868"/>
                </a:lnTo>
                <a:lnTo>
                  <a:pt x="281927" y="86868"/>
                </a:lnTo>
                <a:lnTo>
                  <a:pt x="292595" y="80772"/>
                </a:lnTo>
                <a:lnTo>
                  <a:pt x="303263" y="73152"/>
                </a:lnTo>
                <a:lnTo>
                  <a:pt x="327647" y="60960"/>
                </a:lnTo>
                <a:lnTo>
                  <a:pt x="355079" y="48768"/>
                </a:lnTo>
                <a:lnTo>
                  <a:pt x="396468" y="32219"/>
                </a:lnTo>
                <a:lnTo>
                  <a:pt x="374891" y="64008"/>
                </a:lnTo>
                <a:lnTo>
                  <a:pt x="444347" y="13716"/>
                </a:lnTo>
                <a:lnTo>
                  <a:pt x="46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029200"/>
            <a:chOff x="0" y="1057655"/>
            <a:chExt cx="10058400" cy="502920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0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22872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72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463796" y="21336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44196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196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4463796" y="67043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20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20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4463796" y="67068"/>
                  </a:lnTo>
                  <a:lnTo>
                    <a:pt x="4463796" y="44208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44208"/>
                  </a:lnTo>
                  <a:lnTo>
                    <a:pt x="5658612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7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3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7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587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224272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9314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639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0" y="6086855"/>
            <a:ext cx="10058400" cy="629920"/>
            <a:chOff x="0" y="6086855"/>
            <a:chExt cx="10058400" cy="629920"/>
          </a:xfrm>
        </p:grpSpPr>
        <p:sp>
          <p:nvSpPr>
            <p:cNvPr id="116" name="object 116"/>
            <p:cNvSpPr/>
            <p:nvPr/>
          </p:nvSpPr>
          <p:spPr>
            <a:xfrm>
              <a:off x="0" y="608685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05956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33387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8776119" y="6352964"/>
            <a:ext cx="527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11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-</a:t>
            </a:r>
            <a:r>
              <a:rPr sz="1000" spc="-8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757575"/>
                </a:solidFill>
                <a:latin typeface="Tahoma"/>
                <a:cs typeface="Tahoma"/>
              </a:rPr>
              <a:t>12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41" name="object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845" y="3380232"/>
            <a:ext cx="5436107" cy="1162049"/>
          </a:xfrm>
          <a:prstGeom prst="rect">
            <a:avLst/>
          </a:prstGeom>
        </p:spPr>
      </p:pic>
      <p:sp>
        <p:nvSpPr>
          <p:cNvPr id="142" name="object 142"/>
          <p:cNvSpPr txBox="1"/>
          <p:nvPr/>
        </p:nvSpPr>
        <p:spPr>
          <a:xfrm>
            <a:off x="2081329" y="3020048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546550" y="2956037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902954" y="4783310"/>
            <a:ext cx="122237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Systematics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744639" y="4719340"/>
            <a:ext cx="122237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Systematics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800312" y="4970799"/>
            <a:ext cx="239395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Lock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Loop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Systematics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Noise: </a:t>
            </a:r>
            <a:r>
              <a:rPr sz="1950" dirty="0">
                <a:latin typeface="Times New Roman"/>
                <a:cs typeface="Times New Roman"/>
              </a:rPr>
              <a:t>Contributions</a:t>
            </a:r>
            <a:r>
              <a:rPr sz="1950" spc="1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from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762250" y="5875952"/>
            <a:ext cx="2470150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7975" marR="5080" indent="-29591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Measurement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Noise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and </a:t>
            </a:r>
            <a:r>
              <a:rPr sz="1950" dirty="0">
                <a:latin typeface="Times New Roman"/>
                <a:cs typeface="Times New Roman"/>
              </a:rPr>
              <a:t>Path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Perturbations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xfrm>
            <a:off x="2631436" y="1697296"/>
            <a:ext cx="47326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Clock</a:t>
            </a:r>
            <a:r>
              <a:rPr sz="3600" spc="-375" dirty="0"/>
              <a:t> </a:t>
            </a:r>
            <a:r>
              <a:rPr sz="3600" spc="-85" dirty="0"/>
              <a:t>2</a:t>
            </a:r>
            <a:r>
              <a:rPr sz="3600" spc="-395" dirty="0"/>
              <a:t> </a:t>
            </a:r>
            <a:r>
              <a:rPr sz="3600" spc="-80" dirty="0"/>
              <a:t>locked</a:t>
            </a:r>
            <a:r>
              <a:rPr sz="3600" spc="-375" dirty="0"/>
              <a:t> </a:t>
            </a:r>
            <a:r>
              <a:rPr sz="3600" spc="-110" dirty="0"/>
              <a:t>to</a:t>
            </a:r>
            <a:r>
              <a:rPr sz="3600" spc="-395" dirty="0"/>
              <a:t> </a:t>
            </a:r>
            <a:r>
              <a:rPr sz="3600" dirty="0"/>
              <a:t>Clock</a:t>
            </a:r>
            <a:r>
              <a:rPr sz="3600" spc="-370" dirty="0"/>
              <a:t> </a:t>
            </a:r>
            <a:r>
              <a:rPr sz="3600" spc="-50" dirty="0"/>
              <a:t>1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769360"/>
            <a:chOff x="0" y="1057655"/>
            <a:chExt cx="10058400" cy="376936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5910059" y="45732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46355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72"/>
                  </a:lnTo>
                  <a:lnTo>
                    <a:pt x="6978396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5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3017507" y="67056"/>
                  </a:lnTo>
                  <a:lnTo>
                    <a:pt x="3017507" y="22860"/>
                  </a:lnTo>
                  <a:lnTo>
                    <a:pt x="3709416" y="22860"/>
                  </a:lnTo>
                  <a:lnTo>
                    <a:pt x="3709416" y="67056"/>
                  </a:lnTo>
                  <a:lnTo>
                    <a:pt x="4149839" y="67056"/>
                  </a:lnTo>
                  <a:lnTo>
                    <a:pt x="4149839" y="22860"/>
                  </a:lnTo>
                  <a:lnTo>
                    <a:pt x="4966716" y="22860"/>
                  </a:lnTo>
                  <a:lnTo>
                    <a:pt x="4966716" y="67056"/>
                  </a:lnTo>
                  <a:lnTo>
                    <a:pt x="5910059" y="67056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60"/>
                  </a:lnTo>
                  <a:lnTo>
                    <a:pt x="6978396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0175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017507" y="21336"/>
                  </a:lnTo>
                  <a:lnTo>
                    <a:pt x="3017507" y="0"/>
                  </a:lnTo>
                  <a:close/>
                </a:path>
                <a:path w="10058400" h="21589">
                  <a:moveTo>
                    <a:pt x="4149839" y="0"/>
                  </a:moveTo>
                  <a:lnTo>
                    <a:pt x="3709416" y="0"/>
                  </a:lnTo>
                  <a:lnTo>
                    <a:pt x="3709416" y="21336"/>
                  </a:lnTo>
                  <a:lnTo>
                    <a:pt x="4149839" y="21336"/>
                  </a:lnTo>
                  <a:lnTo>
                    <a:pt x="4149839" y="0"/>
                  </a:lnTo>
                  <a:close/>
                </a:path>
                <a:path w="10058400" h="21589">
                  <a:moveTo>
                    <a:pt x="5910059" y="0"/>
                  </a:moveTo>
                  <a:lnTo>
                    <a:pt x="4966716" y="0"/>
                  </a:lnTo>
                  <a:lnTo>
                    <a:pt x="4966716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3017507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3017507" y="44208"/>
                  </a:lnTo>
                  <a:lnTo>
                    <a:pt x="3017507" y="0"/>
                  </a:lnTo>
                  <a:close/>
                </a:path>
                <a:path w="10058400" h="44450">
                  <a:moveTo>
                    <a:pt x="4149839" y="0"/>
                  </a:moveTo>
                  <a:lnTo>
                    <a:pt x="3709416" y="0"/>
                  </a:lnTo>
                  <a:lnTo>
                    <a:pt x="3709416" y="44208"/>
                  </a:lnTo>
                  <a:lnTo>
                    <a:pt x="4149839" y="44208"/>
                  </a:lnTo>
                  <a:lnTo>
                    <a:pt x="4149839" y="0"/>
                  </a:lnTo>
                  <a:close/>
                </a:path>
                <a:path w="10058400" h="44450">
                  <a:moveTo>
                    <a:pt x="5910059" y="0"/>
                  </a:moveTo>
                  <a:lnTo>
                    <a:pt x="4966716" y="0"/>
                  </a:lnTo>
                  <a:lnTo>
                    <a:pt x="4966716" y="44208"/>
                  </a:lnTo>
                  <a:lnTo>
                    <a:pt x="5910059" y="44208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01750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017507" y="22847"/>
                  </a:lnTo>
                  <a:lnTo>
                    <a:pt x="3017507" y="0"/>
                  </a:lnTo>
                  <a:close/>
                </a:path>
                <a:path w="10058400" h="22860">
                  <a:moveTo>
                    <a:pt x="4149839" y="0"/>
                  </a:moveTo>
                  <a:lnTo>
                    <a:pt x="3709416" y="0"/>
                  </a:lnTo>
                  <a:lnTo>
                    <a:pt x="3709416" y="22847"/>
                  </a:lnTo>
                  <a:lnTo>
                    <a:pt x="4149839" y="22847"/>
                  </a:lnTo>
                  <a:lnTo>
                    <a:pt x="4149839" y="0"/>
                  </a:lnTo>
                  <a:close/>
                </a:path>
                <a:path w="10058400" h="22860">
                  <a:moveTo>
                    <a:pt x="5910059" y="0"/>
                  </a:moveTo>
                  <a:lnTo>
                    <a:pt x="4966716" y="0"/>
                  </a:lnTo>
                  <a:lnTo>
                    <a:pt x="4966716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301750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3017507" y="88392"/>
                  </a:lnTo>
                  <a:lnTo>
                    <a:pt x="3017507" y="65544"/>
                  </a:lnTo>
                  <a:lnTo>
                    <a:pt x="3017507" y="44196"/>
                  </a:lnTo>
                  <a:lnTo>
                    <a:pt x="3017507" y="0"/>
                  </a:lnTo>
                  <a:close/>
                </a:path>
                <a:path w="10058400" h="88900">
                  <a:moveTo>
                    <a:pt x="4149839" y="0"/>
                  </a:moveTo>
                  <a:lnTo>
                    <a:pt x="3709416" y="0"/>
                  </a:lnTo>
                  <a:lnTo>
                    <a:pt x="3709416" y="44196"/>
                  </a:lnTo>
                  <a:lnTo>
                    <a:pt x="3709416" y="65544"/>
                  </a:lnTo>
                  <a:lnTo>
                    <a:pt x="3709416" y="88392"/>
                  </a:lnTo>
                  <a:lnTo>
                    <a:pt x="4149839" y="88392"/>
                  </a:lnTo>
                  <a:lnTo>
                    <a:pt x="4149839" y="65544"/>
                  </a:lnTo>
                  <a:lnTo>
                    <a:pt x="4149839" y="44196"/>
                  </a:lnTo>
                  <a:lnTo>
                    <a:pt x="4149839" y="0"/>
                  </a:lnTo>
                  <a:close/>
                </a:path>
                <a:path w="10058400" h="88900">
                  <a:moveTo>
                    <a:pt x="5910059" y="0"/>
                  </a:moveTo>
                  <a:lnTo>
                    <a:pt x="4966716" y="0"/>
                  </a:lnTo>
                  <a:lnTo>
                    <a:pt x="4966716" y="44196"/>
                  </a:lnTo>
                  <a:lnTo>
                    <a:pt x="4966716" y="65544"/>
                  </a:lnTo>
                  <a:lnTo>
                    <a:pt x="4966716" y="88392"/>
                  </a:lnTo>
                  <a:lnTo>
                    <a:pt x="5910059" y="88392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88900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196"/>
                  </a:lnTo>
                  <a:lnTo>
                    <a:pt x="6978396" y="65544"/>
                  </a:lnTo>
                  <a:lnTo>
                    <a:pt x="6978396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0175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3017507" y="65544"/>
                  </a:lnTo>
                  <a:lnTo>
                    <a:pt x="3017507" y="44196"/>
                  </a:lnTo>
                  <a:lnTo>
                    <a:pt x="3017507" y="21336"/>
                  </a:lnTo>
                  <a:lnTo>
                    <a:pt x="3017507" y="0"/>
                  </a:lnTo>
                  <a:close/>
                </a:path>
                <a:path w="10058400" h="66039">
                  <a:moveTo>
                    <a:pt x="4149839" y="0"/>
                  </a:moveTo>
                  <a:lnTo>
                    <a:pt x="3709416" y="0"/>
                  </a:lnTo>
                  <a:lnTo>
                    <a:pt x="3709416" y="21336"/>
                  </a:lnTo>
                  <a:lnTo>
                    <a:pt x="3709416" y="44196"/>
                  </a:lnTo>
                  <a:lnTo>
                    <a:pt x="3709416" y="65544"/>
                  </a:lnTo>
                  <a:lnTo>
                    <a:pt x="4149839" y="65544"/>
                  </a:lnTo>
                  <a:lnTo>
                    <a:pt x="4149839" y="44196"/>
                  </a:lnTo>
                  <a:lnTo>
                    <a:pt x="4149839" y="21336"/>
                  </a:lnTo>
                  <a:lnTo>
                    <a:pt x="4149839" y="0"/>
                  </a:lnTo>
                  <a:close/>
                </a:path>
                <a:path w="10058400" h="66039">
                  <a:moveTo>
                    <a:pt x="5910059" y="0"/>
                  </a:moveTo>
                  <a:lnTo>
                    <a:pt x="4966716" y="0"/>
                  </a:lnTo>
                  <a:lnTo>
                    <a:pt x="4966716" y="21336"/>
                  </a:lnTo>
                  <a:lnTo>
                    <a:pt x="4966716" y="44196"/>
                  </a:lnTo>
                  <a:lnTo>
                    <a:pt x="4966716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36"/>
                  </a:lnTo>
                  <a:lnTo>
                    <a:pt x="6978396" y="44196"/>
                  </a:lnTo>
                  <a:lnTo>
                    <a:pt x="6978396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01750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017507" y="22847"/>
                  </a:lnTo>
                  <a:lnTo>
                    <a:pt x="3017507" y="0"/>
                  </a:lnTo>
                  <a:close/>
                </a:path>
                <a:path w="10058400" h="22860">
                  <a:moveTo>
                    <a:pt x="4149839" y="0"/>
                  </a:moveTo>
                  <a:lnTo>
                    <a:pt x="3709416" y="0"/>
                  </a:lnTo>
                  <a:lnTo>
                    <a:pt x="3709416" y="22847"/>
                  </a:lnTo>
                  <a:lnTo>
                    <a:pt x="4149839" y="22847"/>
                  </a:lnTo>
                  <a:lnTo>
                    <a:pt x="4149839" y="0"/>
                  </a:lnTo>
                  <a:close/>
                </a:path>
                <a:path w="10058400" h="22860">
                  <a:moveTo>
                    <a:pt x="5910059" y="0"/>
                  </a:moveTo>
                  <a:lnTo>
                    <a:pt x="4966716" y="0"/>
                  </a:lnTo>
                  <a:lnTo>
                    <a:pt x="4966716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01750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3017507" y="65544"/>
                  </a:lnTo>
                  <a:lnTo>
                    <a:pt x="3017507" y="44196"/>
                  </a:lnTo>
                  <a:lnTo>
                    <a:pt x="3017507" y="0"/>
                  </a:lnTo>
                  <a:close/>
                </a:path>
                <a:path w="10058400" h="66039">
                  <a:moveTo>
                    <a:pt x="4149839" y="0"/>
                  </a:moveTo>
                  <a:lnTo>
                    <a:pt x="3709416" y="0"/>
                  </a:lnTo>
                  <a:lnTo>
                    <a:pt x="3709416" y="44196"/>
                  </a:lnTo>
                  <a:lnTo>
                    <a:pt x="3709416" y="65544"/>
                  </a:lnTo>
                  <a:lnTo>
                    <a:pt x="4149839" y="65544"/>
                  </a:lnTo>
                  <a:lnTo>
                    <a:pt x="4149839" y="44196"/>
                  </a:lnTo>
                  <a:lnTo>
                    <a:pt x="4149839" y="0"/>
                  </a:lnTo>
                  <a:close/>
                </a:path>
                <a:path w="10058400" h="66039">
                  <a:moveTo>
                    <a:pt x="5910059" y="0"/>
                  </a:moveTo>
                  <a:lnTo>
                    <a:pt x="4966716" y="0"/>
                  </a:lnTo>
                  <a:lnTo>
                    <a:pt x="4966716" y="44196"/>
                  </a:lnTo>
                  <a:lnTo>
                    <a:pt x="4966716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196"/>
                  </a:lnTo>
                  <a:lnTo>
                    <a:pt x="6978396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83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183"/>
                  </a:lnTo>
                  <a:lnTo>
                    <a:pt x="6978396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5910059" y="44183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47"/>
                  </a:lnTo>
                  <a:lnTo>
                    <a:pt x="6978396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2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2075675" y="44183"/>
                  </a:lnTo>
                  <a:lnTo>
                    <a:pt x="2075675" y="21323"/>
                  </a:lnTo>
                  <a:lnTo>
                    <a:pt x="2766047" y="21323"/>
                  </a:lnTo>
                  <a:lnTo>
                    <a:pt x="2766047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7567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2075675" y="44208"/>
                  </a:lnTo>
                  <a:lnTo>
                    <a:pt x="2075675" y="21348"/>
                  </a:lnTo>
                  <a:lnTo>
                    <a:pt x="207567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48"/>
                  </a:lnTo>
                  <a:lnTo>
                    <a:pt x="2766047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8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075675" y="21323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75675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2075675" y="44208"/>
                  </a:lnTo>
                  <a:lnTo>
                    <a:pt x="207567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2766047" y="0"/>
                  </a:lnTo>
                  <a:lnTo>
                    <a:pt x="2766047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07567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2075675" y="67056"/>
                  </a:lnTo>
                  <a:lnTo>
                    <a:pt x="2075675" y="22860"/>
                  </a:lnTo>
                  <a:lnTo>
                    <a:pt x="207567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2766047" y="0"/>
                  </a:lnTo>
                  <a:lnTo>
                    <a:pt x="2766047" y="22860"/>
                  </a:lnTo>
                  <a:lnTo>
                    <a:pt x="2766047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4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075675" y="21336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36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75675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2075675" y="44183"/>
                  </a:lnTo>
                  <a:lnTo>
                    <a:pt x="207567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2766047" y="0"/>
                  </a:lnTo>
                  <a:lnTo>
                    <a:pt x="2766047" y="44183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07567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2075675" y="67068"/>
                  </a:lnTo>
                  <a:lnTo>
                    <a:pt x="2075675" y="22872"/>
                  </a:lnTo>
                  <a:lnTo>
                    <a:pt x="207567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2766047" y="0"/>
                  </a:lnTo>
                  <a:lnTo>
                    <a:pt x="2766047" y="22872"/>
                  </a:lnTo>
                  <a:lnTo>
                    <a:pt x="2766047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075675" y="21323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207567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2075675" y="22872"/>
                  </a:lnTo>
                  <a:lnTo>
                    <a:pt x="2075675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2766047" y="0"/>
                  </a:lnTo>
                  <a:lnTo>
                    <a:pt x="2766047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075675" y="21336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0" y="4826508"/>
            <a:ext cx="10058400" cy="1889760"/>
            <a:chOff x="0" y="4826508"/>
            <a:chExt cx="10058400" cy="1889760"/>
          </a:xfrm>
        </p:grpSpPr>
        <p:sp>
          <p:nvSpPr>
            <p:cNvPr id="91" name="object 91"/>
            <p:cNvSpPr/>
            <p:nvPr/>
          </p:nvSpPr>
          <p:spPr>
            <a:xfrm>
              <a:off x="0" y="48265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646932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3646932" y="65532"/>
                  </a:lnTo>
                  <a:lnTo>
                    <a:pt x="3646932" y="44196"/>
                  </a:lnTo>
                  <a:lnTo>
                    <a:pt x="364693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847575" y="0"/>
                  </a:lnTo>
                  <a:lnTo>
                    <a:pt x="5847575" y="44196"/>
                  </a:lnTo>
                  <a:lnTo>
                    <a:pt x="5847575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149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64693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646932" y="22860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377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49591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646932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646932" y="22847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3646932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3646932" y="44208"/>
                  </a:lnTo>
                  <a:lnTo>
                    <a:pt x="364693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847575" y="0"/>
                  </a:lnTo>
                  <a:lnTo>
                    <a:pt x="5847575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646932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3646932" y="65532"/>
                  </a:lnTo>
                  <a:lnTo>
                    <a:pt x="3646932" y="44196"/>
                  </a:lnTo>
                  <a:lnTo>
                    <a:pt x="3646932" y="21323"/>
                  </a:lnTo>
                  <a:lnTo>
                    <a:pt x="364693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23"/>
                  </a:lnTo>
                  <a:lnTo>
                    <a:pt x="5847575" y="44196"/>
                  </a:lnTo>
                  <a:lnTo>
                    <a:pt x="5847575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0916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64693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646932" y="22860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1455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13589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01166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011667" y="22847"/>
                  </a:lnTo>
                  <a:lnTo>
                    <a:pt x="2011667" y="0"/>
                  </a:lnTo>
                  <a:close/>
                </a:path>
                <a:path w="10058400" h="22860">
                  <a:moveTo>
                    <a:pt x="3646932" y="0"/>
                  </a:moveTo>
                  <a:lnTo>
                    <a:pt x="2830055" y="0"/>
                  </a:lnTo>
                  <a:lnTo>
                    <a:pt x="2830055" y="22847"/>
                  </a:lnTo>
                  <a:lnTo>
                    <a:pt x="3646932" y="22847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15873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1166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011667" y="44196"/>
                  </a:lnTo>
                  <a:lnTo>
                    <a:pt x="2011667" y="0"/>
                  </a:lnTo>
                  <a:close/>
                </a:path>
                <a:path w="10058400" h="44450">
                  <a:moveTo>
                    <a:pt x="3646932" y="0"/>
                  </a:moveTo>
                  <a:lnTo>
                    <a:pt x="2830055" y="0"/>
                  </a:lnTo>
                  <a:lnTo>
                    <a:pt x="2830055" y="44196"/>
                  </a:lnTo>
                  <a:lnTo>
                    <a:pt x="3646932" y="44196"/>
                  </a:lnTo>
                  <a:lnTo>
                    <a:pt x="364693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847575" y="0"/>
                  </a:lnTo>
                  <a:lnTo>
                    <a:pt x="5847575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20293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1166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011667" y="21336"/>
                  </a:lnTo>
                  <a:lnTo>
                    <a:pt x="2011667" y="0"/>
                  </a:lnTo>
                  <a:close/>
                </a:path>
                <a:path w="10058400" h="21589">
                  <a:moveTo>
                    <a:pt x="3646932" y="0"/>
                  </a:moveTo>
                  <a:lnTo>
                    <a:pt x="2830055" y="0"/>
                  </a:lnTo>
                  <a:lnTo>
                    <a:pt x="2830055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224271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3646932" y="0"/>
                  </a:moveTo>
                  <a:lnTo>
                    <a:pt x="0" y="0"/>
                  </a:lnTo>
                  <a:lnTo>
                    <a:pt x="0" y="530352"/>
                  </a:lnTo>
                  <a:lnTo>
                    <a:pt x="3646932" y="530352"/>
                  </a:lnTo>
                  <a:lnTo>
                    <a:pt x="3646932" y="0"/>
                  </a:lnTo>
                  <a:close/>
                </a:path>
                <a:path w="10058400" h="530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530352"/>
                  </a:lnTo>
                  <a:lnTo>
                    <a:pt x="10058400" y="53035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54623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3646932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3646932" y="22872"/>
                  </a:lnTo>
                  <a:lnTo>
                    <a:pt x="3646932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7774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3646932" y="21323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798819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3646932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3646932" y="22872"/>
                  </a:lnTo>
                  <a:lnTo>
                    <a:pt x="3646932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2169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364693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3646932" y="44196"/>
                  </a:lnTo>
                  <a:lnTo>
                    <a:pt x="3646932" y="22860"/>
                  </a:lnTo>
                  <a:lnTo>
                    <a:pt x="364693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60"/>
                  </a:lnTo>
                  <a:lnTo>
                    <a:pt x="5847575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3140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1720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6682739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5905309" y="2877311"/>
            <a:ext cx="1078230" cy="637540"/>
            <a:chOff x="5905309" y="2877311"/>
            <a:chExt cx="1078230" cy="637540"/>
          </a:xfrm>
        </p:grpSpPr>
        <p:sp>
          <p:nvSpPr>
            <p:cNvPr id="141" name="object 141"/>
            <p:cNvSpPr/>
            <p:nvPr/>
          </p:nvSpPr>
          <p:spPr>
            <a:xfrm>
              <a:off x="5910071" y="2881884"/>
              <a:ext cx="1068705" cy="628015"/>
            </a:xfrm>
            <a:custGeom>
              <a:avLst/>
              <a:gdLst/>
              <a:ahLst/>
              <a:cxnLst/>
              <a:rect l="l" t="t" r="r" b="b"/>
              <a:pathLst>
                <a:path w="1068704" h="628014">
                  <a:moveTo>
                    <a:pt x="1068324" y="627888"/>
                  </a:moveTo>
                  <a:lnTo>
                    <a:pt x="0" y="627888"/>
                  </a:lnTo>
                  <a:lnTo>
                    <a:pt x="0" y="0"/>
                  </a:lnTo>
                  <a:lnTo>
                    <a:pt x="1068324" y="0"/>
                  </a:lnTo>
                  <a:lnTo>
                    <a:pt x="1068324" y="627888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10071" y="314858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0"/>
                  </a:moveTo>
                  <a:lnTo>
                    <a:pt x="0" y="361187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9" y="2877312"/>
              <a:ext cx="121920" cy="248412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6051803" y="2881121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59">
                  <a:moveTo>
                    <a:pt x="0" y="0"/>
                  </a:moveTo>
                  <a:lnTo>
                    <a:pt x="911351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79157" y="2889503"/>
              <a:ext cx="0" cy="581025"/>
            </a:xfrm>
            <a:custGeom>
              <a:avLst/>
              <a:gdLst/>
              <a:ahLst/>
              <a:cxnLst/>
              <a:rect l="l" t="t" r="r" b="b"/>
              <a:pathLst>
                <a:path h="581025">
                  <a:moveTo>
                    <a:pt x="0" y="0"/>
                  </a:moveTo>
                  <a:lnTo>
                    <a:pt x="0" y="580644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32447" y="3494532"/>
              <a:ext cx="350520" cy="20320"/>
            </a:xfrm>
            <a:custGeom>
              <a:avLst/>
              <a:gdLst/>
              <a:ahLst/>
              <a:cxnLst/>
              <a:rect l="l" t="t" r="r" b="b"/>
              <a:pathLst>
                <a:path w="350520" h="20320">
                  <a:moveTo>
                    <a:pt x="342900" y="15240"/>
                  </a:moveTo>
                  <a:lnTo>
                    <a:pt x="342900" y="0"/>
                  </a:lnTo>
                  <a:lnTo>
                    <a:pt x="350520" y="0"/>
                  </a:lnTo>
                  <a:lnTo>
                    <a:pt x="350520" y="12192"/>
                  </a:lnTo>
                  <a:lnTo>
                    <a:pt x="345948" y="12192"/>
                  </a:lnTo>
                  <a:lnTo>
                    <a:pt x="342900" y="15240"/>
                  </a:lnTo>
                  <a:close/>
                </a:path>
                <a:path w="350520" h="20320">
                  <a:moveTo>
                    <a:pt x="350520" y="19812"/>
                  </a:moveTo>
                  <a:lnTo>
                    <a:pt x="330708" y="19812"/>
                  </a:lnTo>
                  <a:lnTo>
                    <a:pt x="330708" y="12192"/>
                  </a:lnTo>
                  <a:lnTo>
                    <a:pt x="342900" y="12192"/>
                  </a:lnTo>
                  <a:lnTo>
                    <a:pt x="342900" y="15240"/>
                  </a:lnTo>
                  <a:lnTo>
                    <a:pt x="350520" y="15240"/>
                  </a:lnTo>
                  <a:lnTo>
                    <a:pt x="350520" y="19812"/>
                  </a:lnTo>
                  <a:close/>
                </a:path>
                <a:path w="350520" h="20320">
                  <a:moveTo>
                    <a:pt x="350520" y="15240"/>
                  </a:moveTo>
                  <a:lnTo>
                    <a:pt x="342900" y="15240"/>
                  </a:lnTo>
                  <a:lnTo>
                    <a:pt x="345948" y="12192"/>
                  </a:lnTo>
                  <a:lnTo>
                    <a:pt x="350520" y="12192"/>
                  </a:lnTo>
                  <a:lnTo>
                    <a:pt x="350520" y="15240"/>
                  </a:lnTo>
                  <a:close/>
                </a:path>
                <a:path w="350520" h="20320">
                  <a:moveTo>
                    <a:pt x="306323" y="19812"/>
                  </a:moveTo>
                  <a:lnTo>
                    <a:pt x="275843" y="19812"/>
                  </a:lnTo>
                  <a:lnTo>
                    <a:pt x="275843" y="12192"/>
                  </a:lnTo>
                  <a:lnTo>
                    <a:pt x="306323" y="12192"/>
                  </a:lnTo>
                  <a:lnTo>
                    <a:pt x="306323" y="19812"/>
                  </a:lnTo>
                  <a:close/>
                </a:path>
                <a:path w="350520" h="20320">
                  <a:moveTo>
                    <a:pt x="251459" y="19812"/>
                  </a:moveTo>
                  <a:lnTo>
                    <a:pt x="220979" y="19812"/>
                  </a:lnTo>
                  <a:lnTo>
                    <a:pt x="220979" y="12192"/>
                  </a:lnTo>
                  <a:lnTo>
                    <a:pt x="251459" y="12192"/>
                  </a:lnTo>
                  <a:lnTo>
                    <a:pt x="251459" y="19812"/>
                  </a:lnTo>
                  <a:close/>
                </a:path>
                <a:path w="350520" h="20320">
                  <a:moveTo>
                    <a:pt x="196595" y="19812"/>
                  </a:moveTo>
                  <a:lnTo>
                    <a:pt x="166115" y="19812"/>
                  </a:lnTo>
                  <a:lnTo>
                    <a:pt x="166115" y="12192"/>
                  </a:lnTo>
                  <a:lnTo>
                    <a:pt x="196595" y="12192"/>
                  </a:lnTo>
                  <a:lnTo>
                    <a:pt x="196595" y="19812"/>
                  </a:lnTo>
                  <a:close/>
                </a:path>
                <a:path w="350520" h="20320">
                  <a:moveTo>
                    <a:pt x="141731" y="19812"/>
                  </a:moveTo>
                  <a:lnTo>
                    <a:pt x="111251" y="19812"/>
                  </a:lnTo>
                  <a:lnTo>
                    <a:pt x="111251" y="12192"/>
                  </a:lnTo>
                  <a:lnTo>
                    <a:pt x="141731" y="12192"/>
                  </a:lnTo>
                  <a:lnTo>
                    <a:pt x="141731" y="19812"/>
                  </a:lnTo>
                  <a:close/>
                </a:path>
                <a:path w="350520" h="20320">
                  <a:moveTo>
                    <a:pt x="86867" y="19812"/>
                  </a:moveTo>
                  <a:lnTo>
                    <a:pt x="54863" y="19812"/>
                  </a:lnTo>
                  <a:lnTo>
                    <a:pt x="54863" y="12192"/>
                  </a:lnTo>
                  <a:lnTo>
                    <a:pt x="86867" y="12192"/>
                  </a:lnTo>
                  <a:lnTo>
                    <a:pt x="86867" y="19812"/>
                  </a:lnTo>
                  <a:close/>
                </a:path>
                <a:path w="350520" h="20320">
                  <a:moveTo>
                    <a:pt x="32004" y="19812"/>
                  </a:moveTo>
                  <a:lnTo>
                    <a:pt x="0" y="19812"/>
                  </a:lnTo>
                  <a:lnTo>
                    <a:pt x="0" y="12192"/>
                  </a:lnTo>
                  <a:lnTo>
                    <a:pt x="32004" y="12192"/>
                  </a:lnTo>
                  <a:lnTo>
                    <a:pt x="32004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917691" y="3510534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6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6099047" y="2982467"/>
            <a:ext cx="690880" cy="402590"/>
          </a:xfrm>
          <a:prstGeom prst="rect">
            <a:avLst/>
          </a:prstGeom>
          <a:solidFill>
            <a:srgbClr val="CCEBFF"/>
          </a:solidFill>
          <a:ln w="761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37160" marR="227965">
              <a:lnSpc>
                <a:spcPts val="1380"/>
              </a:lnSpc>
              <a:spcBef>
                <a:spcPts val="10"/>
              </a:spcBef>
            </a:pPr>
            <a:r>
              <a:rPr sz="1150" b="1" spc="-25" dirty="0">
                <a:latin typeface="Arial"/>
                <a:cs typeface="Arial"/>
              </a:rPr>
              <a:t>Qz </a:t>
            </a:r>
            <a:r>
              <a:rPr sz="1150" b="1" spc="-20" dirty="0">
                <a:latin typeface="Arial"/>
                <a:cs typeface="Arial"/>
              </a:rPr>
              <a:t>Osc.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045652" y="2136168"/>
            <a:ext cx="80899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3189" algn="just">
              <a:lnSpc>
                <a:spcPct val="102400"/>
              </a:lnSpc>
              <a:spcBef>
                <a:spcPts val="95"/>
              </a:spcBef>
            </a:pPr>
            <a:r>
              <a:rPr sz="1450" i="1" spc="-10" dirty="0">
                <a:latin typeface="Arial"/>
                <a:cs typeface="Arial"/>
              </a:rPr>
              <a:t>Ǫuartz Crystal Oscillator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2244385" y="1009839"/>
            <a:ext cx="5819775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76300" marR="5080" indent="-864235">
              <a:lnSpc>
                <a:spcPts val="3170"/>
              </a:lnSpc>
              <a:spcBef>
                <a:spcPts val="195"/>
              </a:spcBef>
            </a:pPr>
            <a:r>
              <a:rPr sz="2650" spc="-35" dirty="0"/>
              <a:t>GNSS-</a:t>
            </a:r>
            <a:r>
              <a:rPr sz="2650" spc="-100" dirty="0"/>
              <a:t>aided</a:t>
            </a:r>
            <a:r>
              <a:rPr sz="2650" spc="-290" dirty="0"/>
              <a:t> </a:t>
            </a:r>
            <a:r>
              <a:rPr sz="2650" spc="-150" dirty="0"/>
              <a:t>Time</a:t>
            </a:r>
            <a:r>
              <a:rPr sz="2650" spc="-270" dirty="0"/>
              <a:t> </a:t>
            </a:r>
            <a:r>
              <a:rPr sz="2650" spc="-120" dirty="0"/>
              <a:t>and</a:t>
            </a:r>
            <a:r>
              <a:rPr sz="2650" spc="-315" dirty="0"/>
              <a:t> </a:t>
            </a:r>
            <a:r>
              <a:rPr sz="2650" spc="-114" dirty="0"/>
              <a:t>Frequency</a:t>
            </a:r>
            <a:r>
              <a:rPr sz="2650" spc="-240" dirty="0"/>
              <a:t> </a:t>
            </a:r>
            <a:r>
              <a:rPr sz="2650" spc="-75" dirty="0"/>
              <a:t>Systems: </a:t>
            </a:r>
            <a:r>
              <a:rPr sz="2650" spc="-55" dirty="0"/>
              <a:t>Lock</a:t>
            </a:r>
            <a:r>
              <a:rPr sz="2650" spc="-315" dirty="0"/>
              <a:t> </a:t>
            </a:r>
            <a:r>
              <a:rPr sz="2650" spc="-30" dirty="0"/>
              <a:t>Local</a:t>
            </a:r>
            <a:r>
              <a:rPr sz="2650" spc="-305" dirty="0"/>
              <a:t> </a:t>
            </a:r>
            <a:r>
              <a:rPr sz="2650" spc="-45" dirty="0"/>
              <a:t>Oscillator</a:t>
            </a:r>
            <a:r>
              <a:rPr sz="2650" spc="-290" dirty="0"/>
              <a:t> </a:t>
            </a:r>
            <a:r>
              <a:rPr sz="2650" spc="-100" dirty="0"/>
              <a:t>to</a:t>
            </a:r>
            <a:r>
              <a:rPr sz="2650" spc="-295" dirty="0"/>
              <a:t> </a:t>
            </a:r>
            <a:r>
              <a:rPr sz="2650" spc="-20" dirty="0"/>
              <a:t>GNSS</a:t>
            </a:r>
            <a:endParaRPr sz="2650"/>
          </a:p>
        </p:txBody>
      </p:sp>
      <p:grpSp>
        <p:nvGrpSpPr>
          <p:cNvPr id="151" name="object 151"/>
          <p:cNvGrpSpPr/>
          <p:nvPr/>
        </p:nvGrpSpPr>
        <p:grpSpPr>
          <a:xfrm>
            <a:off x="1760220" y="2378964"/>
            <a:ext cx="5596255" cy="1355090"/>
            <a:chOff x="1760220" y="2378964"/>
            <a:chExt cx="5596255" cy="1355090"/>
          </a:xfrm>
        </p:grpSpPr>
        <p:pic>
          <p:nvPicPr>
            <p:cNvPr id="152" name="object 1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20" y="2378964"/>
              <a:ext cx="754379" cy="60960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6789420" y="3163824"/>
              <a:ext cx="567055" cy="64135"/>
            </a:xfrm>
            <a:custGeom>
              <a:avLst/>
              <a:gdLst/>
              <a:ahLst/>
              <a:cxnLst/>
              <a:rect l="l" t="t" r="r" b="b"/>
              <a:pathLst>
                <a:path w="567054" h="64135">
                  <a:moveTo>
                    <a:pt x="502920" y="64008"/>
                  </a:moveTo>
                  <a:lnTo>
                    <a:pt x="502920" y="0"/>
                  </a:lnTo>
                  <a:lnTo>
                    <a:pt x="557784" y="27432"/>
                  </a:lnTo>
                  <a:lnTo>
                    <a:pt x="513587" y="27432"/>
                  </a:lnTo>
                  <a:lnTo>
                    <a:pt x="513587" y="36576"/>
                  </a:lnTo>
                  <a:lnTo>
                    <a:pt x="557784" y="36576"/>
                  </a:lnTo>
                  <a:lnTo>
                    <a:pt x="502920" y="64008"/>
                  </a:lnTo>
                  <a:close/>
                </a:path>
                <a:path w="567054" h="64135">
                  <a:moveTo>
                    <a:pt x="502920" y="36576"/>
                  </a:moveTo>
                  <a:lnTo>
                    <a:pt x="0" y="36576"/>
                  </a:lnTo>
                  <a:lnTo>
                    <a:pt x="0" y="27432"/>
                  </a:lnTo>
                  <a:lnTo>
                    <a:pt x="502920" y="27432"/>
                  </a:lnTo>
                  <a:lnTo>
                    <a:pt x="502920" y="36576"/>
                  </a:lnTo>
                  <a:close/>
                </a:path>
                <a:path w="567054" h="64135">
                  <a:moveTo>
                    <a:pt x="557784" y="36576"/>
                  </a:moveTo>
                  <a:lnTo>
                    <a:pt x="513587" y="36576"/>
                  </a:lnTo>
                  <a:lnTo>
                    <a:pt x="513587" y="27432"/>
                  </a:lnTo>
                  <a:lnTo>
                    <a:pt x="557784" y="27432"/>
                  </a:lnTo>
                  <a:lnTo>
                    <a:pt x="566928" y="32004"/>
                  </a:lnTo>
                  <a:lnTo>
                    <a:pt x="55778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90275" y="3195827"/>
              <a:ext cx="2550160" cy="538480"/>
            </a:xfrm>
            <a:custGeom>
              <a:avLst/>
              <a:gdLst/>
              <a:ahLst/>
              <a:cxnLst/>
              <a:rect l="l" t="t" r="r" b="b"/>
              <a:pathLst>
                <a:path w="2550159" h="538479">
                  <a:moveTo>
                    <a:pt x="2549652" y="432816"/>
                  </a:moveTo>
                  <a:lnTo>
                    <a:pt x="2525268" y="432816"/>
                  </a:lnTo>
                  <a:lnTo>
                    <a:pt x="2525268" y="0"/>
                  </a:lnTo>
                  <a:lnTo>
                    <a:pt x="2502408" y="0"/>
                  </a:lnTo>
                  <a:lnTo>
                    <a:pt x="2502408" y="432816"/>
                  </a:lnTo>
                  <a:lnTo>
                    <a:pt x="2479548" y="432816"/>
                  </a:lnTo>
                  <a:lnTo>
                    <a:pt x="2508504" y="490740"/>
                  </a:lnTo>
                  <a:lnTo>
                    <a:pt x="70104" y="490740"/>
                  </a:lnTo>
                  <a:lnTo>
                    <a:pt x="70104" y="467880"/>
                  </a:lnTo>
                  <a:lnTo>
                    <a:pt x="0" y="502932"/>
                  </a:lnTo>
                  <a:lnTo>
                    <a:pt x="70104" y="537984"/>
                  </a:lnTo>
                  <a:lnTo>
                    <a:pt x="70104" y="515124"/>
                  </a:lnTo>
                  <a:lnTo>
                    <a:pt x="2514600" y="515124"/>
                  </a:lnTo>
                  <a:lnTo>
                    <a:pt x="2514600" y="502920"/>
                  </a:lnTo>
                  <a:lnTo>
                    <a:pt x="2544318" y="443484"/>
                  </a:lnTo>
                  <a:lnTo>
                    <a:pt x="2549652" y="43281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149851" y="2982467"/>
              <a:ext cx="817244" cy="402590"/>
            </a:xfrm>
            <a:custGeom>
              <a:avLst/>
              <a:gdLst/>
              <a:ahLst/>
              <a:cxnLst/>
              <a:rect l="l" t="t" r="r" b="b"/>
              <a:pathLst>
                <a:path w="817245" h="402589">
                  <a:moveTo>
                    <a:pt x="816864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816864" y="0"/>
                  </a:lnTo>
                  <a:lnTo>
                    <a:pt x="816864" y="402335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149851" y="2982467"/>
              <a:ext cx="817244" cy="402590"/>
            </a:xfrm>
            <a:custGeom>
              <a:avLst/>
              <a:gdLst/>
              <a:ahLst/>
              <a:cxnLst/>
              <a:rect l="l" t="t" r="r" b="b"/>
              <a:pathLst>
                <a:path w="817245" h="402589">
                  <a:moveTo>
                    <a:pt x="0" y="0"/>
                  </a:moveTo>
                  <a:lnTo>
                    <a:pt x="816864" y="0"/>
                  </a:lnTo>
                  <a:lnTo>
                    <a:pt x="816864" y="402335"/>
                  </a:lnTo>
                  <a:lnTo>
                    <a:pt x="0" y="40233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55236" y="3160775"/>
              <a:ext cx="1544320" cy="538480"/>
            </a:xfrm>
            <a:custGeom>
              <a:avLst/>
              <a:gdLst/>
              <a:ahLst/>
              <a:cxnLst/>
              <a:rect l="l" t="t" r="r" b="b"/>
              <a:pathLst>
                <a:path w="1544320" h="538479">
                  <a:moveTo>
                    <a:pt x="70104" y="294144"/>
                  </a:moveTo>
                  <a:lnTo>
                    <a:pt x="64008" y="281952"/>
                  </a:lnTo>
                  <a:lnTo>
                    <a:pt x="35052" y="224040"/>
                  </a:lnTo>
                  <a:lnTo>
                    <a:pt x="0" y="294144"/>
                  </a:lnTo>
                  <a:lnTo>
                    <a:pt x="22860" y="294144"/>
                  </a:lnTo>
                  <a:lnTo>
                    <a:pt x="22860" y="537984"/>
                  </a:lnTo>
                  <a:lnTo>
                    <a:pt x="45720" y="537984"/>
                  </a:lnTo>
                  <a:lnTo>
                    <a:pt x="45720" y="294144"/>
                  </a:lnTo>
                  <a:lnTo>
                    <a:pt x="70104" y="294144"/>
                  </a:lnTo>
                  <a:close/>
                </a:path>
                <a:path w="1544320" h="538479">
                  <a:moveTo>
                    <a:pt x="1543812" y="35052"/>
                  </a:moveTo>
                  <a:lnTo>
                    <a:pt x="1518894" y="22860"/>
                  </a:lnTo>
                  <a:lnTo>
                    <a:pt x="1472184" y="0"/>
                  </a:lnTo>
                  <a:lnTo>
                    <a:pt x="1472184" y="22860"/>
                  </a:lnTo>
                  <a:lnTo>
                    <a:pt x="411480" y="22860"/>
                  </a:lnTo>
                  <a:lnTo>
                    <a:pt x="411480" y="47244"/>
                  </a:lnTo>
                  <a:lnTo>
                    <a:pt x="1472184" y="47244"/>
                  </a:lnTo>
                  <a:lnTo>
                    <a:pt x="1472184" y="70104"/>
                  </a:lnTo>
                  <a:lnTo>
                    <a:pt x="1518894" y="47244"/>
                  </a:lnTo>
                  <a:lnTo>
                    <a:pt x="1543812" y="35052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5155177" y="2965171"/>
            <a:ext cx="3632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Tune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211827" y="3091687"/>
            <a:ext cx="658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10" dirty="0">
                <a:latin typeface="Arial"/>
                <a:cs typeface="Arial"/>
              </a:rPr>
              <a:t>Compare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2199132" y="2877311"/>
            <a:ext cx="1514475" cy="511809"/>
            <a:chOff x="2199132" y="2877311"/>
            <a:chExt cx="1514475" cy="511809"/>
          </a:xfrm>
        </p:grpSpPr>
        <p:sp>
          <p:nvSpPr>
            <p:cNvPr id="161" name="object 161"/>
            <p:cNvSpPr/>
            <p:nvPr/>
          </p:nvSpPr>
          <p:spPr>
            <a:xfrm>
              <a:off x="2199132" y="2877311"/>
              <a:ext cx="818515" cy="325120"/>
            </a:xfrm>
            <a:custGeom>
              <a:avLst/>
              <a:gdLst/>
              <a:ahLst/>
              <a:cxnLst/>
              <a:rect l="l" t="t" r="r" b="b"/>
              <a:pathLst>
                <a:path w="818514" h="325119">
                  <a:moveTo>
                    <a:pt x="30480" y="19812"/>
                  </a:moveTo>
                  <a:lnTo>
                    <a:pt x="0" y="7620"/>
                  </a:lnTo>
                  <a:lnTo>
                    <a:pt x="3048" y="0"/>
                  </a:lnTo>
                  <a:lnTo>
                    <a:pt x="32004" y="12192"/>
                  </a:lnTo>
                  <a:lnTo>
                    <a:pt x="30480" y="19812"/>
                  </a:lnTo>
                  <a:close/>
                </a:path>
                <a:path w="818514" h="325119">
                  <a:moveTo>
                    <a:pt x="80772" y="38100"/>
                  </a:moveTo>
                  <a:lnTo>
                    <a:pt x="51816" y="27432"/>
                  </a:lnTo>
                  <a:lnTo>
                    <a:pt x="54864" y="19812"/>
                  </a:lnTo>
                  <a:lnTo>
                    <a:pt x="83820" y="32004"/>
                  </a:lnTo>
                  <a:lnTo>
                    <a:pt x="80772" y="38100"/>
                  </a:lnTo>
                  <a:close/>
                </a:path>
                <a:path w="818514" h="325119">
                  <a:moveTo>
                    <a:pt x="132588" y="57912"/>
                  </a:moveTo>
                  <a:lnTo>
                    <a:pt x="103632" y="47244"/>
                  </a:lnTo>
                  <a:lnTo>
                    <a:pt x="106680" y="39624"/>
                  </a:lnTo>
                  <a:lnTo>
                    <a:pt x="135636" y="51816"/>
                  </a:lnTo>
                  <a:lnTo>
                    <a:pt x="132588" y="57912"/>
                  </a:lnTo>
                  <a:close/>
                </a:path>
                <a:path w="818514" h="325119">
                  <a:moveTo>
                    <a:pt x="184404" y="77724"/>
                  </a:moveTo>
                  <a:lnTo>
                    <a:pt x="153924" y="67056"/>
                  </a:lnTo>
                  <a:lnTo>
                    <a:pt x="156972" y="59436"/>
                  </a:lnTo>
                  <a:lnTo>
                    <a:pt x="185928" y="71628"/>
                  </a:lnTo>
                  <a:lnTo>
                    <a:pt x="184404" y="77724"/>
                  </a:lnTo>
                  <a:close/>
                </a:path>
                <a:path w="818514" h="325119">
                  <a:moveTo>
                    <a:pt x="234696" y="97536"/>
                  </a:moveTo>
                  <a:lnTo>
                    <a:pt x="205740" y="86868"/>
                  </a:lnTo>
                  <a:lnTo>
                    <a:pt x="208788" y="79248"/>
                  </a:lnTo>
                  <a:lnTo>
                    <a:pt x="237743" y="91440"/>
                  </a:lnTo>
                  <a:lnTo>
                    <a:pt x="234696" y="97536"/>
                  </a:lnTo>
                  <a:close/>
                </a:path>
                <a:path w="818514" h="325119">
                  <a:moveTo>
                    <a:pt x="286512" y="117348"/>
                  </a:moveTo>
                  <a:lnTo>
                    <a:pt x="257555" y="106680"/>
                  </a:lnTo>
                  <a:lnTo>
                    <a:pt x="260604" y="99060"/>
                  </a:lnTo>
                  <a:lnTo>
                    <a:pt x="289560" y="111252"/>
                  </a:lnTo>
                  <a:lnTo>
                    <a:pt x="286512" y="117348"/>
                  </a:lnTo>
                  <a:close/>
                </a:path>
                <a:path w="818514" h="325119">
                  <a:moveTo>
                    <a:pt x="338328" y="137160"/>
                  </a:moveTo>
                  <a:lnTo>
                    <a:pt x="307848" y="126492"/>
                  </a:lnTo>
                  <a:lnTo>
                    <a:pt x="310896" y="118872"/>
                  </a:lnTo>
                  <a:lnTo>
                    <a:pt x="341376" y="129540"/>
                  </a:lnTo>
                  <a:lnTo>
                    <a:pt x="338328" y="137160"/>
                  </a:lnTo>
                  <a:close/>
                </a:path>
                <a:path w="818514" h="325119">
                  <a:moveTo>
                    <a:pt x="388620" y="156972"/>
                  </a:moveTo>
                  <a:lnTo>
                    <a:pt x="359664" y="146304"/>
                  </a:lnTo>
                  <a:lnTo>
                    <a:pt x="362711" y="138684"/>
                  </a:lnTo>
                  <a:lnTo>
                    <a:pt x="391668" y="149352"/>
                  </a:lnTo>
                  <a:lnTo>
                    <a:pt x="388620" y="156972"/>
                  </a:lnTo>
                  <a:close/>
                </a:path>
                <a:path w="818514" h="325119">
                  <a:moveTo>
                    <a:pt x="440435" y="176783"/>
                  </a:moveTo>
                  <a:lnTo>
                    <a:pt x="411480" y="166116"/>
                  </a:lnTo>
                  <a:lnTo>
                    <a:pt x="414528" y="158495"/>
                  </a:lnTo>
                  <a:lnTo>
                    <a:pt x="443484" y="169164"/>
                  </a:lnTo>
                  <a:lnTo>
                    <a:pt x="440435" y="176783"/>
                  </a:lnTo>
                  <a:close/>
                </a:path>
                <a:path w="818514" h="325119">
                  <a:moveTo>
                    <a:pt x="492252" y="196595"/>
                  </a:moveTo>
                  <a:lnTo>
                    <a:pt x="461772" y="185928"/>
                  </a:lnTo>
                  <a:lnTo>
                    <a:pt x="464820" y="178307"/>
                  </a:lnTo>
                  <a:lnTo>
                    <a:pt x="495300" y="188976"/>
                  </a:lnTo>
                  <a:lnTo>
                    <a:pt x="492252" y="196595"/>
                  </a:lnTo>
                  <a:close/>
                </a:path>
                <a:path w="818514" h="325119">
                  <a:moveTo>
                    <a:pt x="542544" y="216407"/>
                  </a:moveTo>
                  <a:lnTo>
                    <a:pt x="513587" y="205740"/>
                  </a:lnTo>
                  <a:lnTo>
                    <a:pt x="516635" y="198119"/>
                  </a:lnTo>
                  <a:lnTo>
                    <a:pt x="545592" y="208788"/>
                  </a:lnTo>
                  <a:lnTo>
                    <a:pt x="542544" y="216407"/>
                  </a:lnTo>
                  <a:close/>
                </a:path>
                <a:path w="818514" h="325119">
                  <a:moveTo>
                    <a:pt x="594360" y="236219"/>
                  </a:moveTo>
                  <a:lnTo>
                    <a:pt x="565404" y="225552"/>
                  </a:lnTo>
                  <a:lnTo>
                    <a:pt x="568452" y="217931"/>
                  </a:lnTo>
                  <a:lnTo>
                    <a:pt x="597408" y="228600"/>
                  </a:lnTo>
                  <a:lnTo>
                    <a:pt x="594360" y="236219"/>
                  </a:lnTo>
                  <a:close/>
                </a:path>
                <a:path w="818514" h="325119">
                  <a:moveTo>
                    <a:pt x="646175" y="256031"/>
                  </a:moveTo>
                  <a:lnTo>
                    <a:pt x="617220" y="245364"/>
                  </a:lnTo>
                  <a:lnTo>
                    <a:pt x="618744" y="237743"/>
                  </a:lnTo>
                  <a:lnTo>
                    <a:pt x="649223" y="248412"/>
                  </a:lnTo>
                  <a:lnTo>
                    <a:pt x="646175" y="256031"/>
                  </a:lnTo>
                  <a:close/>
                </a:path>
                <a:path w="818514" h="325119">
                  <a:moveTo>
                    <a:pt x="696468" y="275843"/>
                  </a:moveTo>
                  <a:lnTo>
                    <a:pt x="667512" y="265176"/>
                  </a:lnTo>
                  <a:lnTo>
                    <a:pt x="670560" y="257556"/>
                  </a:lnTo>
                  <a:lnTo>
                    <a:pt x="699516" y="268224"/>
                  </a:lnTo>
                  <a:lnTo>
                    <a:pt x="696468" y="275843"/>
                  </a:lnTo>
                  <a:close/>
                </a:path>
                <a:path w="818514" h="325119">
                  <a:moveTo>
                    <a:pt x="749808" y="324612"/>
                  </a:moveTo>
                  <a:lnTo>
                    <a:pt x="771144" y="266700"/>
                  </a:lnTo>
                  <a:lnTo>
                    <a:pt x="818388" y="318515"/>
                  </a:lnTo>
                  <a:lnTo>
                    <a:pt x="749808" y="324612"/>
                  </a:lnTo>
                  <a:close/>
                </a:path>
                <a:path w="818514" h="325119">
                  <a:moveTo>
                    <a:pt x="748284" y="295656"/>
                  </a:moveTo>
                  <a:lnTo>
                    <a:pt x="719327" y="284988"/>
                  </a:lnTo>
                  <a:lnTo>
                    <a:pt x="722375" y="277368"/>
                  </a:lnTo>
                  <a:lnTo>
                    <a:pt x="751332" y="288036"/>
                  </a:lnTo>
                  <a:lnTo>
                    <a:pt x="748284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17519" y="2982468"/>
              <a:ext cx="692150" cy="402590"/>
            </a:xfrm>
            <a:custGeom>
              <a:avLst/>
              <a:gdLst/>
              <a:ahLst/>
              <a:cxnLst/>
              <a:rect l="l" t="t" r="r" b="b"/>
              <a:pathLst>
                <a:path w="692150" h="402589">
                  <a:moveTo>
                    <a:pt x="691896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691896" y="0"/>
                  </a:lnTo>
                  <a:lnTo>
                    <a:pt x="691896" y="402335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17519" y="2982468"/>
              <a:ext cx="692150" cy="402590"/>
            </a:xfrm>
            <a:custGeom>
              <a:avLst/>
              <a:gdLst/>
              <a:ahLst/>
              <a:cxnLst/>
              <a:rect l="l" t="t" r="r" b="b"/>
              <a:pathLst>
                <a:path w="692150" h="402589">
                  <a:moveTo>
                    <a:pt x="0" y="0"/>
                  </a:moveTo>
                  <a:lnTo>
                    <a:pt x="691896" y="0"/>
                  </a:lnTo>
                  <a:lnTo>
                    <a:pt x="691896" y="402335"/>
                  </a:lnTo>
                  <a:lnTo>
                    <a:pt x="0" y="40233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1508275" y="3029180"/>
            <a:ext cx="4406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20" dirty="0">
                <a:latin typeface="Arial"/>
                <a:cs typeface="Arial"/>
              </a:rPr>
              <a:t>GNSS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143458" y="2977377"/>
            <a:ext cx="384810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GNSS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1000" b="1" spc="-20" dirty="0">
                <a:latin typeface="Arial"/>
                <a:cs typeface="Arial"/>
              </a:rPr>
              <a:t>Rcvr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888741" y="2123694"/>
            <a:ext cx="4345305" cy="1767839"/>
            <a:chOff x="2888741" y="2123694"/>
            <a:chExt cx="4345305" cy="1767839"/>
          </a:xfrm>
        </p:grpSpPr>
        <p:sp>
          <p:nvSpPr>
            <p:cNvPr id="167" name="object 167"/>
            <p:cNvSpPr/>
            <p:nvPr/>
          </p:nvSpPr>
          <p:spPr>
            <a:xfrm>
              <a:off x="3709416" y="3160775"/>
              <a:ext cx="440690" cy="70485"/>
            </a:xfrm>
            <a:custGeom>
              <a:avLst/>
              <a:gdLst/>
              <a:ahLst/>
              <a:cxnLst/>
              <a:rect l="l" t="t" r="r" b="b"/>
              <a:pathLst>
                <a:path w="440689" h="70485">
                  <a:moveTo>
                    <a:pt x="370332" y="70104"/>
                  </a:moveTo>
                  <a:lnTo>
                    <a:pt x="370332" y="0"/>
                  </a:lnTo>
                  <a:lnTo>
                    <a:pt x="416052" y="22860"/>
                  </a:lnTo>
                  <a:lnTo>
                    <a:pt x="381000" y="22860"/>
                  </a:lnTo>
                  <a:lnTo>
                    <a:pt x="381000" y="47244"/>
                  </a:lnTo>
                  <a:lnTo>
                    <a:pt x="416052" y="47244"/>
                  </a:lnTo>
                  <a:lnTo>
                    <a:pt x="370332" y="70104"/>
                  </a:lnTo>
                  <a:close/>
                </a:path>
                <a:path w="440689" h="70485">
                  <a:moveTo>
                    <a:pt x="370332" y="47244"/>
                  </a:moveTo>
                  <a:lnTo>
                    <a:pt x="0" y="47244"/>
                  </a:lnTo>
                  <a:lnTo>
                    <a:pt x="0" y="22860"/>
                  </a:lnTo>
                  <a:lnTo>
                    <a:pt x="370332" y="22860"/>
                  </a:lnTo>
                  <a:lnTo>
                    <a:pt x="370332" y="47244"/>
                  </a:lnTo>
                  <a:close/>
                </a:path>
                <a:path w="440689" h="70485">
                  <a:moveTo>
                    <a:pt x="416052" y="47244"/>
                  </a:moveTo>
                  <a:lnTo>
                    <a:pt x="381000" y="47244"/>
                  </a:lnTo>
                  <a:lnTo>
                    <a:pt x="381000" y="22860"/>
                  </a:lnTo>
                  <a:lnTo>
                    <a:pt x="416052" y="22860"/>
                  </a:lnTo>
                  <a:lnTo>
                    <a:pt x="440436" y="35052"/>
                  </a:lnTo>
                  <a:lnTo>
                    <a:pt x="416052" y="4724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92551" y="2127504"/>
              <a:ext cx="4337685" cy="1760220"/>
            </a:xfrm>
            <a:custGeom>
              <a:avLst/>
              <a:gdLst/>
              <a:ahLst/>
              <a:cxnLst/>
              <a:rect l="l" t="t" r="r" b="b"/>
              <a:pathLst>
                <a:path w="4337684" h="1760220">
                  <a:moveTo>
                    <a:pt x="0" y="0"/>
                  </a:moveTo>
                  <a:lnTo>
                    <a:pt x="4337303" y="0"/>
                  </a:lnTo>
                  <a:lnTo>
                    <a:pt x="4337303" y="1760220"/>
                  </a:lnTo>
                  <a:lnTo>
                    <a:pt x="0" y="176022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3721540" y="2270196"/>
            <a:ext cx="13506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156082"/>
                </a:solidFill>
                <a:latin typeface="Arial"/>
                <a:cs typeface="Arial"/>
              </a:rPr>
              <a:t>T/F</a:t>
            </a:r>
            <a:r>
              <a:rPr sz="1950" b="1" spc="15" dirty="0">
                <a:solidFill>
                  <a:srgbClr val="156082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56082"/>
                </a:solidFill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3642169" y="4826508"/>
            <a:ext cx="2208530" cy="1078230"/>
            <a:chOff x="3642169" y="4826508"/>
            <a:chExt cx="2208530" cy="1078230"/>
          </a:xfrm>
        </p:grpSpPr>
        <p:sp>
          <p:nvSpPr>
            <p:cNvPr id="171" name="object 171"/>
            <p:cNvSpPr/>
            <p:nvPr/>
          </p:nvSpPr>
          <p:spPr>
            <a:xfrm>
              <a:off x="3646932" y="4829556"/>
              <a:ext cx="2200910" cy="1069975"/>
            </a:xfrm>
            <a:custGeom>
              <a:avLst/>
              <a:gdLst/>
              <a:ahLst/>
              <a:cxnLst/>
              <a:rect l="l" t="t" r="r" b="b"/>
              <a:pathLst>
                <a:path w="2200910" h="1069975">
                  <a:moveTo>
                    <a:pt x="2200655" y="1069847"/>
                  </a:moveTo>
                  <a:lnTo>
                    <a:pt x="0" y="1069847"/>
                  </a:lnTo>
                  <a:lnTo>
                    <a:pt x="0" y="0"/>
                  </a:lnTo>
                  <a:lnTo>
                    <a:pt x="2200655" y="0"/>
                  </a:lnTo>
                  <a:lnTo>
                    <a:pt x="2200655" y="1069847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46932" y="5152643"/>
              <a:ext cx="0" cy="746760"/>
            </a:xfrm>
            <a:custGeom>
              <a:avLst/>
              <a:gdLst/>
              <a:ahLst/>
              <a:cxnLst/>
              <a:rect l="l" t="t" r="r" b="b"/>
              <a:pathLst>
                <a:path h="746760">
                  <a:moveTo>
                    <a:pt x="0" y="0"/>
                  </a:moveTo>
                  <a:lnTo>
                    <a:pt x="0" y="74676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642360" y="4826508"/>
              <a:ext cx="452755" cy="302260"/>
            </a:xfrm>
            <a:custGeom>
              <a:avLst/>
              <a:gdLst/>
              <a:ahLst/>
              <a:cxnLst/>
              <a:rect l="l" t="t" r="r" b="b"/>
              <a:pathLst>
                <a:path w="452754" h="302260">
                  <a:moveTo>
                    <a:pt x="9144" y="301752"/>
                  </a:moveTo>
                  <a:lnTo>
                    <a:pt x="0" y="301752"/>
                  </a:lnTo>
                  <a:lnTo>
                    <a:pt x="0" y="271272"/>
                  </a:lnTo>
                  <a:lnTo>
                    <a:pt x="9144" y="271272"/>
                  </a:lnTo>
                  <a:lnTo>
                    <a:pt x="9144" y="301752"/>
                  </a:lnTo>
                  <a:close/>
                </a:path>
                <a:path w="452754" h="302260">
                  <a:moveTo>
                    <a:pt x="9144" y="246888"/>
                  </a:moveTo>
                  <a:lnTo>
                    <a:pt x="0" y="246888"/>
                  </a:lnTo>
                  <a:lnTo>
                    <a:pt x="0" y="216408"/>
                  </a:lnTo>
                  <a:lnTo>
                    <a:pt x="9144" y="216408"/>
                  </a:lnTo>
                  <a:lnTo>
                    <a:pt x="9144" y="246888"/>
                  </a:lnTo>
                  <a:close/>
                </a:path>
                <a:path w="452754" h="302260">
                  <a:moveTo>
                    <a:pt x="9144" y="192024"/>
                  </a:moveTo>
                  <a:lnTo>
                    <a:pt x="0" y="192024"/>
                  </a:lnTo>
                  <a:lnTo>
                    <a:pt x="0" y="161544"/>
                  </a:lnTo>
                  <a:lnTo>
                    <a:pt x="9144" y="161544"/>
                  </a:lnTo>
                  <a:lnTo>
                    <a:pt x="9144" y="192024"/>
                  </a:lnTo>
                  <a:close/>
                </a:path>
                <a:path w="452754" h="302260">
                  <a:moveTo>
                    <a:pt x="9144" y="137159"/>
                  </a:moveTo>
                  <a:lnTo>
                    <a:pt x="0" y="137159"/>
                  </a:lnTo>
                  <a:lnTo>
                    <a:pt x="0" y="105156"/>
                  </a:lnTo>
                  <a:lnTo>
                    <a:pt x="9144" y="105156"/>
                  </a:lnTo>
                  <a:lnTo>
                    <a:pt x="9144" y="137159"/>
                  </a:lnTo>
                  <a:close/>
                </a:path>
                <a:path w="452754" h="302260">
                  <a:moveTo>
                    <a:pt x="9144" y="82295"/>
                  </a:moveTo>
                  <a:lnTo>
                    <a:pt x="0" y="82295"/>
                  </a:lnTo>
                  <a:lnTo>
                    <a:pt x="0" y="50292"/>
                  </a:lnTo>
                  <a:lnTo>
                    <a:pt x="9144" y="50292"/>
                  </a:lnTo>
                  <a:lnTo>
                    <a:pt x="9144" y="82295"/>
                  </a:lnTo>
                  <a:close/>
                </a:path>
                <a:path w="452754" h="302260">
                  <a:moveTo>
                    <a:pt x="9144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3047"/>
                  </a:lnTo>
                  <a:lnTo>
                    <a:pt x="9144" y="3047"/>
                  </a:lnTo>
                  <a:lnTo>
                    <a:pt x="4572" y="7620"/>
                  </a:lnTo>
                  <a:lnTo>
                    <a:pt x="9144" y="7620"/>
                  </a:lnTo>
                  <a:lnTo>
                    <a:pt x="9144" y="27432"/>
                  </a:lnTo>
                  <a:close/>
                </a:path>
                <a:path w="452754" h="302260">
                  <a:moveTo>
                    <a:pt x="9144" y="7620"/>
                  </a:moveTo>
                  <a:lnTo>
                    <a:pt x="4572" y="7620"/>
                  </a:lnTo>
                  <a:lnTo>
                    <a:pt x="9144" y="3047"/>
                  </a:lnTo>
                  <a:lnTo>
                    <a:pt x="9144" y="7620"/>
                  </a:lnTo>
                  <a:close/>
                </a:path>
                <a:path w="452754" h="302260">
                  <a:moveTo>
                    <a:pt x="12192" y="7620"/>
                  </a:moveTo>
                  <a:lnTo>
                    <a:pt x="9144" y="7620"/>
                  </a:lnTo>
                  <a:lnTo>
                    <a:pt x="9144" y="3047"/>
                  </a:lnTo>
                  <a:lnTo>
                    <a:pt x="12192" y="3047"/>
                  </a:lnTo>
                  <a:lnTo>
                    <a:pt x="12192" y="7620"/>
                  </a:lnTo>
                  <a:close/>
                </a:path>
                <a:path w="452754" h="302260">
                  <a:moveTo>
                    <a:pt x="67056" y="7620"/>
                  </a:moveTo>
                  <a:lnTo>
                    <a:pt x="36576" y="7620"/>
                  </a:lnTo>
                  <a:lnTo>
                    <a:pt x="36576" y="0"/>
                  </a:lnTo>
                  <a:lnTo>
                    <a:pt x="67056" y="0"/>
                  </a:lnTo>
                  <a:lnTo>
                    <a:pt x="67056" y="7620"/>
                  </a:lnTo>
                  <a:close/>
                </a:path>
                <a:path w="452754" h="302260">
                  <a:moveTo>
                    <a:pt x="121920" y="7620"/>
                  </a:moveTo>
                  <a:lnTo>
                    <a:pt x="91440" y="7620"/>
                  </a:lnTo>
                  <a:lnTo>
                    <a:pt x="91440" y="0"/>
                  </a:lnTo>
                  <a:lnTo>
                    <a:pt x="121920" y="0"/>
                  </a:lnTo>
                  <a:lnTo>
                    <a:pt x="121920" y="7620"/>
                  </a:lnTo>
                  <a:close/>
                </a:path>
                <a:path w="452754" h="302260">
                  <a:moveTo>
                    <a:pt x="176783" y="7620"/>
                  </a:moveTo>
                  <a:lnTo>
                    <a:pt x="146304" y="7620"/>
                  </a:lnTo>
                  <a:lnTo>
                    <a:pt x="146304" y="0"/>
                  </a:lnTo>
                  <a:lnTo>
                    <a:pt x="176783" y="0"/>
                  </a:lnTo>
                  <a:lnTo>
                    <a:pt x="176783" y="7620"/>
                  </a:lnTo>
                  <a:close/>
                </a:path>
                <a:path w="452754" h="302260">
                  <a:moveTo>
                    <a:pt x="231648" y="7620"/>
                  </a:moveTo>
                  <a:lnTo>
                    <a:pt x="201168" y="7620"/>
                  </a:lnTo>
                  <a:lnTo>
                    <a:pt x="201168" y="0"/>
                  </a:lnTo>
                  <a:lnTo>
                    <a:pt x="231648" y="0"/>
                  </a:lnTo>
                  <a:lnTo>
                    <a:pt x="231648" y="7620"/>
                  </a:lnTo>
                  <a:close/>
                </a:path>
                <a:path w="452754" h="302260">
                  <a:moveTo>
                    <a:pt x="288036" y="7620"/>
                  </a:moveTo>
                  <a:lnTo>
                    <a:pt x="256031" y="7620"/>
                  </a:lnTo>
                  <a:lnTo>
                    <a:pt x="256031" y="0"/>
                  </a:lnTo>
                  <a:lnTo>
                    <a:pt x="288036" y="0"/>
                  </a:lnTo>
                  <a:lnTo>
                    <a:pt x="288036" y="7620"/>
                  </a:lnTo>
                  <a:close/>
                </a:path>
                <a:path w="452754" h="302260">
                  <a:moveTo>
                    <a:pt x="342900" y="7620"/>
                  </a:moveTo>
                  <a:lnTo>
                    <a:pt x="310895" y="7620"/>
                  </a:lnTo>
                  <a:lnTo>
                    <a:pt x="310895" y="0"/>
                  </a:lnTo>
                  <a:lnTo>
                    <a:pt x="342900" y="0"/>
                  </a:lnTo>
                  <a:lnTo>
                    <a:pt x="342900" y="7620"/>
                  </a:lnTo>
                  <a:close/>
                </a:path>
                <a:path w="452754" h="302260">
                  <a:moveTo>
                    <a:pt x="397763" y="7620"/>
                  </a:moveTo>
                  <a:lnTo>
                    <a:pt x="365760" y="7620"/>
                  </a:lnTo>
                  <a:lnTo>
                    <a:pt x="365760" y="0"/>
                  </a:lnTo>
                  <a:lnTo>
                    <a:pt x="397763" y="0"/>
                  </a:lnTo>
                  <a:lnTo>
                    <a:pt x="397763" y="7620"/>
                  </a:lnTo>
                  <a:close/>
                </a:path>
                <a:path w="452754" h="302260">
                  <a:moveTo>
                    <a:pt x="452628" y="7620"/>
                  </a:moveTo>
                  <a:lnTo>
                    <a:pt x="420624" y="7620"/>
                  </a:lnTo>
                  <a:lnTo>
                    <a:pt x="420624" y="0"/>
                  </a:lnTo>
                  <a:lnTo>
                    <a:pt x="452628" y="0"/>
                  </a:lnTo>
                  <a:lnTo>
                    <a:pt x="452628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117848" y="4830318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516380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58612" y="4826508"/>
              <a:ext cx="192405" cy="562610"/>
            </a:xfrm>
            <a:custGeom>
              <a:avLst/>
              <a:gdLst/>
              <a:ahLst/>
              <a:cxnLst/>
              <a:rect l="l" t="t" r="r" b="b"/>
              <a:pathLst>
                <a:path w="192404" h="562610">
                  <a:moveTo>
                    <a:pt x="32004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7620"/>
                  </a:lnTo>
                  <a:close/>
                </a:path>
                <a:path w="192404" h="562610">
                  <a:moveTo>
                    <a:pt x="86868" y="7620"/>
                  </a:moveTo>
                  <a:lnTo>
                    <a:pt x="54864" y="7620"/>
                  </a:lnTo>
                  <a:lnTo>
                    <a:pt x="54864" y="0"/>
                  </a:lnTo>
                  <a:lnTo>
                    <a:pt x="86868" y="0"/>
                  </a:lnTo>
                  <a:lnTo>
                    <a:pt x="86868" y="7620"/>
                  </a:lnTo>
                  <a:close/>
                </a:path>
                <a:path w="192404" h="562610">
                  <a:moveTo>
                    <a:pt x="141732" y="7620"/>
                  </a:moveTo>
                  <a:lnTo>
                    <a:pt x="109728" y="7620"/>
                  </a:lnTo>
                  <a:lnTo>
                    <a:pt x="109728" y="0"/>
                  </a:lnTo>
                  <a:lnTo>
                    <a:pt x="141732" y="0"/>
                  </a:lnTo>
                  <a:lnTo>
                    <a:pt x="141732" y="7620"/>
                  </a:lnTo>
                  <a:close/>
                </a:path>
                <a:path w="192404" h="562610">
                  <a:moveTo>
                    <a:pt x="184404" y="7620"/>
                  </a:moveTo>
                  <a:lnTo>
                    <a:pt x="164592" y="7620"/>
                  </a:lnTo>
                  <a:lnTo>
                    <a:pt x="164592" y="0"/>
                  </a:lnTo>
                  <a:lnTo>
                    <a:pt x="192024" y="0"/>
                  </a:lnTo>
                  <a:lnTo>
                    <a:pt x="192024" y="3048"/>
                  </a:lnTo>
                  <a:lnTo>
                    <a:pt x="184404" y="3048"/>
                  </a:lnTo>
                  <a:lnTo>
                    <a:pt x="184404" y="7620"/>
                  </a:lnTo>
                  <a:close/>
                </a:path>
                <a:path w="192404" h="562610">
                  <a:moveTo>
                    <a:pt x="192024" y="12192"/>
                  </a:moveTo>
                  <a:lnTo>
                    <a:pt x="184404" y="12192"/>
                  </a:lnTo>
                  <a:lnTo>
                    <a:pt x="184404" y="3048"/>
                  </a:lnTo>
                  <a:lnTo>
                    <a:pt x="188976" y="7620"/>
                  </a:lnTo>
                  <a:lnTo>
                    <a:pt x="192024" y="7620"/>
                  </a:lnTo>
                  <a:lnTo>
                    <a:pt x="192024" y="12192"/>
                  </a:lnTo>
                  <a:close/>
                </a:path>
                <a:path w="192404" h="562610">
                  <a:moveTo>
                    <a:pt x="192024" y="7620"/>
                  </a:moveTo>
                  <a:lnTo>
                    <a:pt x="188976" y="7620"/>
                  </a:lnTo>
                  <a:lnTo>
                    <a:pt x="184404" y="3048"/>
                  </a:lnTo>
                  <a:lnTo>
                    <a:pt x="192024" y="3048"/>
                  </a:lnTo>
                  <a:lnTo>
                    <a:pt x="192024" y="7620"/>
                  </a:lnTo>
                  <a:close/>
                </a:path>
                <a:path w="192404" h="562610">
                  <a:moveTo>
                    <a:pt x="192024" y="67056"/>
                  </a:moveTo>
                  <a:lnTo>
                    <a:pt x="184404" y="67056"/>
                  </a:lnTo>
                  <a:lnTo>
                    <a:pt x="184404" y="35052"/>
                  </a:lnTo>
                  <a:lnTo>
                    <a:pt x="192024" y="35052"/>
                  </a:lnTo>
                  <a:lnTo>
                    <a:pt x="192024" y="67056"/>
                  </a:lnTo>
                  <a:close/>
                </a:path>
                <a:path w="192404" h="562610">
                  <a:moveTo>
                    <a:pt x="192024" y="121920"/>
                  </a:moveTo>
                  <a:lnTo>
                    <a:pt x="184404" y="121920"/>
                  </a:lnTo>
                  <a:lnTo>
                    <a:pt x="184404" y="89916"/>
                  </a:lnTo>
                  <a:lnTo>
                    <a:pt x="192024" y="89916"/>
                  </a:lnTo>
                  <a:lnTo>
                    <a:pt x="192024" y="121920"/>
                  </a:lnTo>
                  <a:close/>
                </a:path>
                <a:path w="192404" h="562610">
                  <a:moveTo>
                    <a:pt x="192024" y="176783"/>
                  </a:moveTo>
                  <a:lnTo>
                    <a:pt x="184404" y="176783"/>
                  </a:lnTo>
                  <a:lnTo>
                    <a:pt x="184404" y="144780"/>
                  </a:lnTo>
                  <a:lnTo>
                    <a:pt x="192024" y="144780"/>
                  </a:lnTo>
                  <a:lnTo>
                    <a:pt x="192024" y="176783"/>
                  </a:lnTo>
                  <a:close/>
                </a:path>
                <a:path w="192404" h="562610">
                  <a:moveTo>
                    <a:pt x="192024" y="231648"/>
                  </a:moveTo>
                  <a:lnTo>
                    <a:pt x="184404" y="231648"/>
                  </a:lnTo>
                  <a:lnTo>
                    <a:pt x="184404" y="199643"/>
                  </a:lnTo>
                  <a:lnTo>
                    <a:pt x="192024" y="199643"/>
                  </a:lnTo>
                  <a:lnTo>
                    <a:pt x="192024" y="231648"/>
                  </a:lnTo>
                  <a:close/>
                </a:path>
                <a:path w="192404" h="562610">
                  <a:moveTo>
                    <a:pt x="192024" y="286512"/>
                  </a:moveTo>
                  <a:lnTo>
                    <a:pt x="184404" y="286512"/>
                  </a:lnTo>
                  <a:lnTo>
                    <a:pt x="184404" y="254507"/>
                  </a:lnTo>
                  <a:lnTo>
                    <a:pt x="192024" y="254507"/>
                  </a:lnTo>
                  <a:lnTo>
                    <a:pt x="192024" y="286512"/>
                  </a:lnTo>
                  <a:close/>
                </a:path>
                <a:path w="192404" h="562610">
                  <a:moveTo>
                    <a:pt x="192024" y="341376"/>
                  </a:moveTo>
                  <a:lnTo>
                    <a:pt x="184404" y="341376"/>
                  </a:lnTo>
                  <a:lnTo>
                    <a:pt x="184404" y="310895"/>
                  </a:lnTo>
                  <a:lnTo>
                    <a:pt x="192024" y="310895"/>
                  </a:lnTo>
                  <a:lnTo>
                    <a:pt x="192024" y="341376"/>
                  </a:lnTo>
                  <a:close/>
                </a:path>
                <a:path w="192404" h="562610">
                  <a:moveTo>
                    <a:pt x="192024" y="396239"/>
                  </a:moveTo>
                  <a:lnTo>
                    <a:pt x="184404" y="396239"/>
                  </a:lnTo>
                  <a:lnTo>
                    <a:pt x="184404" y="365760"/>
                  </a:lnTo>
                  <a:lnTo>
                    <a:pt x="192024" y="365760"/>
                  </a:lnTo>
                  <a:lnTo>
                    <a:pt x="192024" y="396239"/>
                  </a:lnTo>
                  <a:close/>
                </a:path>
                <a:path w="192404" h="562610">
                  <a:moveTo>
                    <a:pt x="192024" y="451104"/>
                  </a:moveTo>
                  <a:lnTo>
                    <a:pt x="184404" y="451104"/>
                  </a:lnTo>
                  <a:lnTo>
                    <a:pt x="184404" y="420624"/>
                  </a:lnTo>
                  <a:lnTo>
                    <a:pt x="192024" y="420624"/>
                  </a:lnTo>
                  <a:lnTo>
                    <a:pt x="192024" y="451104"/>
                  </a:lnTo>
                  <a:close/>
                </a:path>
                <a:path w="192404" h="562610">
                  <a:moveTo>
                    <a:pt x="192024" y="505968"/>
                  </a:moveTo>
                  <a:lnTo>
                    <a:pt x="184404" y="505968"/>
                  </a:lnTo>
                  <a:lnTo>
                    <a:pt x="184404" y="475487"/>
                  </a:lnTo>
                  <a:lnTo>
                    <a:pt x="192024" y="475487"/>
                  </a:lnTo>
                  <a:lnTo>
                    <a:pt x="192024" y="505968"/>
                  </a:lnTo>
                  <a:close/>
                </a:path>
                <a:path w="192404" h="562610">
                  <a:moveTo>
                    <a:pt x="192024" y="562356"/>
                  </a:moveTo>
                  <a:lnTo>
                    <a:pt x="184404" y="562356"/>
                  </a:lnTo>
                  <a:lnTo>
                    <a:pt x="184404" y="530352"/>
                  </a:lnTo>
                  <a:lnTo>
                    <a:pt x="192024" y="530352"/>
                  </a:lnTo>
                  <a:lnTo>
                    <a:pt x="192024" y="562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846826" y="5411723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70">
                  <a:moveTo>
                    <a:pt x="0" y="0"/>
                  </a:moveTo>
                  <a:lnTo>
                    <a:pt x="0" y="470916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662171" y="5898641"/>
              <a:ext cx="2178050" cy="0"/>
            </a:xfrm>
            <a:custGeom>
              <a:avLst/>
              <a:gdLst/>
              <a:ahLst/>
              <a:cxnLst/>
              <a:rect l="l" t="t" r="r" b="b"/>
              <a:pathLst>
                <a:path w="2178050">
                  <a:moveTo>
                    <a:pt x="0" y="0"/>
                  </a:moveTo>
                  <a:lnTo>
                    <a:pt x="2177796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3835908" y="5082539"/>
            <a:ext cx="817244" cy="437515"/>
          </a:xfrm>
          <a:prstGeom prst="rect">
            <a:avLst/>
          </a:prstGeom>
          <a:solidFill>
            <a:srgbClr val="FFCCFF"/>
          </a:solidFill>
          <a:ln w="762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065" marR="153035">
              <a:lnSpc>
                <a:spcPct val="100000"/>
              </a:lnSpc>
              <a:spcBef>
                <a:spcPts val="395"/>
              </a:spcBef>
            </a:pPr>
            <a:r>
              <a:rPr sz="1150" b="1" dirty="0">
                <a:latin typeface="Arial"/>
                <a:cs typeface="Arial"/>
              </a:rPr>
              <a:t>Rb</a:t>
            </a:r>
            <a:r>
              <a:rPr sz="1150" b="1" spc="-15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Vapor </a:t>
            </a:r>
            <a:r>
              <a:rPr sz="1150" b="1" dirty="0">
                <a:latin typeface="Arial"/>
                <a:cs typeface="Arial"/>
              </a:rPr>
              <a:t>Phy</a:t>
            </a:r>
            <a:r>
              <a:rPr sz="1150" b="1" spc="-10" dirty="0">
                <a:latin typeface="Arial"/>
                <a:cs typeface="Arial"/>
              </a:rPr>
              <a:t> </a:t>
            </a:r>
            <a:r>
              <a:rPr sz="1150" b="1" spc="-25" dirty="0">
                <a:latin typeface="Arial"/>
                <a:cs typeface="Arial"/>
              </a:rPr>
              <a:t>Pkg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966715" y="5097779"/>
            <a:ext cx="692150" cy="425450"/>
          </a:xfrm>
          <a:prstGeom prst="rect">
            <a:avLst/>
          </a:prstGeom>
          <a:solidFill>
            <a:srgbClr val="CCEBFF"/>
          </a:solidFill>
          <a:ln w="762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8430" marR="227965">
              <a:lnSpc>
                <a:spcPct val="100000"/>
              </a:lnSpc>
              <a:spcBef>
                <a:spcPts val="254"/>
              </a:spcBef>
            </a:pPr>
            <a:r>
              <a:rPr sz="1150" b="1" spc="-25" dirty="0">
                <a:latin typeface="Arial"/>
                <a:cs typeface="Arial"/>
              </a:rPr>
              <a:t>Qz </a:t>
            </a:r>
            <a:r>
              <a:rPr sz="1150" b="1" spc="-20" dirty="0">
                <a:latin typeface="Arial"/>
                <a:cs typeface="Arial"/>
              </a:rPr>
              <a:t>Osc.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118851" y="4306351"/>
            <a:ext cx="13208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-10" dirty="0">
                <a:latin typeface="Arial"/>
                <a:cs typeface="Arial"/>
              </a:rPr>
              <a:t>Rubidium</a:t>
            </a:r>
            <a:r>
              <a:rPr sz="1450" i="1" spc="-12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Vapor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060996" y="4533436"/>
            <a:ext cx="14357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dirty="0">
                <a:latin typeface="Arial"/>
                <a:cs typeface="Arial"/>
              </a:rPr>
              <a:t>Atomic</a:t>
            </a:r>
            <a:r>
              <a:rPr sz="1450" i="1" spc="-45" dirty="0">
                <a:latin typeface="Arial"/>
                <a:cs typeface="Arial"/>
              </a:rPr>
              <a:t> </a:t>
            </a:r>
            <a:r>
              <a:rPr sz="1450" i="1" spc="-10" dirty="0">
                <a:latin typeface="Arial"/>
                <a:cs typeface="Arial"/>
              </a:rPr>
              <a:t>Oscillator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2417064" y="4920234"/>
            <a:ext cx="3869690" cy="1139190"/>
            <a:chOff x="2417064" y="4920234"/>
            <a:chExt cx="3869690" cy="1139190"/>
          </a:xfrm>
        </p:grpSpPr>
        <p:sp>
          <p:nvSpPr>
            <p:cNvPr id="183" name="object 183"/>
            <p:cNvSpPr/>
            <p:nvPr/>
          </p:nvSpPr>
          <p:spPr>
            <a:xfrm>
              <a:off x="5658612" y="5239512"/>
              <a:ext cx="628015" cy="64135"/>
            </a:xfrm>
            <a:custGeom>
              <a:avLst/>
              <a:gdLst/>
              <a:ahLst/>
              <a:cxnLst/>
              <a:rect l="l" t="t" r="r" b="b"/>
              <a:pathLst>
                <a:path w="628014" h="64135">
                  <a:moveTo>
                    <a:pt x="565404" y="64008"/>
                  </a:moveTo>
                  <a:lnTo>
                    <a:pt x="565404" y="0"/>
                  </a:lnTo>
                  <a:lnTo>
                    <a:pt x="618961" y="27432"/>
                  </a:lnTo>
                  <a:lnTo>
                    <a:pt x="576072" y="27432"/>
                  </a:lnTo>
                  <a:lnTo>
                    <a:pt x="576072" y="36547"/>
                  </a:lnTo>
                  <a:lnTo>
                    <a:pt x="619016" y="36547"/>
                  </a:lnTo>
                  <a:lnTo>
                    <a:pt x="565404" y="64008"/>
                  </a:lnTo>
                  <a:close/>
                </a:path>
                <a:path w="628014" h="64135">
                  <a:moveTo>
                    <a:pt x="565404" y="36547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565404" y="27432"/>
                  </a:lnTo>
                  <a:lnTo>
                    <a:pt x="565404" y="36547"/>
                  </a:lnTo>
                  <a:close/>
                </a:path>
                <a:path w="628014" h="64135">
                  <a:moveTo>
                    <a:pt x="619016" y="36547"/>
                  </a:moveTo>
                  <a:lnTo>
                    <a:pt x="576072" y="36547"/>
                  </a:lnTo>
                  <a:lnTo>
                    <a:pt x="576072" y="27432"/>
                  </a:lnTo>
                  <a:lnTo>
                    <a:pt x="618961" y="27432"/>
                  </a:lnTo>
                  <a:lnTo>
                    <a:pt x="627887" y="32004"/>
                  </a:lnTo>
                  <a:lnTo>
                    <a:pt x="619016" y="36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12335" y="4924044"/>
              <a:ext cx="1132840" cy="173990"/>
            </a:xfrm>
            <a:custGeom>
              <a:avLst/>
              <a:gdLst/>
              <a:ahLst/>
              <a:cxnLst/>
              <a:rect l="l" t="t" r="r" b="b"/>
              <a:pathLst>
                <a:path w="1132839" h="173989">
                  <a:moveTo>
                    <a:pt x="0" y="173735"/>
                  </a:moveTo>
                  <a:lnTo>
                    <a:pt x="0" y="0"/>
                  </a:lnTo>
                </a:path>
                <a:path w="1132839" h="173989">
                  <a:moveTo>
                    <a:pt x="0" y="0"/>
                  </a:moveTo>
                  <a:lnTo>
                    <a:pt x="1132332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181856" y="4924043"/>
              <a:ext cx="1193800" cy="788035"/>
            </a:xfrm>
            <a:custGeom>
              <a:avLst/>
              <a:gdLst/>
              <a:ahLst/>
              <a:cxnLst/>
              <a:rect l="l" t="t" r="r" b="b"/>
              <a:pathLst>
                <a:path w="1193800" h="788035">
                  <a:moveTo>
                    <a:pt x="62484" y="678180"/>
                  </a:moveTo>
                  <a:lnTo>
                    <a:pt x="57150" y="667512"/>
                  </a:lnTo>
                  <a:lnTo>
                    <a:pt x="30480" y="614172"/>
                  </a:lnTo>
                  <a:lnTo>
                    <a:pt x="0" y="678180"/>
                  </a:lnTo>
                  <a:lnTo>
                    <a:pt x="27432" y="678180"/>
                  </a:lnTo>
                  <a:lnTo>
                    <a:pt x="27432" y="787908"/>
                  </a:lnTo>
                  <a:lnTo>
                    <a:pt x="35052" y="787908"/>
                  </a:lnTo>
                  <a:lnTo>
                    <a:pt x="35052" y="678180"/>
                  </a:lnTo>
                  <a:lnTo>
                    <a:pt x="62484" y="678180"/>
                  </a:lnTo>
                  <a:close/>
                </a:path>
                <a:path w="1193800" h="788035">
                  <a:moveTo>
                    <a:pt x="1193292" y="111252"/>
                  </a:moveTo>
                  <a:lnTo>
                    <a:pt x="1165860" y="111252"/>
                  </a:lnTo>
                  <a:lnTo>
                    <a:pt x="1165860" y="0"/>
                  </a:lnTo>
                  <a:lnTo>
                    <a:pt x="1158240" y="0"/>
                  </a:lnTo>
                  <a:lnTo>
                    <a:pt x="1158240" y="111252"/>
                  </a:lnTo>
                  <a:lnTo>
                    <a:pt x="1130808" y="111252"/>
                  </a:lnTo>
                  <a:lnTo>
                    <a:pt x="1162812" y="173736"/>
                  </a:lnTo>
                  <a:lnTo>
                    <a:pt x="1188821" y="120396"/>
                  </a:lnTo>
                  <a:lnTo>
                    <a:pt x="1193292" y="111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212335" y="5522976"/>
              <a:ext cx="1132840" cy="189230"/>
            </a:xfrm>
            <a:custGeom>
              <a:avLst/>
              <a:gdLst/>
              <a:ahLst/>
              <a:cxnLst/>
              <a:rect l="l" t="t" r="r" b="b"/>
              <a:pathLst>
                <a:path w="1132839" h="189229">
                  <a:moveTo>
                    <a:pt x="1132332" y="188975"/>
                  </a:moveTo>
                  <a:lnTo>
                    <a:pt x="1132332" y="0"/>
                  </a:lnTo>
                </a:path>
                <a:path w="1132839" h="189229">
                  <a:moveTo>
                    <a:pt x="0" y="188975"/>
                  </a:moveTo>
                  <a:lnTo>
                    <a:pt x="1132332" y="18897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17064" y="5234939"/>
              <a:ext cx="3655060" cy="824865"/>
            </a:xfrm>
            <a:custGeom>
              <a:avLst/>
              <a:gdLst/>
              <a:ahLst/>
              <a:cxnLst/>
              <a:rect l="l" t="t" r="r" b="b"/>
              <a:pathLst>
                <a:path w="3655060" h="824864">
                  <a:moveTo>
                    <a:pt x="1418831" y="35052"/>
                  </a:moveTo>
                  <a:lnTo>
                    <a:pt x="1397038" y="24384"/>
                  </a:lnTo>
                  <a:lnTo>
                    <a:pt x="1347203" y="0"/>
                  </a:lnTo>
                  <a:lnTo>
                    <a:pt x="1347203" y="24384"/>
                  </a:lnTo>
                  <a:lnTo>
                    <a:pt x="412991" y="24384"/>
                  </a:lnTo>
                  <a:lnTo>
                    <a:pt x="412991" y="48768"/>
                  </a:lnTo>
                  <a:lnTo>
                    <a:pt x="1347203" y="47269"/>
                  </a:lnTo>
                  <a:lnTo>
                    <a:pt x="1347203" y="70104"/>
                  </a:lnTo>
                  <a:lnTo>
                    <a:pt x="1393926" y="47244"/>
                  </a:lnTo>
                  <a:lnTo>
                    <a:pt x="1418831" y="35052"/>
                  </a:lnTo>
                  <a:close/>
                </a:path>
                <a:path w="3655060" h="824864">
                  <a:moveTo>
                    <a:pt x="3654552" y="719340"/>
                  </a:moveTo>
                  <a:lnTo>
                    <a:pt x="3630168" y="719340"/>
                  </a:lnTo>
                  <a:lnTo>
                    <a:pt x="3630168" y="36588"/>
                  </a:lnTo>
                  <a:lnTo>
                    <a:pt x="3607308" y="36588"/>
                  </a:lnTo>
                  <a:lnTo>
                    <a:pt x="3607308" y="719340"/>
                  </a:lnTo>
                  <a:lnTo>
                    <a:pt x="3582924" y="719340"/>
                  </a:lnTo>
                  <a:lnTo>
                    <a:pt x="3612629" y="778764"/>
                  </a:lnTo>
                  <a:lnTo>
                    <a:pt x="106667" y="777252"/>
                  </a:lnTo>
                  <a:lnTo>
                    <a:pt x="94475" y="777240"/>
                  </a:lnTo>
                  <a:lnTo>
                    <a:pt x="106667" y="777240"/>
                  </a:lnTo>
                  <a:lnTo>
                    <a:pt x="106667" y="754380"/>
                  </a:lnTo>
                  <a:lnTo>
                    <a:pt x="47244" y="783463"/>
                  </a:lnTo>
                  <a:lnTo>
                    <a:pt x="47244" y="358140"/>
                  </a:lnTo>
                  <a:lnTo>
                    <a:pt x="70104" y="358140"/>
                  </a:lnTo>
                  <a:lnTo>
                    <a:pt x="64757" y="347472"/>
                  </a:lnTo>
                  <a:lnTo>
                    <a:pt x="35052" y="288036"/>
                  </a:lnTo>
                  <a:lnTo>
                    <a:pt x="0" y="358140"/>
                  </a:lnTo>
                  <a:lnTo>
                    <a:pt x="22860" y="358140"/>
                  </a:lnTo>
                  <a:lnTo>
                    <a:pt x="22860" y="789432"/>
                  </a:lnTo>
                  <a:lnTo>
                    <a:pt x="35039" y="789432"/>
                  </a:lnTo>
                  <a:lnTo>
                    <a:pt x="106667" y="824484"/>
                  </a:lnTo>
                  <a:lnTo>
                    <a:pt x="106667" y="801636"/>
                  </a:lnTo>
                  <a:lnTo>
                    <a:pt x="3617963" y="803148"/>
                  </a:lnTo>
                  <a:lnTo>
                    <a:pt x="3617963" y="801624"/>
                  </a:lnTo>
                  <a:lnTo>
                    <a:pt x="3617963" y="789419"/>
                  </a:lnTo>
                  <a:lnTo>
                    <a:pt x="3648189" y="731532"/>
                  </a:lnTo>
                  <a:lnTo>
                    <a:pt x="3654552" y="71934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2892020" y="5040842"/>
            <a:ext cx="3632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20" dirty="0">
                <a:latin typeface="Arial"/>
                <a:cs typeface="Arial"/>
              </a:rPr>
              <a:t>Tune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011679" y="5120639"/>
            <a:ext cx="818515" cy="402590"/>
          </a:xfrm>
          <a:prstGeom prst="rect">
            <a:avLst/>
          </a:prstGeom>
          <a:solidFill>
            <a:srgbClr val="CCEBFF"/>
          </a:solidFill>
          <a:ln w="7620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150" b="1" spc="-10" dirty="0">
                <a:latin typeface="Arial"/>
                <a:cs typeface="Arial"/>
              </a:rPr>
              <a:t>Compare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197608" y="2880360"/>
            <a:ext cx="215265" cy="1510665"/>
          </a:xfrm>
          <a:custGeom>
            <a:avLst/>
            <a:gdLst/>
            <a:ahLst/>
            <a:cxnLst/>
            <a:rect l="l" t="t" r="r" b="b"/>
            <a:pathLst>
              <a:path w="215264" h="1510664">
                <a:moveTo>
                  <a:pt x="3048" y="33528"/>
                </a:moveTo>
                <a:lnTo>
                  <a:pt x="0" y="1524"/>
                </a:lnTo>
                <a:lnTo>
                  <a:pt x="7620" y="0"/>
                </a:lnTo>
                <a:lnTo>
                  <a:pt x="10668" y="32004"/>
                </a:lnTo>
                <a:lnTo>
                  <a:pt x="3048" y="33528"/>
                </a:lnTo>
                <a:close/>
              </a:path>
              <a:path w="215264" h="1510664">
                <a:moveTo>
                  <a:pt x="18288" y="86868"/>
                </a:moveTo>
                <a:lnTo>
                  <a:pt x="10668" y="86868"/>
                </a:lnTo>
                <a:lnTo>
                  <a:pt x="6096" y="56388"/>
                </a:lnTo>
                <a:lnTo>
                  <a:pt x="13716" y="54864"/>
                </a:lnTo>
                <a:lnTo>
                  <a:pt x="18288" y="86868"/>
                </a:lnTo>
                <a:close/>
              </a:path>
              <a:path w="215264" h="1510664">
                <a:moveTo>
                  <a:pt x="16764" y="141732"/>
                </a:moveTo>
                <a:lnTo>
                  <a:pt x="13716" y="111252"/>
                </a:lnTo>
                <a:lnTo>
                  <a:pt x="21336" y="109728"/>
                </a:lnTo>
                <a:lnTo>
                  <a:pt x="24384" y="140208"/>
                </a:lnTo>
                <a:lnTo>
                  <a:pt x="16764" y="141732"/>
                </a:lnTo>
                <a:close/>
              </a:path>
              <a:path w="215264" h="1510664">
                <a:moveTo>
                  <a:pt x="24384" y="196595"/>
                </a:moveTo>
                <a:lnTo>
                  <a:pt x="19812" y="164592"/>
                </a:lnTo>
                <a:lnTo>
                  <a:pt x="27432" y="164592"/>
                </a:lnTo>
                <a:lnTo>
                  <a:pt x="32004" y="195072"/>
                </a:lnTo>
                <a:lnTo>
                  <a:pt x="24384" y="196595"/>
                </a:lnTo>
                <a:close/>
              </a:path>
              <a:path w="215264" h="1510664">
                <a:moveTo>
                  <a:pt x="30480" y="251460"/>
                </a:moveTo>
                <a:lnTo>
                  <a:pt x="27432" y="219456"/>
                </a:lnTo>
                <a:lnTo>
                  <a:pt x="35052" y="219456"/>
                </a:lnTo>
                <a:lnTo>
                  <a:pt x="38100" y="249936"/>
                </a:lnTo>
                <a:lnTo>
                  <a:pt x="30480" y="251460"/>
                </a:lnTo>
                <a:close/>
              </a:path>
              <a:path w="215264" h="1510664">
                <a:moveTo>
                  <a:pt x="38100" y="306324"/>
                </a:moveTo>
                <a:lnTo>
                  <a:pt x="33528" y="274319"/>
                </a:lnTo>
                <a:lnTo>
                  <a:pt x="41148" y="272795"/>
                </a:lnTo>
                <a:lnTo>
                  <a:pt x="45720" y="304800"/>
                </a:lnTo>
                <a:lnTo>
                  <a:pt x="38100" y="306324"/>
                </a:lnTo>
                <a:close/>
              </a:path>
              <a:path w="215264" h="1510664">
                <a:moveTo>
                  <a:pt x="51816" y="359663"/>
                </a:moveTo>
                <a:lnTo>
                  <a:pt x="44196" y="359663"/>
                </a:lnTo>
                <a:lnTo>
                  <a:pt x="41148" y="329184"/>
                </a:lnTo>
                <a:lnTo>
                  <a:pt x="48768" y="327660"/>
                </a:lnTo>
                <a:lnTo>
                  <a:pt x="51816" y="359663"/>
                </a:lnTo>
                <a:close/>
              </a:path>
              <a:path w="215264" h="1510664">
                <a:moveTo>
                  <a:pt x="59436" y="414528"/>
                </a:moveTo>
                <a:lnTo>
                  <a:pt x="51816" y="414528"/>
                </a:lnTo>
                <a:lnTo>
                  <a:pt x="47244" y="384048"/>
                </a:lnTo>
                <a:lnTo>
                  <a:pt x="54864" y="382524"/>
                </a:lnTo>
                <a:lnTo>
                  <a:pt x="59436" y="414528"/>
                </a:lnTo>
                <a:close/>
              </a:path>
              <a:path w="215264" h="1510664">
                <a:moveTo>
                  <a:pt x="57912" y="469392"/>
                </a:moveTo>
                <a:lnTo>
                  <a:pt x="53340" y="438912"/>
                </a:lnTo>
                <a:lnTo>
                  <a:pt x="62484" y="437387"/>
                </a:lnTo>
                <a:lnTo>
                  <a:pt x="65532" y="467868"/>
                </a:lnTo>
                <a:lnTo>
                  <a:pt x="57912" y="469392"/>
                </a:lnTo>
                <a:close/>
              </a:path>
              <a:path w="215264" h="1510664">
                <a:moveTo>
                  <a:pt x="65532" y="524256"/>
                </a:moveTo>
                <a:lnTo>
                  <a:pt x="60960" y="492252"/>
                </a:lnTo>
                <a:lnTo>
                  <a:pt x="68580" y="492252"/>
                </a:lnTo>
                <a:lnTo>
                  <a:pt x="73152" y="522732"/>
                </a:lnTo>
                <a:lnTo>
                  <a:pt x="65532" y="524256"/>
                </a:lnTo>
                <a:close/>
              </a:path>
              <a:path w="215264" h="1510664">
                <a:moveTo>
                  <a:pt x="71628" y="579120"/>
                </a:moveTo>
                <a:lnTo>
                  <a:pt x="67056" y="547116"/>
                </a:lnTo>
                <a:lnTo>
                  <a:pt x="76200" y="547116"/>
                </a:lnTo>
                <a:lnTo>
                  <a:pt x="79248" y="577596"/>
                </a:lnTo>
                <a:lnTo>
                  <a:pt x="71628" y="579120"/>
                </a:lnTo>
                <a:close/>
              </a:path>
              <a:path w="215264" h="1510664">
                <a:moveTo>
                  <a:pt x="86868" y="632460"/>
                </a:moveTo>
                <a:lnTo>
                  <a:pt x="77724" y="632460"/>
                </a:lnTo>
                <a:lnTo>
                  <a:pt x="74676" y="601980"/>
                </a:lnTo>
                <a:lnTo>
                  <a:pt x="82296" y="600456"/>
                </a:lnTo>
                <a:lnTo>
                  <a:pt x="86868" y="632460"/>
                </a:lnTo>
                <a:close/>
              </a:path>
              <a:path w="215264" h="1510664">
                <a:moveTo>
                  <a:pt x="92964" y="687324"/>
                </a:moveTo>
                <a:lnTo>
                  <a:pt x="85344" y="687324"/>
                </a:lnTo>
                <a:lnTo>
                  <a:pt x="80772" y="656844"/>
                </a:lnTo>
                <a:lnTo>
                  <a:pt x="88392" y="655320"/>
                </a:lnTo>
                <a:lnTo>
                  <a:pt x="92964" y="687324"/>
                </a:lnTo>
                <a:close/>
              </a:path>
              <a:path w="215264" h="1510664">
                <a:moveTo>
                  <a:pt x="91440" y="742188"/>
                </a:moveTo>
                <a:lnTo>
                  <a:pt x="88392" y="711708"/>
                </a:lnTo>
                <a:lnTo>
                  <a:pt x="96012" y="710184"/>
                </a:lnTo>
                <a:lnTo>
                  <a:pt x="100584" y="740664"/>
                </a:lnTo>
                <a:lnTo>
                  <a:pt x="91440" y="742188"/>
                </a:lnTo>
                <a:close/>
              </a:path>
              <a:path w="215264" h="1510664">
                <a:moveTo>
                  <a:pt x="99060" y="797052"/>
                </a:moveTo>
                <a:lnTo>
                  <a:pt x="94488" y="765048"/>
                </a:lnTo>
                <a:lnTo>
                  <a:pt x="102108" y="765048"/>
                </a:lnTo>
                <a:lnTo>
                  <a:pt x="106680" y="795527"/>
                </a:lnTo>
                <a:lnTo>
                  <a:pt x="99060" y="797052"/>
                </a:lnTo>
                <a:close/>
              </a:path>
              <a:path w="215264" h="1510664">
                <a:moveTo>
                  <a:pt x="105156" y="851916"/>
                </a:moveTo>
                <a:lnTo>
                  <a:pt x="102108" y="819912"/>
                </a:lnTo>
                <a:lnTo>
                  <a:pt x="109728" y="819912"/>
                </a:lnTo>
                <a:lnTo>
                  <a:pt x="112776" y="850392"/>
                </a:lnTo>
                <a:lnTo>
                  <a:pt x="105156" y="851916"/>
                </a:lnTo>
                <a:close/>
              </a:path>
              <a:path w="215264" h="1510664">
                <a:moveTo>
                  <a:pt x="112776" y="906779"/>
                </a:moveTo>
                <a:lnTo>
                  <a:pt x="108204" y="874775"/>
                </a:lnTo>
                <a:lnTo>
                  <a:pt x="115824" y="873252"/>
                </a:lnTo>
                <a:lnTo>
                  <a:pt x="120396" y="905256"/>
                </a:lnTo>
                <a:lnTo>
                  <a:pt x="112776" y="906779"/>
                </a:lnTo>
                <a:close/>
              </a:path>
              <a:path w="215264" h="1510664">
                <a:moveTo>
                  <a:pt x="126492" y="960120"/>
                </a:moveTo>
                <a:lnTo>
                  <a:pt x="118872" y="960120"/>
                </a:lnTo>
                <a:lnTo>
                  <a:pt x="115824" y="929640"/>
                </a:lnTo>
                <a:lnTo>
                  <a:pt x="123444" y="928116"/>
                </a:lnTo>
                <a:lnTo>
                  <a:pt x="126492" y="960120"/>
                </a:lnTo>
                <a:close/>
              </a:path>
              <a:path w="215264" h="1510664">
                <a:moveTo>
                  <a:pt x="134112" y="1014984"/>
                </a:moveTo>
                <a:lnTo>
                  <a:pt x="126492" y="1014984"/>
                </a:lnTo>
                <a:lnTo>
                  <a:pt x="121920" y="984504"/>
                </a:lnTo>
                <a:lnTo>
                  <a:pt x="129540" y="982980"/>
                </a:lnTo>
                <a:lnTo>
                  <a:pt x="134112" y="1014984"/>
                </a:lnTo>
                <a:close/>
              </a:path>
              <a:path w="215264" h="1510664">
                <a:moveTo>
                  <a:pt x="132588" y="1069848"/>
                </a:moveTo>
                <a:lnTo>
                  <a:pt x="129540" y="1039368"/>
                </a:lnTo>
                <a:lnTo>
                  <a:pt x="137160" y="1037844"/>
                </a:lnTo>
                <a:lnTo>
                  <a:pt x="140208" y="1068324"/>
                </a:lnTo>
                <a:lnTo>
                  <a:pt x="132588" y="1069848"/>
                </a:lnTo>
                <a:close/>
              </a:path>
              <a:path w="215264" h="1510664">
                <a:moveTo>
                  <a:pt x="140208" y="1124712"/>
                </a:moveTo>
                <a:lnTo>
                  <a:pt x="135636" y="1092708"/>
                </a:lnTo>
                <a:lnTo>
                  <a:pt x="143256" y="1092708"/>
                </a:lnTo>
                <a:lnTo>
                  <a:pt x="147828" y="1123188"/>
                </a:lnTo>
                <a:lnTo>
                  <a:pt x="140208" y="1124712"/>
                </a:lnTo>
                <a:close/>
              </a:path>
              <a:path w="215264" h="1510664">
                <a:moveTo>
                  <a:pt x="146304" y="1179575"/>
                </a:moveTo>
                <a:lnTo>
                  <a:pt x="143256" y="1147572"/>
                </a:lnTo>
                <a:lnTo>
                  <a:pt x="150876" y="1147572"/>
                </a:lnTo>
                <a:lnTo>
                  <a:pt x="153924" y="1178052"/>
                </a:lnTo>
                <a:lnTo>
                  <a:pt x="146304" y="1179575"/>
                </a:lnTo>
                <a:close/>
              </a:path>
              <a:path w="215264" h="1510664">
                <a:moveTo>
                  <a:pt x="161544" y="1232916"/>
                </a:moveTo>
                <a:lnTo>
                  <a:pt x="153924" y="1232916"/>
                </a:lnTo>
                <a:lnTo>
                  <a:pt x="149352" y="1202436"/>
                </a:lnTo>
                <a:lnTo>
                  <a:pt x="156972" y="1200912"/>
                </a:lnTo>
                <a:lnTo>
                  <a:pt x="161544" y="1232916"/>
                </a:lnTo>
                <a:close/>
              </a:path>
              <a:path w="215264" h="1510664">
                <a:moveTo>
                  <a:pt x="167639" y="1287780"/>
                </a:moveTo>
                <a:lnTo>
                  <a:pt x="160020" y="1287780"/>
                </a:lnTo>
                <a:lnTo>
                  <a:pt x="156972" y="1257300"/>
                </a:lnTo>
                <a:lnTo>
                  <a:pt x="164592" y="1255775"/>
                </a:lnTo>
                <a:lnTo>
                  <a:pt x="167639" y="1287780"/>
                </a:lnTo>
                <a:close/>
              </a:path>
              <a:path w="215264" h="1510664">
                <a:moveTo>
                  <a:pt x="167639" y="1342644"/>
                </a:moveTo>
                <a:lnTo>
                  <a:pt x="163068" y="1312163"/>
                </a:lnTo>
                <a:lnTo>
                  <a:pt x="170688" y="1310640"/>
                </a:lnTo>
                <a:lnTo>
                  <a:pt x="175260" y="1341120"/>
                </a:lnTo>
                <a:lnTo>
                  <a:pt x="167639" y="1342644"/>
                </a:lnTo>
                <a:close/>
              </a:path>
              <a:path w="215264" h="1510664">
                <a:moveTo>
                  <a:pt x="173736" y="1397508"/>
                </a:moveTo>
                <a:lnTo>
                  <a:pt x="170688" y="1365504"/>
                </a:lnTo>
                <a:lnTo>
                  <a:pt x="178308" y="1365504"/>
                </a:lnTo>
                <a:lnTo>
                  <a:pt x="181356" y="1395984"/>
                </a:lnTo>
                <a:lnTo>
                  <a:pt x="173736" y="1397508"/>
                </a:lnTo>
                <a:close/>
              </a:path>
              <a:path w="215264" h="1510664">
                <a:moveTo>
                  <a:pt x="180646" y="1447403"/>
                </a:moveTo>
                <a:lnTo>
                  <a:pt x="176784" y="1420367"/>
                </a:lnTo>
                <a:lnTo>
                  <a:pt x="184403" y="1420367"/>
                </a:lnTo>
                <a:lnTo>
                  <a:pt x="188318" y="1446467"/>
                </a:lnTo>
                <a:lnTo>
                  <a:pt x="180646" y="1447403"/>
                </a:lnTo>
                <a:close/>
              </a:path>
              <a:path w="215264" h="1510664">
                <a:moveTo>
                  <a:pt x="211766" y="1452372"/>
                </a:moveTo>
                <a:lnTo>
                  <a:pt x="181356" y="1452372"/>
                </a:lnTo>
                <a:lnTo>
                  <a:pt x="188976" y="1450848"/>
                </a:lnTo>
                <a:lnTo>
                  <a:pt x="188318" y="1446467"/>
                </a:lnTo>
                <a:lnTo>
                  <a:pt x="214884" y="1443228"/>
                </a:lnTo>
                <a:lnTo>
                  <a:pt x="211766" y="1452372"/>
                </a:lnTo>
                <a:close/>
              </a:path>
              <a:path w="215264" h="1510664">
                <a:moveTo>
                  <a:pt x="181356" y="1452372"/>
                </a:moveTo>
                <a:lnTo>
                  <a:pt x="180646" y="1447403"/>
                </a:lnTo>
                <a:lnTo>
                  <a:pt x="188318" y="1446467"/>
                </a:lnTo>
                <a:lnTo>
                  <a:pt x="188976" y="1450848"/>
                </a:lnTo>
                <a:lnTo>
                  <a:pt x="181356" y="1452372"/>
                </a:lnTo>
                <a:close/>
              </a:path>
              <a:path w="215264" h="1510664">
                <a:moveTo>
                  <a:pt x="192024" y="1510284"/>
                </a:moveTo>
                <a:lnTo>
                  <a:pt x="152400" y="1450848"/>
                </a:lnTo>
                <a:lnTo>
                  <a:pt x="180646" y="1447403"/>
                </a:lnTo>
                <a:lnTo>
                  <a:pt x="181356" y="1452372"/>
                </a:lnTo>
                <a:lnTo>
                  <a:pt x="211766" y="1452372"/>
                </a:lnTo>
                <a:lnTo>
                  <a:pt x="192024" y="15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5847588" y="5054594"/>
            <a:ext cx="42113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Output</a:t>
            </a:r>
            <a:r>
              <a:rPr sz="1150" b="1" spc="-45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Time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165341" y="5229883"/>
            <a:ext cx="38931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and</a:t>
            </a:r>
            <a:r>
              <a:rPr sz="1150" b="1" spc="-20" dirty="0">
                <a:latin typeface="Arial"/>
                <a:cs typeface="Arial"/>
              </a:rPr>
              <a:t> </a:t>
            </a:r>
            <a:r>
              <a:rPr sz="1150" b="1" spc="-10" dirty="0">
                <a:latin typeface="Arial"/>
                <a:cs typeface="Arial"/>
              </a:rPr>
              <a:t>Freq.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2075688" y="4428744"/>
            <a:ext cx="690880" cy="401320"/>
          </a:xfrm>
          <a:custGeom>
            <a:avLst/>
            <a:gdLst/>
            <a:ahLst/>
            <a:cxnLst/>
            <a:rect l="l" t="t" r="r" b="b"/>
            <a:pathLst>
              <a:path w="690880" h="401320">
                <a:moveTo>
                  <a:pt x="0" y="0"/>
                </a:moveTo>
                <a:lnTo>
                  <a:pt x="690371" y="0"/>
                </a:lnTo>
                <a:lnTo>
                  <a:pt x="690371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2075688" y="4428744"/>
            <a:ext cx="690880" cy="4013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952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75"/>
              </a:spcBef>
            </a:pPr>
            <a:r>
              <a:rPr sz="1150" b="1" spc="-25" dirty="0">
                <a:latin typeface="Arial"/>
                <a:cs typeface="Arial"/>
              </a:rPr>
              <a:t>GPS</a:t>
            </a:r>
            <a:endParaRPr sz="11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150" b="1" spc="-20" dirty="0">
                <a:latin typeface="Arial"/>
                <a:cs typeface="Arial"/>
              </a:rPr>
              <a:t>Rcvr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1882901" y="4260341"/>
            <a:ext cx="4282440" cy="2019300"/>
            <a:chOff x="1882901" y="4260341"/>
            <a:chExt cx="4282440" cy="2019300"/>
          </a:xfrm>
        </p:grpSpPr>
        <p:sp>
          <p:nvSpPr>
            <p:cNvPr id="196" name="object 196"/>
            <p:cNvSpPr/>
            <p:nvPr/>
          </p:nvSpPr>
          <p:spPr>
            <a:xfrm>
              <a:off x="2417063" y="4829556"/>
              <a:ext cx="70485" cy="315595"/>
            </a:xfrm>
            <a:custGeom>
              <a:avLst/>
              <a:gdLst/>
              <a:ahLst/>
              <a:cxnLst/>
              <a:rect l="l" t="t" r="r" b="b"/>
              <a:pathLst>
                <a:path w="70485" h="315595">
                  <a:moveTo>
                    <a:pt x="47244" y="256031"/>
                  </a:moveTo>
                  <a:lnTo>
                    <a:pt x="22860" y="256031"/>
                  </a:lnTo>
                  <a:lnTo>
                    <a:pt x="22860" y="0"/>
                  </a:lnTo>
                  <a:lnTo>
                    <a:pt x="47244" y="0"/>
                  </a:lnTo>
                  <a:lnTo>
                    <a:pt x="47244" y="256031"/>
                  </a:lnTo>
                  <a:close/>
                </a:path>
                <a:path w="70485" h="315595">
                  <a:moveTo>
                    <a:pt x="35052" y="315467"/>
                  </a:moveTo>
                  <a:lnTo>
                    <a:pt x="0" y="243840"/>
                  </a:lnTo>
                  <a:lnTo>
                    <a:pt x="22860" y="243840"/>
                  </a:lnTo>
                  <a:lnTo>
                    <a:pt x="22860" y="256031"/>
                  </a:lnTo>
                  <a:lnTo>
                    <a:pt x="64137" y="256031"/>
                  </a:lnTo>
                  <a:lnTo>
                    <a:pt x="35052" y="315467"/>
                  </a:lnTo>
                  <a:close/>
                </a:path>
                <a:path w="70485" h="315595">
                  <a:moveTo>
                    <a:pt x="64137" y="256031"/>
                  </a:moveTo>
                  <a:lnTo>
                    <a:pt x="47244" y="256031"/>
                  </a:lnTo>
                  <a:lnTo>
                    <a:pt x="47244" y="243840"/>
                  </a:lnTo>
                  <a:lnTo>
                    <a:pt x="70104" y="243840"/>
                  </a:lnTo>
                  <a:lnTo>
                    <a:pt x="64137" y="256031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886711" y="4264151"/>
              <a:ext cx="4274820" cy="2011680"/>
            </a:xfrm>
            <a:custGeom>
              <a:avLst/>
              <a:gdLst/>
              <a:ahLst/>
              <a:cxnLst/>
              <a:rect l="l" t="t" r="r" b="b"/>
              <a:pathLst>
                <a:path w="4274820" h="2011679">
                  <a:moveTo>
                    <a:pt x="0" y="0"/>
                  </a:moveTo>
                  <a:lnTo>
                    <a:pt x="4274820" y="0"/>
                  </a:lnTo>
                  <a:lnTo>
                    <a:pt x="4274820" y="2011680"/>
                  </a:lnTo>
                  <a:lnTo>
                    <a:pt x="0" y="20116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1890522" y="6042077"/>
            <a:ext cx="42672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9235" algn="ctr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156082"/>
                </a:solidFill>
                <a:latin typeface="Arial"/>
                <a:cs typeface="Arial"/>
              </a:rPr>
              <a:t>T/F</a:t>
            </a:r>
            <a:r>
              <a:rPr sz="1950" b="1" spc="15" dirty="0">
                <a:solidFill>
                  <a:srgbClr val="156082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56082"/>
                </a:solidFill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463322" y="3968040"/>
            <a:ext cx="2717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5" dirty="0">
                <a:latin typeface="Arial"/>
                <a:cs typeface="Arial"/>
              </a:rPr>
              <a:t>Or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393691" y="3950208"/>
            <a:ext cx="533400" cy="314325"/>
          </a:xfrm>
          <a:custGeom>
            <a:avLst/>
            <a:gdLst/>
            <a:ahLst/>
            <a:cxnLst/>
            <a:rect l="l" t="t" r="r" b="b"/>
            <a:pathLst>
              <a:path w="533400" h="314325">
                <a:moveTo>
                  <a:pt x="0" y="156972"/>
                </a:moveTo>
                <a:lnTo>
                  <a:pt x="27014" y="87863"/>
                </a:lnTo>
                <a:lnTo>
                  <a:pt x="58422" y="58720"/>
                </a:lnTo>
                <a:lnTo>
                  <a:pt x="99668" y="34429"/>
                </a:lnTo>
                <a:lnTo>
                  <a:pt x="149178" y="15924"/>
                </a:lnTo>
                <a:lnTo>
                  <a:pt x="205380" y="4136"/>
                </a:lnTo>
                <a:lnTo>
                  <a:pt x="266700" y="0"/>
                </a:lnTo>
                <a:lnTo>
                  <a:pt x="328019" y="4136"/>
                </a:lnTo>
                <a:lnTo>
                  <a:pt x="384221" y="15924"/>
                </a:lnTo>
                <a:lnTo>
                  <a:pt x="433731" y="34429"/>
                </a:lnTo>
                <a:lnTo>
                  <a:pt x="474977" y="58720"/>
                </a:lnTo>
                <a:lnTo>
                  <a:pt x="506385" y="87863"/>
                </a:lnTo>
                <a:lnTo>
                  <a:pt x="526384" y="120924"/>
                </a:lnTo>
                <a:lnTo>
                  <a:pt x="533400" y="156972"/>
                </a:lnTo>
                <a:lnTo>
                  <a:pt x="526384" y="193019"/>
                </a:lnTo>
                <a:lnTo>
                  <a:pt x="506385" y="226080"/>
                </a:lnTo>
                <a:lnTo>
                  <a:pt x="474977" y="255223"/>
                </a:lnTo>
                <a:lnTo>
                  <a:pt x="433731" y="279514"/>
                </a:lnTo>
                <a:lnTo>
                  <a:pt x="384221" y="298019"/>
                </a:lnTo>
                <a:lnTo>
                  <a:pt x="328019" y="309807"/>
                </a:lnTo>
                <a:lnTo>
                  <a:pt x="266700" y="313944"/>
                </a:lnTo>
                <a:lnTo>
                  <a:pt x="205380" y="309807"/>
                </a:lnTo>
                <a:lnTo>
                  <a:pt x="149178" y="298019"/>
                </a:lnTo>
                <a:lnTo>
                  <a:pt x="99668" y="279514"/>
                </a:lnTo>
                <a:lnTo>
                  <a:pt x="58422" y="255223"/>
                </a:lnTo>
                <a:lnTo>
                  <a:pt x="27014" y="226080"/>
                </a:lnTo>
                <a:lnTo>
                  <a:pt x="7015" y="193019"/>
                </a:lnTo>
                <a:lnTo>
                  <a:pt x="0" y="15697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11679" y="1938527"/>
            <a:ext cx="6035040" cy="0"/>
          </a:xfrm>
          <a:custGeom>
            <a:avLst/>
            <a:gdLst/>
            <a:ahLst/>
            <a:cxnLst/>
            <a:rect l="l" t="t" r="r" b="b"/>
            <a:pathLst>
              <a:path w="6035040">
                <a:moveTo>
                  <a:pt x="0" y="0"/>
                </a:moveTo>
                <a:lnTo>
                  <a:pt x="6035039" y="0"/>
                </a:lnTo>
              </a:path>
            </a:pathLst>
          </a:custGeom>
          <a:ln w="76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6601399" y="6107649"/>
            <a:ext cx="2012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Courtesy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Fruehauf,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ViaLogy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LLC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418318" y="3029180"/>
            <a:ext cx="8794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Output</a:t>
            </a:r>
            <a:r>
              <a:rPr sz="1150" b="1" spc="-45" dirty="0">
                <a:latin typeface="Arial"/>
                <a:cs typeface="Arial"/>
              </a:rPr>
              <a:t> </a:t>
            </a:r>
            <a:r>
              <a:rPr sz="1150" b="1" spc="-25" dirty="0">
                <a:latin typeface="Arial"/>
                <a:cs typeface="Arial"/>
              </a:rPr>
              <a:t>Time </a:t>
            </a:r>
            <a:r>
              <a:rPr sz="1150" b="1" spc="-655" dirty="0">
                <a:latin typeface="Arial"/>
                <a:cs typeface="Arial"/>
              </a:rPr>
              <a:t>a</a:t>
            </a:r>
            <a:r>
              <a:rPr sz="1150" b="1" spc="-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50" b="1" spc="-645" dirty="0"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spc="-4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280" dirty="0">
                <a:latin typeface="Arial"/>
                <a:cs typeface="Arial"/>
              </a:rPr>
              <a:t>d</a:t>
            </a:r>
            <a:r>
              <a:rPr sz="1150" b="1" spc="-1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150" b="1" spc="-580" dirty="0">
                <a:latin typeface="Arial"/>
                <a:cs typeface="Arial"/>
              </a:rPr>
              <a:t>F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req.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173095"/>
            <a:chOff x="0" y="1057655"/>
            <a:chExt cx="10058400" cy="3173095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4696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4696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2766047" y="67056"/>
                  </a:lnTo>
                  <a:lnTo>
                    <a:pt x="2766047" y="44196"/>
                  </a:lnTo>
                  <a:lnTo>
                    <a:pt x="4526280" y="44196"/>
                  </a:lnTo>
                  <a:lnTo>
                    <a:pt x="4526280" y="67056"/>
                  </a:lnTo>
                  <a:lnTo>
                    <a:pt x="5469623" y="67056"/>
                  </a:lnTo>
                  <a:lnTo>
                    <a:pt x="5469623" y="44196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7229843" y="44196"/>
                  </a:lnTo>
                  <a:lnTo>
                    <a:pt x="7229843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2766047" y="6705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6731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4526280" y="67056"/>
                  </a:lnTo>
                  <a:lnTo>
                    <a:pt x="5469623" y="6705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7229843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766047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766047" y="22860"/>
                  </a:lnTo>
                  <a:lnTo>
                    <a:pt x="2766047" y="0"/>
                  </a:lnTo>
                  <a:close/>
                </a:path>
                <a:path w="10058400" h="2286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60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766047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2766047" y="67068"/>
                  </a:lnTo>
                  <a:lnTo>
                    <a:pt x="2766047" y="22860"/>
                  </a:lnTo>
                  <a:lnTo>
                    <a:pt x="2766047" y="0"/>
                  </a:lnTo>
                  <a:close/>
                </a:path>
                <a:path w="10058400" h="6731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60"/>
                  </a:lnTo>
                  <a:lnTo>
                    <a:pt x="4526280" y="67068"/>
                  </a:lnTo>
                  <a:lnTo>
                    <a:pt x="5469623" y="67068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7229843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7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766047" y="21323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23"/>
                  </a:lnTo>
                  <a:lnTo>
                    <a:pt x="5469623" y="21323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2766047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2766047" y="45732"/>
                  </a:lnTo>
                  <a:lnTo>
                    <a:pt x="2766047" y="22872"/>
                  </a:lnTo>
                  <a:lnTo>
                    <a:pt x="2766047" y="0"/>
                  </a:lnTo>
                  <a:close/>
                </a:path>
                <a:path w="10058400" h="46355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72"/>
                  </a:lnTo>
                  <a:lnTo>
                    <a:pt x="4526280" y="45732"/>
                  </a:lnTo>
                  <a:lnTo>
                    <a:pt x="5469623" y="45732"/>
                  </a:lnTo>
                  <a:lnTo>
                    <a:pt x="5469623" y="22872"/>
                  </a:lnTo>
                  <a:lnTo>
                    <a:pt x="5469623" y="0"/>
                  </a:lnTo>
                  <a:close/>
                </a:path>
                <a:path w="10058400" h="46355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72"/>
                  </a:lnTo>
                  <a:lnTo>
                    <a:pt x="7229843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5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766047" y="21323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23"/>
                  </a:lnTo>
                  <a:lnTo>
                    <a:pt x="5469623" y="21323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766047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2766047" y="67056"/>
                  </a:lnTo>
                  <a:lnTo>
                    <a:pt x="2766047" y="22860"/>
                  </a:lnTo>
                  <a:lnTo>
                    <a:pt x="2766047" y="0"/>
                  </a:lnTo>
                  <a:close/>
                </a:path>
                <a:path w="10058400" h="6731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60"/>
                  </a:lnTo>
                  <a:lnTo>
                    <a:pt x="4526280" y="67056"/>
                  </a:lnTo>
                  <a:lnTo>
                    <a:pt x="5469623" y="67056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7229843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2766047" y="44208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208"/>
                  </a:lnTo>
                  <a:lnTo>
                    <a:pt x="5469623" y="44208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76604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766047" y="22847"/>
                  </a:lnTo>
                  <a:lnTo>
                    <a:pt x="2766047" y="0"/>
                  </a:lnTo>
                  <a:close/>
                </a:path>
                <a:path w="10058400" h="2286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47"/>
                  </a:lnTo>
                  <a:lnTo>
                    <a:pt x="5469623" y="22847"/>
                  </a:lnTo>
                  <a:lnTo>
                    <a:pt x="54696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2766047" y="88392"/>
                  </a:lnTo>
                  <a:lnTo>
                    <a:pt x="2766047" y="65544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8890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4526280" y="65544"/>
                  </a:lnTo>
                  <a:lnTo>
                    <a:pt x="4526280" y="88392"/>
                  </a:lnTo>
                  <a:lnTo>
                    <a:pt x="5469623" y="88392"/>
                  </a:lnTo>
                  <a:lnTo>
                    <a:pt x="5469623" y="65544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8890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7229843" y="65544"/>
                  </a:lnTo>
                  <a:lnTo>
                    <a:pt x="7229843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2766047" y="65544"/>
                  </a:lnTo>
                  <a:lnTo>
                    <a:pt x="2766047" y="4419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5469623" y="21336"/>
                  </a:lnTo>
                  <a:lnTo>
                    <a:pt x="5469623" y="0"/>
                  </a:lnTo>
                  <a:lnTo>
                    <a:pt x="4526280" y="0"/>
                  </a:lnTo>
                  <a:lnTo>
                    <a:pt x="4526280" y="21336"/>
                  </a:lnTo>
                  <a:lnTo>
                    <a:pt x="4526280" y="44196"/>
                  </a:lnTo>
                  <a:lnTo>
                    <a:pt x="452628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76604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766047" y="22847"/>
                  </a:lnTo>
                  <a:lnTo>
                    <a:pt x="2766047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4526280" y="0"/>
                  </a:lnTo>
                  <a:lnTo>
                    <a:pt x="4526280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0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22872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72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463796" y="21336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44196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196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4463796" y="67043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20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20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0" y="4230623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5"/>
                </a:moveTo>
                <a:lnTo>
                  <a:pt x="4463796" y="21335"/>
                </a:lnTo>
                <a:lnTo>
                  <a:pt x="446379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91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58611" y="4230623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5"/>
                </a:moveTo>
                <a:lnTo>
                  <a:pt x="4399788" y="21335"/>
                </a:lnTo>
                <a:lnTo>
                  <a:pt x="439978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91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4251959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8611" y="4251959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4274820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6"/>
                </a:moveTo>
                <a:lnTo>
                  <a:pt x="4463796" y="21336"/>
                </a:lnTo>
                <a:lnTo>
                  <a:pt x="446379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8611" y="4274820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6"/>
                </a:moveTo>
                <a:lnTo>
                  <a:pt x="4399788" y="21336"/>
                </a:lnTo>
                <a:lnTo>
                  <a:pt x="439978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4296155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58611" y="4296155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4319016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5"/>
                </a:moveTo>
                <a:lnTo>
                  <a:pt x="4463796" y="21335"/>
                </a:lnTo>
                <a:lnTo>
                  <a:pt x="446379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58611" y="4319016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5"/>
                </a:moveTo>
                <a:lnTo>
                  <a:pt x="4399788" y="21335"/>
                </a:lnTo>
                <a:lnTo>
                  <a:pt x="439978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340352"/>
            <a:ext cx="4464050" cy="44450"/>
          </a:xfrm>
          <a:custGeom>
            <a:avLst/>
            <a:gdLst/>
            <a:ahLst/>
            <a:cxnLst/>
            <a:rect l="l" t="t" r="r" b="b"/>
            <a:pathLst>
              <a:path w="4464050" h="44450">
                <a:moveTo>
                  <a:pt x="0" y="44196"/>
                </a:moveTo>
                <a:lnTo>
                  <a:pt x="4463796" y="44196"/>
                </a:lnTo>
                <a:lnTo>
                  <a:pt x="446379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58611" y="4340352"/>
            <a:ext cx="4399915" cy="44450"/>
          </a:xfrm>
          <a:custGeom>
            <a:avLst/>
            <a:gdLst/>
            <a:ahLst/>
            <a:cxnLst/>
            <a:rect l="l" t="t" r="r" b="b"/>
            <a:pathLst>
              <a:path w="4399915" h="44450">
                <a:moveTo>
                  <a:pt x="0" y="44196"/>
                </a:moveTo>
                <a:lnTo>
                  <a:pt x="4399788" y="44196"/>
                </a:lnTo>
                <a:lnTo>
                  <a:pt x="439978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384548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8611" y="4384548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4407408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5"/>
                </a:moveTo>
                <a:lnTo>
                  <a:pt x="4463796" y="21335"/>
                </a:lnTo>
                <a:lnTo>
                  <a:pt x="446379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58611" y="4407408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5"/>
                </a:moveTo>
                <a:lnTo>
                  <a:pt x="4399788" y="21335"/>
                </a:lnTo>
                <a:lnTo>
                  <a:pt x="439978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428744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58611" y="4428744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4451603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6"/>
                </a:moveTo>
                <a:lnTo>
                  <a:pt x="4463796" y="21336"/>
                </a:lnTo>
                <a:lnTo>
                  <a:pt x="446379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58611" y="4451603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6"/>
                </a:moveTo>
                <a:lnTo>
                  <a:pt x="4399788" y="21336"/>
                </a:lnTo>
                <a:lnTo>
                  <a:pt x="439978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4472940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0" y="4472940"/>
            <a:ext cx="10058400" cy="2243455"/>
            <a:chOff x="0" y="4472940"/>
            <a:chExt cx="10058400" cy="2243455"/>
          </a:xfrm>
        </p:grpSpPr>
        <p:sp>
          <p:nvSpPr>
            <p:cNvPr id="97" name="object 97"/>
            <p:cNvSpPr/>
            <p:nvPr/>
          </p:nvSpPr>
          <p:spPr>
            <a:xfrm>
              <a:off x="5658611" y="4472940"/>
              <a:ext cx="4399915" cy="22860"/>
            </a:xfrm>
            <a:custGeom>
              <a:avLst/>
              <a:gdLst/>
              <a:ahLst/>
              <a:cxnLst/>
              <a:rect l="l" t="t" r="r" b="b"/>
              <a:pathLst>
                <a:path w="4399914" h="22860">
                  <a:moveTo>
                    <a:pt x="0" y="22859"/>
                  </a:moveTo>
                  <a:lnTo>
                    <a:pt x="4399788" y="22859"/>
                  </a:lnTo>
                  <a:lnTo>
                    <a:pt x="4399788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44958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4517136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46283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46497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476097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515873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5224271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579882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593140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0" y="661720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0" y="6682739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8788819" y="6352964"/>
            <a:ext cx="514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11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-</a:t>
            </a:r>
            <a:r>
              <a:rPr sz="1000" spc="-8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757575"/>
                </a:solidFill>
                <a:latin typeface="Tahoma"/>
                <a:cs typeface="Tahoma"/>
              </a:rPr>
              <a:t>14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2428837" y="1302509"/>
            <a:ext cx="52012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/>
              <a:t>Two</a:t>
            </a:r>
            <a:r>
              <a:rPr sz="3300" spc="-375" dirty="0"/>
              <a:t> </a:t>
            </a:r>
            <a:r>
              <a:rPr sz="3300" spc="-90" dirty="0"/>
              <a:t>-</a:t>
            </a:r>
            <a:r>
              <a:rPr sz="3300" spc="-185" dirty="0"/>
              <a:t>Way</a:t>
            </a:r>
            <a:r>
              <a:rPr sz="3300" spc="-370" dirty="0"/>
              <a:t> </a:t>
            </a:r>
            <a:r>
              <a:rPr sz="3300" spc="-95" dirty="0"/>
              <a:t>Comparison</a:t>
            </a:r>
            <a:r>
              <a:rPr sz="3300" spc="-345" dirty="0"/>
              <a:t> </a:t>
            </a:r>
            <a:r>
              <a:rPr sz="3300" spc="-60" dirty="0"/>
              <a:t>System</a:t>
            </a:r>
            <a:endParaRPr sz="3300"/>
          </a:p>
        </p:txBody>
      </p:sp>
      <p:pic>
        <p:nvPicPr>
          <p:cNvPr id="157" name="object 1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845" y="2248661"/>
            <a:ext cx="5436107" cy="2270759"/>
          </a:xfrm>
          <a:prstGeom prst="rect">
            <a:avLst/>
          </a:prstGeom>
        </p:spPr>
      </p:pic>
      <p:sp>
        <p:nvSpPr>
          <p:cNvPr id="158" name="object 158"/>
          <p:cNvSpPr txBox="1"/>
          <p:nvPr/>
        </p:nvSpPr>
        <p:spPr>
          <a:xfrm>
            <a:off x="1453333" y="3020048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426006" y="2956037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902954" y="4783310"/>
            <a:ext cx="122237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2565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94426" y="538678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744639" y="4719340"/>
            <a:ext cx="12223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565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836112" y="532281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17845" y="4970799"/>
            <a:ext cx="30054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30" dirty="0">
                <a:latin typeface="Times New Roman"/>
                <a:cs typeface="Times New Roman"/>
              </a:rPr>
              <a:t>Two-</a:t>
            </a:r>
            <a:r>
              <a:rPr sz="1950" dirty="0">
                <a:latin typeface="Times New Roman"/>
                <a:cs typeface="Times New Roman"/>
              </a:rPr>
              <a:t>way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transfer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depends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577830" y="5272476"/>
            <a:ext cx="26847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sz="195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being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0000"/>
                </a:solidFill>
                <a:latin typeface="Times New Roman"/>
                <a:cs typeface="Times New Roman"/>
              </a:rPr>
              <a:t>Reciprocal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467337" y="5635274"/>
            <a:ext cx="91884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925" baseline="14245" dirty="0">
                <a:latin typeface="Times New Roman"/>
                <a:cs typeface="Times New Roman"/>
              </a:rPr>
              <a:t>d</a:t>
            </a:r>
            <a:r>
              <a:rPr sz="1300" dirty="0">
                <a:latin typeface="Times New Roman"/>
                <a:cs typeface="Times New Roman"/>
              </a:rPr>
              <a:t>12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2925" baseline="14245" dirty="0">
                <a:latin typeface="Times New Roman"/>
                <a:cs typeface="Times New Roman"/>
              </a:rPr>
              <a:t>=</a:t>
            </a:r>
            <a:r>
              <a:rPr sz="2925" spc="22" baseline="14245" dirty="0">
                <a:latin typeface="Times New Roman"/>
                <a:cs typeface="Times New Roman"/>
              </a:rPr>
              <a:t> </a:t>
            </a:r>
            <a:r>
              <a:rPr sz="2925" spc="-37" baseline="14245" dirty="0">
                <a:latin typeface="Times New Roman"/>
                <a:cs typeface="Times New Roman"/>
              </a:rPr>
              <a:t>d</a:t>
            </a:r>
            <a:r>
              <a:rPr sz="1300" spc="-25" dirty="0">
                <a:latin typeface="Times New Roman"/>
                <a:cs typeface="Times New Roman"/>
              </a:rPr>
              <a:t>21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506147" y="2268723"/>
            <a:ext cx="161544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Clock2-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Clock1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+d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804194" y="2331219"/>
            <a:ext cx="161544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95"/>
              </a:spcBef>
              <a:tabLst>
                <a:tab pos="1031240" algn="l"/>
              </a:tabLst>
            </a:pP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Clock1-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Clock2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+d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87" y="1124269"/>
            <a:ext cx="7289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20" dirty="0"/>
              <a:t>Two-</a:t>
            </a:r>
            <a:r>
              <a:rPr sz="3300" spc="-185" dirty="0"/>
              <a:t>Way</a:t>
            </a:r>
            <a:r>
              <a:rPr sz="3300" spc="-380" dirty="0"/>
              <a:t> </a:t>
            </a:r>
            <a:r>
              <a:rPr sz="3300" spc="-185" dirty="0"/>
              <a:t>Time</a:t>
            </a:r>
            <a:r>
              <a:rPr sz="3300" spc="-385" dirty="0"/>
              <a:t> </a:t>
            </a:r>
            <a:r>
              <a:rPr sz="3300" spc="-175" dirty="0"/>
              <a:t>Transfer:</a:t>
            </a:r>
            <a:r>
              <a:rPr sz="3300" spc="90" dirty="0"/>
              <a:t> </a:t>
            </a:r>
            <a:r>
              <a:rPr sz="3300" spc="-150" dirty="0"/>
              <a:t>Four</a:t>
            </a:r>
            <a:r>
              <a:rPr sz="3300" spc="-375" dirty="0"/>
              <a:t> </a:t>
            </a:r>
            <a:r>
              <a:rPr sz="3300" spc="-185" dirty="0"/>
              <a:t>Time</a:t>
            </a:r>
            <a:r>
              <a:rPr sz="3300" spc="-385" dirty="0"/>
              <a:t> </a:t>
            </a:r>
            <a:r>
              <a:rPr sz="3300" spc="-20" dirty="0"/>
              <a:t>Stamps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999030" y="4167673"/>
            <a:ext cx="12871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T4</a:t>
            </a: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09:00:025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8885" y="2853938"/>
            <a:ext cx="1299210" cy="124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T2</a:t>
            </a: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09:00:005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650">
              <a:latin typeface="Arial"/>
              <a:cs typeface="Arial"/>
            </a:endParaRPr>
          </a:p>
          <a:p>
            <a:pPr marL="12700" marR="320040">
              <a:lnSpc>
                <a:spcPct val="100000"/>
              </a:lnSpc>
            </a:pP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T3 </a:t>
            </a:r>
            <a:r>
              <a:rPr sz="1650" b="1" spc="-10" dirty="0">
                <a:latin typeface="Arial"/>
                <a:cs typeface="Arial"/>
              </a:rPr>
              <a:t>09:00:015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754" y="1794776"/>
            <a:ext cx="6089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489" y="1809974"/>
            <a:ext cx="6775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latin typeface="Arial"/>
                <a:cs typeface="Arial"/>
              </a:rPr>
              <a:t>Server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809" y="2322098"/>
            <a:ext cx="12871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T1</a:t>
            </a: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09:00:000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3072" y="2083320"/>
            <a:ext cx="3403600" cy="3025140"/>
          </a:xfrm>
          <a:custGeom>
            <a:avLst/>
            <a:gdLst/>
            <a:ahLst/>
            <a:cxnLst/>
            <a:rect l="l" t="t" r="r" b="b"/>
            <a:pathLst>
              <a:path w="3403600" h="3025140">
                <a:moveTo>
                  <a:pt x="105156" y="2868168"/>
                </a:moveTo>
                <a:lnTo>
                  <a:pt x="77673" y="2868168"/>
                </a:lnTo>
                <a:lnTo>
                  <a:pt x="73152" y="0"/>
                </a:lnTo>
                <a:lnTo>
                  <a:pt x="19812" y="0"/>
                </a:lnTo>
                <a:lnTo>
                  <a:pt x="25844" y="2868168"/>
                </a:lnTo>
                <a:lnTo>
                  <a:pt x="0" y="2868168"/>
                </a:lnTo>
                <a:lnTo>
                  <a:pt x="51816" y="3025140"/>
                </a:lnTo>
                <a:lnTo>
                  <a:pt x="96342" y="2894076"/>
                </a:lnTo>
                <a:lnTo>
                  <a:pt x="105156" y="2868168"/>
                </a:lnTo>
                <a:close/>
              </a:path>
              <a:path w="3403600" h="3025140">
                <a:moveTo>
                  <a:pt x="3255251" y="914387"/>
                </a:moveTo>
                <a:lnTo>
                  <a:pt x="3108947" y="836663"/>
                </a:lnTo>
                <a:lnTo>
                  <a:pt x="3104705" y="862914"/>
                </a:lnTo>
                <a:lnTo>
                  <a:pt x="105143" y="365747"/>
                </a:lnTo>
                <a:lnTo>
                  <a:pt x="97523" y="417563"/>
                </a:lnTo>
                <a:lnTo>
                  <a:pt x="3096310" y="914844"/>
                </a:lnTo>
                <a:lnTo>
                  <a:pt x="3092196" y="940295"/>
                </a:lnTo>
                <a:lnTo>
                  <a:pt x="3226485" y="918959"/>
                </a:lnTo>
                <a:lnTo>
                  <a:pt x="3255251" y="914387"/>
                </a:lnTo>
                <a:close/>
              </a:path>
              <a:path w="3403600" h="3025140">
                <a:moveTo>
                  <a:pt x="3403092" y="2868168"/>
                </a:moveTo>
                <a:lnTo>
                  <a:pt x="3377247" y="2868168"/>
                </a:lnTo>
                <a:lnTo>
                  <a:pt x="3384804" y="0"/>
                </a:lnTo>
                <a:lnTo>
                  <a:pt x="3332988" y="0"/>
                </a:lnTo>
                <a:lnTo>
                  <a:pt x="3327882" y="1612366"/>
                </a:lnTo>
                <a:lnTo>
                  <a:pt x="254508" y="2150389"/>
                </a:lnTo>
                <a:lnTo>
                  <a:pt x="249923" y="2124443"/>
                </a:lnTo>
                <a:lnTo>
                  <a:pt x="103619" y="2203691"/>
                </a:lnTo>
                <a:lnTo>
                  <a:pt x="268211" y="2228075"/>
                </a:lnTo>
                <a:lnTo>
                  <a:pt x="264452" y="2206739"/>
                </a:lnTo>
                <a:lnTo>
                  <a:pt x="263652" y="2202205"/>
                </a:lnTo>
                <a:lnTo>
                  <a:pt x="3327717" y="1665808"/>
                </a:lnTo>
                <a:lnTo>
                  <a:pt x="3323920" y="2868168"/>
                </a:lnTo>
                <a:lnTo>
                  <a:pt x="3297936" y="2868168"/>
                </a:lnTo>
                <a:lnTo>
                  <a:pt x="3349752" y="3025140"/>
                </a:lnTo>
                <a:lnTo>
                  <a:pt x="3394278" y="2894076"/>
                </a:lnTo>
                <a:lnTo>
                  <a:pt x="3403092" y="286816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8240" y="5072900"/>
            <a:ext cx="5130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0" dirty="0">
                <a:latin typeface="Arial"/>
                <a:cs typeface="Arial"/>
              </a:rPr>
              <a:t>Time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8642" y="5072900"/>
            <a:ext cx="5130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0" dirty="0">
                <a:latin typeface="Arial"/>
                <a:cs typeface="Arial"/>
              </a:rPr>
              <a:t>Time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532" y="5528543"/>
            <a:ext cx="26346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Corrected</a:t>
            </a:r>
            <a:r>
              <a:rPr sz="16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6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09:00:0225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2011" y="4706111"/>
            <a:ext cx="62865" cy="853440"/>
          </a:xfrm>
          <a:custGeom>
            <a:avLst/>
            <a:gdLst/>
            <a:ahLst/>
            <a:cxnLst/>
            <a:rect l="l" t="t" r="r" b="b"/>
            <a:pathLst>
              <a:path w="62864" h="853439">
                <a:moveTo>
                  <a:pt x="35052" y="800100"/>
                </a:moveTo>
                <a:lnTo>
                  <a:pt x="27432" y="800100"/>
                </a:lnTo>
                <a:lnTo>
                  <a:pt x="27432" y="0"/>
                </a:lnTo>
                <a:lnTo>
                  <a:pt x="35052" y="0"/>
                </a:lnTo>
                <a:lnTo>
                  <a:pt x="35052" y="800100"/>
                </a:lnTo>
                <a:close/>
              </a:path>
              <a:path w="62864" h="853439">
                <a:moveTo>
                  <a:pt x="30480" y="853440"/>
                </a:moveTo>
                <a:lnTo>
                  <a:pt x="0" y="790956"/>
                </a:lnTo>
                <a:lnTo>
                  <a:pt x="27432" y="790956"/>
                </a:lnTo>
                <a:lnTo>
                  <a:pt x="27432" y="800100"/>
                </a:lnTo>
                <a:lnTo>
                  <a:pt x="57800" y="800100"/>
                </a:lnTo>
                <a:lnTo>
                  <a:pt x="30480" y="853440"/>
                </a:lnTo>
                <a:close/>
              </a:path>
              <a:path w="62864" h="853439">
                <a:moveTo>
                  <a:pt x="57800" y="800100"/>
                </a:moveTo>
                <a:lnTo>
                  <a:pt x="35052" y="800100"/>
                </a:lnTo>
                <a:lnTo>
                  <a:pt x="35052" y="790956"/>
                </a:lnTo>
                <a:lnTo>
                  <a:pt x="62484" y="790956"/>
                </a:lnTo>
                <a:lnTo>
                  <a:pt x="578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3895"/>
            <a:ext cx="46132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spc="-145" dirty="0">
                <a:latin typeface="Trebuchet MS"/>
                <a:cs typeface="Trebuchet MS"/>
              </a:rPr>
              <a:t>Security</a:t>
            </a:r>
            <a:r>
              <a:rPr sz="3600" b="1" spc="-375" dirty="0">
                <a:latin typeface="Trebuchet MS"/>
                <a:cs typeface="Trebuchet MS"/>
              </a:rPr>
              <a:t> </a:t>
            </a:r>
            <a:r>
              <a:rPr sz="3600" b="1" spc="-140" dirty="0">
                <a:latin typeface="Trebuchet MS"/>
                <a:cs typeface="Trebuchet MS"/>
              </a:rPr>
              <a:t>and</a:t>
            </a:r>
            <a:r>
              <a:rPr sz="3600" b="1" spc="-355" dirty="0">
                <a:latin typeface="Trebuchet MS"/>
                <a:cs typeface="Trebuchet MS"/>
              </a:rPr>
              <a:t> </a:t>
            </a:r>
            <a:r>
              <a:rPr sz="3600" b="1" spc="-90" dirty="0">
                <a:latin typeface="Trebuchet MS"/>
                <a:cs typeface="Trebuchet MS"/>
              </a:rPr>
              <a:t>Resilience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31" y="2203157"/>
            <a:ext cx="8082915" cy="26638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00025" marR="5080" indent="-187960">
              <a:lnSpc>
                <a:spcPct val="71300"/>
              </a:lnSpc>
              <a:spcBef>
                <a:spcPts val="800"/>
              </a:spcBef>
              <a:buFont typeface="Arial MT"/>
              <a:buChar char="•"/>
              <a:tabLst>
                <a:tab pos="201295" algn="l"/>
              </a:tabLst>
            </a:pPr>
            <a:r>
              <a:rPr sz="1950" spc="-20" dirty="0">
                <a:latin typeface="Tahoma"/>
                <a:cs typeface="Tahoma"/>
              </a:rPr>
              <a:t>A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lot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work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has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been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done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cybersecurity,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but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security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timing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still 	developing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 MT"/>
              <a:buChar char="•"/>
            </a:pPr>
            <a:endParaRPr sz="1950">
              <a:latin typeface="Tahoma"/>
              <a:cs typeface="Tahoma"/>
            </a:endParaRPr>
          </a:p>
          <a:p>
            <a:pPr marL="200660" indent="-187960">
              <a:lnSpc>
                <a:spcPts val="2255"/>
              </a:lnSpc>
              <a:buFont typeface="Arial MT"/>
              <a:buChar char="•"/>
              <a:tabLst>
                <a:tab pos="200660" algn="l"/>
              </a:tabLst>
            </a:pPr>
            <a:r>
              <a:rPr sz="1950" dirty="0">
                <a:latin typeface="Tahoma"/>
                <a:cs typeface="Tahoma"/>
              </a:rPr>
              <a:t>Since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timing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both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signal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data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ts val="1805"/>
              </a:lnSpc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Security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data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like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cybersecurity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ts val="1845"/>
              </a:lnSpc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Security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timing</a:t>
            </a:r>
            <a:r>
              <a:rPr sz="1650" spc="-18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signal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new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cybersecurity:</a:t>
            </a:r>
            <a:endParaRPr sz="1650">
              <a:latin typeface="Tahoma"/>
              <a:cs typeface="Tahoma"/>
            </a:endParaRPr>
          </a:p>
          <a:p>
            <a:pPr marL="1144905" lvl="2" indent="-377825">
              <a:lnSpc>
                <a:spcPts val="1590"/>
              </a:lnSpc>
              <a:buAutoNum type="arabicPeriod"/>
              <a:tabLst>
                <a:tab pos="1144905" algn="l"/>
              </a:tabLst>
            </a:pPr>
            <a:r>
              <a:rPr sz="1400" dirty="0">
                <a:latin typeface="Tahoma"/>
                <a:cs typeface="Tahoma"/>
              </a:rPr>
              <a:t>does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signal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from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true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source?</a:t>
            </a:r>
            <a:endParaRPr sz="1400">
              <a:latin typeface="Tahoma"/>
              <a:cs typeface="Tahoma"/>
            </a:endParaRPr>
          </a:p>
          <a:p>
            <a:pPr marL="1144905" lvl="2" indent="-377825">
              <a:lnSpc>
                <a:spcPts val="1630"/>
              </a:lnSpc>
              <a:buAutoNum type="arabicPeriod"/>
              <a:tabLst>
                <a:tab pos="1144905" algn="l"/>
              </a:tabLst>
            </a:pPr>
            <a:r>
              <a:rPr sz="1400" dirty="0">
                <a:latin typeface="Tahoma"/>
                <a:cs typeface="Tahoma"/>
              </a:rPr>
              <a:t>has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signal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been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interfered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with?</a:t>
            </a:r>
            <a:endParaRPr sz="14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40"/>
              </a:spcBef>
              <a:buFont typeface="Tahoma"/>
              <a:buAutoNum type="arabicPeriod"/>
            </a:pPr>
            <a:endParaRPr sz="14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950" dirty="0">
                <a:latin typeface="Tahoma"/>
                <a:cs typeface="Tahoma"/>
              </a:rPr>
              <a:t>Resilience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transfer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generally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means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redundancy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systems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31" y="5171917"/>
            <a:ext cx="84715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accuracy,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UTC,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most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commonly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comes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GNSS,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which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vulnerable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794" y="5382243"/>
            <a:ext cx="82975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interference.</a:t>
            </a:r>
            <a:r>
              <a:rPr sz="1950" spc="290" dirty="0">
                <a:latin typeface="Tahoma"/>
                <a:cs typeface="Tahoma"/>
              </a:rPr>
              <a:t> </a:t>
            </a:r>
            <a:r>
              <a:rPr sz="1950" spc="-55" dirty="0">
                <a:latin typeface="Tahoma"/>
                <a:cs typeface="Tahoma"/>
              </a:rPr>
              <a:t>Though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can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have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direct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connection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source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UTC,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794" y="5594043"/>
            <a:ext cx="14922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ahoma"/>
                <a:cs typeface="Tahoma"/>
              </a:rPr>
              <a:t>a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national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lab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4991" y="1019085"/>
            <a:ext cx="434848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spc="-105" dirty="0"/>
              <a:t>Spectra</a:t>
            </a:r>
            <a:r>
              <a:rPr sz="3300" spc="-345" dirty="0"/>
              <a:t> </a:t>
            </a:r>
            <a:r>
              <a:rPr sz="3300" spc="-125" dirty="0"/>
              <a:t>of</a:t>
            </a:r>
            <a:r>
              <a:rPr sz="3300" spc="-360" dirty="0"/>
              <a:t> </a:t>
            </a:r>
            <a:r>
              <a:rPr sz="3300" spc="-20" dirty="0"/>
              <a:t>GNSS</a:t>
            </a:r>
            <a:r>
              <a:rPr sz="3300" spc="-335" dirty="0"/>
              <a:t> </a:t>
            </a:r>
            <a:r>
              <a:rPr sz="3300" spc="-120" dirty="0"/>
              <a:t>Signals– </a:t>
            </a:r>
            <a:r>
              <a:rPr sz="3300" spc="-45" dirty="0"/>
              <a:t>Vulnerability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8847763" y="6354509"/>
            <a:ext cx="4578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9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17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0492" y="1365503"/>
            <a:ext cx="6750050" cy="5256530"/>
            <a:chOff x="1650492" y="1365503"/>
            <a:chExt cx="6750050" cy="5256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492" y="2122932"/>
              <a:ext cx="6749795" cy="4283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26808" y="1365503"/>
              <a:ext cx="105410" cy="5256530"/>
            </a:xfrm>
            <a:custGeom>
              <a:avLst/>
              <a:gdLst/>
              <a:ahLst/>
              <a:cxnLst/>
              <a:rect l="l" t="t" r="r" b="b"/>
              <a:pathLst>
                <a:path w="105409" h="5256530">
                  <a:moveTo>
                    <a:pt x="0" y="105156"/>
                  </a:moveTo>
                  <a:lnTo>
                    <a:pt x="53340" y="0"/>
                  </a:lnTo>
                  <a:lnTo>
                    <a:pt x="84129" y="62484"/>
                  </a:lnTo>
                  <a:lnTo>
                    <a:pt x="45720" y="62484"/>
                  </a:lnTo>
                  <a:lnTo>
                    <a:pt x="45720" y="68580"/>
                  </a:lnTo>
                  <a:lnTo>
                    <a:pt x="0" y="105156"/>
                  </a:lnTo>
                  <a:close/>
                </a:path>
                <a:path w="105409" h="5256530">
                  <a:moveTo>
                    <a:pt x="45720" y="68580"/>
                  </a:moveTo>
                  <a:lnTo>
                    <a:pt x="45720" y="62484"/>
                  </a:lnTo>
                  <a:lnTo>
                    <a:pt x="53340" y="62484"/>
                  </a:lnTo>
                  <a:lnTo>
                    <a:pt x="45720" y="68580"/>
                  </a:lnTo>
                  <a:close/>
                </a:path>
                <a:path w="105409" h="5256530">
                  <a:moveTo>
                    <a:pt x="53340" y="5193791"/>
                  </a:moveTo>
                  <a:lnTo>
                    <a:pt x="45720" y="5187695"/>
                  </a:lnTo>
                  <a:lnTo>
                    <a:pt x="45720" y="68580"/>
                  </a:lnTo>
                  <a:lnTo>
                    <a:pt x="53340" y="62484"/>
                  </a:lnTo>
                  <a:lnTo>
                    <a:pt x="59436" y="67504"/>
                  </a:lnTo>
                  <a:lnTo>
                    <a:pt x="59436" y="5188771"/>
                  </a:lnTo>
                  <a:lnTo>
                    <a:pt x="53340" y="5193791"/>
                  </a:lnTo>
                  <a:close/>
                </a:path>
                <a:path w="105409" h="5256530">
                  <a:moveTo>
                    <a:pt x="59436" y="67504"/>
                  </a:moveTo>
                  <a:lnTo>
                    <a:pt x="53340" y="62484"/>
                  </a:lnTo>
                  <a:lnTo>
                    <a:pt x="59436" y="62484"/>
                  </a:lnTo>
                  <a:lnTo>
                    <a:pt x="59436" y="67504"/>
                  </a:lnTo>
                  <a:close/>
                </a:path>
                <a:path w="105409" h="5256530">
                  <a:moveTo>
                    <a:pt x="105156" y="105156"/>
                  </a:moveTo>
                  <a:lnTo>
                    <a:pt x="59436" y="67504"/>
                  </a:lnTo>
                  <a:lnTo>
                    <a:pt x="59436" y="62484"/>
                  </a:lnTo>
                  <a:lnTo>
                    <a:pt x="84129" y="62484"/>
                  </a:lnTo>
                  <a:lnTo>
                    <a:pt x="105156" y="105156"/>
                  </a:lnTo>
                  <a:close/>
                </a:path>
                <a:path w="105409" h="5256530">
                  <a:moveTo>
                    <a:pt x="53340" y="5256276"/>
                  </a:moveTo>
                  <a:lnTo>
                    <a:pt x="0" y="5151120"/>
                  </a:lnTo>
                  <a:lnTo>
                    <a:pt x="45720" y="5187695"/>
                  </a:lnTo>
                  <a:lnTo>
                    <a:pt x="45720" y="5193791"/>
                  </a:lnTo>
                  <a:lnTo>
                    <a:pt x="84129" y="5193791"/>
                  </a:lnTo>
                  <a:lnTo>
                    <a:pt x="53340" y="5256276"/>
                  </a:lnTo>
                  <a:close/>
                </a:path>
                <a:path w="105409" h="5256530">
                  <a:moveTo>
                    <a:pt x="84129" y="5193791"/>
                  </a:moveTo>
                  <a:lnTo>
                    <a:pt x="59436" y="5193791"/>
                  </a:lnTo>
                  <a:lnTo>
                    <a:pt x="59436" y="5188771"/>
                  </a:lnTo>
                  <a:lnTo>
                    <a:pt x="105156" y="5151120"/>
                  </a:lnTo>
                  <a:lnTo>
                    <a:pt x="84129" y="5193791"/>
                  </a:lnTo>
                  <a:close/>
                </a:path>
                <a:path w="105409" h="5256530">
                  <a:moveTo>
                    <a:pt x="53340" y="5193791"/>
                  </a:moveTo>
                  <a:lnTo>
                    <a:pt x="45720" y="5193791"/>
                  </a:lnTo>
                  <a:lnTo>
                    <a:pt x="45720" y="5187695"/>
                  </a:lnTo>
                  <a:lnTo>
                    <a:pt x="53340" y="5193791"/>
                  </a:lnTo>
                  <a:close/>
                </a:path>
                <a:path w="105409" h="5256530">
                  <a:moveTo>
                    <a:pt x="59436" y="5193791"/>
                  </a:moveTo>
                  <a:lnTo>
                    <a:pt x="53340" y="5193791"/>
                  </a:lnTo>
                  <a:lnTo>
                    <a:pt x="59436" y="5188771"/>
                  </a:lnTo>
                  <a:lnTo>
                    <a:pt x="59436" y="5193791"/>
                  </a:lnTo>
                  <a:close/>
                </a:path>
              </a:pathLst>
            </a:custGeom>
            <a:solidFill>
              <a:srgbClr val="DF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80147" y="1225295"/>
            <a:ext cx="1396365" cy="762000"/>
          </a:xfrm>
          <a:prstGeom prst="rect">
            <a:avLst/>
          </a:prstGeom>
          <a:ln w="15240">
            <a:solidFill>
              <a:srgbClr val="DFDA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5565" marR="300990">
              <a:lnSpc>
                <a:spcPct val="102400"/>
              </a:lnSpc>
              <a:spcBef>
                <a:spcPts val="175"/>
              </a:spcBef>
            </a:pPr>
            <a:r>
              <a:rPr sz="1450" spc="-10" dirty="0">
                <a:latin typeface="Tahoma"/>
                <a:cs typeface="Tahoma"/>
              </a:rPr>
              <a:t>Primary Commercial Signal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44" y="1177578"/>
            <a:ext cx="54787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GNSS</a:t>
            </a:r>
            <a:r>
              <a:rPr sz="3600" spc="-420" dirty="0"/>
              <a:t> </a:t>
            </a:r>
            <a:r>
              <a:rPr sz="3600" spc="-110" dirty="0"/>
              <a:t>Vulnerability:</a:t>
            </a:r>
            <a:r>
              <a:rPr sz="3600" spc="-95" dirty="0"/>
              <a:t> </a:t>
            </a:r>
            <a:r>
              <a:rPr sz="3600" spc="-160" dirty="0"/>
              <a:t>Jamming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3526" y="1906046"/>
            <a:ext cx="5633085" cy="2512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2725" marR="177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13995" algn="l"/>
              </a:tabLst>
            </a:pPr>
            <a:r>
              <a:rPr sz="2300" spc="50" dirty="0">
                <a:latin typeface="Tahoma"/>
                <a:cs typeface="Tahoma"/>
              </a:rPr>
              <a:t>GNSS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best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feature</a:t>
            </a:r>
            <a:r>
              <a:rPr sz="2300" spc="-27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and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worst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problem:</a:t>
            </a:r>
            <a:r>
              <a:rPr sz="2300" spc="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it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is 	</a:t>
            </a:r>
            <a:r>
              <a:rPr sz="2300" spc="-40" dirty="0">
                <a:latin typeface="Tahoma"/>
                <a:cs typeface="Tahoma"/>
              </a:rPr>
              <a:t>extremely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reliable</a:t>
            </a:r>
            <a:endParaRPr sz="2300">
              <a:latin typeface="Tahoma"/>
              <a:cs typeface="Tahoma"/>
            </a:endParaRPr>
          </a:p>
          <a:p>
            <a:pPr marL="2133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13360" algn="l"/>
              </a:tabLst>
            </a:pPr>
            <a:r>
              <a:rPr sz="2300" spc="-50" dirty="0">
                <a:latin typeface="Tahoma"/>
                <a:cs typeface="Tahoma"/>
              </a:rPr>
              <a:t>Jamming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Power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Required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at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GPS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Antenna</a:t>
            </a:r>
            <a:endParaRPr sz="2300">
              <a:latin typeface="Tahoma"/>
              <a:cs typeface="Tahoma"/>
            </a:endParaRPr>
          </a:p>
          <a:p>
            <a:pPr marL="5899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89915" algn="l"/>
              </a:tabLst>
            </a:pPr>
            <a:r>
              <a:rPr sz="1950" dirty="0">
                <a:latin typeface="Tahoma"/>
                <a:cs typeface="Tahoma"/>
              </a:rPr>
              <a:t>On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order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Picowatt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95" dirty="0">
                <a:latin typeface="Tahoma"/>
                <a:cs typeface="Tahoma"/>
              </a:rPr>
              <a:t>(10</a:t>
            </a:r>
            <a:r>
              <a:rPr sz="1950" spc="-142" baseline="25641" dirty="0">
                <a:latin typeface="Tahoma"/>
                <a:cs typeface="Tahoma"/>
              </a:rPr>
              <a:t>-</a:t>
            </a:r>
            <a:r>
              <a:rPr sz="1950" baseline="25641" dirty="0">
                <a:latin typeface="Tahoma"/>
                <a:cs typeface="Tahoma"/>
              </a:rPr>
              <a:t>12</a:t>
            </a:r>
            <a:r>
              <a:rPr sz="1950" spc="75" baseline="25641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watt)</a:t>
            </a:r>
            <a:endParaRPr sz="1950">
              <a:latin typeface="Tahoma"/>
              <a:cs typeface="Tahoma"/>
            </a:endParaRPr>
          </a:p>
          <a:p>
            <a:pPr marL="213360" indent="-18796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13360" algn="l"/>
              </a:tabLst>
            </a:pPr>
            <a:r>
              <a:rPr sz="2300" spc="-25" dirty="0">
                <a:latin typeface="Tahoma"/>
                <a:cs typeface="Tahoma"/>
              </a:rPr>
              <a:t>Many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Jammer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Models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Exist</a:t>
            </a:r>
            <a:endParaRPr sz="2300">
              <a:latin typeface="Tahoma"/>
              <a:cs typeface="Tahoma"/>
            </a:endParaRPr>
          </a:p>
          <a:p>
            <a:pPr marL="5899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89915" algn="l"/>
              </a:tabLst>
            </a:pPr>
            <a:r>
              <a:rPr sz="1950" spc="-35" dirty="0">
                <a:latin typeface="Tahoma"/>
                <a:cs typeface="Tahoma"/>
              </a:rPr>
              <a:t>Watt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MWatt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Output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65" dirty="0">
                <a:latin typeface="Tahoma"/>
                <a:cs typeface="Tahoma"/>
              </a:rPr>
              <a:t>–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Worldwide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Militaries</a:t>
            </a:r>
            <a:endParaRPr sz="1950">
              <a:latin typeface="Tahoma"/>
              <a:cs typeface="Tahoma"/>
            </a:endParaRPr>
          </a:p>
          <a:p>
            <a:pPr marL="5899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89915" algn="l"/>
              </a:tabLst>
            </a:pPr>
            <a:r>
              <a:rPr sz="1950" spc="-25" dirty="0">
                <a:latin typeface="Tahoma"/>
                <a:cs typeface="Tahoma"/>
              </a:rPr>
              <a:t>Lower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Power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spc="-125" dirty="0">
                <a:latin typeface="Tahoma"/>
                <a:cs typeface="Tahoma"/>
              </a:rPr>
              <a:t>(&lt;100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watts);</a:t>
            </a:r>
            <a:r>
              <a:rPr sz="1950" spc="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“Hams”</a:t>
            </a:r>
            <a:r>
              <a:rPr sz="1950" spc="-300" dirty="0">
                <a:latin typeface="Tahoma"/>
                <a:cs typeface="Tahoma"/>
              </a:rPr>
              <a:t> </a:t>
            </a: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22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Make</a:t>
            </a:r>
            <a:endParaRPr sz="19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2823" y="5108447"/>
            <a:ext cx="1901952" cy="12481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759" y="5407152"/>
            <a:ext cx="1069847" cy="10439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4867" y="5469635"/>
            <a:ext cx="981456" cy="981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4064" y="5382768"/>
            <a:ext cx="1068323" cy="10683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415665"/>
            <a:chOff x="0" y="1057655"/>
            <a:chExt cx="10058400" cy="3415665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5910059" y="67068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7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5910059" y="45732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46355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72"/>
                  </a:lnTo>
                  <a:lnTo>
                    <a:pt x="880110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5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5910059" y="44208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5910059" y="88392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8890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5544"/>
                  </a:lnTo>
                  <a:lnTo>
                    <a:pt x="880110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8801100" y="44196"/>
                  </a:lnTo>
                  <a:lnTo>
                    <a:pt x="880110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83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83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5910059" y="44183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880110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5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83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8801100" y="44183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5910059" y="65519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880110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72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5910059" y="67043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44208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208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5910059" y="44208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880110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4418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8801100" y="44183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5910059" y="67068"/>
                  </a:lnTo>
                  <a:lnTo>
                    <a:pt x="5910059" y="44208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44208"/>
                  </a:lnTo>
                  <a:lnTo>
                    <a:pt x="8801100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5910059" y="4418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8801100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0" y="447294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01100" y="447294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449580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01100" y="449580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517135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01100" y="4517135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561332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01100" y="4561332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4584191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01100" y="4584191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628388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01100" y="4628388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4649723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5"/>
                </a:moveTo>
                <a:lnTo>
                  <a:pt x="5910071" y="44195"/>
                </a:lnTo>
                <a:lnTo>
                  <a:pt x="5910071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01100" y="4649723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5"/>
                </a:moveTo>
                <a:lnTo>
                  <a:pt x="1257300" y="44195"/>
                </a:lnTo>
                <a:lnTo>
                  <a:pt x="1257300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469392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01100" y="469392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716780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5"/>
                </a:moveTo>
                <a:lnTo>
                  <a:pt x="5910071" y="44195"/>
                </a:lnTo>
                <a:lnTo>
                  <a:pt x="5910071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01100" y="4716780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5"/>
                </a:moveTo>
                <a:lnTo>
                  <a:pt x="1257300" y="44195"/>
                </a:lnTo>
                <a:lnTo>
                  <a:pt x="1257300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4760976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01100" y="4760976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782311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01100" y="4782311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4805172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01100" y="4805172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0" y="4826508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01100" y="4826508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0" y="4849367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801100" y="4849367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489356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801100" y="489356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91490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01100" y="491490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0" y="493776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01100" y="493776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4959096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801100" y="4959096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4981955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801100" y="4981955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5026152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01100" y="5026152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5047488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801100" y="5047488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0" y="5070348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801100" y="5070348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91684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801100" y="5091684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0" y="511454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01100" y="511454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3588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01100" y="513588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0" y="5158739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801100" y="5158739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02935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801100" y="5202935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5224271"/>
            <a:ext cx="5910580" cy="530860"/>
          </a:xfrm>
          <a:custGeom>
            <a:avLst/>
            <a:gdLst/>
            <a:ahLst/>
            <a:cxnLst/>
            <a:rect l="l" t="t" r="r" b="b"/>
            <a:pathLst>
              <a:path w="5910580" h="530860">
                <a:moveTo>
                  <a:pt x="0" y="530351"/>
                </a:moveTo>
                <a:lnTo>
                  <a:pt x="5910071" y="530351"/>
                </a:lnTo>
                <a:lnTo>
                  <a:pt x="5910071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7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801100" y="5224271"/>
            <a:ext cx="1257300" cy="530860"/>
          </a:xfrm>
          <a:custGeom>
            <a:avLst/>
            <a:gdLst/>
            <a:ahLst/>
            <a:cxnLst/>
            <a:rect l="l" t="t" r="r" b="b"/>
            <a:pathLst>
              <a:path w="1257300" h="530860">
                <a:moveTo>
                  <a:pt x="0" y="530351"/>
                </a:moveTo>
                <a:lnTo>
                  <a:pt x="1257300" y="530351"/>
                </a:lnTo>
                <a:lnTo>
                  <a:pt x="1257300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7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0" y="5754623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01100" y="5754623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0" y="577748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01100" y="577748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0" y="579882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01100" y="579882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82168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01100" y="582168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5843016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01100" y="5843016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865876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01100" y="5865876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5887212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01100" y="5887212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910071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01100" y="5910071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31407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801100" y="5931407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54267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801100" y="5954267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5975603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01100" y="5975603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599846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01100" y="599846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601980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801100" y="601980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04266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801100" y="604266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063996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801100" y="6063996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086855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6"/>
                </a:moveTo>
                <a:lnTo>
                  <a:pt x="5910071" y="21336"/>
                </a:lnTo>
                <a:lnTo>
                  <a:pt x="5910071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801100" y="6086855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6"/>
                </a:moveTo>
                <a:lnTo>
                  <a:pt x="1257300" y="21336"/>
                </a:lnTo>
                <a:lnTo>
                  <a:pt x="1257300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6108192"/>
            <a:ext cx="5910580" cy="17145"/>
          </a:xfrm>
          <a:custGeom>
            <a:avLst/>
            <a:gdLst/>
            <a:ahLst/>
            <a:cxnLst/>
            <a:rect l="l" t="t" r="r" b="b"/>
            <a:pathLst>
              <a:path w="5910580" h="17145">
                <a:moveTo>
                  <a:pt x="0" y="16763"/>
                </a:moveTo>
                <a:lnTo>
                  <a:pt x="5910071" y="16763"/>
                </a:lnTo>
                <a:lnTo>
                  <a:pt x="591007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801100" y="6108192"/>
            <a:ext cx="1257300" cy="17145"/>
          </a:xfrm>
          <a:custGeom>
            <a:avLst/>
            <a:gdLst/>
            <a:ahLst/>
            <a:cxnLst/>
            <a:rect l="l" t="t" r="r" b="b"/>
            <a:pathLst>
              <a:path w="1257300" h="17145">
                <a:moveTo>
                  <a:pt x="0" y="16763"/>
                </a:moveTo>
                <a:lnTo>
                  <a:pt x="1257300" y="16763"/>
                </a:lnTo>
                <a:lnTo>
                  <a:pt x="1257300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6124955"/>
            <a:ext cx="5910580" cy="10795"/>
          </a:xfrm>
          <a:custGeom>
            <a:avLst/>
            <a:gdLst/>
            <a:ahLst/>
            <a:cxnLst/>
            <a:rect l="l" t="t" r="r" b="b"/>
            <a:pathLst>
              <a:path w="5910580" h="10795">
                <a:moveTo>
                  <a:pt x="0" y="10667"/>
                </a:moveTo>
                <a:lnTo>
                  <a:pt x="5910071" y="10667"/>
                </a:lnTo>
                <a:lnTo>
                  <a:pt x="5910071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801100" y="6124955"/>
            <a:ext cx="1257300" cy="10795"/>
          </a:xfrm>
          <a:custGeom>
            <a:avLst/>
            <a:gdLst/>
            <a:ahLst/>
            <a:cxnLst/>
            <a:rect l="l" t="t" r="r" b="b"/>
            <a:pathLst>
              <a:path w="1257300" h="10795">
                <a:moveTo>
                  <a:pt x="0" y="10667"/>
                </a:moveTo>
                <a:lnTo>
                  <a:pt x="1257300" y="10667"/>
                </a:lnTo>
                <a:lnTo>
                  <a:pt x="1257300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6135623"/>
            <a:ext cx="5910580" cy="17145"/>
          </a:xfrm>
          <a:custGeom>
            <a:avLst/>
            <a:gdLst/>
            <a:ahLst/>
            <a:cxnLst/>
            <a:rect l="l" t="t" r="r" b="b"/>
            <a:pathLst>
              <a:path w="5910580" h="17145">
                <a:moveTo>
                  <a:pt x="0" y="16764"/>
                </a:moveTo>
                <a:lnTo>
                  <a:pt x="5910071" y="16764"/>
                </a:lnTo>
                <a:lnTo>
                  <a:pt x="5910071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01100" y="6135623"/>
            <a:ext cx="1257300" cy="17145"/>
          </a:xfrm>
          <a:custGeom>
            <a:avLst/>
            <a:gdLst/>
            <a:ahLst/>
            <a:cxnLst/>
            <a:rect l="l" t="t" r="r" b="b"/>
            <a:pathLst>
              <a:path w="1257300" h="17145">
                <a:moveTo>
                  <a:pt x="0" y="16764"/>
                </a:moveTo>
                <a:lnTo>
                  <a:pt x="1257300" y="16764"/>
                </a:lnTo>
                <a:lnTo>
                  <a:pt x="1257300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6152388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7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01100" y="6152388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7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175248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0" y="2371344"/>
            <a:ext cx="10058400" cy="4345305"/>
            <a:chOff x="0" y="2371344"/>
            <a:chExt cx="10058400" cy="4345305"/>
          </a:xfrm>
        </p:grpSpPr>
        <p:sp>
          <p:nvSpPr>
            <p:cNvPr id="179" name="object 179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0" y="621945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6726923" y="21336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0" y="624079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6726923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6726923" y="22847"/>
                  </a:lnTo>
                  <a:lnTo>
                    <a:pt x="67269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0" y="62636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6726923" y="21348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67269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6726923" y="44183"/>
                  </a:lnTo>
                  <a:lnTo>
                    <a:pt x="6726923" y="22860"/>
                  </a:lnTo>
                  <a:lnTo>
                    <a:pt x="67269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60"/>
                  </a:lnTo>
                  <a:lnTo>
                    <a:pt x="8438375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0" y="6329171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6726923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6726923" y="22872"/>
                  </a:lnTo>
                  <a:lnTo>
                    <a:pt x="6726923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63520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6726923" y="21336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63733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67269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726923" y="22860"/>
                  </a:lnTo>
                  <a:lnTo>
                    <a:pt x="67269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67269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6726923" y="44183"/>
                  </a:lnTo>
                  <a:lnTo>
                    <a:pt x="6726923" y="21336"/>
                  </a:lnTo>
                  <a:lnTo>
                    <a:pt x="67269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36"/>
                  </a:lnTo>
                  <a:lnTo>
                    <a:pt x="8438375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6726923" y="21348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0" y="64617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67269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726923" y="22860"/>
                  </a:lnTo>
                  <a:lnTo>
                    <a:pt x="67269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910071" y="2378964"/>
              <a:ext cx="2891155" cy="3834765"/>
            </a:xfrm>
            <a:custGeom>
              <a:avLst/>
              <a:gdLst/>
              <a:ahLst/>
              <a:cxnLst/>
              <a:rect l="l" t="t" r="r" b="b"/>
              <a:pathLst>
                <a:path w="2891154" h="3834765">
                  <a:moveTo>
                    <a:pt x="2891028" y="3834384"/>
                  </a:moveTo>
                  <a:lnTo>
                    <a:pt x="0" y="3834384"/>
                  </a:lnTo>
                  <a:lnTo>
                    <a:pt x="0" y="0"/>
                  </a:lnTo>
                  <a:lnTo>
                    <a:pt x="2891028" y="0"/>
                  </a:lnTo>
                  <a:lnTo>
                    <a:pt x="2891028" y="383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910071" y="2378964"/>
              <a:ext cx="2891155" cy="3834765"/>
            </a:xfrm>
            <a:custGeom>
              <a:avLst/>
              <a:gdLst/>
              <a:ahLst/>
              <a:cxnLst/>
              <a:rect l="l" t="t" r="r" b="b"/>
              <a:pathLst>
                <a:path w="2891154" h="3834765">
                  <a:moveTo>
                    <a:pt x="0" y="0"/>
                  </a:moveTo>
                  <a:lnTo>
                    <a:pt x="2891028" y="0"/>
                  </a:lnTo>
                  <a:lnTo>
                    <a:pt x="2891028" y="3834384"/>
                  </a:lnTo>
                  <a:lnTo>
                    <a:pt x="0" y="3834384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C4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>
            <a:spLocks noGrp="1"/>
          </p:cNvSpPr>
          <p:nvPr>
            <p:ph type="title"/>
          </p:nvPr>
        </p:nvSpPr>
        <p:spPr>
          <a:xfrm>
            <a:off x="1895334" y="1144042"/>
            <a:ext cx="62693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/>
              <a:t>GNSS</a:t>
            </a:r>
            <a:r>
              <a:rPr sz="2950" spc="-375" dirty="0"/>
              <a:t> </a:t>
            </a:r>
            <a:r>
              <a:rPr sz="2950" spc="-100" dirty="0"/>
              <a:t>Vulnerability:</a:t>
            </a:r>
            <a:r>
              <a:rPr sz="2950" dirty="0"/>
              <a:t> </a:t>
            </a:r>
            <a:r>
              <a:rPr sz="2950" spc="-95" dirty="0"/>
              <a:t>Spoofing/Meaconing</a:t>
            </a:r>
            <a:endParaRPr sz="2950"/>
          </a:p>
        </p:txBody>
      </p:sp>
      <p:sp>
        <p:nvSpPr>
          <p:cNvPr id="202" name="object 202"/>
          <p:cNvSpPr txBox="1"/>
          <p:nvPr/>
        </p:nvSpPr>
        <p:spPr>
          <a:xfrm>
            <a:off x="1558488" y="1969956"/>
            <a:ext cx="429450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Spoof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95" dirty="0">
                <a:latin typeface="Tahoma"/>
                <a:cs typeface="Tahoma"/>
              </a:rPr>
              <a:t>–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Counterfeit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GNSS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Signal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558488" y="2325031"/>
            <a:ext cx="4347210" cy="31724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77215" indent="-18669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C/A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Code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Short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Well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Known</a:t>
            </a:r>
            <a:endParaRPr sz="1950">
              <a:latin typeface="Tahoma"/>
              <a:cs typeface="Tahoma"/>
            </a:endParaRPr>
          </a:p>
          <a:p>
            <a:pPr marL="577215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Tahoma"/>
                <a:cs typeface="Tahoma"/>
              </a:rPr>
              <a:t>Widely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Available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Signal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Generators</a:t>
            </a:r>
            <a:endParaRPr sz="1950">
              <a:latin typeface="Tahoma"/>
              <a:cs typeface="Tahoma"/>
            </a:endParaRPr>
          </a:p>
          <a:p>
            <a:pPr marL="200025" marR="1518285" indent="-187960">
              <a:lnSpc>
                <a:spcPts val="25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Tahoma"/>
                <a:cs typeface="Tahoma"/>
              </a:rPr>
              <a:t>Meaconing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195" dirty="0">
                <a:latin typeface="Tahoma"/>
                <a:cs typeface="Tahoma"/>
              </a:rPr>
              <a:t>–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Delay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45" dirty="0">
                <a:latin typeface="Tahoma"/>
                <a:cs typeface="Tahoma"/>
              </a:rPr>
              <a:t>C 	</a:t>
            </a:r>
            <a:r>
              <a:rPr sz="2300" spc="-10" dirty="0">
                <a:latin typeface="Tahoma"/>
                <a:cs typeface="Tahoma"/>
              </a:rPr>
              <a:t>Rebroadcast</a:t>
            </a:r>
            <a:endParaRPr sz="23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Possible</a:t>
            </a:r>
            <a:r>
              <a:rPr sz="2300" spc="-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Effects</a:t>
            </a:r>
            <a:endParaRPr sz="230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30" dirty="0">
                <a:latin typeface="Tahoma"/>
                <a:cs typeface="Tahoma"/>
              </a:rPr>
              <a:t>Long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Range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Jamming</a:t>
            </a:r>
            <a:endParaRPr sz="1950">
              <a:latin typeface="Tahoma"/>
              <a:cs typeface="Tahoma"/>
            </a:endParaRPr>
          </a:p>
          <a:p>
            <a:pPr marL="576580" marR="859155" lvl="1" indent="-186690">
              <a:lnSpc>
                <a:spcPts val="214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25" dirty="0">
                <a:latin typeface="Tahoma"/>
                <a:cs typeface="Tahoma"/>
              </a:rPr>
              <a:t>Injection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Misleading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PVT 	</a:t>
            </a:r>
            <a:r>
              <a:rPr sz="1950" spc="-10" dirty="0">
                <a:latin typeface="Tahoma"/>
                <a:cs typeface="Tahoma"/>
              </a:rPr>
              <a:t>Information</a:t>
            </a:r>
            <a:endParaRPr sz="19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50" dirty="0">
                <a:latin typeface="Tahoma"/>
                <a:cs typeface="Tahoma"/>
              </a:rPr>
              <a:t>No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“Off-</a:t>
            </a:r>
            <a:r>
              <a:rPr sz="2300" spc="-35" dirty="0">
                <a:latin typeface="Tahoma"/>
                <a:cs typeface="Tahoma"/>
              </a:rPr>
              <a:t>the-</a:t>
            </a:r>
            <a:r>
              <a:rPr sz="2300" dirty="0">
                <a:latin typeface="Tahoma"/>
                <a:cs typeface="Tahoma"/>
              </a:rPr>
              <a:t>Shelf”</a:t>
            </a:r>
            <a:r>
              <a:rPr sz="2300" spc="-3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Mitigation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204" name="object 204"/>
          <p:cNvGrpSpPr/>
          <p:nvPr/>
        </p:nvGrpSpPr>
        <p:grpSpPr>
          <a:xfrm>
            <a:off x="5898641" y="5879401"/>
            <a:ext cx="350520" cy="153670"/>
            <a:chOff x="5898641" y="5879401"/>
            <a:chExt cx="350520" cy="153670"/>
          </a:xfrm>
        </p:grpSpPr>
        <p:sp>
          <p:nvSpPr>
            <p:cNvPr id="205" name="object 205"/>
            <p:cNvSpPr/>
            <p:nvPr/>
          </p:nvSpPr>
          <p:spPr>
            <a:xfrm>
              <a:off x="5911596" y="5891784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324" y="0"/>
                  </a:lnTo>
                </a:path>
              </a:pathLst>
            </a:custGeom>
            <a:ln w="24384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910071" y="602132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22859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7" name="object 207"/>
          <p:cNvSpPr txBox="1"/>
          <p:nvPr/>
        </p:nvSpPr>
        <p:spPr>
          <a:xfrm>
            <a:off x="6237344" y="5775576"/>
            <a:ext cx="58991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>
              <a:lnSpc>
                <a:spcPct val="135400"/>
              </a:lnSpc>
              <a:spcBef>
                <a:spcPts val="95"/>
              </a:spcBef>
            </a:pPr>
            <a:r>
              <a:rPr sz="650" b="1" dirty="0">
                <a:latin typeface="Times New Roman"/>
                <a:cs typeface="Times New Roman"/>
              </a:rPr>
              <a:t>Spoof</a:t>
            </a:r>
            <a:r>
              <a:rPr sz="650" b="1" spc="180" dirty="0">
                <a:latin typeface="Times New Roman"/>
                <a:cs typeface="Times New Roman"/>
              </a:rPr>
              <a:t> </a:t>
            </a:r>
            <a:r>
              <a:rPr sz="650" b="1" spc="-20" dirty="0">
                <a:latin typeface="Times New Roman"/>
                <a:cs typeface="Times New Roman"/>
              </a:rPr>
              <a:t>Code</a:t>
            </a:r>
            <a:r>
              <a:rPr sz="650" b="1" spc="500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GPS</a:t>
            </a:r>
            <a:r>
              <a:rPr sz="650" b="1" spc="5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S.V.</a:t>
            </a:r>
            <a:r>
              <a:rPr sz="650" b="1" spc="175" dirty="0">
                <a:latin typeface="Times New Roman"/>
                <a:cs typeface="Times New Roman"/>
              </a:rPr>
              <a:t> </a:t>
            </a:r>
            <a:r>
              <a:rPr sz="650" b="1" spc="-20" dirty="0">
                <a:latin typeface="Times New Roman"/>
                <a:cs typeface="Times New Roman"/>
              </a:rPr>
              <a:t>Code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6284150" y="4818062"/>
            <a:ext cx="1946275" cy="739775"/>
            <a:chOff x="6284150" y="4818062"/>
            <a:chExt cx="1946275" cy="739775"/>
          </a:xfrm>
        </p:grpSpPr>
        <p:sp>
          <p:nvSpPr>
            <p:cNvPr id="209" name="object 209"/>
            <p:cNvSpPr/>
            <p:nvPr/>
          </p:nvSpPr>
          <p:spPr>
            <a:xfrm>
              <a:off x="6329171" y="5545835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046976" y="5184648"/>
              <a:ext cx="257810" cy="361315"/>
            </a:xfrm>
            <a:custGeom>
              <a:avLst/>
              <a:gdLst/>
              <a:ahLst/>
              <a:cxnLst/>
              <a:rect l="l" t="t" r="r" b="b"/>
              <a:pathLst>
                <a:path w="257809" h="361314">
                  <a:moveTo>
                    <a:pt x="0" y="361187"/>
                  </a:moveTo>
                  <a:lnTo>
                    <a:pt x="257555" y="0"/>
                  </a:lnTo>
                </a:path>
              </a:pathLst>
            </a:custGeom>
            <a:ln w="22860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377684" y="4983492"/>
              <a:ext cx="525780" cy="568960"/>
            </a:xfrm>
            <a:custGeom>
              <a:avLst/>
              <a:gdLst/>
              <a:ahLst/>
              <a:cxnLst/>
              <a:rect l="l" t="t" r="r" b="b"/>
              <a:pathLst>
                <a:path w="525779" h="568960">
                  <a:moveTo>
                    <a:pt x="32004" y="320040"/>
                  </a:moveTo>
                  <a:lnTo>
                    <a:pt x="12192" y="307848"/>
                  </a:lnTo>
                  <a:lnTo>
                    <a:pt x="0" y="327660"/>
                  </a:lnTo>
                  <a:lnTo>
                    <a:pt x="19812" y="339852"/>
                  </a:lnTo>
                  <a:lnTo>
                    <a:pt x="32004" y="320040"/>
                  </a:lnTo>
                  <a:close/>
                </a:path>
                <a:path w="525779" h="568960">
                  <a:moveTo>
                    <a:pt x="56388" y="278892"/>
                  </a:moveTo>
                  <a:lnTo>
                    <a:pt x="36576" y="266700"/>
                  </a:lnTo>
                  <a:lnTo>
                    <a:pt x="24384" y="288036"/>
                  </a:lnTo>
                  <a:lnTo>
                    <a:pt x="44196" y="300228"/>
                  </a:lnTo>
                  <a:lnTo>
                    <a:pt x="56388" y="278892"/>
                  </a:lnTo>
                  <a:close/>
                </a:path>
                <a:path w="525779" h="568960">
                  <a:moveTo>
                    <a:pt x="80772" y="239268"/>
                  </a:moveTo>
                  <a:lnTo>
                    <a:pt x="60960" y="227076"/>
                  </a:lnTo>
                  <a:lnTo>
                    <a:pt x="48768" y="246888"/>
                  </a:lnTo>
                  <a:lnTo>
                    <a:pt x="68580" y="259080"/>
                  </a:lnTo>
                  <a:lnTo>
                    <a:pt x="80772" y="239268"/>
                  </a:lnTo>
                  <a:close/>
                </a:path>
                <a:path w="525779" h="568960">
                  <a:moveTo>
                    <a:pt x="105156" y="198120"/>
                  </a:moveTo>
                  <a:lnTo>
                    <a:pt x="85344" y="185928"/>
                  </a:lnTo>
                  <a:lnTo>
                    <a:pt x="73152" y="207264"/>
                  </a:lnTo>
                  <a:lnTo>
                    <a:pt x="92964" y="219456"/>
                  </a:lnTo>
                  <a:lnTo>
                    <a:pt x="105156" y="198120"/>
                  </a:lnTo>
                  <a:close/>
                </a:path>
                <a:path w="525779" h="568960">
                  <a:moveTo>
                    <a:pt x="129540" y="158496"/>
                  </a:moveTo>
                  <a:lnTo>
                    <a:pt x="108204" y="146304"/>
                  </a:lnTo>
                  <a:lnTo>
                    <a:pt x="97536" y="166116"/>
                  </a:lnTo>
                  <a:lnTo>
                    <a:pt x="117348" y="178308"/>
                  </a:lnTo>
                  <a:lnTo>
                    <a:pt x="129540" y="158496"/>
                  </a:lnTo>
                  <a:close/>
                </a:path>
                <a:path w="525779" h="568960">
                  <a:moveTo>
                    <a:pt x="153924" y="117348"/>
                  </a:moveTo>
                  <a:lnTo>
                    <a:pt x="132588" y="105156"/>
                  </a:lnTo>
                  <a:lnTo>
                    <a:pt x="120396" y="126492"/>
                  </a:lnTo>
                  <a:lnTo>
                    <a:pt x="141732" y="138684"/>
                  </a:lnTo>
                  <a:lnTo>
                    <a:pt x="153924" y="117348"/>
                  </a:lnTo>
                  <a:close/>
                </a:path>
                <a:path w="525779" h="568960">
                  <a:moveTo>
                    <a:pt x="178308" y="77724"/>
                  </a:moveTo>
                  <a:lnTo>
                    <a:pt x="156972" y="65532"/>
                  </a:lnTo>
                  <a:lnTo>
                    <a:pt x="144780" y="85344"/>
                  </a:lnTo>
                  <a:lnTo>
                    <a:pt x="166116" y="97536"/>
                  </a:lnTo>
                  <a:lnTo>
                    <a:pt x="178308" y="77724"/>
                  </a:lnTo>
                  <a:close/>
                </a:path>
                <a:path w="525779" h="568960">
                  <a:moveTo>
                    <a:pt x="201168" y="36576"/>
                  </a:moveTo>
                  <a:lnTo>
                    <a:pt x="181356" y="24384"/>
                  </a:lnTo>
                  <a:lnTo>
                    <a:pt x="169164" y="45720"/>
                  </a:lnTo>
                  <a:lnTo>
                    <a:pt x="190500" y="56388"/>
                  </a:lnTo>
                  <a:lnTo>
                    <a:pt x="201168" y="36576"/>
                  </a:lnTo>
                  <a:close/>
                </a:path>
                <a:path w="525779" h="568960">
                  <a:moveTo>
                    <a:pt x="228600" y="19812"/>
                  </a:moveTo>
                  <a:lnTo>
                    <a:pt x="217932" y="0"/>
                  </a:lnTo>
                  <a:lnTo>
                    <a:pt x="206159" y="5892"/>
                  </a:lnTo>
                  <a:lnTo>
                    <a:pt x="196596" y="0"/>
                  </a:lnTo>
                  <a:lnTo>
                    <a:pt x="193548" y="4572"/>
                  </a:lnTo>
                  <a:lnTo>
                    <a:pt x="200367" y="8788"/>
                  </a:lnTo>
                  <a:lnTo>
                    <a:pt x="196596" y="10668"/>
                  </a:lnTo>
                  <a:lnTo>
                    <a:pt x="208788" y="32004"/>
                  </a:lnTo>
                  <a:lnTo>
                    <a:pt x="228600" y="19812"/>
                  </a:lnTo>
                  <a:close/>
                </a:path>
                <a:path w="525779" h="568960">
                  <a:moveTo>
                    <a:pt x="251460" y="60960"/>
                  </a:moveTo>
                  <a:lnTo>
                    <a:pt x="240792" y="41148"/>
                  </a:lnTo>
                  <a:lnTo>
                    <a:pt x="219456" y="51816"/>
                  </a:lnTo>
                  <a:lnTo>
                    <a:pt x="231648" y="73152"/>
                  </a:lnTo>
                  <a:lnTo>
                    <a:pt x="251460" y="60960"/>
                  </a:lnTo>
                  <a:close/>
                </a:path>
                <a:path w="525779" h="568960">
                  <a:moveTo>
                    <a:pt x="274320" y="103632"/>
                  </a:moveTo>
                  <a:lnTo>
                    <a:pt x="263652" y="82296"/>
                  </a:lnTo>
                  <a:lnTo>
                    <a:pt x="242316" y="94488"/>
                  </a:lnTo>
                  <a:lnTo>
                    <a:pt x="254508" y="114300"/>
                  </a:lnTo>
                  <a:lnTo>
                    <a:pt x="274320" y="103632"/>
                  </a:lnTo>
                  <a:close/>
                </a:path>
                <a:path w="525779" h="568960">
                  <a:moveTo>
                    <a:pt x="297180" y="144780"/>
                  </a:moveTo>
                  <a:lnTo>
                    <a:pt x="286512" y="123444"/>
                  </a:lnTo>
                  <a:lnTo>
                    <a:pt x="265176" y="135636"/>
                  </a:lnTo>
                  <a:lnTo>
                    <a:pt x="277368" y="155448"/>
                  </a:lnTo>
                  <a:lnTo>
                    <a:pt x="297180" y="144780"/>
                  </a:lnTo>
                  <a:close/>
                </a:path>
                <a:path w="525779" h="568960">
                  <a:moveTo>
                    <a:pt x="320040" y="185928"/>
                  </a:moveTo>
                  <a:lnTo>
                    <a:pt x="309372" y="164592"/>
                  </a:lnTo>
                  <a:lnTo>
                    <a:pt x="288036" y="176784"/>
                  </a:lnTo>
                  <a:lnTo>
                    <a:pt x="300228" y="196596"/>
                  </a:lnTo>
                  <a:lnTo>
                    <a:pt x="320040" y="185928"/>
                  </a:lnTo>
                  <a:close/>
                </a:path>
                <a:path w="525779" h="568960">
                  <a:moveTo>
                    <a:pt x="342900" y="227076"/>
                  </a:moveTo>
                  <a:lnTo>
                    <a:pt x="332232" y="205740"/>
                  </a:lnTo>
                  <a:lnTo>
                    <a:pt x="310896" y="217932"/>
                  </a:lnTo>
                  <a:lnTo>
                    <a:pt x="323088" y="237744"/>
                  </a:lnTo>
                  <a:lnTo>
                    <a:pt x="342900" y="227076"/>
                  </a:lnTo>
                  <a:close/>
                </a:path>
                <a:path w="525779" h="568960">
                  <a:moveTo>
                    <a:pt x="365760" y="268224"/>
                  </a:moveTo>
                  <a:lnTo>
                    <a:pt x="355092" y="246888"/>
                  </a:lnTo>
                  <a:lnTo>
                    <a:pt x="333756" y="259080"/>
                  </a:lnTo>
                  <a:lnTo>
                    <a:pt x="345948" y="278892"/>
                  </a:lnTo>
                  <a:lnTo>
                    <a:pt x="365760" y="268224"/>
                  </a:lnTo>
                  <a:close/>
                </a:path>
                <a:path w="525779" h="568960">
                  <a:moveTo>
                    <a:pt x="388620" y="309372"/>
                  </a:moveTo>
                  <a:lnTo>
                    <a:pt x="377952" y="288036"/>
                  </a:lnTo>
                  <a:lnTo>
                    <a:pt x="356616" y="300228"/>
                  </a:lnTo>
                  <a:lnTo>
                    <a:pt x="368808" y="320040"/>
                  </a:lnTo>
                  <a:lnTo>
                    <a:pt x="388620" y="309372"/>
                  </a:lnTo>
                  <a:close/>
                </a:path>
                <a:path w="525779" h="568960">
                  <a:moveTo>
                    <a:pt x="411480" y="350520"/>
                  </a:moveTo>
                  <a:lnTo>
                    <a:pt x="400812" y="329184"/>
                  </a:lnTo>
                  <a:lnTo>
                    <a:pt x="379476" y="341376"/>
                  </a:lnTo>
                  <a:lnTo>
                    <a:pt x="391668" y="361188"/>
                  </a:lnTo>
                  <a:lnTo>
                    <a:pt x="411480" y="350520"/>
                  </a:lnTo>
                  <a:close/>
                </a:path>
                <a:path w="525779" h="568960">
                  <a:moveTo>
                    <a:pt x="434340" y="391668"/>
                  </a:moveTo>
                  <a:lnTo>
                    <a:pt x="423672" y="370332"/>
                  </a:lnTo>
                  <a:lnTo>
                    <a:pt x="402336" y="382524"/>
                  </a:lnTo>
                  <a:lnTo>
                    <a:pt x="414528" y="402336"/>
                  </a:lnTo>
                  <a:lnTo>
                    <a:pt x="434340" y="391668"/>
                  </a:lnTo>
                  <a:close/>
                </a:path>
                <a:path w="525779" h="568960">
                  <a:moveTo>
                    <a:pt x="457200" y="432816"/>
                  </a:moveTo>
                  <a:lnTo>
                    <a:pt x="446532" y="411480"/>
                  </a:lnTo>
                  <a:lnTo>
                    <a:pt x="425196" y="423672"/>
                  </a:lnTo>
                  <a:lnTo>
                    <a:pt x="437388" y="443484"/>
                  </a:lnTo>
                  <a:lnTo>
                    <a:pt x="457200" y="432816"/>
                  </a:lnTo>
                  <a:close/>
                </a:path>
                <a:path w="525779" h="568960">
                  <a:moveTo>
                    <a:pt x="480060" y="473964"/>
                  </a:moveTo>
                  <a:lnTo>
                    <a:pt x="469392" y="454152"/>
                  </a:lnTo>
                  <a:lnTo>
                    <a:pt x="448056" y="464820"/>
                  </a:lnTo>
                  <a:lnTo>
                    <a:pt x="460248" y="486156"/>
                  </a:lnTo>
                  <a:lnTo>
                    <a:pt x="480060" y="473964"/>
                  </a:lnTo>
                  <a:close/>
                </a:path>
                <a:path w="525779" h="568960">
                  <a:moveTo>
                    <a:pt x="502920" y="515112"/>
                  </a:moveTo>
                  <a:lnTo>
                    <a:pt x="492252" y="495300"/>
                  </a:lnTo>
                  <a:lnTo>
                    <a:pt x="470916" y="505968"/>
                  </a:lnTo>
                  <a:lnTo>
                    <a:pt x="483108" y="527304"/>
                  </a:lnTo>
                  <a:lnTo>
                    <a:pt x="502920" y="515112"/>
                  </a:lnTo>
                  <a:close/>
                </a:path>
                <a:path w="525779" h="568960">
                  <a:moveTo>
                    <a:pt x="525780" y="556260"/>
                  </a:moveTo>
                  <a:lnTo>
                    <a:pt x="515112" y="536448"/>
                  </a:lnTo>
                  <a:lnTo>
                    <a:pt x="493776" y="547116"/>
                  </a:lnTo>
                  <a:lnTo>
                    <a:pt x="505968" y="568452"/>
                  </a:lnTo>
                  <a:lnTo>
                    <a:pt x="525780" y="55626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891271" y="5545835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377684" y="4998719"/>
              <a:ext cx="422275" cy="558165"/>
            </a:xfrm>
            <a:custGeom>
              <a:avLst/>
              <a:gdLst/>
              <a:ahLst/>
              <a:cxnLst/>
              <a:rect l="l" t="t" r="r" b="b"/>
              <a:pathLst>
                <a:path w="422275" h="558164">
                  <a:moveTo>
                    <a:pt x="41148" y="361188"/>
                  </a:moveTo>
                  <a:lnTo>
                    <a:pt x="35814" y="350520"/>
                  </a:lnTo>
                  <a:lnTo>
                    <a:pt x="19812" y="318516"/>
                  </a:lnTo>
                  <a:lnTo>
                    <a:pt x="0" y="361188"/>
                  </a:lnTo>
                  <a:lnTo>
                    <a:pt x="15240" y="361188"/>
                  </a:lnTo>
                  <a:lnTo>
                    <a:pt x="15240" y="557784"/>
                  </a:lnTo>
                  <a:lnTo>
                    <a:pt x="25908" y="557784"/>
                  </a:lnTo>
                  <a:lnTo>
                    <a:pt x="25908" y="361188"/>
                  </a:lnTo>
                  <a:lnTo>
                    <a:pt x="41148" y="361188"/>
                  </a:lnTo>
                  <a:close/>
                </a:path>
                <a:path w="422275" h="558164">
                  <a:moveTo>
                    <a:pt x="228587" y="41148"/>
                  </a:moveTo>
                  <a:lnTo>
                    <a:pt x="223062" y="30480"/>
                  </a:lnTo>
                  <a:lnTo>
                    <a:pt x="207251" y="0"/>
                  </a:lnTo>
                  <a:lnTo>
                    <a:pt x="185915" y="41148"/>
                  </a:lnTo>
                  <a:lnTo>
                    <a:pt x="201155" y="41148"/>
                  </a:lnTo>
                  <a:lnTo>
                    <a:pt x="201155" y="557784"/>
                  </a:lnTo>
                  <a:lnTo>
                    <a:pt x="211823" y="557784"/>
                  </a:lnTo>
                  <a:lnTo>
                    <a:pt x="211823" y="41148"/>
                  </a:lnTo>
                  <a:lnTo>
                    <a:pt x="228587" y="41148"/>
                  </a:lnTo>
                  <a:close/>
                </a:path>
                <a:path w="422275" h="558164">
                  <a:moveTo>
                    <a:pt x="422148" y="393192"/>
                  </a:moveTo>
                  <a:lnTo>
                    <a:pt x="416814" y="382524"/>
                  </a:lnTo>
                  <a:lnTo>
                    <a:pt x="400812" y="350520"/>
                  </a:lnTo>
                  <a:lnTo>
                    <a:pt x="381000" y="393192"/>
                  </a:lnTo>
                  <a:lnTo>
                    <a:pt x="396240" y="393192"/>
                  </a:lnTo>
                  <a:lnTo>
                    <a:pt x="396240" y="557784"/>
                  </a:lnTo>
                  <a:lnTo>
                    <a:pt x="406908" y="557784"/>
                  </a:lnTo>
                  <a:lnTo>
                    <a:pt x="406908" y="393192"/>
                  </a:lnTo>
                  <a:lnTo>
                    <a:pt x="422148" y="39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289548" y="4823460"/>
              <a:ext cx="91440" cy="725805"/>
            </a:xfrm>
            <a:custGeom>
              <a:avLst/>
              <a:gdLst/>
              <a:ahLst/>
              <a:cxnLst/>
              <a:rect l="l" t="t" r="r" b="b"/>
              <a:pathLst>
                <a:path w="91439" h="725804">
                  <a:moveTo>
                    <a:pt x="42671" y="725424"/>
                  </a:moveTo>
                  <a:lnTo>
                    <a:pt x="42671" y="0"/>
                  </a:lnTo>
                </a:path>
                <a:path w="91439" h="725804">
                  <a:moveTo>
                    <a:pt x="0" y="74675"/>
                  </a:moveTo>
                  <a:lnTo>
                    <a:pt x="91439" y="7467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6124535" y="4988864"/>
            <a:ext cx="118745" cy="54864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latin typeface="Times New Roman"/>
                <a:cs typeface="Times New Roman"/>
              </a:rPr>
              <a:t>Correlation</a:t>
            </a:r>
            <a:r>
              <a:rPr sz="650" b="1" spc="15" dirty="0">
                <a:latin typeface="Times New Roman"/>
                <a:cs typeface="Times New Roman"/>
              </a:rPr>
              <a:t> </a:t>
            </a:r>
            <a:r>
              <a:rPr sz="650" b="1" spc="-50" dirty="0">
                <a:latin typeface="Times New Roman"/>
                <a:cs typeface="Times New Roman"/>
              </a:rPr>
              <a:t>%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315057" y="4768168"/>
            <a:ext cx="1530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-25" dirty="0">
                <a:latin typeface="Times New Roman"/>
                <a:cs typeface="Times New Roman"/>
              </a:rPr>
              <a:t>100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954936" y="5377798"/>
            <a:ext cx="5454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Code</a:t>
            </a:r>
            <a:r>
              <a:rPr sz="650" b="1" spc="5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Phase </a:t>
            </a:r>
            <a:r>
              <a:rPr sz="650" b="1" spc="-25" dirty="0">
                <a:latin typeface="Times New Roman"/>
                <a:cs typeface="Times New Roman"/>
              </a:rPr>
              <a:t>(t)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368200" y="5524118"/>
            <a:ext cx="3987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L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dirty="0">
                <a:latin typeface="Times New Roman"/>
                <a:cs typeface="Times New Roman"/>
              </a:rPr>
              <a:t>P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spc="-50" dirty="0">
                <a:latin typeface="Times New Roman"/>
                <a:cs typeface="Times New Roman"/>
              </a:rPr>
              <a:t>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19" name="object 219"/>
          <p:cNvGrpSpPr/>
          <p:nvPr/>
        </p:nvGrpSpPr>
        <p:grpSpPr>
          <a:xfrm>
            <a:off x="6265925" y="3872484"/>
            <a:ext cx="1706880" cy="1447165"/>
            <a:chOff x="6265925" y="3872484"/>
            <a:chExt cx="1706880" cy="1447165"/>
          </a:xfrm>
        </p:grpSpPr>
        <p:sp>
          <p:nvSpPr>
            <p:cNvPr id="220" name="object 220"/>
            <p:cNvSpPr/>
            <p:nvPr/>
          </p:nvSpPr>
          <p:spPr>
            <a:xfrm>
              <a:off x="7303007" y="3898392"/>
              <a:ext cx="658495" cy="1409700"/>
            </a:xfrm>
            <a:custGeom>
              <a:avLst/>
              <a:gdLst/>
              <a:ahLst/>
              <a:cxnLst/>
              <a:rect l="l" t="t" r="r" b="b"/>
              <a:pathLst>
                <a:path w="658495" h="1409700">
                  <a:moveTo>
                    <a:pt x="0" y="1295400"/>
                  </a:moveTo>
                  <a:lnTo>
                    <a:pt x="86868" y="1409700"/>
                  </a:lnTo>
                </a:path>
                <a:path w="658495" h="1409700">
                  <a:moveTo>
                    <a:pt x="313944" y="0"/>
                  </a:moveTo>
                  <a:lnTo>
                    <a:pt x="658368" y="486156"/>
                  </a:lnTo>
                </a:path>
              </a:pathLst>
            </a:custGeom>
            <a:ln w="22859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609332" y="3872484"/>
              <a:ext cx="360045" cy="494030"/>
            </a:xfrm>
            <a:custGeom>
              <a:avLst/>
              <a:gdLst/>
              <a:ahLst/>
              <a:cxnLst/>
              <a:rect l="l" t="t" r="r" b="b"/>
              <a:pathLst>
                <a:path w="360045" h="494029">
                  <a:moveTo>
                    <a:pt x="13716" y="32004"/>
                  </a:moveTo>
                  <a:lnTo>
                    <a:pt x="0" y="12192"/>
                  </a:lnTo>
                  <a:lnTo>
                    <a:pt x="19812" y="0"/>
                  </a:lnTo>
                  <a:lnTo>
                    <a:pt x="32004" y="18288"/>
                  </a:lnTo>
                  <a:lnTo>
                    <a:pt x="13716" y="32004"/>
                  </a:lnTo>
                  <a:close/>
                </a:path>
                <a:path w="360045" h="494029">
                  <a:moveTo>
                    <a:pt x="41148" y="70104"/>
                  </a:moveTo>
                  <a:lnTo>
                    <a:pt x="27432" y="51816"/>
                  </a:lnTo>
                  <a:lnTo>
                    <a:pt x="45720" y="38100"/>
                  </a:lnTo>
                  <a:lnTo>
                    <a:pt x="59436" y="56388"/>
                  </a:lnTo>
                  <a:lnTo>
                    <a:pt x="41148" y="70104"/>
                  </a:lnTo>
                  <a:close/>
                </a:path>
                <a:path w="360045" h="494029">
                  <a:moveTo>
                    <a:pt x="68580" y="109728"/>
                  </a:moveTo>
                  <a:lnTo>
                    <a:pt x="54864" y="89916"/>
                  </a:lnTo>
                  <a:lnTo>
                    <a:pt x="73152" y="76200"/>
                  </a:lnTo>
                  <a:lnTo>
                    <a:pt x="86868" y="96012"/>
                  </a:lnTo>
                  <a:lnTo>
                    <a:pt x="68580" y="109728"/>
                  </a:lnTo>
                  <a:close/>
                </a:path>
                <a:path w="360045" h="494029">
                  <a:moveTo>
                    <a:pt x="94488" y="147828"/>
                  </a:moveTo>
                  <a:lnTo>
                    <a:pt x="80772" y="128016"/>
                  </a:lnTo>
                  <a:lnTo>
                    <a:pt x="100584" y="114300"/>
                  </a:lnTo>
                  <a:lnTo>
                    <a:pt x="114300" y="134112"/>
                  </a:lnTo>
                  <a:lnTo>
                    <a:pt x="94488" y="147828"/>
                  </a:lnTo>
                  <a:close/>
                </a:path>
                <a:path w="360045" h="494029">
                  <a:moveTo>
                    <a:pt x="121920" y="185928"/>
                  </a:moveTo>
                  <a:lnTo>
                    <a:pt x="108204" y="166116"/>
                  </a:lnTo>
                  <a:lnTo>
                    <a:pt x="128016" y="153924"/>
                  </a:lnTo>
                  <a:lnTo>
                    <a:pt x="141732" y="172212"/>
                  </a:lnTo>
                  <a:lnTo>
                    <a:pt x="121920" y="185928"/>
                  </a:lnTo>
                  <a:close/>
                </a:path>
                <a:path w="360045" h="494029">
                  <a:moveTo>
                    <a:pt x="149352" y="224028"/>
                  </a:moveTo>
                  <a:lnTo>
                    <a:pt x="135636" y="205740"/>
                  </a:lnTo>
                  <a:lnTo>
                    <a:pt x="155448" y="192024"/>
                  </a:lnTo>
                  <a:lnTo>
                    <a:pt x="169164" y="210312"/>
                  </a:lnTo>
                  <a:lnTo>
                    <a:pt x="149352" y="224028"/>
                  </a:lnTo>
                  <a:close/>
                </a:path>
                <a:path w="360045" h="494029">
                  <a:moveTo>
                    <a:pt x="176784" y="263652"/>
                  </a:moveTo>
                  <a:lnTo>
                    <a:pt x="163068" y="243840"/>
                  </a:lnTo>
                  <a:lnTo>
                    <a:pt x="182880" y="230124"/>
                  </a:lnTo>
                  <a:lnTo>
                    <a:pt x="196595" y="249936"/>
                  </a:lnTo>
                  <a:lnTo>
                    <a:pt x="176784" y="263652"/>
                  </a:lnTo>
                  <a:close/>
                </a:path>
                <a:path w="360045" h="494029">
                  <a:moveTo>
                    <a:pt x="204216" y="301752"/>
                  </a:moveTo>
                  <a:lnTo>
                    <a:pt x="190500" y="281940"/>
                  </a:lnTo>
                  <a:lnTo>
                    <a:pt x="210312" y="268224"/>
                  </a:lnTo>
                  <a:lnTo>
                    <a:pt x="224028" y="288036"/>
                  </a:lnTo>
                  <a:lnTo>
                    <a:pt x="204216" y="301752"/>
                  </a:lnTo>
                  <a:close/>
                </a:path>
                <a:path w="360045" h="494029">
                  <a:moveTo>
                    <a:pt x="231648" y="339852"/>
                  </a:moveTo>
                  <a:lnTo>
                    <a:pt x="217931" y="321563"/>
                  </a:lnTo>
                  <a:lnTo>
                    <a:pt x="236219" y="307848"/>
                  </a:lnTo>
                  <a:lnTo>
                    <a:pt x="249936" y="326136"/>
                  </a:lnTo>
                  <a:lnTo>
                    <a:pt x="231648" y="339852"/>
                  </a:lnTo>
                  <a:close/>
                </a:path>
                <a:path w="360045" h="494029">
                  <a:moveTo>
                    <a:pt x="259080" y="377952"/>
                  </a:moveTo>
                  <a:lnTo>
                    <a:pt x="245364" y="359663"/>
                  </a:lnTo>
                  <a:lnTo>
                    <a:pt x="263652" y="345948"/>
                  </a:lnTo>
                  <a:lnTo>
                    <a:pt x="277368" y="364236"/>
                  </a:lnTo>
                  <a:lnTo>
                    <a:pt x="259080" y="377952"/>
                  </a:lnTo>
                  <a:close/>
                </a:path>
                <a:path w="360045" h="494029">
                  <a:moveTo>
                    <a:pt x="284988" y="417576"/>
                  </a:moveTo>
                  <a:lnTo>
                    <a:pt x="272795" y="397763"/>
                  </a:lnTo>
                  <a:lnTo>
                    <a:pt x="291084" y="384048"/>
                  </a:lnTo>
                  <a:lnTo>
                    <a:pt x="304800" y="403860"/>
                  </a:lnTo>
                  <a:lnTo>
                    <a:pt x="284988" y="417576"/>
                  </a:lnTo>
                  <a:close/>
                </a:path>
                <a:path w="360045" h="494029">
                  <a:moveTo>
                    <a:pt x="312419" y="455676"/>
                  </a:moveTo>
                  <a:lnTo>
                    <a:pt x="298704" y="435863"/>
                  </a:lnTo>
                  <a:lnTo>
                    <a:pt x="318516" y="422148"/>
                  </a:lnTo>
                  <a:lnTo>
                    <a:pt x="332232" y="441960"/>
                  </a:lnTo>
                  <a:lnTo>
                    <a:pt x="312419" y="455676"/>
                  </a:lnTo>
                  <a:close/>
                </a:path>
                <a:path w="360045" h="494029">
                  <a:moveTo>
                    <a:pt x="339851" y="493776"/>
                  </a:moveTo>
                  <a:lnTo>
                    <a:pt x="326136" y="475487"/>
                  </a:lnTo>
                  <a:lnTo>
                    <a:pt x="345948" y="461772"/>
                  </a:lnTo>
                  <a:lnTo>
                    <a:pt x="359664" y="480060"/>
                  </a:lnTo>
                  <a:lnTo>
                    <a:pt x="339851" y="49377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277355" y="4393692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1062228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30439" y="3906012"/>
              <a:ext cx="280670" cy="487680"/>
            </a:xfrm>
            <a:custGeom>
              <a:avLst/>
              <a:gdLst/>
              <a:ahLst/>
              <a:cxnLst/>
              <a:rect l="l" t="t" r="r" b="b"/>
              <a:pathLst>
                <a:path w="280670" h="487679">
                  <a:moveTo>
                    <a:pt x="0" y="487680"/>
                  </a:moveTo>
                  <a:lnTo>
                    <a:pt x="280416" y="0"/>
                  </a:lnTo>
                </a:path>
              </a:pathLst>
            </a:custGeom>
            <a:ln w="22860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13676" y="3898392"/>
              <a:ext cx="291465" cy="481965"/>
            </a:xfrm>
            <a:custGeom>
              <a:avLst/>
              <a:gdLst/>
              <a:ahLst/>
              <a:cxnLst/>
              <a:rect l="l" t="t" r="r" b="b"/>
              <a:pathLst>
                <a:path w="291465" h="481964">
                  <a:moveTo>
                    <a:pt x="21336" y="481584"/>
                  </a:moveTo>
                  <a:lnTo>
                    <a:pt x="0" y="469392"/>
                  </a:lnTo>
                  <a:lnTo>
                    <a:pt x="12192" y="449580"/>
                  </a:lnTo>
                  <a:lnTo>
                    <a:pt x="33528" y="460248"/>
                  </a:lnTo>
                  <a:lnTo>
                    <a:pt x="21336" y="481584"/>
                  </a:lnTo>
                  <a:close/>
                </a:path>
                <a:path w="291465" h="481964">
                  <a:moveTo>
                    <a:pt x="44196" y="440436"/>
                  </a:moveTo>
                  <a:lnTo>
                    <a:pt x="24384" y="428244"/>
                  </a:lnTo>
                  <a:lnTo>
                    <a:pt x="36576" y="408432"/>
                  </a:lnTo>
                  <a:lnTo>
                    <a:pt x="56388" y="420624"/>
                  </a:lnTo>
                  <a:lnTo>
                    <a:pt x="44196" y="440436"/>
                  </a:lnTo>
                  <a:close/>
                </a:path>
                <a:path w="291465" h="481964">
                  <a:moveTo>
                    <a:pt x="68580" y="399288"/>
                  </a:moveTo>
                  <a:lnTo>
                    <a:pt x="47244" y="388620"/>
                  </a:lnTo>
                  <a:lnTo>
                    <a:pt x="59436" y="367284"/>
                  </a:lnTo>
                  <a:lnTo>
                    <a:pt x="79248" y="379476"/>
                  </a:lnTo>
                  <a:lnTo>
                    <a:pt x="68580" y="399288"/>
                  </a:lnTo>
                  <a:close/>
                </a:path>
                <a:path w="291465" h="481964">
                  <a:moveTo>
                    <a:pt x="91440" y="358140"/>
                  </a:moveTo>
                  <a:lnTo>
                    <a:pt x="71628" y="347472"/>
                  </a:lnTo>
                  <a:lnTo>
                    <a:pt x="82296" y="326136"/>
                  </a:lnTo>
                  <a:lnTo>
                    <a:pt x="103632" y="338328"/>
                  </a:lnTo>
                  <a:lnTo>
                    <a:pt x="91440" y="358140"/>
                  </a:lnTo>
                  <a:close/>
                </a:path>
                <a:path w="291465" h="481964">
                  <a:moveTo>
                    <a:pt x="115824" y="318516"/>
                  </a:moveTo>
                  <a:lnTo>
                    <a:pt x="94488" y="306324"/>
                  </a:lnTo>
                  <a:lnTo>
                    <a:pt x="106680" y="286512"/>
                  </a:lnTo>
                  <a:lnTo>
                    <a:pt x="126492" y="297180"/>
                  </a:lnTo>
                  <a:lnTo>
                    <a:pt x="115824" y="318516"/>
                  </a:lnTo>
                  <a:close/>
                </a:path>
                <a:path w="291465" h="481964">
                  <a:moveTo>
                    <a:pt x="138684" y="277368"/>
                  </a:moveTo>
                  <a:lnTo>
                    <a:pt x="118872" y="265176"/>
                  </a:lnTo>
                  <a:lnTo>
                    <a:pt x="129540" y="245364"/>
                  </a:lnTo>
                  <a:lnTo>
                    <a:pt x="150876" y="256032"/>
                  </a:lnTo>
                  <a:lnTo>
                    <a:pt x="138684" y="277368"/>
                  </a:lnTo>
                  <a:close/>
                </a:path>
                <a:path w="291465" h="481964">
                  <a:moveTo>
                    <a:pt x="161544" y="236220"/>
                  </a:moveTo>
                  <a:lnTo>
                    <a:pt x="141732" y="224028"/>
                  </a:lnTo>
                  <a:lnTo>
                    <a:pt x="153924" y="204216"/>
                  </a:lnTo>
                  <a:lnTo>
                    <a:pt x="173736" y="216408"/>
                  </a:lnTo>
                  <a:lnTo>
                    <a:pt x="161544" y="236220"/>
                  </a:lnTo>
                  <a:close/>
                </a:path>
                <a:path w="291465" h="481964">
                  <a:moveTo>
                    <a:pt x="185928" y="195072"/>
                  </a:moveTo>
                  <a:lnTo>
                    <a:pt x="164592" y="182880"/>
                  </a:lnTo>
                  <a:lnTo>
                    <a:pt x="176784" y="163068"/>
                  </a:lnTo>
                  <a:lnTo>
                    <a:pt x="198119" y="175260"/>
                  </a:lnTo>
                  <a:lnTo>
                    <a:pt x="185928" y="195072"/>
                  </a:lnTo>
                  <a:close/>
                </a:path>
                <a:path w="291465" h="481964">
                  <a:moveTo>
                    <a:pt x="208788" y="153923"/>
                  </a:moveTo>
                  <a:lnTo>
                    <a:pt x="188976" y="143256"/>
                  </a:lnTo>
                  <a:lnTo>
                    <a:pt x="201167" y="121920"/>
                  </a:lnTo>
                  <a:lnTo>
                    <a:pt x="220979" y="134112"/>
                  </a:lnTo>
                  <a:lnTo>
                    <a:pt x="208788" y="153923"/>
                  </a:lnTo>
                  <a:close/>
                </a:path>
                <a:path w="291465" h="481964">
                  <a:moveTo>
                    <a:pt x="233172" y="114300"/>
                  </a:moveTo>
                  <a:lnTo>
                    <a:pt x="211836" y="102108"/>
                  </a:lnTo>
                  <a:lnTo>
                    <a:pt x="224028" y="80771"/>
                  </a:lnTo>
                  <a:lnTo>
                    <a:pt x="243840" y="92964"/>
                  </a:lnTo>
                  <a:lnTo>
                    <a:pt x="233172" y="114300"/>
                  </a:lnTo>
                  <a:close/>
                </a:path>
                <a:path w="291465" h="481964">
                  <a:moveTo>
                    <a:pt x="256031" y="73152"/>
                  </a:moveTo>
                  <a:lnTo>
                    <a:pt x="236219" y="60960"/>
                  </a:lnTo>
                  <a:lnTo>
                    <a:pt x="246888" y="41147"/>
                  </a:lnTo>
                  <a:lnTo>
                    <a:pt x="268224" y="51816"/>
                  </a:lnTo>
                  <a:lnTo>
                    <a:pt x="256031" y="73152"/>
                  </a:lnTo>
                  <a:close/>
                </a:path>
                <a:path w="291465" h="481964">
                  <a:moveTo>
                    <a:pt x="278892" y="32004"/>
                  </a:moveTo>
                  <a:lnTo>
                    <a:pt x="259079" y="19812"/>
                  </a:lnTo>
                  <a:lnTo>
                    <a:pt x="271272" y="0"/>
                  </a:lnTo>
                  <a:lnTo>
                    <a:pt x="291084" y="10668"/>
                  </a:lnTo>
                  <a:lnTo>
                    <a:pt x="278892" y="320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46491" y="4134612"/>
              <a:ext cx="41275" cy="200025"/>
            </a:xfrm>
            <a:custGeom>
              <a:avLst/>
              <a:gdLst/>
              <a:ahLst/>
              <a:cxnLst/>
              <a:rect l="l" t="t" r="r" b="b"/>
              <a:pathLst>
                <a:path w="41275" h="200025">
                  <a:moveTo>
                    <a:pt x="15240" y="41148"/>
                  </a:moveTo>
                  <a:lnTo>
                    <a:pt x="0" y="41148"/>
                  </a:lnTo>
                  <a:lnTo>
                    <a:pt x="21336" y="0"/>
                  </a:lnTo>
                  <a:lnTo>
                    <a:pt x="36745" y="32003"/>
                  </a:lnTo>
                  <a:lnTo>
                    <a:pt x="15240" y="32003"/>
                  </a:lnTo>
                  <a:lnTo>
                    <a:pt x="15240" y="41148"/>
                  </a:lnTo>
                  <a:close/>
                </a:path>
                <a:path w="41275" h="200025">
                  <a:moveTo>
                    <a:pt x="25908" y="199643"/>
                  </a:moveTo>
                  <a:lnTo>
                    <a:pt x="15240" y="199643"/>
                  </a:lnTo>
                  <a:lnTo>
                    <a:pt x="15240" y="32003"/>
                  </a:lnTo>
                  <a:lnTo>
                    <a:pt x="25908" y="32003"/>
                  </a:lnTo>
                  <a:lnTo>
                    <a:pt x="25908" y="199643"/>
                  </a:lnTo>
                  <a:close/>
                </a:path>
                <a:path w="41275" h="200025">
                  <a:moveTo>
                    <a:pt x="41148" y="41148"/>
                  </a:moveTo>
                  <a:lnTo>
                    <a:pt x="25908" y="41148"/>
                  </a:lnTo>
                  <a:lnTo>
                    <a:pt x="25908" y="32003"/>
                  </a:lnTo>
                  <a:lnTo>
                    <a:pt x="36745" y="32003"/>
                  </a:lnTo>
                  <a:lnTo>
                    <a:pt x="41148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67828" y="4326636"/>
              <a:ext cx="0" cy="93345"/>
            </a:xfrm>
            <a:custGeom>
              <a:avLst/>
              <a:gdLst/>
              <a:ahLst/>
              <a:cxnLst/>
              <a:rect l="l" t="t" r="r" b="b"/>
              <a:pathLst>
                <a:path h="93345">
                  <a:moveTo>
                    <a:pt x="0" y="0"/>
                  </a:moveTo>
                  <a:lnTo>
                    <a:pt x="0" y="9296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456931" y="4146804"/>
              <a:ext cx="43180" cy="230504"/>
            </a:xfrm>
            <a:custGeom>
              <a:avLst/>
              <a:gdLst/>
              <a:ahLst/>
              <a:cxnLst/>
              <a:rect l="l" t="t" r="r" b="b"/>
              <a:pathLst>
                <a:path w="43179" h="230504">
                  <a:moveTo>
                    <a:pt x="16764" y="42672"/>
                  </a:moveTo>
                  <a:lnTo>
                    <a:pt x="0" y="42672"/>
                  </a:lnTo>
                  <a:lnTo>
                    <a:pt x="21336" y="0"/>
                  </a:lnTo>
                  <a:lnTo>
                    <a:pt x="37338" y="32004"/>
                  </a:lnTo>
                  <a:lnTo>
                    <a:pt x="16764" y="32004"/>
                  </a:lnTo>
                  <a:lnTo>
                    <a:pt x="16764" y="42672"/>
                  </a:lnTo>
                  <a:close/>
                </a:path>
                <a:path w="43179" h="230504">
                  <a:moveTo>
                    <a:pt x="25908" y="230124"/>
                  </a:moveTo>
                  <a:lnTo>
                    <a:pt x="16764" y="230124"/>
                  </a:lnTo>
                  <a:lnTo>
                    <a:pt x="16764" y="32004"/>
                  </a:lnTo>
                  <a:lnTo>
                    <a:pt x="25908" y="32004"/>
                  </a:lnTo>
                  <a:lnTo>
                    <a:pt x="25908" y="230124"/>
                  </a:lnTo>
                  <a:close/>
                </a:path>
                <a:path w="43179" h="230504">
                  <a:moveTo>
                    <a:pt x="42672" y="42672"/>
                  </a:moveTo>
                  <a:lnTo>
                    <a:pt x="25908" y="42672"/>
                  </a:lnTo>
                  <a:lnTo>
                    <a:pt x="25908" y="32004"/>
                  </a:lnTo>
                  <a:lnTo>
                    <a:pt x="37338" y="32004"/>
                  </a:lnTo>
                  <a:lnTo>
                    <a:pt x="4267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7328351" y="5747956"/>
            <a:ext cx="575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dirty="0">
                <a:latin typeface="Times New Roman"/>
                <a:cs typeface="Times New Roman"/>
              </a:rPr>
              <a:t>3.</a:t>
            </a:r>
            <a:r>
              <a:rPr sz="1000" b="1" i="1" spc="-2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Pull</a:t>
            </a:r>
            <a:r>
              <a:rPr sz="1000" b="1" i="1" spc="-25" dirty="0">
                <a:latin typeface="Times New Roman"/>
                <a:cs typeface="Times New Roman"/>
              </a:rPr>
              <a:t> Off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7435220" y="4387149"/>
            <a:ext cx="3365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L</a:t>
            </a:r>
            <a:r>
              <a:rPr sz="650" b="1" spc="330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P</a:t>
            </a:r>
            <a:r>
              <a:rPr sz="650" b="1" spc="165" dirty="0">
                <a:latin typeface="Times New Roman"/>
                <a:cs typeface="Times New Roman"/>
              </a:rPr>
              <a:t>  </a:t>
            </a:r>
            <a:r>
              <a:rPr sz="650" b="1" spc="-50" dirty="0">
                <a:latin typeface="Times New Roman"/>
                <a:cs typeface="Times New Roman"/>
              </a:rPr>
              <a:t>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6238430" y="3687254"/>
            <a:ext cx="1395730" cy="711200"/>
            <a:chOff x="6238430" y="3687254"/>
            <a:chExt cx="1395730" cy="711200"/>
          </a:xfrm>
        </p:grpSpPr>
        <p:sp>
          <p:nvSpPr>
            <p:cNvPr id="231" name="object 231"/>
            <p:cNvSpPr/>
            <p:nvPr/>
          </p:nvSpPr>
          <p:spPr>
            <a:xfrm>
              <a:off x="7592568" y="3921252"/>
              <a:ext cx="41275" cy="477520"/>
            </a:xfrm>
            <a:custGeom>
              <a:avLst/>
              <a:gdLst/>
              <a:ahLst/>
              <a:cxnLst/>
              <a:rect l="l" t="t" r="r" b="b"/>
              <a:pathLst>
                <a:path w="41275" h="477520">
                  <a:moveTo>
                    <a:pt x="15240" y="41148"/>
                  </a:moveTo>
                  <a:lnTo>
                    <a:pt x="0" y="41148"/>
                  </a:lnTo>
                  <a:lnTo>
                    <a:pt x="21336" y="0"/>
                  </a:lnTo>
                  <a:lnTo>
                    <a:pt x="36011" y="30480"/>
                  </a:lnTo>
                  <a:lnTo>
                    <a:pt x="15240" y="30480"/>
                  </a:lnTo>
                  <a:lnTo>
                    <a:pt x="15240" y="41148"/>
                  </a:lnTo>
                  <a:close/>
                </a:path>
                <a:path w="41275" h="477520">
                  <a:moveTo>
                    <a:pt x="25908" y="477012"/>
                  </a:moveTo>
                  <a:lnTo>
                    <a:pt x="15240" y="477012"/>
                  </a:lnTo>
                  <a:lnTo>
                    <a:pt x="15240" y="30480"/>
                  </a:lnTo>
                  <a:lnTo>
                    <a:pt x="25908" y="30480"/>
                  </a:lnTo>
                  <a:lnTo>
                    <a:pt x="25908" y="477012"/>
                  </a:lnTo>
                  <a:close/>
                </a:path>
                <a:path w="41275" h="477520">
                  <a:moveTo>
                    <a:pt x="41148" y="41148"/>
                  </a:moveTo>
                  <a:lnTo>
                    <a:pt x="25908" y="41148"/>
                  </a:lnTo>
                  <a:lnTo>
                    <a:pt x="25908" y="30480"/>
                  </a:lnTo>
                  <a:lnTo>
                    <a:pt x="36011" y="30480"/>
                  </a:lnTo>
                  <a:lnTo>
                    <a:pt x="41148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243828" y="3692651"/>
              <a:ext cx="93345" cy="696595"/>
            </a:xfrm>
            <a:custGeom>
              <a:avLst/>
              <a:gdLst/>
              <a:ahLst/>
              <a:cxnLst/>
              <a:rect l="l" t="t" r="r" b="b"/>
              <a:pathLst>
                <a:path w="93345" h="696595">
                  <a:moveTo>
                    <a:pt x="42671" y="696467"/>
                  </a:moveTo>
                  <a:lnTo>
                    <a:pt x="42671" y="0"/>
                  </a:lnTo>
                </a:path>
                <a:path w="93345" h="696595">
                  <a:moveTo>
                    <a:pt x="0" y="70104"/>
                  </a:moveTo>
                  <a:lnTo>
                    <a:pt x="92964" y="7010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>
            <a:off x="7944103" y="4254591"/>
            <a:ext cx="5638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650" b="1" dirty="0">
                <a:latin typeface="Times New Roman"/>
                <a:cs typeface="Times New Roman"/>
              </a:rPr>
              <a:t> Phase</a:t>
            </a:r>
            <a:r>
              <a:rPr sz="650" b="1" spc="-5" dirty="0">
                <a:latin typeface="Times New Roman"/>
                <a:cs typeface="Times New Roman"/>
              </a:rPr>
              <a:t> </a:t>
            </a:r>
            <a:r>
              <a:rPr sz="650" b="1" spc="-25" dirty="0">
                <a:latin typeface="Times New Roman"/>
                <a:cs typeface="Times New Roman"/>
              </a:rPr>
              <a:t>(t)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6080383" y="3824498"/>
            <a:ext cx="118745" cy="54864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latin typeface="Times New Roman"/>
                <a:cs typeface="Times New Roman"/>
              </a:rPr>
              <a:t>Correlation</a:t>
            </a:r>
            <a:r>
              <a:rPr sz="650" b="1" spc="15" dirty="0">
                <a:latin typeface="Times New Roman"/>
                <a:cs typeface="Times New Roman"/>
              </a:rPr>
              <a:t> </a:t>
            </a:r>
            <a:r>
              <a:rPr sz="650" b="1" spc="-50" dirty="0">
                <a:latin typeface="Times New Roman"/>
                <a:cs typeface="Times New Roman"/>
              </a:rPr>
              <a:t>%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270905" y="3640407"/>
            <a:ext cx="1530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-25" dirty="0">
                <a:latin typeface="Times New Roman"/>
                <a:cs typeface="Times New Roman"/>
              </a:rPr>
              <a:t>100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297894" y="4626337"/>
            <a:ext cx="624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70" dirty="0">
                <a:latin typeface="Trebuchet MS"/>
                <a:cs typeface="Trebuchet MS"/>
              </a:rPr>
              <a:t>2.</a:t>
            </a:r>
            <a:r>
              <a:rPr sz="1000" b="1" i="1" spc="-85" dirty="0">
                <a:latin typeface="Trebuchet MS"/>
                <a:cs typeface="Trebuchet MS"/>
              </a:rPr>
              <a:t> </a:t>
            </a:r>
            <a:r>
              <a:rPr sz="1000" b="1" i="1" spc="-10" dirty="0">
                <a:latin typeface="Trebuchet MS"/>
                <a:cs typeface="Trebuchet MS"/>
              </a:rPr>
              <a:t>Capture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6207950" y="2625026"/>
            <a:ext cx="1983105" cy="706120"/>
            <a:chOff x="6207950" y="2625026"/>
            <a:chExt cx="1983105" cy="706120"/>
          </a:xfrm>
        </p:grpSpPr>
        <p:pic>
          <p:nvPicPr>
            <p:cNvPr id="238" name="object 2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2968751"/>
              <a:ext cx="103632" cy="140208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6254496" y="3319272"/>
              <a:ext cx="734695" cy="0"/>
            </a:xfrm>
            <a:custGeom>
              <a:avLst/>
              <a:gdLst/>
              <a:ahLst/>
              <a:cxnLst/>
              <a:rect l="l" t="t" r="r" b="b"/>
              <a:pathLst>
                <a:path w="734695">
                  <a:moveTo>
                    <a:pt x="0" y="0"/>
                  </a:moveTo>
                  <a:lnTo>
                    <a:pt x="734567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976872" y="2968752"/>
              <a:ext cx="280670" cy="358140"/>
            </a:xfrm>
            <a:custGeom>
              <a:avLst/>
              <a:gdLst/>
              <a:ahLst/>
              <a:cxnLst/>
              <a:rect l="l" t="t" r="r" b="b"/>
              <a:pathLst>
                <a:path w="280670" h="358139">
                  <a:moveTo>
                    <a:pt x="18288" y="358139"/>
                  </a:moveTo>
                  <a:lnTo>
                    <a:pt x="0" y="342899"/>
                  </a:lnTo>
                  <a:lnTo>
                    <a:pt x="13716" y="324611"/>
                  </a:lnTo>
                  <a:lnTo>
                    <a:pt x="32004" y="339851"/>
                  </a:lnTo>
                  <a:lnTo>
                    <a:pt x="18288" y="358139"/>
                  </a:lnTo>
                  <a:close/>
                </a:path>
                <a:path w="280670" h="358139">
                  <a:moveTo>
                    <a:pt x="47244" y="320039"/>
                  </a:moveTo>
                  <a:lnTo>
                    <a:pt x="27432" y="306323"/>
                  </a:lnTo>
                  <a:lnTo>
                    <a:pt x="42672" y="288035"/>
                  </a:lnTo>
                  <a:lnTo>
                    <a:pt x="60960" y="301751"/>
                  </a:lnTo>
                  <a:lnTo>
                    <a:pt x="47244" y="320039"/>
                  </a:lnTo>
                  <a:close/>
                </a:path>
                <a:path w="280670" h="358139">
                  <a:moveTo>
                    <a:pt x="76200" y="283463"/>
                  </a:moveTo>
                  <a:lnTo>
                    <a:pt x="56388" y="268223"/>
                  </a:lnTo>
                  <a:lnTo>
                    <a:pt x="71628" y="249935"/>
                  </a:lnTo>
                  <a:lnTo>
                    <a:pt x="89916" y="263651"/>
                  </a:lnTo>
                  <a:lnTo>
                    <a:pt x="76200" y="283463"/>
                  </a:lnTo>
                  <a:close/>
                </a:path>
                <a:path w="280670" h="358139">
                  <a:moveTo>
                    <a:pt x="103632" y="245363"/>
                  </a:moveTo>
                  <a:lnTo>
                    <a:pt x="85344" y="231647"/>
                  </a:lnTo>
                  <a:lnTo>
                    <a:pt x="99060" y="211835"/>
                  </a:lnTo>
                  <a:lnTo>
                    <a:pt x="118872" y="227075"/>
                  </a:lnTo>
                  <a:lnTo>
                    <a:pt x="103632" y="245363"/>
                  </a:lnTo>
                  <a:close/>
                </a:path>
                <a:path w="280670" h="358139">
                  <a:moveTo>
                    <a:pt x="132588" y="208787"/>
                  </a:moveTo>
                  <a:lnTo>
                    <a:pt x="114300" y="193547"/>
                  </a:lnTo>
                  <a:lnTo>
                    <a:pt x="128016" y="175259"/>
                  </a:lnTo>
                  <a:lnTo>
                    <a:pt x="146304" y="188975"/>
                  </a:lnTo>
                  <a:lnTo>
                    <a:pt x="132588" y="208787"/>
                  </a:lnTo>
                  <a:close/>
                </a:path>
                <a:path w="280670" h="358139">
                  <a:moveTo>
                    <a:pt x="161544" y="170687"/>
                  </a:moveTo>
                  <a:lnTo>
                    <a:pt x="143256" y="156971"/>
                  </a:lnTo>
                  <a:lnTo>
                    <a:pt x="156972" y="137159"/>
                  </a:lnTo>
                  <a:lnTo>
                    <a:pt x="175260" y="152399"/>
                  </a:lnTo>
                  <a:lnTo>
                    <a:pt x="161544" y="170687"/>
                  </a:lnTo>
                  <a:close/>
                </a:path>
                <a:path w="280670" h="358139">
                  <a:moveTo>
                    <a:pt x="190500" y="132587"/>
                  </a:moveTo>
                  <a:lnTo>
                    <a:pt x="170688" y="118871"/>
                  </a:lnTo>
                  <a:lnTo>
                    <a:pt x="185928" y="100583"/>
                  </a:lnTo>
                  <a:lnTo>
                    <a:pt x="204216" y="114299"/>
                  </a:lnTo>
                  <a:lnTo>
                    <a:pt x="190500" y="132587"/>
                  </a:lnTo>
                  <a:close/>
                </a:path>
                <a:path w="280670" h="358139">
                  <a:moveTo>
                    <a:pt x="217931" y="96011"/>
                  </a:moveTo>
                  <a:lnTo>
                    <a:pt x="199644" y="80771"/>
                  </a:lnTo>
                  <a:lnTo>
                    <a:pt x="214883" y="62483"/>
                  </a:lnTo>
                  <a:lnTo>
                    <a:pt x="233171" y="76199"/>
                  </a:lnTo>
                  <a:lnTo>
                    <a:pt x="217931" y="96011"/>
                  </a:lnTo>
                  <a:close/>
                </a:path>
                <a:path w="280670" h="358139">
                  <a:moveTo>
                    <a:pt x="246888" y="57911"/>
                  </a:moveTo>
                  <a:lnTo>
                    <a:pt x="228600" y="44195"/>
                  </a:lnTo>
                  <a:lnTo>
                    <a:pt x="242316" y="24383"/>
                  </a:lnTo>
                  <a:lnTo>
                    <a:pt x="262128" y="39623"/>
                  </a:lnTo>
                  <a:lnTo>
                    <a:pt x="246888" y="57911"/>
                  </a:lnTo>
                  <a:close/>
                </a:path>
                <a:path w="280670" h="358139">
                  <a:moveTo>
                    <a:pt x="275844" y="21335"/>
                  </a:moveTo>
                  <a:lnTo>
                    <a:pt x="257556" y="6095"/>
                  </a:lnTo>
                  <a:lnTo>
                    <a:pt x="262128" y="0"/>
                  </a:lnTo>
                  <a:lnTo>
                    <a:pt x="280416" y="13715"/>
                  </a:lnTo>
                  <a:lnTo>
                    <a:pt x="275844" y="2133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331964" y="2788919"/>
              <a:ext cx="515620" cy="530860"/>
            </a:xfrm>
            <a:custGeom>
              <a:avLst/>
              <a:gdLst/>
              <a:ahLst/>
              <a:cxnLst/>
              <a:rect l="l" t="t" r="r" b="b"/>
              <a:pathLst>
                <a:path w="515620" h="530860">
                  <a:moveTo>
                    <a:pt x="0" y="313944"/>
                  </a:moveTo>
                  <a:lnTo>
                    <a:pt x="201167" y="0"/>
                  </a:lnTo>
                </a:path>
                <a:path w="515620" h="530860">
                  <a:moveTo>
                    <a:pt x="201167" y="0"/>
                  </a:moveTo>
                  <a:lnTo>
                    <a:pt x="515112" y="530352"/>
                  </a:lnTo>
                </a:path>
              </a:pathLst>
            </a:custGeom>
            <a:ln w="2285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844028" y="3319272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0" y="0"/>
                  </a:moveTo>
                  <a:lnTo>
                    <a:pt x="335279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322807" y="2798076"/>
              <a:ext cx="429895" cy="532130"/>
            </a:xfrm>
            <a:custGeom>
              <a:avLst/>
              <a:gdLst/>
              <a:ahLst/>
              <a:cxnLst/>
              <a:rect l="l" t="t" r="r" b="b"/>
              <a:pathLst>
                <a:path w="429895" h="532129">
                  <a:moveTo>
                    <a:pt x="42672" y="347472"/>
                  </a:moveTo>
                  <a:lnTo>
                    <a:pt x="37338" y="336804"/>
                  </a:lnTo>
                  <a:lnTo>
                    <a:pt x="21336" y="304800"/>
                  </a:lnTo>
                  <a:lnTo>
                    <a:pt x="0" y="347472"/>
                  </a:lnTo>
                  <a:lnTo>
                    <a:pt x="16764" y="347472"/>
                  </a:lnTo>
                  <a:lnTo>
                    <a:pt x="16764" y="531876"/>
                  </a:lnTo>
                  <a:lnTo>
                    <a:pt x="27432" y="531876"/>
                  </a:lnTo>
                  <a:lnTo>
                    <a:pt x="27432" y="347472"/>
                  </a:lnTo>
                  <a:lnTo>
                    <a:pt x="42672" y="347472"/>
                  </a:lnTo>
                  <a:close/>
                </a:path>
                <a:path w="429895" h="532129">
                  <a:moveTo>
                    <a:pt x="231660" y="41148"/>
                  </a:moveTo>
                  <a:lnTo>
                    <a:pt x="226123" y="30480"/>
                  </a:lnTo>
                  <a:lnTo>
                    <a:pt x="210324" y="0"/>
                  </a:lnTo>
                  <a:lnTo>
                    <a:pt x="188988" y="41148"/>
                  </a:lnTo>
                  <a:lnTo>
                    <a:pt x="205752" y="41148"/>
                  </a:lnTo>
                  <a:lnTo>
                    <a:pt x="205752" y="531876"/>
                  </a:lnTo>
                  <a:lnTo>
                    <a:pt x="216420" y="531876"/>
                  </a:lnTo>
                  <a:lnTo>
                    <a:pt x="216420" y="41148"/>
                  </a:lnTo>
                  <a:lnTo>
                    <a:pt x="231660" y="41148"/>
                  </a:lnTo>
                  <a:close/>
                </a:path>
                <a:path w="429895" h="532129">
                  <a:moveTo>
                    <a:pt x="429780" y="376428"/>
                  </a:moveTo>
                  <a:lnTo>
                    <a:pt x="424446" y="365760"/>
                  </a:lnTo>
                  <a:lnTo>
                    <a:pt x="408444" y="333756"/>
                  </a:lnTo>
                  <a:lnTo>
                    <a:pt x="388632" y="376428"/>
                  </a:lnTo>
                  <a:lnTo>
                    <a:pt x="403872" y="376428"/>
                  </a:lnTo>
                  <a:lnTo>
                    <a:pt x="403872" y="531876"/>
                  </a:lnTo>
                  <a:lnTo>
                    <a:pt x="414540" y="531876"/>
                  </a:lnTo>
                  <a:lnTo>
                    <a:pt x="414540" y="376428"/>
                  </a:lnTo>
                  <a:lnTo>
                    <a:pt x="429780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213348" y="2630424"/>
              <a:ext cx="93345" cy="692150"/>
            </a:xfrm>
            <a:custGeom>
              <a:avLst/>
              <a:gdLst/>
              <a:ahLst/>
              <a:cxnLst/>
              <a:rect l="l" t="t" r="r" b="b"/>
              <a:pathLst>
                <a:path w="93345" h="692150">
                  <a:moveTo>
                    <a:pt x="42671" y="691895"/>
                  </a:moveTo>
                  <a:lnTo>
                    <a:pt x="42671" y="0"/>
                  </a:lnTo>
                </a:path>
                <a:path w="93345" h="692150">
                  <a:moveTo>
                    <a:pt x="0" y="71627"/>
                  </a:moveTo>
                  <a:lnTo>
                    <a:pt x="92964" y="7162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object 245"/>
          <p:cNvSpPr txBox="1"/>
          <p:nvPr/>
        </p:nvSpPr>
        <p:spPr>
          <a:xfrm>
            <a:off x="6045287" y="2760714"/>
            <a:ext cx="118745" cy="54864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latin typeface="Times New Roman"/>
                <a:cs typeface="Times New Roman"/>
              </a:rPr>
              <a:t>Correlation</a:t>
            </a:r>
            <a:r>
              <a:rPr sz="650" b="1" spc="15" dirty="0">
                <a:latin typeface="Times New Roman"/>
                <a:cs typeface="Times New Roman"/>
              </a:rPr>
              <a:t> </a:t>
            </a:r>
            <a:r>
              <a:rPr sz="650" b="1" spc="-50" dirty="0">
                <a:latin typeface="Times New Roman"/>
                <a:cs typeface="Times New Roman"/>
              </a:rPr>
              <a:t>%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6238879" y="2579668"/>
            <a:ext cx="1530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-25" dirty="0">
                <a:latin typeface="Times New Roman"/>
                <a:cs typeface="Times New Roman"/>
              </a:rPr>
              <a:t>100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907663" y="3158806"/>
            <a:ext cx="5454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Code</a:t>
            </a:r>
            <a:r>
              <a:rPr sz="650" b="1" spc="5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Phase </a:t>
            </a:r>
            <a:r>
              <a:rPr sz="650" b="1" spc="-25" dirty="0">
                <a:latin typeface="Times New Roman"/>
                <a:cs typeface="Times New Roman"/>
              </a:rPr>
              <a:t>(t)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311795" y="3300547"/>
            <a:ext cx="3987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L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dirty="0">
                <a:latin typeface="Times New Roman"/>
                <a:cs typeface="Times New Roman"/>
              </a:rPr>
              <a:t>P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spc="-50" dirty="0">
                <a:latin typeface="Times New Roman"/>
                <a:cs typeface="Times New Roman"/>
              </a:rPr>
              <a:t>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968697" y="3532072"/>
            <a:ext cx="1056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dirty="0">
                <a:latin typeface="Times New Roman"/>
                <a:cs typeface="Times New Roman"/>
              </a:rPr>
              <a:t>1.</a:t>
            </a:r>
            <a:r>
              <a:rPr sz="1000" b="1" i="1" spc="-25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Match</a:t>
            </a:r>
            <a:r>
              <a:rPr sz="1000" b="1" i="1" spc="-5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Real</a:t>
            </a:r>
            <a:r>
              <a:rPr sz="1000" b="1" i="1" spc="-25" dirty="0">
                <a:latin typeface="Times New Roman"/>
                <a:cs typeface="Times New Roman"/>
              </a:rPr>
              <a:t> </a:t>
            </a:r>
            <a:r>
              <a:rPr sz="1000" b="1" i="1" spc="-20" dirty="0">
                <a:latin typeface="Times New Roman"/>
                <a:cs typeface="Times New Roman"/>
              </a:rPr>
              <a:t>Code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50" name="object 250"/>
          <p:cNvGrpSpPr/>
          <p:nvPr/>
        </p:nvGrpSpPr>
        <p:grpSpPr>
          <a:xfrm>
            <a:off x="6721602" y="6208014"/>
            <a:ext cx="1722120" cy="299085"/>
            <a:chOff x="6721602" y="6208014"/>
            <a:chExt cx="1722120" cy="299085"/>
          </a:xfrm>
        </p:grpSpPr>
        <p:sp>
          <p:nvSpPr>
            <p:cNvPr id="251" name="object 251"/>
            <p:cNvSpPr/>
            <p:nvPr/>
          </p:nvSpPr>
          <p:spPr>
            <a:xfrm>
              <a:off x="6726936" y="6213348"/>
              <a:ext cx="1711960" cy="288290"/>
            </a:xfrm>
            <a:custGeom>
              <a:avLst/>
              <a:gdLst/>
              <a:ahLst/>
              <a:cxnLst/>
              <a:rect l="l" t="t" r="r" b="b"/>
              <a:pathLst>
                <a:path w="1711959" h="288289">
                  <a:moveTo>
                    <a:pt x="1711451" y="288035"/>
                  </a:moveTo>
                  <a:lnTo>
                    <a:pt x="0" y="288035"/>
                  </a:lnTo>
                  <a:lnTo>
                    <a:pt x="0" y="0"/>
                  </a:lnTo>
                  <a:lnTo>
                    <a:pt x="1711451" y="0"/>
                  </a:lnTo>
                  <a:lnTo>
                    <a:pt x="1711451" y="288035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726936" y="6213348"/>
              <a:ext cx="1711960" cy="288290"/>
            </a:xfrm>
            <a:custGeom>
              <a:avLst/>
              <a:gdLst/>
              <a:ahLst/>
              <a:cxnLst/>
              <a:rect l="l" t="t" r="r" b="b"/>
              <a:pathLst>
                <a:path w="1711959" h="288289">
                  <a:moveTo>
                    <a:pt x="0" y="0"/>
                  </a:moveTo>
                  <a:lnTo>
                    <a:pt x="1711451" y="0"/>
                  </a:lnTo>
                  <a:lnTo>
                    <a:pt x="1711451" y="288035"/>
                  </a:lnTo>
                  <a:lnTo>
                    <a:pt x="0" y="28803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6974798" y="6231150"/>
            <a:ext cx="1212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solidFill>
                  <a:srgbClr val="990033"/>
                </a:solidFill>
                <a:latin typeface="Times New Roman"/>
                <a:cs typeface="Times New Roman"/>
              </a:rPr>
              <a:t>Successful</a:t>
            </a:r>
            <a:r>
              <a:rPr sz="1300" b="1" spc="60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990033"/>
                </a:solidFill>
                <a:latin typeface="Times New Roman"/>
                <a:cs typeface="Times New Roman"/>
              </a:rPr>
              <a:t>Spoof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273450"/>
            <a:ext cx="12680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0" dirty="0"/>
              <a:t>Outline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909" y="1782575"/>
            <a:ext cx="5796280" cy="4430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00660" algn="l"/>
              </a:tabLst>
            </a:pPr>
            <a:r>
              <a:rPr sz="1450" dirty="0">
                <a:latin typeface="Tahoma"/>
                <a:cs typeface="Tahoma"/>
              </a:rPr>
              <a:t>Precision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Time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Frequency</a:t>
            </a:r>
            <a:endParaRPr sz="14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What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it?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What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needs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uses?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50" dirty="0">
                <a:latin typeface="Tahoma"/>
                <a:cs typeface="Tahoma"/>
              </a:rPr>
              <a:t>GNSS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spc="-1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vulnerable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20" dirty="0">
                <a:latin typeface="Tahoma"/>
                <a:cs typeface="Tahoma"/>
              </a:rPr>
              <a:t>Time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Sync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help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reduce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over-</a:t>
            </a:r>
            <a:r>
              <a:rPr sz="1200" dirty="0">
                <a:latin typeface="Tahoma"/>
                <a:cs typeface="Tahoma"/>
              </a:rPr>
              <a:t>dependence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GNSS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40"/>
              </a:spcBef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450" dirty="0">
                <a:latin typeface="Tahoma"/>
                <a:cs typeface="Tahoma"/>
              </a:rPr>
              <a:t>Principles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Time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Transfer</a:t>
            </a:r>
            <a:endParaRPr sz="14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One-</a:t>
            </a:r>
            <a:r>
              <a:rPr sz="1200" spc="-10" dirty="0">
                <a:latin typeface="Tahoma"/>
                <a:cs typeface="Tahoma"/>
              </a:rPr>
              <a:t>way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vs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Two-</a:t>
            </a:r>
            <a:r>
              <a:rPr sz="1200" spc="-10" dirty="0">
                <a:latin typeface="Tahoma"/>
                <a:cs typeface="Tahoma"/>
              </a:rPr>
              <a:t>way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time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transfer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20" dirty="0">
                <a:latin typeface="Tahoma"/>
                <a:cs typeface="Tahoma"/>
              </a:rPr>
              <a:t>Time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transfer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across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moving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platforms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Relativistic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effects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20" dirty="0">
                <a:latin typeface="Tahoma"/>
                <a:cs typeface="Tahoma"/>
              </a:rPr>
              <a:t>PNTP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50"/>
              </a:spcBef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450" spc="-25" dirty="0">
                <a:latin typeface="Tahoma"/>
                <a:cs typeface="Tahoma"/>
              </a:rPr>
              <a:t>Time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Scale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Ensembles</a:t>
            </a:r>
            <a:endParaRPr sz="14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10" dirty="0">
                <a:latin typeface="Tahoma"/>
                <a:cs typeface="Tahoma"/>
              </a:rPr>
              <a:t>General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principles,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example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algorithms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Advantages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Challenges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Distributed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Ensembles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Ensembles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across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moving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platforms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450" spc="20" dirty="0">
                <a:latin typeface="Tahoma"/>
                <a:cs typeface="Tahoma"/>
              </a:rPr>
              <a:t>Conclusions: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10" dirty="0">
                <a:latin typeface="Tahoma"/>
                <a:cs typeface="Tahoma"/>
              </a:rPr>
              <a:t>Research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Ǫuestions</a:t>
            </a:r>
            <a:endParaRPr sz="145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How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optimally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estimate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delays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among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randomly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moving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platforms?</a:t>
            </a:r>
            <a:endParaRPr sz="90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70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How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generate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an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ensemble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time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more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stable</a:t>
            </a:r>
            <a:r>
              <a:rPr sz="900" spc="-10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than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all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member</a:t>
            </a:r>
            <a:r>
              <a:rPr sz="900" spc="-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clocks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even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when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they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are</a:t>
            </a:r>
            <a:r>
              <a:rPr sz="900" spc="-35" dirty="0">
                <a:latin typeface="Tahoma"/>
                <a:cs typeface="Tahoma"/>
              </a:rPr>
              <a:t> very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diverse?</a:t>
            </a:r>
            <a:endParaRPr sz="90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75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Can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ensembles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ensembles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provide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improved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resilience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performance?</a:t>
            </a:r>
            <a:endParaRPr sz="90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59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How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best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account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for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clocks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entering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leaving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ensembles?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21890">
              <a:lnSpc>
                <a:spcPct val="100000"/>
              </a:lnSpc>
              <a:spcBef>
                <a:spcPts val="135"/>
              </a:spcBef>
            </a:pPr>
            <a:r>
              <a:rPr sz="3600" spc="-175" dirty="0"/>
              <a:t>Time</a:t>
            </a:r>
            <a:r>
              <a:rPr sz="3600" spc="-409" dirty="0"/>
              <a:t> </a:t>
            </a:r>
            <a:r>
              <a:rPr sz="3600" spc="-120" dirty="0"/>
              <a:t>Without</a:t>
            </a:r>
            <a:r>
              <a:rPr sz="3600" spc="-365" dirty="0"/>
              <a:t> </a:t>
            </a:r>
            <a:r>
              <a:rPr sz="3600" spc="-20" dirty="0"/>
              <a:t>GNSS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157522"/>
            <a:ext cx="8199120" cy="25946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231775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Tahoma"/>
                <a:cs typeface="Tahoma"/>
              </a:rPr>
              <a:t>Systems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generally</a:t>
            </a:r>
            <a:r>
              <a:rPr sz="2300" spc="-28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only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need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UTC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for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coordinating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with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distant 	</a:t>
            </a:r>
            <a:r>
              <a:rPr sz="2300" dirty="0">
                <a:latin typeface="Tahoma"/>
                <a:cs typeface="Tahoma"/>
              </a:rPr>
              <a:t>systems,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or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with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systems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run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by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competitors</a:t>
            </a:r>
            <a:endParaRPr sz="2300">
              <a:latin typeface="Tahoma"/>
              <a:cs typeface="Tahoma"/>
            </a:endParaRPr>
          </a:p>
          <a:p>
            <a:pPr marL="200025" marR="5080" indent="-187960">
              <a:lnSpc>
                <a:spcPts val="250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30" dirty="0">
                <a:latin typeface="Tahoma"/>
                <a:cs typeface="Tahoma"/>
              </a:rPr>
              <a:t>Generally,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system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only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needs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time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coordination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across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clocks 	</a:t>
            </a:r>
            <a:r>
              <a:rPr sz="2300" spc="-10" dirty="0">
                <a:latin typeface="Tahoma"/>
                <a:cs typeface="Tahoma"/>
              </a:rPr>
              <a:t>participating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in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that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system</a:t>
            </a:r>
            <a:endParaRPr sz="23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Hence,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time-</a:t>
            </a:r>
            <a:r>
              <a:rPr sz="2300" spc="-40" dirty="0">
                <a:latin typeface="Tahoma"/>
                <a:cs typeface="Tahoma"/>
              </a:rPr>
              <a:t>transfer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is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critical</a:t>
            </a:r>
            <a:endParaRPr sz="2300">
              <a:latin typeface="Tahoma"/>
              <a:cs typeface="Tahoma"/>
            </a:endParaRPr>
          </a:p>
          <a:p>
            <a:pPr marL="200025" marR="173355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25" dirty="0">
                <a:latin typeface="Tahoma"/>
                <a:cs typeface="Tahoma"/>
              </a:rPr>
              <a:t>Alternate-</a:t>
            </a:r>
            <a:r>
              <a:rPr sz="2300" spc="-50" dirty="0">
                <a:latin typeface="Tahoma"/>
                <a:cs typeface="Tahoma"/>
              </a:rPr>
              <a:t>PNT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systems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have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been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designed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for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self-</a:t>
            </a:r>
            <a:r>
              <a:rPr sz="2300" spc="-10" dirty="0">
                <a:latin typeface="Tahoma"/>
                <a:cs typeface="Tahoma"/>
              </a:rPr>
              <a:t>consistent 	</a:t>
            </a:r>
            <a:r>
              <a:rPr sz="2300" spc="-25" dirty="0">
                <a:latin typeface="Tahoma"/>
                <a:cs typeface="Tahoma"/>
              </a:rPr>
              <a:t>PNT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6626" y="2442210"/>
            <a:ext cx="4607560" cy="3395979"/>
            <a:chOff x="436626" y="2442210"/>
            <a:chExt cx="4607560" cy="33959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2455164"/>
              <a:ext cx="4579619" cy="33695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484" y="2449068"/>
              <a:ext cx="4593590" cy="3382010"/>
            </a:xfrm>
            <a:custGeom>
              <a:avLst/>
              <a:gdLst/>
              <a:ahLst/>
              <a:cxnLst/>
              <a:rect l="l" t="t" r="r" b="b"/>
              <a:pathLst>
                <a:path w="4593590" h="3382010">
                  <a:moveTo>
                    <a:pt x="0" y="0"/>
                  </a:moveTo>
                  <a:lnTo>
                    <a:pt x="4593335" y="0"/>
                  </a:lnTo>
                  <a:lnTo>
                    <a:pt x="4593335" y="3381755"/>
                  </a:lnTo>
                  <a:lnTo>
                    <a:pt x="0" y="3381755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10509" y="2232133"/>
            <a:ext cx="394652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spc="65" dirty="0">
                <a:latin typeface="Tahoma"/>
                <a:cs typeface="Tahoma"/>
              </a:rPr>
              <a:t>Can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techniques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to </a:t>
            </a:r>
            <a:r>
              <a:rPr sz="1950" dirty="0">
                <a:latin typeface="Tahoma"/>
                <a:cs typeface="Tahoma"/>
              </a:rPr>
              <a:t>create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dynamic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network timescale?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21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1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14"/>
              </a:spcBef>
            </a:pPr>
            <a:r>
              <a:rPr sz="2300" spc="-50" dirty="0"/>
              <a:t>Visual</a:t>
            </a:r>
            <a:r>
              <a:rPr sz="2300" spc="-245" dirty="0"/>
              <a:t> </a:t>
            </a:r>
            <a:r>
              <a:rPr sz="2300" spc="-125" dirty="0"/>
              <a:t>Summary:</a:t>
            </a:r>
            <a:r>
              <a:rPr sz="2300" spc="-220" dirty="0"/>
              <a:t> </a:t>
            </a:r>
            <a:r>
              <a:rPr sz="2300" spc="-95" dirty="0"/>
              <a:t>Stationary</a:t>
            </a:r>
            <a:r>
              <a:rPr sz="2300" spc="-240" dirty="0"/>
              <a:t> </a:t>
            </a:r>
            <a:r>
              <a:rPr sz="2300" spc="-75" dirty="0"/>
              <a:t>vs</a:t>
            </a:r>
            <a:r>
              <a:rPr sz="2300" spc="-245" dirty="0"/>
              <a:t> </a:t>
            </a:r>
            <a:r>
              <a:rPr sz="2300" spc="-80" dirty="0"/>
              <a:t>Dynamic</a:t>
            </a:r>
            <a:r>
              <a:rPr sz="2300" spc="-235" dirty="0"/>
              <a:t> </a:t>
            </a:r>
            <a:r>
              <a:rPr sz="2300" spc="-10" dirty="0"/>
              <a:t>clock</a:t>
            </a:r>
            <a:r>
              <a:rPr sz="2300" spc="-254" dirty="0"/>
              <a:t> </a:t>
            </a:r>
            <a:r>
              <a:rPr sz="2300" spc="-10" dirty="0"/>
              <a:t>ensembles</a:t>
            </a:r>
            <a:endParaRPr sz="2300"/>
          </a:p>
        </p:txBody>
      </p:sp>
      <p:grpSp>
        <p:nvGrpSpPr>
          <p:cNvPr id="8" name="object 8"/>
          <p:cNvGrpSpPr/>
          <p:nvPr/>
        </p:nvGrpSpPr>
        <p:grpSpPr>
          <a:xfrm>
            <a:off x="6031229" y="3644645"/>
            <a:ext cx="3953510" cy="2484120"/>
            <a:chOff x="6031229" y="3644645"/>
            <a:chExt cx="3953510" cy="24841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4184" y="3657599"/>
              <a:ext cx="3927348" cy="24582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38087" y="3651503"/>
              <a:ext cx="3939540" cy="2470785"/>
            </a:xfrm>
            <a:custGeom>
              <a:avLst/>
              <a:gdLst/>
              <a:ahLst/>
              <a:cxnLst/>
              <a:rect l="l" t="t" r="r" b="b"/>
              <a:pathLst>
                <a:path w="3939540" h="2470785">
                  <a:moveTo>
                    <a:pt x="0" y="0"/>
                  </a:moveTo>
                  <a:lnTo>
                    <a:pt x="3939540" y="0"/>
                  </a:lnTo>
                  <a:lnTo>
                    <a:pt x="3939540" y="2470403"/>
                  </a:lnTo>
                  <a:lnTo>
                    <a:pt x="0" y="2470403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05400" y="4750307"/>
            <a:ext cx="850900" cy="273050"/>
            <a:chOff x="5105400" y="4750307"/>
            <a:chExt cx="850900" cy="273050"/>
          </a:xfrm>
        </p:grpSpPr>
        <p:sp>
          <p:nvSpPr>
            <p:cNvPr id="12" name="object 12"/>
            <p:cNvSpPr/>
            <p:nvPr/>
          </p:nvSpPr>
          <p:spPr>
            <a:xfrm>
              <a:off x="5113020" y="4757927"/>
              <a:ext cx="835660" cy="257810"/>
            </a:xfrm>
            <a:custGeom>
              <a:avLst/>
              <a:gdLst/>
              <a:ahLst/>
              <a:cxnLst/>
              <a:rect l="l" t="t" r="r" b="b"/>
              <a:pathLst>
                <a:path w="835660" h="257810">
                  <a:moveTo>
                    <a:pt x="705612" y="257556"/>
                  </a:moveTo>
                  <a:lnTo>
                    <a:pt x="705612" y="192024"/>
                  </a:lnTo>
                  <a:lnTo>
                    <a:pt x="0" y="192024"/>
                  </a:lnTo>
                  <a:lnTo>
                    <a:pt x="0" y="64008"/>
                  </a:lnTo>
                  <a:lnTo>
                    <a:pt x="705612" y="64008"/>
                  </a:lnTo>
                  <a:lnTo>
                    <a:pt x="705612" y="0"/>
                  </a:lnTo>
                  <a:lnTo>
                    <a:pt x="835151" y="128016"/>
                  </a:lnTo>
                  <a:lnTo>
                    <a:pt x="705612" y="257556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3020" y="4757927"/>
              <a:ext cx="835660" cy="257810"/>
            </a:xfrm>
            <a:custGeom>
              <a:avLst/>
              <a:gdLst/>
              <a:ahLst/>
              <a:cxnLst/>
              <a:rect l="l" t="t" r="r" b="b"/>
              <a:pathLst>
                <a:path w="835660" h="257810">
                  <a:moveTo>
                    <a:pt x="0" y="64008"/>
                  </a:moveTo>
                  <a:lnTo>
                    <a:pt x="705612" y="64008"/>
                  </a:lnTo>
                  <a:lnTo>
                    <a:pt x="705612" y="0"/>
                  </a:lnTo>
                  <a:lnTo>
                    <a:pt x="835151" y="128016"/>
                  </a:lnTo>
                  <a:lnTo>
                    <a:pt x="705612" y="257556"/>
                  </a:lnTo>
                  <a:lnTo>
                    <a:pt x="705612" y="192024"/>
                  </a:lnTo>
                  <a:lnTo>
                    <a:pt x="0" y="192024"/>
                  </a:lnTo>
                  <a:lnTo>
                    <a:pt x="0" y="64008"/>
                  </a:lnTo>
                  <a:close/>
                </a:path>
              </a:pathLst>
            </a:custGeom>
            <a:ln w="15240">
              <a:solidFill>
                <a:srgbClr val="0C4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73203" y="4127909"/>
            <a:ext cx="2647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spc="245" dirty="0"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271" y="1744469"/>
            <a:ext cx="8823960" cy="33889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38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spc="55" dirty="0">
                <a:latin typeface="Tahoma"/>
                <a:cs typeface="Tahoma"/>
              </a:rPr>
              <a:t>GPS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best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synchronization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system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45" dirty="0">
                <a:latin typeface="Tahoma"/>
                <a:cs typeface="Tahoma"/>
              </a:rPr>
              <a:t>ever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built.</a:t>
            </a:r>
            <a:endParaRPr sz="1950">
              <a:latin typeface="Tahoma"/>
              <a:cs typeface="Tahoma"/>
            </a:endParaRPr>
          </a:p>
          <a:p>
            <a:pPr marL="192405" marR="5080" indent="-180340">
              <a:lnSpc>
                <a:spcPts val="2140"/>
              </a:lnSpc>
              <a:spcBef>
                <a:spcPts val="525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transfer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method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two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or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more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remote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clocks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share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the 	</a:t>
            </a:r>
            <a:r>
              <a:rPr sz="1950" dirty="0">
                <a:latin typeface="Tahoma"/>
                <a:cs typeface="Tahoma"/>
              </a:rPr>
              <a:t>same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time.</a:t>
            </a:r>
            <a:endParaRPr sz="1950">
              <a:latin typeface="Tahoma"/>
              <a:cs typeface="Tahoma"/>
            </a:endParaRPr>
          </a:p>
          <a:p>
            <a:pPr marL="192405" marR="330835" indent="-180340">
              <a:lnSpc>
                <a:spcPts val="2140"/>
              </a:lnSpc>
              <a:spcBef>
                <a:spcPts val="50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spc="75" dirty="0">
                <a:latin typeface="Tahoma"/>
                <a:cs typeface="Tahoma"/>
              </a:rPr>
              <a:t>Clock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synchronization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means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maintain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across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network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when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an 	</a:t>
            </a:r>
            <a:r>
              <a:rPr sz="1950" spc="-20" dirty="0">
                <a:latin typeface="Tahoma"/>
                <a:cs typeface="Tahoma"/>
              </a:rPr>
              <a:t>external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reference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like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GPS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unavailable</a:t>
            </a:r>
            <a:endParaRPr sz="1950">
              <a:latin typeface="Tahoma"/>
              <a:cs typeface="Tahoma"/>
            </a:endParaRPr>
          </a:p>
          <a:p>
            <a:pPr marL="192405" marR="219075" indent="-180340">
              <a:lnSpc>
                <a:spcPct val="91500"/>
              </a:lnSpc>
              <a:spcBef>
                <a:spcPts val="44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b="1" i="1" spc="-70" dirty="0">
                <a:latin typeface="Trebuchet MS"/>
                <a:cs typeface="Trebuchet MS"/>
              </a:rPr>
              <a:t>Stationary</a:t>
            </a:r>
            <a:r>
              <a:rPr sz="1950" b="1" i="1" spc="-12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have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been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internationally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national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labs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to 	</a:t>
            </a:r>
            <a:r>
              <a:rPr sz="1950" spc="-35" dirty="0">
                <a:latin typeface="Tahoma"/>
                <a:cs typeface="Tahoma"/>
              </a:rPr>
              <a:t>generate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improved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reference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across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global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synchronized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clocks,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i.e. 	International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Atomic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85" dirty="0">
                <a:latin typeface="Tahoma"/>
                <a:cs typeface="Tahoma"/>
              </a:rPr>
              <a:t>(TAI)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Universal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Coordinated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(UTC)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CD1126"/>
              </a:buClr>
              <a:buFont typeface="Arial MT"/>
              <a:buChar char="•"/>
            </a:pPr>
            <a:endParaRPr sz="1950">
              <a:latin typeface="Tahoma"/>
              <a:cs typeface="Tahoma"/>
            </a:endParaRPr>
          </a:p>
          <a:p>
            <a:pPr marL="192405" marR="1043305" indent="-180340">
              <a:lnSpc>
                <a:spcPts val="2140"/>
              </a:lnSpc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b="1" i="1" spc="60" dirty="0">
                <a:latin typeface="Trebuchet MS"/>
                <a:cs typeface="Trebuchet MS"/>
              </a:rPr>
              <a:t>Can</a:t>
            </a:r>
            <a:r>
              <a:rPr sz="1950" b="1" i="1" spc="-135" dirty="0">
                <a:latin typeface="Trebuchet MS"/>
                <a:cs typeface="Trebuchet MS"/>
              </a:rPr>
              <a:t> </a:t>
            </a:r>
            <a:r>
              <a:rPr sz="1950" b="1" i="1" dirty="0">
                <a:latin typeface="Trebuchet MS"/>
                <a:cs typeface="Trebuchet MS"/>
              </a:rPr>
              <a:t>we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spc="-45" dirty="0">
                <a:latin typeface="Trebuchet MS"/>
                <a:cs typeface="Trebuchet MS"/>
              </a:rPr>
              <a:t>create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spc="-65" dirty="0">
                <a:latin typeface="Trebuchet MS"/>
                <a:cs typeface="Trebuchet MS"/>
              </a:rPr>
              <a:t>a</a:t>
            </a:r>
            <a:r>
              <a:rPr sz="1950" b="1" i="1" spc="-130" dirty="0">
                <a:latin typeface="Trebuchet MS"/>
                <a:cs typeface="Trebuchet MS"/>
              </a:rPr>
              <a:t> </a:t>
            </a:r>
            <a:r>
              <a:rPr sz="1950" b="1" i="1" spc="50" dirty="0">
                <a:latin typeface="Trebuchet MS"/>
                <a:cs typeface="Trebuchet MS"/>
              </a:rPr>
              <a:t>clock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dirty="0">
                <a:latin typeface="Trebuchet MS"/>
                <a:cs typeface="Trebuchet MS"/>
              </a:rPr>
              <a:t>ensemble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spc="-105" dirty="0">
                <a:latin typeface="Trebuchet MS"/>
                <a:cs typeface="Trebuchet MS"/>
              </a:rPr>
              <a:t>for</a:t>
            </a:r>
            <a:r>
              <a:rPr sz="1950" b="1" i="1" spc="-150" dirty="0">
                <a:latin typeface="Trebuchet MS"/>
                <a:cs typeface="Trebuchet MS"/>
              </a:rPr>
              <a:t> </a:t>
            </a:r>
            <a:r>
              <a:rPr sz="1950" b="1" i="1" spc="-10" dirty="0">
                <a:latin typeface="Trebuchet MS"/>
                <a:cs typeface="Trebuchet MS"/>
              </a:rPr>
              <a:t>dynamic</a:t>
            </a:r>
            <a:r>
              <a:rPr sz="1950" b="1" i="1" spc="-125" dirty="0">
                <a:latin typeface="Trebuchet MS"/>
                <a:cs typeface="Trebuchet MS"/>
              </a:rPr>
              <a:t> </a:t>
            </a:r>
            <a:r>
              <a:rPr sz="1950" b="1" i="1" spc="-45" dirty="0">
                <a:latin typeface="Trebuchet MS"/>
                <a:cs typeface="Trebuchet MS"/>
              </a:rPr>
              <a:t>platforms</a:t>
            </a:r>
            <a:r>
              <a:rPr sz="1950" b="1" i="1" spc="-155" dirty="0">
                <a:latin typeface="Trebuchet MS"/>
                <a:cs typeface="Trebuchet MS"/>
              </a:rPr>
              <a:t> </a:t>
            </a:r>
            <a:r>
              <a:rPr sz="1950" b="1" i="1" spc="-40" dirty="0">
                <a:latin typeface="Trebuchet MS"/>
                <a:cs typeface="Trebuchet MS"/>
              </a:rPr>
              <a:t>in</a:t>
            </a:r>
            <a:r>
              <a:rPr sz="1950" b="1" i="1" spc="-130" dirty="0">
                <a:latin typeface="Trebuchet MS"/>
                <a:cs typeface="Trebuchet MS"/>
              </a:rPr>
              <a:t> </a:t>
            </a:r>
            <a:r>
              <a:rPr sz="1950" b="1" i="1" spc="-65" dirty="0">
                <a:latin typeface="Trebuchet MS"/>
                <a:cs typeface="Trebuchet MS"/>
              </a:rPr>
              <a:t>a</a:t>
            </a:r>
            <a:r>
              <a:rPr sz="1950" b="1" i="1" spc="-135" dirty="0">
                <a:latin typeface="Trebuchet MS"/>
                <a:cs typeface="Trebuchet MS"/>
              </a:rPr>
              <a:t> </a:t>
            </a:r>
            <a:r>
              <a:rPr sz="1950" b="1" i="1" spc="-10" dirty="0">
                <a:latin typeface="Trebuchet MS"/>
                <a:cs typeface="Trebuchet MS"/>
              </a:rPr>
              <a:t>denied 	environment?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22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4106" y="1220193"/>
            <a:ext cx="56114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20" dirty="0"/>
              <a:t>Remote</a:t>
            </a:r>
            <a:r>
              <a:rPr sz="3600" spc="-425" dirty="0"/>
              <a:t> </a:t>
            </a:r>
            <a:r>
              <a:rPr sz="3600" dirty="0"/>
              <a:t>clock</a:t>
            </a:r>
            <a:r>
              <a:rPr sz="3600" spc="-440" dirty="0"/>
              <a:t> </a:t>
            </a:r>
            <a:r>
              <a:rPr sz="3600" spc="-100" dirty="0"/>
              <a:t>synchronization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343" y="996166"/>
            <a:ext cx="37960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Clock</a:t>
            </a:r>
            <a:r>
              <a:rPr sz="3300" spc="-355" dirty="0"/>
              <a:t> </a:t>
            </a:r>
            <a:r>
              <a:rPr sz="3300" spc="-110" dirty="0"/>
              <a:t>Synchronization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586739" y="2388108"/>
            <a:ext cx="5854700" cy="2588895"/>
            <a:chOff x="586739" y="2388108"/>
            <a:chExt cx="5854700" cy="2588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" y="2621280"/>
              <a:ext cx="365760" cy="527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143" y="3236976"/>
              <a:ext cx="365760" cy="522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279" y="3800856"/>
              <a:ext cx="365760" cy="524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5816" y="2575560"/>
              <a:ext cx="365759" cy="5242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5500" y="3095243"/>
              <a:ext cx="365759" cy="5227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739" y="3800856"/>
              <a:ext cx="365760" cy="524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1603" y="2479548"/>
              <a:ext cx="365760" cy="524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68239" y="3095243"/>
              <a:ext cx="368808" cy="5227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8131" y="3614927"/>
              <a:ext cx="370332" cy="5227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6192" y="2388108"/>
              <a:ext cx="368807" cy="5242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5876" y="2857500"/>
              <a:ext cx="368807" cy="524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3043" y="3660648"/>
              <a:ext cx="370332" cy="5227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8763" y="2485643"/>
              <a:ext cx="5657215" cy="2486025"/>
            </a:xfrm>
            <a:custGeom>
              <a:avLst/>
              <a:gdLst/>
              <a:ahLst/>
              <a:cxnLst/>
              <a:rect l="l" t="t" r="r" b="b"/>
              <a:pathLst>
                <a:path w="5657215" h="2486025">
                  <a:moveTo>
                    <a:pt x="2828543" y="0"/>
                  </a:moveTo>
                  <a:lnTo>
                    <a:pt x="2828543" y="1519428"/>
                  </a:lnTo>
                </a:path>
                <a:path w="5657215" h="2486025">
                  <a:moveTo>
                    <a:pt x="2833116" y="1524000"/>
                  </a:moveTo>
                  <a:lnTo>
                    <a:pt x="0" y="2485643"/>
                  </a:lnTo>
                </a:path>
                <a:path w="5657215" h="2486025">
                  <a:moveTo>
                    <a:pt x="2823971" y="1524000"/>
                  </a:moveTo>
                  <a:lnTo>
                    <a:pt x="5657087" y="245211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6343" y="1195644"/>
            <a:ext cx="2444115" cy="157289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300" spc="-10" dirty="0">
                <a:latin typeface="Tahoma"/>
                <a:cs typeface="Tahoma"/>
              </a:rPr>
              <a:t>Architectures</a:t>
            </a:r>
            <a:endParaRPr sz="3300">
              <a:latin typeface="Tahoma"/>
              <a:cs typeface="Tahoma"/>
            </a:endParaRPr>
          </a:p>
          <a:p>
            <a:pPr marL="1286510" marR="5080">
              <a:lnSpc>
                <a:spcPct val="100299"/>
              </a:lnSpc>
              <a:spcBef>
                <a:spcPts val="695"/>
              </a:spcBef>
            </a:pPr>
            <a:r>
              <a:rPr sz="1150" b="1" spc="-10" dirty="0">
                <a:latin typeface="Trebuchet MS"/>
                <a:cs typeface="Trebuchet MS"/>
              </a:rPr>
              <a:t>Plesiochronous </a:t>
            </a:r>
            <a:r>
              <a:rPr sz="1150" spc="-35" dirty="0">
                <a:latin typeface="Tahoma"/>
                <a:cs typeface="Tahoma"/>
              </a:rPr>
              <a:t>Strategy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35" dirty="0">
                <a:latin typeface="Tahoma"/>
                <a:cs typeface="Tahoma"/>
              </a:rPr>
              <a:t>(Anarchy) </a:t>
            </a:r>
            <a:r>
              <a:rPr sz="1150" spc="-20" dirty="0">
                <a:latin typeface="Tahoma"/>
                <a:cs typeface="Tahoma"/>
              </a:rPr>
              <a:t>Free-</a:t>
            </a:r>
            <a:r>
              <a:rPr sz="1150" spc="-10" dirty="0">
                <a:latin typeface="Tahoma"/>
                <a:cs typeface="Tahoma"/>
              </a:rPr>
              <a:t>running </a:t>
            </a:r>
            <a:r>
              <a:rPr sz="1150" spc="-20" dirty="0">
                <a:latin typeface="Tahoma"/>
                <a:cs typeface="Tahoma"/>
              </a:rPr>
              <a:t>(Current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GPS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0460" y="2744216"/>
            <a:ext cx="1238250" cy="55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1150" dirty="0">
                <a:latin typeface="Tahoma"/>
                <a:cs typeface="Tahoma"/>
              </a:rPr>
              <a:t>method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each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clock </a:t>
            </a:r>
            <a:r>
              <a:rPr sz="1150" spc="-10" dirty="0">
                <a:latin typeface="Tahoma"/>
                <a:cs typeface="Tahoma"/>
              </a:rPr>
              <a:t>updated independently)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4745" y="1610360"/>
            <a:ext cx="149987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10" dirty="0">
                <a:latin typeface="Trebuchet MS"/>
                <a:cs typeface="Trebuchet MS"/>
              </a:rPr>
              <a:t>Master-Slave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50" spc="-35" dirty="0">
                <a:latin typeface="Tahoma"/>
                <a:cs typeface="Tahoma"/>
              </a:rPr>
              <a:t>Strategy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(Despotism)</a:t>
            </a:r>
            <a:endParaRPr sz="11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latin typeface="Tahoma"/>
                <a:cs typeface="Tahoma"/>
              </a:rPr>
              <a:t>Links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are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continuous</a:t>
            </a:r>
            <a:r>
              <a:rPr sz="1150" spc="-3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or </a:t>
            </a:r>
            <a:r>
              <a:rPr sz="1150" spc="-10" dirty="0">
                <a:latin typeface="Tahoma"/>
                <a:cs typeface="Tahoma"/>
              </a:rPr>
              <a:t>periodic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3752" y="5933989"/>
            <a:ext cx="2181225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7795">
              <a:lnSpc>
                <a:spcPct val="100400"/>
              </a:lnSpc>
              <a:spcBef>
                <a:spcPts val="95"/>
              </a:spcBef>
            </a:pPr>
            <a:r>
              <a:rPr sz="1150" b="1" dirty="0">
                <a:latin typeface="Trebuchet MS"/>
                <a:cs typeface="Trebuchet MS"/>
              </a:rPr>
              <a:t>Mutual</a:t>
            </a:r>
            <a:r>
              <a:rPr sz="1150" b="1" spc="160" dirty="0">
                <a:latin typeface="Trebuchet MS"/>
                <a:cs typeface="Trebuchet MS"/>
              </a:rPr>
              <a:t> </a:t>
            </a:r>
            <a:r>
              <a:rPr sz="1150" b="1" spc="-25" dirty="0">
                <a:latin typeface="Trebuchet MS"/>
                <a:cs typeface="Trebuchet MS"/>
              </a:rPr>
              <a:t>Strategy</a:t>
            </a:r>
            <a:r>
              <a:rPr sz="1150" b="1" spc="-55" dirty="0">
                <a:latin typeface="Trebuchet MS"/>
                <a:cs typeface="Trebuchet MS"/>
              </a:rPr>
              <a:t> </a:t>
            </a:r>
            <a:r>
              <a:rPr sz="1150" spc="-10" dirty="0">
                <a:latin typeface="Tahoma"/>
                <a:cs typeface="Tahoma"/>
              </a:rPr>
              <a:t>(Democracy) </a:t>
            </a:r>
            <a:r>
              <a:rPr sz="1150" dirty="0">
                <a:latin typeface="Tahoma"/>
                <a:cs typeface="Tahoma"/>
              </a:rPr>
              <a:t>Links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are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continuous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or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periodic </a:t>
            </a:r>
            <a:r>
              <a:rPr sz="1150" spc="-25" dirty="0">
                <a:latin typeface="Tahoma"/>
                <a:cs typeface="Tahoma"/>
              </a:rPr>
              <a:t>Anyone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can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be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the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master</a:t>
            </a: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latin typeface="Tahoma"/>
                <a:cs typeface="Tahoma"/>
              </a:rPr>
              <a:t>All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can</a:t>
            </a:r>
            <a:r>
              <a:rPr sz="1150" spc="-25" dirty="0">
                <a:latin typeface="Tahoma"/>
                <a:cs typeface="Tahoma"/>
              </a:rPr>
              <a:t> run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ensemble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algorithm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52700" y="1906524"/>
            <a:ext cx="6571615" cy="3990340"/>
            <a:chOff x="2552700" y="1906524"/>
            <a:chExt cx="6571615" cy="3990340"/>
          </a:xfrm>
        </p:grpSpPr>
        <p:sp>
          <p:nvSpPr>
            <p:cNvPr id="23" name="object 23"/>
            <p:cNvSpPr/>
            <p:nvPr/>
          </p:nvSpPr>
          <p:spPr>
            <a:xfrm>
              <a:off x="4748771" y="2910852"/>
              <a:ext cx="1074420" cy="943610"/>
            </a:xfrm>
            <a:custGeom>
              <a:avLst/>
              <a:gdLst/>
              <a:ahLst/>
              <a:cxnLst/>
              <a:rect l="l" t="t" r="r" b="b"/>
              <a:pathLst>
                <a:path w="1074420" h="943610">
                  <a:moveTo>
                    <a:pt x="272796" y="380987"/>
                  </a:moveTo>
                  <a:lnTo>
                    <a:pt x="263652" y="347459"/>
                  </a:lnTo>
                  <a:lnTo>
                    <a:pt x="254508" y="313931"/>
                  </a:lnTo>
                  <a:lnTo>
                    <a:pt x="237083" y="329120"/>
                  </a:lnTo>
                  <a:lnTo>
                    <a:pt x="46418" y="112852"/>
                  </a:lnTo>
                  <a:lnTo>
                    <a:pt x="55270" y="105143"/>
                  </a:lnTo>
                  <a:lnTo>
                    <a:pt x="64008" y="97523"/>
                  </a:lnTo>
                  <a:lnTo>
                    <a:pt x="0" y="70091"/>
                  </a:lnTo>
                  <a:lnTo>
                    <a:pt x="16764" y="138671"/>
                  </a:lnTo>
                  <a:lnTo>
                    <a:pt x="35064" y="122745"/>
                  </a:lnTo>
                  <a:lnTo>
                    <a:pt x="225729" y="339013"/>
                  </a:lnTo>
                  <a:lnTo>
                    <a:pt x="207264" y="355079"/>
                  </a:lnTo>
                  <a:lnTo>
                    <a:pt x="272796" y="380987"/>
                  </a:lnTo>
                  <a:close/>
                </a:path>
                <a:path w="1074420" h="943610">
                  <a:moveTo>
                    <a:pt x="320052" y="659879"/>
                  </a:moveTo>
                  <a:lnTo>
                    <a:pt x="256032" y="687311"/>
                  </a:lnTo>
                  <a:lnTo>
                    <a:pt x="274078" y="702538"/>
                  </a:lnTo>
                  <a:lnTo>
                    <a:pt x="118313" y="889177"/>
                  </a:lnTo>
                  <a:lnTo>
                    <a:pt x="100596" y="874763"/>
                  </a:lnTo>
                  <a:lnTo>
                    <a:pt x="83832" y="943343"/>
                  </a:lnTo>
                  <a:lnTo>
                    <a:pt x="149352" y="914387"/>
                  </a:lnTo>
                  <a:lnTo>
                    <a:pt x="141859" y="908291"/>
                  </a:lnTo>
                  <a:lnTo>
                    <a:pt x="130886" y="899388"/>
                  </a:lnTo>
                  <a:lnTo>
                    <a:pt x="286461" y="712978"/>
                  </a:lnTo>
                  <a:lnTo>
                    <a:pt x="304812" y="728459"/>
                  </a:lnTo>
                  <a:lnTo>
                    <a:pt x="312254" y="694931"/>
                  </a:lnTo>
                  <a:lnTo>
                    <a:pt x="320052" y="659879"/>
                  </a:lnTo>
                  <a:close/>
                </a:path>
                <a:path w="1074420" h="943610">
                  <a:moveTo>
                    <a:pt x="698004" y="0"/>
                  </a:moveTo>
                  <a:lnTo>
                    <a:pt x="641616" y="42672"/>
                  </a:lnTo>
                  <a:lnTo>
                    <a:pt x="662444" y="52806"/>
                  </a:lnTo>
                  <a:lnTo>
                    <a:pt x="530237" y="317220"/>
                  </a:lnTo>
                  <a:lnTo>
                    <a:pt x="509028" y="306324"/>
                  </a:lnTo>
                  <a:lnTo>
                    <a:pt x="509028" y="376428"/>
                  </a:lnTo>
                  <a:lnTo>
                    <a:pt x="565416" y="335280"/>
                  </a:lnTo>
                  <a:lnTo>
                    <a:pt x="562444" y="333756"/>
                  </a:lnTo>
                  <a:lnTo>
                    <a:pt x="544195" y="324370"/>
                  </a:lnTo>
                  <a:lnTo>
                    <a:pt x="676541" y="59664"/>
                  </a:lnTo>
                  <a:lnTo>
                    <a:pt x="698004" y="70104"/>
                  </a:lnTo>
                  <a:lnTo>
                    <a:pt x="698004" y="42672"/>
                  </a:lnTo>
                  <a:lnTo>
                    <a:pt x="698004" y="0"/>
                  </a:lnTo>
                  <a:close/>
                </a:path>
                <a:path w="1074420" h="943610">
                  <a:moveTo>
                    <a:pt x="932700" y="896112"/>
                  </a:moveTo>
                  <a:lnTo>
                    <a:pt x="920356" y="870204"/>
                  </a:lnTo>
                  <a:lnTo>
                    <a:pt x="902220" y="832104"/>
                  </a:lnTo>
                  <a:lnTo>
                    <a:pt x="887476" y="851560"/>
                  </a:lnTo>
                  <a:lnTo>
                    <a:pt x="609955" y="644499"/>
                  </a:lnTo>
                  <a:lnTo>
                    <a:pt x="614451" y="638556"/>
                  </a:lnTo>
                  <a:lnTo>
                    <a:pt x="624852" y="624840"/>
                  </a:lnTo>
                  <a:lnTo>
                    <a:pt x="556272" y="612648"/>
                  </a:lnTo>
                  <a:lnTo>
                    <a:pt x="586752" y="675132"/>
                  </a:lnTo>
                  <a:lnTo>
                    <a:pt x="600748" y="656640"/>
                  </a:lnTo>
                  <a:lnTo>
                    <a:pt x="878268" y="863701"/>
                  </a:lnTo>
                  <a:lnTo>
                    <a:pt x="864120" y="882396"/>
                  </a:lnTo>
                  <a:lnTo>
                    <a:pt x="932700" y="896112"/>
                  </a:lnTo>
                  <a:close/>
                </a:path>
                <a:path w="1074420" h="943610">
                  <a:moveTo>
                    <a:pt x="1074420" y="329171"/>
                  </a:moveTo>
                  <a:lnTo>
                    <a:pt x="1005840" y="318503"/>
                  </a:lnTo>
                  <a:lnTo>
                    <a:pt x="1012405" y="339852"/>
                  </a:lnTo>
                  <a:lnTo>
                    <a:pt x="660412" y="445160"/>
                  </a:lnTo>
                  <a:lnTo>
                    <a:pt x="653796" y="423659"/>
                  </a:lnTo>
                  <a:lnTo>
                    <a:pt x="603504" y="470903"/>
                  </a:lnTo>
                  <a:lnTo>
                    <a:pt x="672084" y="483095"/>
                  </a:lnTo>
                  <a:lnTo>
                    <a:pt x="665988" y="463283"/>
                  </a:lnTo>
                  <a:lnTo>
                    <a:pt x="665099" y="460362"/>
                  </a:lnTo>
                  <a:lnTo>
                    <a:pt x="1017092" y="355053"/>
                  </a:lnTo>
                  <a:lnTo>
                    <a:pt x="1024128" y="377939"/>
                  </a:lnTo>
                  <a:lnTo>
                    <a:pt x="1066571" y="336791"/>
                  </a:lnTo>
                  <a:lnTo>
                    <a:pt x="1074420" y="3291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52700" y="4428744"/>
              <a:ext cx="365759" cy="524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7496" y="5260848"/>
              <a:ext cx="370331" cy="5227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27219" y="5352287"/>
              <a:ext cx="365760" cy="5227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87496" y="4146804"/>
              <a:ext cx="370331" cy="5227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07180" y="4570476"/>
              <a:ext cx="365759" cy="5242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5872" y="5372100"/>
              <a:ext cx="368808" cy="5242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08135" y="4543056"/>
              <a:ext cx="1870075" cy="1329055"/>
            </a:xfrm>
            <a:custGeom>
              <a:avLst/>
              <a:gdLst/>
              <a:ahLst/>
              <a:cxnLst/>
              <a:rect l="l" t="t" r="r" b="b"/>
              <a:pathLst>
                <a:path w="1870075" h="1329054">
                  <a:moveTo>
                    <a:pt x="166116" y="949439"/>
                  </a:moveTo>
                  <a:lnTo>
                    <a:pt x="143979" y="954430"/>
                  </a:lnTo>
                  <a:lnTo>
                    <a:pt x="39128" y="492798"/>
                  </a:lnTo>
                  <a:lnTo>
                    <a:pt x="62484" y="487667"/>
                  </a:lnTo>
                  <a:lnTo>
                    <a:pt x="57581" y="481571"/>
                  </a:lnTo>
                  <a:lnTo>
                    <a:pt x="18288" y="432803"/>
                  </a:lnTo>
                  <a:lnTo>
                    <a:pt x="0" y="501383"/>
                  </a:lnTo>
                  <a:lnTo>
                    <a:pt x="23634" y="496201"/>
                  </a:lnTo>
                  <a:lnTo>
                    <a:pt x="128816" y="957834"/>
                  </a:lnTo>
                  <a:lnTo>
                    <a:pt x="105156" y="963155"/>
                  </a:lnTo>
                  <a:lnTo>
                    <a:pt x="149352" y="1018019"/>
                  </a:lnTo>
                  <a:lnTo>
                    <a:pt x="161645" y="967727"/>
                  </a:lnTo>
                  <a:lnTo>
                    <a:pt x="166116" y="949439"/>
                  </a:lnTo>
                  <a:close/>
                </a:path>
                <a:path w="1870075" h="1329054">
                  <a:moveTo>
                    <a:pt x="851916" y="13716"/>
                  </a:moveTo>
                  <a:lnTo>
                    <a:pt x="783336" y="0"/>
                  </a:lnTo>
                  <a:lnTo>
                    <a:pt x="789609" y="22783"/>
                  </a:lnTo>
                  <a:lnTo>
                    <a:pt x="279082" y="167601"/>
                  </a:lnTo>
                  <a:lnTo>
                    <a:pt x="272796" y="144780"/>
                  </a:lnTo>
                  <a:lnTo>
                    <a:pt x="220980" y="192024"/>
                  </a:lnTo>
                  <a:lnTo>
                    <a:pt x="289560" y="205740"/>
                  </a:lnTo>
                  <a:lnTo>
                    <a:pt x="284111" y="185928"/>
                  </a:lnTo>
                  <a:lnTo>
                    <a:pt x="283298" y="182930"/>
                  </a:lnTo>
                  <a:lnTo>
                    <a:pt x="793724" y="37731"/>
                  </a:lnTo>
                  <a:lnTo>
                    <a:pt x="800100" y="60960"/>
                  </a:lnTo>
                  <a:lnTo>
                    <a:pt x="845235" y="19812"/>
                  </a:lnTo>
                  <a:lnTo>
                    <a:pt x="851916" y="13716"/>
                  </a:lnTo>
                  <a:close/>
                </a:path>
                <a:path w="1870075" h="1329054">
                  <a:moveTo>
                    <a:pt x="861072" y="1031735"/>
                  </a:moveTo>
                  <a:lnTo>
                    <a:pt x="792492" y="1021067"/>
                  </a:lnTo>
                  <a:lnTo>
                    <a:pt x="799096" y="1042555"/>
                  </a:lnTo>
                  <a:lnTo>
                    <a:pt x="499097" y="1136840"/>
                  </a:lnTo>
                  <a:lnTo>
                    <a:pt x="492264" y="1114031"/>
                  </a:lnTo>
                  <a:lnTo>
                    <a:pt x="441972" y="1162799"/>
                  </a:lnTo>
                  <a:lnTo>
                    <a:pt x="510552" y="1174991"/>
                  </a:lnTo>
                  <a:lnTo>
                    <a:pt x="504609" y="1155179"/>
                  </a:lnTo>
                  <a:lnTo>
                    <a:pt x="503669" y="1152080"/>
                  </a:lnTo>
                  <a:lnTo>
                    <a:pt x="803770" y="1057757"/>
                  </a:lnTo>
                  <a:lnTo>
                    <a:pt x="810780" y="1080503"/>
                  </a:lnTo>
                  <a:lnTo>
                    <a:pt x="853211" y="1039355"/>
                  </a:lnTo>
                  <a:lnTo>
                    <a:pt x="861072" y="1031735"/>
                  </a:lnTo>
                  <a:close/>
                </a:path>
                <a:path w="1870075" h="1329054">
                  <a:moveTo>
                    <a:pt x="1464564" y="211836"/>
                  </a:moveTo>
                  <a:lnTo>
                    <a:pt x="1452333" y="195072"/>
                  </a:lnTo>
                  <a:lnTo>
                    <a:pt x="1423416" y="155448"/>
                  </a:lnTo>
                  <a:lnTo>
                    <a:pt x="1412519" y="176657"/>
                  </a:lnTo>
                  <a:lnTo>
                    <a:pt x="1260589" y="100698"/>
                  </a:lnTo>
                  <a:lnTo>
                    <a:pt x="1262862" y="96012"/>
                  </a:lnTo>
                  <a:lnTo>
                    <a:pt x="1271016" y="79248"/>
                  </a:lnTo>
                  <a:lnTo>
                    <a:pt x="1200912" y="79248"/>
                  </a:lnTo>
                  <a:lnTo>
                    <a:pt x="1243584" y="135636"/>
                  </a:lnTo>
                  <a:lnTo>
                    <a:pt x="1253731" y="114795"/>
                  </a:lnTo>
                  <a:lnTo>
                    <a:pt x="1405369" y="190614"/>
                  </a:lnTo>
                  <a:lnTo>
                    <a:pt x="1394460" y="211836"/>
                  </a:lnTo>
                  <a:lnTo>
                    <a:pt x="1464564" y="211836"/>
                  </a:lnTo>
                  <a:close/>
                </a:path>
                <a:path w="1870075" h="1329054">
                  <a:moveTo>
                    <a:pt x="1700796" y="1069835"/>
                  </a:moveTo>
                  <a:lnTo>
                    <a:pt x="1698777" y="1068311"/>
                  </a:lnTo>
                  <a:lnTo>
                    <a:pt x="1644408" y="1027163"/>
                  </a:lnTo>
                  <a:lnTo>
                    <a:pt x="1640293" y="1051267"/>
                  </a:lnTo>
                  <a:lnTo>
                    <a:pt x="1283144" y="987907"/>
                  </a:lnTo>
                  <a:lnTo>
                    <a:pt x="1283525" y="986015"/>
                  </a:lnTo>
                  <a:lnTo>
                    <a:pt x="1287792" y="964679"/>
                  </a:lnTo>
                  <a:lnTo>
                    <a:pt x="1219212" y="984491"/>
                  </a:lnTo>
                  <a:lnTo>
                    <a:pt x="1275600" y="1025639"/>
                  </a:lnTo>
                  <a:lnTo>
                    <a:pt x="1280096" y="1003147"/>
                  </a:lnTo>
                  <a:lnTo>
                    <a:pt x="1637677" y="1066584"/>
                  </a:lnTo>
                  <a:lnTo>
                    <a:pt x="1633740" y="1089647"/>
                  </a:lnTo>
                  <a:lnTo>
                    <a:pt x="1700796" y="1069835"/>
                  </a:lnTo>
                  <a:close/>
                </a:path>
                <a:path w="1870075" h="1329054">
                  <a:moveTo>
                    <a:pt x="1729740" y="1158227"/>
                  </a:moveTo>
                  <a:lnTo>
                    <a:pt x="1725549" y="1156703"/>
                  </a:lnTo>
                  <a:lnTo>
                    <a:pt x="1676552" y="1138897"/>
                  </a:lnTo>
                  <a:lnTo>
                    <a:pt x="1676552" y="1158227"/>
                  </a:lnTo>
                  <a:lnTo>
                    <a:pt x="1676400" y="1156703"/>
                  </a:lnTo>
                  <a:lnTo>
                    <a:pt x="1676527" y="1157909"/>
                  </a:lnTo>
                  <a:lnTo>
                    <a:pt x="1676552" y="1158227"/>
                  </a:lnTo>
                  <a:lnTo>
                    <a:pt x="1676552" y="1138897"/>
                  </a:lnTo>
                  <a:lnTo>
                    <a:pt x="1662684" y="1133843"/>
                  </a:lnTo>
                  <a:lnTo>
                    <a:pt x="1665630" y="1157909"/>
                  </a:lnTo>
                  <a:lnTo>
                    <a:pt x="484416" y="1289659"/>
                  </a:lnTo>
                  <a:lnTo>
                    <a:pt x="481584" y="1266431"/>
                  </a:lnTo>
                  <a:lnTo>
                    <a:pt x="423672" y="1304531"/>
                  </a:lnTo>
                  <a:lnTo>
                    <a:pt x="489204" y="1328915"/>
                  </a:lnTo>
                  <a:lnTo>
                    <a:pt x="486613" y="1307579"/>
                  </a:lnTo>
                  <a:lnTo>
                    <a:pt x="486460" y="1306347"/>
                  </a:lnTo>
                  <a:lnTo>
                    <a:pt x="1667484" y="1173124"/>
                  </a:lnTo>
                  <a:lnTo>
                    <a:pt x="1670304" y="1196327"/>
                  </a:lnTo>
                  <a:lnTo>
                    <a:pt x="1729740" y="1158227"/>
                  </a:lnTo>
                  <a:close/>
                </a:path>
                <a:path w="1870075" h="1329054">
                  <a:moveTo>
                    <a:pt x="1847100" y="946391"/>
                  </a:moveTo>
                  <a:lnTo>
                    <a:pt x="1836750" y="935723"/>
                  </a:lnTo>
                  <a:lnTo>
                    <a:pt x="1798332" y="896099"/>
                  </a:lnTo>
                  <a:lnTo>
                    <a:pt x="1790090" y="918451"/>
                  </a:lnTo>
                  <a:lnTo>
                    <a:pt x="1670380" y="874826"/>
                  </a:lnTo>
                  <a:lnTo>
                    <a:pt x="1644751" y="839063"/>
                  </a:lnTo>
                  <a:lnTo>
                    <a:pt x="1644751" y="865479"/>
                  </a:lnTo>
                  <a:lnTo>
                    <a:pt x="1287945" y="735406"/>
                  </a:lnTo>
                  <a:lnTo>
                    <a:pt x="1437944" y="577608"/>
                  </a:lnTo>
                  <a:lnTo>
                    <a:pt x="1644751" y="865479"/>
                  </a:lnTo>
                  <a:lnTo>
                    <a:pt x="1644751" y="839063"/>
                  </a:lnTo>
                  <a:lnTo>
                    <a:pt x="1462557" y="584758"/>
                  </a:lnTo>
                  <a:lnTo>
                    <a:pt x="1463040" y="585216"/>
                  </a:lnTo>
                  <a:lnTo>
                    <a:pt x="1474203" y="550164"/>
                  </a:lnTo>
                  <a:lnTo>
                    <a:pt x="1484376" y="518160"/>
                  </a:lnTo>
                  <a:lnTo>
                    <a:pt x="1428496" y="537210"/>
                  </a:lnTo>
                  <a:lnTo>
                    <a:pt x="1428369" y="537044"/>
                  </a:lnTo>
                  <a:lnTo>
                    <a:pt x="1428369" y="564273"/>
                  </a:lnTo>
                  <a:lnTo>
                    <a:pt x="1272095" y="729640"/>
                  </a:lnTo>
                  <a:lnTo>
                    <a:pt x="1092149" y="664044"/>
                  </a:lnTo>
                  <a:lnTo>
                    <a:pt x="1095756" y="656831"/>
                  </a:lnTo>
                  <a:lnTo>
                    <a:pt x="1083665" y="656831"/>
                  </a:lnTo>
                  <a:lnTo>
                    <a:pt x="1369949" y="482968"/>
                  </a:lnTo>
                  <a:lnTo>
                    <a:pt x="1428369" y="564273"/>
                  </a:lnTo>
                  <a:lnTo>
                    <a:pt x="1428369" y="537044"/>
                  </a:lnTo>
                  <a:lnTo>
                    <a:pt x="1393405" y="488251"/>
                  </a:lnTo>
                  <a:lnTo>
                    <a:pt x="1408772" y="463283"/>
                  </a:lnTo>
                  <a:lnTo>
                    <a:pt x="1421904" y="441947"/>
                  </a:lnTo>
                  <a:lnTo>
                    <a:pt x="1363840" y="447001"/>
                  </a:lnTo>
                  <a:lnTo>
                    <a:pt x="1361071" y="443141"/>
                  </a:lnTo>
                  <a:lnTo>
                    <a:pt x="1361071" y="470611"/>
                  </a:lnTo>
                  <a:lnTo>
                    <a:pt x="1071372" y="646353"/>
                  </a:lnTo>
                  <a:lnTo>
                    <a:pt x="1071372" y="375145"/>
                  </a:lnTo>
                  <a:lnTo>
                    <a:pt x="1311859" y="402094"/>
                  </a:lnTo>
                  <a:lnTo>
                    <a:pt x="1361071" y="470611"/>
                  </a:lnTo>
                  <a:lnTo>
                    <a:pt x="1361071" y="443141"/>
                  </a:lnTo>
                  <a:lnTo>
                    <a:pt x="1348778" y="425958"/>
                  </a:lnTo>
                  <a:lnTo>
                    <a:pt x="1399997" y="406895"/>
                  </a:lnTo>
                  <a:lnTo>
                    <a:pt x="1408188" y="403847"/>
                  </a:lnTo>
                  <a:lnTo>
                    <a:pt x="1348752" y="365747"/>
                  </a:lnTo>
                  <a:lnTo>
                    <a:pt x="1346492" y="388861"/>
                  </a:lnTo>
                  <a:lnTo>
                    <a:pt x="1344841" y="388683"/>
                  </a:lnTo>
                  <a:lnTo>
                    <a:pt x="1344841" y="405777"/>
                  </a:lnTo>
                  <a:lnTo>
                    <a:pt x="1344726" y="406895"/>
                  </a:lnTo>
                  <a:lnTo>
                    <a:pt x="1343571" y="418693"/>
                  </a:lnTo>
                  <a:lnTo>
                    <a:pt x="1333411" y="404507"/>
                  </a:lnTo>
                  <a:lnTo>
                    <a:pt x="1344841" y="405777"/>
                  </a:lnTo>
                  <a:lnTo>
                    <a:pt x="1344841" y="388683"/>
                  </a:lnTo>
                  <a:lnTo>
                    <a:pt x="1320088" y="385914"/>
                  </a:lnTo>
                  <a:lnTo>
                    <a:pt x="1163726" y="167665"/>
                  </a:lnTo>
                  <a:lnTo>
                    <a:pt x="1174254" y="160007"/>
                  </a:lnTo>
                  <a:lnTo>
                    <a:pt x="1182636" y="153911"/>
                  </a:lnTo>
                  <a:lnTo>
                    <a:pt x="1120152" y="121907"/>
                  </a:lnTo>
                  <a:lnTo>
                    <a:pt x="1132344" y="190487"/>
                  </a:lnTo>
                  <a:lnTo>
                    <a:pt x="1150416" y="177342"/>
                  </a:lnTo>
                  <a:lnTo>
                    <a:pt x="1298498" y="383501"/>
                  </a:lnTo>
                  <a:lnTo>
                    <a:pt x="1071372" y="358076"/>
                  </a:lnTo>
                  <a:lnTo>
                    <a:pt x="1071372" y="185915"/>
                  </a:lnTo>
                  <a:lnTo>
                    <a:pt x="1095756" y="185915"/>
                  </a:lnTo>
                  <a:lnTo>
                    <a:pt x="1090422" y="175247"/>
                  </a:lnTo>
                  <a:lnTo>
                    <a:pt x="1063752" y="121907"/>
                  </a:lnTo>
                  <a:lnTo>
                    <a:pt x="1033272" y="185915"/>
                  </a:lnTo>
                  <a:lnTo>
                    <a:pt x="1056132" y="185915"/>
                  </a:lnTo>
                  <a:lnTo>
                    <a:pt x="1056132" y="356374"/>
                  </a:lnTo>
                  <a:lnTo>
                    <a:pt x="1056132" y="373430"/>
                  </a:lnTo>
                  <a:lnTo>
                    <a:pt x="1056132" y="650913"/>
                  </a:lnTo>
                  <a:lnTo>
                    <a:pt x="1037932" y="644283"/>
                  </a:lnTo>
                  <a:lnTo>
                    <a:pt x="1037932" y="666635"/>
                  </a:lnTo>
                  <a:lnTo>
                    <a:pt x="737565" y="848855"/>
                  </a:lnTo>
                  <a:lnTo>
                    <a:pt x="572757" y="715695"/>
                  </a:lnTo>
                  <a:lnTo>
                    <a:pt x="698030" y="536841"/>
                  </a:lnTo>
                  <a:lnTo>
                    <a:pt x="1034351" y="659104"/>
                  </a:lnTo>
                  <a:lnTo>
                    <a:pt x="1037932" y="666635"/>
                  </a:lnTo>
                  <a:lnTo>
                    <a:pt x="1037932" y="644283"/>
                  </a:lnTo>
                  <a:lnTo>
                    <a:pt x="707212" y="523722"/>
                  </a:lnTo>
                  <a:lnTo>
                    <a:pt x="830199" y="348119"/>
                  </a:lnTo>
                  <a:lnTo>
                    <a:pt x="1056132" y="373430"/>
                  </a:lnTo>
                  <a:lnTo>
                    <a:pt x="1056132" y="356374"/>
                  </a:lnTo>
                  <a:lnTo>
                    <a:pt x="841260" y="332333"/>
                  </a:lnTo>
                  <a:lnTo>
                    <a:pt x="949820" y="177342"/>
                  </a:lnTo>
                  <a:lnTo>
                    <a:pt x="969276" y="190487"/>
                  </a:lnTo>
                  <a:lnTo>
                    <a:pt x="974013" y="160007"/>
                  </a:lnTo>
                  <a:lnTo>
                    <a:pt x="979944" y="121907"/>
                  </a:lnTo>
                  <a:lnTo>
                    <a:pt x="917460" y="155435"/>
                  </a:lnTo>
                  <a:lnTo>
                    <a:pt x="937196" y="168795"/>
                  </a:lnTo>
                  <a:lnTo>
                    <a:pt x="823709" y="330377"/>
                  </a:lnTo>
                  <a:lnTo>
                    <a:pt x="292912" y="270967"/>
                  </a:lnTo>
                  <a:lnTo>
                    <a:pt x="293065" y="269735"/>
                  </a:lnTo>
                  <a:lnTo>
                    <a:pt x="295668" y="248399"/>
                  </a:lnTo>
                  <a:lnTo>
                    <a:pt x="230136" y="272783"/>
                  </a:lnTo>
                  <a:lnTo>
                    <a:pt x="288048" y="310883"/>
                  </a:lnTo>
                  <a:lnTo>
                    <a:pt x="290868" y="287680"/>
                  </a:lnTo>
                  <a:lnTo>
                    <a:pt x="812622" y="346151"/>
                  </a:lnTo>
                  <a:lnTo>
                    <a:pt x="691832" y="518121"/>
                  </a:lnTo>
                  <a:lnTo>
                    <a:pt x="263359" y="361911"/>
                  </a:lnTo>
                  <a:lnTo>
                    <a:pt x="264718" y="358127"/>
                  </a:lnTo>
                  <a:lnTo>
                    <a:pt x="271284" y="339839"/>
                  </a:lnTo>
                  <a:lnTo>
                    <a:pt x="201180" y="347459"/>
                  </a:lnTo>
                  <a:lnTo>
                    <a:pt x="249948" y="399275"/>
                  </a:lnTo>
                  <a:lnTo>
                    <a:pt x="257987" y="376859"/>
                  </a:lnTo>
                  <a:lnTo>
                    <a:pt x="682625" y="531241"/>
                  </a:lnTo>
                  <a:lnTo>
                    <a:pt x="560197" y="705535"/>
                  </a:lnTo>
                  <a:lnTo>
                    <a:pt x="246316" y="451929"/>
                  </a:lnTo>
                  <a:lnTo>
                    <a:pt x="251942" y="444995"/>
                  </a:lnTo>
                  <a:lnTo>
                    <a:pt x="260604" y="434327"/>
                  </a:lnTo>
                  <a:lnTo>
                    <a:pt x="192024" y="419087"/>
                  </a:lnTo>
                  <a:lnTo>
                    <a:pt x="220980" y="483095"/>
                  </a:lnTo>
                  <a:lnTo>
                    <a:pt x="236118" y="464477"/>
                  </a:lnTo>
                  <a:lnTo>
                    <a:pt x="551154" y="718400"/>
                  </a:lnTo>
                  <a:lnTo>
                    <a:pt x="410375" y="918845"/>
                  </a:lnTo>
                  <a:lnTo>
                    <a:pt x="391680" y="905243"/>
                  </a:lnTo>
                  <a:lnTo>
                    <a:pt x="381012" y="975347"/>
                  </a:lnTo>
                  <a:lnTo>
                    <a:pt x="441972" y="941819"/>
                  </a:lnTo>
                  <a:lnTo>
                    <a:pt x="435686" y="937247"/>
                  </a:lnTo>
                  <a:lnTo>
                    <a:pt x="423684" y="928535"/>
                  </a:lnTo>
                  <a:lnTo>
                    <a:pt x="563753" y="728548"/>
                  </a:lnTo>
                  <a:lnTo>
                    <a:pt x="723557" y="857351"/>
                  </a:lnTo>
                  <a:lnTo>
                    <a:pt x="509892" y="986967"/>
                  </a:lnTo>
                  <a:lnTo>
                    <a:pt x="498360" y="967727"/>
                  </a:lnTo>
                  <a:lnTo>
                    <a:pt x="460260" y="1027163"/>
                  </a:lnTo>
                  <a:lnTo>
                    <a:pt x="530364" y="1021067"/>
                  </a:lnTo>
                  <a:lnTo>
                    <a:pt x="521220" y="1005827"/>
                  </a:lnTo>
                  <a:lnTo>
                    <a:pt x="517956" y="1000404"/>
                  </a:lnTo>
                  <a:lnTo>
                    <a:pt x="736422" y="867727"/>
                  </a:lnTo>
                  <a:lnTo>
                    <a:pt x="831900" y="944664"/>
                  </a:lnTo>
                  <a:lnTo>
                    <a:pt x="816864" y="963155"/>
                  </a:lnTo>
                  <a:lnTo>
                    <a:pt x="885456" y="978395"/>
                  </a:lnTo>
                  <a:lnTo>
                    <a:pt x="873036" y="950963"/>
                  </a:lnTo>
                  <a:lnTo>
                    <a:pt x="856488" y="914387"/>
                  </a:lnTo>
                  <a:lnTo>
                    <a:pt x="841514" y="932827"/>
                  </a:lnTo>
                  <a:lnTo>
                    <a:pt x="750404" y="859231"/>
                  </a:lnTo>
                  <a:lnTo>
                    <a:pt x="1044575" y="680580"/>
                  </a:lnTo>
                  <a:lnTo>
                    <a:pt x="1063752" y="720839"/>
                  </a:lnTo>
                  <a:lnTo>
                    <a:pt x="1085342" y="677646"/>
                  </a:lnTo>
                  <a:lnTo>
                    <a:pt x="1260906" y="741476"/>
                  </a:lnTo>
                  <a:lnTo>
                    <a:pt x="1186065" y="820674"/>
                  </a:lnTo>
                  <a:lnTo>
                    <a:pt x="1168908" y="804672"/>
                  </a:lnTo>
                  <a:lnTo>
                    <a:pt x="1149096" y="871728"/>
                  </a:lnTo>
                  <a:lnTo>
                    <a:pt x="1214628" y="847344"/>
                  </a:lnTo>
                  <a:lnTo>
                    <a:pt x="1204836" y="838200"/>
                  </a:lnTo>
                  <a:lnTo>
                    <a:pt x="1197102" y="830973"/>
                  </a:lnTo>
                  <a:lnTo>
                    <a:pt x="1276718" y="747217"/>
                  </a:lnTo>
                  <a:lnTo>
                    <a:pt x="1659851" y="886510"/>
                  </a:lnTo>
                  <a:lnTo>
                    <a:pt x="1710220" y="956602"/>
                  </a:lnTo>
                  <a:lnTo>
                    <a:pt x="1690128" y="970775"/>
                  </a:lnTo>
                  <a:lnTo>
                    <a:pt x="1752612" y="1002779"/>
                  </a:lnTo>
                  <a:lnTo>
                    <a:pt x="1746681" y="964679"/>
                  </a:lnTo>
                  <a:lnTo>
                    <a:pt x="1741944" y="934199"/>
                  </a:lnTo>
                  <a:lnTo>
                    <a:pt x="1722678" y="947801"/>
                  </a:lnTo>
                  <a:lnTo>
                    <a:pt x="1685404" y="895794"/>
                  </a:lnTo>
                  <a:lnTo>
                    <a:pt x="1785086" y="932027"/>
                  </a:lnTo>
                  <a:lnTo>
                    <a:pt x="1776996" y="954024"/>
                  </a:lnTo>
                  <a:lnTo>
                    <a:pt x="1847100" y="946391"/>
                  </a:lnTo>
                  <a:close/>
                </a:path>
                <a:path w="1870075" h="1329054">
                  <a:moveTo>
                    <a:pt x="1869948" y="795528"/>
                  </a:moveTo>
                  <a:lnTo>
                    <a:pt x="1865642" y="755904"/>
                  </a:lnTo>
                  <a:lnTo>
                    <a:pt x="1862328" y="725424"/>
                  </a:lnTo>
                  <a:lnTo>
                    <a:pt x="1842223" y="738632"/>
                  </a:lnTo>
                  <a:lnTo>
                    <a:pt x="1737029" y="580161"/>
                  </a:lnTo>
                  <a:lnTo>
                    <a:pt x="1750225" y="571500"/>
                  </a:lnTo>
                  <a:lnTo>
                    <a:pt x="1757172" y="566928"/>
                  </a:lnTo>
                  <a:lnTo>
                    <a:pt x="1696212" y="531876"/>
                  </a:lnTo>
                  <a:lnTo>
                    <a:pt x="1703832" y="601980"/>
                  </a:lnTo>
                  <a:lnTo>
                    <a:pt x="1724964" y="588098"/>
                  </a:lnTo>
                  <a:lnTo>
                    <a:pt x="1829193" y="747191"/>
                  </a:lnTo>
                  <a:lnTo>
                    <a:pt x="1808988" y="760476"/>
                  </a:lnTo>
                  <a:lnTo>
                    <a:pt x="1869948" y="79552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77684" y="3352800"/>
              <a:ext cx="370332" cy="5196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70776" y="2563368"/>
              <a:ext cx="365759" cy="5227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07223" y="1906524"/>
              <a:ext cx="365760" cy="5273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96300" y="2106168"/>
              <a:ext cx="370332" cy="5273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58428" y="2816352"/>
              <a:ext cx="365759" cy="5273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05800" y="3518916"/>
              <a:ext cx="365760" cy="52425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51179" y="2266200"/>
              <a:ext cx="1186180" cy="1231900"/>
            </a:xfrm>
            <a:custGeom>
              <a:avLst/>
              <a:gdLst/>
              <a:ahLst/>
              <a:cxnLst/>
              <a:rect l="l" t="t" r="r" b="b"/>
              <a:pathLst>
                <a:path w="1186179" h="1231900">
                  <a:moveTo>
                    <a:pt x="169164" y="1161275"/>
                  </a:moveTo>
                  <a:lnTo>
                    <a:pt x="147866" y="1171371"/>
                  </a:lnTo>
                  <a:lnTo>
                    <a:pt x="35064" y="930287"/>
                  </a:lnTo>
                  <a:lnTo>
                    <a:pt x="56388" y="920483"/>
                  </a:lnTo>
                  <a:lnTo>
                    <a:pt x="1524" y="876287"/>
                  </a:lnTo>
                  <a:lnTo>
                    <a:pt x="0" y="946391"/>
                  </a:lnTo>
                  <a:lnTo>
                    <a:pt x="21386" y="936574"/>
                  </a:lnTo>
                  <a:lnTo>
                    <a:pt x="133096" y="1178369"/>
                  </a:lnTo>
                  <a:lnTo>
                    <a:pt x="111252" y="1188707"/>
                  </a:lnTo>
                  <a:lnTo>
                    <a:pt x="167640" y="1231379"/>
                  </a:lnTo>
                  <a:lnTo>
                    <a:pt x="168605" y="1187183"/>
                  </a:lnTo>
                  <a:lnTo>
                    <a:pt x="169164" y="1161275"/>
                  </a:lnTo>
                  <a:close/>
                </a:path>
                <a:path w="1186179" h="1231900">
                  <a:moveTo>
                    <a:pt x="260604" y="161544"/>
                  </a:moveTo>
                  <a:lnTo>
                    <a:pt x="201168" y="198120"/>
                  </a:lnTo>
                  <a:lnTo>
                    <a:pt x="221830" y="211099"/>
                  </a:lnTo>
                  <a:lnTo>
                    <a:pt x="98666" y="408432"/>
                  </a:lnTo>
                  <a:lnTo>
                    <a:pt x="79248" y="396240"/>
                  </a:lnTo>
                  <a:lnTo>
                    <a:pt x="73152" y="466344"/>
                  </a:lnTo>
                  <a:lnTo>
                    <a:pt x="132588" y="429768"/>
                  </a:lnTo>
                  <a:lnTo>
                    <a:pt x="127749" y="426720"/>
                  </a:lnTo>
                  <a:lnTo>
                    <a:pt x="112585" y="417182"/>
                  </a:lnTo>
                  <a:lnTo>
                    <a:pt x="235127" y="219456"/>
                  </a:lnTo>
                  <a:lnTo>
                    <a:pt x="254508" y="231648"/>
                  </a:lnTo>
                  <a:lnTo>
                    <a:pt x="257035" y="202692"/>
                  </a:lnTo>
                  <a:lnTo>
                    <a:pt x="260604" y="161544"/>
                  </a:lnTo>
                  <a:close/>
                </a:path>
                <a:path w="1186179" h="1231900">
                  <a:moveTo>
                    <a:pt x="1185672" y="121920"/>
                  </a:moveTo>
                  <a:lnTo>
                    <a:pt x="1181785" y="118872"/>
                  </a:lnTo>
                  <a:lnTo>
                    <a:pt x="1129284" y="77724"/>
                  </a:lnTo>
                  <a:lnTo>
                    <a:pt x="1124673" y="101396"/>
                  </a:lnTo>
                  <a:lnTo>
                    <a:pt x="751205" y="23520"/>
                  </a:lnTo>
                  <a:lnTo>
                    <a:pt x="751636" y="21336"/>
                  </a:lnTo>
                  <a:lnTo>
                    <a:pt x="755904" y="0"/>
                  </a:lnTo>
                  <a:lnTo>
                    <a:pt x="688848" y="18288"/>
                  </a:lnTo>
                  <a:lnTo>
                    <a:pt x="743712" y="60960"/>
                  </a:lnTo>
                  <a:lnTo>
                    <a:pt x="748157" y="38760"/>
                  </a:lnTo>
                  <a:lnTo>
                    <a:pt x="1121689" y="116649"/>
                  </a:lnTo>
                  <a:lnTo>
                    <a:pt x="1117092" y="140208"/>
                  </a:lnTo>
                  <a:lnTo>
                    <a:pt x="1185672" y="1219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8120" y="3427488"/>
              <a:ext cx="1043940" cy="462280"/>
            </a:xfrm>
            <a:custGeom>
              <a:avLst/>
              <a:gdLst/>
              <a:ahLst/>
              <a:cxnLst/>
              <a:rect l="l" t="t" r="r" b="b"/>
              <a:pathLst>
                <a:path w="1043940" h="462279">
                  <a:moveTo>
                    <a:pt x="429768" y="448043"/>
                  </a:moveTo>
                  <a:lnTo>
                    <a:pt x="423075" y="441947"/>
                  </a:lnTo>
                  <a:lnTo>
                    <a:pt x="377952" y="400799"/>
                  </a:lnTo>
                  <a:lnTo>
                    <a:pt x="371614" y="423837"/>
                  </a:lnTo>
                  <a:lnTo>
                    <a:pt x="62852" y="342353"/>
                  </a:lnTo>
                  <a:lnTo>
                    <a:pt x="63500" y="339839"/>
                  </a:lnTo>
                  <a:lnTo>
                    <a:pt x="68580" y="320027"/>
                  </a:lnTo>
                  <a:lnTo>
                    <a:pt x="0" y="333743"/>
                  </a:lnTo>
                  <a:lnTo>
                    <a:pt x="53340" y="379463"/>
                  </a:lnTo>
                  <a:lnTo>
                    <a:pt x="58902" y="357759"/>
                  </a:lnTo>
                  <a:lnTo>
                    <a:pt x="367398" y="439166"/>
                  </a:lnTo>
                  <a:lnTo>
                    <a:pt x="361188" y="461759"/>
                  </a:lnTo>
                  <a:lnTo>
                    <a:pt x="429768" y="448043"/>
                  </a:lnTo>
                  <a:close/>
                </a:path>
                <a:path w="1043940" h="462279">
                  <a:moveTo>
                    <a:pt x="1043927" y="70104"/>
                  </a:moveTo>
                  <a:lnTo>
                    <a:pt x="1043368" y="44196"/>
                  </a:lnTo>
                  <a:lnTo>
                    <a:pt x="1043343" y="42672"/>
                  </a:lnTo>
                  <a:lnTo>
                    <a:pt x="1042403" y="0"/>
                  </a:lnTo>
                  <a:lnTo>
                    <a:pt x="987539" y="42672"/>
                  </a:lnTo>
                  <a:lnTo>
                    <a:pt x="1009078" y="53136"/>
                  </a:lnTo>
                  <a:lnTo>
                    <a:pt x="891565" y="293852"/>
                  </a:lnTo>
                  <a:lnTo>
                    <a:pt x="870191" y="283464"/>
                  </a:lnTo>
                  <a:lnTo>
                    <a:pt x="871715" y="353568"/>
                  </a:lnTo>
                  <a:lnTo>
                    <a:pt x="926579" y="310896"/>
                  </a:lnTo>
                  <a:lnTo>
                    <a:pt x="923455" y="309372"/>
                  </a:lnTo>
                  <a:lnTo>
                    <a:pt x="905052" y="300418"/>
                  </a:lnTo>
                  <a:lnTo>
                    <a:pt x="1022565" y="59702"/>
                  </a:lnTo>
                  <a:lnTo>
                    <a:pt x="1043927" y="7010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42996" y="3585509"/>
            <a:ext cx="1809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85" dirty="0">
                <a:latin typeface="Trebuchet MS"/>
                <a:cs typeface="Trebuchet MS"/>
              </a:rPr>
              <a:t>M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6954" y="3809179"/>
            <a:ext cx="1863089" cy="14268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50" b="1" spc="85" dirty="0">
                <a:latin typeface="Trebuchet MS"/>
                <a:cs typeface="Trebuchet MS"/>
              </a:rPr>
              <a:t>M</a:t>
            </a:r>
            <a:endParaRPr sz="145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420"/>
              </a:spcBef>
            </a:pPr>
            <a:r>
              <a:rPr sz="1150" b="1" spc="-10" dirty="0">
                <a:latin typeface="Trebuchet MS"/>
                <a:cs typeface="Trebuchet MS"/>
              </a:rPr>
              <a:t>Master-Slave</a:t>
            </a:r>
            <a:endParaRPr sz="115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</a:pPr>
            <a:r>
              <a:rPr sz="1150" spc="-35" dirty="0">
                <a:latin typeface="Tahoma"/>
                <a:cs typeface="Tahoma"/>
              </a:rPr>
              <a:t>Strategy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(Despotism)</a:t>
            </a:r>
            <a:endParaRPr sz="1150">
              <a:latin typeface="Tahoma"/>
              <a:cs typeface="Tahoma"/>
            </a:endParaRPr>
          </a:p>
          <a:p>
            <a:pPr marL="152400" marR="508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latin typeface="Tahoma"/>
                <a:cs typeface="Tahoma"/>
              </a:rPr>
              <a:t>M-</a:t>
            </a:r>
            <a:r>
              <a:rPr sz="1150" spc="-25" dirty="0">
                <a:latin typeface="Tahoma"/>
                <a:cs typeface="Tahoma"/>
              </a:rPr>
              <a:t>S1,S6,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S1-</a:t>
            </a:r>
            <a:r>
              <a:rPr sz="1150" spc="-10" dirty="0">
                <a:latin typeface="Tahoma"/>
                <a:cs typeface="Tahoma"/>
              </a:rPr>
              <a:t>S2,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S2-</a:t>
            </a:r>
            <a:r>
              <a:rPr sz="1150" spc="-10" dirty="0">
                <a:latin typeface="Tahoma"/>
                <a:cs typeface="Tahoma"/>
              </a:rPr>
              <a:t>S3,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S6- S5</a:t>
            </a:r>
            <a:endParaRPr sz="1150">
              <a:latin typeface="Tahoma"/>
              <a:cs typeface="Tahoma"/>
            </a:endParaRPr>
          </a:p>
          <a:p>
            <a:pPr marL="152400" marR="315595">
              <a:lnSpc>
                <a:spcPct val="100000"/>
              </a:lnSpc>
              <a:spcBef>
                <a:spcPts val="10"/>
              </a:spcBef>
            </a:pPr>
            <a:r>
              <a:rPr sz="1150" spc="-30" dirty="0">
                <a:latin typeface="Tahoma"/>
                <a:cs typeface="Tahoma"/>
              </a:rPr>
              <a:t>This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configuration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has </a:t>
            </a:r>
            <a:r>
              <a:rPr sz="1150" spc="-10" dirty="0">
                <a:latin typeface="Tahoma"/>
                <a:cs typeface="Tahoma"/>
              </a:rPr>
              <a:t>latency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8985" y="1855717"/>
            <a:ext cx="5214620" cy="2967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marR="404495" indent="-181610">
              <a:lnSpc>
                <a:spcPct val="100000"/>
              </a:lnSpc>
              <a:spcBef>
                <a:spcPts val="105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latin typeface="Trebuchet MS"/>
                <a:cs typeface="Trebuchet MS"/>
              </a:rPr>
              <a:t>When</a:t>
            </a:r>
            <a:r>
              <a:rPr sz="1650" b="1" spc="-145" dirty="0">
                <a:latin typeface="Trebuchet MS"/>
                <a:cs typeface="Trebuchet MS"/>
              </a:rPr>
              <a:t> </a:t>
            </a:r>
            <a:r>
              <a:rPr sz="1650" b="1" spc="85" dirty="0">
                <a:latin typeface="Trebuchet MS"/>
                <a:cs typeface="Trebuchet MS"/>
              </a:rPr>
              <a:t>GPS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is</a:t>
            </a:r>
            <a:r>
              <a:rPr sz="1650" b="1" spc="-135" dirty="0">
                <a:latin typeface="Trebuchet MS"/>
                <a:cs typeface="Trebuchet MS"/>
              </a:rPr>
              <a:t> </a:t>
            </a:r>
            <a:r>
              <a:rPr sz="1650" b="1" spc="-30" dirty="0">
                <a:latin typeface="Trebuchet MS"/>
                <a:cs typeface="Trebuchet MS"/>
              </a:rPr>
              <a:t>denied</a:t>
            </a:r>
            <a:r>
              <a:rPr sz="1650" b="1" spc="-110" dirty="0">
                <a:latin typeface="Trebuchet MS"/>
                <a:cs typeface="Trebuchet MS"/>
              </a:rPr>
              <a:t> </a:t>
            </a:r>
            <a:r>
              <a:rPr sz="1650" b="1" spc="-55" dirty="0">
                <a:latin typeface="Trebuchet MS"/>
                <a:cs typeface="Trebuchet MS"/>
              </a:rPr>
              <a:t>we</a:t>
            </a:r>
            <a:r>
              <a:rPr sz="1650" b="1" spc="-13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can</a:t>
            </a:r>
            <a:r>
              <a:rPr sz="1650" b="1" spc="-12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establish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common </a:t>
            </a:r>
            <a:r>
              <a:rPr sz="1650" b="1" spc="-35" dirty="0">
                <a:latin typeface="Trebuchet MS"/>
                <a:cs typeface="Trebuchet MS"/>
              </a:rPr>
              <a:t>time</a:t>
            </a:r>
            <a:r>
              <a:rPr sz="1650" b="1" spc="-75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that</a:t>
            </a:r>
            <a:r>
              <a:rPr sz="1650" b="1" spc="-8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is</a:t>
            </a:r>
            <a:r>
              <a:rPr sz="1650" b="1" spc="-70" dirty="0">
                <a:latin typeface="Trebuchet MS"/>
                <a:cs typeface="Trebuchet MS"/>
              </a:rPr>
              <a:t> </a:t>
            </a:r>
            <a:r>
              <a:rPr sz="1650" b="1" spc="-20" dirty="0">
                <a:latin typeface="Trebuchet MS"/>
                <a:cs typeface="Trebuchet MS"/>
              </a:rPr>
              <a:t>maintained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across</a:t>
            </a:r>
            <a:r>
              <a:rPr sz="1650" b="1" spc="-7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</a:t>
            </a:r>
            <a:r>
              <a:rPr sz="1650" b="1" spc="-80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stationary</a:t>
            </a:r>
            <a:r>
              <a:rPr sz="1650" b="1" spc="-90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or </a:t>
            </a:r>
            <a:r>
              <a:rPr sz="1650" b="1" dirty="0">
                <a:latin typeface="Trebuchet MS"/>
                <a:cs typeface="Trebuchet MS"/>
              </a:rPr>
              <a:t>dynamic</a:t>
            </a:r>
            <a:r>
              <a:rPr sz="1650" b="1" spc="-18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network</a:t>
            </a:r>
            <a:endParaRPr sz="1650">
              <a:latin typeface="Trebuchet MS"/>
              <a:cs typeface="Trebuchet MS"/>
            </a:endParaRPr>
          </a:p>
          <a:p>
            <a:pPr marL="193675" marR="149860" indent="-181610">
              <a:lnSpc>
                <a:spcPct val="100000"/>
              </a:lnSpc>
              <a:spcBef>
                <a:spcPts val="490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rebuchet MS"/>
                <a:cs typeface="Trebuchet MS"/>
              </a:rPr>
              <a:t>	</a:t>
            </a:r>
            <a:r>
              <a:rPr sz="1650" b="1" spc="-70" dirty="0">
                <a:latin typeface="Trebuchet MS"/>
                <a:cs typeface="Trebuchet MS"/>
              </a:rPr>
              <a:t>For</a:t>
            </a:r>
            <a:r>
              <a:rPr sz="1650" b="1" spc="-8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dynamic</a:t>
            </a:r>
            <a:r>
              <a:rPr sz="1650" b="1" spc="-11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clocks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20" dirty="0">
                <a:latin typeface="Trebuchet MS"/>
                <a:cs typeface="Trebuchet MS"/>
              </a:rPr>
              <a:t>motion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35" dirty="0">
                <a:latin typeface="Trebuchet MS"/>
                <a:cs typeface="Trebuchet MS"/>
              </a:rPr>
              <a:t>correction</a:t>
            </a:r>
            <a:r>
              <a:rPr sz="1650" b="1" spc="-8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is</a:t>
            </a:r>
            <a:r>
              <a:rPr sz="1650" b="1" spc="-8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required </a:t>
            </a:r>
            <a:r>
              <a:rPr sz="1650" b="1" spc="-25" dirty="0">
                <a:latin typeface="Trebuchet MS"/>
                <a:cs typeface="Trebuchet MS"/>
              </a:rPr>
              <a:t>due</a:t>
            </a:r>
            <a:r>
              <a:rPr sz="1650" b="1" spc="-130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to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spc="-55" dirty="0">
                <a:latin typeface="Trebuchet MS"/>
                <a:cs typeface="Trebuchet MS"/>
              </a:rPr>
              <a:t>relativity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and</a:t>
            </a:r>
            <a:r>
              <a:rPr sz="1650" b="1" spc="-130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to</a:t>
            </a:r>
            <a:r>
              <a:rPr sz="1650" b="1" spc="-12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measure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propagation</a:t>
            </a:r>
            <a:r>
              <a:rPr sz="1650" b="1" spc="-130" dirty="0">
                <a:latin typeface="Trebuchet MS"/>
                <a:cs typeface="Trebuchet MS"/>
              </a:rPr>
              <a:t> </a:t>
            </a:r>
            <a:r>
              <a:rPr sz="1650" b="1" spc="-20" dirty="0">
                <a:latin typeface="Trebuchet MS"/>
                <a:cs typeface="Trebuchet MS"/>
              </a:rPr>
              <a:t>delay</a:t>
            </a:r>
            <a:r>
              <a:rPr sz="1650" b="1" spc="-160" dirty="0">
                <a:latin typeface="Trebuchet MS"/>
                <a:cs typeface="Trebuchet MS"/>
              </a:rPr>
              <a:t> </a:t>
            </a:r>
            <a:r>
              <a:rPr sz="1650" b="1" spc="-50" dirty="0">
                <a:latin typeface="Trebuchet MS"/>
                <a:cs typeface="Trebuchet MS"/>
              </a:rPr>
              <a:t>:</a:t>
            </a:r>
            <a:endParaRPr sz="1650">
              <a:latin typeface="Trebuchet MS"/>
              <a:cs typeface="Trebuchet MS"/>
            </a:endParaRPr>
          </a:p>
          <a:p>
            <a:pPr marL="576580" marR="5080" lvl="1" indent="-180340">
              <a:lnSpc>
                <a:spcPct val="102099"/>
              </a:lnSpc>
              <a:spcBef>
                <a:spcPts val="515"/>
              </a:spcBef>
              <a:buFont typeface="Arial MT"/>
              <a:buChar char="•"/>
              <a:tabLst>
                <a:tab pos="577850" algn="l"/>
              </a:tabLst>
            </a:pPr>
            <a:r>
              <a:rPr sz="1450" dirty="0">
                <a:latin typeface="Tahoma"/>
                <a:cs typeface="Tahoma"/>
              </a:rPr>
              <a:t>in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gravitational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field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clock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rates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are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dependent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on 	</a:t>
            </a:r>
            <a:r>
              <a:rPr sz="1450" dirty="0">
                <a:latin typeface="Tahoma"/>
                <a:cs typeface="Tahoma"/>
              </a:rPr>
              <a:t>position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velocity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are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different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across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the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network</a:t>
            </a:r>
            <a:endParaRPr sz="1450">
              <a:latin typeface="Tahoma"/>
              <a:cs typeface="Tahoma"/>
            </a:endParaRPr>
          </a:p>
          <a:p>
            <a:pPr marL="615950" lvl="1" indent="-21971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615950" algn="l"/>
              </a:tabLst>
            </a:pPr>
            <a:r>
              <a:rPr sz="1450" spc="-10" dirty="0">
                <a:latin typeface="Tahoma"/>
                <a:cs typeface="Tahoma"/>
              </a:rPr>
              <a:t>propagation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time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asymmetries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between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platforms</a:t>
            </a:r>
            <a:endParaRPr sz="1450">
              <a:latin typeface="Tahoma"/>
              <a:cs typeface="Tahoma"/>
            </a:endParaRPr>
          </a:p>
          <a:p>
            <a:pPr marL="193675" marR="90170" indent="-181610">
              <a:lnSpc>
                <a:spcPct val="100000"/>
              </a:lnSpc>
              <a:spcBef>
                <a:spcPts val="480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rebuchet MS"/>
                <a:cs typeface="Trebuchet MS"/>
              </a:rPr>
              <a:t>	</a:t>
            </a:r>
            <a:r>
              <a:rPr sz="1650" b="1" spc="-70" dirty="0">
                <a:latin typeface="Trebuchet MS"/>
                <a:cs typeface="Trebuchet MS"/>
              </a:rPr>
              <a:t>For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precision</a:t>
            </a:r>
            <a:r>
              <a:rPr sz="1650" b="1" spc="-110" dirty="0">
                <a:latin typeface="Trebuchet MS"/>
                <a:cs typeface="Trebuchet MS"/>
              </a:rPr>
              <a:t> </a:t>
            </a:r>
            <a:r>
              <a:rPr sz="1650" b="1" spc="-30" dirty="0">
                <a:latin typeface="Trebuchet MS"/>
                <a:cs typeface="Trebuchet MS"/>
              </a:rPr>
              <a:t>synchronization</a:t>
            </a:r>
            <a:r>
              <a:rPr sz="1650" b="1" spc="-9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(nanosecond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errors) </a:t>
            </a:r>
            <a:r>
              <a:rPr sz="1650" b="1" spc="-45" dirty="0">
                <a:latin typeface="Trebuchet MS"/>
                <a:cs typeface="Trebuchet MS"/>
              </a:rPr>
              <a:t>between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platforms</a:t>
            </a:r>
            <a:r>
              <a:rPr sz="1650" b="1" spc="-120" dirty="0">
                <a:latin typeface="Trebuchet MS"/>
                <a:cs typeface="Trebuchet MS"/>
              </a:rPr>
              <a:t> </a:t>
            </a:r>
            <a:r>
              <a:rPr sz="1650" b="1" spc="-55" dirty="0">
                <a:latin typeface="Trebuchet MS"/>
                <a:cs typeface="Trebuchet MS"/>
              </a:rPr>
              <a:t>the</a:t>
            </a:r>
            <a:r>
              <a:rPr sz="1650" b="1" spc="-75" dirty="0">
                <a:latin typeface="Trebuchet MS"/>
                <a:cs typeface="Trebuchet MS"/>
              </a:rPr>
              <a:t> </a:t>
            </a:r>
            <a:r>
              <a:rPr sz="1650" b="1" spc="-30" dirty="0">
                <a:latin typeface="Trebuchet MS"/>
                <a:cs typeface="Trebuchet MS"/>
              </a:rPr>
              <a:t>following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measurements</a:t>
            </a:r>
            <a:r>
              <a:rPr sz="1650" b="1" spc="-135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are </a:t>
            </a:r>
            <a:r>
              <a:rPr sz="1650" b="1" spc="-10" dirty="0">
                <a:latin typeface="Trebuchet MS"/>
                <a:cs typeface="Trebuchet MS"/>
              </a:rPr>
              <a:t>required: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3027" y="4862577"/>
            <a:ext cx="461137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2099"/>
              </a:lnSpc>
              <a:spcBef>
                <a:spcPts val="100"/>
              </a:spcBef>
              <a:buFont typeface="Arial MT"/>
              <a:buChar char="•"/>
              <a:tabLst>
                <a:tab pos="193675" algn="l"/>
              </a:tabLst>
            </a:pPr>
            <a:r>
              <a:rPr sz="1450" spc="-25" dirty="0">
                <a:latin typeface="Tahoma"/>
                <a:cs typeface="Tahoma"/>
              </a:rPr>
              <a:t>Time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difference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between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50" dirty="0">
                <a:latin typeface="Tahoma"/>
                <a:cs typeface="Tahoma"/>
              </a:rPr>
              <a:t>clocks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,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3-</a:t>
            </a:r>
            <a:r>
              <a:rPr sz="1450" dirty="0">
                <a:latin typeface="Tahoma"/>
                <a:cs typeface="Tahoma"/>
              </a:rPr>
              <a:t>dimensional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range, 	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relative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velocity</a:t>
            </a:r>
            <a:r>
              <a:rPr sz="1450" spc="-1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between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platforms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616" y="1296369"/>
            <a:ext cx="80879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80" dirty="0"/>
              <a:t>Time</a:t>
            </a:r>
            <a:r>
              <a:rPr sz="3300" spc="-370" dirty="0"/>
              <a:t> </a:t>
            </a:r>
            <a:r>
              <a:rPr sz="3300" spc="-125" dirty="0"/>
              <a:t>synchronization</a:t>
            </a:r>
            <a:r>
              <a:rPr sz="3300" spc="-375" dirty="0"/>
              <a:t> </a:t>
            </a:r>
            <a:r>
              <a:rPr sz="3300" spc="-55" dirty="0"/>
              <a:t>across</a:t>
            </a:r>
            <a:r>
              <a:rPr sz="3300" spc="-290" dirty="0"/>
              <a:t> </a:t>
            </a:r>
            <a:r>
              <a:rPr sz="3300" spc="-145" dirty="0"/>
              <a:t>a</a:t>
            </a:r>
            <a:r>
              <a:rPr sz="3300" spc="-355" dirty="0"/>
              <a:t> </a:t>
            </a:r>
            <a:r>
              <a:rPr sz="3300" spc="-120" dirty="0"/>
              <a:t>dynamic</a:t>
            </a:r>
            <a:r>
              <a:rPr sz="3300" spc="-330" dirty="0"/>
              <a:t> </a:t>
            </a:r>
            <a:r>
              <a:rPr sz="3300" spc="-80" dirty="0"/>
              <a:t>network</a:t>
            </a:r>
            <a:endParaRPr sz="3300"/>
          </a:p>
        </p:txBody>
      </p:sp>
      <p:sp>
        <p:nvSpPr>
          <p:cNvPr id="5" name="object 5"/>
          <p:cNvSpPr/>
          <p:nvPr/>
        </p:nvSpPr>
        <p:spPr>
          <a:xfrm>
            <a:off x="565404" y="5222747"/>
            <a:ext cx="2766060" cy="20320"/>
          </a:xfrm>
          <a:custGeom>
            <a:avLst/>
            <a:gdLst/>
            <a:ahLst/>
            <a:cxnLst/>
            <a:rect l="l" t="t" r="r" b="b"/>
            <a:pathLst>
              <a:path w="2766060" h="20320">
                <a:moveTo>
                  <a:pt x="2766059" y="19812"/>
                </a:moveTo>
                <a:lnTo>
                  <a:pt x="0" y="19812"/>
                </a:lnTo>
                <a:lnTo>
                  <a:pt x="0" y="0"/>
                </a:lnTo>
                <a:lnTo>
                  <a:pt x="2766059" y="0"/>
                </a:lnTo>
                <a:lnTo>
                  <a:pt x="2766059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2504" y="1831847"/>
            <a:ext cx="4089400" cy="2646045"/>
            <a:chOff x="222504" y="1831847"/>
            <a:chExt cx="4089400" cy="2646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4" y="2001011"/>
              <a:ext cx="3777995" cy="2371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1459" y="1839467"/>
              <a:ext cx="4052570" cy="2630805"/>
            </a:xfrm>
            <a:custGeom>
              <a:avLst/>
              <a:gdLst/>
              <a:ahLst/>
              <a:cxnLst/>
              <a:rect l="l" t="t" r="r" b="b"/>
              <a:pathLst>
                <a:path w="4052570" h="2630804">
                  <a:moveTo>
                    <a:pt x="0" y="0"/>
                  </a:moveTo>
                  <a:lnTo>
                    <a:pt x="4052315" y="0"/>
                  </a:lnTo>
                  <a:lnTo>
                    <a:pt x="4052315" y="2630424"/>
                  </a:lnTo>
                  <a:lnTo>
                    <a:pt x="0" y="2630424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1752" y="4631435"/>
            <a:ext cx="3794760" cy="1564005"/>
          </a:xfrm>
          <a:prstGeom prst="rect">
            <a:avLst/>
          </a:prstGeom>
          <a:ln w="18288">
            <a:solidFill>
              <a:srgbClr val="FF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61620" marR="312420">
              <a:lnSpc>
                <a:spcPct val="101699"/>
              </a:lnSpc>
              <a:spcBef>
                <a:spcPts val="1230"/>
              </a:spcBef>
            </a:pP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spatially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distributed</a:t>
            </a:r>
            <a:r>
              <a:rPr sz="1450" b="1" i="1" spc="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set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0033CC"/>
                </a:solidFill>
                <a:latin typeface="Arial"/>
                <a:cs typeface="Arial"/>
              </a:rPr>
              <a:t>clocks,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450" b="1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rates</a:t>
            </a:r>
            <a:r>
              <a:rPr sz="1450" b="1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adjusted</a:t>
            </a:r>
            <a:r>
              <a:rPr sz="1450" b="1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50" b="1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FF0000"/>
                </a:solidFill>
                <a:latin typeface="Arial"/>
                <a:cs typeface="Arial"/>
              </a:rPr>
              <a:t>maintain </a:t>
            </a:r>
            <a:r>
              <a:rPr sz="145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synchronization,</a:t>
            </a:r>
            <a:r>
              <a:rPr sz="1450" b="1" i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can</a:t>
            </a:r>
            <a:r>
              <a:rPr sz="1450" b="1" i="1" spc="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create</a:t>
            </a:r>
            <a:r>
              <a:rPr sz="1450" b="1" i="1" spc="8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5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coordinate</a:t>
            </a:r>
            <a:r>
              <a:rPr sz="1450" b="1" i="1" spc="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time</a:t>
            </a:r>
            <a:r>
              <a:rPr sz="1450" b="1" i="1" spc="6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scale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that</a:t>
            </a:r>
            <a:r>
              <a:rPr sz="1450" b="1" i="1" spc="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0033CC"/>
                </a:solidFill>
                <a:latin typeface="Arial"/>
                <a:cs typeface="Arial"/>
              </a:rPr>
              <a:t>is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referenced</a:t>
            </a:r>
            <a:r>
              <a:rPr sz="1450" b="1" i="1" spc="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to</a:t>
            </a:r>
            <a:r>
              <a:rPr sz="1450" b="1" i="1" spc="6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0033CC"/>
                </a:solidFill>
                <a:latin typeface="Arial"/>
                <a:cs typeface="Arial"/>
              </a:rPr>
              <a:t>UTC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74" y="1089231"/>
            <a:ext cx="6664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90" dirty="0"/>
              <a:t>Position,</a:t>
            </a:r>
            <a:r>
              <a:rPr sz="2950" spc="-315" dirty="0"/>
              <a:t> </a:t>
            </a:r>
            <a:r>
              <a:rPr sz="2950" spc="-120" dirty="0"/>
              <a:t>Navigation</a:t>
            </a:r>
            <a:r>
              <a:rPr sz="2950" spc="-285" dirty="0"/>
              <a:t> </a:t>
            </a:r>
            <a:r>
              <a:rPr sz="2950" spc="-145" dirty="0"/>
              <a:t>G</a:t>
            </a:r>
            <a:r>
              <a:rPr sz="2950" spc="-340" dirty="0"/>
              <a:t> </a:t>
            </a:r>
            <a:r>
              <a:rPr sz="2950" spc="-155" dirty="0"/>
              <a:t>Time</a:t>
            </a:r>
            <a:r>
              <a:rPr sz="2950" spc="-305" dirty="0"/>
              <a:t> </a:t>
            </a:r>
            <a:r>
              <a:rPr sz="2950" spc="-60" dirty="0"/>
              <a:t>Protocol</a:t>
            </a:r>
            <a:r>
              <a:rPr sz="2950" spc="-340" dirty="0"/>
              <a:t> </a:t>
            </a:r>
            <a:r>
              <a:rPr sz="2950" spc="-65" dirty="0"/>
              <a:t>(PNTP)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817847" y="1669793"/>
            <a:ext cx="819023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-25" dirty="0">
                <a:latin typeface="Trebuchet MS"/>
                <a:cs typeface="Trebuchet MS"/>
              </a:rPr>
              <a:t>PNTP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b="1" spc="60" dirty="0">
                <a:latin typeface="Trebuchet MS"/>
                <a:cs typeface="Trebuchet MS"/>
              </a:rPr>
              <a:t>is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b="1" dirty="0">
                <a:latin typeface="Trebuchet MS"/>
                <a:cs typeface="Trebuchet MS"/>
              </a:rPr>
              <a:t>a</a:t>
            </a:r>
            <a:r>
              <a:rPr sz="2300" b="1" spc="-200" dirty="0">
                <a:latin typeface="Trebuchet MS"/>
                <a:cs typeface="Trebuchet MS"/>
              </a:rPr>
              <a:t> </a:t>
            </a:r>
            <a:r>
              <a:rPr sz="2300" b="1" spc="-55" dirty="0">
                <a:latin typeface="Trebuchet MS"/>
                <a:cs typeface="Trebuchet MS"/>
              </a:rPr>
              <a:t>new</a:t>
            </a:r>
            <a:r>
              <a:rPr sz="2300" b="1" spc="-170" dirty="0">
                <a:latin typeface="Trebuchet MS"/>
                <a:cs typeface="Trebuchet MS"/>
              </a:rPr>
              <a:t> </a:t>
            </a:r>
            <a:r>
              <a:rPr sz="2300" b="1" spc="-65" dirty="0">
                <a:latin typeface="Trebuchet MS"/>
                <a:cs typeface="Trebuchet MS"/>
              </a:rPr>
              <a:t>network</a:t>
            </a:r>
            <a:r>
              <a:rPr sz="2300" b="1" spc="-204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protocol</a:t>
            </a:r>
            <a:r>
              <a:rPr sz="2300" b="1" spc="-190" dirty="0">
                <a:latin typeface="Trebuchet MS"/>
                <a:cs typeface="Trebuchet MS"/>
              </a:rPr>
              <a:t> </a:t>
            </a:r>
            <a:r>
              <a:rPr sz="2300" b="1" spc="-75" dirty="0">
                <a:latin typeface="Trebuchet MS"/>
                <a:cs typeface="Trebuchet MS"/>
              </a:rPr>
              <a:t>for</a:t>
            </a:r>
            <a:r>
              <a:rPr sz="2300" b="1" spc="-220" dirty="0">
                <a:latin typeface="Trebuchet MS"/>
                <a:cs typeface="Trebuchet MS"/>
              </a:rPr>
              <a:t> </a:t>
            </a:r>
            <a:r>
              <a:rPr sz="2300" b="1" spc="-140" dirty="0">
                <a:latin typeface="Trebuchet MS"/>
                <a:cs typeface="Trebuchet MS"/>
              </a:rPr>
              <a:t>Two-</a:t>
            </a:r>
            <a:r>
              <a:rPr sz="2300" b="1" spc="-30" dirty="0">
                <a:latin typeface="Trebuchet MS"/>
                <a:cs typeface="Trebuchet MS"/>
              </a:rPr>
              <a:t>Way</a:t>
            </a:r>
            <a:r>
              <a:rPr sz="2300" b="1" spc="-204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Position</a:t>
            </a:r>
            <a:r>
              <a:rPr sz="2300" b="1" spc="-240" dirty="0">
                <a:latin typeface="Trebuchet MS"/>
                <a:cs typeface="Trebuchet MS"/>
              </a:rPr>
              <a:t> </a:t>
            </a:r>
            <a:r>
              <a:rPr sz="2300" b="1" spc="-20" dirty="0">
                <a:latin typeface="Trebuchet MS"/>
                <a:cs typeface="Trebuchet MS"/>
              </a:rPr>
              <a:t>Transfer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118" y="2019172"/>
            <a:ext cx="6656705" cy="351662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b="1" spc="-30" dirty="0">
                <a:latin typeface="Trebuchet MS"/>
                <a:cs typeface="Trebuchet MS"/>
              </a:rPr>
              <a:t>Extension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of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NTP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/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PTP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to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include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Position,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Velocity,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Acceleration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(PVA)</a:t>
            </a:r>
            <a:endParaRPr sz="1400">
              <a:latin typeface="Trebuchet MS"/>
              <a:cs typeface="Trebuchet MS"/>
            </a:endParaRPr>
          </a:p>
          <a:p>
            <a:pPr marL="875030" lvl="1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b="1" spc="-60" dirty="0">
                <a:latin typeface="Trebuchet MS"/>
                <a:cs typeface="Trebuchet MS"/>
              </a:rPr>
              <a:t>Time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Distribution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=&gt;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Position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Distribution</a:t>
            </a:r>
            <a:endParaRPr sz="1400">
              <a:latin typeface="Trebuchet MS"/>
              <a:cs typeface="Trebuchet MS"/>
            </a:endParaRPr>
          </a:p>
          <a:p>
            <a:pPr marL="125222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252220" algn="l"/>
              </a:tabLst>
            </a:pPr>
            <a:r>
              <a:rPr sz="1400" spc="-55" dirty="0">
                <a:latin typeface="Tahoma"/>
                <a:cs typeface="Tahoma"/>
              </a:rPr>
              <a:t>Terminology: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Server/Client</a:t>
            </a:r>
            <a:r>
              <a:rPr sz="1400" spc="110" dirty="0">
                <a:latin typeface="Tahoma"/>
                <a:cs typeface="Tahoma"/>
              </a:rPr>
              <a:t> </a:t>
            </a:r>
            <a:r>
              <a:rPr sz="1400" spc="-280" dirty="0">
                <a:latin typeface="Tahoma"/>
                <a:cs typeface="Tahoma"/>
              </a:rPr>
              <a:t>=&gt;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Reference/Asset</a:t>
            </a:r>
            <a:endParaRPr sz="1400">
              <a:latin typeface="Tahoma"/>
              <a:cs typeface="Tahoma"/>
            </a:endParaRPr>
          </a:p>
          <a:p>
            <a:pPr marL="1252220" lvl="2" indent="-18351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252220" algn="l"/>
              </a:tabLst>
            </a:pPr>
            <a:r>
              <a:rPr sz="1400" dirty="0">
                <a:latin typeface="Tahoma"/>
                <a:cs typeface="Tahoma"/>
              </a:rPr>
              <a:t>Hierarchical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Network: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Stratum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Server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80" dirty="0">
                <a:latin typeface="Tahoma"/>
                <a:cs typeface="Tahoma"/>
              </a:rPr>
              <a:t>=&gt;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Primary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Reference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b="1" spc="-40" dirty="0">
                <a:latin typeface="Trebuchet MS"/>
                <a:cs typeface="Trebuchet MS"/>
              </a:rPr>
              <a:t>Explicitly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handles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time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G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position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distribution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for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moving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References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and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Assets</a:t>
            </a:r>
            <a:endParaRPr sz="1400">
              <a:latin typeface="Trebuchet MS"/>
              <a:cs typeface="Trebuchet MS"/>
            </a:endParaRPr>
          </a:p>
          <a:p>
            <a:pPr marL="875030" lvl="1" indent="-18415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spc="-40" dirty="0">
                <a:latin typeface="Tahoma"/>
                <a:cs typeface="Tahoma"/>
              </a:rPr>
              <a:t>Time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Arrival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(TOA)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Time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Difference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Arrival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(TDOA)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positioning</a:t>
            </a:r>
            <a:endParaRPr sz="1400">
              <a:latin typeface="Tahoma"/>
              <a:cs typeface="Tahoma"/>
            </a:endParaRPr>
          </a:p>
          <a:p>
            <a:pPr marL="875030" lvl="1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spc="-10" dirty="0">
                <a:latin typeface="Tahoma"/>
                <a:cs typeface="Tahoma"/>
              </a:rPr>
              <a:t>Kalman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Filtering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PVA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tracking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prediction</a:t>
            </a:r>
            <a:endParaRPr sz="1400">
              <a:latin typeface="Tahoma"/>
              <a:cs typeface="Tahoma"/>
            </a:endParaRPr>
          </a:p>
          <a:p>
            <a:pPr marL="875030" lvl="1" indent="-1841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dirty="0">
                <a:latin typeface="Tahoma"/>
                <a:cs typeface="Tahoma"/>
              </a:rPr>
              <a:t>Compensation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for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Special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General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Relativity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(velocity,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gravity)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b="1" spc="-10" dirty="0">
                <a:latin typeface="Trebuchet MS"/>
                <a:cs typeface="Trebuchet MS"/>
              </a:rPr>
              <a:t>Luminous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Cyber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Corp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(Barry,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Weiss),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initial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development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funded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by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USAF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SBIR</a:t>
            </a:r>
            <a:endParaRPr sz="1400">
              <a:latin typeface="Trebuchet MS"/>
              <a:cs typeface="Trebuchet MS"/>
            </a:endParaRPr>
          </a:p>
          <a:p>
            <a:pPr marL="875030" lvl="1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spc="-20" dirty="0">
                <a:latin typeface="Tahoma"/>
                <a:cs typeface="Tahoma"/>
              </a:rPr>
              <a:t>First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flight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by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UAS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GPS-</a:t>
            </a:r>
            <a:r>
              <a:rPr sz="1400" spc="-10" dirty="0">
                <a:latin typeface="Tahoma"/>
                <a:cs typeface="Tahoma"/>
              </a:rPr>
              <a:t>denied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airspace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April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2024</a:t>
            </a:r>
            <a:endParaRPr sz="1400">
              <a:latin typeface="Tahoma"/>
              <a:cs typeface="Tahoma"/>
            </a:endParaRPr>
          </a:p>
          <a:p>
            <a:pPr marL="197485" indent="-18478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97485" algn="l"/>
              </a:tabLst>
            </a:pPr>
            <a:r>
              <a:rPr sz="1950" b="1" spc="-10" dirty="0">
                <a:latin typeface="Trebuchet MS"/>
                <a:cs typeface="Trebuchet MS"/>
              </a:rPr>
              <a:t>Looking</a:t>
            </a:r>
            <a:r>
              <a:rPr sz="1950" b="1" spc="-170" dirty="0">
                <a:latin typeface="Trebuchet MS"/>
                <a:cs typeface="Trebuchet MS"/>
              </a:rPr>
              <a:t> </a:t>
            </a:r>
            <a:r>
              <a:rPr sz="1950" b="1" spc="-35" dirty="0">
                <a:latin typeface="Trebuchet MS"/>
                <a:cs typeface="Trebuchet MS"/>
              </a:rPr>
              <a:t>to</a:t>
            </a:r>
            <a:r>
              <a:rPr sz="1950" b="1" spc="-17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collaborate</a:t>
            </a:r>
            <a:r>
              <a:rPr sz="1950" b="1" spc="-195" dirty="0">
                <a:latin typeface="Trebuchet MS"/>
                <a:cs typeface="Trebuchet MS"/>
              </a:rPr>
              <a:t> </a:t>
            </a:r>
            <a:r>
              <a:rPr sz="1950" b="1" spc="-35" dirty="0">
                <a:latin typeface="Trebuchet MS"/>
                <a:cs typeface="Trebuchet MS"/>
              </a:rPr>
              <a:t>to</a:t>
            </a:r>
            <a:r>
              <a:rPr sz="1950" b="1" spc="-150" dirty="0">
                <a:latin typeface="Trebuchet MS"/>
                <a:cs typeface="Trebuchet MS"/>
              </a:rPr>
              <a:t> </a:t>
            </a:r>
            <a:r>
              <a:rPr sz="1950" b="1" spc="-30" dirty="0">
                <a:latin typeface="Trebuchet MS"/>
                <a:cs typeface="Trebuchet MS"/>
              </a:rPr>
              <a:t>bring</a:t>
            </a:r>
            <a:r>
              <a:rPr sz="1950" b="1" spc="-16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PNTP</a:t>
            </a:r>
            <a:r>
              <a:rPr sz="1950" b="1" spc="-155" dirty="0">
                <a:latin typeface="Trebuchet MS"/>
                <a:cs typeface="Trebuchet MS"/>
              </a:rPr>
              <a:t> </a:t>
            </a:r>
            <a:r>
              <a:rPr sz="1950" b="1" spc="-35" dirty="0">
                <a:latin typeface="Trebuchet MS"/>
                <a:cs typeface="Trebuchet MS"/>
              </a:rPr>
              <a:t>to</a:t>
            </a:r>
            <a:r>
              <a:rPr sz="1950" b="1" spc="-170" dirty="0">
                <a:latin typeface="Trebuchet MS"/>
                <a:cs typeface="Trebuchet MS"/>
              </a:rPr>
              <a:t> </a:t>
            </a:r>
            <a:r>
              <a:rPr sz="1950" b="1" spc="-110" dirty="0">
                <a:latin typeface="Trebuchet MS"/>
                <a:cs typeface="Trebuchet MS"/>
              </a:rPr>
              <a:t>IETF,</a:t>
            </a:r>
            <a:r>
              <a:rPr sz="1950" b="1" spc="-190" dirty="0">
                <a:latin typeface="Trebuchet MS"/>
                <a:cs typeface="Trebuchet MS"/>
              </a:rPr>
              <a:t> </a:t>
            </a:r>
            <a:r>
              <a:rPr sz="1950" b="1" spc="-20" dirty="0">
                <a:latin typeface="Trebuchet MS"/>
                <a:cs typeface="Trebuchet MS"/>
              </a:rPr>
              <a:t>IEEE</a:t>
            </a:r>
            <a:endParaRPr sz="1950">
              <a:latin typeface="Trebuchet MS"/>
              <a:cs typeface="Trebuchet MS"/>
            </a:endParaRPr>
          </a:p>
          <a:p>
            <a:pPr marL="875030" lvl="1" indent="-18478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875030" algn="l"/>
              </a:tabLst>
            </a:pPr>
            <a:r>
              <a:rPr sz="1950" dirty="0">
                <a:latin typeface="Tahoma"/>
                <a:cs typeface="Tahoma"/>
              </a:rPr>
              <a:t>Related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efforts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NTPv5,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65" dirty="0">
                <a:latin typeface="Tahoma"/>
                <a:cs typeface="Tahoma"/>
              </a:rPr>
              <a:t>IEEE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CSPTP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(Client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Server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PTP)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750" y="1090707"/>
            <a:ext cx="6664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90" dirty="0"/>
              <a:t>Position,</a:t>
            </a:r>
            <a:r>
              <a:rPr sz="2950" spc="-315" dirty="0"/>
              <a:t> </a:t>
            </a:r>
            <a:r>
              <a:rPr sz="2950" spc="-120" dirty="0"/>
              <a:t>Navigation</a:t>
            </a:r>
            <a:r>
              <a:rPr sz="2950" spc="-285" dirty="0"/>
              <a:t> </a:t>
            </a:r>
            <a:r>
              <a:rPr sz="2950" spc="-145" dirty="0"/>
              <a:t>G</a:t>
            </a:r>
            <a:r>
              <a:rPr sz="2950" spc="-340" dirty="0"/>
              <a:t> </a:t>
            </a:r>
            <a:r>
              <a:rPr sz="2950" spc="-155" dirty="0"/>
              <a:t>Time</a:t>
            </a:r>
            <a:r>
              <a:rPr sz="2950" spc="-305" dirty="0"/>
              <a:t> </a:t>
            </a:r>
            <a:r>
              <a:rPr sz="2950" spc="-60" dirty="0"/>
              <a:t>Protocol</a:t>
            </a:r>
            <a:r>
              <a:rPr sz="2950" spc="-340" dirty="0"/>
              <a:t> </a:t>
            </a:r>
            <a:r>
              <a:rPr sz="2950" spc="-65" dirty="0"/>
              <a:t>(PNTP)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1383278" y="2227546"/>
            <a:ext cx="56388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Calibri"/>
                <a:cs typeface="Calibri"/>
              </a:rPr>
              <a:t>Reference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769" y="2878308"/>
            <a:ext cx="31559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Calibri"/>
                <a:cs typeface="Calibri"/>
              </a:rPr>
              <a:t>Asset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3798" y="2306510"/>
            <a:ext cx="6387465" cy="680085"/>
            <a:chOff x="1943798" y="2306510"/>
            <a:chExt cx="6387465" cy="680085"/>
          </a:xfrm>
        </p:grpSpPr>
        <p:sp>
          <p:nvSpPr>
            <p:cNvPr id="7" name="object 7"/>
            <p:cNvSpPr/>
            <p:nvPr/>
          </p:nvSpPr>
          <p:spPr>
            <a:xfrm>
              <a:off x="1956816" y="2319528"/>
              <a:ext cx="1325880" cy="0"/>
            </a:xfrm>
            <a:custGeom>
              <a:avLst/>
              <a:gdLst/>
              <a:ahLst/>
              <a:cxnLst/>
              <a:rect l="l" t="t" r="r" b="b"/>
              <a:pathLst>
                <a:path w="1325879">
                  <a:moveTo>
                    <a:pt x="0" y="0"/>
                  </a:moveTo>
                  <a:lnTo>
                    <a:pt x="132588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6544" y="2310383"/>
              <a:ext cx="1100455" cy="666115"/>
            </a:xfrm>
            <a:custGeom>
              <a:avLst/>
              <a:gdLst/>
              <a:ahLst/>
              <a:cxnLst/>
              <a:rect l="l" t="t" r="r" b="b"/>
              <a:pathLst>
                <a:path w="1100455" h="666114">
                  <a:moveTo>
                    <a:pt x="272796" y="97548"/>
                  </a:moveTo>
                  <a:lnTo>
                    <a:pt x="269582" y="67068"/>
                  </a:lnTo>
                  <a:lnTo>
                    <a:pt x="263652" y="10680"/>
                  </a:lnTo>
                  <a:lnTo>
                    <a:pt x="198120" y="68592"/>
                  </a:lnTo>
                  <a:lnTo>
                    <a:pt x="224091" y="78663"/>
                  </a:lnTo>
                  <a:lnTo>
                    <a:pt x="0" y="656856"/>
                  </a:lnTo>
                  <a:lnTo>
                    <a:pt x="24384" y="666000"/>
                  </a:lnTo>
                  <a:lnTo>
                    <a:pt x="248373" y="88074"/>
                  </a:lnTo>
                  <a:lnTo>
                    <a:pt x="272796" y="97548"/>
                  </a:lnTo>
                  <a:close/>
                </a:path>
                <a:path w="1100455" h="666114">
                  <a:moveTo>
                    <a:pt x="1100315" y="568452"/>
                  </a:moveTo>
                  <a:lnTo>
                    <a:pt x="1077137" y="577151"/>
                  </a:lnTo>
                  <a:lnTo>
                    <a:pt x="853427" y="0"/>
                  </a:lnTo>
                  <a:lnTo>
                    <a:pt x="829043" y="9144"/>
                  </a:lnTo>
                  <a:lnTo>
                    <a:pt x="1051445" y="586790"/>
                  </a:lnTo>
                  <a:lnTo>
                    <a:pt x="1027163" y="595896"/>
                  </a:lnTo>
                  <a:lnTo>
                    <a:pt x="1092695" y="655332"/>
                  </a:lnTo>
                  <a:lnTo>
                    <a:pt x="1097648" y="598944"/>
                  </a:lnTo>
                  <a:lnTo>
                    <a:pt x="1100315" y="568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816" y="2319528"/>
              <a:ext cx="2882265" cy="652780"/>
            </a:xfrm>
            <a:custGeom>
              <a:avLst/>
              <a:gdLst/>
              <a:ahLst/>
              <a:cxnLst/>
              <a:rect l="l" t="t" r="r" b="b"/>
              <a:pathLst>
                <a:path w="2882265" h="652780">
                  <a:moveTo>
                    <a:pt x="0" y="652271"/>
                  </a:moveTo>
                  <a:lnTo>
                    <a:pt x="1325880" y="652271"/>
                  </a:lnTo>
                </a:path>
                <a:path w="2882265" h="652780">
                  <a:moveTo>
                    <a:pt x="1556003" y="0"/>
                  </a:moveTo>
                  <a:lnTo>
                    <a:pt x="2881883" y="0"/>
                  </a:lnTo>
                </a:path>
                <a:path w="2882265" h="652780">
                  <a:moveTo>
                    <a:pt x="1556003" y="652271"/>
                  </a:moveTo>
                  <a:lnTo>
                    <a:pt x="2881883" y="6522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2548" y="2314955"/>
              <a:ext cx="1100455" cy="666115"/>
            </a:xfrm>
            <a:custGeom>
              <a:avLst/>
              <a:gdLst/>
              <a:ahLst/>
              <a:cxnLst/>
              <a:rect l="l" t="t" r="r" b="b"/>
              <a:pathLst>
                <a:path w="1100454" h="666114">
                  <a:moveTo>
                    <a:pt x="272796" y="97536"/>
                  </a:moveTo>
                  <a:lnTo>
                    <a:pt x="269582" y="67056"/>
                  </a:lnTo>
                  <a:lnTo>
                    <a:pt x="263652" y="10668"/>
                  </a:lnTo>
                  <a:lnTo>
                    <a:pt x="198120" y="70104"/>
                  </a:lnTo>
                  <a:lnTo>
                    <a:pt x="223761" y="79527"/>
                  </a:lnTo>
                  <a:lnTo>
                    <a:pt x="0" y="656844"/>
                  </a:lnTo>
                  <a:lnTo>
                    <a:pt x="24384" y="665988"/>
                  </a:lnTo>
                  <a:lnTo>
                    <a:pt x="248208" y="88506"/>
                  </a:lnTo>
                  <a:lnTo>
                    <a:pt x="272796" y="97536"/>
                  </a:lnTo>
                  <a:close/>
                </a:path>
                <a:path w="1100454" h="666114">
                  <a:moveTo>
                    <a:pt x="1100328" y="568452"/>
                  </a:moveTo>
                  <a:lnTo>
                    <a:pt x="1077137" y="577151"/>
                  </a:lnTo>
                  <a:lnTo>
                    <a:pt x="853440" y="0"/>
                  </a:lnTo>
                  <a:lnTo>
                    <a:pt x="829056" y="9144"/>
                  </a:lnTo>
                  <a:lnTo>
                    <a:pt x="1052753" y="586295"/>
                  </a:lnTo>
                  <a:lnTo>
                    <a:pt x="1027176" y="595884"/>
                  </a:lnTo>
                  <a:lnTo>
                    <a:pt x="1092708" y="655320"/>
                  </a:lnTo>
                  <a:lnTo>
                    <a:pt x="1097648" y="598932"/>
                  </a:lnTo>
                  <a:lnTo>
                    <a:pt x="1100328" y="568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1976" y="2321051"/>
              <a:ext cx="1325880" cy="652780"/>
            </a:xfrm>
            <a:custGeom>
              <a:avLst/>
              <a:gdLst/>
              <a:ahLst/>
              <a:cxnLst/>
              <a:rect l="l" t="t" r="r" b="b"/>
              <a:pathLst>
                <a:path w="1325879" h="652780">
                  <a:moveTo>
                    <a:pt x="0" y="0"/>
                  </a:moveTo>
                  <a:lnTo>
                    <a:pt x="1325879" y="0"/>
                  </a:lnTo>
                </a:path>
                <a:path w="1325879" h="652780">
                  <a:moveTo>
                    <a:pt x="0" y="652272"/>
                  </a:moveTo>
                  <a:lnTo>
                    <a:pt x="1325879" y="4480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1704" y="2310383"/>
              <a:ext cx="1033780" cy="645160"/>
            </a:xfrm>
            <a:custGeom>
              <a:avLst/>
              <a:gdLst/>
              <a:ahLst/>
              <a:cxnLst/>
              <a:rect l="l" t="t" r="r" b="b"/>
              <a:pathLst>
                <a:path w="1033779" h="645160">
                  <a:moveTo>
                    <a:pt x="269748" y="103632"/>
                  </a:moveTo>
                  <a:lnTo>
                    <a:pt x="266928" y="71628"/>
                  </a:lnTo>
                  <a:lnTo>
                    <a:pt x="262128" y="16764"/>
                  </a:lnTo>
                  <a:lnTo>
                    <a:pt x="196596" y="74676"/>
                  </a:lnTo>
                  <a:lnTo>
                    <a:pt x="220522" y="84150"/>
                  </a:lnTo>
                  <a:lnTo>
                    <a:pt x="0" y="633984"/>
                  </a:lnTo>
                  <a:lnTo>
                    <a:pt x="22860" y="644652"/>
                  </a:lnTo>
                  <a:lnTo>
                    <a:pt x="245237" y="93941"/>
                  </a:lnTo>
                  <a:lnTo>
                    <a:pt x="269748" y="103632"/>
                  </a:lnTo>
                  <a:close/>
                </a:path>
                <a:path w="1033779" h="645160">
                  <a:moveTo>
                    <a:pt x="1033259" y="399288"/>
                  </a:moveTo>
                  <a:lnTo>
                    <a:pt x="1008786" y="408470"/>
                  </a:lnTo>
                  <a:lnTo>
                    <a:pt x="851903" y="0"/>
                  </a:lnTo>
                  <a:lnTo>
                    <a:pt x="827519" y="9144"/>
                  </a:lnTo>
                  <a:lnTo>
                    <a:pt x="984402" y="417614"/>
                  </a:lnTo>
                  <a:lnTo>
                    <a:pt x="960107" y="426720"/>
                  </a:lnTo>
                  <a:lnTo>
                    <a:pt x="1024115" y="486168"/>
                  </a:lnTo>
                  <a:lnTo>
                    <a:pt x="1030058" y="429768"/>
                  </a:lnTo>
                  <a:lnTo>
                    <a:pt x="1033259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2112" y="2321051"/>
              <a:ext cx="1325880" cy="652780"/>
            </a:xfrm>
            <a:custGeom>
              <a:avLst/>
              <a:gdLst/>
              <a:ahLst/>
              <a:cxnLst/>
              <a:rect l="l" t="t" r="r" b="b"/>
              <a:pathLst>
                <a:path w="1325879" h="652780">
                  <a:moveTo>
                    <a:pt x="0" y="0"/>
                  </a:moveTo>
                  <a:lnTo>
                    <a:pt x="1325880" y="268224"/>
                  </a:lnTo>
                </a:path>
                <a:path w="1325879" h="652780">
                  <a:moveTo>
                    <a:pt x="0" y="652272"/>
                  </a:moveTo>
                  <a:lnTo>
                    <a:pt x="1325880" y="4480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2562" y="1884685"/>
            <a:ext cx="1078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Calibri"/>
                <a:cs typeface="Calibri"/>
              </a:rPr>
              <a:t>(a)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NTP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(Stationary)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2801" y="1883139"/>
            <a:ext cx="12769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(b)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PNTP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(Stationary)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9654" y="1884655"/>
            <a:ext cx="36429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(c)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PNTP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(Moving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Asset)</a:t>
            </a:r>
            <a:r>
              <a:rPr sz="1150" spc="3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(d)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PNTP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(Moving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Reference,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Asset)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4268" y="2966677"/>
            <a:ext cx="56178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0"/>
              </a:spcBef>
              <a:tabLst>
                <a:tab pos="1167765" algn="l"/>
                <a:tab pos="1529080" algn="l"/>
                <a:tab pos="2397760" algn="l"/>
                <a:tab pos="3158490" algn="l"/>
                <a:tab pos="4027170" algn="l"/>
                <a:tab pos="5008245" algn="l"/>
              </a:tabLst>
            </a:pPr>
            <a:r>
              <a:rPr sz="1050" spc="-25" dirty="0">
                <a:latin typeface="Calibri"/>
                <a:cs typeface="Calibri"/>
              </a:rPr>
              <a:t>t</a:t>
            </a:r>
            <a:r>
              <a:rPr sz="1275" spc="-37" baseline="-19607" dirty="0">
                <a:latin typeface="Calibri"/>
                <a:cs typeface="Calibri"/>
              </a:rPr>
              <a:t>1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25" dirty="0">
                <a:latin typeface="Calibri"/>
                <a:cs typeface="Calibri"/>
              </a:rPr>
              <a:t>t</a:t>
            </a:r>
            <a:r>
              <a:rPr sz="1275" spc="-37" baseline="-19607" dirty="0">
                <a:latin typeface="Calibri"/>
                <a:cs typeface="Calibri"/>
              </a:rPr>
              <a:t>4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endParaRPr sz="1275" baseline="-19607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93642" y="2966677"/>
            <a:ext cx="6343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endParaRPr sz="1275" baseline="-19607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56816" y="2134721"/>
          <a:ext cx="6323326" cy="35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90805">
                        <a:lnSpc>
                          <a:spcPts val="1120"/>
                        </a:lnSpc>
                        <a:tabLst>
                          <a:tab pos="690245" algn="l"/>
                        </a:tabLst>
                      </a:pPr>
                      <a:r>
                        <a:rPr sz="1575" spc="-37" baseline="-529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37" baseline="-2941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75" baseline="-2941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50" spc="-37" baseline="-19841" dirty="0">
                          <a:latin typeface="Calibri"/>
                          <a:cs typeface="Calibri"/>
                        </a:rPr>
                        <a:t>3</a:t>
                      </a:r>
                      <a:endParaRPr sz="1050" baseline="-1984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94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94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7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7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00303" y="2383535"/>
            <a:ext cx="1033780" cy="571500"/>
          </a:xfrm>
          <a:custGeom>
            <a:avLst/>
            <a:gdLst/>
            <a:ahLst/>
            <a:cxnLst/>
            <a:rect l="l" t="t" r="r" b="b"/>
            <a:pathLst>
              <a:path w="1033779" h="571500">
                <a:moveTo>
                  <a:pt x="243852" y="86868"/>
                </a:moveTo>
                <a:lnTo>
                  <a:pt x="241173" y="56388"/>
                </a:lnTo>
                <a:lnTo>
                  <a:pt x="236232" y="0"/>
                </a:lnTo>
                <a:lnTo>
                  <a:pt x="170700" y="57912"/>
                </a:lnTo>
                <a:lnTo>
                  <a:pt x="195224" y="67627"/>
                </a:lnTo>
                <a:lnTo>
                  <a:pt x="0" y="562356"/>
                </a:lnTo>
                <a:lnTo>
                  <a:pt x="24396" y="571500"/>
                </a:lnTo>
                <a:lnTo>
                  <a:pt x="219430" y="77203"/>
                </a:lnTo>
                <a:lnTo>
                  <a:pt x="243852" y="86868"/>
                </a:lnTo>
                <a:close/>
              </a:path>
              <a:path w="1033779" h="571500">
                <a:moveTo>
                  <a:pt x="1033284" y="323088"/>
                </a:moveTo>
                <a:lnTo>
                  <a:pt x="1008849" y="332765"/>
                </a:lnTo>
                <a:lnTo>
                  <a:pt x="938796" y="155448"/>
                </a:lnTo>
                <a:lnTo>
                  <a:pt x="914400" y="164592"/>
                </a:lnTo>
                <a:lnTo>
                  <a:pt x="984643" y="342341"/>
                </a:lnTo>
                <a:lnTo>
                  <a:pt x="960132" y="352044"/>
                </a:lnTo>
                <a:lnTo>
                  <a:pt x="1025664" y="409956"/>
                </a:lnTo>
                <a:lnTo>
                  <a:pt x="1030605" y="353568"/>
                </a:lnTo>
                <a:lnTo>
                  <a:pt x="1033284" y="32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7802" y="3207500"/>
            <a:ext cx="555053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Enables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Spherical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(TOA)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Hyperbolic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(TDOA)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positioning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Help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support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Kalman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Filtering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PVA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tracking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prediction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Can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provide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Compensation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Special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General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Relativity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Accuracy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improved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packet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rates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80" dirty="0">
                <a:latin typeface="Tahoma"/>
                <a:cs typeface="Tahoma"/>
              </a:rPr>
              <a:t>&gt;=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10/s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>
              <a:latin typeface="Tahoma"/>
              <a:cs typeface="Tahoma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3+/4+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TOA/TDOA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References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1733" y="4158996"/>
            <a:ext cx="6598284" cy="1845310"/>
            <a:chOff x="1681733" y="4158996"/>
            <a:chExt cx="6598284" cy="184531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1733" y="4724400"/>
              <a:ext cx="1482852" cy="12793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6667" y="4158996"/>
              <a:ext cx="2173224" cy="16703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33616" y="4796027"/>
              <a:ext cx="52069" cy="56515"/>
            </a:xfrm>
            <a:custGeom>
              <a:avLst/>
              <a:gdLst/>
              <a:ahLst/>
              <a:cxnLst/>
              <a:rect l="l" t="t" r="r" b="b"/>
              <a:pathLst>
                <a:path w="52070" h="56514">
                  <a:moveTo>
                    <a:pt x="25908" y="56387"/>
                  </a:moveTo>
                  <a:lnTo>
                    <a:pt x="15430" y="54244"/>
                  </a:lnTo>
                  <a:lnTo>
                    <a:pt x="7239" y="48386"/>
                  </a:lnTo>
                  <a:lnTo>
                    <a:pt x="1905" y="39671"/>
                  </a:lnTo>
                  <a:lnTo>
                    <a:pt x="0" y="28955"/>
                  </a:lnTo>
                  <a:lnTo>
                    <a:pt x="1905" y="18002"/>
                  </a:lnTo>
                  <a:lnTo>
                    <a:pt x="7239" y="8762"/>
                  </a:lnTo>
                  <a:lnTo>
                    <a:pt x="15430" y="2381"/>
                  </a:lnTo>
                  <a:lnTo>
                    <a:pt x="25908" y="0"/>
                  </a:lnTo>
                  <a:lnTo>
                    <a:pt x="36385" y="2381"/>
                  </a:lnTo>
                  <a:lnTo>
                    <a:pt x="44577" y="8762"/>
                  </a:lnTo>
                  <a:lnTo>
                    <a:pt x="49911" y="18002"/>
                  </a:lnTo>
                  <a:lnTo>
                    <a:pt x="51816" y="28955"/>
                  </a:lnTo>
                  <a:lnTo>
                    <a:pt x="49911" y="39671"/>
                  </a:lnTo>
                  <a:lnTo>
                    <a:pt x="44577" y="48386"/>
                  </a:lnTo>
                  <a:lnTo>
                    <a:pt x="36385" y="54244"/>
                  </a:lnTo>
                  <a:lnTo>
                    <a:pt x="25908" y="5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3616" y="4796027"/>
              <a:ext cx="52069" cy="56515"/>
            </a:xfrm>
            <a:custGeom>
              <a:avLst/>
              <a:gdLst/>
              <a:ahLst/>
              <a:cxnLst/>
              <a:rect l="l" t="t" r="r" b="b"/>
              <a:pathLst>
                <a:path w="52070" h="56514">
                  <a:moveTo>
                    <a:pt x="0" y="28955"/>
                  </a:moveTo>
                  <a:lnTo>
                    <a:pt x="1905" y="18002"/>
                  </a:lnTo>
                  <a:lnTo>
                    <a:pt x="7239" y="8762"/>
                  </a:lnTo>
                  <a:lnTo>
                    <a:pt x="15430" y="2381"/>
                  </a:lnTo>
                  <a:lnTo>
                    <a:pt x="25908" y="0"/>
                  </a:lnTo>
                  <a:lnTo>
                    <a:pt x="36385" y="2381"/>
                  </a:lnTo>
                  <a:lnTo>
                    <a:pt x="44577" y="8762"/>
                  </a:lnTo>
                  <a:lnTo>
                    <a:pt x="49911" y="18002"/>
                  </a:lnTo>
                  <a:lnTo>
                    <a:pt x="51816" y="28955"/>
                  </a:lnTo>
                  <a:lnTo>
                    <a:pt x="49911" y="39671"/>
                  </a:lnTo>
                  <a:lnTo>
                    <a:pt x="44577" y="48386"/>
                  </a:lnTo>
                  <a:lnTo>
                    <a:pt x="36385" y="54244"/>
                  </a:lnTo>
                  <a:lnTo>
                    <a:pt x="25908" y="56387"/>
                  </a:lnTo>
                  <a:lnTo>
                    <a:pt x="15430" y="54244"/>
                  </a:lnTo>
                  <a:lnTo>
                    <a:pt x="7239" y="48386"/>
                  </a:lnTo>
                  <a:lnTo>
                    <a:pt x="1905" y="39671"/>
                  </a:lnTo>
                  <a:lnTo>
                    <a:pt x="0" y="2895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69107" y="5841045"/>
            <a:ext cx="5210175" cy="307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52700" algn="l"/>
              </a:tabLst>
            </a:pPr>
            <a:r>
              <a:rPr sz="900" dirty="0">
                <a:latin typeface="Arial MT"/>
                <a:cs typeface="Arial MT"/>
              </a:rPr>
              <a:t>Spherical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(TOA)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Positioning:</a:t>
            </a:r>
            <a:r>
              <a:rPr sz="900" dirty="0">
                <a:latin typeface="Arial MT"/>
                <a:cs typeface="Arial MT"/>
              </a:rPr>
              <a:t>	Hyperbolic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(TDOA)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Positioning: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52700" algn="l"/>
              </a:tabLst>
            </a:pPr>
            <a:r>
              <a:rPr sz="900" dirty="0">
                <a:latin typeface="Arial MT"/>
                <a:cs typeface="Arial MT"/>
              </a:rPr>
              <a:t>3D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Asset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Position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intersection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spheres</a:t>
            </a:r>
            <a:r>
              <a:rPr sz="900" dirty="0">
                <a:latin typeface="Arial MT"/>
                <a:cs typeface="Arial MT"/>
              </a:rPr>
              <a:t>	3D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Asset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Position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intersection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hyperboloids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8435" y="4216908"/>
            <a:ext cx="1761744" cy="15666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454" y="1060257"/>
            <a:ext cx="6664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90" dirty="0"/>
              <a:t>Position,</a:t>
            </a:r>
            <a:r>
              <a:rPr sz="2950" spc="-315" dirty="0"/>
              <a:t> </a:t>
            </a:r>
            <a:r>
              <a:rPr sz="2950" spc="-120" dirty="0"/>
              <a:t>Navigation</a:t>
            </a:r>
            <a:r>
              <a:rPr sz="2950" spc="-285" dirty="0"/>
              <a:t> </a:t>
            </a:r>
            <a:r>
              <a:rPr sz="2950" spc="-145" dirty="0"/>
              <a:t>G</a:t>
            </a:r>
            <a:r>
              <a:rPr sz="2950" spc="-340" dirty="0"/>
              <a:t> </a:t>
            </a:r>
            <a:r>
              <a:rPr sz="2950" spc="-155" dirty="0"/>
              <a:t>Time</a:t>
            </a:r>
            <a:r>
              <a:rPr sz="2950" spc="-305" dirty="0"/>
              <a:t> </a:t>
            </a:r>
            <a:r>
              <a:rPr sz="2950" spc="-60" dirty="0"/>
              <a:t>Protocol</a:t>
            </a:r>
            <a:r>
              <a:rPr sz="2950" spc="-340" dirty="0"/>
              <a:t> </a:t>
            </a:r>
            <a:r>
              <a:rPr sz="2950" spc="-65" dirty="0"/>
              <a:t>(PNTP)</a:t>
            </a:r>
            <a:endParaRPr sz="2950"/>
          </a:p>
        </p:txBody>
      </p:sp>
      <p:grpSp>
        <p:nvGrpSpPr>
          <p:cNvPr id="4" name="object 4"/>
          <p:cNvGrpSpPr/>
          <p:nvPr/>
        </p:nvGrpSpPr>
        <p:grpSpPr>
          <a:xfrm>
            <a:off x="1588008" y="2048255"/>
            <a:ext cx="7560945" cy="4401820"/>
            <a:chOff x="1588008" y="2048255"/>
            <a:chExt cx="7560945" cy="4401820"/>
          </a:xfrm>
        </p:grpSpPr>
        <p:sp>
          <p:nvSpPr>
            <p:cNvPr id="5" name="object 5"/>
            <p:cNvSpPr/>
            <p:nvPr/>
          </p:nvSpPr>
          <p:spPr>
            <a:xfrm>
              <a:off x="1615440" y="4742688"/>
              <a:ext cx="6704330" cy="1656714"/>
            </a:xfrm>
            <a:custGeom>
              <a:avLst/>
              <a:gdLst/>
              <a:ahLst/>
              <a:cxnLst/>
              <a:rect l="l" t="t" r="r" b="b"/>
              <a:pathLst>
                <a:path w="6704330" h="1656714">
                  <a:moveTo>
                    <a:pt x="0" y="827531"/>
                  </a:moveTo>
                  <a:lnTo>
                    <a:pt x="6939" y="773813"/>
                  </a:lnTo>
                  <a:lnTo>
                    <a:pt x="27475" y="721011"/>
                  </a:lnTo>
                  <a:lnTo>
                    <a:pt x="48510" y="686371"/>
                  </a:lnTo>
                  <a:lnTo>
                    <a:pt x="75274" y="652215"/>
                  </a:lnTo>
                  <a:lnTo>
                    <a:pt x="107642" y="618576"/>
                  </a:lnTo>
                  <a:lnTo>
                    <a:pt x="145488" y="585483"/>
                  </a:lnTo>
                  <a:lnTo>
                    <a:pt x="188687" y="552969"/>
                  </a:lnTo>
                  <a:lnTo>
                    <a:pt x="237113" y="521063"/>
                  </a:lnTo>
                  <a:lnTo>
                    <a:pt x="290640" y="489797"/>
                  </a:lnTo>
                  <a:lnTo>
                    <a:pt x="349145" y="459203"/>
                  </a:lnTo>
                  <a:lnTo>
                    <a:pt x="412499" y="429310"/>
                  </a:lnTo>
                  <a:lnTo>
                    <a:pt x="480580" y="400149"/>
                  </a:lnTo>
                  <a:lnTo>
                    <a:pt x="516352" y="385854"/>
                  </a:lnTo>
                  <a:lnTo>
                    <a:pt x="553259" y="371753"/>
                  </a:lnTo>
                  <a:lnTo>
                    <a:pt x="591285" y="357851"/>
                  </a:lnTo>
                  <a:lnTo>
                    <a:pt x="630414" y="344152"/>
                  </a:lnTo>
                  <a:lnTo>
                    <a:pt x="670630" y="330659"/>
                  </a:lnTo>
                  <a:lnTo>
                    <a:pt x="711917" y="317377"/>
                  </a:lnTo>
                  <a:lnTo>
                    <a:pt x="754260" y="304308"/>
                  </a:lnTo>
                  <a:lnTo>
                    <a:pt x="797644" y="291458"/>
                  </a:lnTo>
                  <a:lnTo>
                    <a:pt x="842051" y="278830"/>
                  </a:lnTo>
                  <a:lnTo>
                    <a:pt x="887468" y="266427"/>
                  </a:lnTo>
                  <a:lnTo>
                    <a:pt x="933878" y="254255"/>
                  </a:lnTo>
                  <a:lnTo>
                    <a:pt x="981265" y="242315"/>
                  </a:lnTo>
                  <a:lnTo>
                    <a:pt x="1029614" y="230614"/>
                  </a:lnTo>
                  <a:lnTo>
                    <a:pt x="1078909" y="219154"/>
                  </a:lnTo>
                  <a:lnTo>
                    <a:pt x="1129134" y="207938"/>
                  </a:lnTo>
                  <a:lnTo>
                    <a:pt x="1180274" y="196972"/>
                  </a:lnTo>
                  <a:lnTo>
                    <a:pt x="1232313" y="186259"/>
                  </a:lnTo>
                  <a:lnTo>
                    <a:pt x="1285235" y="175803"/>
                  </a:lnTo>
                  <a:lnTo>
                    <a:pt x="1339025" y="165608"/>
                  </a:lnTo>
                  <a:lnTo>
                    <a:pt x="1393667" y="155677"/>
                  </a:lnTo>
                  <a:lnTo>
                    <a:pt x="1449145" y="146014"/>
                  </a:lnTo>
                  <a:lnTo>
                    <a:pt x="1505444" y="136624"/>
                  </a:lnTo>
                  <a:lnTo>
                    <a:pt x="1562548" y="127510"/>
                  </a:lnTo>
                  <a:lnTo>
                    <a:pt x="1620440" y="118677"/>
                  </a:lnTo>
                  <a:lnTo>
                    <a:pt x="1679107" y="110127"/>
                  </a:lnTo>
                  <a:lnTo>
                    <a:pt x="1738531" y="101865"/>
                  </a:lnTo>
                  <a:lnTo>
                    <a:pt x="1798697" y="93894"/>
                  </a:lnTo>
                  <a:lnTo>
                    <a:pt x="1859590" y="86220"/>
                  </a:lnTo>
                  <a:lnTo>
                    <a:pt x="1921193" y="78844"/>
                  </a:lnTo>
                  <a:lnTo>
                    <a:pt x="1983492" y="71772"/>
                  </a:lnTo>
                  <a:lnTo>
                    <a:pt x="2046470" y="65008"/>
                  </a:lnTo>
                  <a:lnTo>
                    <a:pt x="2110111" y="58554"/>
                  </a:lnTo>
                  <a:lnTo>
                    <a:pt x="2174401" y="52415"/>
                  </a:lnTo>
                  <a:lnTo>
                    <a:pt x="2239323" y="46595"/>
                  </a:lnTo>
                  <a:lnTo>
                    <a:pt x="2304862" y="41098"/>
                  </a:lnTo>
                  <a:lnTo>
                    <a:pt x="2371001" y="35928"/>
                  </a:lnTo>
                  <a:lnTo>
                    <a:pt x="2437726" y="31087"/>
                  </a:lnTo>
                  <a:lnTo>
                    <a:pt x="2505021" y="26582"/>
                  </a:lnTo>
                  <a:lnTo>
                    <a:pt x="2572869" y="22414"/>
                  </a:lnTo>
                  <a:lnTo>
                    <a:pt x="2641256" y="18588"/>
                  </a:lnTo>
                  <a:lnTo>
                    <a:pt x="2710165" y="15109"/>
                  </a:lnTo>
                  <a:lnTo>
                    <a:pt x="2779582" y="11979"/>
                  </a:lnTo>
                  <a:lnTo>
                    <a:pt x="2849489" y="9203"/>
                  </a:lnTo>
                  <a:lnTo>
                    <a:pt x="2919872" y="6785"/>
                  </a:lnTo>
                  <a:lnTo>
                    <a:pt x="2990714" y="4727"/>
                  </a:lnTo>
                  <a:lnTo>
                    <a:pt x="3062001" y="3036"/>
                  </a:lnTo>
                  <a:lnTo>
                    <a:pt x="3133716" y="1713"/>
                  </a:lnTo>
                  <a:lnTo>
                    <a:pt x="3205844" y="764"/>
                  </a:lnTo>
                  <a:lnTo>
                    <a:pt x="3278369" y="191"/>
                  </a:lnTo>
                  <a:lnTo>
                    <a:pt x="3351275" y="0"/>
                  </a:lnTo>
                  <a:lnTo>
                    <a:pt x="3424183" y="191"/>
                  </a:lnTo>
                  <a:lnTo>
                    <a:pt x="3496710" y="764"/>
                  </a:lnTo>
                  <a:lnTo>
                    <a:pt x="3568842" y="1713"/>
                  </a:lnTo>
                  <a:lnTo>
                    <a:pt x="3640562" y="3036"/>
                  </a:lnTo>
                  <a:lnTo>
                    <a:pt x="3711856" y="4727"/>
                  </a:lnTo>
                  <a:lnTo>
                    <a:pt x="3782706" y="6785"/>
                  </a:lnTo>
                  <a:lnTo>
                    <a:pt x="3853099" y="9203"/>
                  </a:lnTo>
                  <a:lnTo>
                    <a:pt x="3923017" y="11979"/>
                  </a:lnTo>
                  <a:lnTo>
                    <a:pt x="3992445" y="15109"/>
                  </a:lnTo>
                  <a:lnTo>
                    <a:pt x="4061367" y="18588"/>
                  </a:lnTo>
                  <a:lnTo>
                    <a:pt x="4129768" y="22414"/>
                  </a:lnTo>
                  <a:lnTo>
                    <a:pt x="4197632" y="26582"/>
                  </a:lnTo>
                  <a:lnTo>
                    <a:pt x="4264943" y="31087"/>
                  </a:lnTo>
                  <a:lnTo>
                    <a:pt x="4331686" y="35928"/>
                  </a:lnTo>
                  <a:lnTo>
                    <a:pt x="4397844" y="41098"/>
                  </a:lnTo>
                  <a:lnTo>
                    <a:pt x="4463402" y="46595"/>
                  </a:lnTo>
                  <a:lnTo>
                    <a:pt x="4528345" y="52415"/>
                  </a:lnTo>
                  <a:lnTo>
                    <a:pt x="4592656" y="58554"/>
                  </a:lnTo>
                  <a:lnTo>
                    <a:pt x="4656320" y="65008"/>
                  </a:lnTo>
                  <a:lnTo>
                    <a:pt x="4719320" y="71772"/>
                  </a:lnTo>
                  <a:lnTo>
                    <a:pt x="4781643" y="78844"/>
                  </a:lnTo>
                  <a:lnTo>
                    <a:pt x="4843271" y="86220"/>
                  </a:lnTo>
                  <a:lnTo>
                    <a:pt x="4904188" y="93894"/>
                  </a:lnTo>
                  <a:lnTo>
                    <a:pt x="4964380" y="101865"/>
                  </a:lnTo>
                  <a:lnTo>
                    <a:pt x="5023831" y="110127"/>
                  </a:lnTo>
                  <a:lnTo>
                    <a:pt x="5082524" y="118677"/>
                  </a:lnTo>
                  <a:lnTo>
                    <a:pt x="5140444" y="127510"/>
                  </a:lnTo>
                  <a:lnTo>
                    <a:pt x="5197575" y="136624"/>
                  </a:lnTo>
                  <a:lnTo>
                    <a:pt x="5253902" y="146014"/>
                  </a:lnTo>
                  <a:lnTo>
                    <a:pt x="5309409" y="155677"/>
                  </a:lnTo>
                  <a:lnTo>
                    <a:pt x="5364080" y="165608"/>
                  </a:lnTo>
                  <a:lnTo>
                    <a:pt x="5417899" y="175803"/>
                  </a:lnTo>
                  <a:lnTo>
                    <a:pt x="5470850" y="186259"/>
                  </a:lnTo>
                  <a:lnTo>
                    <a:pt x="5522919" y="196972"/>
                  </a:lnTo>
                  <a:lnTo>
                    <a:pt x="5574089" y="207938"/>
                  </a:lnTo>
                  <a:lnTo>
                    <a:pt x="5624344" y="219154"/>
                  </a:lnTo>
                  <a:lnTo>
                    <a:pt x="5673669" y="230614"/>
                  </a:lnTo>
                  <a:lnTo>
                    <a:pt x="5722048" y="242315"/>
                  </a:lnTo>
                  <a:lnTo>
                    <a:pt x="5769465" y="254255"/>
                  </a:lnTo>
                  <a:lnTo>
                    <a:pt x="5815905" y="266427"/>
                  </a:lnTo>
                  <a:lnTo>
                    <a:pt x="5861352" y="278830"/>
                  </a:lnTo>
                  <a:lnTo>
                    <a:pt x="5905789" y="291458"/>
                  </a:lnTo>
                  <a:lnTo>
                    <a:pt x="5949202" y="304308"/>
                  </a:lnTo>
                  <a:lnTo>
                    <a:pt x="5991575" y="317377"/>
                  </a:lnTo>
                  <a:lnTo>
                    <a:pt x="6032892" y="330659"/>
                  </a:lnTo>
                  <a:lnTo>
                    <a:pt x="6073136" y="344152"/>
                  </a:lnTo>
                  <a:lnTo>
                    <a:pt x="6112294" y="357851"/>
                  </a:lnTo>
                  <a:lnTo>
                    <a:pt x="6150348" y="371753"/>
                  </a:lnTo>
                  <a:lnTo>
                    <a:pt x="6187282" y="385854"/>
                  </a:lnTo>
                  <a:lnTo>
                    <a:pt x="6223083" y="400149"/>
                  </a:lnTo>
                  <a:lnTo>
                    <a:pt x="6291216" y="429310"/>
                  </a:lnTo>
                  <a:lnTo>
                    <a:pt x="6354622" y="459203"/>
                  </a:lnTo>
                  <a:lnTo>
                    <a:pt x="6413174" y="489797"/>
                  </a:lnTo>
                  <a:lnTo>
                    <a:pt x="6466747" y="521063"/>
                  </a:lnTo>
                  <a:lnTo>
                    <a:pt x="6515214" y="552969"/>
                  </a:lnTo>
                  <a:lnTo>
                    <a:pt x="6558451" y="585483"/>
                  </a:lnTo>
                  <a:lnTo>
                    <a:pt x="6596331" y="618576"/>
                  </a:lnTo>
                  <a:lnTo>
                    <a:pt x="6628729" y="652215"/>
                  </a:lnTo>
                  <a:lnTo>
                    <a:pt x="6655518" y="686371"/>
                  </a:lnTo>
                  <a:lnTo>
                    <a:pt x="6676574" y="721011"/>
                  </a:lnTo>
                  <a:lnTo>
                    <a:pt x="6691769" y="756105"/>
                  </a:lnTo>
                  <a:lnTo>
                    <a:pt x="6703299" y="809530"/>
                  </a:lnTo>
                  <a:lnTo>
                    <a:pt x="6704076" y="827531"/>
                  </a:lnTo>
                  <a:lnTo>
                    <a:pt x="6703299" y="845592"/>
                  </a:lnTo>
                  <a:lnTo>
                    <a:pt x="6691769" y="899186"/>
                  </a:lnTo>
                  <a:lnTo>
                    <a:pt x="6676574" y="934385"/>
                  </a:lnTo>
                  <a:lnTo>
                    <a:pt x="6655518" y="969125"/>
                  </a:lnTo>
                  <a:lnTo>
                    <a:pt x="6628729" y="1003373"/>
                  </a:lnTo>
                  <a:lnTo>
                    <a:pt x="6596331" y="1037101"/>
                  </a:lnTo>
                  <a:lnTo>
                    <a:pt x="6558451" y="1070276"/>
                  </a:lnTo>
                  <a:lnTo>
                    <a:pt x="6515214" y="1102868"/>
                  </a:lnTo>
                  <a:lnTo>
                    <a:pt x="6466747" y="1134846"/>
                  </a:lnTo>
                  <a:lnTo>
                    <a:pt x="6413174" y="1166180"/>
                  </a:lnTo>
                  <a:lnTo>
                    <a:pt x="6354622" y="1196838"/>
                  </a:lnTo>
                  <a:lnTo>
                    <a:pt x="6291216" y="1226789"/>
                  </a:lnTo>
                  <a:lnTo>
                    <a:pt x="6223083" y="1256004"/>
                  </a:lnTo>
                  <a:lnTo>
                    <a:pt x="6187282" y="1270325"/>
                  </a:lnTo>
                  <a:lnTo>
                    <a:pt x="6150348" y="1284450"/>
                  </a:lnTo>
                  <a:lnTo>
                    <a:pt x="6112294" y="1298375"/>
                  </a:lnTo>
                  <a:lnTo>
                    <a:pt x="6073136" y="1312097"/>
                  </a:lnTo>
                  <a:lnTo>
                    <a:pt x="6032892" y="1325612"/>
                  </a:lnTo>
                  <a:lnTo>
                    <a:pt x="5991575" y="1338915"/>
                  </a:lnTo>
                  <a:lnTo>
                    <a:pt x="5949202" y="1352003"/>
                  </a:lnTo>
                  <a:lnTo>
                    <a:pt x="5905789" y="1364872"/>
                  </a:lnTo>
                  <a:lnTo>
                    <a:pt x="5861352" y="1377518"/>
                  </a:lnTo>
                  <a:lnTo>
                    <a:pt x="5815905" y="1389937"/>
                  </a:lnTo>
                  <a:lnTo>
                    <a:pt x="5769465" y="1402126"/>
                  </a:lnTo>
                  <a:lnTo>
                    <a:pt x="5722048" y="1414081"/>
                  </a:lnTo>
                  <a:lnTo>
                    <a:pt x="5673669" y="1425797"/>
                  </a:lnTo>
                  <a:lnTo>
                    <a:pt x="5624344" y="1437271"/>
                  </a:lnTo>
                  <a:lnTo>
                    <a:pt x="5574089" y="1448500"/>
                  </a:lnTo>
                  <a:lnTo>
                    <a:pt x="5522919" y="1459478"/>
                  </a:lnTo>
                  <a:lnTo>
                    <a:pt x="5470850" y="1470203"/>
                  </a:lnTo>
                  <a:lnTo>
                    <a:pt x="5417899" y="1480670"/>
                  </a:lnTo>
                  <a:lnTo>
                    <a:pt x="5364080" y="1490876"/>
                  </a:lnTo>
                  <a:lnTo>
                    <a:pt x="5309409" y="1500816"/>
                  </a:lnTo>
                  <a:lnTo>
                    <a:pt x="5253902" y="1510488"/>
                  </a:lnTo>
                  <a:lnTo>
                    <a:pt x="5197575" y="1519887"/>
                  </a:lnTo>
                  <a:lnTo>
                    <a:pt x="5140444" y="1529008"/>
                  </a:lnTo>
                  <a:lnTo>
                    <a:pt x="5082524" y="1537849"/>
                  </a:lnTo>
                  <a:lnTo>
                    <a:pt x="5023831" y="1546406"/>
                  </a:lnTo>
                  <a:lnTo>
                    <a:pt x="4964380" y="1554674"/>
                  </a:lnTo>
                  <a:lnTo>
                    <a:pt x="4904188" y="1562650"/>
                  </a:lnTo>
                  <a:lnTo>
                    <a:pt x="4843271" y="1570330"/>
                  </a:lnTo>
                  <a:lnTo>
                    <a:pt x="4781643" y="1577711"/>
                  </a:lnTo>
                  <a:lnTo>
                    <a:pt x="4719320" y="1584787"/>
                  </a:lnTo>
                  <a:lnTo>
                    <a:pt x="4656320" y="1591556"/>
                  </a:lnTo>
                  <a:lnTo>
                    <a:pt x="4592656" y="1598013"/>
                  </a:lnTo>
                  <a:lnTo>
                    <a:pt x="4528345" y="1604155"/>
                  </a:lnTo>
                  <a:lnTo>
                    <a:pt x="4463402" y="1609977"/>
                  </a:lnTo>
                  <a:lnTo>
                    <a:pt x="4397844" y="1615477"/>
                  </a:lnTo>
                  <a:lnTo>
                    <a:pt x="4331686" y="1620650"/>
                  </a:lnTo>
                  <a:lnTo>
                    <a:pt x="4264943" y="1625492"/>
                  </a:lnTo>
                  <a:lnTo>
                    <a:pt x="4197632" y="1629999"/>
                  </a:lnTo>
                  <a:lnTo>
                    <a:pt x="4129768" y="1634168"/>
                  </a:lnTo>
                  <a:lnTo>
                    <a:pt x="4061367" y="1637995"/>
                  </a:lnTo>
                  <a:lnTo>
                    <a:pt x="3992445" y="1641476"/>
                  </a:lnTo>
                  <a:lnTo>
                    <a:pt x="3923017" y="1644606"/>
                  </a:lnTo>
                  <a:lnTo>
                    <a:pt x="3853099" y="1647383"/>
                  </a:lnTo>
                  <a:lnTo>
                    <a:pt x="3782706" y="1649802"/>
                  </a:lnTo>
                  <a:lnTo>
                    <a:pt x="3711856" y="1651859"/>
                  </a:lnTo>
                  <a:lnTo>
                    <a:pt x="3640562" y="1653551"/>
                  </a:lnTo>
                  <a:lnTo>
                    <a:pt x="3568842" y="1654874"/>
                  </a:lnTo>
                  <a:lnTo>
                    <a:pt x="3496710" y="1655823"/>
                  </a:lnTo>
                  <a:lnTo>
                    <a:pt x="3424183" y="1656396"/>
                  </a:lnTo>
                  <a:lnTo>
                    <a:pt x="3351275" y="1656587"/>
                  </a:lnTo>
                  <a:lnTo>
                    <a:pt x="3278369" y="1656396"/>
                  </a:lnTo>
                  <a:lnTo>
                    <a:pt x="3205844" y="1655823"/>
                  </a:lnTo>
                  <a:lnTo>
                    <a:pt x="3133716" y="1654874"/>
                  </a:lnTo>
                  <a:lnTo>
                    <a:pt x="3062001" y="1653551"/>
                  </a:lnTo>
                  <a:lnTo>
                    <a:pt x="2990714" y="1651859"/>
                  </a:lnTo>
                  <a:lnTo>
                    <a:pt x="2919872" y="1649802"/>
                  </a:lnTo>
                  <a:lnTo>
                    <a:pt x="2849489" y="1647383"/>
                  </a:lnTo>
                  <a:lnTo>
                    <a:pt x="2779582" y="1644606"/>
                  </a:lnTo>
                  <a:lnTo>
                    <a:pt x="2710165" y="1641476"/>
                  </a:lnTo>
                  <a:lnTo>
                    <a:pt x="2641256" y="1637995"/>
                  </a:lnTo>
                  <a:lnTo>
                    <a:pt x="2572869" y="1634168"/>
                  </a:lnTo>
                  <a:lnTo>
                    <a:pt x="2505021" y="1629999"/>
                  </a:lnTo>
                  <a:lnTo>
                    <a:pt x="2437726" y="1625492"/>
                  </a:lnTo>
                  <a:lnTo>
                    <a:pt x="2371001" y="1620650"/>
                  </a:lnTo>
                  <a:lnTo>
                    <a:pt x="2304862" y="1615477"/>
                  </a:lnTo>
                  <a:lnTo>
                    <a:pt x="2239323" y="1609977"/>
                  </a:lnTo>
                  <a:lnTo>
                    <a:pt x="2174401" y="1604155"/>
                  </a:lnTo>
                  <a:lnTo>
                    <a:pt x="2110111" y="1598013"/>
                  </a:lnTo>
                  <a:lnTo>
                    <a:pt x="2046470" y="1591556"/>
                  </a:lnTo>
                  <a:lnTo>
                    <a:pt x="1983492" y="1584787"/>
                  </a:lnTo>
                  <a:lnTo>
                    <a:pt x="1921193" y="1577711"/>
                  </a:lnTo>
                  <a:lnTo>
                    <a:pt x="1859590" y="1570330"/>
                  </a:lnTo>
                  <a:lnTo>
                    <a:pt x="1798697" y="1562650"/>
                  </a:lnTo>
                  <a:lnTo>
                    <a:pt x="1738531" y="1554674"/>
                  </a:lnTo>
                  <a:lnTo>
                    <a:pt x="1679107" y="1546406"/>
                  </a:lnTo>
                  <a:lnTo>
                    <a:pt x="1620440" y="1537849"/>
                  </a:lnTo>
                  <a:lnTo>
                    <a:pt x="1562548" y="1529008"/>
                  </a:lnTo>
                  <a:lnTo>
                    <a:pt x="1505444" y="1519887"/>
                  </a:lnTo>
                  <a:lnTo>
                    <a:pt x="1449145" y="1510488"/>
                  </a:lnTo>
                  <a:lnTo>
                    <a:pt x="1393667" y="1500816"/>
                  </a:lnTo>
                  <a:lnTo>
                    <a:pt x="1339025" y="1490876"/>
                  </a:lnTo>
                  <a:lnTo>
                    <a:pt x="1285235" y="1480670"/>
                  </a:lnTo>
                  <a:lnTo>
                    <a:pt x="1232313" y="1470203"/>
                  </a:lnTo>
                  <a:lnTo>
                    <a:pt x="1180274" y="1459478"/>
                  </a:lnTo>
                  <a:lnTo>
                    <a:pt x="1129134" y="1448500"/>
                  </a:lnTo>
                  <a:lnTo>
                    <a:pt x="1078909" y="1437271"/>
                  </a:lnTo>
                  <a:lnTo>
                    <a:pt x="1029614" y="1425797"/>
                  </a:lnTo>
                  <a:lnTo>
                    <a:pt x="981265" y="1414081"/>
                  </a:lnTo>
                  <a:lnTo>
                    <a:pt x="933878" y="1402126"/>
                  </a:lnTo>
                  <a:lnTo>
                    <a:pt x="887468" y="1389937"/>
                  </a:lnTo>
                  <a:lnTo>
                    <a:pt x="842051" y="1377518"/>
                  </a:lnTo>
                  <a:lnTo>
                    <a:pt x="797644" y="1364872"/>
                  </a:lnTo>
                  <a:lnTo>
                    <a:pt x="754260" y="1352003"/>
                  </a:lnTo>
                  <a:lnTo>
                    <a:pt x="711917" y="1338915"/>
                  </a:lnTo>
                  <a:lnTo>
                    <a:pt x="670630" y="1325612"/>
                  </a:lnTo>
                  <a:lnTo>
                    <a:pt x="630414" y="1312097"/>
                  </a:lnTo>
                  <a:lnTo>
                    <a:pt x="591285" y="1298375"/>
                  </a:lnTo>
                  <a:lnTo>
                    <a:pt x="553259" y="1284450"/>
                  </a:lnTo>
                  <a:lnTo>
                    <a:pt x="516352" y="1270325"/>
                  </a:lnTo>
                  <a:lnTo>
                    <a:pt x="480580" y="1256004"/>
                  </a:lnTo>
                  <a:lnTo>
                    <a:pt x="412499" y="1226789"/>
                  </a:lnTo>
                  <a:lnTo>
                    <a:pt x="349145" y="1196838"/>
                  </a:lnTo>
                  <a:lnTo>
                    <a:pt x="290640" y="1166180"/>
                  </a:lnTo>
                  <a:lnTo>
                    <a:pt x="237113" y="1134846"/>
                  </a:lnTo>
                  <a:lnTo>
                    <a:pt x="188687" y="1102868"/>
                  </a:lnTo>
                  <a:lnTo>
                    <a:pt x="145488" y="1070276"/>
                  </a:lnTo>
                  <a:lnTo>
                    <a:pt x="107642" y="1037101"/>
                  </a:lnTo>
                  <a:lnTo>
                    <a:pt x="75274" y="1003373"/>
                  </a:lnTo>
                  <a:lnTo>
                    <a:pt x="48510" y="969125"/>
                  </a:lnTo>
                  <a:lnTo>
                    <a:pt x="27475" y="934385"/>
                  </a:lnTo>
                  <a:lnTo>
                    <a:pt x="12294" y="899186"/>
                  </a:lnTo>
                  <a:lnTo>
                    <a:pt x="776" y="845592"/>
                  </a:lnTo>
                  <a:lnTo>
                    <a:pt x="0" y="8275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008" y="5036819"/>
              <a:ext cx="7560945" cy="1412875"/>
            </a:xfrm>
            <a:custGeom>
              <a:avLst/>
              <a:gdLst/>
              <a:ahLst/>
              <a:cxnLst/>
              <a:rect l="l" t="t" r="r" b="b"/>
              <a:pathLst>
                <a:path w="7560945" h="1412875">
                  <a:moveTo>
                    <a:pt x="7560563" y="1412748"/>
                  </a:moveTo>
                  <a:lnTo>
                    <a:pt x="0" y="1412748"/>
                  </a:lnTo>
                  <a:lnTo>
                    <a:pt x="0" y="0"/>
                  </a:lnTo>
                  <a:lnTo>
                    <a:pt x="7560563" y="0"/>
                  </a:lnTo>
                  <a:lnTo>
                    <a:pt x="7560563" y="1412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2895600"/>
              <a:ext cx="329183" cy="373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188" y="2048255"/>
              <a:ext cx="461772" cy="460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3072" y="2180844"/>
              <a:ext cx="307847" cy="3489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9507" y="2084832"/>
              <a:ext cx="402336" cy="4236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80" y="5443728"/>
              <a:ext cx="196595" cy="1950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590556" y="5466163"/>
            <a:ext cx="401320" cy="309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-25" dirty="0">
                <a:latin typeface="Calibri"/>
                <a:cs typeface="Calibri"/>
              </a:rPr>
              <a:t>LEO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00" spc="-10" dirty="0">
                <a:latin typeface="Calibri"/>
                <a:cs typeface="Calibri"/>
              </a:rPr>
              <a:t>Satellite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14800" y="5443728"/>
            <a:ext cx="199643" cy="195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06834" y="5466163"/>
            <a:ext cx="498475" cy="3098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4400"/>
              </a:lnSpc>
              <a:spcBef>
                <a:spcPts val="75"/>
              </a:spcBef>
            </a:pPr>
            <a:r>
              <a:rPr sz="900" spc="-10" dirty="0">
                <a:latin typeface="Calibri"/>
                <a:cs typeface="Calibri"/>
              </a:rPr>
              <a:t>Reference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Receiver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80432" y="5434584"/>
            <a:ext cx="211835" cy="21183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75563" y="5458535"/>
            <a:ext cx="563245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latin typeface="Calibri"/>
                <a:cs typeface="Calibri"/>
              </a:rPr>
              <a:t>Drone/UAV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66716" y="2449067"/>
            <a:ext cx="1979930" cy="3127375"/>
            <a:chOff x="4966716" y="2449067"/>
            <a:chExt cx="1979930" cy="3127375"/>
          </a:xfrm>
        </p:grpSpPr>
        <p:sp>
          <p:nvSpPr>
            <p:cNvPr id="18" name="object 18"/>
            <p:cNvSpPr/>
            <p:nvPr/>
          </p:nvSpPr>
          <p:spPr>
            <a:xfrm>
              <a:off x="6402323" y="5512308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5" h="62864">
                  <a:moveTo>
                    <a:pt x="79248" y="42672"/>
                  </a:moveTo>
                  <a:lnTo>
                    <a:pt x="68580" y="42466"/>
                  </a:lnTo>
                  <a:lnTo>
                    <a:pt x="68580" y="0"/>
                  </a:lnTo>
                  <a:lnTo>
                    <a:pt x="110236" y="21336"/>
                  </a:lnTo>
                  <a:lnTo>
                    <a:pt x="79248" y="21336"/>
                  </a:lnTo>
                  <a:lnTo>
                    <a:pt x="79248" y="42672"/>
                  </a:lnTo>
                  <a:close/>
                </a:path>
                <a:path w="131445" h="62864">
                  <a:moveTo>
                    <a:pt x="68580" y="42466"/>
                  </a:moveTo>
                  <a:lnTo>
                    <a:pt x="0" y="41148"/>
                  </a:lnTo>
                  <a:lnTo>
                    <a:pt x="0" y="21336"/>
                  </a:lnTo>
                  <a:lnTo>
                    <a:pt x="68580" y="21336"/>
                  </a:lnTo>
                  <a:lnTo>
                    <a:pt x="68580" y="42466"/>
                  </a:lnTo>
                  <a:close/>
                </a:path>
                <a:path w="131445" h="62864">
                  <a:moveTo>
                    <a:pt x="109194" y="42672"/>
                  </a:moveTo>
                  <a:lnTo>
                    <a:pt x="79248" y="42672"/>
                  </a:lnTo>
                  <a:lnTo>
                    <a:pt x="79248" y="21336"/>
                  </a:lnTo>
                  <a:lnTo>
                    <a:pt x="110236" y="21336"/>
                  </a:lnTo>
                  <a:lnTo>
                    <a:pt x="131064" y="32004"/>
                  </a:lnTo>
                  <a:lnTo>
                    <a:pt x="109194" y="42672"/>
                  </a:lnTo>
                  <a:close/>
                </a:path>
                <a:path w="131445" h="62864">
                  <a:moveTo>
                    <a:pt x="68580" y="62484"/>
                  </a:moveTo>
                  <a:lnTo>
                    <a:pt x="68580" y="42466"/>
                  </a:lnTo>
                  <a:lnTo>
                    <a:pt x="79248" y="42672"/>
                  </a:lnTo>
                  <a:lnTo>
                    <a:pt x="109194" y="42672"/>
                  </a:lnTo>
                  <a:lnTo>
                    <a:pt x="68580" y="6248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6716" y="2449080"/>
              <a:ext cx="1979930" cy="3127375"/>
            </a:xfrm>
            <a:custGeom>
              <a:avLst/>
              <a:gdLst/>
              <a:ahLst/>
              <a:cxnLst/>
              <a:rect l="l" t="t" r="r" b="b"/>
              <a:pathLst>
                <a:path w="1979929" h="3127375">
                  <a:moveTo>
                    <a:pt x="1257300" y="7620"/>
                  </a:moveTo>
                  <a:lnTo>
                    <a:pt x="1187196" y="0"/>
                  </a:lnTo>
                  <a:lnTo>
                    <a:pt x="1193927" y="18757"/>
                  </a:lnTo>
                  <a:lnTo>
                    <a:pt x="55257" y="418782"/>
                  </a:lnTo>
                  <a:lnTo>
                    <a:pt x="48768" y="399288"/>
                  </a:lnTo>
                  <a:lnTo>
                    <a:pt x="0" y="449580"/>
                  </a:lnTo>
                  <a:lnTo>
                    <a:pt x="68580" y="458724"/>
                  </a:lnTo>
                  <a:lnTo>
                    <a:pt x="62992" y="441960"/>
                  </a:lnTo>
                  <a:lnTo>
                    <a:pt x="61810" y="438442"/>
                  </a:lnTo>
                  <a:lnTo>
                    <a:pt x="1201089" y="38722"/>
                  </a:lnTo>
                  <a:lnTo>
                    <a:pt x="1208532" y="59436"/>
                  </a:lnTo>
                  <a:lnTo>
                    <a:pt x="1250124" y="15240"/>
                  </a:lnTo>
                  <a:lnTo>
                    <a:pt x="1257300" y="7620"/>
                  </a:lnTo>
                  <a:close/>
                </a:path>
                <a:path w="1979929" h="3127375">
                  <a:moveTo>
                    <a:pt x="1959457" y="3081515"/>
                  </a:moveTo>
                  <a:lnTo>
                    <a:pt x="1915668" y="3061703"/>
                  </a:lnTo>
                  <a:lnTo>
                    <a:pt x="1915731" y="3064751"/>
                  </a:lnTo>
                  <a:lnTo>
                    <a:pt x="1916150" y="3081515"/>
                  </a:lnTo>
                  <a:lnTo>
                    <a:pt x="1927860" y="3081515"/>
                  </a:lnTo>
                  <a:lnTo>
                    <a:pt x="1959457" y="3081515"/>
                  </a:lnTo>
                  <a:close/>
                </a:path>
                <a:path w="1979929" h="3127375">
                  <a:moveTo>
                    <a:pt x="1979676" y="3090659"/>
                  </a:moveTo>
                  <a:lnTo>
                    <a:pt x="1960181" y="3081845"/>
                  </a:lnTo>
                  <a:lnTo>
                    <a:pt x="1927860" y="3081845"/>
                  </a:lnTo>
                  <a:lnTo>
                    <a:pt x="1916150" y="3081845"/>
                  </a:lnTo>
                  <a:lnTo>
                    <a:pt x="1775968" y="3085782"/>
                  </a:lnTo>
                  <a:lnTo>
                    <a:pt x="1775866" y="3081515"/>
                  </a:lnTo>
                  <a:lnTo>
                    <a:pt x="1775460" y="3064751"/>
                  </a:lnTo>
                  <a:lnTo>
                    <a:pt x="1712976" y="3096755"/>
                  </a:lnTo>
                  <a:lnTo>
                    <a:pt x="1776984" y="3127235"/>
                  </a:lnTo>
                  <a:lnTo>
                    <a:pt x="1776907" y="3124187"/>
                  </a:lnTo>
                  <a:lnTo>
                    <a:pt x="1776488" y="3107423"/>
                  </a:lnTo>
                  <a:lnTo>
                    <a:pt x="1776488" y="3107144"/>
                  </a:lnTo>
                  <a:lnTo>
                    <a:pt x="1916671" y="3103168"/>
                  </a:lnTo>
                  <a:lnTo>
                    <a:pt x="1916772" y="3107423"/>
                  </a:lnTo>
                  <a:lnTo>
                    <a:pt x="1917192" y="3124187"/>
                  </a:lnTo>
                  <a:lnTo>
                    <a:pt x="1979676" y="3090659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87584" y="5461579"/>
            <a:ext cx="685165" cy="309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Calibri"/>
                <a:cs typeface="Calibri"/>
              </a:rPr>
              <a:t>UWB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LPI/D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RF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00" spc="-10" dirty="0">
                <a:latin typeface="Calibri"/>
                <a:cs typeface="Calibri"/>
              </a:rPr>
              <a:t>Links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4427" y="1640782"/>
            <a:ext cx="4474210" cy="1009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18130">
              <a:lnSpc>
                <a:spcPct val="100000"/>
              </a:lnSpc>
              <a:spcBef>
                <a:spcPts val="114"/>
              </a:spcBef>
            </a:pPr>
            <a:r>
              <a:rPr sz="2300" b="1" spc="-10" dirty="0">
                <a:latin typeface="Trebuchet MS"/>
                <a:cs typeface="Trebuchet MS"/>
              </a:rPr>
              <a:t>Hierarchical</a:t>
            </a:r>
            <a:endParaRPr sz="2300">
              <a:latin typeface="Trebuchet MS"/>
              <a:cs typeface="Trebuchet MS"/>
            </a:endParaRPr>
          </a:p>
          <a:p>
            <a:pPr marL="12700" marR="3364865">
              <a:lnSpc>
                <a:spcPct val="101699"/>
              </a:lnSpc>
              <a:spcBef>
                <a:spcPts val="2160"/>
              </a:spcBef>
            </a:pPr>
            <a:r>
              <a:rPr sz="1150" dirty="0">
                <a:latin typeface="Calibri"/>
                <a:cs typeface="Calibri"/>
              </a:rPr>
              <a:t>Stratum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1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Primary References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44823" y="2348483"/>
            <a:ext cx="2679700" cy="3274060"/>
            <a:chOff x="3544823" y="2348483"/>
            <a:chExt cx="2679700" cy="327406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5148" y="3444240"/>
              <a:ext cx="332232" cy="3703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6427" y="3360419"/>
              <a:ext cx="332232" cy="3749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18887" y="3262883"/>
              <a:ext cx="172720" cy="1195070"/>
            </a:xfrm>
            <a:custGeom>
              <a:avLst/>
              <a:gdLst/>
              <a:ahLst/>
              <a:cxnLst/>
              <a:rect l="l" t="t" r="r" b="b"/>
              <a:pathLst>
                <a:path w="172720" h="1195070">
                  <a:moveTo>
                    <a:pt x="129930" y="61406"/>
                  </a:moveTo>
                  <a:lnTo>
                    <a:pt x="109728" y="59435"/>
                  </a:lnTo>
                  <a:lnTo>
                    <a:pt x="147828" y="0"/>
                  </a:lnTo>
                  <a:lnTo>
                    <a:pt x="166541" y="50291"/>
                  </a:lnTo>
                  <a:lnTo>
                    <a:pt x="131064" y="50291"/>
                  </a:lnTo>
                  <a:lnTo>
                    <a:pt x="129930" y="61406"/>
                  </a:lnTo>
                  <a:close/>
                </a:path>
                <a:path w="172720" h="1195070">
                  <a:moveTo>
                    <a:pt x="151362" y="63497"/>
                  </a:moveTo>
                  <a:lnTo>
                    <a:pt x="129930" y="61406"/>
                  </a:lnTo>
                  <a:lnTo>
                    <a:pt x="131064" y="50291"/>
                  </a:lnTo>
                  <a:lnTo>
                    <a:pt x="152400" y="53339"/>
                  </a:lnTo>
                  <a:lnTo>
                    <a:pt x="151362" y="63497"/>
                  </a:lnTo>
                  <a:close/>
                </a:path>
                <a:path w="172720" h="1195070">
                  <a:moveTo>
                    <a:pt x="172212" y="65531"/>
                  </a:moveTo>
                  <a:lnTo>
                    <a:pt x="151362" y="63497"/>
                  </a:lnTo>
                  <a:lnTo>
                    <a:pt x="152400" y="53339"/>
                  </a:lnTo>
                  <a:lnTo>
                    <a:pt x="131064" y="50291"/>
                  </a:lnTo>
                  <a:lnTo>
                    <a:pt x="166541" y="50291"/>
                  </a:lnTo>
                  <a:lnTo>
                    <a:pt x="172212" y="65531"/>
                  </a:lnTo>
                  <a:close/>
                </a:path>
                <a:path w="172720" h="1195070">
                  <a:moveTo>
                    <a:pt x="42178" y="1132903"/>
                  </a:moveTo>
                  <a:lnTo>
                    <a:pt x="20949" y="1130314"/>
                  </a:lnTo>
                  <a:lnTo>
                    <a:pt x="129930" y="61406"/>
                  </a:lnTo>
                  <a:lnTo>
                    <a:pt x="151362" y="63497"/>
                  </a:lnTo>
                  <a:lnTo>
                    <a:pt x="42178" y="1132903"/>
                  </a:lnTo>
                  <a:close/>
                </a:path>
                <a:path w="172720" h="1195070">
                  <a:moveTo>
                    <a:pt x="24384" y="1194816"/>
                  </a:moveTo>
                  <a:lnTo>
                    <a:pt x="0" y="1127760"/>
                  </a:lnTo>
                  <a:lnTo>
                    <a:pt x="20949" y="1130314"/>
                  </a:lnTo>
                  <a:lnTo>
                    <a:pt x="19812" y="1141476"/>
                  </a:lnTo>
                  <a:lnTo>
                    <a:pt x="41148" y="1143000"/>
                  </a:lnTo>
                  <a:lnTo>
                    <a:pt x="57599" y="1143000"/>
                  </a:lnTo>
                  <a:lnTo>
                    <a:pt x="24384" y="1194816"/>
                  </a:lnTo>
                  <a:close/>
                </a:path>
                <a:path w="172720" h="1195070">
                  <a:moveTo>
                    <a:pt x="41148" y="1143000"/>
                  </a:moveTo>
                  <a:lnTo>
                    <a:pt x="19812" y="1141476"/>
                  </a:lnTo>
                  <a:lnTo>
                    <a:pt x="20949" y="1130314"/>
                  </a:lnTo>
                  <a:lnTo>
                    <a:pt x="42178" y="1132903"/>
                  </a:lnTo>
                  <a:lnTo>
                    <a:pt x="41148" y="1143000"/>
                  </a:lnTo>
                  <a:close/>
                </a:path>
                <a:path w="172720" h="1195070">
                  <a:moveTo>
                    <a:pt x="57599" y="1143000"/>
                  </a:moveTo>
                  <a:lnTo>
                    <a:pt x="41148" y="1143000"/>
                  </a:lnTo>
                  <a:lnTo>
                    <a:pt x="42178" y="1132903"/>
                  </a:lnTo>
                  <a:lnTo>
                    <a:pt x="62484" y="1135380"/>
                  </a:lnTo>
                  <a:lnTo>
                    <a:pt x="57599" y="114300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3919" y="4440935"/>
              <a:ext cx="310895" cy="2499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37532" y="4404359"/>
              <a:ext cx="421005" cy="175260"/>
            </a:xfrm>
            <a:custGeom>
              <a:avLst/>
              <a:gdLst/>
              <a:ahLst/>
              <a:cxnLst/>
              <a:rect l="l" t="t" r="r" b="b"/>
              <a:pathLst>
                <a:path w="421004" h="175260">
                  <a:moveTo>
                    <a:pt x="132575" y="123444"/>
                  </a:moveTo>
                  <a:lnTo>
                    <a:pt x="39624" y="51816"/>
                  </a:lnTo>
                  <a:lnTo>
                    <a:pt x="0" y="103632"/>
                  </a:lnTo>
                  <a:lnTo>
                    <a:pt x="92964" y="175260"/>
                  </a:lnTo>
                  <a:lnTo>
                    <a:pt x="132575" y="123444"/>
                  </a:lnTo>
                  <a:close/>
                </a:path>
                <a:path w="421004" h="175260">
                  <a:moveTo>
                    <a:pt x="420611" y="91440"/>
                  </a:moveTo>
                  <a:lnTo>
                    <a:pt x="332232" y="0"/>
                  </a:lnTo>
                  <a:lnTo>
                    <a:pt x="251460" y="77724"/>
                  </a:lnTo>
                  <a:lnTo>
                    <a:pt x="339839" y="169176"/>
                  </a:lnTo>
                  <a:lnTo>
                    <a:pt x="420611" y="91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4811" y="2348496"/>
              <a:ext cx="2679700" cy="2109470"/>
            </a:xfrm>
            <a:custGeom>
              <a:avLst/>
              <a:gdLst/>
              <a:ahLst/>
              <a:cxnLst/>
              <a:rect l="l" t="t" r="r" b="b"/>
              <a:pathLst>
                <a:path w="2679700" h="2109470">
                  <a:moveTo>
                    <a:pt x="1298460" y="2109216"/>
                  </a:moveTo>
                  <a:lnTo>
                    <a:pt x="1293482" y="2071103"/>
                  </a:lnTo>
                  <a:lnTo>
                    <a:pt x="1289316" y="2039099"/>
                  </a:lnTo>
                  <a:lnTo>
                    <a:pt x="1272781" y="2050288"/>
                  </a:lnTo>
                  <a:lnTo>
                    <a:pt x="851611" y="1430388"/>
                  </a:lnTo>
                  <a:lnTo>
                    <a:pt x="864184" y="1421879"/>
                  </a:lnTo>
                  <a:lnTo>
                    <a:pt x="868692" y="1418831"/>
                  </a:lnTo>
                  <a:lnTo>
                    <a:pt x="807732" y="1383779"/>
                  </a:lnTo>
                  <a:lnTo>
                    <a:pt x="816876" y="1453883"/>
                  </a:lnTo>
                  <a:lnTo>
                    <a:pt x="835126" y="1441538"/>
                  </a:lnTo>
                  <a:lnTo>
                    <a:pt x="1254594" y="2062581"/>
                  </a:lnTo>
                  <a:lnTo>
                    <a:pt x="1237500" y="2074164"/>
                  </a:lnTo>
                  <a:lnTo>
                    <a:pt x="1298460" y="2109216"/>
                  </a:lnTo>
                  <a:close/>
                </a:path>
                <a:path w="2679700" h="2109470">
                  <a:moveTo>
                    <a:pt x="1994928" y="1461503"/>
                  </a:moveTo>
                  <a:lnTo>
                    <a:pt x="1927872" y="1481315"/>
                  </a:lnTo>
                  <a:lnTo>
                    <a:pt x="1942096" y="1497063"/>
                  </a:lnTo>
                  <a:lnTo>
                    <a:pt x="1337830" y="2058174"/>
                  </a:lnTo>
                  <a:lnTo>
                    <a:pt x="1322844" y="2042147"/>
                  </a:lnTo>
                  <a:lnTo>
                    <a:pt x="1298460" y="2109203"/>
                  </a:lnTo>
                  <a:lnTo>
                    <a:pt x="1367040" y="2089391"/>
                  </a:lnTo>
                  <a:lnTo>
                    <a:pt x="1358480" y="2080247"/>
                  </a:lnTo>
                  <a:lnTo>
                    <a:pt x="1351838" y="2073148"/>
                  </a:lnTo>
                  <a:lnTo>
                    <a:pt x="1956523" y="1513039"/>
                  </a:lnTo>
                  <a:lnTo>
                    <a:pt x="1970544" y="1528559"/>
                  </a:lnTo>
                  <a:lnTo>
                    <a:pt x="1984387" y="1490459"/>
                  </a:lnTo>
                  <a:lnTo>
                    <a:pt x="1994928" y="1461503"/>
                  </a:lnTo>
                  <a:close/>
                </a:path>
                <a:path w="2679700" h="2109470">
                  <a:moveTo>
                    <a:pt x="2679192" y="108191"/>
                  </a:moveTo>
                  <a:lnTo>
                    <a:pt x="2634361" y="113068"/>
                  </a:lnTo>
                  <a:lnTo>
                    <a:pt x="2634361" y="156032"/>
                  </a:lnTo>
                  <a:lnTo>
                    <a:pt x="2022195" y="1039926"/>
                  </a:lnTo>
                  <a:lnTo>
                    <a:pt x="2005584" y="1028700"/>
                  </a:lnTo>
                  <a:lnTo>
                    <a:pt x="1994916" y="1098753"/>
                  </a:lnTo>
                  <a:lnTo>
                    <a:pt x="1991474" y="1059180"/>
                  </a:lnTo>
                  <a:lnTo>
                    <a:pt x="1988832" y="1028700"/>
                  </a:lnTo>
                  <a:lnTo>
                    <a:pt x="1971078" y="1039342"/>
                  </a:lnTo>
                  <a:lnTo>
                    <a:pt x="1951443" y="1006970"/>
                  </a:lnTo>
                  <a:lnTo>
                    <a:pt x="1951443" y="1047826"/>
                  </a:lnTo>
                  <a:lnTo>
                    <a:pt x="1948688" y="1052779"/>
                  </a:lnTo>
                  <a:lnTo>
                    <a:pt x="1941550" y="1057059"/>
                  </a:lnTo>
                  <a:lnTo>
                    <a:pt x="1550555" y="843267"/>
                  </a:lnTo>
                  <a:lnTo>
                    <a:pt x="1749844" y="715899"/>
                  </a:lnTo>
                  <a:lnTo>
                    <a:pt x="1951443" y="1047826"/>
                  </a:lnTo>
                  <a:lnTo>
                    <a:pt x="1951443" y="1006970"/>
                  </a:lnTo>
                  <a:lnTo>
                    <a:pt x="1767941" y="704329"/>
                  </a:lnTo>
                  <a:lnTo>
                    <a:pt x="2630868" y="152844"/>
                  </a:lnTo>
                  <a:lnTo>
                    <a:pt x="2633446" y="154584"/>
                  </a:lnTo>
                  <a:lnTo>
                    <a:pt x="2634361" y="156032"/>
                  </a:lnTo>
                  <a:lnTo>
                    <a:pt x="2634361" y="113068"/>
                  </a:lnTo>
                  <a:lnTo>
                    <a:pt x="2609088" y="115811"/>
                  </a:lnTo>
                  <a:lnTo>
                    <a:pt x="2620238" y="133553"/>
                  </a:lnTo>
                  <a:lnTo>
                    <a:pt x="1756537" y="685533"/>
                  </a:lnTo>
                  <a:lnTo>
                    <a:pt x="1738439" y="655688"/>
                  </a:lnTo>
                  <a:lnTo>
                    <a:pt x="1738439" y="697103"/>
                  </a:lnTo>
                  <a:lnTo>
                    <a:pt x="1528559" y="831240"/>
                  </a:lnTo>
                  <a:lnTo>
                    <a:pt x="1069352" y="580123"/>
                  </a:lnTo>
                  <a:lnTo>
                    <a:pt x="1140866" y="453936"/>
                  </a:lnTo>
                  <a:lnTo>
                    <a:pt x="1358785" y="537273"/>
                  </a:lnTo>
                  <a:lnTo>
                    <a:pt x="1351800" y="556260"/>
                  </a:lnTo>
                  <a:lnTo>
                    <a:pt x="1421904" y="550164"/>
                  </a:lnTo>
                  <a:lnTo>
                    <a:pt x="1439037" y="499859"/>
                  </a:lnTo>
                  <a:lnTo>
                    <a:pt x="1444752" y="483095"/>
                  </a:lnTo>
                  <a:lnTo>
                    <a:pt x="1423530" y="485686"/>
                  </a:lnTo>
                  <a:lnTo>
                    <a:pt x="1421879" y="472681"/>
                  </a:lnTo>
                  <a:lnTo>
                    <a:pt x="1421879" y="550151"/>
                  </a:lnTo>
                  <a:lnTo>
                    <a:pt x="1413294" y="541020"/>
                  </a:lnTo>
                  <a:lnTo>
                    <a:pt x="1373136" y="498348"/>
                  </a:lnTo>
                  <a:lnTo>
                    <a:pt x="1366126" y="517359"/>
                  </a:lnTo>
                  <a:lnTo>
                    <a:pt x="1151445" y="435254"/>
                  </a:lnTo>
                  <a:lnTo>
                    <a:pt x="1336090" y="109448"/>
                  </a:lnTo>
                  <a:lnTo>
                    <a:pt x="1337043" y="110020"/>
                  </a:lnTo>
                  <a:lnTo>
                    <a:pt x="1335024" y="115811"/>
                  </a:lnTo>
                  <a:lnTo>
                    <a:pt x="1344930" y="114617"/>
                  </a:lnTo>
                  <a:lnTo>
                    <a:pt x="1354848" y="120396"/>
                  </a:lnTo>
                  <a:lnTo>
                    <a:pt x="1355140" y="113372"/>
                  </a:lnTo>
                  <a:lnTo>
                    <a:pt x="1356029" y="113258"/>
                  </a:lnTo>
                  <a:lnTo>
                    <a:pt x="1402181" y="488289"/>
                  </a:lnTo>
                  <a:lnTo>
                    <a:pt x="1382268" y="490715"/>
                  </a:lnTo>
                  <a:lnTo>
                    <a:pt x="1421879" y="550151"/>
                  </a:lnTo>
                  <a:lnTo>
                    <a:pt x="1421879" y="472681"/>
                  </a:lnTo>
                  <a:lnTo>
                    <a:pt x="1376184" y="112725"/>
                  </a:lnTo>
                  <a:lnTo>
                    <a:pt x="1379969" y="110350"/>
                  </a:lnTo>
                  <a:lnTo>
                    <a:pt x="1381950" y="110109"/>
                  </a:lnTo>
                  <a:lnTo>
                    <a:pt x="1738439" y="697103"/>
                  </a:lnTo>
                  <a:lnTo>
                    <a:pt x="1738439" y="655688"/>
                  </a:lnTo>
                  <a:lnTo>
                    <a:pt x="1400111" y="97688"/>
                  </a:lnTo>
                  <a:lnTo>
                    <a:pt x="1414907" y="88392"/>
                  </a:lnTo>
                  <a:lnTo>
                    <a:pt x="1417332" y="86868"/>
                  </a:lnTo>
                  <a:lnTo>
                    <a:pt x="1357896" y="50304"/>
                  </a:lnTo>
                  <a:lnTo>
                    <a:pt x="1299984" y="88379"/>
                  </a:lnTo>
                  <a:lnTo>
                    <a:pt x="1317802" y="98780"/>
                  </a:lnTo>
                  <a:lnTo>
                    <a:pt x="1131443" y="427609"/>
                  </a:lnTo>
                  <a:lnTo>
                    <a:pt x="1120863" y="423570"/>
                  </a:lnTo>
                  <a:lnTo>
                    <a:pt x="1120863" y="446278"/>
                  </a:lnTo>
                  <a:lnTo>
                    <a:pt x="1050772" y="569963"/>
                  </a:lnTo>
                  <a:lnTo>
                    <a:pt x="135153" y="69265"/>
                  </a:lnTo>
                  <a:lnTo>
                    <a:pt x="1120863" y="446278"/>
                  </a:lnTo>
                  <a:lnTo>
                    <a:pt x="1120863" y="423570"/>
                  </a:lnTo>
                  <a:lnTo>
                    <a:pt x="64363" y="19456"/>
                  </a:lnTo>
                  <a:lnTo>
                    <a:pt x="70104" y="9144"/>
                  </a:lnTo>
                  <a:lnTo>
                    <a:pt x="66624" y="9067"/>
                  </a:lnTo>
                  <a:lnTo>
                    <a:pt x="70116" y="0"/>
                  </a:lnTo>
                  <a:lnTo>
                    <a:pt x="101" y="7620"/>
                  </a:lnTo>
                  <a:lnTo>
                    <a:pt x="1536" y="77724"/>
                  </a:lnTo>
                  <a:lnTo>
                    <a:pt x="20434" y="67500"/>
                  </a:lnTo>
                  <a:lnTo>
                    <a:pt x="607364" y="1151521"/>
                  </a:lnTo>
                  <a:lnTo>
                    <a:pt x="589800" y="1161288"/>
                  </a:lnTo>
                  <a:lnTo>
                    <a:pt x="646188" y="1202436"/>
                  </a:lnTo>
                  <a:lnTo>
                    <a:pt x="645312" y="1161288"/>
                  </a:lnTo>
                  <a:lnTo>
                    <a:pt x="644664" y="1130808"/>
                  </a:lnTo>
                  <a:lnTo>
                    <a:pt x="625868" y="1141234"/>
                  </a:lnTo>
                  <a:lnTo>
                    <a:pt x="41135" y="61302"/>
                  </a:lnTo>
                  <a:lnTo>
                    <a:pt x="44094" y="55981"/>
                  </a:lnTo>
                  <a:lnTo>
                    <a:pt x="47256" y="59436"/>
                  </a:lnTo>
                  <a:lnTo>
                    <a:pt x="50368" y="51333"/>
                  </a:lnTo>
                  <a:lnTo>
                    <a:pt x="55079" y="48780"/>
                  </a:lnTo>
                  <a:lnTo>
                    <a:pt x="1040688" y="587743"/>
                  </a:lnTo>
                  <a:lnTo>
                    <a:pt x="829983" y="959548"/>
                  </a:lnTo>
                  <a:lnTo>
                    <a:pt x="812304" y="949452"/>
                  </a:lnTo>
                  <a:lnTo>
                    <a:pt x="807732" y="1019556"/>
                  </a:lnTo>
                  <a:lnTo>
                    <a:pt x="865644" y="979932"/>
                  </a:lnTo>
                  <a:lnTo>
                    <a:pt x="848372" y="970064"/>
                  </a:lnTo>
                  <a:lnTo>
                    <a:pt x="1059268" y="597916"/>
                  </a:lnTo>
                  <a:lnTo>
                    <a:pt x="1508912" y="843788"/>
                  </a:lnTo>
                  <a:lnTo>
                    <a:pt x="1016533" y="1158468"/>
                  </a:lnTo>
                  <a:lnTo>
                    <a:pt x="1005840" y="1141476"/>
                  </a:lnTo>
                  <a:lnTo>
                    <a:pt x="969264" y="1202436"/>
                  </a:lnTo>
                  <a:lnTo>
                    <a:pt x="1039368" y="1194816"/>
                  </a:lnTo>
                  <a:lnTo>
                    <a:pt x="1031709" y="1182624"/>
                  </a:lnTo>
                  <a:lnTo>
                    <a:pt x="1028230" y="1177074"/>
                  </a:lnTo>
                  <a:lnTo>
                    <a:pt x="1530908" y="855814"/>
                  </a:lnTo>
                  <a:lnTo>
                    <a:pt x="1935276" y="1076921"/>
                  </a:lnTo>
                  <a:lnTo>
                    <a:pt x="1924824" y="1095756"/>
                  </a:lnTo>
                  <a:lnTo>
                    <a:pt x="1994903" y="1098804"/>
                  </a:lnTo>
                  <a:lnTo>
                    <a:pt x="2057400" y="1063752"/>
                  </a:lnTo>
                  <a:lnTo>
                    <a:pt x="2052904" y="1060704"/>
                  </a:lnTo>
                  <a:lnTo>
                    <a:pt x="2039366" y="1051534"/>
                  </a:lnTo>
                  <a:lnTo>
                    <a:pt x="2651925" y="167068"/>
                  </a:lnTo>
                  <a:lnTo>
                    <a:pt x="2668524" y="178308"/>
                  </a:lnTo>
                  <a:lnTo>
                    <a:pt x="2673400" y="146304"/>
                  </a:lnTo>
                  <a:lnTo>
                    <a:pt x="2679179" y="108216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6628" y="5372100"/>
              <a:ext cx="307848" cy="2499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27192" y="5333999"/>
              <a:ext cx="421005" cy="175895"/>
            </a:xfrm>
            <a:custGeom>
              <a:avLst/>
              <a:gdLst/>
              <a:ahLst/>
              <a:cxnLst/>
              <a:rect l="l" t="t" r="r" b="b"/>
              <a:pathLst>
                <a:path w="421004" h="175895">
                  <a:moveTo>
                    <a:pt x="131051" y="124968"/>
                  </a:moveTo>
                  <a:lnTo>
                    <a:pt x="38100" y="53340"/>
                  </a:lnTo>
                  <a:lnTo>
                    <a:pt x="0" y="103644"/>
                  </a:lnTo>
                  <a:lnTo>
                    <a:pt x="92951" y="175272"/>
                  </a:lnTo>
                  <a:lnTo>
                    <a:pt x="131051" y="124968"/>
                  </a:lnTo>
                  <a:close/>
                </a:path>
                <a:path w="421004" h="175895">
                  <a:moveTo>
                    <a:pt x="420624" y="92976"/>
                  </a:moveTo>
                  <a:lnTo>
                    <a:pt x="332219" y="0"/>
                  </a:lnTo>
                  <a:lnTo>
                    <a:pt x="251447" y="77724"/>
                  </a:lnTo>
                  <a:lnTo>
                    <a:pt x="339852" y="170688"/>
                  </a:lnTo>
                  <a:lnTo>
                    <a:pt x="420624" y="92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16776" y="3285187"/>
            <a:ext cx="112141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150" dirty="0">
                <a:latin typeface="Calibri"/>
                <a:cs typeface="Calibri"/>
              </a:rPr>
              <a:t>Stratum</a:t>
            </a:r>
            <a:r>
              <a:rPr sz="1150" spc="-4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2 </a:t>
            </a:r>
            <a:r>
              <a:rPr sz="1150" spc="-10" dirty="0">
                <a:latin typeface="Calibri"/>
                <a:cs typeface="Calibri"/>
              </a:rPr>
              <a:t>Assets/References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3062" y="4169118"/>
            <a:ext cx="96837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Stratum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3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Asset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60073" y="5472215"/>
            <a:ext cx="511175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9095" algn="l"/>
              </a:tabLst>
            </a:pPr>
            <a:r>
              <a:rPr sz="1350" spc="-37" baseline="3086" dirty="0">
                <a:latin typeface="Calibri"/>
                <a:cs typeface="Calibri"/>
              </a:rPr>
              <a:t>ROV</a:t>
            </a:r>
            <a:r>
              <a:rPr sz="1350" baseline="3086" dirty="0">
                <a:latin typeface="Calibri"/>
                <a:cs typeface="Calibri"/>
              </a:rPr>
              <a:t>	</a:t>
            </a:r>
            <a:r>
              <a:rPr sz="900" spc="-25" dirty="0">
                <a:latin typeface="Calibri"/>
                <a:cs typeface="Calibri"/>
              </a:rPr>
              <a:t>RF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349780"/>
            <a:ext cx="55016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30" dirty="0"/>
              <a:t>What</a:t>
            </a:r>
            <a:r>
              <a:rPr sz="3300" spc="-400" dirty="0"/>
              <a:t> </a:t>
            </a:r>
            <a:r>
              <a:rPr sz="3300" spc="-20" dirty="0"/>
              <a:t>is</a:t>
            </a:r>
            <a:r>
              <a:rPr sz="3300" spc="-360" dirty="0"/>
              <a:t> </a:t>
            </a:r>
            <a:r>
              <a:rPr sz="3300" spc="-145" dirty="0"/>
              <a:t>a</a:t>
            </a:r>
            <a:r>
              <a:rPr sz="3300" spc="-380" dirty="0"/>
              <a:t> </a:t>
            </a:r>
            <a:r>
              <a:rPr sz="3300" spc="-180" dirty="0"/>
              <a:t>Time</a:t>
            </a:r>
            <a:r>
              <a:rPr sz="3300" spc="-400" dirty="0"/>
              <a:t> </a:t>
            </a:r>
            <a:r>
              <a:rPr sz="3300" spc="-40" dirty="0"/>
              <a:t>Scale</a:t>
            </a:r>
            <a:r>
              <a:rPr sz="3300" spc="-360" dirty="0"/>
              <a:t> </a:t>
            </a:r>
            <a:r>
              <a:rPr sz="3300" spc="-55" dirty="0"/>
              <a:t>Ensemble?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831" y="1895643"/>
            <a:ext cx="8435340" cy="40970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10" dirty="0">
                <a:latin typeface="Tahoma"/>
                <a:cs typeface="Tahoma"/>
              </a:rPr>
              <a:t>Inputs: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70" dirty="0">
                <a:latin typeface="Tahoma"/>
                <a:cs typeface="Tahoma"/>
              </a:rPr>
              <a:t>The</a:t>
            </a:r>
            <a:r>
              <a:rPr sz="1650" spc="-8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statistical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characteristics</a:t>
            </a:r>
            <a:r>
              <a:rPr sz="1650" spc="-5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each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member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Measurements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times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or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frequencies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all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members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with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respect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reference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clock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N-clocks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produce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50" spc="-55" dirty="0">
                <a:latin typeface="Tahoma"/>
                <a:cs typeface="Tahoma"/>
              </a:rPr>
              <a:t>N-</a:t>
            </a:r>
            <a:r>
              <a:rPr sz="1650" spc="-25" dirty="0">
                <a:latin typeface="Tahoma"/>
                <a:cs typeface="Tahoma"/>
              </a:rPr>
              <a:t>1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independent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inputs</a:t>
            </a:r>
            <a:endParaRPr sz="16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10" dirty="0">
                <a:latin typeface="Tahoma"/>
                <a:cs typeface="Tahoma"/>
              </a:rPr>
              <a:t>Outputs: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offset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from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each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clock,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thus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65" dirty="0">
                <a:latin typeface="Tahoma"/>
                <a:cs typeface="Tahoma"/>
              </a:rPr>
              <a:t>N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outputs</a:t>
            </a:r>
            <a:endParaRPr sz="1650">
              <a:latin typeface="Tahoma"/>
              <a:cs typeface="Tahoma"/>
            </a:endParaRPr>
          </a:p>
          <a:p>
            <a:pPr marL="954405" lvl="2" indent="-18732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954405" algn="l"/>
              </a:tabLst>
            </a:pPr>
            <a:r>
              <a:rPr sz="1400" spc="-55" dirty="0">
                <a:latin typeface="Tahoma"/>
                <a:cs typeface="Tahoma"/>
              </a:rPr>
              <a:t>N-</a:t>
            </a:r>
            <a:r>
              <a:rPr sz="1400" spc="-25" dirty="0">
                <a:latin typeface="Tahoma"/>
                <a:cs typeface="Tahoma"/>
              </a:rPr>
              <a:t>1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inputs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outputs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requires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additional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equation,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such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optimizing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stability</a:t>
            </a:r>
            <a:endParaRPr sz="14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Physical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realization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time</a:t>
            </a:r>
            <a:endParaRPr sz="16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10" dirty="0">
                <a:latin typeface="Tahoma"/>
                <a:cs typeface="Tahoma"/>
              </a:rPr>
              <a:t>Advantages: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Minimize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single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points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failure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Output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does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not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depend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on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single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device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provides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error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577850" marR="69850" lvl="1" indent="-187960">
              <a:lnSpc>
                <a:spcPts val="1789"/>
              </a:lnSpc>
              <a:spcBef>
                <a:spcPts val="42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Theoretically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output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better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than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all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contributors—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i="1" spc="-20" dirty="0">
                <a:latin typeface="Arial"/>
                <a:cs typeface="Arial"/>
              </a:rPr>
              <a:t>and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spc="-30" dirty="0">
                <a:latin typeface="Tahoma"/>
                <a:cs typeface="Tahoma"/>
              </a:rPr>
              <a:t>there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are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opportunities</a:t>
            </a:r>
            <a:r>
              <a:rPr sz="1650" spc="-19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for </a:t>
            </a:r>
            <a:r>
              <a:rPr sz="1650" spc="-10" dirty="0">
                <a:latin typeface="Tahoma"/>
                <a:cs typeface="Tahoma"/>
              </a:rPr>
              <a:t>improvement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490" y="1555473"/>
            <a:ext cx="25736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25" dirty="0"/>
              <a:t>Steered</a:t>
            </a:r>
            <a:r>
              <a:rPr sz="3600" spc="-415" dirty="0"/>
              <a:t> </a:t>
            </a:r>
            <a:r>
              <a:rPr sz="3600" spc="-10" dirty="0"/>
              <a:t>clock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908048" y="2446020"/>
            <a:ext cx="4555490" cy="3546475"/>
            <a:chOff x="1908048" y="2446020"/>
            <a:chExt cx="4555490" cy="3546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032" y="2446020"/>
              <a:ext cx="2397251" cy="2025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27248" y="2807208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8159" y="10668"/>
                  </a:lnTo>
                  <a:lnTo>
                    <a:pt x="906779" y="10668"/>
                  </a:lnTo>
                  <a:lnTo>
                    <a:pt x="906779" y="35052"/>
                  </a:lnTo>
                  <a:lnTo>
                    <a:pt x="919734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0668"/>
                  </a:lnTo>
                  <a:lnTo>
                    <a:pt x="896112" y="10668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19734" y="35052"/>
                  </a:moveTo>
                  <a:lnTo>
                    <a:pt x="906779" y="35052"/>
                  </a:lnTo>
                  <a:lnTo>
                    <a:pt x="906779" y="10668"/>
                  </a:lnTo>
                  <a:lnTo>
                    <a:pt x="918159" y="10668"/>
                  </a:lnTo>
                  <a:lnTo>
                    <a:pt x="943356" y="22860"/>
                  </a:lnTo>
                  <a:lnTo>
                    <a:pt x="919734" y="350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7248" y="3121151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21308" y="12192"/>
                  </a:lnTo>
                  <a:lnTo>
                    <a:pt x="906779" y="12192"/>
                  </a:lnTo>
                  <a:lnTo>
                    <a:pt x="906779" y="35052"/>
                  </a:lnTo>
                  <a:lnTo>
                    <a:pt x="919734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2192"/>
                  </a:lnTo>
                  <a:lnTo>
                    <a:pt x="896112" y="12192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19734" y="35052"/>
                  </a:moveTo>
                  <a:lnTo>
                    <a:pt x="906779" y="35052"/>
                  </a:lnTo>
                  <a:lnTo>
                    <a:pt x="906779" y="12192"/>
                  </a:lnTo>
                  <a:lnTo>
                    <a:pt x="921308" y="12192"/>
                  </a:lnTo>
                  <a:lnTo>
                    <a:pt x="943356" y="22860"/>
                  </a:lnTo>
                  <a:lnTo>
                    <a:pt x="919734" y="3505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7248" y="3435096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9734" y="12192"/>
                  </a:lnTo>
                  <a:lnTo>
                    <a:pt x="906779" y="12192"/>
                  </a:lnTo>
                  <a:lnTo>
                    <a:pt x="906779" y="35052"/>
                  </a:lnTo>
                  <a:lnTo>
                    <a:pt x="921308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2192"/>
                  </a:lnTo>
                  <a:lnTo>
                    <a:pt x="896112" y="12192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21308" y="35052"/>
                  </a:moveTo>
                  <a:lnTo>
                    <a:pt x="906779" y="35052"/>
                  </a:lnTo>
                  <a:lnTo>
                    <a:pt x="906779" y="12192"/>
                  </a:lnTo>
                  <a:lnTo>
                    <a:pt x="919734" y="12192"/>
                  </a:lnTo>
                  <a:lnTo>
                    <a:pt x="943356" y="24384"/>
                  </a:lnTo>
                  <a:lnTo>
                    <a:pt x="921308" y="3505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7248" y="3749040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9734" y="12192"/>
                  </a:lnTo>
                  <a:lnTo>
                    <a:pt x="906779" y="12192"/>
                  </a:lnTo>
                  <a:lnTo>
                    <a:pt x="906779" y="36576"/>
                  </a:lnTo>
                  <a:lnTo>
                    <a:pt x="918159" y="36576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6576"/>
                  </a:moveTo>
                  <a:lnTo>
                    <a:pt x="0" y="36576"/>
                  </a:lnTo>
                  <a:lnTo>
                    <a:pt x="0" y="12192"/>
                  </a:lnTo>
                  <a:lnTo>
                    <a:pt x="896112" y="12192"/>
                  </a:lnTo>
                  <a:lnTo>
                    <a:pt x="896112" y="36576"/>
                  </a:lnTo>
                  <a:close/>
                </a:path>
                <a:path w="943610" h="47625">
                  <a:moveTo>
                    <a:pt x="918159" y="36576"/>
                  </a:moveTo>
                  <a:lnTo>
                    <a:pt x="906779" y="36576"/>
                  </a:lnTo>
                  <a:lnTo>
                    <a:pt x="906779" y="12192"/>
                  </a:lnTo>
                  <a:lnTo>
                    <a:pt x="919734" y="12192"/>
                  </a:lnTo>
                  <a:lnTo>
                    <a:pt x="943356" y="24384"/>
                  </a:lnTo>
                  <a:lnTo>
                    <a:pt x="918159" y="36576"/>
                  </a:lnTo>
                  <a:close/>
                </a:path>
              </a:pathLst>
            </a:custGeom>
            <a:solidFill>
              <a:srgbClr val="467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7248" y="4064508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8159" y="10668"/>
                  </a:lnTo>
                  <a:lnTo>
                    <a:pt x="906779" y="10668"/>
                  </a:lnTo>
                  <a:lnTo>
                    <a:pt x="906779" y="35052"/>
                  </a:lnTo>
                  <a:lnTo>
                    <a:pt x="919734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0668"/>
                  </a:lnTo>
                  <a:lnTo>
                    <a:pt x="896112" y="10668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19734" y="35052"/>
                  </a:moveTo>
                  <a:lnTo>
                    <a:pt x="906779" y="35052"/>
                  </a:lnTo>
                  <a:lnTo>
                    <a:pt x="906779" y="10668"/>
                  </a:lnTo>
                  <a:lnTo>
                    <a:pt x="918159" y="10668"/>
                  </a:lnTo>
                  <a:lnTo>
                    <a:pt x="943356" y="22860"/>
                  </a:lnTo>
                  <a:lnTo>
                    <a:pt x="919734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048" y="4837176"/>
              <a:ext cx="2119883" cy="11551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70606" y="2799101"/>
            <a:ext cx="93980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spc="-20" dirty="0">
                <a:latin typeface="Arial MT"/>
                <a:cs typeface="Arial MT"/>
              </a:rPr>
              <a:t>Data</a:t>
            </a:r>
            <a:r>
              <a:rPr sz="1650" spc="500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from</a:t>
            </a:r>
            <a:r>
              <a:rPr sz="1650" spc="50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clock ensemble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4144" y="4841747"/>
            <a:ext cx="2109470" cy="1144905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18135" marR="365760" indent="3810" algn="ctr">
              <a:lnSpc>
                <a:spcPct val="100000"/>
              </a:lnSpc>
              <a:spcBef>
                <a:spcPts val="509"/>
              </a:spcBef>
            </a:pPr>
            <a:r>
              <a:rPr sz="1650" dirty="0">
                <a:latin typeface="Arial MT"/>
                <a:cs typeface="Arial MT"/>
              </a:rPr>
              <a:t>Phase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Stepper generates </a:t>
            </a:r>
            <a:r>
              <a:rPr sz="1650" dirty="0">
                <a:latin typeface="Arial MT"/>
                <a:cs typeface="Arial MT"/>
              </a:rPr>
              <a:t>Scale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as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Offset </a:t>
            </a:r>
            <a:r>
              <a:rPr sz="1650" dirty="0">
                <a:latin typeface="Arial MT"/>
                <a:cs typeface="Arial MT"/>
              </a:rPr>
              <a:t>from</a:t>
            </a:r>
            <a:r>
              <a:rPr sz="1650" spc="-4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Clock</a:t>
            </a:r>
            <a:endParaRPr sz="165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65269" y="2448305"/>
          <a:ext cx="2388234" cy="270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0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62330" marR="569595" indent="-337185">
                        <a:lnSpc>
                          <a:spcPct val="100000"/>
                        </a:lnSpc>
                      </a:pPr>
                      <a:r>
                        <a:rPr sz="1650" spc="-10" dirty="0">
                          <a:latin typeface="Arial MT"/>
                          <a:cs typeface="Arial MT"/>
                        </a:rPr>
                        <a:t>Measurement system</a:t>
                      </a:r>
                      <a:endParaRPr sz="1650">
                        <a:latin typeface="Arial MT"/>
                        <a:cs typeface="Arial MT"/>
                      </a:endParaRPr>
                    </a:p>
                    <a:p>
                      <a:pPr marL="621665" marR="612775" indent="368300">
                        <a:lnSpc>
                          <a:spcPct val="100000"/>
                        </a:lnSpc>
                      </a:pPr>
                      <a:r>
                        <a:rPr sz="1650" spc="-2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50" spc="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6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10" dirty="0">
                          <a:latin typeface="Arial MT"/>
                          <a:cs typeface="Arial MT"/>
                        </a:rPr>
                        <a:t>scale computation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 marR="9550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50" spc="-10" dirty="0">
                          <a:solidFill>
                            <a:srgbClr val="CC00CC"/>
                          </a:solidFill>
                          <a:latin typeface="Arial MT"/>
                          <a:cs typeface="Arial MT"/>
                        </a:rPr>
                        <a:t>Steering Control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157480" marB="0">
                    <a:lnL w="38100">
                      <a:solidFill>
                        <a:srgbClr val="80008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483864" y="4087367"/>
            <a:ext cx="1100455" cy="1102360"/>
            <a:chOff x="3483864" y="4087367"/>
            <a:chExt cx="1100455" cy="1102360"/>
          </a:xfrm>
        </p:grpSpPr>
        <p:sp>
          <p:nvSpPr>
            <p:cNvPr id="16" name="object 16"/>
            <p:cNvSpPr/>
            <p:nvPr/>
          </p:nvSpPr>
          <p:spPr>
            <a:xfrm>
              <a:off x="3810000" y="4338827"/>
              <a:ext cx="9525" cy="495300"/>
            </a:xfrm>
            <a:custGeom>
              <a:avLst/>
              <a:gdLst/>
              <a:ahLst/>
              <a:cxnLst/>
              <a:rect l="l" t="t" r="r" b="b"/>
              <a:pathLst>
                <a:path w="9525" h="495300">
                  <a:moveTo>
                    <a:pt x="0" y="495300"/>
                  </a:moveTo>
                  <a:lnTo>
                    <a:pt x="9143" y="0"/>
                  </a:lnTo>
                </a:path>
              </a:pathLst>
            </a:custGeom>
            <a:ln w="21336">
              <a:solidFill>
                <a:srgbClr val="CC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9144" y="4317491"/>
              <a:ext cx="251460" cy="43180"/>
            </a:xfrm>
            <a:custGeom>
              <a:avLst/>
              <a:gdLst/>
              <a:ahLst/>
              <a:cxnLst/>
              <a:rect l="l" t="t" r="r" b="b"/>
              <a:pathLst>
                <a:path w="251460" h="43179">
                  <a:moveTo>
                    <a:pt x="208788" y="42672"/>
                  </a:moveTo>
                  <a:lnTo>
                    <a:pt x="208788" y="0"/>
                  </a:lnTo>
                  <a:lnTo>
                    <a:pt x="230124" y="10668"/>
                  </a:lnTo>
                  <a:lnTo>
                    <a:pt x="219456" y="10668"/>
                  </a:lnTo>
                  <a:lnTo>
                    <a:pt x="219456" y="32004"/>
                  </a:lnTo>
                  <a:lnTo>
                    <a:pt x="230124" y="32004"/>
                  </a:lnTo>
                  <a:lnTo>
                    <a:pt x="208788" y="42672"/>
                  </a:lnTo>
                  <a:close/>
                </a:path>
                <a:path w="251460" h="43179">
                  <a:moveTo>
                    <a:pt x="208788" y="32004"/>
                  </a:moveTo>
                  <a:lnTo>
                    <a:pt x="0" y="32004"/>
                  </a:lnTo>
                  <a:lnTo>
                    <a:pt x="0" y="10668"/>
                  </a:lnTo>
                  <a:lnTo>
                    <a:pt x="208788" y="10668"/>
                  </a:lnTo>
                  <a:lnTo>
                    <a:pt x="208788" y="32004"/>
                  </a:lnTo>
                  <a:close/>
                </a:path>
                <a:path w="251460" h="43179">
                  <a:moveTo>
                    <a:pt x="230124" y="32004"/>
                  </a:moveTo>
                  <a:lnTo>
                    <a:pt x="219456" y="32004"/>
                  </a:lnTo>
                  <a:lnTo>
                    <a:pt x="219456" y="10668"/>
                  </a:lnTo>
                  <a:lnTo>
                    <a:pt x="230124" y="10668"/>
                  </a:lnTo>
                  <a:lnTo>
                    <a:pt x="251460" y="21336"/>
                  </a:lnTo>
                  <a:lnTo>
                    <a:pt x="230124" y="32004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3864" y="4087367"/>
              <a:ext cx="41275" cy="754380"/>
            </a:xfrm>
            <a:custGeom>
              <a:avLst/>
              <a:gdLst/>
              <a:ahLst/>
              <a:cxnLst/>
              <a:rect l="l" t="t" r="r" b="b"/>
              <a:pathLst>
                <a:path w="41275" h="754379">
                  <a:moveTo>
                    <a:pt x="30480" y="723900"/>
                  </a:moveTo>
                  <a:lnTo>
                    <a:pt x="9144" y="723900"/>
                  </a:lnTo>
                  <a:lnTo>
                    <a:pt x="9144" y="0"/>
                  </a:lnTo>
                  <a:lnTo>
                    <a:pt x="30480" y="0"/>
                  </a:lnTo>
                  <a:lnTo>
                    <a:pt x="30480" y="723900"/>
                  </a:lnTo>
                  <a:close/>
                </a:path>
                <a:path w="41275" h="754379">
                  <a:moveTo>
                    <a:pt x="19812" y="754379"/>
                  </a:moveTo>
                  <a:lnTo>
                    <a:pt x="0" y="713231"/>
                  </a:lnTo>
                  <a:lnTo>
                    <a:pt x="9144" y="713231"/>
                  </a:lnTo>
                  <a:lnTo>
                    <a:pt x="9144" y="723900"/>
                  </a:lnTo>
                  <a:lnTo>
                    <a:pt x="35616" y="723900"/>
                  </a:lnTo>
                  <a:lnTo>
                    <a:pt x="19812" y="754379"/>
                  </a:lnTo>
                  <a:close/>
                </a:path>
                <a:path w="41275" h="754379">
                  <a:moveTo>
                    <a:pt x="35616" y="723900"/>
                  </a:moveTo>
                  <a:lnTo>
                    <a:pt x="30480" y="723900"/>
                  </a:lnTo>
                  <a:lnTo>
                    <a:pt x="30480" y="713231"/>
                  </a:lnTo>
                  <a:lnTo>
                    <a:pt x="41148" y="713231"/>
                  </a:lnTo>
                  <a:lnTo>
                    <a:pt x="35616" y="723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6596" y="5122164"/>
              <a:ext cx="577850" cy="67310"/>
            </a:xfrm>
            <a:custGeom>
              <a:avLst/>
              <a:gdLst/>
              <a:ahLst/>
              <a:cxnLst/>
              <a:rect l="l" t="t" r="r" b="b"/>
              <a:pathLst>
                <a:path w="577850" h="67310">
                  <a:moveTo>
                    <a:pt x="68580" y="67056"/>
                  </a:moveTo>
                  <a:lnTo>
                    <a:pt x="0" y="33528"/>
                  </a:lnTo>
                  <a:lnTo>
                    <a:pt x="68580" y="0"/>
                  </a:lnTo>
                  <a:lnTo>
                    <a:pt x="68580" y="16666"/>
                  </a:lnTo>
                  <a:lnTo>
                    <a:pt x="51815" y="16666"/>
                  </a:lnTo>
                  <a:lnTo>
                    <a:pt x="51815" y="50194"/>
                  </a:lnTo>
                  <a:lnTo>
                    <a:pt x="68580" y="50194"/>
                  </a:lnTo>
                  <a:lnTo>
                    <a:pt x="68580" y="67056"/>
                  </a:lnTo>
                  <a:close/>
                </a:path>
                <a:path w="577850" h="67310">
                  <a:moveTo>
                    <a:pt x="68580" y="50194"/>
                  </a:moveTo>
                  <a:lnTo>
                    <a:pt x="68580" y="16666"/>
                  </a:lnTo>
                  <a:lnTo>
                    <a:pt x="577596" y="13716"/>
                  </a:lnTo>
                  <a:lnTo>
                    <a:pt x="577596" y="47244"/>
                  </a:lnTo>
                  <a:lnTo>
                    <a:pt x="68580" y="50194"/>
                  </a:lnTo>
                  <a:close/>
                </a:path>
                <a:path w="577850" h="67310">
                  <a:moveTo>
                    <a:pt x="68580" y="50194"/>
                  </a:moveTo>
                  <a:lnTo>
                    <a:pt x="51815" y="50194"/>
                  </a:lnTo>
                  <a:lnTo>
                    <a:pt x="51815" y="16666"/>
                  </a:lnTo>
                  <a:lnTo>
                    <a:pt x="68580" y="16666"/>
                  </a:lnTo>
                  <a:lnTo>
                    <a:pt x="68580" y="50194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023359" y="5376672"/>
            <a:ext cx="1681480" cy="62865"/>
          </a:xfrm>
          <a:custGeom>
            <a:avLst/>
            <a:gdLst/>
            <a:ahLst/>
            <a:cxnLst/>
            <a:rect l="l" t="t" r="r" b="b"/>
            <a:pathLst>
              <a:path w="1681479" h="62864">
                <a:moveTo>
                  <a:pt x="1618488" y="62484"/>
                </a:moveTo>
                <a:lnTo>
                  <a:pt x="1618488" y="0"/>
                </a:lnTo>
                <a:lnTo>
                  <a:pt x="1649730" y="15240"/>
                </a:lnTo>
                <a:lnTo>
                  <a:pt x="1633728" y="15240"/>
                </a:lnTo>
                <a:lnTo>
                  <a:pt x="1633728" y="47244"/>
                </a:lnTo>
                <a:lnTo>
                  <a:pt x="1648242" y="47244"/>
                </a:lnTo>
                <a:lnTo>
                  <a:pt x="1618488" y="62484"/>
                </a:lnTo>
                <a:close/>
              </a:path>
              <a:path w="1681479" h="62864">
                <a:moveTo>
                  <a:pt x="1618488" y="47244"/>
                </a:moveTo>
                <a:lnTo>
                  <a:pt x="0" y="47244"/>
                </a:lnTo>
                <a:lnTo>
                  <a:pt x="0" y="15240"/>
                </a:lnTo>
                <a:lnTo>
                  <a:pt x="1618488" y="15240"/>
                </a:lnTo>
                <a:lnTo>
                  <a:pt x="1618488" y="47244"/>
                </a:lnTo>
                <a:close/>
              </a:path>
              <a:path w="1681479" h="62864">
                <a:moveTo>
                  <a:pt x="1648242" y="47244"/>
                </a:moveTo>
                <a:lnTo>
                  <a:pt x="1633728" y="47244"/>
                </a:lnTo>
                <a:lnTo>
                  <a:pt x="1633728" y="15240"/>
                </a:lnTo>
                <a:lnTo>
                  <a:pt x="1649730" y="15240"/>
                </a:lnTo>
                <a:lnTo>
                  <a:pt x="1680972" y="30480"/>
                </a:lnTo>
                <a:lnTo>
                  <a:pt x="1648242" y="47244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2997" y="5490445"/>
            <a:ext cx="1402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 MT"/>
                <a:cs typeface="Arial MT"/>
              </a:rPr>
              <a:t>Steered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output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8469" y="2937735"/>
            <a:ext cx="72707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Arial MT"/>
                <a:cs typeface="Arial MT"/>
              </a:rPr>
              <a:t>Clocks </a:t>
            </a:r>
            <a:r>
              <a:rPr sz="1650" spc="-25" dirty="0">
                <a:latin typeface="Arial MT"/>
                <a:cs typeface="Arial MT"/>
              </a:rPr>
              <a:t>are</a:t>
            </a:r>
            <a:r>
              <a:rPr sz="1650" spc="500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not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steered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8965" y="1950144"/>
            <a:ext cx="8284209" cy="6140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01295" marR="5080" indent="-189230">
              <a:lnSpc>
                <a:spcPct val="79600"/>
              </a:lnSpc>
              <a:spcBef>
                <a:spcPts val="6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5" dirty="0">
                <a:solidFill>
                  <a:srgbClr val="FF0000"/>
                </a:solidFill>
                <a:latin typeface="Tahoma"/>
                <a:cs typeface="Tahoma"/>
              </a:rPr>
              <a:t>Frequency</a:t>
            </a:r>
            <a:r>
              <a:rPr sz="2150" spc="-2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fundamental.</a:t>
            </a:r>
            <a:r>
              <a:rPr sz="2150" spc="22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A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65" dirty="0">
                <a:latin typeface="Tahoma"/>
                <a:cs typeface="Tahoma"/>
              </a:rPr>
              <a:t>clock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produces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frequency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70" dirty="0">
                <a:latin typeface="Tahoma"/>
                <a:cs typeface="Tahoma"/>
              </a:rPr>
              <a:t>by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realizing </a:t>
            </a:r>
            <a:r>
              <a:rPr sz="2150" dirty="0">
                <a:latin typeface="Tahoma"/>
                <a:cs typeface="Tahoma"/>
              </a:rPr>
              <a:t>principles</a:t>
            </a:r>
            <a:r>
              <a:rPr sz="2150" spc="-9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of</a:t>
            </a:r>
            <a:r>
              <a:rPr sz="2150" spc="-8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physics</a:t>
            </a:r>
            <a:r>
              <a:rPr sz="2150" spc="-1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plus</a:t>
            </a:r>
            <a:r>
              <a:rPr sz="2150" spc="-9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noise.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65" y="3491009"/>
            <a:ext cx="7793990" cy="8756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01295" marR="5080" indent="-189230">
              <a:lnSpc>
                <a:spcPct val="79800"/>
              </a:lnSpc>
              <a:spcBef>
                <a:spcPts val="62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5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2150" spc="-22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an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artifact.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A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signal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is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produced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from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frequency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by </a:t>
            </a:r>
            <a:r>
              <a:rPr sz="2150" spc="-10" dirty="0">
                <a:latin typeface="Tahoma"/>
                <a:cs typeface="Tahoma"/>
              </a:rPr>
              <a:t>counting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cycles.</a:t>
            </a:r>
            <a:r>
              <a:rPr sz="2150" spc="254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All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60" dirty="0">
                <a:latin typeface="Tahoma"/>
                <a:cs typeface="Tahoma"/>
              </a:rPr>
              <a:t>clock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times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walk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off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from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each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other</a:t>
            </a:r>
            <a:r>
              <a:rPr sz="2150" spc="-17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without bound.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965" y="5479828"/>
            <a:ext cx="825500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5" dirty="0">
                <a:solidFill>
                  <a:srgbClr val="FF0000"/>
                </a:solidFill>
                <a:latin typeface="Tahoma"/>
                <a:cs typeface="Tahoma"/>
              </a:rPr>
              <a:t>UTC</a:t>
            </a:r>
            <a:r>
              <a:rPr sz="2150" spc="-2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the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international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reference.</a:t>
            </a:r>
            <a:r>
              <a:rPr sz="2150" spc="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Local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can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be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steered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to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UTC.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6244" y="1209596"/>
            <a:ext cx="53879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75" dirty="0"/>
              <a:t>Time</a:t>
            </a:r>
            <a:r>
              <a:rPr sz="3600" spc="-415" dirty="0"/>
              <a:t> </a:t>
            </a:r>
            <a:r>
              <a:rPr sz="3600" spc="-140" dirty="0"/>
              <a:t>and</a:t>
            </a:r>
            <a:r>
              <a:rPr sz="3600" spc="-395" dirty="0"/>
              <a:t> </a:t>
            </a:r>
            <a:r>
              <a:rPr sz="3600" spc="-135" dirty="0"/>
              <a:t>Frequency</a:t>
            </a:r>
            <a:r>
              <a:rPr sz="3600" spc="-405" dirty="0"/>
              <a:t> </a:t>
            </a:r>
            <a:r>
              <a:rPr sz="3600" spc="-30" dirty="0"/>
              <a:t>Sources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081167" y="6240208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757575"/>
                </a:solidFill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91840" y="2650235"/>
            <a:ext cx="3474720" cy="2620010"/>
            <a:chOff x="3291840" y="2650235"/>
            <a:chExt cx="3474720" cy="26200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340" y="2650235"/>
              <a:ext cx="1571243" cy="760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840" y="4248911"/>
              <a:ext cx="3474719" cy="1021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451" y="1877066"/>
            <a:ext cx="8712835" cy="385317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635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Assumes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correction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dynamic</a:t>
            </a:r>
            <a:r>
              <a:rPr sz="1950" spc="-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delays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as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well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relativistic</a:t>
            </a:r>
            <a:r>
              <a:rPr sz="1950" spc="-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effects</a:t>
            </a:r>
            <a:endParaRPr sz="1950">
              <a:latin typeface="Tahoma"/>
              <a:cs typeface="Tahoma"/>
            </a:endParaRPr>
          </a:p>
          <a:p>
            <a:pPr marL="193040" indent="-180340">
              <a:lnSpc>
                <a:spcPct val="100000"/>
              </a:lnSpc>
              <a:spcBef>
                <a:spcPts val="54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Each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platform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measures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corrects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offset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</a:t>
            </a:r>
            <a:endParaRPr sz="1950">
              <a:latin typeface="Tahoma"/>
              <a:cs typeface="Tahoma"/>
            </a:endParaRPr>
          </a:p>
          <a:p>
            <a:pPr marL="193040" indent="-180340">
              <a:lnSpc>
                <a:spcPct val="100000"/>
              </a:lnSpc>
              <a:spcBef>
                <a:spcPts val="525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Each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platform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produces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same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using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algorithm</a:t>
            </a:r>
            <a:endParaRPr sz="1950">
              <a:latin typeface="Tahoma"/>
              <a:cs typeface="Tahoma"/>
            </a:endParaRPr>
          </a:p>
          <a:p>
            <a:pPr marL="193040" indent="-180340">
              <a:lnSpc>
                <a:spcPct val="100000"/>
              </a:lnSpc>
              <a:spcBef>
                <a:spcPts val="53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Similar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generation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95" dirty="0">
                <a:latin typeface="Tahoma"/>
                <a:cs typeface="Tahoma"/>
              </a:rPr>
              <a:t>TAI/UTC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but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dynamic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environment</a:t>
            </a:r>
            <a:endParaRPr sz="1950">
              <a:latin typeface="Tahoma"/>
              <a:cs typeface="Tahoma"/>
            </a:endParaRPr>
          </a:p>
          <a:p>
            <a:pPr marL="192405" marR="5080" indent="-180340">
              <a:lnSpc>
                <a:spcPct val="101499"/>
              </a:lnSpc>
              <a:spcBef>
                <a:spcPts val="49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dirty="0">
                <a:latin typeface="Tahoma"/>
                <a:cs typeface="Tahoma"/>
              </a:rPr>
              <a:t>Analysis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shows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that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ensembles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can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successfully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used</a:t>
            </a:r>
            <a:r>
              <a:rPr sz="1950" spc="-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moving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platforms, 	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there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are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research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opportunities</a:t>
            </a:r>
            <a:endParaRPr sz="1950">
              <a:latin typeface="Tahoma"/>
              <a:cs typeface="Tahoma"/>
            </a:endParaRPr>
          </a:p>
          <a:p>
            <a:pPr marL="577850" marR="343535" lvl="1" indent="-18161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Realizing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will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have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short-term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issues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due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latency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delivering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time </a:t>
            </a:r>
            <a:r>
              <a:rPr sz="1650" dirty="0">
                <a:latin typeface="Tahoma"/>
                <a:cs typeface="Tahoma"/>
              </a:rPr>
              <a:t>epoch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for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steering</a:t>
            </a:r>
            <a:endParaRPr sz="1650">
              <a:latin typeface="Tahoma"/>
              <a:cs typeface="Tahoma"/>
            </a:endParaRPr>
          </a:p>
          <a:p>
            <a:pPr marL="577850" marR="659765" lvl="1" indent="-18161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Relative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Position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-45" dirty="0">
                <a:latin typeface="Tahoma"/>
                <a:cs typeface="Tahoma"/>
              </a:rPr>
              <a:t>Error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between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platforms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translates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measurement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60" dirty="0">
                <a:latin typeface="Tahoma"/>
                <a:cs typeface="Tahoma"/>
              </a:rPr>
              <a:t>error,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which </a:t>
            </a:r>
            <a:r>
              <a:rPr sz="1650" spc="-25" dirty="0">
                <a:latin typeface="Tahoma"/>
                <a:cs typeface="Tahoma"/>
              </a:rPr>
              <a:t>degrades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stability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ensemble</a:t>
            </a:r>
            <a:endParaRPr sz="1650">
              <a:latin typeface="Tahoma"/>
              <a:cs typeface="Tahoma"/>
            </a:endParaRPr>
          </a:p>
          <a:p>
            <a:pPr marL="577850" marR="167640" lvl="1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With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highly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dissimilar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clocks,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there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are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research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opportunities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output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best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every clock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440" y="1349840"/>
            <a:ext cx="63353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05" dirty="0"/>
              <a:t>Dynamic</a:t>
            </a:r>
            <a:r>
              <a:rPr sz="3600" spc="-405" dirty="0"/>
              <a:t> </a:t>
            </a:r>
            <a:r>
              <a:rPr sz="3600" dirty="0"/>
              <a:t>clock</a:t>
            </a:r>
            <a:r>
              <a:rPr sz="3600" spc="-420" dirty="0"/>
              <a:t> </a:t>
            </a:r>
            <a:r>
              <a:rPr sz="3600" spc="-90" dirty="0"/>
              <a:t>ensemble</a:t>
            </a:r>
            <a:r>
              <a:rPr sz="3600" spc="-370" dirty="0"/>
              <a:t> </a:t>
            </a:r>
            <a:r>
              <a:rPr sz="3600" spc="-10" dirty="0"/>
              <a:t>concept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43" y="1971562"/>
            <a:ext cx="4137025" cy="4175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675" marR="67310" indent="-181610">
              <a:lnSpc>
                <a:spcPct val="102800"/>
              </a:lnSpc>
              <a:spcBef>
                <a:spcPts val="90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spc="-10" dirty="0">
                <a:latin typeface="Tahoma"/>
                <a:cs typeface="Tahoma"/>
              </a:rPr>
              <a:t>Initial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approach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for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GPS: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Relativistic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corrections </a:t>
            </a:r>
            <a:r>
              <a:rPr sz="1450" spc="-25" dirty="0">
                <a:latin typeface="Tahoma"/>
                <a:cs typeface="Tahoma"/>
              </a:rPr>
              <a:t>were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made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board,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clocks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ran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fast</a:t>
            </a:r>
            <a:endParaRPr sz="1450">
              <a:latin typeface="Tahoma"/>
              <a:cs typeface="Tahoma"/>
            </a:endParaRPr>
          </a:p>
          <a:p>
            <a:pPr marL="193675" marR="53975" indent="-181610">
              <a:lnSpc>
                <a:spcPct val="102699"/>
              </a:lnSpc>
              <a:spcBef>
                <a:spcPts val="480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dirty="0">
                <a:latin typeface="Tahoma"/>
                <a:cs typeface="Tahoma"/>
              </a:rPr>
              <a:t>Now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55" dirty="0">
                <a:latin typeface="Tahoma"/>
                <a:cs typeface="Tahoma"/>
              </a:rPr>
              <a:t>GPS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clocks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are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designed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run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slow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dirty="0">
                <a:latin typeface="Tahoma"/>
                <a:cs typeface="Tahoma"/>
              </a:rPr>
              <a:t>surface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50" dirty="0">
                <a:latin typeface="Tahoma"/>
                <a:cs typeface="Tahoma"/>
              </a:rPr>
              <a:t>so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1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orbit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they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run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the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correct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rate</a:t>
            </a:r>
            <a:endParaRPr sz="1450">
              <a:latin typeface="Tahoma"/>
              <a:cs typeface="Tahoma"/>
            </a:endParaRPr>
          </a:p>
          <a:p>
            <a:pPr marL="193675" marR="5080" indent="-181610">
              <a:lnSpc>
                <a:spcPct val="102099"/>
              </a:lnSpc>
              <a:spcBef>
                <a:spcPts val="500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dirty="0">
                <a:latin typeface="Tahoma"/>
                <a:cs typeface="Tahoma"/>
              </a:rPr>
              <a:t>Goal</a:t>
            </a:r>
            <a:r>
              <a:rPr sz="1450" spc="-1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have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50" dirty="0">
                <a:latin typeface="Tahoma"/>
                <a:cs typeface="Tahoma"/>
              </a:rPr>
              <a:t>clocks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behave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as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-1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they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are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13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spc="-10" dirty="0">
                <a:latin typeface="Tahoma"/>
                <a:cs typeface="Tahoma"/>
              </a:rPr>
              <a:t>laboratory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but:</a:t>
            </a:r>
            <a:endParaRPr sz="1450">
              <a:latin typeface="Tahoma"/>
              <a:cs typeface="Tahoma"/>
            </a:endParaRPr>
          </a:p>
          <a:p>
            <a:pPr marL="577850" lvl="1" indent="-18161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dirty="0">
                <a:latin typeface="Tahoma"/>
                <a:cs typeface="Tahoma"/>
              </a:rPr>
              <a:t>Satellites</a:t>
            </a:r>
            <a:r>
              <a:rPr sz="1150" spc="-11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do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not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have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constant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velocity: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20" dirty="0">
                <a:latin typeface="Tahoma"/>
                <a:cs typeface="Tahoma"/>
              </a:rPr>
              <a:t>Tidal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forces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35" dirty="0">
                <a:latin typeface="Tahoma"/>
                <a:cs typeface="Tahoma"/>
              </a:rPr>
              <a:t>(Sun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moon)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10" dirty="0">
                <a:latin typeface="Tahoma"/>
                <a:cs typeface="Tahoma"/>
              </a:rPr>
              <a:t>Eccentricity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20" dirty="0">
                <a:latin typeface="Tahoma"/>
                <a:cs typeface="Tahoma"/>
              </a:rPr>
              <a:t>Earth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is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not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perfect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sphere,</a:t>
            </a:r>
            <a:r>
              <a:rPr sz="1150" spc="-12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oblate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dirty="0">
                <a:latin typeface="Tahoma"/>
                <a:cs typeface="Tahoma"/>
              </a:rPr>
              <a:t>Solar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wind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some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atmospheric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45" dirty="0">
                <a:latin typeface="Tahoma"/>
                <a:cs typeface="Tahoma"/>
              </a:rPr>
              <a:t>drag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in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low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LEO</a:t>
            </a:r>
            <a:endParaRPr sz="1150">
              <a:latin typeface="Tahoma"/>
              <a:cs typeface="Tahoma"/>
            </a:endParaRPr>
          </a:p>
          <a:p>
            <a:pPr marL="577850" lvl="1" indent="-18161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dirty="0">
                <a:latin typeface="Tahoma"/>
                <a:cs typeface="Tahoma"/>
              </a:rPr>
              <a:t>Fluctuations</a:t>
            </a:r>
            <a:r>
              <a:rPr sz="1150" spc="-3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of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the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satellite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environment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20" dirty="0">
                <a:latin typeface="Tahoma"/>
                <a:cs typeface="Tahoma"/>
              </a:rPr>
              <a:t>Thermal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spc="-40" dirty="0">
                <a:latin typeface="Tahoma"/>
                <a:cs typeface="Tahoma"/>
              </a:rPr>
              <a:t>(in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out</a:t>
            </a:r>
            <a:r>
              <a:rPr sz="1150" spc="-11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of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sunlight)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dirty="0">
                <a:latin typeface="Tahoma"/>
                <a:cs typeface="Tahoma"/>
              </a:rPr>
              <a:t>Magnetic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fields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10" dirty="0">
                <a:latin typeface="Tahoma"/>
                <a:cs typeface="Tahoma"/>
              </a:rPr>
              <a:t>(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on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board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currents,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earth’s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field)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10" dirty="0">
                <a:latin typeface="Tahoma"/>
                <a:cs typeface="Tahoma"/>
              </a:rPr>
              <a:t>Vibrations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3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mechanical</a:t>
            </a:r>
            <a:r>
              <a:rPr sz="1150" spc="3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stability</a:t>
            </a:r>
            <a:endParaRPr sz="1150">
              <a:latin typeface="Tahoma"/>
              <a:cs typeface="Tahoma"/>
            </a:endParaRPr>
          </a:p>
          <a:p>
            <a:pPr marL="193675" marR="266065" indent="-181610">
              <a:lnSpc>
                <a:spcPct val="102099"/>
              </a:lnSpc>
              <a:spcBef>
                <a:spcPts val="465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spc="-25" dirty="0">
                <a:latin typeface="Tahoma"/>
                <a:cs typeface="Tahoma"/>
              </a:rPr>
              <a:t>Time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transfer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mitigates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need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for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long</a:t>
            </a:r>
            <a:r>
              <a:rPr sz="1450" spc="-13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term </a:t>
            </a:r>
            <a:r>
              <a:rPr sz="1450" spc="-10" dirty="0">
                <a:latin typeface="Tahoma"/>
                <a:cs typeface="Tahoma"/>
              </a:rPr>
              <a:t>stability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336" y="1381694"/>
            <a:ext cx="833882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70" dirty="0"/>
              <a:t>How</a:t>
            </a:r>
            <a:r>
              <a:rPr sz="2300" spc="-260" dirty="0"/>
              <a:t> </a:t>
            </a:r>
            <a:r>
              <a:rPr sz="2300" spc="-10" dirty="0"/>
              <a:t>clocks</a:t>
            </a:r>
            <a:r>
              <a:rPr sz="2300" spc="-250" dirty="0"/>
              <a:t> </a:t>
            </a:r>
            <a:r>
              <a:rPr sz="2300" spc="-114" dirty="0"/>
              <a:t>behave</a:t>
            </a:r>
            <a:r>
              <a:rPr sz="2300" spc="-229" dirty="0"/>
              <a:t> </a:t>
            </a:r>
            <a:r>
              <a:rPr sz="2300" spc="-95" dirty="0"/>
              <a:t>in</a:t>
            </a:r>
            <a:r>
              <a:rPr sz="2300" spc="-260" dirty="0"/>
              <a:t> </a:t>
            </a:r>
            <a:r>
              <a:rPr sz="2300" spc="-35" dirty="0"/>
              <a:t>space</a:t>
            </a:r>
            <a:r>
              <a:rPr sz="2300" spc="-229" dirty="0"/>
              <a:t> </a:t>
            </a:r>
            <a:r>
              <a:rPr sz="2300" spc="-195" dirty="0"/>
              <a:t>–</a:t>
            </a:r>
            <a:r>
              <a:rPr sz="2300" spc="-240" dirty="0"/>
              <a:t> </a:t>
            </a:r>
            <a:r>
              <a:rPr sz="2300" spc="-90" dirty="0"/>
              <a:t>relativity</a:t>
            </a:r>
            <a:r>
              <a:rPr sz="2300" spc="-275" dirty="0"/>
              <a:t> </a:t>
            </a:r>
            <a:r>
              <a:rPr sz="2300" spc="-105" dirty="0"/>
              <a:t>and</a:t>
            </a:r>
            <a:r>
              <a:rPr sz="2300" spc="-260" dirty="0"/>
              <a:t> </a:t>
            </a:r>
            <a:r>
              <a:rPr sz="2300" spc="-100" dirty="0"/>
              <a:t>environmental</a:t>
            </a:r>
            <a:r>
              <a:rPr sz="2300" spc="-250" dirty="0"/>
              <a:t> </a:t>
            </a:r>
            <a:r>
              <a:rPr sz="2300" spc="-25" dirty="0"/>
              <a:t>fluctuations</a:t>
            </a:r>
            <a:endParaRPr sz="23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7259" y="4555235"/>
            <a:ext cx="2334767" cy="16443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5147" y="1876044"/>
            <a:ext cx="3209543" cy="21899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5096" y="4192523"/>
            <a:ext cx="2677667" cy="20071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90" y="1471742"/>
            <a:ext cx="716280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60" dirty="0"/>
              <a:t>Satellite</a:t>
            </a:r>
            <a:r>
              <a:rPr sz="2300" spc="-170" dirty="0"/>
              <a:t> </a:t>
            </a:r>
            <a:r>
              <a:rPr sz="2300" spc="-60" dirty="0"/>
              <a:t>constellation</a:t>
            </a:r>
            <a:r>
              <a:rPr sz="2300" spc="-195" dirty="0"/>
              <a:t> </a:t>
            </a:r>
            <a:r>
              <a:rPr sz="2300" spc="-100" dirty="0"/>
              <a:t>synchronization:</a:t>
            </a:r>
            <a:r>
              <a:rPr sz="2300" spc="-229" dirty="0"/>
              <a:t> </a:t>
            </a:r>
            <a:r>
              <a:rPr sz="2300" spc="-55" dirty="0"/>
              <a:t>conceptual</a:t>
            </a:r>
            <a:r>
              <a:rPr sz="2300" spc="-220" dirty="0"/>
              <a:t> </a:t>
            </a:r>
            <a:r>
              <a:rPr sz="2300" spc="-10" dirty="0"/>
              <a:t>approach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4990644" y="1829820"/>
            <a:ext cx="4815205" cy="3912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dirty="0">
                <a:latin typeface="Tahoma"/>
                <a:cs typeface="Tahoma"/>
              </a:rPr>
              <a:t>Correct</a:t>
            </a:r>
            <a:r>
              <a:rPr sz="1650" spc="-8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for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relativistic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effects</a:t>
            </a:r>
            <a:endParaRPr sz="1650">
              <a:latin typeface="Tahoma"/>
              <a:cs typeface="Tahoma"/>
            </a:endParaRPr>
          </a:p>
          <a:p>
            <a:pPr marL="577850" marR="452755" lvl="1" indent="-187960">
              <a:lnSpc>
                <a:spcPts val="1250"/>
              </a:lnSpc>
              <a:spcBef>
                <a:spcPts val="470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25" dirty="0">
                <a:latin typeface="Tahoma"/>
                <a:cs typeface="Tahoma"/>
              </a:rPr>
              <a:t>Transformation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from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proper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time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to</a:t>
            </a:r>
            <a:r>
              <a:rPr sz="1150" spc="-114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coordinate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time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on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each </a:t>
            </a:r>
            <a:r>
              <a:rPr sz="1150" dirty="0">
                <a:latin typeface="Tahoma"/>
                <a:cs typeface="Tahoma"/>
              </a:rPr>
              <a:t>satellite</a:t>
            </a:r>
            <a:r>
              <a:rPr sz="1150" spc="-114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(</a:t>
            </a:r>
            <a:r>
              <a:rPr sz="11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Can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</a:t>
            </a:r>
            <a:r>
              <a:rPr sz="1150" b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done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design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sz="115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circular</a:t>
            </a:r>
            <a:r>
              <a:rPr sz="115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orbits</a:t>
            </a:r>
            <a:r>
              <a:rPr sz="115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50">
              <a:latin typeface="Tahoma"/>
              <a:cs typeface="Tahoma"/>
            </a:endParaRPr>
          </a:p>
          <a:p>
            <a:pPr marL="201295" marR="504825" indent="-189230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201295" algn="l"/>
              </a:tabLst>
            </a:pPr>
            <a:r>
              <a:rPr sz="1650" spc="-55" dirty="0">
                <a:latin typeface="Tahoma"/>
                <a:cs typeface="Tahoma"/>
              </a:rPr>
              <a:t>Transfer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coordinate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correct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for propagation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path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asymmetry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(multi-</a:t>
            </a:r>
            <a:r>
              <a:rPr sz="1650" spc="-10" dirty="0">
                <a:latin typeface="Tahoma"/>
                <a:cs typeface="Tahoma"/>
              </a:rPr>
              <a:t>exchange </a:t>
            </a:r>
            <a:r>
              <a:rPr sz="1650" spc="-130" dirty="0">
                <a:latin typeface="Tahoma"/>
                <a:cs typeface="Tahoma"/>
              </a:rPr>
              <a:t>TWTT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protocol)</a:t>
            </a:r>
            <a:endParaRPr sz="1650">
              <a:latin typeface="Tahoma"/>
              <a:cs typeface="Tahoma"/>
            </a:endParaRPr>
          </a:p>
          <a:p>
            <a:pPr marL="577850" marR="246379" lvl="1" indent="-187960">
              <a:lnSpc>
                <a:spcPts val="125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20" dirty="0">
                <a:latin typeface="Tahoma"/>
                <a:cs typeface="Tahoma"/>
              </a:rPr>
              <a:t>3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transmissions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required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40" dirty="0">
                <a:latin typeface="Tahoma"/>
                <a:cs typeface="Tahoma"/>
              </a:rPr>
              <a:t>by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each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platform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to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correct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30" dirty="0">
                <a:latin typeface="Tahoma"/>
                <a:cs typeface="Tahoma"/>
              </a:rPr>
              <a:t>for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motion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10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share</a:t>
            </a:r>
            <a:r>
              <a:rPr sz="1150" spc="-12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measurements</a:t>
            </a:r>
            <a:endParaRPr sz="1150">
              <a:latin typeface="Tahoma"/>
              <a:cs typeface="Tahoma"/>
            </a:endParaRPr>
          </a:p>
          <a:p>
            <a:pPr marL="201295" marR="485775" indent="-189230">
              <a:lnSpc>
                <a:spcPts val="1789"/>
              </a:lnSpc>
              <a:spcBef>
                <a:spcPts val="790"/>
              </a:spcBef>
              <a:buFont typeface="Arial MT"/>
              <a:buChar char="•"/>
              <a:tabLst>
                <a:tab pos="201295" algn="l"/>
              </a:tabLst>
            </a:pPr>
            <a:r>
              <a:rPr sz="1650" spc="-20" dirty="0">
                <a:latin typeface="Tahoma"/>
                <a:cs typeface="Tahoma"/>
              </a:rPr>
              <a:t>Timeline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</a:t>
            </a:r>
            <a:r>
              <a:rPr sz="1650" spc="-19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orbital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plane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at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7000</a:t>
            </a:r>
            <a:r>
              <a:rPr sz="1650" spc="-204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km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above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the </a:t>
            </a:r>
            <a:r>
              <a:rPr sz="1650" spc="-10" dirty="0">
                <a:latin typeface="Tahoma"/>
                <a:cs typeface="Tahoma"/>
              </a:rPr>
              <a:t>Geoid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15" dirty="0">
                <a:latin typeface="Tahoma"/>
                <a:cs typeface="Tahoma"/>
              </a:rPr>
              <a:t>77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ms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between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platforms</a:t>
            </a:r>
            <a:endParaRPr sz="1150">
              <a:latin typeface="Tahoma"/>
              <a:cs typeface="Tahoma"/>
            </a:endParaRPr>
          </a:p>
          <a:p>
            <a:pPr marL="201930" indent="-18923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-25" dirty="0">
                <a:latin typeface="Tahoma"/>
                <a:cs typeface="Tahoma"/>
              </a:rPr>
              <a:t>At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7000</a:t>
            </a:r>
            <a:r>
              <a:rPr sz="1650" spc="-21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km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altitude: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dirty="0">
                <a:latin typeface="Tahoma"/>
                <a:cs typeface="Tahoma"/>
              </a:rPr>
              <a:t>Chord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length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=23,171km</a:t>
            </a:r>
            <a:endParaRPr sz="1150">
              <a:latin typeface="Tahoma"/>
              <a:cs typeface="Tahoma"/>
            </a:endParaRPr>
          </a:p>
          <a:p>
            <a:pPr marL="577850" marR="5080" lvl="1" indent="-187960">
              <a:lnSpc>
                <a:spcPts val="1250"/>
              </a:lnSpc>
              <a:spcBef>
                <a:spcPts val="42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10" dirty="0">
                <a:latin typeface="Tahoma"/>
                <a:cs typeface="Tahoma"/>
              </a:rPr>
              <a:t>Platform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moves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421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m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during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signal</a:t>
            </a:r>
            <a:r>
              <a:rPr sz="1150" spc="-114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propagation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nearly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in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straight line.</a:t>
            </a:r>
            <a:endParaRPr sz="1150">
              <a:latin typeface="Tahoma"/>
              <a:cs typeface="Tahoma"/>
            </a:endParaRPr>
          </a:p>
          <a:p>
            <a:pPr marL="955675" marR="480059" lvl="2" indent="-189230">
              <a:lnSpc>
                <a:spcPts val="1250"/>
              </a:lnSpc>
              <a:spcBef>
                <a:spcPts val="41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10" dirty="0">
                <a:latin typeface="Tahoma"/>
                <a:cs typeface="Tahoma"/>
              </a:rPr>
              <a:t>Have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communication</a:t>
            </a:r>
            <a:r>
              <a:rPr sz="1150" spc="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link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already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established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prior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to </a:t>
            </a:r>
            <a:r>
              <a:rPr sz="1150" dirty="0">
                <a:latin typeface="Tahoma"/>
                <a:cs typeface="Tahoma"/>
              </a:rPr>
              <a:t>conducting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TWTT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347" y="2101596"/>
            <a:ext cx="4547870" cy="3708400"/>
            <a:chOff x="117347" y="2101596"/>
            <a:chExt cx="4547870" cy="3708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2188464"/>
              <a:ext cx="4265675" cy="31120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6491" y="2110740"/>
              <a:ext cx="4529455" cy="3689985"/>
            </a:xfrm>
            <a:custGeom>
              <a:avLst/>
              <a:gdLst/>
              <a:ahLst/>
              <a:cxnLst/>
              <a:rect l="l" t="t" r="r" b="b"/>
              <a:pathLst>
                <a:path w="4529455" h="3689985">
                  <a:moveTo>
                    <a:pt x="0" y="0"/>
                  </a:moveTo>
                  <a:lnTo>
                    <a:pt x="4529327" y="0"/>
                  </a:lnTo>
                  <a:lnTo>
                    <a:pt x="4529327" y="3689604"/>
                  </a:lnTo>
                  <a:lnTo>
                    <a:pt x="0" y="3689604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55" y="1926565"/>
            <a:ext cx="8745855" cy="32937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60"/>
              </a:spcBef>
              <a:buClr>
                <a:srgbClr val="CD1126"/>
              </a:buClr>
              <a:buSzPct val="72727"/>
              <a:buFont typeface="Arial MT"/>
              <a:buChar char="•"/>
              <a:tabLst>
                <a:tab pos="195580" algn="l"/>
              </a:tabLst>
            </a:pPr>
            <a:r>
              <a:rPr sz="1650" spc="-110" dirty="0">
                <a:latin typeface="Tahoma"/>
                <a:cs typeface="Tahoma"/>
              </a:rPr>
              <a:t>In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laboratory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ensembles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comparison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measurements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occur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at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same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epoch</a:t>
            </a:r>
            <a:endParaRPr sz="165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spc="-40" dirty="0">
                <a:latin typeface="Tahoma"/>
                <a:cs typeface="Tahoma"/>
              </a:rPr>
              <a:t>There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no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latency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when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50" dirty="0">
                <a:latin typeface="Tahoma"/>
                <a:cs typeface="Tahoma"/>
              </a:rPr>
              <a:t>clock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i="1" spc="-10" dirty="0">
                <a:latin typeface="Arial"/>
                <a:cs typeface="Arial"/>
              </a:rPr>
              <a:t>N</a:t>
            </a:r>
            <a:r>
              <a:rPr sz="1300" i="1" spc="-50" dirty="0">
                <a:latin typeface="Arial"/>
                <a:cs typeface="Arial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compared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to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clock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i="1" spc="-50" dirty="0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  <a:p>
            <a:pPr marL="577215" lvl="1" indent="-1809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dirty="0">
                <a:latin typeface="Tahoma"/>
                <a:cs typeface="Tahoma"/>
              </a:rPr>
              <a:t>Develop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quantitative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analysis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airborne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dynamics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where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relative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motion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between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platforms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random</a:t>
            </a:r>
            <a:endParaRPr sz="13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CD1126"/>
              </a:buClr>
              <a:buSzPct val="72727"/>
              <a:buFont typeface="Arial MT"/>
              <a:buChar char="•"/>
              <a:tabLst>
                <a:tab pos="195580" algn="l"/>
              </a:tabLst>
            </a:pPr>
            <a:r>
              <a:rPr sz="1650" spc="-10" dirty="0">
                <a:latin typeface="Tahoma"/>
                <a:cs typeface="Tahoma"/>
              </a:rPr>
              <a:t>Currently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we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require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that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propagation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delays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path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asymmetries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are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measured.</a:t>
            </a:r>
            <a:endParaRPr sz="1650">
              <a:latin typeface="Tahoma"/>
              <a:cs typeface="Tahoma"/>
            </a:endParaRPr>
          </a:p>
          <a:p>
            <a:pPr marL="577850" marR="5080" lvl="1" indent="-181610">
              <a:lnSpc>
                <a:spcPct val="101600"/>
              </a:lnSpc>
              <a:spcBef>
                <a:spcPts val="515"/>
              </a:spcBef>
              <a:buFont typeface="Arial MT"/>
              <a:buChar char="•"/>
              <a:tabLst>
                <a:tab pos="577850" algn="l"/>
              </a:tabLst>
            </a:pPr>
            <a:r>
              <a:rPr sz="1300" spc="-10" dirty="0">
                <a:latin typeface="Tahoma"/>
                <a:cs typeface="Tahoma"/>
              </a:rPr>
              <a:t>What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behavior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ensemble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if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clocks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in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network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are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compared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at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different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epochs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(measurement times)?</a:t>
            </a:r>
            <a:endParaRPr sz="1300">
              <a:latin typeface="Tahoma"/>
              <a:cs typeface="Tahoma"/>
            </a:endParaRPr>
          </a:p>
          <a:p>
            <a:pPr marL="193675" marR="706120" indent="-181610">
              <a:lnSpc>
                <a:spcPct val="100000"/>
              </a:lnSpc>
              <a:spcBef>
                <a:spcPts val="465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ahoma"/>
                <a:cs typeface="Tahoma"/>
              </a:rPr>
              <a:t>	</a:t>
            </a:r>
            <a:r>
              <a:rPr sz="1650" dirty="0">
                <a:latin typeface="Tahoma"/>
                <a:cs typeface="Tahoma"/>
              </a:rPr>
              <a:t>Conduct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simulation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comparing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Time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Scale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Algorithms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325" dirty="0">
                <a:latin typeface="Tahoma"/>
                <a:cs typeface="Tahoma"/>
              </a:rPr>
              <a:t>&gt;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5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airborne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platforms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that </a:t>
            </a:r>
            <a:r>
              <a:rPr sz="1650" spc="-10" dirty="0">
                <a:latin typeface="Tahoma"/>
                <a:cs typeface="Tahoma"/>
              </a:rPr>
              <a:t>includes:</a:t>
            </a:r>
            <a:endParaRPr sz="165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spc="-10" dirty="0">
                <a:latin typeface="Tahoma"/>
                <a:cs typeface="Tahoma"/>
              </a:rPr>
              <a:t>Propagation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effects,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latencies,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with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varying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ranges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range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rates</a:t>
            </a:r>
            <a:endParaRPr sz="130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dirty="0">
                <a:latin typeface="Tahoma"/>
                <a:cs typeface="Tahoma"/>
              </a:rPr>
              <a:t>Use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135" dirty="0">
                <a:latin typeface="Tahoma"/>
                <a:cs typeface="Tahoma"/>
              </a:rPr>
              <a:t>3+ </a:t>
            </a:r>
            <a:r>
              <a:rPr sz="1300" dirty="0">
                <a:latin typeface="Tahoma"/>
                <a:cs typeface="Tahoma"/>
              </a:rPr>
              <a:t>diverse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types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clocks</a:t>
            </a:r>
            <a:endParaRPr sz="130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spc="-30" dirty="0">
                <a:latin typeface="Tahoma"/>
                <a:cs typeface="Tahoma"/>
              </a:rPr>
              <a:t>Time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scale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stability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how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to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handle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addition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subtraction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platforms</a:t>
            </a:r>
            <a:endParaRPr sz="130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dirty="0">
                <a:latin typeface="Tahoma"/>
                <a:cs typeface="Tahoma"/>
              </a:rPr>
              <a:t>Include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effects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measurement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noise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33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440" y="1349840"/>
            <a:ext cx="85972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05" dirty="0"/>
              <a:t>Next</a:t>
            </a:r>
            <a:r>
              <a:rPr sz="3600" spc="-375" dirty="0"/>
              <a:t> </a:t>
            </a:r>
            <a:r>
              <a:rPr sz="3600" spc="-65" dirty="0"/>
              <a:t>steps</a:t>
            </a:r>
            <a:r>
              <a:rPr sz="3600" spc="-365" dirty="0"/>
              <a:t> </a:t>
            </a:r>
            <a:r>
              <a:rPr sz="3600" spc="-135" dirty="0"/>
              <a:t>in</a:t>
            </a:r>
            <a:r>
              <a:rPr sz="3600" spc="-375" dirty="0"/>
              <a:t> </a:t>
            </a:r>
            <a:r>
              <a:rPr sz="3600" spc="-95" dirty="0"/>
              <a:t>feasibility</a:t>
            </a:r>
            <a:r>
              <a:rPr sz="3600" spc="-405" dirty="0"/>
              <a:t> </a:t>
            </a:r>
            <a:r>
              <a:rPr sz="3600" spc="-125" dirty="0"/>
              <a:t>of</a:t>
            </a:r>
            <a:r>
              <a:rPr sz="3600" spc="-365" dirty="0"/>
              <a:t> </a:t>
            </a:r>
            <a:r>
              <a:rPr sz="3600" spc="-114" dirty="0"/>
              <a:t>dynamic</a:t>
            </a:r>
            <a:r>
              <a:rPr sz="3600" spc="-400" dirty="0"/>
              <a:t> </a:t>
            </a:r>
            <a:r>
              <a:rPr sz="3600" spc="-20" dirty="0"/>
              <a:t>ensembles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024818"/>
            <a:ext cx="8295005" cy="2634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6245" marR="5080" indent="-424180">
              <a:lnSpc>
                <a:spcPts val="2500"/>
              </a:lnSpc>
              <a:spcBef>
                <a:spcPts val="415"/>
              </a:spcBef>
              <a:buAutoNum type="arabicPeriod"/>
              <a:tabLst>
                <a:tab pos="436245" algn="l"/>
              </a:tabLst>
            </a:pPr>
            <a:r>
              <a:rPr sz="2300" dirty="0">
                <a:latin typeface="Tahoma"/>
                <a:cs typeface="Tahoma"/>
              </a:rPr>
              <a:t>How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optimally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estimate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delays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among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randomly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moving </a:t>
            </a:r>
            <a:r>
              <a:rPr sz="2300" spc="-25" dirty="0">
                <a:latin typeface="Tahoma"/>
                <a:cs typeface="Tahoma"/>
              </a:rPr>
              <a:t>networks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of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clocks?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Tahoma"/>
              <a:buAutoNum type="arabicPeriod"/>
            </a:pPr>
            <a:endParaRPr sz="2300">
              <a:latin typeface="Tahoma"/>
              <a:cs typeface="Tahoma"/>
            </a:endParaRPr>
          </a:p>
          <a:p>
            <a:pPr marL="766445" marR="233679" lvl="1" indent="-376555">
              <a:lnSpc>
                <a:spcPts val="2150"/>
              </a:lnSpc>
              <a:buAutoNum type="alphaLcPeriod"/>
              <a:tabLst>
                <a:tab pos="766445" algn="l"/>
                <a:tab pos="767715" algn="l"/>
              </a:tabLst>
            </a:pPr>
            <a:r>
              <a:rPr sz="1950" dirty="0">
                <a:latin typeface="Tahoma"/>
                <a:cs typeface="Tahoma"/>
              </a:rPr>
              <a:t>	Multiple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two-</a:t>
            </a:r>
            <a:r>
              <a:rPr sz="1950" spc="-45" dirty="0">
                <a:latin typeface="Tahoma"/>
                <a:cs typeface="Tahoma"/>
              </a:rPr>
              <a:t>way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transfer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95" dirty="0">
                <a:latin typeface="Tahoma"/>
                <a:cs typeface="Tahoma"/>
              </a:rPr>
              <a:t>(TTT)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measurements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are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needed,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but </a:t>
            </a:r>
            <a:r>
              <a:rPr sz="1950" spc="-10" dirty="0">
                <a:latin typeface="Tahoma"/>
                <a:cs typeface="Tahoma"/>
              </a:rPr>
              <a:t>what</a:t>
            </a:r>
            <a:r>
              <a:rPr sz="1950" spc="-22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optimal?</a:t>
            </a:r>
            <a:endParaRPr sz="1950">
              <a:latin typeface="Tahoma"/>
              <a:cs typeface="Tahoma"/>
            </a:endParaRPr>
          </a:p>
          <a:p>
            <a:pPr marL="767715" lvl="1" indent="-377190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767715" algn="l"/>
              </a:tabLst>
            </a:pPr>
            <a:r>
              <a:rPr sz="1950" dirty="0">
                <a:latin typeface="Tahoma"/>
                <a:cs typeface="Tahoma"/>
              </a:rPr>
              <a:t>How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do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share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0" dirty="0">
                <a:latin typeface="Tahoma"/>
                <a:cs typeface="Tahoma"/>
              </a:rPr>
              <a:t>TTT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results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across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network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timely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manner</a:t>
            </a:r>
            <a:endParaRPr sz="1950">
              <a:latin typeface="Tahoma"/>
              <a:cs typeface="Tahoma"/>
            </a:endParaRPr>
          </a:p>
          <a:p>
            <a:pPr marL="766445" marR="535940" lvl="1" indent="-376555">
              <a:lnSpc>
                <a:spcPts val="2140"/>
              </a:lnSpc>
              <a:spcBef>
                <a:spcPts val="455"/>
              </a:spcBef>
              <a:buAutoNum type="alphaLcPeriod"/>
              <a:tabLst>
                <a:tab pos="766445" algn="l"/>
                <a:tab pos="767715" algn="l"/>
              </a:tabLst>
            </a:pPr>
            <a:r>
              <a:rPr sz="1950" dirty="0">
                <a:latin typeface="Tahoma"/>
                <a:cs typeface="Tahoma"/>
              </a:rPr>
              <a:t>	</a:t>
            </a:r>
            <a:r>
              <a:rPr sz="1950" spc="65" dirty="0">
                <a:latin typeface="Tahoma"/>
                <a:cs typeface="Tahoma"/>
              </a:rPr>
              <a:t>Can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optimize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PNTP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structure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account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for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all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delays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and </a:t>
            </a:r>
            <a:r>
              <a:rPr sz="1950" dirty="0">
                <a:latin typeface="Tahoma"/>
                <a:cs typeface="Tahoma"/>
              </a:rPr>
              <a:t>relativistic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effects,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thus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minimizing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needed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measurements?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024818"/>
            <a:ext cx="8504555" cy="34740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6245" marR="147320" indent="-424180">
              <a:lnSpc>
                <a:spcPts val="2500"/>
              </a:lnSpc>
              <a:spcBef>
                <a:spcPts val="415"/>
              </a:spcBef>
              <a:buAutoNum type="arabicPeriod" startAt="2"/>
              <a:tabLst>
                <a:tab pos="436245" algn="l"/>
              </a:tabLst>
            </a:pPr>
            <a:r>
              <a:rPr sz="2300" dirty="0">
                <a:latin typeface="Tahoma"/>
                <a:cs typeface="Tahoma"/>
              </a:rPr>
              <a:t>How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generate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an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ensemble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that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is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more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stable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than </a:t>
            </a:r>
            <a:r>
              <a:rPr sz="2300" dirty="0">
                <a:latin typeface="Tahoma"/>
                <a:cs typeface="Tahoma"/>
              </a:rPr>
              <a:t>all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45" dirty="0">
                <a:latin typeface="Tahoma"/>
                <a:cs typeface="Tahoma"/>
              </a:rPr>
              <a:t>clocks,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even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when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statistics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of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clocks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are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very </a:t>
            </a:r>
            <a:r>
              <a:rPr sz="2300" spc="-10" dirty="0">
                <a:latin typeface="Tahoma"/>
                <a:cs typeface="Tahoma"/>
              </a:rPr>
              <a:t>different?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5"/>
              </a:spcBef>
              <a:buFont typeface="Tahoma"/>
              <a:buAutoNum type="arabicPeriod" startAt="2"/>
            </a:pPr>
            <a:endParaRPr sz="2300">
              <a:latin typeface="Tahoma"/>
              <a:cs typeface="Tahoma"/>
            </a:endParaRPr>
          </a:p>
          <a:p>
            <a:pPr marL="812800" lvl="1" indent="-422275">
              <a:lnSpc>
                <a:spcPct val="100000"/>
              </a:lnSpc>
              <a:buAutoNum type="alphaLcPeriod"/>
              <a:tabLst>
                <a:tab pos="812800" algn="l"/>
              </a:tabLst>
            </a:pPr>
            <a:r>
              <a:rPr sz="1950" spc="-30" dirty="0">
                <a:latin typeface="Tahoma"/>
                <a:cs typeface="Tahoma"/>
              </a:rPr>
              <a:t>This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has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been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demonstrated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when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clocks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are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similar: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60" dirty="0">
                <a:latin typeface="Tahoma"/>
                <a:cs typeface="Tahoma"/>
              </a:rPr>
              <a:t>e.g.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all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Rb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clocks</a:t>
            </a:r>
            <a:endParaRPr sz="1950">
              <a:latin typeface="Tahoma"/>
              <a:cs typeface="Tahoma"/>
            </a:endParaRPr>
          </a:p>
          <a:p>
            <a:pPr marL="812800" marR="5080" lvl="1" indent="-422909">
              <a:lnSpc>
                <a:spcPts val="2140"/>
              </a:lnSpc>
              <a:spcBef>
                <a:spcPts val="455"/>
              </a:spcBef>
              <a:buAutoNum type="alphaLcPeriod"/>
              <a:tabLst>
                <a:tab pos="814069" algn="l"/>
              </a:tabLst>
            </a:pP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similarly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optimize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performance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if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have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clocks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as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different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as 	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Ǫuartz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GNSS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receiver</a:t>
            </a:r>
            <a:endParaRPr sz="19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spc="-10" dirty="0">
                <a:latin typeface="Tahoma"/>
                <a:cs typeface="Tahoma"/>
              </a:rPr>
              <a:t>Ǫuartz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LO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55" dirty="0">
                <a:latin typeface="Tahoma"/>
                <a:cs typeface="Tahoma"/>
              </a:rPr>
              <a:t>very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good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short-</a:t>
            </a:r>
            <a:r>
              <a:rPr sz="1650" spc="-25" dirty="0">
                <a:latin typeface="Tahoma"/>
                <a:cs typeface="Tahoma"/>
              </a:rPr>
              <a:t>term,</a:t>
            </a:r>
            <a:r>
              <a:rPr sz="1650" spc="-18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but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poor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long-</a:t>
            </a:r>
            <a:r>
              <a:rPr sz="1650" spc="-20" dirty="0">
                <a:latin typeface="Tahoma"/>
                <a:cs typeface="Tahoma"/>
              </a:rPr>
              <a:t>term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stability</a:t>
            </a:r>
            <a:endParaRPr sz="16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dirty="0">
                <a:latin typeface="Tahoma"/>
                <a:cs typeface="Tahoma"/>
              </a:rPr>
              <a:t>GNSS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receiver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has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relatively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poor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short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term,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but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55" dirty="0">
                <a:latin typeface="Tahoma"/>
                <a:cs typeface="Tahoma"/>
              </a:rPr>
              <a:t>very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good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long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term</a:t>
            </a:r>
            <a:endParaRPr sz="16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spc="-45" dirty="0">
                <a:latin typeface="Tahoma"/>
                <a:cs typeface="Tahoma"/>
              </a:rPr>
              <a:t>Typically,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we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lock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LO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GNSS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obtain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best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short-term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long-</a:t>
            </a:r>
            <a:r>
              <a:rPr sz="1650" spc="-20" dirty="0">
                <a:latin typeface="Tahoma"/>
                <a:cs typeface="Tahoma"/>
              </a:rPr>
              <a:t>term</a:t>
            </a:r>
            <a:endParaRPr sz="16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dirty="0">
                <a:latin typeface="Tahoma"/>
                <a:cs typeface="Tahoma"/>
              </a:rPr>
              <a:t>Can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we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have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many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diverse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clocks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get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optimal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performance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ensemble?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3895"/>
            <a:ext cx="37953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532367"/>
            <a:ext cx="8446770" cy="20389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6245" marR="476250" indent="-424180">
              <a:lnSpc>
                <a:spcPts val="2500"/>
              </a:lnSpc>
              <a:spcBef>
                <a:spcPts val="415"/>
              </a:spcBef>
              <a:buAutoNum type="arabicPeriod" startAt="3"/>
              <a:tabLst>
                <a:tab pos="436245" algn="l"/>
              </a:tabLst>
            </a:pPr>
            <a:r>
              <a:rPr sz="2300" dirty="0">
                <a:latin typeface="Tahoma"/>
                <a:cs typeface="Tahoma"/>
              </a:rPr>
              <a:t>How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optimize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performance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of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distributed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ensemble </a:t>
            </a:r>
            <a:r>
              <a:rPr sz="2300" spc="-30" dirty="0">
                <a:latin typeface="Tahoma"/>
                <a:cs typeface="Tahoma"/>
              </a:rPr>
              <a:t>with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clocks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on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moving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platforms?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Tahoma"/>
              <a:buAutoNum type="arabicPeriod" startAt="3"/>
            </a:pPr>
            <a:endParaRPr sz="2300">
              <a:latin typeface="Tahoma"/>
              <a:cs typeface="Tahoma"/>
            </a:endParaRPr>
          </a:p>
          <a:p>
            <a:pPr marL="812800" marR="5080" lvl="1" indent="-422909">
              <a:lnSpc>
                <a:spcPts val="2150"/>
              </a:lnSpc>
              <a:buAutoNum type="alphaLcPeriod"/>
              <a:tabLst>
                <a:tab pos="814069" algn="l"/>
              </a:tabLst>
            </a:pPr>
            <a:r>
              <a:rPr sz="1950" spc="-10" dirty="0">
                <a:latin typeface="Tahoma"/>
                <a:cs typeface="Tahoma"/>
              </a:rPr>
              <a:t>For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satellites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orbit,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latency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can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large.</a:t>
            </a:r>
            <a:r>
              <a:rPr sz="1950" spc="2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For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satellites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370" dirty="0">
                <a:latin typeface="Tahoma"/>
                <a:cs typeface="Tahoma"/>
              </a:rPr>
              <a:t>~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10’s 	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ms.</a:t>
            </a:r>
            <a:r>
              <a:rPr sz="1950" spc="3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For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MEO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GEO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satellites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perhaps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0.1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s.</a:t>
            </a:r>
            <a:endParaRPr sz="1950">
              <a:latin typeface="Tahoma"/>
              <a:cs typeface="Tahoma"/>
            </a:endParaRPr>
          </a:p>
          <a:p>
            <a:pPr marL="812800" lvl="1" indent="-42227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812800" algn="l"/>
              </a:tabLst>
            </a:pP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optimize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filtering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range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errors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by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ensemble?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18" y="1965393"/>
            <a:ext cx="77958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</a:tabLst>
            </a:pPr>
            <a:r>
              <a:rPr sz="2450" spc="-25" dirty="0">
                <a:latin typeface="Tahoma"/>
                <a:cs typeface="Tahoma"/>
              </a:rPr>
              <a:t>4.</a:t>
            </a:r>
            <a:r>
              <a:rPr sz="2450" dirty="0">
                <a:latin typeface="Tahoma"/>
                <a:cs typeface="Tahoma"/>
              </a:rPr>
              <a:t>	Ensembles</a:t>
            </a:r>
            <a:r>
              <a:rPr sz="2450" spc="-16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of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ensembles–</a:t>
            </a:r>
            <a:r>
              <a:rPr sz="2450" spc="-175" dirty="0">
                <a:latin typeface="Tahoma"/>
                <a:cs typeface="Tahoma"/>
              </a:rPr>
              <a:t> </a:t>
            </a:r>
            <a:r>
              <a:rPr sz="2450" spc="55" dirty="0">
                <a:latin typeface="Tahoma"/>
                <a:cs typeface="Tahoma"/>
              </a:rPr>
              <a:t>can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these</a:t>
            </a:r>
            <a:r>
              <a:rPr sz="2450" spc="-16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provide</a:t>
            </a:r>
            <a:r>
              <a:rPr sz="2450" spc="-13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improved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620" y="2229057"/>
            <a:ext cx="79654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ahoma"/>
                <a:cs typeface="Tahoma"/>
              </a:rPr>
              <a:t>resilience</a:t>
            </a:r>
            <a:r>
              <a:rPr sz="2450" spc="-204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and</a:t>
            </a:r>
            <a:r>
              <a:rPr sz="2450" spc="-1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performance,</a:t>
            </a:r>
            <a:r>
              <a:rPr sz="2450" spc="-204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for</a:t>
            </a:r>
            <a:r>
              <a:rPr sz="2450" spc="-165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example,</a:t>
            </a:r>
            <a:r>
              <a:rPr sz="2450" spc="-20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in</a:t>
            </a:r>
            <a:r>
              <a:rPr sz="2450" spc="-155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Cyber-</a:t>
            </a:r>
            <a:r>
              <a:rPr sz="2450" spc="-10" dirty="0">
                <a:latin typeface="Tahoma"/>
                <a:cs typeface="Tahoma"/>
              </a:rPr>
              <a:t>Physical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620" y="2492721"/>
            <a:ext cx="13354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latin typeface="Tahoma"/>
                <a:cs typeface="Tahoma"/>
              </a:rPr>
              <a:t>Systems?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69" y="3245654"/>
            <a:ext cx="8234045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ts val="2465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45" dirty="0">
                <a:latin typeface="Tahoma"/>
                <a:cs typeface="Tahoma"/>
              </a:rPr>
              <a:t>In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uncertain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measurement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environments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Autonomous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vehicles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40" dirty="0">
                <a:latin typeface="Tahoma"/>
                <a:cs typeface="Tahoma"/>
              </a:rPr>
              <a:t>Moving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platforms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Battlefield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  <a:p>
            <a:pPr marL="201295" indent="-188595">
              <a:lnSpc>
                <a:spcPts val="2465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Tahoma"/>
                <a:cs typeface="Tahoma"/>
              </a:rPr>
              <a:t>Synchronization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Islands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GPS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denied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70" dirty="0">
                <a:latin typeface="Tahoma"/>
                <a:cs typeface="Tahoma"/>
              </a:rPr>
              <a:t>e.g.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urban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canyons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clusters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drones,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aircraft,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boats,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soldiers</a:t>
            </a:r>
            <a:endParaRPr sz="1800">
              <a:latin typeface="Tahoma"/>
              <a:cs typeface="Tahoma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Tahoma"/>
                <a:cs typeface="Tahoma"/>
              </a:rPr>
              <a:t>Assuming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40" dirty="0">
                <a:latin typeface="Tahoma"/>
                <a:cs typeface="Tahoma"/>
              </a:rPr>
              <a:t>better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sync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accuracy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and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reliability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17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islands,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worse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15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the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81" y="5618490"/>
            <a:ext cx="28422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>
                <a:latin typeface="Tahoma"/>
                <a:cs typeface="Tahoma"/>
              </a:rPr>
              <a:t>ensemble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of</a:t>
            </a:r>
            <a:r>
              <a:rPr sz="2150" spc="-16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ensembles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353695" algn="l"/>
              </a:tabLst>
            </a:pPr>
            <a:r>
              <a:rPr spc="80" dirty="0"/>
              <a:t>Clocks</a:t>
            </a:r>
            <a:r>
              <a:rPr spc="-260" dirty="0"/>
              <a:t> </a:t>
            </a:r>
            <a:r>
              <a:rPr spc="-55" dirty="0"/>
              <a:t>entering</a:t>
            </a:r>
            <a:r>
              <a:rPr spc="-254" dirty="0"/>
              <a:t> </a:t>
            </a:r>
            <a:r>
              <a:rPr spc="-10" dirty="0"/>
              <a:t>and</a:t>
            </a:r>
            <a:r>
              <a:rPr spc="-245" dirty="0"/>
              <a:t> </a:t>
            </a:r>
            <a:r>
              <a:rPr spc="-45" dirty="0"/>
              <a:t>leaving</a:t>
            </a:r>
            <a:r>
              <a:rPr spc="-260" dirty="0"/>
              <a:t> </a:t>
            </a:r>
            <a:r>
              <a:rPr spc="-10" dirty="0"/>
              <a:t>ensembles</a:t>
            </a:r>
          </a:p>
          <a:p>
            <a:pPr>
              <a:lnSpc>
                <a:spcPct val="100000"/>
              </a:lnSpc>
              <a:spcBef>
                <a:spcPts val="725"/>
              </a:spcBef>
              <a:buFont typeface="Tahoma"/>
              <a:buAutoNum type="arabicPeriod" startAt="5"/>
            </a:pPr>
            <a:endParaRPr spc="-10" dirty="0"/>
          </a:p>
          <a:p>
            <a:pPr marL="767715" lvl="1" indent="-3771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67715" algn="l"/>
              </a:tabLst>
            </a:pPr>
            <a:r>
              <a:rPr sz="1950" spc="-10" dirty="0">
                <a:latin typeface="Tahoma"/>
                <a:cs typeface="Tahoma"/>
              </a:rPr>
              <a:t>Estimating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75" dirty="0">
                <a:latin typeface="Tahoma"/>
                <a:cs typeface="Tahoma"/>
              </a:rPr>
              <a:t>Clock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Stats</a:t>
            </a:r>
            <a:endParaRPr sz="19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Tahoma"/>
              <a:buAutoNum type="arabicPeriod"/>
            </a:pPr>
            <a:endParaRPr sz="1950"/>
          </a:p>
          <a:p>
            <a:pPr marL="577215" lvl="2" indent="-186690">
              <a:lnSpc>
                <a:spcPct val="10000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spc="-114" dirty="0">
                <a:latin typeface="Tahoma"/>
                <a:cs typeface="Tahoma"/>
              </a:rPr>
              <a:t>In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uncertain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environments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stats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must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estimated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adaptively</a:t>
            </a:r>
            <a:endParaRPr sz="1950">
              <a:latin typeface="Tahoma"/>
              <a:cs typeface="Tahoma"/>
            </a:endParaRPr>
          </a:p>
          <a:p>
            <a:pPr marL="577215" lvl="2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Short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converged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relatively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quickly</a:t>
            </a:r>
            <a:endParaRPr sz="1950">
              <a:latin typeface="Tahoma"/>
              <a:cs typeface="Tahoma"/>
            </a:endParaRPr>
          </a:p>
          <a:p>
            <a:pPr marL="576580" marR="319405" lvl="2" indent="-186690">
              <a:lnSpc>
                <a:spcPts val="2140"/>
              </a:lnSpc>
              <a:spcBef>
                <a:spcPts val="440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40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takes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long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learn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accurately–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determines 	</a:t>
            </a:r>
            <a:r>
              <a:rPr sz="1950" spc="-25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</a:t>
            </a:r>
            <a:endParaRPr sz="1950">
              <a:latin typeface="Tahoma"/>
              <a:cs typeface="Tahoma"/>
            </a:endParaRPr>
          </a:p>
          <a:p>
            <a:pPr marL="576580" marR="5080" lvl="2" indent="-186690">
              <a:lnSpc>
                <a:spcPts val="2140"/>
              </a:lnSpc>
              <a:spcBef>
                <a:spcPts val="414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20" dirty="0">
                <a:latin typeface="Tahoma"/>
                <a:cs typeface="Tahoma"/>
              </a:rPr>
              <a:t>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high-weight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leaving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unexpectedly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disrupt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 	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frequency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353695" algn="l"/>
              </a:tabLst>
            </a:pPr>
            <a:r>
              <a:rPr spc="80" dirty="0"/>
              <a:t>Clocks</a:t>
            </a:r>
            <a:r>
              <a:rPr spc="-260" dirty="0"/>
              <a:t> </a:t>
            </a:r>
            <a:r>
              <a:rPr spc="-55" dirty="0"/>
              <a:t>entering</a:t>
            </a:r>
            <a:r>
              <a:rPr spc="-254" dirty="0"/>
              <a:t> </a:t>
            </a:r>
            <a:r>
              <a:rPr spc="-10" dirty="0"/>
              <a:t>and</a:t>
            </a:r>
            <a:r>
              <a:rPr spc="-245" dirty="0"/>
              <a:t> </a:t>
            </a:r>
            <a:r>
              <a:rPr spc="-45" dirty="0"/>
              <a:t>leaving</a:t>
            </a:r>
            <a:r>
              <a:rPr spc="-260" dirty="0"/>
              <a:t> </a:t>
            </a:r>
            <a:r>
              <a:rPr spc="-10" dirty="0"/>
              <a:t>ensembles</a:t>
            </a:r>
          </a:p>
          <a:p>
            <a:pPr>
              <a:lnSpc>
                <a:spcPct val="100000"/>
              </a:lnSpc>
              <a:spcBef>
                <a:spcPts val="725"/>
              </a:spcBef>
              <a:buFont typeface="Tahoma"/>
              <a:buAutoNum type="arabicPeriod" startAt="5"/>
            </a:pPr>
            <a:endParaRPr spc="-10" dirty="0"/>
          </a:p>
          <a:p>
            <a:pPr marL="647065" lvl="1" indent="-2565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647065" algn="l"/>
              </a:tabLst>
            </a:pPr>
            <a:r>
              <a:rPr sz="1950" dirty="0">
                <a:latin typeface="Tahoma"/>
                <a:cs typeface="Tahoma"/>
              </a:rPr>
              <a:t>Disruption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</a:t>
            </a:r>
            <a:endParaRPr sz="19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Tahoma"/>
              <a:buAutoNum type="arabicPeriod" startAt="2"/>
            </a:pPr>
            <a:endParaRPr sz="1950"/>
          </a:p>
          <a:p>
            <a:pPr marL="577215" lvl="2" indent="-186690">
              <a:lnSpc>
                <a:spcPct val="10000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Short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converged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relatively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quickly</a:t>
            </a:r>
            <a:endParaRPr sz="1950">
              <a:latin typeface="Tahoma"/>
              <a:cs typeface="Tahoma"/>
            </a:endParaRPr>
          </a:p>
          <a:p>
            <a:pPr marL="576580" marR="319405" lvl="2" indent="-186690">
              <a:lnSpc>
                <a:spcPts val="214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40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takes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long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learn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accurately–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determines 	</a:t>
            </a:r>
            <a:r>
              <a:rPr sz="1950" spc="-25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</a:t>
            </a:r>
            <a:endParaRPr sz="1950">
              <a:latin typeface="Tahoma"/>
              <a:cs typeface="Tahoma"/>
            </a:endParaRPr>
          </a:p>
          <a:p>
            <a:pPr marL="576580" marR="5080" lvl="2" indent="-186690">
              <a:lnSpc>
                <a:spcPts val="2150"/>
              </a:lnSpc>
              <a:spcBef>
                <a:spcPts val="390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20" dirty="0">
                <a:latin typeface="Tahoma"/>
                <a:cs typeface="Tahoma"/>
              </a:rPr>
              <a:t>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high-weight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leaving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unexpectedly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disrupt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 	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frequency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400121"/>
            <a:ext cx="42849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65" dirty="0"/>
              <a:t>Comments</a:t>
            </a:r>
            <a:r>
              <a:rPr sz="3600" spc="-400" dirty="0"/>
              <a:t> </a:t>
            </a:r>
            <a:r>
              <a:rPr sz="3600" spc="-135" dirty="0"/>
              <a:t>about</a:t>
            </a:r>
            <a:r>
              <a:rPr sz="3600" spc="-370" dirty="0"/>
              <a:t> </a:t>
            </a:r>
            <a:r>
              <a:rPr sz="3600" spc="-125" dirty="0"/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277099"/>
            <a:ext cx="8451850" cy="34931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Not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that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directly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experience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as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human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beings</a:t>
            </a:r>
            <a:endParaRPr sz="23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95" dirty="0">
                <a:latin typeface="Tahoma"/>
                <a:cs typeface="Tahoma"/>
              </a:rPr>
              <a:t>The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that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create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as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engineers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and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scientists.</a:t>
            </a:r>
            <a:endParaRPr sz="230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An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artifact.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We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completely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make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up</a:t>
            </a:r>
            <a:endParaRPr sz="1950">
              <a:latin typeface="Tahoma"/>
              <a:cs typeface="Tahoma"/>
            </a:endParaRPr>
          </a:p>
          <a:p>
            <a:pPr marL="576580" marR="5080" lvl="1" indent="-186690">
              <a:lnSpc>
                <a:spcPts val="2140"/>
              </a:lnSpc>
              <a:spcBef>
                <a:spcPts val="440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70" dirty="0">
                <a:latin typeface="Tahoma"/>
                <a:cs typeface="Tahoma"/>
              </a:rPr>
              <a:t>The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Standard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(hours-</a:t>
            </a:r>
            <a:r>
              <a:rPr sz="1950" dirty="0">
                <a:latin typeface="Tahoma"/>
                <a:cs typeface="Tahoma"/>
              </a:rPr>
              <a:t>minutes-seconds,</a:t>
            </a:r>
            <a:r>
              <a:rPr sz="1950" spc="-60" dirty="0">
                <a:latin typeface="Tahoma"/>
                <a:cs typeface="Tahoma"/>
              </a:rPr>
              <a:t> year-</a:t>
            </a:r>
            <a:r>
              <a:rPr sz="1950" dirty="0">
                <a:latin typeface="Tahoma"/>
                <a:cs typeface="Tahoma"/>
              </a:rPr>
              <a:t>months-</a:t>
            </a:r>
            <a:r>
              <a:rPr sz="1950" spc="-35" dirty="0">
                <a:latin typeface="Tahoma"/>
                <a:cs typeface="Tahoma"/>
              </a:rPr>
              <a:t>days)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totally 	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human-created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thing</a:t>
            </a:r>
            <a:endParaRPr sz="195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70" dirty="0">
                <a:latin typeface="Tahoma"/>
                <a:cs typeface="Tahoma"/>
              </a:rPr>
              <a:t>The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labels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put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1-</a:t>
            </a:r>
            <a:r>
              <a:rPr sz="1950" spc="55" dirty="0">
                <a:latin typeface="Tahoma"/>
                <a:cs typeface="Tahoma"/>
              </a:rPr>
              <a:t>PPS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pulse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are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arbitrary</a:t>
            </a:r>
            <a:endParaRPr sz="195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25" dirty="0">
                <a:latin typeface="Tahoma"/>
                <a:cs typeface="Tahoma"/>
              </a:rPr>
              <a:t>We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count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cycles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frequency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clocks</a:t>
            </a:r>
            <a:endParaRPr sz="1950">
              <a:latin typeface="Tahoma"/>
              <a:cs typeface="Tahoma"/>
            </a:endParaRPr>
          </a:p>
          <a:p>
            <a:pPr marL="200025" marR="161290" indent="-187960">
              <a:lnSpc>
                <a:spcPts val="25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10" dirty="0">
                <a:latin typeface="Tahoma"/>
                <a:cs typeface="Tahoma"/>
              </a:rPr>
              <a:t>Our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time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standard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is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meant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to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approximate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33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“t”</a:t>
            </a:r>
            <a:r>
              <a:rPr sz="2300" spc="-32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for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in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our 	</a:t>
            </a:r>
            <a:r>
              <a:rPr sz="2300" dirty="0">
                <a:latin typeface="Tahoma"/>
                <a:cs typeface="Tahoma"/>
              </a:rPr>
              <a:t>scientific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equations.</a:t>
            </a:r>
            <a:r>
              <a:rPr sz="2300" spc="3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But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that</a:t>
            </a:r>
            <a:r>
              <a:rPr sz="2300" spc="-34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“t”</a:t>
            </a:r>
            <a:r>
              <a:rPr sz="2300" spc="-31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is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generally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meant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to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be 	</a:t>
            </a:r>
            <a:r>
              <a:rPr sz="2300" dirty="0">
                <a:latin typeface="Tahoma"/>
                <a:cs typeface="Tahoma"/>
              </a:rPr>
              <a:t>idealized:</a:t>
            </a:r>
            <a:r>
              <a:rPr sz="2300" spc="229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noise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free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and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perfectly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sequential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296369"/>
            <a:ext cx="21475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5" dirty="0"/>
              <a:t>Conclusions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869" y="2165130"/>
            <a:ext cx="7575550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ts val="2465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50" dirty="0">
                <a:latin typeface="Tahoma"/>
                <a:cs typeface="Tahoma"/>
              </a:rPr>
              <a:t>Time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transfer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across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moving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platforms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requires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more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research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3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Optimally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determine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changing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delays–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cannot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assume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symmetric!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Minimize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TTT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measurements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2050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Communicate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PNTP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data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all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members</a:t>
            </a:r>
            <a:endParaRPr sz="1800">
              <a:latin typeface="Tahoma"/>
              <a:cs typeface="Tahoma"/>
            </a:endParaRPr>
          </a:p>
          <a:p>
            <a:pPr marL="201295" indent="-188595">
              <a:lnSpc>
                <a:spcPts val="2465"/>
              </a:lnSpc>
              <a:spcBef>
                <a:spcPts val="198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Tahoma"/>
                <a:cs typeface="Tahoma"/>
              </a:rPr>
              <a:t>Distributed</a:t>
            </a:r>
            <a:r>
              <a:rPr sz="2150" spc="-130" dirty="0">
                <a:latin typeface="Tahoma"/>
                <a:cs typeface="Tahoma"/>
              </a:rPr>
              <a:t> </a:t>
            </a:r>
            <a:r>
              <a:rPr sz="2150" spc="-60" dirty="0">
                <a:latin typeface="Tahoma"/>
                <a:cs typeface="Tahoma"/>
              </a:rPr>
              <a:t>Time</a:t>
            </a:r>
            <a:r>
              <a:rPr sz="2150" spc="-114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Scale</a:t>
            </a:r>
            <a:r>
              <a:rPr sz="2150" spc="-1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Ensembles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Across</a:t>
            </a:r>
            <a:r>
              <a:rPr sz="2150" spc="-135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moving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Platforms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8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10" dirty="0">
                <a:latin typeface="Tahoma"/>
                <a:cs typeface="Tahoma"/>
              </a:rPr>
              <a:t>Advantages</a:t>
            </a:r>
            <a:endParaRPr sz="1800">
              <a:latin typeface="Tahoma"/>
              <a:cs typeface="Tahoma"/>
            </a:endParaRPr>
          </a:p>
          <a:p>
            <a:pPr marL="953769" lvl="2" indent="-187325">
              <a:lnSpc>
                <a:spcPts val="1735"/>
              </a:lnSpc>
              <a:buFont typeface="Arial MT"/>
              <a:buChar char="•"/>
              <a:tabLst>
                <a:tab pos="953769" algn="l"/>
              </a:tabLst>
            </a:pPr>
            <a:r>
              <a:rPr sz="1550" dirty="0">
                <a:latin typeface="Tahoma"/>
                <a:cs typeface="Tahoma"/>
              </a:rPr>
              <a:t>Optimize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predictability</a:t>
            </a:r>
            <a:endParaRPr sz="1550">
              <a:latin typeface="Tahoma"/>
              <a:cs typeface="Tahoma"/>
            </a:endParaRPr>
          </a:p>
          <a:p>
            <a:pPr marL="953769" lvl="2" indent="-187325">
              <a:lnSpc>
                <a:spcPts val="1680"/>
              </a:lnSpc>
              <a:buFont typeface="Arial MT"/>
              <a:buChar char="•"/>
              <a:tabLst>
                <a:tab pos="953769" algn="l"/>
              </a:tabLst>
            </a:pPr>
            <a:r>
              <a:rPr sz="1550" spc="-45" dirty="0">
                <a:latin typeface="Tahoma"/>
                <a:cs typeface="Tahoma"/>
              </a:rPr>
              <a:t>Improve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resilience</a:t>
            </a:r>
            <a:endParaRPr sz="1550">
              <a:latin typeface="Tahoma"/>
              <a:cs typeface="Tahoma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10" dirty="0">
                <a:latin typeface="Tahoma"/>
                <a:cs typeface="Tahoma"/>
              </a:rPr>
              <a:t>Optimizing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algorithm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for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highly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varied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clocks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moving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platforms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268" y="4658293"/>
            <a:ext cx="4897120" cy="742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10"/>
              </a:spcBef>
            </a:pPr>
            <a:r>
              <a:rPr sz="1800" dirty="0">
                <a:latin typeface="Tahoma"/>
                <a:cs typeface="Tahoma"/>
              </a:rPr>
              <a:t>uncertain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  <a:p>
            <a:pPr marL="388620" indent="-187325">
              <a:lnSpc>
                <a:spcPts val="1735"/>
              </a:lnSpc>
              <a:buFont typeface="Arial MT"/>
              <a:buChar char="•"/>
              <a:tabLst>
                <a:tab pos="388620" algn="l"/>
              </a:tabLst>
            </a:pPr>
            <a:r>
              <a:rPr sz="1550" dirty="0">
                <a:latin typeface="Tahoma"/>
                <a:cs typeface="Tahoma"/>
              </a:rPr>
              <a:t>Needs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more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research–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Can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expand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on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previous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work</a:t>
            </a:r>
            <a:endParaRPr sz="1550">
              <a:latin typeface="Tahoma"/>
              <a:cs typeface="Tahoma"/>
            </a:endParaRPr>
          </a:p>
          <a:p>
            <a:pPr marL="388620" indent="-187325">
              <a:lnSpc>
                <a:spcPts val="1795"/>
              </a:lnSpc>
              <a:buFont typeface="Arial MT"/>
              <a:buChar char="•"/>
              <a:tabLst>
                <a:tab pos="388620" algn="l"/>
              </a:tabLst>
            </a:pPr>
            <a:r>
              <a:rPr sz="1550" dirty="0">
                <a:latin typeface="Tahoma"/>
                <a:cs typeface="Tahoma"/>
              </a:rPr>
              <a:t>Has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conflicting </a:t>
            </a:r>
            <a:r>
              <a:rPr sz="1550" spc="-10" dirty="0">
                <a:latin typeface="Tahoma"/>
                <a:cs typeface="Tahoma"/>
              </a:rPr>
              <a:t>requirements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69" y="5626082"/>
            <a:ext cx="3535679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60" dirty="0">
                <a:latin typeface="Tahoma"/>
                <a:cs typeface="Tahoma"/>
              </a:rPr>
              <a:t>We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would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like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collaborators!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086" y="1316219"/>
            <a:ext cx="2797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/>
              <a:t>Two</a:t>
            </a:r>
            <a:r>
              <a:rPr sz="3300" spc="-380" dirty="0"/>
              <a:t> </a:t>
            </a:r>
            <a:r>
              <a:rPr sz="3300" spc="-114" dirty="0"/>
              <a:t>Issues</a:t>
            </a:r>
            <a:r>
              <a:rPr sz="3300" spc="-350" dirty="0"/>
              <a:t> </a:t>
            </a:r>
            <a:r>
              <a:rPr sz="3300" spc="-85" dirty="0"/>
              <a:t>Here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869" y="2131564"/>
            <a:ext cx="8421370" cy="38646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01295" marR="280670" indent="-189230" algn="just">
              <a:lnSpc>
                <a:spcPts val="2320"/>
              </a:lnSpc>
              <a:spcBef>
                <a:spcPts val="39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20" dirty="0">
                <a:latin typeface="Tahoma"/>
                <a:cs typeface="Tahoma"/>
              </a:rPr>
              <a:t>Since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10" dirty="0">
                <a:latin typeface="Tahoma"/>
                <a:cs typeface="Tahoma"/>
              </a:rPr>
              <a:t>a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65" dirty="0">
                <a:solidFill>
                  <a:srgbClr val="FF0000"/>
                </a:solidFill>
                <a:latin typeface="Tahoma"/>
                <a:cs typeface="Tahoma"/>
              </a:rPr>
              <a:t>clock</a:t>
            </a:r>
            <a:r>
              <a:rPr sz="2150" spc="-2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150" spc="-2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150" spc="-2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-20" dirty="0">
                <a:solidFill>
                  <a:srgbClr val="FF0000"/>
                </a:solidFill>
                <a:latin typeface="Tahoma"/>
                <a:cs typeface="Tahoma"/>
              </a:rPr>
              <a:t>frequency</a:t>
            </a:r>
            <a:r>
              <a:rPr sz="215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ahoma"/>
                <a:cs typeface="Tahoma"/>
              </a:rPr>
              <a:t>device</a:t>
            </a:r>
            <a:r>
              <a:rPr sz="2150" spc="-15" dirty="0">
                <a:latin typeface="Tahoma"/>
                <a:cs typeface="Tahoma"/>
              </a:rPr>
              <a:t>,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the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best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65" dirty="0">
                <a:latin typeface="Tahoma"/>
                <a:cs typeface="Tahoma"/>
              </a:rPr>
              <a:t>clock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spc="30" dirty="0">
                <a:latin typeface="Tahoma"/>
                <a:cs typeface="Tahoma"/>
              </a:rPr>
              <a:t>possible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exhibits</a:t>
            </a:r>
            <a:r>
              <a:rPr sz="2150" spc="50" dirty="0">
                <a:latin typeface="Tahoma"/>
                <a:cs typeface="Tahoma"/>
              </a:rPr>
              <a:t> </a:t>
            </a:r>
            <a:r>
              <a:rPr sz="2150" spc="-15" dirty="0">
                <a:latin typeface="Tahoma"/>
                <a:cs typeface="Tahoma"/>
              </a:rPr>
              <a:t>only</a:t>
            </a:r>
            <a:r>
              <a:rPr sz="2150" spc="-25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white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10" dirty="0">
                <a:latin typeface="Tahoma"/>
                <a:cs typeface="Tahoma"/>
              </a:rPr>
              <a:t>noise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on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40" dirty="0">
                <a:latin typeface="Tahoma"/>
                <a:cs typeface="Tahoma"/>
              </a:rPr>
              <a:t>frequency,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5" dirty="0">
                <a:latin typeface="Tahoma"/>
                <a:cs typeface="Tahoma"/>
              </a:rPr>
              <a:t>hence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10" dirty="0">
                <a:latin typeface="Tahoma"/>
                <a:cs typeface="Tahoma"/>
              </a:rPr>
              <a:t>a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random-</a:t>
            </a:r>
            <a:r>
              <a:rPr sz="2150" spc="-10" dirty="0">
                <a:latin typeface="Tahoma"/>
                <a:cs typeface="Tahoma"/>
              </a:rPr>
              <a:t>walk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phase.</a:t>
            </a:r>
            <a:r>
              <a:rPr sz="2150" spc="195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Even</a:t>
            </a:r>
            <a:r>
              <a:rPr sz="2150" spc="-1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the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spc="5" dirty="0">
                <a:latin typeface="Tahoma"/>
                <a:cs typeface="Tahoma"/>
              </a:rPr>
              <a:t>best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60" dirty="0">
                <a:latin typeface="Tahoma"/>
                <a:cs typeface="Tahoma"/>
              </a:rPr>
              <a:t>clocks</a:t>
            </a:r>
            <a:r>
              <a:rPr sz="2150" spc="-280" dirty="0">
                <a:latin typeface="Tahoma"/>
                <a:cs typeface="Tahoma"/>
              </a:rPr>
              <a:t> </a:t>
            </a:r>
            <a:r>
              <a:rPr sz="2150" spc="20" dirty="0">
                <a:latin typeface="Tahoma"/>
                <a:cs typeface="Tahoma"/>
              </a:rPr>
              <a:t>will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walk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off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unboundedly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time.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Font typeface="Arial MT"/>
              <a:buChar char="•"/>
            </a:pPr>
            <a:endParaRPr sz="2150">
              <a:latin typeface="Tahoma"/>
              <a:cs typeface="Tahoma"/>
            </a:endParaRPr>
          </a:p>
          <a:p>
            <a:pPr marL="201295" marR="5080" indent="-189230">
              <a:lnSpc>
                <a:spcPts val="233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Tahoma"/>
                <a:cs typeface="Tahoma"/>
              </a:rPr>
              <a:t>Since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the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2150" spc="-2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Tahoma"/>
                <a:cs typeface="Tahoma"/>
              </a:rPr>
              <a:t>standard</a:t>
            </a:r>
            <a:r>
              <a:rPr sz="2150" spc="-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15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dirty="0">
                <a:solidFill>
                  <a:srgbClr val="FF0000"/>
                </a:solidFill>
                <a:latin typeface="Tahoma"/>
                <a:cs typeface="Tahoma"/>
              </a:rPr>
              <a:t>artificial</a:t>
            </a:r>
            <a:r>
              <a:rPr sz="2150" dirty="0">
                <a:latin typeface="Tahoma"/>
                <a:cs typeface="Tahoma"/>
              </a:rPr>
              <a:t>,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60" dirty="0">
                <a:latin typeface="Tahoma"/>
                <a:cs typeface="Tahoma"/>
              </a:rPr>
              <a:t>MUST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be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transferred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from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the </a:t>
            </a:r>
            <a:r>
              <a:rPr sz="2150" spc="-35" dirty="0">
                <a:latin typeface="Tahoma"/>
                <a:cs typeface="Tahoma"/>
              </a:rPr>
              <a:t>relevant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standard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577215" algn="l"/>
              </a:tabLst>
            </a:pPr>
            <a:r>
              <a:rPr sz="1800" spc="-55" dirty="0">
                <a:latin typeface="Tahoma"/>
                <a:cs typeface="Tahoma"/>
              </a:rPr>
              <a:t>Transferring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requires</a:t>
            </a:r>
            <a:endParaRPr sz="1800">
              <a:latin typeface="Tahoma"/>
              <a:cs typeface="Tahoma"/>
            </a:endParaRPr>
          </a:p>
          <a:p>
            <a:pPr marL="1144270" lvl="2" indent="-37782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1144270" algn="l"/>
              </a:tabLst>
            </a:pPr>
            <a:r>
              <a:rPr sz="1550" dirty="0">
                <a:latin typeface="Tahoma"/>
                <a:cs typeface="Tahoma"/>
              </a:rPr>
              <a:t>A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signal,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providing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the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on-</a:t>
            </a:r>
            <a:r>
              <a:rPr sz="1550" dirty="0">
                <a:latin typeface="Tahoma"/>
                <a:cs typeface="Tahoma"/>
              </a:rPr>
              <a:t>time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pulse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or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clock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frequency</a:t>
            </a:r>
            <a:endParaRPr sz="1550">
              <a:latin typeface="Tahoma"/>
              <a:cs typeface="Tahoma"/>
            </a:endParaRPr>
          </a:p>
          <a:p>
            <a:pPr marL="1144270" lvl="2" indent="-37782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44270" algn="l"/>
              </a:tabLst>
            </a:pPr>
            <a:r>
              <a:rPr sz="1550" spc="-10" dirty="0">
                <a:latin typeface="Tahoma"/>
                <a:cs typeface="Tahoma"/>
              </a:rPr>
              <a:t>Data,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giving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the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date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(hour-</a:t>
            </a:r>
            <a:r>
              <a:rPr sz="1550" dirty="0">
                <a:latin typeface="Tahoma"/>
                <a:cs typeface="Tahoma"/>
              </a:rPr>
              <a:t>minute-second,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45" dirty="0">
                <a:latin typeface="Tahoma"/>
                <a:cs typeface="Tahoma"/>
              </a:rPr>
              <a:t>year-</a:t>
            </a:r>
            <a:r>
              <a:rPr sz="1550" spc="-10" dirty="0">
                <a:latin typeface="Tahoma"/>
                <a:cs typeface="Tahoma"/>
              </a:rPr>
              <a:t>month-</a:t>
            </a:r>
            <a:r>
              <a:rPr sz="1550" spc="-50" dirty="0">
                <a:latin typeface="Tahoma"/>
                <a:cs typeface="Tahoma"/>
              </a:rPr>
              <a:t>day,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etc)</a:t>
            </a:r>
            <a:endParaRPr sz="155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325"/>
              </a:spcBef>
              <a:buFont typeface="Tahoma"/>
              <a:buAutoNum type="arabicPeriod"/>
            </a:pPr>
            <a:endParaRPr sz="1550">
              <a:latin typeface="Tahoma"/>
              <a:cs typeface="Tahoma"/>
            </a:endParaRPr>
          </a:p>
          <a:p>
            <a:pPr marL="201295" marR="18415" indent="-189230">
              <a:lnSpc>
                <a:spcPts val="232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spc="-25" dirty="0">
                <a:latin typeface="Tahoma"/>
                <a:cs typeface="Tahoma"/>
              </a:rPr>
              <a:t>Often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45" dirty="0">
                <a:latin typeface="Tahoma"/>
                <a:cs typeface="Tahoma"/>
              </a:rPr>
              <a:t>what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needed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synchronization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among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locations,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not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UTC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per se,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though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40" dirty="0">
                <a:latin typeface="Tahoma"/>
                <a:cs typeface="Tahoma"/>
              </a:rPr>
              <a:t>that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often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the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most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efficient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65" dirty="0">
                <a:latin typeface="Tahoma"/>
                <a:cs typeface="Tahoma"/>
              </a:rPr>
              <a:t>way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to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achieve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sync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261360"/>
            <a:chOff x="0" y="1057655"/>
            <a:chExt cx="10058400" cy="326136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2913126" y="65544"/>
                  </a:lnTo>
                  <a:lnTo>
                    <a:pt x="2913126" y="44196"/>
                  </a:lnTo>
                  <a:lnTo>
                    <a:pt x="2913126" y="21336"/>
                  </a:lnTo>
                  <a:lnTo>
                    <a:pt x="2974086" y="21336"/>
                  </a:lnTo>
                  <a:lnTo>
                    <a:pt x="2974086" y="44196"/>
                  </a:lnTo>
                  <a:lnTo>
                    <a:pt x="2974086" y="65544"/>
                  </a:lnTo>
                  <a:lnTo>
                    <a:pt x="6195822" y="65544"/>
                  </a:lnTo>
                  <a:lnTo>
                    <a:pt x="6195822" y="44196"/>
                  </a:lnTo>
                  <a:lnTo>
                    <a:pt x="6195822" y="21336"/>
                  </a:lnTo>
                  <a:lnTo>
                    <a:pt x="6256782" y="21336"/>
                  </a:lnTo>
                  <a:lnTo>
                    <a:pt x="6256782" y="44196"/>
                  </a:lnTo>
                  <a:lnTo>
                    <a:pt x="6256782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913126" y="22847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47"/>
                  </a:lnTo>
                  <a:lnTo>
                    <a:pt x="6195822" y="22847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2913126" y="65544"/>
                  </a:lnTo>
                  <a:lnTo>
                    <a:pt x="2913126" y="44196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44196"/>
                  </a:lnTo>
                  <a:lnTo>
                    <a:pt x="2974086" y="65544"/>
                  </a:lnTo>
                  <a:lnTo>
                    <a:pt x="6195822" y="65544"/>
                  </a:lnTo>
                  <a:lnTo>
                    <a:pt x="6195822" y="44196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196"/>
                  </a:lnTo>
                  <a:lnTo>
                    <a:pt x="6256782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44183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44183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44183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183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913126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2913126" y="44183"/>
                  </a:lnTo>
                  <a:lnTo>
                    <a:pt x="2913126" y="22847"/>
                  </a:lnTo>
                  <a:lnTo>
                    <a:pt x="2913126" y="0"/>
                  </a:lnTo>
                  <a:close/>
                </a:path>
                <a:path w="10058400" h="4445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47"/>
                  </a:lnTo>
                  <a:lnTo>
                    <a:pt x="2974086" y="44183"/>
                  </a:lnTo>
                  <a:lnTo>
                    <a:pt x="6195822" y="44183"/>
                  </a:lnTo>
                  <a:lnTo>
                    <a:pt x="6195822" y="22847"/>
                  </a:lnTo>
                  <a:lnTo>
                    <a:pt x="619582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47"/>
                  </a:lnTo>
                  <a:lnTo>
                    <a:pt x="6256782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291312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2913126" y="22872"/>
                  </a:lnTo>
                  <a:lnTo>
                    <a:pt x="2913126" y="0"/>
                  </a:lnTo>
                  <a:close/>
                </a:path>
                <a:path w="10058400" h="23495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72"/>
                  </a:lnTo>
                  <a:lnTo>
                    <a:pt x="6195822" y="22872"/>
                  </a:lnTo>
                  <a:lnTo>
                    <a:pt x="6195822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5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44183"/>
                  </a:lnTo>
                  <a:lnTo>
                    <a:pt x="2913126" y="22847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47"/>
                  </a:lnTo>
                  <a:lnTo>
                    <a:pt x="2974086" y="44183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44183"/>
                  </a:lnTo>
                  <a:lnTo>
                    <a:pt x="6195822" y="22847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47"/>
                  </a:lnTo>
                  <a:lnTo>
                    <a:pt x="6256782" y="44183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2913126" y="65519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2974086" y="65519"/>
                  </a:lnTo>
                  <a:lnTo>
                    <a:pt x="6195822" y="65519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6256782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22872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72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22872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72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44196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44196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44196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196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2913126" y="21348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48"/>
                  </a:lnTo>
                  <a:lnTo>
                    <a:pt x="6195822" y="21348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2913126" y="67043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2974086" y="67043"/>
                  </a:lnTo>
                  <a:lnTo>
                    <a:pt x="6195822" y="67043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625678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2913126" y="65532"/>
                  </a:lnTo>
                  <a:lnTo>
                    <a:pt x="2913126" y="21348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48"/>
                  </a:lnTo>
                  <a:lnTo>
                    <a:pt x="2974086" y="65532"/>
                  </a:lnTo>
                  <a:lnTo>
                    <a:pt x="6195822" y="65532"/>
                  </a:lnTo>
                  <a:lnTo>
                    <a:pt x="6195822" y="21348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48"/>
                  </a:lnTo>
                  <a:lnTo>
                    <a:pt x="625678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2913126" y="65532"/>
                  </a:lnTo>
                  <a:lnTo>
                    <a:pt x="2913126" y="44208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44208"/>
                  </a:lnTo>
                  <a:lnTo>
                    <a:pt x="2974086" y="65532"/>
                  </a:lnTo>
                  <a:lnTo>
                    <a:pt x="6195822" y="65532"/>
                  </a:lnTo>
                  <a:lnTo>
                    <a:pt x="6195822" y="44208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208"/>
                  </a:lnTo>
                  <a:lnTo>
                    <a:pt x="625678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91312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2913126" y="44208"/>
                  </a:lnTo>
                  <a:lnTo>
                    <a:pt x="2913126" y="21348"/>
                  </a:lnTo>
                  <a:lnTo>
                    <a:pt x="2913126" y="0"/>
                  </a:lnTo>
                  <a:close/>
                </a:path>
                <a:path w="10058400" h="44450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48"/>
                  </a:lnTo>
                  <a:lnTo>
                    <a:pt x="2974086" y="44208"/>
                  </a:lnTo>
                  <a:lnTo>
                    <a:pt x="6195822" y="44208"/>
                  </a:lnTo>
                  <a:lnTo>
                    <a:pt x="6195822" y="21348"/>
                  </a:lnTo>
                  <a:lnTo>
                    <a:pt x="619582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48"/>
                  </a:lnTo>
                  <a:lnTo>
                    <a:pt x="625678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2913126" y="65532"/>
                  </a:lnTo>
                  <a:lnTo>
                    <a:pt x="2913126" y="44183"/>
                  </a:lnTo>
                  <a:lnTo>
                    <a:pt x="2913126" y="21323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23"/>
                  </a:lnTo>
                  <a:lnTo>
                    <a:pt x="2974086" y="44183"/>
                  </a:lnTo>
                  <a:lnTo>
                    <a:pt x="2974086" y="65532"/>
                  </a:lnTo>
                  <a:lnTo>
                    <a:pt x="6195822" y="65532"/>
                  </a:lnTo>
                  <a:lnTo>
                    <a:pt x="6195822" y="44183"/>
                  </a:lnTo>
                  <a:lnTo>
                    <a:pt x="6195822" y="21323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23"/>
                  </a:lnTo>
                  <a:lnTo>
                    <a:pt x="6256782" y="44183"/>
                  </a:lnTo>
                  <a:lnTo>
                    <a:pt x="625678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913126" y="21323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23"/>
                  </a:lnTo>
                  <a:lnTo>
                    <a:pt x="6195822" y="21323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2913126" y="67068"/>
                  </a:lnTo>
                  <a:lnTo>
                    <a:pt x="2913126" y="44208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2974086" y="44208"/>
                  </a:lnTo>
                  <a:lnTo>
                    <a:pt x="6195822" y="44208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6256782" y="4420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974086" y="4296155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56782" y="4296155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4319016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74086" y="4319016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56782" y="4319016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4340352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74086" y="4340352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56782" y="4340352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384548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74086" y="4384548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6782" y="4384548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4407408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74086" y="4407408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56782" y="4407408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428744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74086" y="4428744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56782" y="4428744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451603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6"/>
                </a:moveTo>
                <a:lnTo>
                  <a:pt x="2913126" y="21336"/>
                </a:lnTo>
                <a:lnTo>
                  <a:pt x="291312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4086" y="4451603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6"/>
                </a:moveTo>
                <a:lnTo>
                  <a:pt x="3221736" y="21336"/>
                </a:lnTo>
                <a:lnTo>
                  <a:pt x="322173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56782" y="4451603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6"/>
                </a:moveTo>
                <a:lnTo>
                  <a:pt x="3801618" y="21336"/>
                </a:lnTo>
                <a:lnTo>
                  <a:pt x="380161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47294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74086" y="447294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56782" y="447294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4495800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74086" y="4495800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56782" y="4495800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4517135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74086" y="4517135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56782" y="4517135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0" y="4561332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74086" y="4561332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56782" y="4561332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4584191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4086" y="4584191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56782" y="4584191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28388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74086" y="4628388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56782" y="4628388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4649723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5"/>
                </a:moveTo>
                <a:lnTo>
                  <a:pt x="2913126" y="44195"/>
                </a:lnTo>
                <a:lnTo>
                  <a:pt x="291312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74086" y="4649723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5"/>
                </a:moveTo>
                <a:lnTo>
                  <a:pt x="3221736" y="44195"/>
                </a:lnTo>
                <a:lnTo>
                  <a:pt x="322173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4649723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5"/>
                </a:moveTo>
                <a:lnTo>
                  <a:pt x="3801618" y="44195"/>
                </a:lnTo>
                <a:lnTo>
                  <a:pt x="3801618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0" y="469392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74086" y="469392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56782" y="469392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4716780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5"/>
                </a:moveTo>
                <a:lnTo>
                  <a:pt x="2913126" y="44195"/>
                </a:lnTo>
                <a:lnTo>
                  <a:pt x="291312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74086" y="4716780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5"/>
                </a:moveTo>
                <a:lnTo>
                  <a:pt x="3221736" y="44195"/>
                </a:lnTo>
                <a:lnTo>
                  <a:pt x="322173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56782" y="4716780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5"/>
                </a:moveTo>
                <a:lnTo>
                  <a:pt x="3801618" y="44195"/>
                </a:lnTo>
                <a:lnTo>
                  <a:pt x="3801618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0" y="4760976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74086" y="4760976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56782" y="4760976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0" y="4782311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74086" y="4782311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56782" y="4782311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4805172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74086" y="4805172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56782" y="4805172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4826508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74086" y="4826508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56782" y="4826508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4849367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74086" y="4849367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56782" y="4849367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0" y="4893564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74086" y="4893564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56782" y="4893564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491490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74086" y="491490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56782" y="491490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4937760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74086" y="4937760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56782" y="4937760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4959096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74086" y="4959096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56782" y="4959096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4981955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74086" y="4981955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56782" y="4981955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0" y="5026152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74086" y="5026152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56782" y="5026152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5047488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74086" y="5047488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56782" y="5047488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5070348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74086" y="5070348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56782" y="5070348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5091684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74086" y="5091684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256782" y="5091684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5114544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74086" y="5114544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56782" y="5114544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513588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74086" y="513588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56782" y="513588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5158739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74086" y="5158739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56782" y="5158739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5202935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74086" y="5202935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7" name="object 177"/>
          <p:cNvGrpSpPr/>
          <p:nvPr/>
        </p:nvGrpSpPr>
        <p:grpSpPr>
          <a:xfrm>
            <a:off x="0" y="2588450"/>
            <a:ext cx="10058400" cy="4128135"/>
            <a:chOff x="0" y="2588450"/>
            <a:chExt cx="10058400" cy="4128135"/>
          </a:xfrm>
        </p:grpSpPr>
        <p:sp>
          <p:nvSpPr>
            <p:cNvPr id="178" name="object 178"/>
            <p:cNvSpPr/>
            <p:nvPr/>
          </p:nvSpPr>
          <p:spPr>
            <a:xfrm>
              <a:off x="6256782" y="5202935"/>
              <a:ext cx="3801745" cy="21590"/>
            </a:xfrm>
            <a:custGeom>
              <a:avLst/>
              <a:gdLst/>
              <a:ahLst/>
              <a:cxnLst/>
              <a:rect l="l" t="t" r="r" b="b"/>
              <a:pathLst>
                <a:path w="3801745" h="21589">
                  <a:moveTo>
                    <a:pt x="0" y="21335"/>
                  </a:moveTo>
                  <a:lnTo>
                    <a:pt x="3801618" y="21335"/>
                  </a:lnTo>
                  <a:lnTo>
                    <a:pt x="3801618" y="0"/>
                  </a:lnTo>
                  <a:lnTo>
                    <a:pt x="0" y="0"/>
                  </a:lnTo>
                  <a:lnTo>
                    <a:pt x="0" y="21335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0" y="5224271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0" y="577748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591007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0" y="593140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0" y="632917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637336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0" y="661720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0" y="66614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0" y="6682739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127504" y="2593847"/>
              <a:ext cx="1521460" cy="3175"/>
            </a:xfrm>
            <a:custGeom>
              <a:avLst/>
              <a:gdLst/>
              <a:ahLst/>
              <a:cxnLst/>
              <a:rect l="l" t="t" r="r" b="b"/>
              <a:pathLst>
                <a:path w="1521460" h="3175">
                  <a:moveTo>
                    <a:pt x="1520952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520952" y="0"/>
                  </a:lnTo>
                  <a:lnTo>
                    <a:pt x="1520952" y="3048"/>
                  </a:lnTo>
                  <a:close/>
                </a:path>
              </a:pathLst>
            </a:custGeom>
            <a:solidFill>
              <a:srgbClr val="49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127504" y="2596896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8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127504" y="2602991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6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127504" y="2604515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458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6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127504" y="2615183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9144"/>
                  </a:lnTo>
                  <a:lnTo>
                    <a:pt x="1520952" y="610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4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127504" y="2625851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609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2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127504" y="2638043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1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127504" y="2644139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F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127504" y="2645676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9131"/>
                  </a:lnTo>
                  <a:lnTo>
                    <a:pt x="1520952" y="9131"/>
                  </a:lnTo>
                  <a:lnTo>
                    <a:pt x="1520952" y="3035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F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127504" y="2654807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10668"/>
                  </a:lnTo>
                  <a:lnTo>
                    <a:pt x="1520952" y="609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D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127504" y="2666999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458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B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127504" y="2677667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A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127504" y="2682239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A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127504" y="2683776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6083"/>
                  </a:lnTo>
                  <a:lnTo>
                    <a:pt x="1520952" y="152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8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127504" y="2695968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1520952" y="9131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6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127504" y="2705099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6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127504" y="2706623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4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127504" y="2708147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4572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4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127504" y="2718815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3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127504" y="2723388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3"/>
                  </a:lnTo>
                  <a:lnTo>
                    <a:pt x="0" y="152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1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127504" y="2724911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80"/>
                  </a:lnTo>
                  <a:lnTo>
                    <a:pt x="1520952" y="10680"/>
                  </a:lnTo>
                  <a:lnTo>
                    <a:pt x="1520952" y="4572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1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127504" y="2735592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0655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10655"/>
                  </a:lnTo>
                  <a:lnTo>
                    <a:pt x="1520952" y="6083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F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127504" y="2747784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520952" y="10655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D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127504" y="2758439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B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27504" y="2763011"/>
              <a:ext cx="1521460" cy="3175"/>
            </a:xfrm>
            <a:custGeom>
              <a:avLst/>
              <a:gdLst/>
              <a:ahLst/>
              <a:cxnLst/>
              <a:rect l="l" t="t" r="r" b="b"/>
              <a:pathLst>
                <a:path w="1521460" h="3175">
                  <a:moveTo>
                    <a:pt x="1520952" y="0"/>
                  </a:moveTo>
                  <a:lnTo>
                    <a:pt x="1520952" y="3048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A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27504" y="2766059"/>
              <a:ext cx="1521460" cy="8255"/>
            </a:xfrm>
            <a:custGeom>
              <a:avLst/>
              <a:gdLst/>
              <a:ahLst/>
              <a:cxnLst/>
              <a:rect l="l" t="t" r="r" b="b"/>
              <a:pathLst>
                <a:path w="1521460" h="8255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520952" y="7632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A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27504" y="2773680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3"/>
                  </a:lnTo>
                  <a:lnTo>
                    <a:pt x="0" y="152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8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27504" y="2775203"/>
              <a:ext cx="1521460" cy="7620"/>
            </a:xfrm>
            <a:custGeom>
              <a:avLst/>
              <a:gdLst/>
              <a:ahLst/>
              <a:cxnLst/>
              <a:rect l="l" t="t" r="r" b="b"/>
              <a:pathLst>
                <a:path w="1521460" h="7619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520952" y="7620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8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127504" y="2782823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6096"/>
                  </a:lnTo>
                  <a:lnTo>
                    <a:pt x="1520952" y="306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6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127504" y="2793491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4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127504" y="2799600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1520952" y="6083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3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127504" y="2805683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3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127504" y="2810255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1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127504" y="2816351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1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127504" y="2822460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520952" y="10655"/>
                  </a:lnTo>
                  <a:lnTo>
                    <a:pt x="1520952" y="4559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F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27504" y="2833115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D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27504" y="2839211"/>
              <a:ext cx="1521460" cy="3175"/>
            </a:xfrm>
            <a:custGeom>
              <a:avLst/>
              <a:gdLst/>
              <a:ahLst/>
              <a:cxnLst/>
              <a:rect l="l" t="t" r="r" b="b"/>
              <a:pathLst>
                <a:path w="1521460" h="3175">
                  <a:moveTo>
                    <a:pt x="1520952" y="0"/>
                  </a:moveTo>
                  <a:lnTo>
                    <a:pt x="1520952" y="3048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C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27504" y="2842259"/>
              <a:ext cx="1521460" cy="8255"/>
            </a:xfrm>
            <a:custGeom>
              <a:avLst/>
              <a:gdLst/>
              <a:ahLst/>
              <a:cxnLst/>
              <a:rect l="l" t="t" r="r" b="b"/>
              <a:pathLst>
                <a:path w="1521460" h="8255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0" y="7632"/>
                  </a:lnTo>
                  <a:lnTo>
                    <a:pt x="1520952" y="7632"/>
                  </a:lnTo>
                  <a:lnTo>
                    <a:pt x="1520952" y="4572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C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127504" y="2849880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A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127504" y="2855975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A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127504" y="2862072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8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127504" y="2866643"/>
              <a:ext cx="1521460" cy="8255"/>
            </a:xfrm>
            <a:custGeom>
              <a:avLst/>
              <a:gdLst/>
              <a:ahLst/>
              <a:cxnLst/>
              <a:rect l="l" t="t" r="r" b="b"/>
              <a:pathLst>
                <a:path w="1521460" h="8255">
                  <a:moveTo>
                    <a:pt x="152095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520952" y="7632"/>
                  </a:lnTo>
                  <a:lnTo>
                    <a:pt x="1520952" y="3048"/>
                  </a:lnTo>
                  <a:lnTo>
                    <a:pt x="1520952" y="152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8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127504" y="2874276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520952" y="10655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6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127504" y="2884931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5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127504" y="2886455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5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127504" y="2891027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80"/>
                  </a:lnTo>
                  <a:lnTo>
                    <a:pt x="1520952" y="10680"/>
                  </a:lnTo>
                  <a:lnTo>
                    <a:pt x="1520952" y="609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3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127504" y="2901708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6083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1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127504" y="2913888"/>
              <a:ext cx="1521460" cy="22860"/>
            </a:xfrm>
            <a:custGeom>
              <a:avLst/>
              <a:gdLst/>
              <a:ahLst/>
              <a:cxnLst/>
              <a:rect l="l" t="t" r="r" b="b"/>
              <a:pathLst>
                <a:path w="1521460" h="22860">
                  <a:moveTo>
                    <a:pt x="1520952" y="0"/>
                  </a:moveTo>
                  <a:lnTo>
                    <a:pt x="1520952" y="22859"/>
                  </a:lnTo>
                  <a:lnTo>
                    <a:pt x="0" y="22859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F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127504" y="2936760"/>
              <a:ext cx="1521460" cy="41275"/>
            </a:xfrm>
            <a:custGeom>
              <a:avLst/>
              <a:gdLst/>
              <a:ahLst/>
              <a:cxnLst/>
              <a:rect l="l" t="t" r="r" b="b"/>
              <a:pathLst>
                <a:path w="1521460" h="41275">
                  <a:moveTo>
                    <a:pt x="1520952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0" y="41148"/>
                  </a:lnTo>
                  <a:lnTo>
                    <a:pt x="1520952" y="41148"/>
                  </a:lnTo>
                  <a:lnTo>
                    <a:pt x="1520952" y="30467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F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127504" y="2977896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1520952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E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127504" y="2987039"/>
              <a:ext cx="1521460" cy="20320"/>
            </a:xfrm>
            <a:custGeom>
              <a:avLst/>
              <a:gdLst/>
              <a:ahLst/>
              <a:cxnLst/>
              <a:rect l="l" t="t" r="r" b="b"/>
              <a:pathLst>
                <a:path w="1521460" h="20319">
                  <a:moveTo>
                    <a:pt x="1520952" y="0"/>
                  </a:moveTo>
                  <a:lnTo>
                    <a:pt x="1520952" y="19811"/>
                  </a:lnTo>
                  <a:lnTo>
                    <a:pt x="0" y="1981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E6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127504" y="3006851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E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127504" y="3017519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8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127504" y="3028188"/>
              <a:ext cx="1521460" cy="29209"/>
            </a:xfrm>
            <a:custGeom>
              <a:avLst/>
              <a:gdLst/>
              <a:ahLst/>
              <a:cxnLst/>
              <a:rect l="l" t="t" r="r" b="b"/>
              <a:pathLst>
                <a:path w="1521460" h="29210">
                  <a:moveTo>
                    <a:pt x="1520952" y="0"/>
                  </a:moveTo>
                  <a:lnTo>
                    <a:pt x="1520952" y="28955"/>
                  </a:lnTo>
                  <a:lnTo>
                    <a:pt x="0" y="2895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127504" y="3057143"/>
              <a:ext cx="1521460" cy="30480"/>
            </a:xfrm>
            <a:custGeom>
              <a:avLst/>
              <a:gdLst/>
              <a:ahLst/>
              <a:cxnLst/>
              <a:rect l="l" t="t" r="r" b="b"/>
              <a:pathLst>
                <a:path w="1521460" h="30480">
                  <a:moveTo>
                    <a:pt x="1520952" y="0"/>
                  </a:moveTo>
                  <a:lnTo>
                    <a:pt x="1520952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D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127504" y="3087623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127504" y="3098291"/>
              <a:ext cx="1521460" cy="40005"/>
            </a:xfrm>
            <a:custGeom>
              <a:avLst/>
              <a:gdLst/>
              <a:ahLst/>
              <a:cxnLst/>
              <a:rect l="l" t="t" r="r" b="b"/>
              <a:pathLst>
                <a:path w="1521460" h="40005">
                  <a:moveTo>
                    <a:pt x="15209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39624"/>
                  </a:lnTo>
                  <a:lnTo>
                    <a:pt x="1520952" y="39624"/>
                  </a:lnTo>
                  <a:lnTo>
                    <a:pt x="1520952" y="914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A5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127504" y="3137915"/>
              <a:ext cx="1521460" cy="30480"/>
            </a:xfrm>
            <a:custGeom>
              <a:avLst/>
              <a:gdLst/>
              <a:ahLst/>
              <a:cxnLst/>
              <a:rect l="l" t="t" r="r" b="b"/>
              <a:pathLst>
                <a:path w="1521460" h="30480">
                  <a:moveTo>
                    <a:pt x="1520952" y="0"/>
                  </a:moveTo>
                  <a:lnTo>
                    <a:pt x="1520952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A5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127504" y="3168396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A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127504" y="3179063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1520952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8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127504" y="3188207"/>
              <a:ext cx="1521460" cy="30480"/>
            </a:xfrm>
            <a:custGeom>
              <a:avLst/>
              <a:gdLst/>
              <a:ahLst/>
              <a:cxnLst/>
              <a:rect l="l" t="t" r="r" b="b"/>
              <a:pathLst>
                <a:path w="1521460" h="30480">
                  <a:moveTo>
                    <a:pt x="1520952" y="0"/>
                  </a:moveTo>
                  <a:lnTo>
                    <a:pt x="1520952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85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127504" y="3218700"/>
              <a:ext cx="1521460" cy="20320"/>
            </a:xfrm>
            <a:custGeom>
              <a:avLst/>
              <a:gdLst/>
              <a:ahLst/>
              <a:cxnLst/>
              <a:rect l="l" t="t" r="r" b="b"/>
              <a:pathLst>
                <a:path w="1521460" h="20319">
                  <a:moveTo>
                    <a:pt x="785622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785622" y="19799"/>
                  </a:lnTo>
                  <a:lnTo>
                    <a:pt x="785622" y="0"/>
                  </a:lnTo>
                  <a:close/>
                </a:path>
                <a:path w="1521460" h="20319">
                  <a:moveTo>
                    <a:pt x="1520952" y="0"/>
                  </a:moveTo>
                  <a:lnTo>
                    <a:pt x="846582" y="0"/>
                  </a:lnTo>
                  <a:lnTo>
                    <a:pt x="846582" y="19799"/>
                  </a:lnTo>
                  <a:lnTo>
                    <a:pt x="1520952" y="1979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85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127504" y="2593848"/>
              <a:ext cx="1521460" cy="645160"/>
            </a:xfrm>
            <a:custGeom>
              <a:avLst/>
              <a:gdLst/>
              <a:ahLst/>
              <a:cxnLst/>
              <a:rect l="l" t="t" r="r" b="b"/>
              <a:pathLst>
                <a:path w="1521460" h="645160">
                  <a:moveTo>
                    <a:pt x="0" y="0"/>
                  </a:moveTo>
                  <a:lnTo>
                    <a:pt x="1520952" y="0"/>
                  </a:lnTo>
                  <a:lnTo>
                    <a:pt x="1520952" y="644651"/>
                  </a:lnTo>
                  <a:lnTo>
                    <a:pt x="0" y="6446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9" name="object 279"/>
          <p:cNvSpPr txBox="1">
            <a:spLocks noGrp="1"/>
          </p:cNvSpPr>
          <p:nvPr>
            <p:ph type="title"/>
          </p:nvPr>
        </p:nvSpPr>
        <p:spPr>
          <a:xfrm>
            <a:off x="3014066" y="1553895"/>
            <a:ext cx="403352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75" dirty="0"/>
              <a:t>Time</a:t>
            </a:r>
            <a:r>
              <a:rPr sz="3600" spc="-425" dirty="0"/>
              <a:t> </a:t>
            </a:r>
            <a:r>
              <a:rPr sz="3600" spc="-130" dirty="0"/>
              <a:t>Signal</a:t>
            </a:r>
            <a:r>
              <a:rPr sz="3600" spc="-425" dirty="0"/>
              <a:t> </a:t>
            </a:r>
            <a:r>
              <a:rPr sz="3600" spc="-10" dirty="0"/>
              <a:t>Plus</a:t>
            </a:r>
            <a:r>
              <a:rPr sz="3600" spc="-380" dirty="0"/>
              <a:t> </a:t>
            </a:r>
            <a:r>
              <a:rPr sz="3600" spc="-70" dirty="0"/>
              <a:t>Data</a:t>
            </a:r>
            <a:endParaRPr sz="3600"/>
          </a:p>
        </p:txBody>
      </p:sp>
      <p:sp>
        <p:nvSpPr>
          <p:cNvPr id="280" name="object 280"/>
          <p:cNvSpPr txBox="1"/>
          <p:nvPr/>
        </p:nvSpPr>
        <p:spPr>
          <a:xfrm>
            <a:off x="2132838" y="2663419"/>
            <a:ext cx="151066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0" marR="268605" indent="281305">
              <a:lnSpc>
                <a:spcPct val="102800"/>
              </a:lnSpc>
              <a:spcBef>
                <a:spcPts val="90"/>
              </a:spcBef>
            </a:pPr>
            <a:r>
              <a:rPr sz="1450" spc="-20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1450" spc="-10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5500814" y="2588450"/>
            <a:ext cx="1435735" cy="655955"/>
            <a:chOff x="5500814" y="2588450"/>
            <a:chExt cx="1435735" cy="655955"/>
          </a:xfrm>
        </p:grpSpPr>
        <p:sp>
          <p:nvSpPr>
            <p:cNvPr id="282" name="object 282"/>
            <p:cNvSpPr/>
            <p:nvPr/>
          </p:nvSpPr>
          <p:spPr>
            <a:xfrm>
              <a:off x="5506212" y="2593847"/>
              <a:ext cx="1424940" cy="3175"/>
            </a:xfrm>
            <a:custGeom>
              <a:avLst/>
              <a:gdLst/>
              <a:ahLst/>
              <a:cxnLst/>
              <a:rect l="l" t="t" r="r" b="b"/>
              <a:pathLst>
                <a:path w="1424940" h="3175">
                  <a:moveTo>
                    <a:pt x="1424939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424939" y="0"/>
                  </a:lnTo>
                  <a:lnTo>
                    <a:pt x="1424939" y="3048"/>
                  </a:lnTo>
                  <a:close/>
                </a:path>
              </a:pathLst>
            </a:custGeom>
            <a:solidFill>
              <a:srgbClr val="49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06212" y="2596896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506212" y="2602991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06212" y="2604515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458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46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06212" y="2615183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9144"/>
                  </a:lnTo>
                  <a:lnTo>
                    <a:pt x="1424940" y="610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44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06212" y="2625851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6096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42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06212" y="2638043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06212" y="2644139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506212" y="2645676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1424940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9131"/>
                  </a:lnTo>
                  <a:lnTo>
                    <a:pt x="1424940" y="9131"/>
                  </a:lnTo>
                  <a:lnTo>
                    <a:pt x="1424940" y="3035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F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506212" y="2654807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10668"/>
                  </a:lnTo>
                  <a:lnTo>
                    <a:pt x="1424940" y="6096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D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506212" y="2666999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458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B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506212" y="2677667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506212" y="2682239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506212" y="2683776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6083"/>
                  </a:lnTo>
                  <a:lnTo>
                    <a:pt x="1424940" y="152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8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506212" y="2695968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1424940" y="9131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6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506212" y="2705099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506212" y="2706623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506212" y="2708147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457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4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506212" y="2718815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506212" y="2723388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506212" y="2724911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80"/>
                  </a:lnTo>
                  <a:lnTo>
                    <a:pt x="1424940" y="10680"/>
                  </a:lnTo>
                  <a:lnTo>
                    <a:pt x="1424940" y="457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1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506212" y="2735592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0655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10655"/>
                  </a:lnTo>
                  <a:lnTo>
                    <a:pt x="1424940" y="6083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F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506212" y="2747784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424940" y="10655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D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506212" y="2758439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506212" y="2763011"/>
              <a:ext cx="1424940" cy="3175"/>
            </a:xfrm>
            <a:custGeom>
              <a:avLst/>
              <a:gdLst/>
              <a:ahLst/>
              <a:cxnLst/>
              <a:rect l="l" t="t" r="r" b="b"/>
              <a:pathLst>
                <a:path w="1424940" h="3175">
                  <a:moveTo>
                    <a:pt x="0" y="0"/>
                  </a:moveTo>
                  <a:lnTo>
                    <a:pt x="1424939" y="0"/>
                  </a:lnTo>
                  <a:lnTo>
                    <a:pt x="1424939" y="3048"/>
                  </a:lnTo>
                  <a:lnTo>
                    <a:pt x="0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506212" y="2766059"/>
              <a:ext cx="1424940" cy="8255"/>
            </a:xfrm>
            <a:custGeom>
              <a:avLst/>
              <a:gdLst/>
              <a:ahLst/>
              <a:cxnLst/>
              <a:rect l="l" t="t" r="r" b="b"/>
              <a:pathLst>
                <a:path w="1424940" h="8255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424940" y="7632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A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506212" y="2773680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506212" y="2775203"/>
              <a:ext cx="1424940" cy="7620"/>
            </a:xfrm>
            <a:custGeom>
              <a:avLst/>
              <a:gdLst/>
              <a:ahLst/>
              <a:cxnLst/>
              <a:rect l="l" t="t" r="r" b="b"/>
              <a:pathLst>
                <a:path w="1424940" h="7619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424940" y="7620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8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506212" y="2782823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6096"/>
                  </a:lnTo>
                  <a:lnTo>
                    <a:pt x="1424940" y="3060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6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506212" y="2793491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506212" y="2799600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1424940" y="6083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3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506212" y="2805683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506212" y="2810255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506212" y="2816351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506212" y="2822460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424940" y="10655"/>
                  </a:lnTo>
                  <a:lnTo>
                    <a:pt x="1424940" y="4559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F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506212" y="2833115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506212" y="2839211"/>
              <a:ext cx="1424940" cy="3175"/>
            </a:xfrm>
            <a:custGeom>
              <a:avLst/>
              <a:gdLst/>
              <a:ahLst/>
              <a:cxnLst/>
              <a:rect l="l" t="t" r="r" b="b"/>
              <a:pathLst>
                <a:path w="1424940" h="3175">
                  <a:moveTo>
                    <a:pt x="0" y="0"/>
                  </a:moveTo>
                  <a:lnTo>
                    <a:pt x="1424939" y="0"/>
                  </a:lnTo>
                  <a:lnTo>
                    <a:pt x="1424939" y="3048"/>
                  </a:lnTo>
                  <a:lnTo>
                    <a:pt x="0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506212" y="2842259"/>
              <a:ext cx="1424940" cy="8255"/>
            </a:xfrm>
            <a:custGeom>
              <a:avLst/>
              <a:gdLst/>
              <a:ahLst/>
              <a:cxnLst/>
              <a:rect l="l" t="t" r="r" b="b"/>
              <a:pathLst>
                <a:path w="1424940" h="8255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0" y="7632"/>
                  </a:lnTo>
                  <a:lnTo>
                    <a:pt x="1424940" y="7632"/>
                  </a:lnTo>
                  <a:lnTo>
                    <a:pt x="1424940" y="4572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C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506212" y="2849880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506212" y="2855975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506212" y="2862072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506212" y="2866643"/>
              <a:ext cx="1424940" cy="8255"/>
            </a:xfrm>
            <a:custGeom>
              <a:avLst/>
              <a:gdLst/>
              <a:ahLst/>
              <a:cxnLst/>
              <a:rect l="l" t="t" r="r" b="b"/>
              <a:pathLst>
                <a:path w="1424940" h="8255">
                  <a:moveTo>
                    <a:pt x="142494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424940" y="7632"/>
                  </a:lnTo>
                  <a:lnTo>
                    <a:pt x="1424940" y="3048"/>
                  </a:lnTo>
                  <a:lnTo>
                    <a:pt x="1424940" y="152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8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506212" y="2874276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424940" y="10655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6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506212" y="2884931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506212" y="2886455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506212" y="2891027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80"/>
                  </a:lnTo>
                  <a:lnTo>
                    <a:pt x="1424940" y="10680"/>
                  </a:lnTo>
                  <a:lnTo>
                    <a:pt x="1424940" y="6096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3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506212" y="2901708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6083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1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506212" y="2913888"/>
              <a:ext cx="1424940" cy="22860"/>
            </a:xfrm>
            <a:custGeom>
              <a:avLst/>
              <a:gdLst/>
              <a:ahLst/>
              <a:cxnLst/>
              <a:rect l="l" t="t" r="r" b="b"/>
              <a:pathLst>
                <a:path w="1424940" h="22860">
                  <a:moveTo>
                    <a:pt x="0" y="0"/>
                  </a:moveTo>
                  <a:lnTo>
                    <a:pt x="1424939" y="0"/>
                  </a:lnTo>
                  <a:lnTo>
                    <a:pt x="1424939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506212" y="2936760"/>
              <a:ext cx="1424940" cy="41275"/>
            </a:xfrm>
            <a:custGeom>
              <a:avLst/>
              <a:gdLst/>
              <a:ahLst/>
              <a:cxnLst/>
              <a:rect l="l" t="t" r="r" b="b"/>
              <a:pathLst>
                <a:path w="1424940" h="41275">
                  <a:moveTo>
                    <a:pt x="1424940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0" y="41148"/>
                  </a:lnTo>
                  <a:lnTo>
                    <a:pt x="1424940" y="41148"/>
                  </a:lnTo>
                  <a:lnTo>
                    <a:pt x="1424940" y="30467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0F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506212" y="2977896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0" y="0"/>
                  </a:moveTo>
                  <a:lnTo>
                    <a:pt x="1424939" y="0"/>
                  </a:lnTo>
                  <a:lnTo>
                    <a:pt x="1424939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506212" y="2987039"/>
              <a:ext cx="1424940" cy="20320"/>
            </a:xfrm>
            <a:custGeom>
              <a:avLst/>
              <a:gdLst/>
              <a:ahLst/>
              <a:cxnLst/>
              <a:rect l="l" t="t" r="r" b="b"/>
              <a:pathLst>
                <a:path w="1424940" h="20319">
                  <a:moveTo>
                    <a:pt x="0" y="0"/>
                  </a:moveTo>
                  <a:lnTo>
                    <a:pt x="1424939" y="0"/>
                  </a:lnTo>
                  <a:lnTo>
                    <a:pt x="1424939" y="19811"/>
                  </a:lnTo>
                  <a:lnTo>
                    <a:pt x="0" y="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506212" y="3006851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506212" y="3017519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8"/>
                  </a:lnTo>
                  <a:lnTo>
                    <a:pt x="0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506212" y="3028188"/>
              <a:ext cx="1424940" cy="29209"/>
            </a:xfrm>
            <a:custGeom>
              <a:avLst/>
              <a:gdLst/>
              <a:ahLst/>
              <a:cxnLst/>
              <a:rect l="l" t="t" r="r" b="b"/>
              <a:pathLst>
                <a:path w="1424940" h="29210">
                  <a:moveTo>
                    <a:pt x="0" y="0"/>
                  </a:moveTo>
                  <a:lnTo>
                    <a:pt x="1424939" y="0"/>
                  </a:lnTo>
                  <a:lnTo>
                    <a:pt x="1424939" y="28955"/>
                  </a:lnTo>
                  <a:lnTo>
                    <a:pt x="0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506212" y="3057143"/>
              <a:ext cx="1424940" cy="30480"/>
            </a:xfrm>
            <a:custGeom>
              <a:avLst/>
              <a:gdLst/>
              <a:ahLst/>
              <a:cxnLst/>
              <a:rect l="l" t="t" r="r" b="b"/>
              <a:pathLst>
                <a:path w="1424940" h="30480">
                  <a:moveTo>
                    <a:pt x="0" y="0"/>
                  </a:moveTo>
                  <a:lnTo>
                    <a:pt x="1424939" y="0"/>
                  </a:lnTo>
                  <a:lnTo>
                    <a:pt x="14249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D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506212" y="3087623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506212" y="3098291"/>
              <a:ext cx="1424940" cy="40005"/>
            </a:xfrm>
            <a:custGeom>
              <a:avLst/>
              <a:gdLst/>
              <a:ahLst/>
              <a:cxnLst/>
              <a:rect l="l" t="t" r="r" b="b"/>
              <a:pathLst>
                <a:path w="1424940" h="40005">
                  <a:moveTo>
                    <a:pt x="142494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39624"/>
                  </a:lnTo>
                  <a:lnTo>
                    <a:pt x="1424940" y="39624"/>
                  </a:lnTo>
                  <a:lnTo>
                    <a:pt x="1424940" y="914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0A5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506212" y="3137915"/>
              <a:ext cx="1424940" cy="30480"/>
            </a:xfrm>
            <a:custGeom>
              <a:avLst/>
              <a:gdLst/>
              <a:ahLst/>
              <a:cxnLst/>
              <a:rect l="l" t="t" r="r" b="b"/>
              <a:pathLst>
                <a:path w="1424940" h="30480">
                  <a:moveTo>
                    <a:pt x="0" y="0"/>
                  </a:moveTo>
                  <a:lnTo>
                    <a:pt x="1424939" y="0"/>
                  </a:lnTo>
                  <a:lnTo>
                    <a:pt x="14249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506212" y="3168396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506212" y="3179063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0" y="0"/>
                  </a:moveTo>
                  <a:lnTo>
                    <a:pt x="1424939" y="0"/>
                  </a:lnTo>
                  <a:lnTo>
                    <a:pt x="1424939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506212" y="3188207"/>
              <a:ext cx="1424940" cy="30480"/>
            </a:xfrm>
            <a:custGeom>
              <a:avLst/>
              <a:gdLst/>
              <a:ahLst/>
              <a:cxnLst/>
              <a:rect l="l" t="t" r="r" b="b"/>
              <a:pathLst>
                <a:path w="1424940" h="30480">
                  <a:moveTo>
                    <a:pt x="0" y="0"/>
                  </a:moveTo>
                  <a:lnTo>
                    <a:pt x="1424939" y="0"/>
                  </a:lnTo>
                  <a:lnTo>
                    <a:pt x="14249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506212" y="3218687"/>
              <a:ext cx="1424940" cy="20320"/>
            </a:xfrm>
            <a:custGeom>
              <a:avLst/>
              <a:gdLst/>
              <a:ahLst/>
              <a:cxnLst/>
              <a:rect l="l" t="t" r="r" b="b"/>
              <a:pathLst>
                <a:path w="1424940" h="20319">
                  <a:moveTo>
                    <a:pt x="68961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689610" y="19812"/>
                  </a:lnTo>
                  <a:lnTo>
                    <a:pt x="689610" y="0"/>
                  </a:lnTo>
                  <a:close/>
                </a:path>
                <a:path w="1424940" h="20319">
                  <a:moveTo>
                    <a:pt x="1424940" y="0"/>
                  </a:moveTo>
                  <a:lnTo>
                    <a:pt x="750570" y="0"/>
                  </a:lnTo>
                  <a:lnTo>
                    <a:pt x="750570" y="19812"/>
                  </a:lnTo>
                  <a:lnTo>
                    <a:pt x="1424940" y="1981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085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506212" y="2593848"/>
              <a:ext cx="1424940" cy="645160"/>
            </a:xfrm>
            <a:custGeom>
              <a:avLst/>
              <a:gdLst/>
              <a:ahLst/>
              <a:cxnLst/>
              <a:rect l="l" t="t" r="r" b="b"/>
              <a:pathLst>
                <a:path w="1424940" h="645160">
                  <a:moveTo>
                    <a:pt x="0" y="0"/>
                  </a:moveTo>
                  <a:lnTo>
                    <a:pt x="1424939" y="0"/>
                  </a:lnTo>
                  <a:lnTo>
                    <a:pt x="1424939" y="644651"/>
                  </a:lnTo>
                  <a:lnTo>
                    <a:pt x="0" y="6446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/>
          <p:nvPr/>
        </p:nvSpPr>
        <p:spPr>
          <a:xfrm>
            <a:off x="5511546" y="2776270"/>
            <a:ext cx="14147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FFFFFF"/>
                </a:solidFill>
                <a:latin typeface="Tahoma"/>
                <a:cs typeface="Tahoma"/>
              </a:rPr>
              <a:t>Receiving</a:t>
            </a:r>
            <a:r>
              <a:rPr sz="14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346" name="object 346"/>
          <p:cNvGrpSpPr/>
          <p:nvPr/>
        </p:nvGrpSpPr>
        <p:grpSpPr>
          <a:xfrm>
            <a:off x="2318004" y="3214687"/>
            <a:ext cx="3939540" cy="2015489"/>
            <a:chOff x="2318004" y="3214687"/>
            <a:chExt cx="3939540" cy="2015489"/>
          </a:xfrm>
        </p:grpSpPr>
        <p:sp>
          <p:nvSpPr>
            <p:cNvPr id="347" name="object 347"/>
            <p:cNvSpPr/>
            <p:nvPr/>
          </p:nvSpPr>
          <p:spPr>
            <a:xfrm>
              <a:off x="2936748" y="3238500"/>
              <a:ext cx="3296920" cy="1967864"/>
            </a:xfrm>
            <a:custGeom>
              <a:avLst/>
              <a:gdLst/>
              <a:ahLst/>
              <a:cxnLst/>
              <a:rect l="l" t="t" r="r" b="b"/>
              <a:pathLst>
                <a:path w="3296920" h="1967864">
                  <a:moveTo>
                    <a:pt x="0" y="0"/>
                  </a:moveTo>
                  <a:lnTo>
                    <a:pt x="13716" y="1967483"/>
                  </a:lnTo>
                </a:path>
                <a:path w="3296920" h="1967864">
                  <a:moveTo>
                    <a:pt x="3282696" y="0"/>
                  </a:moveTo>
                  <a:lnTo>
                    <a:pt x="3296412" y="1967483"/>
                  </a:lnTo>
                </a:path>
              </a:pathLst>
            </a:custGeom>
            <a:ln w="47244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318004" y="3901439"/>
              <a:ext cx="3901440" cy="105410"/>
            </a:xfrm>
            <a:custGeom>
              <a:avLst/>
              <a:gdLst/>
              <a:ahLst/>
              <a:cxnLst/>
              <a:rect l="l" t="t" r="r" b="b"/>
              <a:pathLst>
                <a:path w="3901440" h="105410">
                  <a:moveTo>
                    <a:pt x="3796284" y="105156"/>
                  </a:moveTo>
                  <a:lnTo>
                    <a:pt x="3796284" y="0"/>
                  </a:lnTo>
                  <a:lnTo>
                    <a:pt x="3883413" y="44196"/>
                  </a:lnTo>
                  <a:lnTo>
                    <a:pt x="3806952" y="44196"/>
                  </a:lnTo>
                  <a:lnTo>
                    <a:pt x="3806952" y="60960"/>
                  </a:lnTo>
                  <a:lnTo>
                    <a:pt x="3885976" y="60960"/>
                  </a:lnTo>
                  <a:lnTo>
                    <a:pt x="3796284" y="105156"/>
                  </a:lnTo>
                  <a:close/>
                </a:path>
                <a:path w="3901440" h="105410">
                  <a:moveTo>
                    <a:pt x="3796284" y="60960"/>
                  </a:moveTo>
                  <a:lnTo>
                    <a:pt x="0" y="60960"/>
                  </a:lnTo>
                  <a:lnTo>
                    <a:pt x="0" y="44196"/>
                  </a:lnTo>
                  <a:lnTo>
                    <a:pt x="3796284" y="44196"/>
                  </a:lnTo>
                  <a:lnTo>
                    <a:pt x="3796284" y="60960"/>
                  </a:lnTo>
                  <a:close/>
                </a:path>
                <a:path w="3901440" h="105410">
                  <a:moveTo>
                    <a:pt x="3885976" y="60960"/>
                  </a:moveTo>
                  <a:lnTo>
                    <a:pt x="3806952" y="60960"/>
                  </a:lnTo>
                  <a:lnTo>
                    <a:pt x="3806952" y="44196"/>
                  </a:lnTo>
                  <a:lnTo>
                    <a:pt x="3883413" y="44196"/>
                  </a:lnTo>
                  <a:lnTo>
                    <a:pt x="3901440" y="53340"/>
                  </a:lnTo>
                  <a:lnTo>
                    <a:pt x="3885976" y="60960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9" name="object 349"/>
          <p:cNvSpPr txBox="1"/>
          <p:nvPr/>
        </p:nvSpPr>
        <p:spPr>
          <a:xfrm>
            <a:off x="3353811" y="3420893"/>
            <a:ext cx="241046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Async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time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msg: </a:t>
            </a:r>
            <a:r>
              <a:rPr sz="1450" dirty="0">
                <a:latin typeface="Calibri"/>
                <a:cs typeface="Calibri"/>
              </a:rPr>
              <a:t>05:00:00.000000</a:t>
            </a:r>
            <a:r>
              <a:rPr sz="1450" spc="114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10/31/2014</a:t>
            </a:r>
            <a:r>
              <a:rPr sz="1450" spc="14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Z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2318004" y="4802136"/>
            <a:ext cx="3901440" cy="97790"/>
          </a:xfrm>
          <a:custGeom>
            <a:avLst/>
            <a:gdLst/>
            <a:ahLst/>
            <a:cxnLst/>
            <a:rect l="l" t="t" r="r" b="b"/>
            <a:pathLst>
              <a:path w="3901440" h="97789">
                <a:moveTo>
                  <a:pt x="94488" y="65532"/>
                </a:moveTo>
                <a:lnTo>
                  <a:pt x="0" y="67056"/>
                </a:lnTo>
                <a:lnTo>
                  <a:pt x="0" y="97536"/>
                </a:lnTo>
                <a:lnTo>
                  <a:pt x="94488" y="97536"/>
                </a:lnTo>
                <a:lnTo>
                  <a:pt x="94488" y="65532"/>
                </a:lnTo>
                <a:close/>
              </a:path>
              <a:path w="3901440" h="97789">
                <a:moveTo>
                  <a:pt x="220980" y="96012"/>
                </a:moveTo>
                <a:lnTo>
                  <a:pt x="219456" y="64008"/>
                </a:lnTo>
                <a:lnTo>
                  <a:pt x="126492" y="65532"/>
                </a:lnTo>
                <a:lnTo>
                  <a:pt x="126492" y="97536"/>
                </a:lnTo>
                <a:lnTo>
                  <a:pt x="220980" y="96012"/>
                </a:lnTo>
                <a:close/>
              </a:path>
              <a:path w="3901440" h="97789">
                <a:moveTo>
                  <a:pt x="345948" y="64008"/>
                </a:moveTo>
                <a:lnTo>
                  <a:pt x="251460" y="64008"/>
                </a:lnTo>
                <a:lnTo>
                  <a:pt x="251460" y="96012"/>
                </a:lnTo>
                <a:lnTo>
                  <a:pt x="345948" y="94488"/>
                </a:lnTo>
                <a:lnTo>
                  <a:pt x="345948" y="64008"/>
                </a:lnTo>
                <a:close/>
              </a:path>
              <a:path w="3901440" h="97789">
                <a:moveTo>
                  <a:pt x="472440" y="94488"/>
                </a:moveTo>
                <a:lnTo>
                  <a:pt x="470916" y="62484"/>
                </a:lnTo>
                <a:lnTo>
                  <a:pt x="377952" y="64008"/>
                </a:lnTo>
                <a:lnTo>
                  <a:pt x="377952" y="94488"/>
                </a:lnTo>
                <a:lnTo>
                  <a:pt x="472440" y="94488"/>
                </a:lnTo>
                <a:close/>
              </a:path>
              <a:path w="3901440" h="97789">
                <a:moveTo>
                  <a:pt x="597408" y="60947"/>
                </a:moveTo>
                <a:lnTo>
                  <a:pt x="502920" y="62471"/>
                </a:lnTo>
                <a:lnTo>
                  <a:pt x="502920" y="92951"/>
                </a:lnTo>
                <a:lnTo>
                  <a:pt x="597408" y="92951"/>
                </a:lnTo>
                <a:lnTo>
                  <a:pt x="597408" y="60947"/>
                </a:lnTo>
                <a:close/>
              </a:path>
              <a:path w="3901440" h="97789">
                <a:moveTo>
                  <a:pt x="723900" y="91427"/>
                </a:moveTo>
                <a:lnTo>
                  <a:pt x="722376" y="59423"/>
                </a:lnTo>
                <a:lnTo>
                  <a:pt x="629412" y="60947"/>
                </a:lnTo>
                <a:lnTo>
                  <a:pt x="629412" y="92951"/>
                </a:lnTo>
                <a:lnTo>
                  <a:pt x="723900" y="91427"/>
                </a:lnTo>
                <a:close/>
              </a:path>
              <a:path w="3901440" h="97789">
                <a:moveTo>
                  <a:pt x="848868" y="59423"/>
                </a:moveTo>
                <a:lnTo>
                  <a:pt x="754380" y="59423"/>
                </a:lnTo>
                <a:lnTo>
                  <a:pt x="754380" y="91427"/>
                </a:lnTo>
                <a:lnTo>
                  <a:pt x="848868" y="89903"/>
                </a:lnTo>
                <a:lnTo>
                  <a:pt x="848868" y="59423"/>
                </a:lnTo>
                <a:close/>
              </a:path>
              <a:path w="3901440" h="97789">
                <a:moveTo>
                  <a:pt x="975360" y="89903"/>
                </a:moveTo>
                <a:lnTo>
                  <a:pt x="973836" y="57899"/>
                </a:lnTo>
                <a:lnTo>
                  <a:pt x="880872" y="57899"/>
                </a:lnTo>
                <a:lnTo>
                  <a:pt x="880872" y="89903"/>
                </a:lnTo>
                <a:lnTo>
                  <a:pt x="975360" y="89903"/>
                </a:lnTo>
                <a:close/>
              </a:path>
              <a:path w="3901440" h="97789">
                <a:moveTo>
                  <a:pt x="1100315" y="56388"/>
                </a:moveTo>
                <a:lnTo>
                  <a:pt x="1005827" y="57912"/>
                </a:lnTo>
                <a:lnTo>
                  <a:pt x="1005827" y="88392"/>
                </a:lnTo>
                <a:lnTo>
                  <a:pt x="1100315" y="88392"/>
                </a:lnTo>
                <a:lnTo>
                  <a:pt x="1100315" y="56388"/>
                </a:lnTo>
                <a:close/>
              </a:path>
              <a:path w="3901440" h="97789">
                <a:moveTo>
                  <a:pt x="1226807" y="86868"/>
                </a:moveTo>
                <a:lnTo>
                  <a:pt x="1225283" y="54864"/>
                </a:lnTo>
                <a:lnTo>
                  <a:pt x="1132319" y="56388"/>
                </a:lnTo>
                <a:lnTo>
                  <a:pt x="1132319" y="88392"/>
                </a:lnTo>
                <a:lnTo>
                  <a:pt x="1226807" y="86868"/>
                </a:lnTo>
                <a:close/>
              </a:path>
              <a:path w="3901440" h="97789">
                <a:moveTo>
                  <a:pt x="1351775" y="54864"/>
                </a:moveTo>
                <a:lnTo>
                  <a:pt x="1257287" y="54864"/>
                </a:lnTo>
                <a:lnTo>
                  <a:pt x="1257287" y="86868"/>
                </a:lnTo>
                <a:lnTo>
                  <a:pt x="1351775" y="85344"/>
                </a:lnTo>
                <a:lnTo>
                  <a:pt x="1351775" y="54864"/>
                </a:lnTo>
                <a:close/>
              </a:path>
              <a:path w="3901440" h="97789">
                <a:moveTo>
                  <a:pt x="1478267" y="85344"/>
                </a:moveTo>
                <a:lnTo>
                  <a:pt x="1476743" y="53340"/>
                </a:lnTo>
                <a:lnTo>
                  <a:pt x="1382255" y="53340"/>
                </a:lnTo>
                <a:lnTo>
                  <a:pt x="1383779" y="85344"/>
                </a:lnTo>
                <a:lnTo>
                  <a:pt x="1478267" y="85344"/>
                </a:lnTo>
                <a:close/>
              </a:path>
              <a:path w="3901440" h="97789">
                <a:moveTo>
                  <a:pt x="1603248" y="51816"/>
                </a:moveTo>
                <a:lnTo>
                  <a:pt x="1508760" y="53340"/>
                </a:lnTo>
                <a:lnTo>
                  <a:pt x="1508760" y="83820"/>
                </a:lnTo>
                <a:lnTo>
                  <a:pt x="1603248" y="83820"/>
                </a:lnTo>
                <a:lnTo>
                  <a:pt x="1603248" y="51816"/>
                </a:lnTo>
                <a:close/>
              </a:path>
              <a:path w="3901440" h="97789">
                <a:moveTo>
                  <a:pt x="1729740" y="82296"/>
                </a:moveTo>
                <a:lnTo>
                  <a:pt x="1728216" y="50292"/>
                </a:lnTo>
                <a:lnTo>
                  <a:pt x="1633728" y="51816"/>
                </a:lnTo>
                <a:lnTo>
                  <a:pt x="1635252" y="83820"/>
                </a:lnTo>
                <a:lnTo>
                  <a:pt x="1729740" y="82296"/>
                </a:lnTo>
                <a:close/>
              </a:path>
              <a:path w="3901440" h="97789">
                <a:moveTo>
                  <a:pt x="1854708" y="50292"/>
                </a:moveTo>
                <a:lnTo>
                  <a:pt x="1760220" y="50292"/>
                </a:lnTo>
                <a:lnTo>
                  <a:pt x="1760220" y="82296"/>
                </a:lnTo>
                <a:lnTo>
                  <a:pt x="1854708" y="80772"/>
                </a:lnTo>
                <a:lnTo>
                  <a:pt x="1854708" y="50292"/>
                </a:lnTo>
                <a:close/>
              </a:path>
              <a:path w="3901440" h="97789">
                <a:moveTo>
                  <a:pt x="1981200" y="79248"/>
                </a:moveTo>
                <a:lnTo>
                  <a:pt x="1979676" y="48768"/>
                </a:lnTo>
                <a:lnTo>
                  <a:pt x="1885188" y="48768"/>
                </a:lnTo>
                <a:lnTo>
                  <a:pt x="1886712" y="80772"/>
                </a:lnTo>
                <a:lnTo>
                  <a:pt x="1981200" y="79248"/>
                </a:lnTo>
                <a:close/>
              </a:path>
              <a:path w="3901440" h="97789">
                <a:moveTo>
                  <a:pt x="2106155" y="47231"/>
                </a:moveTo>
                <a:lnTo>
                  <a:pt x="2011667" y="48755"/>
                </a:lnTo>
                <a:lnTo>
                  <a:pt x="2011667" y="79235"/>
                </a:lnTo>
                <a:lnTo>
                  <a:pt x="2106155" y="79235"/>
                </a:lnTo>
                <a:lnTo>
                  <a:pt x="2106155" y="47231"/>
                </a:lnTo>
                <a:close/>
              </a:path>
              <a:path w="3901440" h="97789">
                <a:moveTo>
                  <a:pt x="2232647" y="77711"/>
                </a:moveTo>
                <a:lnTo>
                  <a:pt x="2231123" y="45707"/>
                </a:lnTo>
                <a:lnTo>
                  <a:pt x="2136635" y="47231"/>
                </a:lnTo>
                <a:lnTo>
                  <a:pt x="2138159" y="79235"/>
                </a:lnTo>
                <a:lnTo>
                  <a:pt x="2232647" y="77711"/>
                </a:lnTo>
                <a:close/>
              </a:path>
              <a:path w="3901440" h="97789">
                <a:moveTo>
                  <a:pt x="2357615" y="45707"/>
                </a:moveTo>
                <a:lnTo>
                  <a:pt x="2263127" y="45707"/>
                </a:lnTo>
                <a:lnTo>
                  <a:pt x="2263127" y="77711"/>
                </a:lnTo>
                <a:lnTo>
                  <a:pt x="2357615" y="76187"/>
                </a:lnTo>
                <a:lnTo>
                  <a:pt x="2357615" y="45707"/>
                </a:lnTo>
                <a:close/>
              </a:path>
              <a:path w="3901440" h="97789">
                <a:moveTo>
                  <a:pt x="2484107" y="74663"/>
                </a:moveTo>
                <a:lnTo>
                  <a:pt x="2482583" y="44183"/>
                </a:lnTo>
                <a:lnTo>
                  <a:pt x="2388095" y="44183"/>
                </a:lnTo>
                <a:lnTo>
                  <a:pt x="2389619" y="76187"/>
                </a:lnTo>
                <a:lnTo>
                  <a:pt x="2484107" y="74663"/>
                </a:lnTo>
                <a:close/>
              </a:path>
              <a:path w="3901440" h="97789">
                <a:moveTo>
                  <a:pt x="2609075" y="42659"/>
                </a:moveTo>
                <a:lnTo>
                  <a:pt x="2514587" y="44183"/>
                </a:lnTo>
                <a:lnTo>
                  <a:pt x="2514587" y="74663"/>
                </a:lnTo>
                <a:lnTo>
                  <a:pt x="2609075" y="74663"/>
                </a:lnTo>
                <a:lnTo>
                  <a:pt x="2609075" y="42659"/>
                </a:lnTo>
                <a:close/>
              </a:path>
              <a:path w="3901440" h="97789">
                <a:moveTo>
                  <a:pt x="2735567" y="73139"/>
                </a:moveTo>
                <a:lnTo>
                  <a:pt x="2734043" y="41135"/>
                </a:lnTo>
                <a:lnTo>
                  <a:pt x="2639555" y="42659"/>
                </a:lnTo>
                <a:lnTo>
                  <a:pt x="2641079" y="74663"/>
                </a:lnTo>
                <a:lnTo>
                  <a:pt x="2735567" y="73139"/>
                </a:lnTo>
                <a:close/>
              </a:path>
              <a:path w="3901440" h="97789">
                <a:moveTo>
                  <a:pt x="2860535" y="41135"/>
                </a:moveTo>
                <a:lnTo>
                  <a:pt x="2766047" y="41135"/>
                </a:lnTo>
                <a:lnTo>
                  <a:pt x="2766047" y="73139"/>
                </a:lnTo>
                <a:lnTo>
                  <a:pt x="2860535" y="71615"/>
                </a:lnTo>
                <a:lnTo>
                  <a:pt x="2860535" y="41135"/>
                </a:lnTo>
                <a:close/>
              </a:path>
              <a:path w="3901440" h="97789">
                <a:moveTo>
                  <a:pt x="2987027" y="70091"/>
                </a:moveTo>
                <a:lnTo>
                  <a:pt x="2985503" y="39611"/>
                </a:lnTo>
                <a:lnTo>
                  <a:pt x="2891015" y="39611"/>
                </a:lnTo>
                <a:lnTo>
                  <a:pt x="2892539" y="71615"/>
                </a:lnTo>
                <a:lnTo>
                  <a:pt x="2987027" y="70091"/>
                </a:lnTo>
                <a:close/>
              </a:path>
              <a:path w="3901440" h="97789">
                <a:moveTo>
                  <a:pt x="3111995" y="38087"/>
                </a:moveTo>
                <a:lnTo>
                  <a:pt x="3017507" y="39611"/>
                </a:lnTo>
                <a:lnTo>
                  <a:pt x="3017507" y="70091"/>
                </a:lnTo>
                <a:lnTo>
                  <a:pt x="3111995" y="70091"/>
                </a:lnTo>
                <a:lnTo>
                  <a:pt x="3111995" y="38087"/>
                </a:lnTo>
                <a:close/>
              </a:path>
              <a:path w="3901440" h="97789">
                <a:moveTo>
                  <a:pt x="3238487" y="68567"/>
                </a:moveTo>
                <a:lnTo>
                  <a:pt x="3236963" y="36563"/>
                </a:lnTo>
                <a:lnTo>
                  <a:pt x="3142475" y="38087"/>
                </a:lnTo>
                <a:lnTo>
                  <a:pt x="3143999" y="68567"/>
                </a:lnTo>
                <a:lnTo>
                  <a:pt x="3238487" y="68567"/>
                </a:lnTo>
                <a:close/>
              </a:path>
              <a:path w="3901440" h="97789">
                <a:moveTo>
                  <a:pt x="3363455" y="36563"/>
                </a:moveTo>
                <a:lnTo>
                  <a:pt x="3268967" y="36563"/>
                </a:lnTo>
                <a:lnTo>
                  <a:pt x="3268967" y="68567"/>
                </a:lnTo>
                <a:lnTo>
                  <a:pt x="3363455" y="67043"/>
                </a:lnTo>
                <a:lnTo>
                  <a:pt x="3363455" y="36563"/>
                </a:lnTo>
                <a:close/>
              </a:path>
              <a:path w="3901440" h="97789">
                <a:moveTo>
                  <a:pt x="3489947" y="65519"/>
                </a:moveTo>
                <a:lnTo>
                  <a:pt x="3488423" y="35039"/>
                </a:lnTo>
                <a:lnTo>
                  <a:pt x="3393935" y="35039"/>
                </a:lnTo>
                <a:lnTo>
                  <a:pt x="3395459" y="67043"/>
                </a:lnTo>
                <a:lnTo>
                  <a:pt x="3489947" y="65519"/>
                </a:lnTo>
                <a:close/>
              </a:path>
              <a:path w="3901440" h="97789">
                <a:moveTo>
                  <a:pt x="3614928" y="33528"/>
                </a:moveTo>
                <a:lnTo>
                  <a:pt x="3520440" y="35052"/>
                </a:lnTo>
                <a:lnTo>
                  <a:pt x="3520440" y="65532"/>
                </a:lnTo>
                <a:lnTo>
                  <a:pt x="3614928" y="65532"/>
                </a:lnTo>
                <a:lnTo>
                  <a:pt x="3614928" y="33528"/>
                </a:lnTo>
                <a:close/>
              </a:path>
              <a:path w="3901440" h="97789">
                <a:moveTo>
                  <a:pt x="3739896" y="32004"/>
                </a:moveTo>
                <a:lnTo>
                  <a:pt x="3645408" y="33528"/>
                </a:lnTo>
                <a:lnTo>
                  <a:pt x="3646932" y="64008"/>
                </a:lnTo>
                <a:lnTo>
                  <a:pt x="3739896" y="64008"/>
                </a:lnTo>
                <a:lnTo>
                  <a:pt x="3739896" y="32004"/>
                </a:lnTo>
                <a:close/>
              </a:path>
              <a:path w="3901440" h="97789">
                <a:moveTo>
                  <a:pt x="3901440" y="47244"/>
                </a:moveTo>
                <a:lnTo>
                  <a:pt x="3870464" y="32004"/>
                </a:lnTo>
                <a:lnTo>
                  <a:pt x="3805428" y="0"/>
                </a:lnTo>
                <a:lnTo>
                  <a:pt x="3805936" y="32004"/>
                </a:lnTo>
                <a:lnTo>
                  <a:pt x="3771900" y="32004"/>
                </a:lnTo>
                <a:lnTo>
                  <a:pt x="3771900" y="64008"/>
                </a:lnTo>
                <a:lnTo>
                  <a:pt x="3806431" y="62953"/>
                </a:lnTo>
                <a:lnTo>
                  <a:pt x="3806456" y="64008"/>
                </a:lnTo>
                <a:lnTo>
                  <a:pt x="3806952" y="94488"/>
                </a:lnTo>
                <a:lnTo>
                  <a:pt x="3901440" y="47244"/>
                </a:lnTo>
                <a:close/>
              </a:path>
            </a:pathLst>
          </a:custGeom>
          <a:solidFill>
            <a:srgbClr val="156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/>
          <p:nvPr/>
        </p:nvSpPr>
        <p:spPr>
          <a:xfrm>
            <a:off x="3710448" y="4597382"/>
            <a:ext cx="19361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Physical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On-Time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Marker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6622812" y="3404099"/>
            <a:ext cx="214757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After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reception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Both,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the </a:t>
            </a:r>
            <a:r>
              <a:rPr sz="1450" dirty="0">
                <a:latin typeface="Calibri"/>
                <a:cs typeface="Calibri"/>
              </a:rPr>
              <a:t>receiver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knows</a:t>
            </a:r>
            <a:r>
              <a:rPr sz="14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time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is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6622812" y="3856702"/>
            <a:ext cx="2197100" cy="1159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450" spc="-25" dirty="0">
                <a:latin typeface="Calibri"/>
                <a:cs typeface="Calibri"/>
              </a:rPr>
              <a:t>1.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-10" dirty="0">
                <a:latin typeface="Calibri"/>
                <a:cs typeface="Calibri"/>
              </a:rPr>
              <a:t>05:00:00.000000</a:t>
            </a:r>
            <a:endParaRPr sz="1450">
              <a:latin typeface="Calibri"/>
              <a:cs typeface="Calibri"/>
            </a:endParaRPr>
          </a:p>
          <a:p>
            <a:pPr marL="295910" marR="5080">
              <a:lnSpc>
                <a:spcPts val="1789"/>
              </a:lnSpc>
              <a:spcBef>
                <a:spcPts val="55"/>
              </a:spcBef>
            </a:pPr>
            <a:r>
              <a:rPr sz="1450" dirty="0">
                <a:latin typeface="Calibri"/>
                <a:cs typeface="Calibri"/>
              </a:rPr>
              <a:t>10/31/2014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Z,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after </a:t>
            </a:r>
            <a:r>
              <a:rPr sz="1450" dirty="0">
                <a:latin typeface="Calibri"/>
                <a:cs typeface="Calibri"/>
              </a:rPr>
              <a:t>receipt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async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data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1705"/>
              </a:lnSpc>
              <a:tabLst>
                <a:tab pos="295910" algn="l"/>
              </a:tabLst>
            </a:pPr>
            <a:r>
              <a:rPr sz="1450" spc="-25" dirty="0">
                <a:latin typeface="Calibri"/>
                <a:cs typeface="Calibri"/>
              </a:rPr>
              <a:t>2.</a:t>
            </a:r>
            <a:r>
              <a:rPr sz="1450" dirty="0">
                <a:latin typeface="Calibri"/>
                <a:cs typeface="Calibri"/>
              </a:rPr>
              <a:t>	Plus,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xxx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ns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upon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receipt</a:t>
            </a:r>
            <a:endParaRPr sz="145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60"/>
              </a:spcBef>
            </a:pPr>
            <a:r>
              <a:rPr sz="1450" dirty="0">
                <a:latin typeface="Calibri"/>
                <a:cs typeface="Calibri"/>
              </a:rPr>
              <a:t>of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on-time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marker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1572755" y="22847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572755" y="65544"/>
                  </a:lnTo>
                  <a:lnTo>
                    <a:pt x="1572755" y="44196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96"/>
                  </a:lnTo>
                  <a:lnTo>
                    <a:pt x="3081515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44183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83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572755" y="44183"/>
                  </a:lnTo>
                  <a:lnTo>
                    <a:pt x="1572755" y="22847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47"/>
                  </a:lnTo>
                  <a:lnTo>
                    <a:pt x="3081515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157275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1572755" y="22872"/>
                  </a:lnTo>
                  <a:lnTo>
                    <a:pt x="1572755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5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44183"/>
                  </a:lnTo>
                  <a:lnTo>
                    <a:pt x="1572755" y="22847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47"/>
                  </a:lnTo>
                  <a:lnTo>
                    <a:pt x="3081515" y="44183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572755" y="65519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3081515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22872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72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44196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96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1572755" y="67043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3081515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44208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208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572755" y="44208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3081515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4418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3081515" y="44183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1572755" y="67068"/>
                  </a:lnTo>
                  <a:lnTo>
                    <a:pt x="1572755" y="44208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3081515" y="44208"/>
                  </a:lnTo>
                  <a:lnTo>
                    <a:pt x="3081515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1572755" y="4418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3081515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572755" y="44208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3081515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8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1572755" y="44208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4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36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1572755" y="44183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83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572755" y="67068"/>
                  </a:lnTo>
                  <a:lnTo>
                    <a:pt x="1572755" y="22872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72"/>
                  </a:lnTo>
                  <a:lnTo>
                    <a:pt x="3081515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7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587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224272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9314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5238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636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8461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522719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33387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>
            <a:spLocks noGrp="1"/>
          </p:cNvSpPr>
          <p:nvPr>
            <p:ph type="title"/>
          </p:nvPr>
        </p:nvSpPr>
        <p:spPr>
          <a:xfrm>
            <a:off x="1886137" y="1203464"/>
            <a:ext cx="578612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spc="-180" dirty="0"/>
              <a:t>Time</a:t>
            </a:r>
            <a:r>
              <a:rPr sz="3300" spc="-385" dirty="0"/>
              <a:t> </a:t>
            </a:r>
            <a:r>
              <a:rPr sz="3300" spc="-155" dirty="0"/>
              <a:t>and</a:t>
            </a:r>
            <a:r>
              <a:rPr sz="3300" spc="-365" dirty="0"/>
              <a:t> </a:t>
            </a:r>
            <a:r>
              <a:rPr sz="3300" spc="-135" dirty="0"/>
              <a:t>Frequency</a:t>
            </a:r>
            <a:r>
              <a:rPr sz="3300" spc="-340" dirty="0"/>
              <a:t> </a:t>
            </a:r>
            <a:r>
              <a:rPr sz="3300" spc="-85" dirty="0"/>
              <a:t>Transfer: </a:t>
            </a:r>
            <a:r>
              <a:rPr sz="3300" spc="-110" dirty="0"/>
              <a:t>How</a:t>
            </a:r>
            <a:r>
              <a:rPr sz="3300" spc="-335" dirty="0"/>
              <a:t> </a:t>
            </a:r>
            <a:r>
              <a:rPr sz="3300" spc="-120" dirty="0"/>
              <a:t>to</a:t>
            </a:r>
            <a:r>
              <a:rPr sz="3300" spc="-390" dirty="0"/>
              <a:t> </a:t>
            </a:r>
            <a:r>
              <a:rPr sz="3300" spc="-114" dirty="0"/>
              <a:t>Deliver</a:t>
            </a:r>
            <a:r>
              <a:rPr sz="3300" spc="-380" dirty="0"/>
              <a:t> </a:t>
            </a:r>
            <a:r>
              <a:rPr sz="3300" spc="-145" dirty="0"/>
              <a:t>a</a:t>
            </a:r>
            <a:r>
              <a:rPr sz="3300" spc="-345" dirty="0"/>
              <a:t> </a:t>
            </a:r>
            <a:r>
              <a:rPr sz="3300" spc="-210" dirty="0"/>
              <a:t>Timing</a:t>
            </a:r>
            <a:r>
              <a:rPr sz="3300" spc="-380" dirty="0"/>
              <a:t> </a:t>
            </a:r>
            <a:r>
              <a:rPr sz="3300" spc="-100" dirty="0"/>
              <a:t>Reference</a:t>
            </a:r>
            <a:endParaRPr sz="3300"/>
          </a:p>
        </p:txBody>
      </p:sp>
      <p:pic>
        <p:nvPicPr>
          <p:cNvPr id="139" name="object 1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3262883"/>
            <a:ext cx="1508759" cy="1505712"/>
          </a:xfrm>
          <a:prstGeom prst="rect">
            <a:avLst/>
          </a:prstGeom>
        </p:spPr>
      </p:pic>
      <p:sp>
        <p:nvSpPr>
          <p:cNvPr id="140" name="object 140"/>
          <p:cNvSpPr txBox="1"/>
          <p:nvPr/>
        </p:nvSpPr>
        <p:spPr>
          <a:xfrm>
            <a:off x="1508222" y="2202246"/>
            <a:ext cx="7164705" cy="403732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60" dirty="0">
                <a:latin typeface="Tahoma"/>
                <a:cs typeface="Tahoma"/>
              </a:rPr>
              <a:t>Time</a:t>
            </a:r>
            <a:r>
              <a:rPr sz="2300" spc="-16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Transfer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CC3300"/>
                </a:solidFill>
                <a:latin typeface="Tahoma"/>
                <a:cs typeface="Tahoma"/>
              </a:rPr>
              <a:t>Accuracy</a:t>
            </a:r>
            <a:r>
              <a:rPr sz="2300" spc="-180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Requires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Calibrating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Delays</a:t>
            </a:r>
            <a:endParaRPr sz="2300">
              <a:latin typeface="Tahoma"/>
              <a:cs typeface="Tahoma"/>
            </a:endParaRPr>
          </a:p>
          <a:p>
            <a:pPr marL="1847214" marR="605155" lvl="1" indent="-135890">
              <a:lnSpc>
                <a:spcPct val="101600"/>
              </a:lnSpc>
              <a:spcBef>
                <a:spcPts val="1210"/>
              </a:spcBef>
              <a:buChar char="-"/>
              <a:tabLst>
                <a:tab pos="2087880" algn="l"/>
              </a:tabLst>
            </a:pPr>
            <a:r>
              <a:rPr sz="1950" spc="-40" dirty="0">
                <a:latin typeface="Tahoma"/>
                <a:cs typeface="Tahoma"/>
              </a:rPr>
              <a:t>Imagine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writing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letter:</a:t>
            </a:r>
            <a:r>
              <a:rPr sz="1950" spc="135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“It</a:t>
            </a:r>
            <a:r>
              <a:rPr sz="1950" spc="-21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now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2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PM–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set 	</a:t>
            </a:r>
            <a:r>
              <a:rPr sz="1950" spc="-40" dirty="0">
                <a:latin typeface="Tahoma"/>
                <a:cs typeface="Tahoma"/>
              </a:rPr>
              <a:t>your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watch”</a:t>
            </a:r>
            <a:endParaRPr sz="1950">
              <a:latin typeface="Tahoma"/>
              <a:cs typeface="Tahoma"/>
            </a:endParaRPr>
          </a:p>
          <a:p>
            <a:pPr marL="1993264" lvl="1" indent="-281305">
              <a:lnSpc>
                <a:spcPct val="100000"/>
              </a:lnSpc>
              <a:spcBef>
                <a:spcPts val="35"/>
              </a:spcBef>
              <a:buChar char="-"/>
              <a:tabLst>
                <a:tab pos="1993264" algn="l"/>
              </a:tabLst>
            </a:pPr>
            <a:r>
              <a:rPr sz="1950" dirty="0">
                <a:latin typeface="Tahoma"/>
                <a:cs typeface="Tahoma"/>
              </a:rPr>
              <a:t>Seal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envelope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drop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mail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box</a:t>
            </a:r>
            <a:endParaRPr sz="1950">
              <a:latin typeface="Tahoma"/>
              <a:cs typeface="Tahoma"/>
            </a:endParaRPr>
          </a:p>
          <a:p>
            <a:pPr marL="1993900" marR="5080" lvl="1" indent="-281940">
              <a:lnSpc>
                <a:spcPct val="101499"/>
              </a:lnSpc>
              <a:buChar char="-"/>
              <a:tabLst>
                <a:tab pos="1993900" algn="l"/>
              </a:tabLst>
            </a:pPr>
            <a:r>
              <a:rPr sz="1950" dirty="0">
                <a:latin typeface="Tahoma"/>
                <a:cs typeface="Tahoma"/>
              </a:rPr>
              <a:t>Only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useful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if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you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know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how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long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took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get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to you</a:t>
            </a:r>
            <a:endParaRPr sz="1950">
              <a:latin typeface="Tahoma"/>
              <a:cs typeface="Tahoma"/>
            </a:endParaRPr>
          </a:p>
          <a:p>
            <a:pPr marL="1993900" marR="649605" lvl="1" indent="-281940" algn="just">
              <a:lnSpc>
                <a:spcPct val="101499"/>
              </a:lnSpc>
              <a:spcBef>
                <a:spcPts val="5"/>
              </a:spcBef>
              <a:buChar char="-"/>
              <a:tabLst>
                <a:tab pos="1993900" algn="l"/>
              </a:tabLst>
            </a:pPr>
            <a:r>
              <a:rPr sz="1950" dirty="0">
                <a:latin typeface="Tahoma"/>
                <a:cs typeface="Tahoma"/>
              </a:rPr>
              <a:t>Now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suppose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-65" dirty="0">
                <a:latin typeface="Tahoma"/>
                <a:cs typeface="Tahoma"/>
              </a:rPr>
              <a:t>you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timestamped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when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you </a:t>
            </a:r>
            <a:r>
              <a:rPr sz="1950" dirty="0">
                <a:latin typeface="Tahoma"/>
                <a:cs typeface="Tahoma"/>
              </a:rPr>
              <a:t>sealed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the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letter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the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receiving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person </a:t>
            </a:r>
            <a:r>
              <a:rPr sz="1950" dirty="0">
                <a:latin typeface="Tahoma"/>
                <a:cs typeface="Tahoma"/>
              </a:rPr>
              <a:t>timestamped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when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got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it…</a:t>
            </a:r>
            <a:endParaRPr sz="1950">
              <a:latin typeface="Tahoma"/>
              <a:cs typeface="Tahoma"/>
            </a:endParaRPr>
          </a:p>
          <a:p>
            <a:pPr marL="1994535" lvl="1" indent="-282575" algn="just">
              <a:lnSpc>
                <a:spcPct val="100000"/>
              </a:lnSpc>
              <a:spcBef>
                <a:spcPts val="35"/>
              </a:spcBef>
              <a:buChar char="-"/>
              <a:tabLst>
                <a:tab pos="1994535" algn="l"/>
              </a:tabLst>
            </a:pPr>
            <a:r>
              <a:rPr sz="1950" dirty="0">
                <a:latin typeface="Tahoma"/>
                <a:cs typeface="Tahoma"/>
              </a:rPr>
              <a:t>And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that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you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had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accurate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clocks!</a:t>
            </a:r>
            <a:endParaRPr sz="19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60" dirty="0">
                <a:latin typeface="Tahoma"/>
                <a:cs typeface="Tahoma"/>
              </a:rPr>
              <a:t>Time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CC3300"/>
                </a:solidFill>
                <a:latin typeface="Tahoma"/>
                <a:cs typeface="Tahoma"/>
              </a:rPr>
              <a:t>Stability</a:t>
            </a:r>
            <a:r>
              <a:rPr sz="2300" spc="-245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2300" spc="-455" dirty="0">
                <a:latin typeface="Tahoma"/>
                <a:cs typeface="Tahoma"/>
              </a:rPr>
              <a:t>=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Frequency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Accuracy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471" y="5111496"/>
              <a:ext cx="880872" cy="7345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7" y="5170932"/>
              <a:ext cx="742188" cy="6644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74493" y="5836421"/>
            <a:ext cx="2026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Enable</a:t>
            </a:r>
            <a:r>
              <a:rPr sz="1450" b="1" spc="-8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New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Knowledge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2344" y="2908775"/>
            <a:ext cx="9829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latin typeface="Trebuchet MS"/>
                <a:cs typeface="Trebuchet MS"/>
              </a:rPr>
              <a:t>Agriculture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2003" y="2026920"/>
            <a:ext cx="4110354" cy="847725"/>
            <a:chOff x="3842003" y="2026920"/>
            <a:chExt cx="4110354" cy="8477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2003" y="2286000"/>
              <a:ext cx="969264" cy="5882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6132" y="2116836"/>
              <a:ext cx="673607" cy="6644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61559" y="2112264"/>
              <a:ext cx="683260" cy="673735"/>
            </a:xfrm>
            <a:custGeom>
              <a:avLst/>
              <a:gdLst/>
              <a:ahLst/>
              <a:cxnLst/>
              <a:rect l="l" t="t" r="r" b="b"/>
              <a:pathLst>
                <a:path w="683260" h="673735">
                  <a:moveTo>
                    <a:pt x="0" y="0"/>
                  </a:moveTo>
                  <a:lnTo>
                    <a:pt x="682752" y="0"/>
                  </a:lnTo>
                  <a:lnTo>
                    <a:pt x="682752" y="673608"/>
                  </a:lnTo>
                  <a:lnTo>
                    <a:pt x="0" y="673608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6203" y="2026920"/>
              <a:ext cx="986027" cy="84429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82232" y="2250402"/>
            <a:ext cx="7448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latin typeface="Trebuchet MS"/>
                <a:cs typeface="Trebuchet MS"/>
              </a:rPr>
              <a:t>Defense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14627" y="4575048"/>
            <a:ext cx="4928870" cy="1803400"/>
            <a:chOff x="1214627" y="4575048"/>
            <a:chExt cx="4928870" cy="18034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627" y="4575048"/>
              <a:ext cx="1766315" cy="10805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8119" y="5111496"/>
              <a:ext cx="2135124" cy="12664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66772" y="5773963"/>
            <a:ext cx="9512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Smart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spc="-20" dirty="0">
                <a:latin typeface="Trebuchet MS"/>
                <a:cs typeface="Trebuchet MS"/>
              </a:rPr>
              <a:t>Grid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513" y="4129555"/>
            <a:ext cx="18942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Industrial</a:t>
            </a:r>
            <a:r>
              <a:rPr sz="1450" b="1" spc="-11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Automation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1588" y="3427476"/>
            <a:ext cx="5134610" cy="932815"/>
            <a:chOff x="3561588" y="3427476"/>
            <a:chExt cx="5134610" cy="93281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5035" y="3450336"/>
              <a:ext cx="909827" cy="6979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8955" y="3427476"/>
              <a:ext cx="1046987" cy="7071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5988" y="3781044"/>
              <a:ext cx="606551" cy="426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1588" y="4020311"/>
              <a:ext cx="729995" cy="33985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545832" y="4345937"/>
            <a:ext cx="1746250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3340">
              <a:lnSpc>
                <a:spcPct val="102800"/>
              </a:lnSpc>
              <a:spcBef>
                <a:spcPts val="90"/>
              </a:spcBef>
            </a:pPr>
            <a:r>
              <a:rPr sz="1450" b="1" spc="-30" dirty="0">
                <a:latin typeface="Trebuchet MS"/>
                <a:cs typeface="Trebuchet MS"/>
              </a:rPr>
              <a:t>Transportation</a:t>
            </a:r>
            <a:r>
              <a:rPr sz="1450" b="1" spc="-45" dirty="0">
                <a:latin typeface="Trebuchet MS"/>
                <a:cs typeface="Trebuchet MS"/>
              </a:rPr>
              <a:t> </a:t>
            </a:r>
            <a:r>
              <a:rPr sz="1450" b="1" spc="-25" dirty="0">
                <a:latin typeface="Trebuchet MS"/>
                <a:cs typeface="Trebuchet MS"/>
              </a:rPr>
              <a:t>and </a:t>
            </a:r>
            <a:r>
              <a:rPr sz="1450" b="1" dirty="0">
                <a:latin typeface="Trebuchet MS"/>
                <a:cs typeface="Trebuchet MS"/>
              </a:rPr>
              <a:t>Connected</a:t>
            </a:r>
            <a:r>
              <a:rPr sz="1450" b="1" spc="4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Vehicles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55775" y="2057400"/>
            <a:ext cx="3406140" cy="1965960"/>
            <a:chOff x="1255775" y="2057400"/>
            <a:chExt cx="3406140" cy="196596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1524" y="3432048"/>
              <a:ext cx="850391" cy="5913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5775" y="2057400"/>
              <a:ext cx="1716024" cy="1764791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78527" y="1211032"/>
            <a:ext cx="747649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45" dirty="0"/>
              <a:t>Some</a:t>
            </a:r>
            <a:r>
              <a:rPr sz="2950" spc="-475" dirty="0"/>
              <a:t> </a:t>
            </a:r>
            <a:r>
              <a:rPr sz="2950" spc="-175" dirty="0"/>
              <a:t>Current</a:t>
            </a:r>
            <a:r>
              <a:rPr sz="2950" spc="-470" dirty="0"/>
              <a:t> </a:t>
            </a:r>
            <a:r>
              <a:rPr sz="2950" spc="-140" dirty="0"/>
              <a:t>Applications</a:t>
            </a:r>
            <a:r>
              <a:rPr sz="2950" spc="-495" dirty="0"/>
              <a:t> </a:t>
            </a:r>
            <a:r>
              <a:rPr sz="2950" spc="-185" dirty="0"/>
              <a:t>that</a:t>
            </a:r>
            <a:r>
              <a:rPr sz="2950" spc="-470" dirty="0"/>
              <a:t> </a:t>
            </a:r>
            <a:r>
              <a:rPr sz="2950" spc="-130" dirty="0">
                <a:solidFill>
                  <a:srgbClr val="FF0000"/>
                </a:solidFill>
              </a:rPr>
              <a:t>Need</a:t>
            </a:r>
            <a:r>
              <a:rPr sz="2950" spc="-520" dirty="0">
                <a:solidFill>
                  <a:srgbClr val="FF0000"/>
                </a:solidFill>
              </a:rPr>
              <a:t> </a:t>
            </a:r>
            <a:r>
              <a:rPr sz="2950" spc="-135" dirty="0">
                <a:solidFill>
                  <a:srgbClr val="FF0000"/>
                </a:solidFill>
              </a:rPr>
              <a:t>Precision</a:t>
            </a:r>
            <a:r>
              <a:rPr sz="2950" spc="-475" dirty="0">
                <a:solidFill>
                  <a:srgbClr val="FF0000"/>
                </a:solidFill>
              </a:rPr>
              <a:t> </a:t>
            </a:r>
            <a:r>
              <a:rPr sz="2950" spc="-80" dirty="0">
                <a:solidFill>
                  <a:srgbClr val="FF0000"/>
                </a:solidFill>
              </a:rPr>
              <a:t>Time</a:t>
            </a:r>
            <a:endParaRPr sz="2950"/>
          </a:p>
        </p:txBody>
      </p:sp>
      <p:sp>
        <p:nvSpPr>
          <p:cNvPr id="29" name="object 29"/>
          <p:cNvSpPr txBox="1"/>
          <p:nvPr/>
        </p:nvSpPr>
        <p:spPr>
          <a:xfrm>
            <a:off x="4614176" y="6368321"/>
            <a:ext cx="9277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Smart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spc="-20" dirty="0">
                <a:latin typeface="Trebuchet MS"/>
                <a:cs typeface="Trebuchet MS"/>
              </a:rPr>
              <a:t>City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9023" y="6516026"/>
            <a:ext cx="15582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latin typeface="Tahoma"/>
                <a:cs typeface="Tahoma"/>
              </a:rPr>
              <a:t>Source: </a:t>
            </a:r>
            <a:r>
              <a:rPr sz="800" spc="10" dirty="0">
                <a:latin typeface="Tahoma"/>
                <a:cs typeface="Tahoma"/>
              </a:rPr>
              <a:t>Cisco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  <a:hlinkClick r:id="rId16"/>
              </a:rPr>
              <a:t>(flavio@cisco.com)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9241" y="3864361"/>
            <a:ext cx="7531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latin typeface="Trebuchet MS"/>
                <a:cs typeface="Trebuchet MS"/>
              </a:rPr>
              <a:t>Telecom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7262" y="1415352"/>
            <a:ext cx="56229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40" dirty="0">
                <a:latin typeface="Trebuchet MS"/>
                <a:cs typeface="Trebuchet MS"/>
              </a:rPr>
              <a:t>Systems</a:t>
            </a:r>
            <a:r>
              <a:rPr sz="2650" b="1" spc="-245" dirty="0">
                <a:latin typeface="Trebuchet MS"/>
                <a:cs typeface="Trebuchet MS"/>
              </a:rPr>
              <a:t> </a:t>
            </a:r>
            <a:r>
              <a:rPr sz="2650" b="1" spc="-165" dirty="0">
                <a:latin typeface="Trebuchet MS"/>
                <a:cs typeface="Trebuchet MS"/>
              </a:rPr>
              <a:t>that</a:t>
            </a:r>
            <a:r>
              <a:rPr sz="2650" b="1" spc="-265" dirty="0">
                <a:latin typeface="Trebuchet MS"/>
                <a:cs typeface="Trebuchet MS"/>
              </a:rPr>
              <a:t> </a:t>
            </a:r>
            <a:r>
              <a:rPr sz="2650" b="1" spc="-145" dirty="0">
                <a:latin typeface="Trebuchet MS"/>
                <a:cs typeface="Trebuchet MS"/>
              </a:rPr>
              <a:t>Benefit</a:t>
            </a:r>
            <a:r>
              <a:rPr sz="2650" b="1" spc="-270" dirty="0">
                <a:latin typeface="Trebuchet MS"/>
                <a:cs typeface="Trebuchet MS"/>
              </a:rPr>
              <a:t> </a:t>
            </a:r>
            <a:r>
              <a:rPr sz="2650" b="1" spc="-145" dirty="0">
                <a:latin typeface="Trebuchet MS"/>
                <a:cs typeface="Trebuchet MS"/>
              </a:rPr>
              <a:t>from</a:t>
            </a:r>
            <a:r>
              <a:rPr sz="2650" b="1" spc="-254" dirty="0">
                <a:latin typeface="Trebuchet MS"/>
                <a:cs typeface="Trebuchet MS"/>
              </a:rPr>
              <a:t> </a:t>
            </a:r>
            <a:r>
              <a:rPr sz="2650" b="1" spc="-110" dirty="0">
                <a:latin typeface="Trebuchet MS"/>
                <a:cs typeface="Trebuchet MS"/>
              </a:rPr>
              <a:t>Precise</a:t>
            </a:r>
            <a:r>
              <a:rPr sz="2650" b="1" spc="-215" dirty="0">
                <a:latin typeface="Trebuchet MS"/>
                <a:cs typeface="Trebuchet MS"/>
              </a:rPr>
              <a:t> </a:t>
            </a:r>
            <a:r>
              <a:rPr sz="2650" b="1" spc="-110" dirty="0">
                <a:latin typeface="Trebuchet MS"/>
                <a:cs typeface="Trebuchet MS"/>
              </a:rPr>
              <a:t>Time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50" y="1998565"/>
            <a:ext cx="4271645" cy="32397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25" dirty="0">
                <a:latin typeface="Tahoma"/>
                <a:cs typeface="Tahoma"/>
              </a:rPr>
              <a:t>Telecom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systems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10" dirty="0">
                <a:latin typeface="Tahoma"/>
                <a:cs typeface="Tahoma"/>
              </a:rPr>
              <a:t>Multiplexing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Packet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networks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Wireless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access</a:t>
            </a:r>
            <a:endParaRPr sz="1200">
              <a:latin typeface="Tahoma"/>
              <a:cs typeface="Tahoma"/>
            </a:endParaRPr>
          </a:p>
          <a:p>
            <a:pPr marL="575945" lvl="1" indent="-1854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575945" algn="l"/>
              </a:tabLst>
            </a:pPr>
            <a:r>
              <a:rPr sz="1550" dirty="0">
                <a:latin typeface="Tahoma"/>
                <a:cs typeface="Tahoma"/>
              </a:rPr>
              <a:t>Optimal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use</a:t>
            </a:r>
            <a:r>
              <a:rPr sz="1550" spc="-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of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wireless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spectrum</a:t>
            </a:r>
            <a:endParaRPr sz="1550">
              <a:latin typeface="Tahoma"/>
              <a:cs typeface="Tahoma"/>
            </a:endParaRPr>
          </a:p>
          <a:p>
            <a:pPr marL="200025" marR="5080" indent="-187960">
              <a:lnSpc>
                <a:spcPts val="1739"/>
              </a:lnSpc>
              <a:spcBef>
                <a:spcPts val="805"/>
              </a:spcBef>
              <a:buFont typeface="Arial MT"/>
              <a:buChar char="•"/>
              <a:tabLst>
                <a:tab pos="201295" algn="l"/>
              </a:tabLst>
            </a:pPr>
            <a:r>
              <a:rPr sz="1800" dirty="0">
                <a:latin typeface="Tahoma"/>
                <a:cs typeface="Tahoma"/>
              </a:rPr>
              <a:t>Broadcast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services,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such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Audio-visual 	transmission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dirty="0">
                <a:latin typeface="Tahoma"/>
                <a:cs typeface="Tahoma"/>
              </a:rPr>
              <a:t>Electric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Power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Grid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10" dirty="0">
                <a:latin typeface="Tahoma"/>
                <a:cs typeface="Tahoma"/>
              </a:rPr>
              <a:t>Data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Centers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dirty="0">
                <a:latin typeface="Tahoma"/>
                <a:cs typeface="Tahoma"/>
              </a:rPr>
              <a:t>Financial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Services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dirty="0">
                <a:latin typeface="Tahoma"/>
                <a:cs typeface="Tahoma"/>
              </a:rPr>
              <a:t>Location-based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services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1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ns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225" dirty="0">
                <a:latin typeface="Tahoma"/>
                <a:cs typeface="Tahoma"/>
              </a:rPr>
              <a:t>=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foot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510" y="1998565"/>
            <a:ext cx="3589654" cy="10610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20" dirty="0">
                <a:latin typeface="Tahoma"/>
                <a:cs typeface="Tahoma"/>
              </a:rPr>
              <a:t>Cyber-</a:t>
            </a:r>
            <a:r>
              <a:rPr sz="1800" dirty="0">
                <a:latin typeface="Tahoma"/>
                <a:cs typeface="Tahoma"/>
              </a:rPr>
              <a:t>Physical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Systems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(CPS)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Local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systems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10" dirty="0">
                <a:latin typeface="Tahoma"/>
                <a:cs typeface="Tahoma"/>
              </a:rPr>
              <a:t>Global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systems</a:t>
            </a: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45" dirty="0">
                <a:latin typeface="Tahoma"/>
                <a:cs typeface="Tahoma"/>
              </a:rPr>
              <a:t>Temporal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determinism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software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473" y="3037801"/>
            <a:ext cx="3448685" cy="6337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00025" algn="l"/>
              </a:tabLst>
            </a:pPr>
            <a:r>
              <a:rPr sz="1200" dirty="0">
                <a:latin typeface="Tahoma"/>
                <a:cs typeface="Tahoma"/>
              </a:rPr>
              <a:t>Optimizes</a:t>
            </a:r>
            <a:r>
              <a:rPr sz="1200" spc="-30" dirty="0">
                <a:latin typeface="Tahoma"/>
                <a:cs typeface="Tahoma"/>
              </a:rPr>
              <a:t> energy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usage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resource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allocation</a:t>
            </a:r>
            <a:endParaRPr sz="1200">
              <a:latin typeface="Tahoma"/>
              <a:cs typeface="Tahoma"/>
            </a:endParaRPr>
          </a:p>
          <a:p>
            <a:pPr marL="200025" indent="-18732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00025" algn="l"/>
              </a:tabLst>
            </a:pPr>
            <a:r>
              <a:rPr sz="1200" dirty="0">
                <a:latin typeface="Tahoma"/>
                <a:cs typeface="Tahoma"/>
              </a:rPr>
              <a:t>Supports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CPS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timing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(sensing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actuation)</a:t>
            </a:r>
            <a:endParaRPr sz="1200">
              <a:latin typeface="Tahoma"/>
              <a:cs typeface="Tahoma"/>
            </a:endParaRPr>
          </a:p>
          <a:p>
            <a:pPr marL="200025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00025" algn="l"/>
              </a:tabLst>
            </a:pPr>
            <a:r>
              <a:rPr sz="1200" dirty="0">
                <a:latin typeface="Tahoma"/>
                <a:cs typeface="Tahoma"/>
              </a:rPr>
              <a:t>Allows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increased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regulation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trades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510" y="3993267"/>
            <a:ext cx="2620645" cy="7372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45" dirty="0">
                <a:latin typeface="Tahoma"/>
                <a:cs typeface="Tahoma"/>
              </a:rPr>
              <a:t>Time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stamping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events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Correlation</a:t>
            </a:r>
            <a:r>
              <a:rPr sz="1200" spc="-20" dirty="0">
                <a:latin typeface="Tahoma"/>
                <a:cs typeface="Tahoma"/>
              </a:rPr>
              <a:t> for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analysis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Data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aggregation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10" y="4955497"/>
            <a:ext cx="21520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55" dirty="0">
                <a:latin typeface="Tahoma"/>
                <a:cs typeface="Tahoma"/>
              </a:rPr>
              <a:t>Many,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many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more…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3094</Words>
  <Application>Microsoft Office PowerPoint</Application>
  <PresentationFormat>Произвольный</PresentationFormat>
  <Paragraphs>462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Arial MT</vt:lpstr>
      <vt:lpstr>Calibri</vt:lpstr>
      <vt:lpstr>Courier New</vt:lpstr>
      <vt:lpstr>Tahoma</vt:lpstr>
      <vt:lpstr>Times New Roman</vt:lpstr>
      <vt:lpstr>Trebuchet MS</vt:lpstr>
      <vt:lpstr>Office Theme</vt:lpstr>
      <vt:lpstr>Time Transfer and Ensembles Across Moving Platforms</vt:lpstr>
      <vt:lpstr>Outline</vt:lpstr>
      <vt:lpstr>Time and Frequency Sources</vt:lpstr>
      <vt:lpstr>Comments about Time</vt:lpstr>
      <vt:lpstr>Two Issues Here</vt:lpstr>
      <vt:lpstr>Time Signal Plus Data</vt:lpstr>
      <vt:lpstr>Time and Frequency Transfer: How to Deliver a Timing Reference</vt:lpstr>
      <vt:lpstr>Some Current Applications that Need Precision Time</vt:lpstr>
      <vt:lpstr>Systems that Benefit from Precise Time</vt:lpstr>
      <vt:lpstr>One-Way Dissemination or Comparison System</vt:lpstr>
      <vt:lpstr>One-Way Time Transfer: GPS</vt:lpstr>
      <vt:lpstr>Clock 2 locked to Clock 1</vt:lpstr>
      <vt:lpstr>GNSS-aided Time and Frequency Systems: Lock Local Oscillator to GNSS</vt:lpstr>
      <vt:lpstr>Two -Way Comparison System</vt:lpstr>
      <vt:lpstr>Two-Way Time Transfer: Four Time Stamps</vt:lpstr>
      <vt:lpstr>Security and Resilience</vt:lpstr>
      <vt:lpstr>Spectra of GNSS Signals– Vulnerability</vt:lpstr>
      <vt:lpstr>GNSS Vulnerability: Jamming</vt:lpstr>
      <vt:lpstr>GNSS Vulnerability: Spoofing/Meaconing</vt:lpstr>
      <vt:lpstr>Time Without GNSS</vt:lpstr>
      <vt:lpstr>Visual Summary: Stationary vs Dynamic clock ensembles</vt:lpstr>
      <vt:lpstr>Remote clock synchronization</vt:lpstr>
      <vt:lpstr>Clock Synchronization</vt:lpstr>
      <vt:lpstr>Time synchronization across a dynamic network</vt:lpstr>
      <vt:lpstr>Position, Navigation G Time Protocol (PNTP)</vt:lpstr>
      <vt:lpstr>Position, Navigation G Time Protocol (PNTP)</vt:lpstr>
      <vt:lpstr>Position, Navigation G Time Protocol (PNTP)</vt:lpstr>
      <vt:lpstr>What is a Time Scale Ensemble?</vt:lpstr>
      <vt:lpstr>Steered clock</vt:lpstr>
      <vt:lpstr>Dynamic clock ensemble concept</vt:lpstr>
      <vt:lpstr>How clocks behave in space – relativity and environmental fluctuations</vt:lpstr>
      <vt:lpstr>Satellite constellation synchronization: conceptual approach</vt:lpstr>
      <vt:lpstr>Next steps in feasibility of dynamic ensembles</vt:lpstr>
      <vt:lpstr>Research Ǫuestions</vt:lpstr>
      <vt:lpstr>Research Ǫuestions</vt:lpstr>
      <vt:lpstr>Research Ǫuestions</vt:lpstr>
      <vt:lpstr>Research Ǫuestions</vt:lpstr>
      <vt:lpstr>Research Ǫuestions</vt:lpstr>
      <vt:lpstr>Research Ǫuestions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Time Transfer and Ensembles Across Moving Platforms v2025-05-28.pptx</dc:title>
  <dc:creator>Marc Weiss</dc:creator>
  <cp:lastModifiedBy>Миронов Вячеслав</cp:lastModifiedBy>
  <cp:revision>1</cp:revision>
  <dcterms:created xsi:type="dcterms:W3CDTF">2025-06-27T06:46:53Z</dcterms:created>
  <dcterms:modified xsi:type="dcterms:W3CDTF">2025-06-29T20:10:58Z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LastSaved">
    <vt:filetime>2025-06-27T00:00:00Z</vt:filetime>
  </property>
  <property fmtid="{D5CDD505-2E9C-101B-9397-08002B2CF9AE}" pid="4" name="Producer">
    <vt:lpwstr>Microsoft: Print To PDF</vt:lpwstr>
  </property>
</Properties>
</file>