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2" r:id="rId15"/>
    <p:sldId id="273" r:id="rId16"/>
    <p:sldId id="274" r:id="rId17"/>
    <p:sldId id="283" r:id="rId18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74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07A44-5842-4D31-A28C-002B6AD91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F755DB-A56D-4456-A468-ED1DBC498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0D1BE5-7B88-43EC-8ACB-46725E35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6E25F6-613F-461A-94CB-EAC3B199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02730-0C82-4CFB-9846-A18FB48E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197651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AA204-8AD0-4F2C-B4D5-0B4DE7B9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8FE340-4C64-438B-80DF-C624DF037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288D7B-A71D-496C-984F-719636B2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8A0C0C-D065-4C2A-BF2B-0F445785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21D624-A235-49B6-8428-70E16765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107884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BE49A5B-F530-4C56-9D31-08B2BB4B3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59A5A1-1E2B-42D2-B877-E89AB9FCB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0840EA-2FFE-4365-A210-543E6A97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41210A-06DC-42A3-B604-8BB24D12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0A7AF-BF79-4BAA-9DBF-6211B208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411874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AD218-F663-4214-8AB3-7F335DB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83E22D-1B4B-41D1-A3FC-804FB23A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6B9F44-9257-443C-A853-12F187B8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F3512D-12EE-490F-8DFE-B604F139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324481-7CED-4188-98E9-093E21A0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154112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3C357-5D83-4195-9525-83765C8D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628298-180F-4BFE-8A02-96A2AE2A6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3E654C-533B-4F63-B471-EE056B74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79F048-7A93-4C8E-A0B1-D90F313B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1DC943-4D0D-4130-B015-34D3D2AC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266186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6671B-2964-4D46-933D-615622A5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87D38D-0B0A-4AAB-8492-009428FE3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C9162B-7D2A-4F78-95C4-6C32B81CA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043369-121F-44E6-BF90-C74F8ACA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A0B792-71A9-49FE-A512-114D4AD5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FCEEF7-3C3F-4D5A-80BC-BA24D6FA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387531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19A74-AFD1-4F0D-8611-6F1EED54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2B828A-3D57-45F3-B097-CF7EB8DAB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7A71B9-591C-4495-A49E-10F0BDB9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625E50-CEA7-494F-A3F6-C734E99AE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FFD9E6-5FE0-430B-A57A-8066634DA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84193CC-7FBA-41C5-B6D6-1ECD261B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865577-8969-4C1B-99BB-6B80A4F0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67B6A6-9298-4D83-B819-128A2FAC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302629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E03B3-0571-4C99-B728-1DAFB318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317220-0756-4385-B32A-3DECEC3C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968A04-4568-4BDD-BE43-F5E05C48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32731D-52BB-48C9-96B4-EAD548F7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61070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F85D65A-7B0C-4512-B40A-7E67448A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BCC8B0-78A7-4E65-926D-3ADAFD60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0D133A-82CE-40AD-BA41-3ED0A68A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267220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965A9-B34C-4CB5-8799-C527D5F2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81F7C3-0DF7-4F56-A72E-607771FB9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99B75D-A608-48E8-9E1F-BA2E786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6FD620-C8B0-4AB2-94C9-3C23CD1E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04ECD5-FBEB-437C-8E90-4D45A4BD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17EE0C-2577-47C7-92B0-3F1C8D36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208440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09F55-05FE-4D81-8065-776C9D00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BDD9B44-F997-499B-80EB-DD2563FF8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17E53B-DEA3-4C13-8FE3-D20DC821A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FE8D3F-18BA-4A50-93E4-639FF766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07B0C7-0E72-4DB1-A6C3-34C2EEF2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E35FD0-0CD6-49AE-BB69-4CA920E6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354242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D5281-8D96-4EA6-916B-CA7F2881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11BC86-0EC2-4F2D-BA60-5AF4B11F0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78620-02AC-40F8-99BF-7867A8C68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AF4B87-4C51-4EAC-A463-A7C1550B9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9DD929-0B2E-4F47-BDDB-FE3A7CEBC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227404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-23906"/>
            <a:ext cx="9134475" cy="5133340"/>
          </a:xfrm>
          <a:custGeom>
            <a:avLst/>
            <a:gdLst/>
            <a:ahLst/>
            <a:cxnLst/>
            <a:rect l="l" t="t" r="r" b="b"/>
            <a:pathLst>
              <a:path w="9134475" h="5133340">
                <a:moveTo>
                  <a:pt x="9134197" y="0"/>
                </a:moveTo>
                <a:lnTo>
                  <a:pt x="0" y="0"/>
                </a:lnTo>
                <a:lnTo>
                  <a:pt x="0" y="5133184"/>
                </a:lnTo>
                <a:lnTo>
                  <a:pt x="9134197" y="5133184"/>
                </a:lnTo>
                <a:lnTo>
                  <a:pt x="9134197" y="0"/>
                </a:lnTo>
                <a:close/>
              </a:path>
            </a:pathLst>
          </a:custGeom>
          <a:solidFill>
            <a:srgbClr val="000D2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151777" y="-23681"/>
            <a:ext cx="8135098" cy="5133565"/>
            <a:chOff x="1006205" y="6860"/>
            <a:chExt cx="8135098" cy="5133565"/>
          </a:xfrm>
        </p:grpSpPr>
        <p:sp>
          <p:nvSpPr>
            <p:cNvPr id="4" name="object 4"/>
            <p:cNvSpPr/>
            <p:nvPr/>
          </p:nvSpPr>
          <p:spPr>
            <a:xfrm>
              <a:off x="1006205" y="6860"/>
              <a:ext cx="8134984" cy="5133340"/>
            </a:xfrm>
            <a:custGeom>
              <a:avLst/>
              <a:gdLst/>
              <a:ahLst/>
              <a:cxnLst/>
              <a:rect l="l" t="t" r="r" b="b"/>
              <a:pathLst>
                <a:path w="8134984" h="5133340">
                  <a:moveTo>
                    <a:pt x="8134731" y="0"/>
                  </a:moveTo>
                  <a:lnTo>
                    <a:pt x="5138120" y="0"/>
                  </a:lnTo>
                  <a:lnTo>
                    <a:pt x="0" y="5133264"/>
                  </a:lnTo>
                  <a:lnTo>
                    <a:pt x="8134731" y="5133264"/>
                  </a:lnTo>
                  <a:lnTo>
                    <a:pt x="8134731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7694" y="6860"/>
              <a:ext cx="7293609" cy="5133340"/>
            </a:xfrm>
            <a:custGeom>
              <a:avLst/>
              <a:gdLst/>
              <a:ahLst/>
              <a:cxnLst/>
              <a:rect l="l" t="t" r="r" b="b"/>
              <a:pathLst>
                <a:path w="7293609" h="5133340">
                  <a:moveTo>
                    <a:pt x="7293242" y="0"/>
                  </a:moveTo>
                  <a:lnTo>
                    <a:pt x="5138149" y="0"/>
                  </a:lnTo>
                  <a:lnTo>
                    <a:pt x="0" y="5133264"/>
                  </a:lnTo>
                  <a:lnTo>
                    <a:pt x="7293242" y="5133264"/>
                  </a:lnTo>
                  <a:lnTo>
                    <a:pt x="729324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8285" y="154884"/>
              <a:ext cx="5862955" cy="4985385"/>
            </a:xfrm>
            <a:custGeom>
              <a:avLst/>
              <a:gdLst/>
              <a:ahLst/>
              <a:cxnLst/>
              <a:rect l="l" t="t" r="r" b="b"/>
              <a:pathLst>
                <a:path w="5862955" h="4985385">
                  <a:moveTo>
                    <a:pt x="4990066" y="0"/>
                  </a:moveTo>
                  <a:lnTo>
                    <a:pt x="0" y="4985239"/>
                  </a:lnTo>
                  <a:lnTo>
                    <a:pt x="5862652" y="4985239"/>
                  </a:lnTo>
                  <a:lnTo>
                    <a:pt x="5862652" y="871794"/>
                  </a:lnTo>
                  <a:lnTo>
                    <a:pt x="4990066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0231" y="2584550"/>
              <a:ext cx="3430904" cy="2555875"/>
            </a:xfrm>
            <a:custGeom>
              <a:avLst/>
              <a:gdLst/>
              <a:ahLst/>
              <a:cxnLst/>
              <a:rect l="l" t="t" r="r" b="b"/>
              <a:pathLst>
                <a:path w="3430904" h="2555875">
                  <a:moveTo>
                    <a:pt x="2558120" y="0"/>
                  </a:moveTo>
                  <a:lnTo>
                    <a:pt x="0" y="2555573"/>
                  </a:lnTo>
                  <a:lnTo>
                    <a:pt x="3430706" y="2555573"/>
                  </a:lnTo>
                  <a:lnTo>
                    <a:pt x="3430706" y="871783"/>
                  </a:lnTo>
                  <a:lnTo>
                    <a:pt x="2558120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8933" y="4317873"/>
              <a:ext cx="15875" cy="149860"/>
            </a:xfrm>
            <a:custGeom>
              <a:avLst/>
              <a:gdLst/>
              <a:ahLst/>
              <a:cxnLst/>
              <a:rect l="l" t="t" r="r" b="b"/>
              <a:pathLst>
                <a:path w="15875" h="149860">
                  <a:moveTo>
                    <a:pt x="15844" y="0"/>
                  </a:moveTo>
                  <a:lnTo>
                    <a:pt x="0" y="0"/>
                  </a:lnTo>
                  <a:lnTo>
                    <a:pt x="0" y="149323"/>
                  </a:lnTo>
                  <a:lnTo>
                    <a:pt x="15844" y="149323"/>
                  </a:lnTo>
                  <a:lnTo>
                    <a:pt x="15844" y="0"/>
                  </a:lnTo>
                  <a:close/>
                </a:path>
              </a:pathLst>
            </a:custGeom>
            <a:solidFill>
              <a:srgbClr val="B5B8B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85800" y="1468620"/>
            <a:ext cx="7293608" cy="137377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ctr">
              <a:lnSpc>
                <a:spcPct val="85000"/>
              </a:lnSpc>
              <a:spcBef>
                <a:spcPts val="585"/>
              </a:spcBef>
            </a:pPr>
            <a:r>
              <a:rPr lang="ru-RU" b="0" dirty="0">
                <a:solidFill>
                  <a:srgbClr val="FFFFFF"/>
                </a:solidFill>
                <a:latin typeface="Calibri"/>
                <a:cs typeface="Calibri"/>
              </a:rPr>
              <a:t>СИНХРОНИЗАЦИЯ НА БАЗЕ 5G С ИСПОЛЬЗОВАНИЕМ ТЕЛЕВИЗИОННЫХ ПЕРЕДАТЧИКОВ И ДВ СТАНЦИИ</a:t>
            </a:r>
            <a:endParaRPr b="0" spc="-1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110165"/>
            <a:ext cx="5334000" cy="1381096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400" dirty="0"/>
              <a:t>КАК  УЗНАТЬ  ТОЧНОЕ  ВРЕМЯ  UTC  </a:t>
            </a:r>
            <a:br>
              <a:rPr lang="ru-RU" spc="-400" dirty="0"/>
            </a:br>
            <a:r>
              <a:rPr lang="ru-RU" spc="-400" dirty="0"/>
              <a:t>С  ПОМОЩЬЮ  LTE / FEMBMS</a:t>
            </a:r>
            <a:endParaRPr spc="-34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7822" y="1562652"/>
            <a:ext cx="8428355" cy="2995051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600" dirty="0">
                <a:latin typeface="+mj-lt"/>
              </a:rPr>
              <a:t>Взято из 3GPP 36.311</a:t>
            </a:r>
          </a:p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600" dirty="0">
                <a:latin typeface="+mj-lt"/>
              </a:rPr>
              <a:t>SystemInformationBlockType16 (упрощенный)</a:t>
            </a:r>
          </a:p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600" dirty="0" err="1">
                <a:latin typeface="+mj-lt"/>
              </a:rPr>
              <a:t>timeInfo</a:t>
            </a:r>
            <a:r>
              <a:rPr lang="ru-RU" sz="1600" dirty="0">
                <a:latin typeface="+mj-lt"/>
              </a:rPr>
              <a:t> UTC ЦЕЛОЕ ЧИСЛО (0..549755813887),</a:t>
            </a:r>
          </a:p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600" dirty="0">
                <a:latin typeface="+mj-lt"/>
              </a:rPr>
              <a:t>ЦЕЛОЕ число в миллисекундах (-127..128)</a:t>
            </a:r>
          </a:p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600" dirty="0" err="1">
                <a:latin typeface="+mj-lt"/>
              </a:rPr>
              <a:t>localTimeOffset</a:t>
            </a:r>
            <a:r>
              <a:rPr lang="ru-RU" sz="1600" dirty="0">
                <a:latin typeface="+mj-lt"/>
              </a:rPr>
              <a:t> ЦЕЛОЕ ЧИСЛО (-63..64)</a:t>
            </a:r>
          </a:p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600" dirty="0">
                <a:latin typeface="+mj-lt"/>
              </a:rPr>
              <a:t>“</a:t>
            </a:r>
            <a:r>
              <a:rPr lang="ru-RU" sz="1600" dirty="0" err="1">
                <a:latin typeface="+mj-lt"/>
              </a:rPr>
              <a:t>timeInfoUTC</a:t>
            </a:r>
            <a:r>
              <a:rPr lang="ru-RU" sz="1600" dirty="0">
                <a:latin typeface="+mj-lt"/>
              </a:rPr>
              <a:t>: Всемирное координированное время, соответствующее границе SFN (...). В этом поле подсчитывается количество секунд UTC в единицах измерения 10 </a:t>
            </a:r>
            <a:r>
              <a:rPr lang="ru-RU" sz="1600" dirty="0" err="1">
                <a:latin typeface="+mj-lt"/>
              </a:rPr>
              <a:t>мс</a:t>
            </a:r>
            <a:r>
              <a:rPr lang="ru-RU" sz="1600" dirty="0">
                <a:latin typeface="+mj-lt"/>
              </a:rPr>
              <a:t>, начиная с 00:00:00 по григорианскому календарю 1 января 1900 года (...). </a:t>
            </a:r>
          </a:p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600" dirty="0">
                <a:latin typeface="+mj-lt"/>
              </a:rPr>
              <a:t>ПРИМЕЧАНИЕ 1: UE может использовать это поле вместе с полем </a:t>
            </a:r>
            <a:r>
              <a:rPr lang="ru-RU" sz="1600" dirty="0" err="1">
                <a:latin typeface="+mj-lt"/>
              </a:rPr>
              <a:t>leapSeconds</a:t>
            </a:r>
            <a:r>
              <a:rPr lang="ru-RU" sz="1600" dirty="0">
                <a:latin typeface="+mj-lt"/>
              </a:rPr>
              <a:t> для получения времени по GPS”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2946" y="1684048"/>
            <a:ext cx="2630993" cy="24454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10160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Реализовать SIB16 для синхронизации по времени UTC</a:t>
            </a:r>
          </a:p>
          <a:p>
            <a:pPr marL="12065" marR="101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tabLst>
                <a:tab pos="263525" algn="l"/>
              </a:tabLst>
            </a:pPr>
            <a:endParaRPr lang="ru-RU" sz="15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263525" marR="10160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Добавить возможности: Определены необходимые расширения в 3GPP для широковещательного режима</a:t>
            </a:r>
            <a:endParaRPr lang="en-US" sz="15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8276" y="182255"/>
            <a:ext cx="2745663" cy="1154162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lang="ru-RU" spc="-320" dirty="0">
                <a:solidFill>
                  <a:srgbClr val="FFFFFF"/>
                </a:solidFill>
              </a:rPr>
              <a:t>УСОВЕРШЕНСТВОВАНИЯ ПЕРЕДАТЧИКА</a:t>
            </a:r>
            <a:endParaRPr spc="-375" dirty="0">
              <a:solidFill>
                <a:srgbClr val="FFFFFF"/>
              </a:solidFill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5343" y="182255"/>
            <a:ext cx="4863610" cy="257907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7076" y="3006851"/>
            <a:ext cx="4393691" cy="18348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48200" cy="5143500"/>
          </a:xfrm>
          <a:custGeom>
            <a:avLst/>
            <a:gdLst/>
            <a:ahLst/>
            <a:cxnLst/>
            <a:rect l="l" t="t" r="r" b="b"/>
            <a:pathLst>
              <a:path w="3564890" h="5143500">
                <a:moveTo>
                  <a:pt x="0" y="5143498"/>
                </a:moveTo>
                <a:lnTo>
                  <a:pt x="3564636" y="5143498"/>
                </a:lnTo>
                <a:lnTo>
                  <a:pt x="3564636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002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600" y="1670655"/>
            <a:ext cx="4800600" cy="1756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813435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Приемник A: </a:t>
            </a:r>
          </a:p>
          <a:p>
            <a:pPr marL="12065" marR="813435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tabLst>
                <a:tab pos="263525" algn="l"/>
              </a:tabLst>
            </a:pP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Измерительный приемник</a:t>
            </a:r>
          </a:p>
          <a:p>
            <a:pPr marL="12065" marR="813435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tabLst>
                <a:tab pos="263525" algn="l"/>
              </a:tabLst>
            </a:pP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точность TDOA ~10 </a:t>
            </a:r>
            <a:r>
              <a:rPr lang="ru-RU" sz="1500" spc="-10" dirty="0" err="1">
                <a:solidFill>
                  <a:srgbClr val="FFFFFF"/>
                </a:solidFill>
                <a:latin typeface="Arial MT"/>
                <a:cs typeface="Arial MT"/>
              </a:rPr>
              <a:t>нс</a:t>
            </a: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, </a:t>
            </a:r>
          </a:p>
          <a:p>
            <a:pPr marL="12065" marR="813435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tabLst>
                <a:tab pos="263525" algn="l"/>
              </a:tabLst>
            </a:pP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точность </a:t>
            </a:r>
            <a:r>
              <a:rPr lang="ru-RU" sz="1500" spc="-10" dirty="0" err="1">
                <a:solidFill>
                  <a:srgbClr val="FFFFFF"/>
                </a:solidFill>
                <a:latin typeface="Arial MT"/>
                <a:cs typeface="Arial MT"/>
              </a:rPr>
              <a:t>ns</a:t>
            </a: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 TOA ~15 </a:t>
            </a:r>
          </a:p>
          <a:p>
            <a:pPr marL="12065" marR="813435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tabLst>
                <a:tab pos="263525" algn="l"/>
              </a:tabLst>
            </a:pP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PPS-выход для синхронизации приложений</a:t>
            </a:r>
          </a:p>
          <a:p>
            <a:pPr marL="263525" marR="813435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Приемник B: OBECA SDR с открытым, основанный на </a:t>
            </a:r>
            <a:r>
              <a:rPr lang="ru-RU" sz="1500" spc="-10" dirty="0" err="1">
                <a:solidFill>
                  <a:srgbClr val="FFFFFF"/>
                </a:solidFill>
                <a:latin typeface="Arial MT"/>
                <a:cs typeface="Arial MT"/>
              </a:rPr>
              <a:t>LimeSDR</a:t>
            </a:r>
            <a:endParaRPr lang="ru-RU" sz="1500" spc="-10" dirty="0">
              <a:solidFill>
                <a:srgbClr val="FFFFFF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68" y="371133"/>
            <a:ext cx="3767532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315" dirty="0">
                <a:solidFill>
                  <a:srgbClr val="FFFFFF"/>
                </a:solidFill>
              </a:rPr>
              <a:t>ТЕСТОВЫЕ ПРИЕМНИКИ</a:t>
            </a:r>
            <a:endParaRPr spc="-325" dirty="0">
              <a:solidFill>
                <a:srgbClr val="FFFFFF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696550"/>
            <a:ext cx="2067444" cy="14626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4600" y="3105150"/>
            <a:ext cx="1507236" cy="11292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230968"/>
            <a:ext cx="2353310" cy="1208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3525" marR="5080" indent="-251460">
              <a:lnSpc>
                <a:spcPct val="105000"/>
              </a:lnSpc>
              <a:spcBef>
                <a:spcPts val="105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Упрощенная схема телевизионного передатчика, включая измерительные приборы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191324"/>
            <a:ext cx="2353310" cy="81701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lang="ru-RU" spc="-330" dirty="0">
                <a:solidFill>
                  <a:srgbClr val="FFFFFF"/>
                </a:solidFill>
              </a:rPr>
              <a:t>СЕГМЕНТ ПЕРЕДАТЧИКА</a:t>
            </a:r>
            <a:endParaRPr spc="-355" dirty="0">
              <a:solidFill>
                <a:srgbClr val="FFFFFF"/>
              </a:solidFill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068" y="1207636"/>
            <a:ext cx="5130403" cy="26724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" y="28"/>
            <a:ext cx="3505201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5911" y="1684296"/>
            <a:ext cx="3186889" cy="313534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63525" marR="11811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Ошибка OXCO передатчика является основным источником погрешностей, связанных с временной неточностью радиочастотного сигнала</a:t>
            </a:r>
          </a:p>
          <a:p>
            <a:pPr marL="263525" marR="11811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Вклад ошибки ~ (300 </a:t>
            </a:r>
            <a:r>
              <a:rPr lang="ru-RU" sz="1500" dirty="0" err="1">
                <a:solidFill>
                  <a:srgbClr val="FFFFFF"/>
                </a:solidFill>
                <a:latin typeface="Arial MT"/>
                <a:cs typeface="Arial MT"/>
              </a:rPr>
              <a:t>нс</a:t>
            </a: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</a:p>
          <a:p>
            <a:pPr marL="263525" marR="11811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Видны другие периодические и систематические ошибки</a:t>
            </a:r>
          </a:p>
          <a:p>
            <a:pPr marL="263525" marR="11811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В разработки придется улучшить управление OCXO</a:t>
            </a:r>
          </a:p>
          <a:p>
            <a:pPr marL="263525" marR="11811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Усовершенствовать регулятор SFN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5911" y="141149"/>
            <a:ext cx="2716177" cy="137377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85"/>
              </a:spcBef>
            </a:pPr>
            <a:r>
              <a:rPr lang="ru-RU" spc="-330" dirty="0">
                <a:solidFill>
                  <a:srgbClr val="FFFFFF"/>
                </a:solidFill>
              </a:rPr>
              <a:t>ТОЧНОСТЬ ПЕРЕДАТЧИКА – ПРОГНОЗНАЯ</a:t>
            </a:r>
            <a:endParaRPr spc="-400" dirty="0">
              <a:solidFill>
                <a:srgbClr val="FFFFFF"/>
              </a:solidFill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06011" y="1362456"/>
            <a:ext cx="4355592" cy="2299716"/>
            <a:chOff x="3906011" y="1362456"/>
            <a:chExt cx="4355592" cy="2299716"/>
          </a:xfrm>
        </p:grpSpPr>
        <p:pic>
          <p:nvPicPr>
            <p:cNvPr id="11" name="object 11"/>
            <p:cNvPicPr/>
            <p:nvPr/>
          </p:nvPicPr>
          <p:blipFill rotWithShape="1">
            <a:blip r:embed="rId2" cstate="print"/>
            <a:srcRect l="-280" t="-1062" r="280" b="1062"/>
            <a:stretch/>
          </p:blipFill>
          <p:spPr>
            <a:xfrm>
              <a:off x="3906011" y="1362456"/>
              <a:ext cx="4355592" cy="22997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 rotWithShape="1">
            <a:blip r:embed="rId3" cstate="print"/>
            <a:srcRect t="16928"/>
            <a:stretch/>
          </p:blipFill>
          <p:spPr>
            <a:xfrm>
              <a:off x="4268744" y="1689456"/>
              <a:ext cx="3861816" cy="187750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671112" y="828036"/>
            <a:ext cx="51047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600" spc="-10" dirty="0">
                <a:latin typeface="Arial MT"/>
                <a:cs typeface="Arial MT"/>
              </a:rPr>
              <a:t>Точность прогноза джиттера радиочастотного сигнала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87370" cy="5134610"/>
            <a:chOff x="0" y="28"/>
            <a:chExt cx="308737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87370" cy="5134610"/>
            </a:xfrm>
            <a:custGeom>
              <a:avLst/>
              <a:gdLst/>
              <a:ahLst/>
              <a:cxnLst/>
              <a:rect l="l" t="t" r="r" b="b"/>
              <a:pathLst>
                <a:path w="3087370" h="5134610">
                  <a:moveTo>
                    <a:pt x="3086811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86811" y="5134395"/>
                  </a:lnTo>
                  <a:lnTo>
                    <a:pt x="3086811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87370" cy="3432175"/>
            </a:xfrm>
            <a:custGeom>
              <a:avLst/>
              <a:gdLst/>
              <a:ahLst/>
              <a:cxnLst/>
              <a:rect l="l" t="t" r="r" b="b"/>
              <a:pathLst>
                <a:path w="3087370" h="3432175">
                  <a:moveTo>
                    <a:pt x="2359085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86811" y="3431745"/>
                  </a:lnTo>
                  <a:lnTo>
                    <a:pt x="3086811" y="677632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87370" cy="2882265"/>
            </a:xfrm>
            <a:custGeom>
              <a:avLst/>
              <a:gdLst/>
              <a:ahLst/>
              <a:cxnLst/>
              <a:rect l="l" t="t" r="r" b="b"/>
              <a:pathLst>
                <a:path w="3087370" h="2882265">
                  <a:moveTo>
                    <a:pt x="2359085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86811" y="2881645"/>
                  </a:lnTo>
                  <a:lnTo>
                    <a:pt x="3086811" y="677759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14" y="3188139"/>
              <a:ext cx="2817495" cy="1946910"/>
            </a:xfrm>
            <a:custGeom>
              <a:avLst/>
              <a:gdLst/>
              <a:ahLst/>
              <a:cxnLst/>
              <a:rect l="l" t="t" r="r" b="b"/>
              <a:pathLst>
                <a:path w="2817495" h="1946910">
                  <a:moveTo>
                    <a:pt x="2089370" y="0"/>
                  </a:moveTo>
                  <a:lnTo>
                    <a:pt x="0" y="1946284"/>
                  </a:lnTo>
                  <a:lnTo>
                    <a:pt x="2817096" y="1946284"/>
                  </a:lnTo>
                  <a:lnTo>
                    <a:pt x="2817096" y="677759"/>
                  </a:lnTo>
                  <a:lnTo>
                    <a:pt x="2089370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773" y="4778303"/>
              <a:ext cx="765175" cy="356235"/>
            </a:xfrm>
            <a:custGeom>
              <a:avLst/>
              <a:gdLst/>
              <a:ahLst/>
              <a:cxnLst/>
              <a:rect l="l" t="t" r="r" b="b"/>
              <a:pathLst>
                <a:path w="765175" h="356235">
                  <a:moveTo>
                    <a:pt x="382311" y="0"/>
                  </a:moveTo>
                  <a:lnTo>
                    <a:pt x="0" y="356120"/>
                  </a:lnTo>
                  <a:lnTo>
                    <a:pt x="764622" y="356120"/>
                  </a:lnTo>
                  <a:lnTo>
                    <a:pt x="382311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7479" y="1098930"/>
            <a:ext cx="2682959" cy="29179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3525" marR="33020" indent="-251460">
              <a:lnSpc>
                <a:spcPct val="105100"/>
              </a:lnSpc>
              <a:spcBef>
                <a:spcPts val="105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Если исключить погрешность OCXO, самая крупная ошибка будет устранена, но все равно будет видна периодическая ошибка в 100 </a:t>
            </a:r>
            <a:r>
              <a:rPr lang="ru-RU" sz="1500" dirty="0" err="1">
                <a:solidFill>
                  <a:srgbClr val="FFFFFF"/>
                </a:solidFill>
                <a:latin typeface="Arial MT"/>
                <a:cs typeface="Arial MT"/>
              </a:rPr>
              <a:t>нс</a:t>
            </a:r>
            <a:endParaRPr lang="ru-RU" sz="15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263525" marR="33020" indent="-251460">
              <a:lnSpc>
                <a:spcPct val="105100"/>
              </a:lnSpc>
              <a:spcBef>
                <a:spcPts val="105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Регулятор SFN вызывает периодическую ошибку. Если ее устранить, мы ожидаем ошибку менее чем в 50 </a:t>
            </a:r>
            <a:r>
              <a:rPr lang="ru-RU" sz="1500" dirty="0" err="1">
                <a:solidFill>
                  <a:srgbClr val="FFFFFF"/>
                </a:solidFill>
                <a:latin typeface="Arial MT"/>
                <a:cs typeface="Arial MT"/>
              </a:rPr>
              <a:t>нс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9221" y="151493"/>
            <a:ext cx="78867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365" dirty="0">
                <a:solidFill>
                  <a:srgbClr val="FFFFFF"/>
                </a:solidFill>
              </a:rPr>
              <a:t>ОБХОД  </a:t>
            </a:r>
            <a:r>
              <a:rPr lang="en-US" spc="-365" dirty="0">
                <a:solidFill>
                  <a:srgbClr val="FFFFFF"/>
                </a:solidFill>
              </a:rPr>
              <a:t>OCXO</a:t>
            </a:r>
            <a:endParaRPr spc="-375" dirty="0">
              <a:solidFill>
                <a:srgbClr val="FFFFFF"/>
              </a:solidFill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0903" y="241409"/>
            <a:ext cx="3932956" cy="168492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078238" y="2016251"/>
            <a:ext cx="4346575" cy="1788160"/>
            <a:chOff x="4064508" y="2016251"/>
            <a:chExt cx="4346575" cy="178816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4508" y="2016251"/>
              <a:ext cx="4346447" cy="17877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375398" y="2265425"/>
              <a:ext cx="558800" cy="6985"/>
            </a:xfrm>
            <a:custGeom>
              <a:avLst/>
              <a:gdLst/>
              <a:ahLst/>
              <a:cxnLst/>
              <a:rect l="l" t="t" r="r" b="b"/>
              <a:pathLst>
                <a:path w="558800" h="6985">
                  <a:moveTo>
                    <a:pt x="0" y="0"/>
                  </a:moveTo>
                  <a:lnTo>
                    <a:pt x="558292" y="6731"/>
                  </a:lnTo>
                </a:path>
              </a:pathLst>
            </a:custGeom>
            <a:ln w="38100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75398" y="2423921"/>
              <a:ext cx="558800" cy="6985"/>
            </a:xfrm>
            <a:custGeom>
              <a:avLst/>
              <a:gdLst/>
              <a:ahLst/>
              <a:cxnLst/>
              <a:rect l="l" t="t" r="r" b="b"/>
              <a:pathLst>
                <a:path w="558800" h="6985">
                  <a:moveTo>
                    <a:pt x="0" y="0"/>
                  </a:moveTo>
                  <a:lnTo>
                    <a:pt x="558292" y="6730"/>
                  </a:lnTo>
                </a:path>
              </a:pathLst>
            </a:custGeom>
            <a:ln w="38100">
              <a:solidFill>
                <a:srgbClr val="003D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56902" y="3955541"/>
            <a:ext cx="4279377" cy="75855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036432" y="2208657"/>
            <a:ext cx="8959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Residual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error </a:t>
            </a:r>
            <a:r>
              <a:rPr sz="900" dirty="0">
                <a:latin typeface="Arial MT"/>
                <a:cs typeface="Arial MT"/>
              </a:rPr>
              <a:t>Timing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error </a:t>
            </a:r>
            <a:r>
              <a:rPr sz="900" dirty="0">
                <a:latin typeface="Arial MT"/>
                <a:cs typeface="Arial MT"/>
              </a:rPr>
              <a:t>Systematic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effect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75397" y="2582417"/>
            <a:ext cx="558800" cy="6985"/>
          </a:xfrm>
          <a:custGeom>
            <a:avLst/>
            <a:gdLst/>
            <a:ahLst/>
            <a:cxnLst/>
            <a:rect l="l" t="t" r="r" b="b"/>
            <a:pathLst>
              <a:path w="558800" h="6985">
                <a:moveTo>
                  <a:pt x="0" y="0"/>
                </a:moveTo>
                <a:lnTo>
                  <a:pt x="558292" y="6731"/>
                </a:lnTo>
              </a:path>
            </a:pathLst>
          </a:custGeom>
          <a:ln w="38100">
            <a:solidFill>
              <a:srgbClr val="0079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84424" y="4212988"/>
            <a:ext cx="585958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50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ns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87370" cy="5134610"/>
            <a:chOff x="0" y="28"/>
            <a:chExt cx="308737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87370" cy="5134610"/>
            </a:xfrm>
            <a:custGeom>
              <a:avLst/>
              <a:gdLst/>
              <a:ahLst/>
              <a:cxnLst/>
              <a:rect l="l" t="t" r="r" b="b"/>
              <a:pathLst>
                <a:path w="3087370" h="5134610">
                  <a:moveTo>
                    <a:pt x="3086811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86811" y="5134395"/>
                  </a:lnTo>
                  <a:lnTo>
                    <a:pt x="3086811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87370" cy="3432175"/>
            </a:xfrm>
            <a:custGeom>
              <a:avLst/>
              <a:gdLst/>
              <a:ahLst/>
              <a:cxnLst/>
              <a:rect l="l" t="t" r="r" b="b"/>
              <a:pathLst>
                <a:path w="3087370" h="3432175">
                  <a:moveTo>
                    <a:pt x="2359085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86811" y="3431745"/>
                  </a:lnTo>
                  <a:lnTo>
                    <a:pt x="3086811" y="677632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87370" cy="2882265"/>
            </a:xfrm>
            <a:custGeom>
              <a:avLst/>
              <a:gdLst/>
              <a:ahLst/>
              <a:cxnLst/>
              <a:rect l="l" t="t" r="r" b="b"/>
              <a:pathLst>
                <a:path w="3087370" h="2882265">
                  <a:moveTo>
                    <a:pt x="2359085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86811" y="2881645"/>
                  </a:lnTo>
                  <a:lnTo>
                    <a:pt x="3086811" y="677759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14" y="3188139"/>
              <a:ext cx="2817495" cy="1946910"/>
            </a:xfrm>
            <a:custGeom>
              <a:avLst/>
              <a:gdLst/>
              <a:ahLst/>
              <a:cxnLst/>
              <a:rect l="l" t="t" r="r" b="b"/>
              <a:pathLst>
                <a:path w="2817495" h="1946910">
                  <a:moveTo>
                    <a:pt x="2089370" y="0"/>
                  </a:moveTo>
                  <a:lnTo>
                    <a:pt x="0" y="1946284"/>
                  </a:lnTo>
                  <a:lnTo>
                    <a:pt x="2817096" y="1946284"/>
                  </a:lnTo>
                  <a:lnTo>
                    <a:pt x="2817096" y="677759"/>
                  </a:lnTo>
                  <a:lnTo>
                    <a:pt x="2089370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773" y="4778303"/>
              <a:ext cx="765175" cy="356235"/>
            </a:xfrm>
            <a:custGeom>
              <a:avLst/>
              <a:gdLst/>
              <a:ahLst/>
              <a:cxnLst/>
              <a:rect l="l" t="t" r="r" b="b"/>
              <a:pathLst>
                <a:path w="765175" h="356235">
                  <a:moveTo>
                    <a:pt x="382311" y="0"/>
                  </a:moveTo>
                  <a:lnTo>
                    <a:pt x="0" y="356120"/>
                  </a:lnTo>
                  <a:lnTo>
                    <a:pt x="764622" y="356120"/>
                  </a:lnTo>
                  <a:lnTo>
                    <a:pt x="382311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397634"/>
            <a:ext cx="2545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2000" dirty="0">
                <a:solidFill>
                  <a:srgbClr val="FFFFFF"/>
                </a:solidFill>
                <a:latin typeface="Arial MT"/>
                <a:cs typeface="Arial MT"/>
              </a:rPr>
              <a:t>Ошибка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40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ns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195486"/>
            <a:ext cx="2472132" cy="81701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lang="ru-RU" spc="-365" dirty="0">
                <a:solidFill>
                  <a:srgbClr val="FFFFFF"/>
                </a:solidFill>
                <a:latin typeface="+mn-lt"/>
              </a:rPr>
              <a:t>ОПТИМИЗАЦИЯ </a:t>
            </a:r>
            <a:r>
              <a:rPr lang="en-US" spc="-365" dirty="0">
                <a:solidFill>
                  <a:srgbClr val="FFFFFF"/>
                </a:solidFill>
                <a:latin typeface="+mn-lt"/>
              </a:rPr>
              <a:t>OCXO </a:t>
            </a:r>
            <a:r>
              <a:rPr lang="ru-RU" spc="-365" dirty="0">
                <a:solidFill>
                  <a:srgbClr val="FFFFFF"/>
                </a:solidFill>
                <a:latin typeface="+mn-lt"/>
              </a:rPr>
              <a:t> И  </a:t>
            </a:r>
            <a:r>
              <a:rPr lang="en-US" spc="-365" dirty="0">
                <a:solidFill>
                  <a:srgbClr val="FFFFFF"/>
                </a:solidFill>
                <a:latin typeface="+mn-lt"/>
              </a:rPr>
              <a:t>SFN</a:t>
            </a:r>
            <a:endParaRPr spc="-32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9064" y="199644"/>
            <a:ext cx="5638775" cy="14554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2779" y="2572511"/>
            <a:ext cx="5638800" cy="18699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859148" y="1710690"/>
            <a:ext cx="4516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Arial MT"/>
                <a:cs typeface="Arial MT"/>
              </a:rPr>
              <a:t>Оставшаяся ошибка синхронизации (&lt; 100 </a:t>
            </a:r>
            <a:r>
              <a:rPr lang="ru-RU" sz="1200" dirty="0" err="1">
                <a:latin typeface="Arial MT"/>
                <a:cs typeface="Arial MT"/>
              </a:rPr>
              <a:t>нс</a:t>
            </a:r>
            <a:r>
              <a:rPr lang="ru-RU" sz="1200" dirty="0">
                <a:latin typeface="Arial MT"/>
                <a:cs typeface="Arial MT"/>
              </a:rPr>
              <a:t>) после усовершенствования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7266" y="4472432"/>
            <a:ext cx="48233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Arial MT"/>
                <a:cs typeface="Arial MT"/>
              </a:rPr>
              <a:t>Оставшаяся ошибка синхронизации (&lt;40 </a:t>
            </a:r>
            <a:r>
              <a:rPr lang="ru-RU" sz="1200" dirty="0" err="1">
                <a:latin typeface="Arial MT"/>
                <a:cs typeface="Arial MT"/>
              </a:rPr>
              <a:t>нс</a:t>
            </a:r>
            <a:r>
              <a:rPr lang="ru-RU" sz="1200" dirty="0">
                <a:latin typeface="Arial MT"/>
                <a:cs typeface="Arial MT"/>
              </a:rPr>
              <a:t>) после усовершенствования OCXO PID-регулятора и регулятора SFN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3400" y="-207758"/>
            <a:ext cx="1981200" cy="873264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385" dirty="0"/>
              <a:t>Резюме</a:t>
            </a:r>
            <a:endParaRPr spc="-385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12115" y="619769"/>
            <a:ext cx="6327140" cy="1075936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Использование улучшенной сети телевизионных передатчиков, синхронизированных по времени UTC делают второй источник помимо GNSS для PTP </a:t>
            </a:r>
          </a:p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Возможна точность ~40 </a:t>
            </a:r>
            <a:r>
              <a:rPr lang="ru-RU" sz="1500" dirty="0" err="1">
                <a:latin typeface="Arial MT"/>
                <a:cs typeface="Arial MT"/>
              </a:rPr>
              <a:t>нс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029" y="1829897"/>
            <a:ext cx="4881334" cy="145937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8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Точность, близкая к характеристикам GNSS</a:t>
            </a:r>
          </a:p>
          <a:p>
            <a:pPr marL="263525" indent="-250825">
              <a:lnSpc>
                <a:spcPct val="100000"/>
              </a:lnSpc>
              <a:spcBef>
                <a:spcPts val="58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Намного лучше, чем у длинноволновых сигналов</a:t>
            </a:r>
          </a:p>
          <a:p>
            <a:pPr marL="263525" indent="-250825">
              <a:lnSpc>
                <a:spcPct val="100000"/>
              </a:lnSpc>
              <a:spcBef>
                <a:spcPts val="58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Намного дешевле оптоволоконной линии связи с PTP </a:t>
            </a:r>
          </a:p>
          <a:p>
            <a:pPr marL="263525" indent="-250825">
              <a:lnSpc>
                <a:spcPct val="100000"/>
              </a:lnSpc>
              <a:spcBef>
                <a:spcPts val="58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Поддержка мобильности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76315" y="2139695"/>
            <a:ext cx="864235" cy="647700"/>
          </a:xfrm>
          <a:custGeom>
            <a:avLst/>
            <a:gdLst/>
            <a:ahLst/>
            <a:cxnLst/>
            <a:rect l="l" t="t" r="r" b="b"/>
            <a:pathLst>
              <a:path w="864235" h="647700">
                <a:moveTo>
                  <a:pt x="864108" y="0"/>
                </a:moveTo>
                <a:lnTo>
                  <a:pt x="0" y="0"/>
                </a:lnTo>
                <a:lnTo>
                  <a:pt x="0" y="647700"/>
                </a:lnTo>
                <a:lnTo>
                  <a:pt x="864108" y="647700"/>
                </a:lnTo>
                <a:lnTo>
                  <a:pt x="864108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90502" y="2219772"/>
            <a:ext cx="76893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1500" spc="-20" dirty="0">
                <a:solidFill>
                  <a:srgbClr val="FFFFFF"/>
                </a:solidFill>
                <a:latin typeface="Arial MT"/>
                <a:cs typeface="Arial MT"/>
              </a:rPr>
              <a:t>ГМЦ ГСВЧ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1900" y="1115567"/>
            <a:ext cx="864235" cy="649605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33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UTC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81900" y="2142744"/>
            <a:ext cx="864235" cy="647700"/>
          </a:xfrm>
          <a:custGeom>
            <a:avLst/>
            <a:gdLst/>
            <a:ahLst/>
            <a:cxnLst/>
            <a:rect l="l" t="t" r="r" b="b"/>
            <a:pathLst>
              <a:path w="864234" h="647700">
                <a:moveTo>
                  <a:pt x="864107" y="0"/>
                </a:moveTo>
                <a:lnTo>
                  <a:pt x="0" y="0"/>
                </a:lnTo>
                <a:lnTo>
                  <a:pt x="0" y="647700"/>
                </a:lnTo>
                <a:lnTo>
                  <a:pt x="864107" y="647700"/>
                </a:lnTo>
                <a:lnTo>
                  <a:pt x="864107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26806" y="2172080"/>
            <a:ext cx="5753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USNO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09894" y="1742185"/>
            <a:ext cx="2436495" cy="1990089"/>
          </a:xfrm>
          <a:custGeom>
            <a:avLst/>
            <a:gdLst/>
            <a:ahLst/>
            <a:cxnLst/>
            <a:rect l="l" t="t" r="r" b="b"/>
            <a:pathLst>
              <a:path w="2436495" h="1990089">
                <a:moveTo>
                  <a:pt x="2042160" y="99568"/>
                </a:moveTo>
                <a:lnTo>
                  <a:pt x="2035810" y="86868"/>
                </a:lnTo>
                <a:lnTo>
                  <a:pt x="2004123" y="23507"/>
                </a:lnTo>
                <a:lnTo>
                  <a:pt x="2004314" y="23368"/>
                </a:lnTo>
                <a:lnTo>
                  <a:pt x="2001634" y="22606"/>
                </a:lnTo>
                <a:lnTo>
                  <a:pt x="1922399" y="0"/>
                </a:lnTo>
                <a:lnTo>
                  <a:pt x="1927098" y="24968"/>
                </a:lnTo>
                <a:lnTo>
                  <a:pt x="72605" y="372313"/>
                </a:lnTo>
                <a:lnTo>
                  <a:pt x="67945" y="347345"/>
                </a:lnTo>
                <a:lnTo>
                  <a:pt x="0" y="398780"/>
                </a:lnTo>
                <a:lnTo>
                  <a:pt x="81915" y="422148"/>
                </a:lnTo>
                <a:lnTo>
                  <a:pt x="77685" y="399542"/>
                </a:lnTo>
                <a:lnTo>
                  <a:pt x="77254" y="397205"/>
                </a:lnTo>
                <a:lnTo>
                  <a:pt x="1931784" y="49834"/>
                </a:lnTo>
                <a:lnTo>
                  <a:pt x="1936496" y="74803"/>
                </a:lnTo>
                <a:lnTo>
                  <a:pt x="2003894" y="23685"/>
                </a:lnTo>
                <a:lnTo>
                  <a:pt x="1965960" y="99568"/>
                </a:lnTo>
                <a:lnTo>
                  <a:pt x="1991360" y="99568"/>
                </a:lnTo>
                <a:lnTo>
                  <a:pt x="1991360" y="325882"/>
                </a:lnTo>
                <a:lnTo>
                  <a:pt x="1965960" y="325882"/>
                </a:lnTo>
                <a:lnTo>
                  <a:pt x="2004060" y="402082"/>
                </a:lnTo>
                <a:lnTo>
                  <a:pt x="2035810" y="338582"/>
                </a:lnTo>
                <a:lnTo>
                  <a:pt x="2042160" y="325882"/>
                </a:lnTo>
                <a:lnTo>
                  <a:pt x="2016760" y="325882"/>
                </a:lnTo>
                <a:lnTo>
                  <a:pt x="2016760" y="99568"/>
                </a:lnTo>
                <a:lnTo>
                  <a:pt x="2042160" y="99568"/>
                </a:lnTo>
                <a:close/>
              </a:path>
              <a:path w="2436495" h="1990089">
                <a:moveTo>
                  <a:pt x="2436114" y="1342390"/>
                </a:moveTo>
                <a:lnTo>
                  <a:pt x="1572006" y="1342390"/>
                </a:lnTo>
                <a:lnTo>
                  <a:pt x="1572006" y="1990090"/>
                </a:lnTo>
                <a:lnTo>
                  <a:pt x="2436114" y="1990090"/>
                </a:lnTo>
                <a:lnTo>
                  <a:pt x="2436114" y="134239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01482" y="3113277"/>
            <a:ext cx="4273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GPS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81900" y="4009644"/>
            <a:ext cx="864235" cy="647700"/>
          </a:xfrm>
          <a:custGeom>
            <a:avLst/>
            <a:gdLst/>
            <a:ahLst/>
            <a:cxnLst/>
            <a:rect l="l" t="t" r="r" b="b"/>
            <a:pathLst>
              <a:path w="864234" h="647700">
                <a:moveTo>
                  <a:pt x="864107" y="0"/>
                </a:moveTo>
                <a:lnTo>
                  <a:pt x="0" y="0"/>
                </a:lnTo>
                <a:lnTo>
                  <a:pt x="0" y="647699"/>
                </a:lnTo>
                <a:lnTo>
                  <a:pt x="864107" y="647699"/>
                </a:lnTo>
                <a:lnTo>
                  <a:pt x="864107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08518" y="4039311"/>
            <a:ext cx="609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master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44056" y="4008120"/>
            <a:ext cx="864235" cy="647700"/>
          </a:xfrm>
          <a:custGeom>
            <a:avLst/>
            <a:gdLst/>
            <a:ahLst/>
            <a:cxnLst/>
            <a:rect l="l" t="t" r="r" b="b"/>
            <a:pathLst>
              <a:path w="864234" h="647700">
                <a:moveTo>
                  <a:pt x="864107" y="0"/>
                </a:moveTo>
                <a:lnTo>
                  <a:pt x="0" y="0"/>
                </a:lnTo>
                <a:lnTo>
                  <a:pt x="0" y="647699"/>
                </a:lnTo>
                <a:lnTo>
                  <a:pt x="864107" y="647699"/>
                </a:lnTo>
                <a:lnTo>
                  <a:pt x="864107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39255" y="4037482"/>
            <a:ext cx="472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80888" y="2791205"/>
            <a:ext cx="2471420" cy="1864995"/>
            <a:chOff x="5580888" y="2791205"/>
            <a:chExt cx="2471420" cy="1864995"/>
          </a:xfrm>
        </p:grpSpPr>
        <p:sp>
          <p:nvSpPr>
            <p:cNvPr id="17" name="object 17"/>
            <p:cNvSpPr/>
            <p:nvPr/>
          </p:nvSpPr>
          <p:spPr>
            <a:xfrm>
              <a:off x="7975854" y="2791205"/>
              <a:ext cx="76200" cy="1219835"/>
            </a:xfrm>
            <a:custGeom>
              <a:avLst/>
              <a:gdLst/>
              <a:ahLst/>
              <a:cxnLst/>
              <a:rect l="l" t="t" r="r" b="b"/>
              <a:pathLst>
                <a:path w="76200" h="1219835">
                  <a:moveTo>
                    <a:pt x="76200" y="1143165"/>
                  </a:moveTo>
                  <a:lnTo>
                    <a:pt x="47625" y="1143165"/>
                  </a:lnTo>
                  <a:lnTo>
                    <a:pt x="47625" y="941832"/>
                  </a:lnTo>
                  <a:lnTo>
                    <a:pt x="28575" y="941832"/>
                  </a:lnTo>
                  <a:lnTo>
                    <a:pt x="28575" y="1143165"/>
                  </a:lnTo>
                  <a:lnTo>
                    <a:pt x="0" y="1143165"/>
                  </a:lnTo>
                  <a:lnTo>
                    <a:pt x="38100" y="1219365"/>
                  </a:lnTo>
                  <a:lnTo>
                    <a:pt x="69850" y="1155865"/>
                  </a:lnTo>
                  <a:lnTo>
                    <a:pt x="76200" y="1143165"/>
                  </a:lnTo>
                  <a:close/>
                </a:path>
                <a:path w="76200" h="1219835">
                  <a:moveTo>
                    <a:pt x="76200" y="216662"/>
                  </a:moveTo>
                  <a:lnTo>
                    <a:pt x="47625" y="216662"/>
                  </a:lnTo>
                  <a:lnTo>
                    <a:pt x="47625" y="0"/>
                  </a:lnTo>
                  <a:lnTo>
                    <a:pt x="28575" y="0"/>
                  </a:lnTo>
                  <a:lnTo>
                    <a:pt x="28575" y="216662"/>
                  </a:lnTo>
                  <a:lnTo>
                    <a:pt x="0" y="216662"/>
                  </a:lnTo>
                  <a:lnTo>
                    <a:pt x="38100" y="292862"/>
                  </a:lnTo>
                  <a:lnTo>
                    <a:pt x="69850" y="229362"/>
                  </a:lnTo>
                  <a:lnTo>
                    <a:pt x="76200" y="216662"/>
                  </a:lnTo>
                  <a:close/>
                </a:path>
              </a:pathLst>
            </a:custGeom>
            <a:solidFill>
              <a:srgbClr val="003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8926" y="4294606"/>
              <a:ext cx="173608" cy="762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580888" y="4008119"/>
              <a:ext cx="864235" cy="647700"/>
            </a:xfrm>
            <a:custGeom>
              <a:avLst/>
              <a:gdLst/>
              <a:ahLst/>
              <a:cxnLst/>
              <a:rect l="l" t="t" r="r" b="b"/>
              <a:pathLst>
                <a:path w="864235" h="647700">
                  <a:moveTo>
                    <a:pt x="864108" y="0"/>
                  </a:moveTo>
                  <a:lnTo>
                    <a:pt x="0" y="0"/>
                  </a:lnTo>
                  <a:lnTo>
                    <a:pt x="0" y="647699"/>
                  </a:lnTo>
                  <a:lnTo>
                    <a:pt x="864108" y="64769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003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76340" y="4037482"/>
            <a:ext cx="472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74969" y="2787395"/>
            <a:ext cx="1468755" cy="1220470"/>
            <a:chOff x="5974969" y="2787395"/>
            <a:chExt cx="1468755" cy="1220470"/>
          </a:xfrm>
        </p:grpSpPr>
        <p:sp>
          <p:nvSpPr>
            <p:cNvPr id="22" name="object 22"/>
            <p:cNvSpPr/>
            <p:nvPr/>
          </p:nvSpPr>
          <p:spPr>
            <a:xfrm>
              <a:off x="5974969" y="2787395"/>
              <a:ext cx="76200" cy="1220470"/>
            </a:xfrm>
            <a:custGeom>
              <a:avLst/>
              <a:gdLst/>
              <a:ahLst/>
              <a:cxnLst/>
              <a:rect l="l" t="t" r="r" b="b"/>
              <a:pathLst>
                <a:path w="76200" h="1220470">
                  <a:moveTo>
                    <a:pt x="31706" y="1143872"/>
                  </a:moveTo>
                  <a:lnTo>
                    <a:pt x="0" y="1143977"/>
                  </a:lnTo>
                  <a:lnTo>
                    <a:pt x="38353" y="1220050"/>
                  </a:lnTo>
                  <a:lnTo>
                    <a:pt x="69721" y="1156576"/>
                  </a:lnTo>
                  <a:lnTo>
                    <a:pt x="31750" y="1156576"/>
                  </a:lnTo>
                  <a:lnTo>
                    <a:pt x="31706" y="1143872"/>
                  </a:lnTo>
                  <a:close/>
                </a:path>
                <a:path w="76200" h="1220470">
                  <a:moveTo>
                    <a:pt x="44406" y="1143829"/>
                  </a:moveTo>
                  <a:lnTo>
                    <a:pt x="31706" y="1143872"/>
                  </a:lnTo>
                  <a:lnTo>
                    <a:pt x="31750" y="1156576"/>
                  </a:lnTo>
                  <a:lnTo>
                    <a:pt x="44450" y="1156525"/>
                  </a:lnTo>
                  <a:lnTo>
                    <a:pt x="44406" y="1143829"/>
                  </a:lnTo>
                  <a:close/>
                </a:path>
                <a:path w="76200" h="1220470">
                  <a:moveTo>
                    <a:pt x="76072" y="1143723"/>
                  </a:moveTo>
                  <a:lnTo>
                    <a:pt x="44406" y="1143829"/>
                  </a:lnTo>
                  <a:lnTo>
                    <a:pt x="44450" y="1156525"/>
                  </a:lnTo>
                  <a:lnTo>
                    <a:pt x="31750" y="1156576"/>
                  </a:lnTo>
                  <a:lnTo>
                    <a:pt x="69721" y="1156576"/>
                  </a:lnTo>
                  <a:lnTo>
                    <a:pt x="76072" y="1143723"/>
                  </a:lnTo>
                  <a:close/>
                </a:path>
                <a:path w="76200" h="1220470">
                  <a:moveTo>
                    <a:pt x="40512" y="0"/>
                  </a:moveTo>
                  <a:lnTo>
                    <a:pt x="27812" y="0"/>
                  </a:lnTo>
                  <a:lnTo>
                    <a:pt x="31706" y="1143872"/>
                  </a:lnTo>
                  <a:lnTo>
                    <a:pt x="44406" y="1143829"/>
                  </a:lnTo>
                  <a:lnTo>
                    <a:pt x="40512" y="0"/>
                  </a:lnTo>
                  <a:close/>
                </a:path>
              </a:pathLst>
            </a:custGeom>
            <a:solidFill>
              <a:srgbClr val="003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79108" y="3095243"/>
              <a:ext cx="864235" cy="649605"/>
            </a:xfrm>
            <a:custGeom>
              <a:avLst/>
              <a:gdLst/>
              <a:ahLst/>
              <a:cxnLst/>
              <a:rect l="l" t="t" r="r" b="b"/>
              <a:pathLst>
                <a:path w="864234" h="649604">
                  <a:moveTo>
                    <a:pt x="864107" y="0"/>
                  </a:moveTo>
                  <a:lnTo>
                    <a:pt x="0" y="0"/>
                  </a:lnTo>
                  <a:lnTo>
                    <a:pt x="0" y="649224"/>
                  </a:lnTo>
                  <a:lnTo>
                    <a:pt x="864107" y="649224"/>
                  </a:lnTo>
                  <a:lnTo>
                    <a:pt x="864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664832" y="3125216"/>
            <a:ext cx="6927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TV</a:t>
            </a:r>
            <a:endParaRPr sz="15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network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07227" y="2781299"/>
            <a:ext cx="2006600" cy="1247140"/>
          </a:xfrm>
          <a:custGeom>
            <a:avLst/>
            <a:gdLst/>
            <a:ahLst/>
            <a:cxnLst/>
            <a:rect l="l" t="t" r="r" b="b"/>
            <a:pathLst>
              <a:path w="2006600" h="1247139">
                <a:moveTo>
                  <a:pt x="1004062" y="314198"/>
                </a:moveTo>
                <a:lnTo>
                  <a:pt x="990879" y="301625"/>
                </a:lnTo>
                <a:lnTo>
                  <a:pt x="942467" y="255397"/>
                </a:lnTo>
                <a:lnTo>
                  <a:pt x="933145" y="285711"/>
                </a:lnTo>
                <a:lnTo>
                  <a:pt x="3810" y="0"/>
                </a:lnTo>
                <a:lnTo>
                  <a:pt x="0" y="12192"/>
                </a:lnTo>
                <a:lnTo>
                  <a:pt x="929411" y="297891"/>
                </a:lnTo>
                <a:lnTo>
                  <a:pt x="920115" y="328168"/>
                </a:lnTo>
                <a:lnTo>
                  <a:pt x="1004062" y="314198"/>
                </a:lnTo>
                <a:close/>
              </a:path>
              <a:path w="2006600" h="1247139">
                <a:moveTo>
                  <a:pt x="2006092" y="1229499"/>
                </a:moveTo>
                <a:lnTo>
                  <a:pt x="1998078" y="1222438"/>
                </a:lnTo>
                <a:lnTo>
                  <a:pt x="1942211" y="1173149"/>
                </a:lnTo>
                <a:lnTo>
                  <a:pt x="1934870" y="1200772"/>
                </a:lnTo>
                <a:lnTo>
                  <a:pt x="1006348" y="954659"/>
                </a:lnTo>
                <a:lnTo>
                  <a:pt x="1001522" y="973074"/>
                </a:lnTo>
                <a:lnTo>
                  <a:pt x="1929980" y="1219174"/>
                </a:lnTo>
                <a:lnTo>
                  <a:pt x="1922653" y="1246809"/>
                </a:lnTo>
                <a:lnTo>
                  <a:pt x="2006092" y="122949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8377" y="3717797"/>
            <a:ext cx="4006850" cy="864235"/>
          </a:xfrm>
          <a:custGeom>
            <a:avLst/>
            <a:gdLst/>
            <a:ahLst/>
            <a:cxnLst/>
            <a:rect l="l" t="t" r="r" b="b"/>
            <a:pathLst>
              <a:path w="4006850" h="864235">
                <a:moveTo>
                  <a:pt x="0" y="216026"/>
                </a:moveTo>
                <a:lnTo>
                  <a:pt x="3574542" y="216026"/>
                </a:lnTo>
                <a:lnTo>
                  <a:pt x="3574542" y="0"/>
                </a:lnTo>
                <a:lnTo>
                  <a:pt x="4006596" y="432053"/>
                </a:lnTo>
                <a:lnTo>
                  <a:pt x="3574542" y="864107"/>
                </a:lnTo>
                <a:lnTo>
                  <a:pt x="3574542" y="648080"/>
                </a:lnTo>
                <a:lnTo>
                  <a:pt x="0" y="648080"/>
                </a:lnTo>
                <a:lnTo>
                  <a:pt x="0" y="216026"/>
                </a:lnTo>
                <a:close/>
              </a:path>
            </a:pathLst>
          </a:custGeom>
          <a:ln w="10794">
            <a:solidFill>
              <a:srgbClr val="009D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61613" y="4397146"/>
            <a:ext cx="4349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PTP-</a:t>
            </a:r>
            <a:r>
              <a:rPr sz="800" spc="-25" dirty="0">
                <a:latin typeface="Arial MT"/>
                <a:cs typeface="Arial MT"/>
              </a:rPr>
              <a:t>WR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96005" y="3719322"/>
            <a:ext cx="31496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Arial MT"/>
                <a:cs typeface="Arial MT"/>
              </a:rPr>
              <a:t>GNSS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12670" y="3603497"/>
            <a:ext cx="356870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DCF77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20" dirty="0">
                <a:latin typeface="Arial MT"/>
                <a:cs typeface="Arial MT"/>
              </a:rPr>
              <a:t>WWVB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0214" y="3603701"/>
            <a:ext cx="831215" cy="27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604520" algn="l"/>
              </a:tabLst>
            </a:pPr>
            <a:r>
              <a:rPr sz="800" spc="-10" dirty="0">
                <a:latin typeface="Arial MT"/>
                <a:cs typeface="Arial MT"/>
              </a:rPr>
              <a:t>DVB-</a:t>
            </a:r>
            <a:r>
              <a:rPr sz="800" spc="-25" dirty="0">
                <a:latin typeface="Arial MT"/>
                <a:cs typeface="Arial MT"/>
              </a:rPr>
              <a:t>T2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25" dirty="0">
                <a:latin typeface="Arial MT"/>
                <a:cs typeface="Arial MT"/>
              </a:rPr>
              <a:t>FM</a:t>
            </a:r>
            <a:r>
              <a:rPr sz="800" dirty="0">
                <a:latin typeface="Arial MT"/>
                <a:cs typeface="Arial MT"/>
              </a:rPr>
              <a:t> UTC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Time</a:t>
            </a:r>
            <a:r>
              <a:rPr sz="800" spc="290" dirty="0">
                <a:latin typeface="Arial MT"/>
                <a:cs typeface="Arial MT"/>
              </a:rPr>
              <a:t>  </a:t>
            </a:r>
            <a:r>
              <a:rPr sz="800" spc="-25" dirty="0">
                <a:latin typeface="Arial MT"/>
                <a:cs typeface="Arial MT"/>
              </a:rPr>
              <a:t>RDS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58590" y="3988409"/>
            <a:ext cx="2286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ps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72409" y="3979265"/>
            <a:ext cx="2286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ns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17394" y="3970121"/>
            <a:ext cx="2305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µs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06677" y="3960977"/>
            <a:ext cx="279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ms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42543" y="3961587"/>
            <a:ext cx="120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30527" y="4372152"/>
            <a:ext cx="2292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NTP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86480" y="4397146"/>
            <a:ext cx="2247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PTP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61564" y="3303523"/>
            <a:ext cx="51371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5G</a:t>
            </a:r>
            <a:r>
              <a:rPr sz="800" spc="-10" dirty="0">
                <a:latin typeface="Arial MT"/>
                <a:cs typeface="Arial MT"/>
              </a:rPr>
              <a:t> cellular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71545" y="3513582"/>
            <a:ext cx="454659" cy="1143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800" dirty="0">
                <a:latin typeface="Arial MT"/>
                <a:cs typeface="Arial MT"/>
              </a:rPr>
              <a:t>TV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Signal</a:t>
            </a:r>
            <a:endParaRPr sz="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6712" y="-121413"/>
            <a:ext cx="2842942" cy="873264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325" dirty="0"/>
              <a:t>ПРОБЛЕМАТИКА</a:t>
            </a:r>
            <a:endParaRPr spc="-365" dirty="0"/>
          </a:p>
        </p:txBody>
      </p:sp>
      <p:sp>
        <p:nvSpPr>
          <p:cNvPr id="3" name="object 3"/>
          <p:cNvSpPr txBox="1"/>
          <p:nvPr/>
        </p:nvSpPr>
        <p:spPr>
          <a:xfrm>
            <a:off x="367849" y="723275"/>
            <a:ext cx="7040442" cy="1127232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GNSS - это «золотой стандарт» для бесчисленных пользователей синхронизации с частотой менее 1 мкс</a:t>
            </a:r>
          </a:p>
          <a:p>
            <a:pPr marL="461009" lvl="1" indent="-179070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461009" algn="l"/>
              </a:tabLst>
            </a:pPr>
            <a:endParaRPr lang="ru-RU" sz="1500" dirty="0">
              <a:latin typeface="Arial MT"/>
              <a:cs typeface="Arial MT"/>
            </a:endParaRPr>
          </a:p>
          <a:p>
            <a:pPr marL="461009" lvl="1" indent="-179070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461009" algn="l"/>
              </a:tabLst>
            </a:pPr>
            <a:r>
              <a:rPr lang="ru-RU" sz="1500" dirty="0">
                <a:latin typeface="Arial MT"/>
                <a:cs typeface="Arial MT"/>
              </a:rPr>
              <a:t>Дешевые приемники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67" y="1821160"/>
            <a:ext cx="5053915" cy="145937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1009" indent="-179070">
              <a:lnSpc>
                <a:spcPct val="100000"/>
              </a:lnSpc>
              <a:spcBef>
                <a:spcPts val="580"/>
              </a:spcBef>
              <a:buSzPct val="90000"/>
              <a:buFont typeface="Symbol"/>
              <a:buChar char=""/>
              <a:tabLst>
                <a:tab pos="461009" algn="l"/>
              </a:tabLst>
            </a:pPr>
            <a:r>
              <a:rPr lang="ru-RU" sz="1500" dirty="0">
                <a:latin typeface="Arial MT"/>
                <a:cs typeface="Arial MT"/>
              </a:rPr>
              <a:t>Высокая точность</a:t>
            </a:r>
          </a:p>
          <a:p>
            <a:pPr marL="461009" indent="-179070">
              <a:lnSpc>
                <a:spcPct val="100000"/>
              </a:lnSpc>
              <a:spcBef>
                <a:spcPts val="580"/>
              </a:spcBef>
              <a:buSzPct val="90000"/>
              <a:buFont typeface="Symbol"/>
              <a:buChar char=""/>
              <a:tabLst>
                <a:tab pos="461009" algn="l"/>
              </a:tabLst>
            </a:pPr>
            <a:r>
              <a:rPr lang="ru-RU" sz="1500" dirty="0">
                <a:latin typeface="Arial MT"/>
                <a:cs typeface="Arial MT"/>
              </a:rPr>
              <a:t>Часто является источником мастер-кода для  PTP</a:t>
            </a:r>
          </a:p>
          <a:p>
            <a:pPr marL="461009" indent="-179070">
              <a:lnSpc>
                <a:spcPct val="100000"/>
              </a:lnSpc>
              <a:spcBef>
                <a:spcPts val="580"/>
              </a:spcBef>
              <a:buSzPct val="90000"/>
              <a:buFont typeface="Symbol"/>
              <a:buChar char=""/>
              <a:tabLst>
                <a:tab pos="461009" algn="l"/>
              </a:tabLst>
            </a:pPr>
            <a:r>
              <a:rPr lang="ru-RU" sz="1500" dirty="0">
                <a:latin typeface="Arial MT"/>
                <a:cs typeface="Arial MT"/>
              </a:rPr>
              <a:t>Лишь немногие клиенты имеют прямую связь с Государственными эталонами</a:t>
            </a:r>
          </a:p>
          <a:p>
            <a:pPr marL="461009" indent="-179070">
              <a:lnSpc>
                <a:spcPct val="100000"/>
              </a:lnSpc>
              <a:spcBef>
                <a:spcPts val="580"/>
              </a:spcBef>
              <a:buSzPct val="90000"/>
              <a:buFont typeface="Symbol"/>
              <a:buChar char=""/>
              <a:tabLst>
                <a:tab pos="461009" algn="l"/>
              </a:tabLst>
            </a:pPr>
            <a:r>
              <a:rPr lang="ru-RU" sz="1500" dirty="0">
                <a:latin typeface="Arial MT"/>
                <a:cs typeface="Arial MT"/>
              </a:rPr>
              <a:t>Что делать, если GNSS недоступен?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9406" y="3261575"/>
            <a:ext cx="5205730" cy="845103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590"/>
              </a:spcBef>
              <a:buSzPct val="90000"/>
              <a:buFont typeface="Symbol"/>
              <a:buChar char=""/>
              <a:tabLst>
                <a:tab pos="191770" algn="l"/>
              </a:tabLst>
            </a:pPr>
            <a:r>
              <a:rPr lang="ru-RU" sz="1500" dirty="0">
                <a:latin typeface="Arial MT"/>
                <a:cs typeface="Arial MT"/>
              </a:rPr>
              <a:t>Что делать, если вы не можете легко подключиться к сети с помощью PTP?</a:t>
            </a:r>
          </a:p>
          <a:p>
            <a:pPr marL="191770" indent="-179070">
              <a:lnSpc>
                <a:spcPct val="100000"/>
              </a:lnSpc>
              <a:spcBef>
                <a:spcPts val="590"/>
              </a:spcBef>
              <a:buSzPct val="90000"/>
              <a:buFont typeface="Symbol"/>
              <a:buChar char=""/>
              <a:tabLst>
                <a:tab pos="191770" algn="l"/>
              </a:tabLst>
            </a:pPr>
            <a:r>
              <a:rPr lang="ru-RU" sz="1500" dirty="0">
                <a:latin typeface="Arial MT"/>
                <a:cs typeface="Arial MT"/>
              </a:rPr>
              <a:t>Или вы находитесь в движении?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849" y="4214950"/>
            <a:ext cx="533318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0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Можем ли мы использовать другой радиочастотный сигнал в качестве источника времени?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6315" y="2139695"/>
            <a:ext cx="864235" cy="503984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330"/>
              </a:spcBef>
            </a:pPr>
            <a:r>
              <a:rPr lang="ru-RU" sz="1500" spc="-20" dirty="0">
                <a:solidFill>
                  <a:srgbClr val="FFFFFF"/>
                </a:solidFill>
                <a:latin typeface="Arial MT"/>
                <a:cs typeface="Arial MT"/>
              </a:rPr>
              <a:t>ГМЦ ГСВЧ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3423" y="1060703"/>
            <a:ext cx="864235" cy="649605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33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UTC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1900" y="2142744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330"/>
              </a:spcBef>
            </a:pP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USNO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74969" y="1689353"/>
            <a:ext cx="2078989" cy="404071"/>
          </a:xfrm>
          <a:custGeom>
            <a:avLst/>
            <a:gdLst/>
            <a:ahLst/>
            <a:cxnLst/>
            <a:rect l="l" t="t" r="r" b="b"/>
            <a:pathLst>
              <a:path w="2044065" h="473075">
                <a:moveTo>
                  <a:pt x="2043938" y="97663"/>
                </a:moveTo>
                <a:lnTo>
                  <a:pt x="2037588" y="84836"/>
                </a:lnTo>
                <a:lnTo>
                  <a:pt x="2006282" y="21488"/>
                </a:lnTo>
                <a:lnTo>
                  <a:pt x="2006473" y="21336"/>
                </a:lnTo>
                <a:lnTo>
                  <a:pt x="1923923" y="0"/>
                </a:lnTo>
                <a:lnTo>
                  <a:pt x="1929257" y="24892"/>
                </a:lnTo>
                <a:lnTo>
                  <a:pt x="71882" y="423164"/>
                </a:lnTo>
                <a:lnTo>
                  <a:pt x="66548" y="398272"/>
                </a:lnTo>
                <a:lnTo>
                  <a:pt x="0" y="451485"/>
                </a:lnTo>
                <a:lnTo>
                  <a:pt x="82550" y="472821"/>
                </a:lnTo>
                <a:lnTo>
                  <a:pt x="77774" y="450596"/>
                </a:lnTo>
                <a:lnTo>
                  <a:pt x="77203" y="447941"/>
                </a:lnTo>
                <a:lnTo>
                  <a:pt x="1934603" y="49784"/>
                </a:lnTo>
                <a:lnTo>
                  <a:pt x="1939925" y="74549"/>
                </a:lnTo>
                <a:lnTo>
                  <a:pt x="2005355" y="22225"/>
                </a:lnTo>
                <a:lnTo>
                  <a:pt x="2006041" y="21678"/>
                </a:lnTo>
                <a:lnTo>
                  <a:pt x="1967738" y="97409"/>
                </a:lnTo>
                <a:lnTo>
                  <a:pt x="1993074" y="97497"/>
                </a:lnTo>
                <a:lnTo>
                  <a:pt x="1991664" y="378587"/>
                </a:lnTo>
                <a:lnTo>
                  <a:pt x="1966341" y="378460"/>
                </a:lnTo>
                <a:lnTo>
                  <a:pt x="2004060" y="454787"/>
                </a:lnTo>
                <a:lnTo>
                  <a:pt x="2036165" y="391414"/>
                </a:lnTo>
                <a:lnTo>
                  <a:pt x="2042541" y="378841"/>
                </a:lnTo>
                <a:lnTo>
                  <a:pt x="2017064" y="378714"/>
                </a:lnTo>
                <a:lnTo>
                  <a:pt x="2018474" y="97586"/>
                </a:lnTo>
                <a:lnTo>
                  <a:pt x="2043938" y="97663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81900" y="3084576"/>
            <a:ext cx="864235" cy="27251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275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325"/>
              </a:spcBef>
            </a:pPr>
            <a:r>
              <a:rPr lang="en-US" sz="1500" spc="-25" dirty="0">
                <a:solidFill>
                  <a:srgbClr val="FFFFFF"/>
                </a:solidFill>
                <a:latin typeface="Arial MT"/>
                <a:cs typeface="Arial MT"/>
              </a:rPr>
              <a:t>GNSS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81900" y="4009644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33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master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4056" y="4008120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3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marL="207645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75854" y="2791205"/>
            <a:ext cx="76200" cy="293370"/>
          </a:xfrm>
          <a:custGeom>
            <a:avLst/>
            <a:gdLst/>
            <a:ahLst/>
            <a:cxnLst/>
            <a:rect l="l" t="t" r="r" b="b"/>
            <a:pathLst>
              <a:path w="76200" h="293369">
                <a:moveTo>
                  <a:pt x="28575" y="216662"/>
                </a:moveTo>
                <a:lnTo>
                  <a:pt x="0" y="216662"/>
                </a:lnTo>
                <a:lnTo>
                  <a:pt x="38100" y="292862"/>
                </a:lnTo>
                <a:lnTo>
                  <a:pt x="69850" y="229362"/>
                </a:lnTo>
                <a:lnTo>
                  <a:pt x="28575" y="229362"/>
                </a:lnTo>
                <a:lnTo>
                  <a:pt x="28575" y="216662"/>
                </a:lnTo>
                <a:close/>
              </a:path>
              <a:path w="76200" h="293369">
                <a:moveTo>
                  <a:pt x="47625" y="0"/>
                </a:moveTo>
                <a:lnTo>
                  <a:pt x="28575" y="0"/>
                </a:lnTo>
                <a:lnTo>
                  <a:pt x="28575" y="229362"/>
                </a:lnTo>
                <a:lnTo>
                  <a:pt x="47625" y="229362"/>
                </a:lnTo>
                <a:lnTo>
                  <a:pt x="47625" y="0"/>
                </a:lnTo>
                <a:close/>
              </a:path>
              <a:path w="76200" h="293369">
                <a:moveTo>
                  <a:pt x="76200" y="216662"/>
                </a:moveTo>
                <a:lnTo>
                  <a:pt x="47625" y="216662"/>
                </a:lnTo>
                <a:lnTo>
                  <a:pt x="47625" y="229362"/>
                </a:lnTo>
                <a:lnTo>
                  <a:pt x="69850" y="229362"/>
                </a:lnTo>
                <a:lnTo>
                  <a:pt x="76200" y="216662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5854" y="3357086"/>
            <a:ext cx="76200" cy="654082"/>
          </a:xfrm>
          <a:custGeom>
            <a:avLst/>
            <a:gdLst/>
            <a:ahLst/>
            <a:cxnLst/>
            <a:rect l="l" t="t" r="r" b="b"/>
            <a:pathLst>
              <a:path w="76200" h="278129">
                <a:moveTo>
                  <a:pt x="28575" y="201333"/>
                </a:moveTo>
                <a:lnTo>
                  <a:pt x="0" y="201333"/>
                </a:lnTo>
                <a:lnTo>
                  <a:pt x="38100" y="277533"/>
                </a:lnTo>
                <a:lnTo>
                  <a:pt x="69850" y="214033"/>
                </a:lnTo>
                <a:lnTo>
                  <a:pt x="28575" y="214033"/>
                </a:lnTo>
                <a:lnTo>
                  <a:pt x="28575" y="201333"/>
                </a:lnTo>
                <a:close/>
              </a:path>
              <a:path w="76200" h="278129">
                <a:moveTo>
                  <a:pt x="47625" y="0"/>
                </a:moveTo>
                <a:lnTo>
                  <a:pt x="28575" y="0"/>
                </a:lnTo>
                <a:lnTo>
                  <a:pt x="28575" y="214033"/>
                </a:lnTo>
                <a:lnTo>
                  <a:pt x="47625" y="214033"/>
                </a:lnTo>
                <a:lnTo>
                  <a:pt x="47625" y="0"/>
                </a:lnTo>
                <a:close/>
              </a:path>
              <a:path w="76200" h="278129">
                <a:moveTo>
                  <a:pt x="76200" y="201333"/>
                </a:moveTo>
                <a:lnTo>
                  <a:pt x="47625" y="201333"/>
                </a:lnTo>
                <a:lnTo>
                  <a:pt x="47625" y="214033"/>
                </a:lnTo>
                <a:lnTo>
                  <a:pt x="69850" y="214033"/>
                </a:lnTo>
                <a:lnTo>
                  <a:pt x="76200" y="201333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8926" y="4294606"/>
            <a:ext cx="173608" cy="762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580888" y="4008120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3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marL="207645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74969" y="2787395"/>
            <a:ext cx="76200" cy="1220470"/>
          </a:xfrm>
          <a:custGeom>
            <a:avLst/>
            <a:gdLst/>
            <a:ahLst/>
            <a:cxnLst/>
            <a:rect l="l" t="t" r="r" b="b"/>
            <a:pathLst>
              <a:path w="76200" h="1220470">
                <a:moveTo>
                  <a:pt x="40512" y="0"/>
                </a:moveTo>
                <a:lnTo>
                  <a:pt x="27812" y="0"/>
                </a:lnTo>
                <a:lnTo>
                  <a:pt x="27939" y="38100"/>
                </a:lnTo>
                <a:lnTo>
                  <a:pt x="40639" y="38100"/>
                </a:lnTo>
                <a:lnTo>
                  <a:pt x="40512" y="0"/>
                </a:lnTo>
                <a:close/>
              </a:path>
              <a:path w="76200" h="1220470">
                <a:moveTo>
                  <a:pt x="40639" y="50800"/>
                </a:moveTo>
                <a:lnTo>
                  <a:pt x="27939" y="50800"/>
                </a:lnTo>
                <a:lnTo>
                  <a:pt x="28066" y="88900"/>
                </a:lnTo>
                <a:lnTo>
                  <a:pt x="40766" y="88900"/>
                </a:lnTo>
                <a:lnTo>
                  <a:pt x="40639" y="50800"/>
                </a:lnTo>
                <a:close/>
              </a:path>
              <a:path w="76200" h="1220470">
                <a:moveTo>
                  <a:pt x="40893" y="101600"/>
                </a:moveTo>
                <a:lnTo>
                  <a:pt x="28193" y="101600"/>
                </a:lnTo>
                <a:lnTo>
                  <a:pt x="28320" y="139700"/>
                </a:lnTo>
                <a:lnTo>
                  <a:pt x="41020" y="139700"/>
                </a:lnTo>
                <a:lnTo>
                  <a:pt x="40893" y="101600"/>
                </a:lnTo>
                <a:close/>
              </a:path>
              <a:path w="76200" h="1220470">
                <a:moveTo>
                  <a:pt x="41020" y="152400"/>
                </a:moveTo>
                <a:lnTo>
                  <a:pt x="28320" y="152400"/>
                </a:lnTo>
                <a:lnTo>
                  <a:pt x="28447" y="190500"/>
                </a:lnTo>
                <a:lnTo>
                  <a:pt x="41147" y="190500"/>
                </a:lnTo>
                <a:lnTo>
                  <a:pt x="41020" y="152400"/>
                </a:lnTo>
                <a:close/>
              </a:path>
              <a:path w="76200" h="1220470">
                <a:moveTo>
                  <a:pt x="41147" y="203200"/>
                </a:moveTo>
                <a:lnTo>
                  <a:pt x="28447" y="203200"/>
                </a:lnTo>
                <a:lnTo>
                  <a:pt x="28575" y="241300"/>
                </a:lnTo>
                <a:lnTo>
                  <a:pt x="41275" y="241300"/>
                </a:lnTo>
                <a:lnTo>
                  <a:pt x="41147" y="203200"/>
                </a:lnTo>
                <a:close/>
              </a:path>
              <a:path w="76200" h="1220470">
                <a:moveTo>
                  <a:pt x="41401" y="254000"/>
                </a:moveTo>
                <a:lnTo>
                  <a:pt x="28701" y="254000"/>
                </a:lnTo>
                <a:lnTo>
                  <a:pt x="28828" y="292100"/>
                </a:lnTo>
                <a:lnTo>
                  <a:pt x="41528" y="292100"/>
                </a:lnTo>
                <a:lnTo>
                  <a:pt x="41401" y="254000"/>
                </a:lnTo>
                <a:close/>
              </a:path>
              <a:path w="76200" h="1220470">
                <a:moveTo>
                  <a:pt x="41528" y="304800"/>
                </a:moveTo>
                <a:lnTo>
                  <a:pt x="28828" y="304800"/>
                </a:lnTo>
                <a:lnTo>
                  <a:pt x="28955" y="342900"/>
                </a:lnTo>
                <a:lnTo>
                  <a:pt x="41655" y="342900"/>
                </a:lnTo>
                <a:lnTo>
                  <a:pt x="41528" y="304800"/>
                </a:lnTo>
                <a:close/>
              </a:path>
              <a:path w="76200" h="1220470">
                <a:moveTo>
                  <a:pt x="41655" y="355600"/>
                </a:moveTo>
                <a:lnTo>
                  <a:pt x="28955" y="355600"/>
                </a:lnTo>
                <a:lnTo>
                  <a:pt x="29082" y="393700"/>
                </a:lnTo>
                <a:lnTo>
                  <a:pt x="41782" y="393700"/>
                </a:lnTo>
                <a:lnTo>
                  <a:pt x="41655" y="355600"/>
                </a:lnTo>
                <a:close/>
              </a:path>
              <a:path w="76200" h="1220470">
                <a:moveTo>
                  <a:pt x="41909" y="406400"/>
                </a:moveTo>
                <a:lnTo>
                  <a:pt x="29209" y="406400"/>
                </a:lnTo>
                <a:lnTo>
                  <a:pt x="29336" y="444500"/>
                </a:lnTo>
                <a:lnTo>
                  <a:pt x="42036" y="444500"/>
                </a:lnTo>
                <a:lnTo>
                  <a:pt x="41909" y="406400"/>
                </a:lnTo>
                <a:close/>
              </a:path>
              <a:path w="76200" h="1220470">
                <a:moveTo>
                  <a:pt x="42036" y="457200"/>
                </a:moveTo>
                <a:lnTo>
                  <a:pt x="29336" y="457200"/>
                </a:lnTo>
                <a:lnTo>
                  <a:pt x="29463" y="495300"/>
                </a:lnTo>
                <a:lnTo>
                  <a:pt x="42163" y="495300"/>
                </a:lnTo>
                <a:lnTo>
                  <a:pt x="42036" y="457200"/>
                </a:lnTo>
                <a:close/>
              </a:path>
              <a:path w="76200" h="1220470">
                <a:moveTo>
                  <a:pt x="42290" y="508000"/>
                </a:moveTo>
                <a:lnTo>
                  <a:pt x="29590" y="508000"/>
                </a:lnTo>
                <a:lnTo>
                  <a:pt x="29717" y="546100"/>
                </a:lnTo>
                <a:lnTo>
                  <a:pt x="42417" y="546100"/>
                </a:lnTo>
                <a:lnTo>
                  <a:pt x="42290" y="508000"/>
                </a:lnTo>
                <a:close/>
              </a:path>
              <a:path w="76200" h="1220470">
                <a:moveTo>
                  <a:pt x="42417" y="558800"/>
                </a:moveTo>
                <a:lnTo>
                  <a:pt x="29717" y="558800"/>
                </a:lnTo>
                <a:lnTo>
                  <a:pt x="29844" y="596900"/>
                </a:lnTo>
                <a:lnTo>
                  <a:pt x="42544" y="596900"/>
                </a:lnTo>
                <a:lnTo>
                  <a:pt x="42417" y="558800"/>
                </a:lnTo>
                <a:close/>
              </a:path>
              <a:path w="76200" h="1220470">
                <a:moveTo>
                  <a:pt x="42544" y="609600"/>
                </a:moveTo>
                <a:lnTo>
                  <a:pt x="29844" y="609600"/>
                </a:lnTo>
                <a:lnTo>
                  <a:pt x="29971" y="647700"/>
                </a:lnTo>
                <a:lnTo>
                  <a:pt x="42671" y="647700"/>
                </a:lnTo>
                <a:lnTo>
                  <a:pt x="42544" y="609600"/>
                </a:lnTo>
                <a:close/>
              </a:path>
              <a:path w="76200" h="1220470">
                <a:moveTo>
                  <a:pt x="42798" y="660400"/>
                </a:moveTo>
                <a:lnTo>
                  <a:pt x="30098" y="660400"/>
                </a:lnTo>
                <a:lnTo>
                  <a:pt x="30225" y="698500"/>
                </a:lnTo>
                <a:lnTo>
                  <a:pt x="42925" y="698500"/>
                </a:lnTo>
                <a:lnTo>
                  <a:pt x="42798" y="660400"/>
                </a:lnTo>
                <a:close/>
              </a:path>
              <a:path w="76200" h="1220470">
                <a:moveTo>
                  <a:pt x="42925" y="711200"/>
                </a:moveTo>
                <a:lnTo>
                  <a:pt x="30225" y="711200"/>
                </a:lnTo>
                <a:lnTo>
                  <a:pt x="30352" y="749300"/>
                </a:lnTo>
                <a:lnTo>
                  <a:pt x="43052" y="749300"/>
                </a:lnTo>
                <a:lnTo>
                  <a:pt x="42925" y="711200"/>
                </a:lnTo>
                <a:close/>
              </a:path>
              <a:path w="76200" h="1220470">
                <a:moveTo>
                  <a:pt x="43052" y="762000"/>
                </a:moveTo>
                <a:lnTo>
                  <a:pt x="30352" y="762000"/>
                </a:lnTo>
                <a:lnTo>
                  <a:pt x="30479" y="800100"/>
                </a:lnTo>
                <a:lnTo>
                  <a:pt x="43179" y="800100"/>
                </a:lnTo>
                <a:lnTo>
                  <a:pt x="43052" y="762000"/>
                </a:lnTo>
                <a:close/>
              </a:path>
              <a:path w="76200" h="1220470">
                <a:moveTo>
                  <a:pt x="43306" y="812800"/>
                </a:moveTo>
                <a:lnTo>
                  <a:pt x="30606" y="812800"/>
                </a:lnTo>
                <a:lnTo>
                  <a:pt x="30733" y="850900"/>
                </a:lnTo>
                <a:lnTo>
                  <a:pt x="43433" y="850900"/>
                </a:lnTo>
                <a:lnTo>
                  <a:pt x="43306" y="812800"/>
                </a:lnTo>
                <a:close/>
              </a:path>
              <a:path w="76200" h="1220470">
                <a:moveTo>
                  <a:pt x="43433" y="863600"/>
                </a:moveTo>
                <a:lnTo>
                  <a:pt x="30733" y="863600"/>
                </a:lnTo>
                <a:lnTo>
                  <a:pt x="30860" y="901700"/>
                </a:lnTo>
                <a:lnTo>
                  <a:pt x="43560" y="901700"/>
                </a:lnTo>
                <a:lnTo>
                  <a:pt x="43433" y="863600"/>
                </a:lnTo>
                <a:close/>
              </a:path>
              <a:path w="76200" h="1220470">
                <a:moveTo>
                  <a:pt x="43560" y="914400"/>
                </a:moveTo>
                <a:lnTo>
                  <a:pt x="30860" y="914400"/>
                </a:lnTo>
                <a:lnTo>
                  <a:pt x="30987" y="952500"/>
                </a:lnTo>
                <a:lnTo>
                  <a:pt x="43687" y="952500"/>
                </a:lnTo>
                <a:lnTo>
                  <a:pt x="43560" y="914400"/>
                </a:lnTo>
                <a:close/>
              </a:path>
              <a:path w="76200" h="1220470">
                <a:moveTo>
                  <a:pt x="43814" y="965200"/>
                </a:moveTo>
                <a:lnTo>
                  <a:pt x="31114" y="965200"/>
                </a:lnTo>
                <a:lnTo>
                  <a:pt x="31241" y="1003300"/>
                </a:lnTo>
                <a:lnTo>
                  <a:pt x="43941" y="1003300"/>
                </a:lnTo>
                <a:lnTo>
                  <a:pt x="43814" y="965200"/>
                </a:lnTo>
                <a:close/>
              </a:path>
              <a:path w="76200" h="1220470">
                <a:moveTo>
                  <a:pt x="43941" y="1016000"/>
                </a:moveTo>
                <a:lnTo>
                  <a:pt x="31241" y="1016000"/>
                </a:lnTo>
                <a:lnTo>
                  <a:pt x="31368" y="1054100"/>
                </a:lnTo>
                <a:lnTo>
                  <a:pt x="44068" y="1054100"/>
                </a:lnTo>
                <a:lnTo>
                  <a:pt x="43941" y="1016000"/>
                </a:lnTo>
                <a:close/>
              </a:path>
              <a:path w="76200" h="1220470">
                <a:moveTo>
                  <a:pt x="44068" y="1066800"/>
                </a:moveTo>
                <a:lnTo>
                  <a:pt x="31368" y="1066800"/>
                </a:lnTo>
                <a:lnTo>
                  <a:pt x="31495" y="1104912"/>
                </a:lnTo>
                <a:lnTo>
                  <a:pt x="44195" y="1104874"/>
                </a:lnTo>
                <a:lnTo>
                  <a:pt x="44068" y="1066800"/>
                </a:lnTo>
                <a:close/>
              </a:path>
              <a:path w="76200" h="1220470">
                <a:moveTo>
                  <a:pt x="31710" y="1143872"/>
                </a:moveTo>
                <a:lnTo>
                  <a:pt x="0" y="1143977"/>
                </a:lnTo>
                <a:lnTo>
                  <a:pt x="38353" y="1220050"/>
                </a:lnTo>
                <a:lnTo>
                  <a:pt x="70148" y="1155712"/>
                </a:lnTo>
                <a:lnTo>
                  <a:pt x="31750" y="1155712"/>
                </a:lnTo>
                <a:lnTo>
                  <a:pt x="31710" y="1143872"/>
                </a:lnTo>
                <a:close/>
              </a:path>
              <a:path w="76200" h="1220470">
                <a:moveTo>
                  <a:pt x="44410" y="1143829"/>
                </a:moveTo>
                <a:lnTo>
                  <a:pt x="31710" y="1143872"/>
                </a:lnTo>
                <a:lnTo>
                  <a:pt x="31750" y="1155712"/>
                </a:lnTo>
                <a:lnTo>
                  <a:pt x="44450" y="1155674"/>
                </a:lnTo>
                <a:lnTo>
                  <a:pt x="44410" y="1143829"/>
                </a:lnTo>
                <a:close/>
              </a:path>
              <a:path w="76200" h="1220470">
                <a:moveTo>
                  <a:pt x="76072" y="1143723"/>
                </a:moveTo>
                <a:lnTo>
                  <a:pt x="44410" y="1143829"/>
                </a:lnTo>
                <a:lnTo>
                  <a:pt x="44450" y="1155674"/>
                </a:lnTo>
                <a:lnTo>
                  <a:pt x="31750" y="1155712"/>
                </a:lnTo>
                <a:lnTo>
                  <a:pt x="70148" y="1155712"/>
                </a:lnTo>
                <a:lnTo>
                  <a:pt x="76072" y="1143723"/>
                </a:lnTo>
                <a:close/>
              </a:path>
              <a:path w="76200" h="1220470">
                <a:moveTo>
                  <a:pt x="44322" y="1117574"/>
                </a:moveTo>
                <a:lnTo>
                  <a:pt x="31622" y="1117612"/>
                </a:lnTo>
                <a:lnTo>
                  <a:pt x="31710" y="1143872"/>
                </a:lnTo>
                <a:lnTo>
                  <a:pt x="44410" y="1143829"/>
                </a:lnTo>
                <a:lnTo>
                  <a:pt x="44322" y="1117574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291" y="-69754"/>
            <a:ext cx="6908674" cy="873264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335" dirty="0"/>
              <a:t>ВРЕМЯ  ВЕЩАНИЯ – ТЕХНОЛОГИИ, </a:t>
            </a:r>
            <a:r>
              <a:rPr lang="en-US" spc="-335" dirty="0"/>
              <a:t> </a:t>
            </a:r>
            <a:r>
              <a:rPr lang="ru-RU" spc="-335" dirty="0"/>
              <a:t>ТОЧНОСТЬ</a:t>
            </a:r>
            <a:endParaRPr spc="-34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6573" y="877380"/>
            <a:ext cx="5918027" cy="505908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565"/>
              </a:spcBef>
              <a:buSzPct val="87500"/>
              <a:buChar char="►"/>
              <a:tabLst>
                <a:tab pos="262255" algn="l"/>
              </a:tabLst>
            </a:pPr>
            <a:r>
              <a:rPr sz="1200" dirty="0">
                <a:latin typeface="Arial MT"/>
                <a:cs typeface="Arial MT"/>
              </a:rPr>
              <a:t>GNSS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lang="ru-RU" sz="1200" spc="-10" dirty="0">
                <a:latin typeface="Arial MT"/>
                <a:cs typeface="Arial MT"/>
              </a:rPr>
              <a:t>производительность</a:t>
            </a:r>
            <a:r>
              <a:rPr lang="en-US" sz="1200" spc="-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:</a:t>
            </a:r>
            <a:endParaRPr sz="1200" dirty="0">
              <a:latin typeface="Arial MT"/>
              <a:cs typeface="Arial MT"/>
            </a:endParaRPr>
          </a:p>
          <a:p>
            <a:pPr marL="461645" lvl="1" indent="-179705">
              <a:lnSpc>
                <a:spcPct val="100000"/>
              </a:lnSpc>
              <a:spcBef>
                <a:spcPts val="470"/>
              </a:spcBef>
              <a:buSzPct val="87500"/>
              <a:buFont typeface="Symbol"/>
              <a:buChar char=""/>
              <a:tabLst>
                <a:tab pos="461645" algn="l"/>
              </a:tabLst>
            </a:pPr>
            <a:r>
              <a:rPr lang="ru-RU" sz="1200" dirty="0">
                <a:latin typeface="Arial MT"/>
                <a:cs typeface="Arial MT"/>
              </a:rPr>
              <a:t>несколько </a:t>
            </a:r>
            <a:r>
              <a:rPr sz="1200" b="1" spc="-25" dirty="0">
                <a:latin typeface="Arial"/>
                <a:cs typeface="Arial"/>
              </a:rPr>
              <a:t>ns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527" y="2191937"/>
            <a:ext cx="5750179" cy="75469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470"/>
              </a:spcBef>
              <a:buSzPct val="87500"/>
              <a:buChar char="►"/>
              <a:tabLst>
                <a:tab pos="262255" algn="l"/>
              </a:tabLst>
            </a:pPr>
            <a:r>
              <a:rPr lang="ru-RU" sz="1200" dirty="0">
                <a:latin typeface="Arial MT"/>
                <a:cs typeface="Arial MT"/>
              </a:rPr>
              <a:t>Системы вещания:</a:t>
            </a:r>
          </a:p>
          <a:p>
            <a:pPr marL="262255" indent="-249554">
              <a:lnSpc>
                <a:spcPct val="100000"/>
              </a:lnSpc>
              <a:spcBef>
                <a:spcPts val="470"/>
              </a:spcBef>
              <a:buSzPct val="87500"/>
              <a:buChar char="►"/>
              <a:tabLst>
                <a:tab pos="262255" algn="l"/>
              </a:tabLst>
            </a:pPr>
            <a:r>
              <a:rPr lang="ru-RU" sz="1200" dirty="0">
                <a:latin typeface="Arial MT"/>
                <a:cs typeface="Arial MT"/>
              </a:rPr>
              <a:t>FM (RDS) ~100 </a:t>
            </a:r>
            <a:r>
              <a:rPr lang="ru-RU" sz="1200" dirty="0" err="1">
                <a:latin typeface="Arial MT"/>
                <a:cs typeface="Arial MT"/>
              </a:rPr>
              <a:t>мс</a:t>
            </a:r>
            <a:endParaRPr lang="ru-RU" sz="1200" dirty="0">
              <a:latin typeface="Arial MT"/>
              <a:cs typeface="Arial MT"/>
            </a:endParaRPr>
          </a:p>
          <a:p>
            <a:pPr marL="262255" indent="-249554">
              <a:lnSpc>
                <a:spcPct val="100000"/>
              </a:lnSpc>
              <a:spcBef>
                <a:spcPts val="470"/>
              </a:spcBef>
              <a:buSzPct val="87500"/>
              <a:buChar char="►"/>
              <a:tabLst>
                <a:tab pos="262255" algn="l"/>
              </a:tabLst>
            </a:pPr>
            <a:r>
              <a:rPr lang="ru-RU" sz="1200" dirty="0">
                <a:latin typeface="Arial MT"/>
                <a:cs typeface="Arial MT"/>
              </a:rPr>
              <a:t>DVB-T2 ~0,3 мкс на PHY, но нет отслеживания по UTC</a:t>
            </a:r>
            <a:endParaRPr lang="en-US" sz="1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527" y="2924851"/>
            <a:ext cx="4252118" cy="1226618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565"/>
              </a:spcBef>
              <a:buSzPct val="87500"/>
              <a:tabLst>
                <a:tab pos="262255" algn="l"/>
              </a:tabLst>
            </a:pPr>
            <a:r>
              <a:rPr lang="ru-RU" sz="1200" dirty="0">
                <a:latin typeface="Arial MT"/>
                <a:cs typeface="Arial MT"/>
              </a:rPr>
              <a:t>Сотовые сети 5G</a:t>
            </a:r>
          </a:p>
          <a:p>
            <a:pPr marL="262255" indent="-249554">
              <a:lnSpc>
                <a:spcPct val="100000"/>
              </a:lnSpc>
              <a:spcBef>
                <a:spcPts val="565"/>
              </a:spcBef>
              <a:buSzPct val="87500"/>
              <a:buChar char="►"/>
              <a:tabLst>
                <a:tab pos="262255" algn="l"/>
              </a:tabLst>
            </a:pPr>
            <a:r>
              <a:rPr lang="ru-RU" sz="1200" dirty="0">
                <a:latin typeface="Arial MT"/>
                <a:cs typeface="Arial MT"/>
              </a:rPr>
              <a:t>Для TDD 5G требуется 1,5 мкс по сравнению с UTC</a:t>
            </a:r>
          </a:p>
          <a:p>
            <a:pPr marL="262255" indent="-249554">
              <a:lnSpc>
                <a:spcPct val="100000"/>
              </a:lnSpc>
              <a:spcBef>
                <a:spcPts val="565"/>
              </a:spcBef>
              <a:buSzPct val="87500"/>
              <a:buChar char="►"/>
              <a:tabLst>
                <a:tab pos="262255" algn="l"/>
              </a:tabLst>
            </a:pPr>
            <a:r>
              <a:rPr lang="ru-RU" sz="1200" dirty="0">
                <a:latin typeface="Arial MT"/>
                <a:cs typeface="Arial MT"/>
              </a:rPr>
              <a:t>На практике: от 50 </a:t>
            </a:r>
            <a:r>
              <a:rPr lang="ru-RU" sz="1200" dirty="0" err="1">
                <a:latin typeface="Arial MT"/>
                <a:cs typeface="Arial MT"/>
              </a:rPr>
              <a:t>нс</a:t>
            </a:r>
            <a:r>
              <a:rPr lang="ru-RU" sz="1200" dirty="0">
                <a:latin typeface="Arial MT"/>
                <a:cs typeface="Arial MT"/>
              </a:rPr>
              <a:t> до 1,5 мкс</a:t>
            </a:r>
          </a:p>
          <a:p>
            <a:pPr marL="262255" indent="-249554">
              <a:lnSpc>
                <a:spcPct val="100000"/>
              </a:lnSpc>
              <a:spcBef>
                <a:spcPts val="565"/>
              </a:spcBef>
              <a:buSzPct val="87500"/>
              <a:buChar char="►"/>
              <a:tabLst>
                <a:tab pos="262255" algn="l"/>
              </a:tabLst>
            </a:pPr>
            <a:r>
              <a:rPr lang="ru-RU" sz="1200" dirty="0">
                <a:latin typeface="Arial MT"/>
                <a:cs typeface="Arial MT"/>
              </a:rPr>
              <a:t>*) Широковещательная передача по времени UTC необязательна – часто не отправляется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3626" y="4608943"/>
            <a:ext cx="670733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Arial MT"/>
                <a:cs typeface="Arial MT"/>
              </a:rPr>
              <a:t>Трудно обеспечить производительность более чем 10000 базовых станций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41926" y="3580638"/>
            <a:ext cx="4006850" cy="864235"/>
          </a:xfrm>
          <a:custGeom>
            <a:avLst/>
            <a:gdLst/>
            <a:ahLst/>
            <a:cxnLst/>
            <a:rect l="l" t="t" r="r" b="b"/>
            <a:pathLst>
              <a:path w="4006850" h="864235">
                <a:moveTo>
                  <a:pt x="0" y="216027"/>
                </a:moveTo>
                <a:lnTo>
                  <a:pt x="3574542" y="216027"/>
                </a:lnTo>
                <a:lnTo>
                  <a:pt x="3574542" y="0"/>
                </a:lnTo>
                <a:lnTo>
                  <a:pt x="4006596" y="432053"/>
                </a:lnTo>
                <a:lnTo>
                  <a:pt x="3574542" y="864107"/>
                </a:lnTo>
                <a:lnTo>
                  <a:pt x="3574542" y="648081"/>
                </a:lnTo>
                <a:lnTo>
                  <a:pt x="0" y="648081"/>
                </a:lnTo>
                <a:lnTo>
                  <a:pt x="0" y="216027"/>
                </a:lnTo>
                <a:close/>
              </a:path>
            </a:pathLst>
          </a:custGeom>
          <a:ln w="10794">
            <a:solidFill>
              <a:srgbClr val="009D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65795" y="4260291"/>
            <a:ext cx="4343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PTP-</a:t>
            </a:r>
            <a:r>
              <a:rPr sz="800" spc="-25" dirty="0">
                <a:latin typeface="Arial MT"/>
                <a:cs typeface="Arial MT"/>
              </a:rPr>
              <a:t>WR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00061" y="3582111"/>
            <a:ext cx="31496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0" dirty="0">
                <a:latin typeface="Arial MT"/>
                <a:cs typeface="Arial MT"/>
              </a:rPr>
              <a:t>GNSS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3495" y="3493594"/>
            <a:ext cx="3568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800" spc="-10" dirty="0">
                <a:latin typeface="Arial MT"/>
                <a:cs typeface="Arial MT"/>
              </a:rPr>
              <a:t>ДВ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WWVB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4371" y="3467480"/>
            <a:ext cx="8312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04520" algn="l"/>
              </a:tabLst>
            </a:pPr>
            <a:r>
              <a:rPr sz="800" spc="-10" dirty="0">
                <a:latin typeface="Arial MT"/>
                <a:cs typeface="Arial MT"/>
              </a:rPr>
              <a:t>DVB-</a:t>
            </a:r>
            <a:r>
              <a:rPr sz="800" spc="-25" dirty="0">
                <a:latin typeface="Arial MT"/>
                <a:cs typeface="Arial MT"/>
              </a:rPr>
              <a:t>T2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25" dirty="0">
                <a:latin typeface="Arial MT"/>
                <a:cs typeface="Arial MT"/>
              </a:rPr>
              <a:t>FM</a:t>
            </a:r>
            <a:r>
              <a:rPr sz="800" dirty="0">
                <a:latin typeface="Arial MT"/>
                <a:cs typeface="Arial MT"/>
              </a:rPr>
              <a:t> UTC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Time</a:t>
            </a:r>
            <a:r>
              <a:rPr sz="800" spc="285" dirty="0">
                <a:latin typeface="Arial MT"/>
                <a:cs typeface="Arial MT"/>
              </a:rPr>
              <a:t>  </a:t>
            </a:r>
            <a:r>
              <a:rPr sz="800" spc="-25" dirty="0">
                <a:latin typeface="Arial MT"/>
                <a:cs typeface="Arial MT"/>
              </a:rPr>
              <a:t>RDS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62645" y="3851249"/>
            <a:ext cx="2286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ps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6592" y="3842105"/>
            <a:ext cx="2286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ns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1577" y="3833266"/>
            <a:ext cx="2305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µs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10859" y="3824122"/>
            <a:ext cx="279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ms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46650" y="3824427"/>
            <a:ext cx="1212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4329" y="4235602"/>
            <a:ext cx="2292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NTP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90664" y="4260291"/>
            <a:ext cx="2247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PTP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13905" y="3387471"/>
            <a:ext cx="169545" cy="114300"/>
          </a:xfrm>
          <a:custGeom>
            <a:avLst/>
            <a:gdLst/>
            <a:ahLst/>
            <a:cxnLst/>
            <a:rect l="l" t="t" r="r" b="b"/>
            <a:pathLst>
              <a:path w="169545" h="114300">
                <a:moveTo>
                  <a:pt x="169164" y="0"/>
                </a:moveTo>
                <a:lnTo>
                  <a:pt x="0" y="0"/>
                </a:lnTo>
                <a:lnTo>
                  <a:pt x="0" y="114299"/>
                </a:lnTo>
                <a:lnTo>
                  <a:pt x="169164" y="114299"/>
                </a:lnTo>
                <a:lnTo>
                  <a:pt x="16916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66359" y="3230238"/>
            <a:ext cx="5530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5G</a:t>
            </a:r>
            <a:r>
              <a:rPr sz="800" spc="-10" dirty="0">
                <a:latin typeface="Arial MT"/>
                <a:cs typeface="Arial MT"/>
              </a:rPr>
              <a:t> cellular*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10B250-CF07-4F2E-9D1F-15799145E33F}"/>
              </a:ext>
            </a:extLst>
          </p:cNvPr>
          <p:cNvSpPr txBox="1"/>
          <p:nvPr/>
        </p:nvSpPr>
        <p:spPr>
          <a:xfrm>
            <a:off x="495934" y="1370964"/>
            <a:ext cx="81146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spc="-10" dirty="0">
                <a:latin typeface="Arial MT"/>
              </a:rPr>
              <a:t>ДВ ИФРНС, DCF77 в Европе, WWVB в США, JJY в Японии, ... в лучшем случае </a:t>
            </a:r>
            <a:r>
              <a:rPr lang="ru-RU" sz="1200" b="1" spc="-10" dirty="0">
                <a:latin typeface="Arial MT"/>
              </a:rPr>
              <a:t>сотни </a:t>
            </a:r>
            <a:r>
              <a:rPr lang="ru-RU" sz="1200" b="1" spc="-10" dirty="0" err="1">
                <a:latin typeface="Arial MT"/>
              </a:rPr>
              <a:t>нс</a:t>
            </a:r>
            <a:r>
              <a:rPr lang="ru-RU" sz="1200" spc="-10" dirty="0">
                <a:latin typeface="Arial MT"/>
              </a:rPr>
              <a:t>, более дешевые приемники: несколько мкс</a:t>
            </a:r>
          </a:p>
          <a:p>
            <a:r>
              <a:rPr lang="ru-RU" sz="1200" spc="-10" dirty="0">
                <a:latin typeface="Arial MT"/>
              </a:rPr>
              <a:t>Точность, ограниченная узкой полосой пропускания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-258958"/>
            <a:ext cx="8495030" cy="1381096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pc="-335" dirty="0"/>
              <a:t>ТЕЛЕВИЗИОННЫЕ СИГНАЛЫ В КАЧЕСТВЕ ИСТОЧНИКА ВРЕМЕНИ?</a:t>
            </a:r>
            <a:endParaRPr spc="-33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280772" y="2924753"/>
            <a:ext cx="5805170" cy="1999906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95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</a:rPr>
              <a:t>Инфраструктура уже создана</a:t>
            </a:r>
          </a:p>
          <a:p>
            <a:pPr marL="263525" indent="-250825">
              <a:lnSpc>
                <a:spcPct val="100000"/>
              </a:lnSpc>
              <a:spcBef>
                <a:spcPts val="595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</a:rPr>
              <a:t>Полоса пропускания 6-8 МГц, многие GPS-приемники также не используют большую частоту</a:t>
            </a:r>
          </a:p>
          <a:p>
            <a:pPr marL="263525" indent="-250825">
              <a:lnSpc>
                <a:spcPct val="100000"/>
              </a:lnSpc>
              <a:spcBef>
                <a:spcPts val="595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</a:rPr>
              <a:t>~1000 крупных вышек покрывают центральной части России</a:t>
            </a:r>
          </a:p>
          <a:p>
            <a:pPr marL="263525" indent="-250825">
              <a:lnSpc>
                <a:spcPct val="100000"/>
              </a:lnSpc>
              <a:spcBef>
                <a:spcPts val="595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</a:rPr>
              <a:t>Мониторинг и синхронизация легко поддаются контролю</a:t>
            </a:r>
          </a:p>
          <a:p>
            <a:pPr marL="263525" indent="-250825">
              <a:lnSpc>
                <a:spcPct val="100000"/>
              </a:lnSpc>
              <a:spcBef>
                <a:spcPts val="595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</a:rPr>
              <a:t>Дешевые направленные антенны – их трудно заглушить &lt; 100 $</a:t>
            </a:r>
            <a:endParaRPr sz="1500" dirty="0">
              <a:latin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4476" y="787908"/>
            <a:ext cx="2625852" cy="22326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 flipH="1">
            <a:off x="6498948" y="3820337"/>
            <a:ext cx="2274300" cy="6885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DA24A7-2B07-407E-9D3A-053E3EC1AD39}"/>
              </a:ext>
            </a:extLst>
          </p:cNvPr>
          <p:cNvSpPr txBox="1"/>
          <p:nvPr/>
        </p:nvSpPr>
        <p:spPr>
          <a:xfrm>
            <a:off x="325932" y="1122138"/>
            <a:ext cx="565421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500" dirty="0">
                <a:latin typeface="Arial MT"/>
              </a:rPr>
              <a:t>Может быть создан независимо от GNSS</a:t>
            </a:r>
          </a:p>
          <a:p>
            <a:r>
              <a:rPr lang="ru-RU" sz="1500" dirty="0">
                <a:latin typeface="Arial MT"/>
              </a:rPr>
              <a:t>Менее уязвим к солнечным штормам, помехам, </a:t>
            </a:r>
            <a:r>
              <a:rPr lang="ru-RU" sz="1500" dirty="0" err="1">
                <a:latin typeface="Arial MT"/>
              </a:rPr>
              <a:t>спуфингу</a:t>
            </a:r>
            <a:endParaRPr lang="ru-RU" sz="1500" dirty="0">
              <a:latin typeface="Arial MT"/>
            </a:endParaRPr>
          </a:p>
          <a:p>
            <a:r>
              <a:rPr lang="ru-RU" sz="1500" dirty="0">
                <a:latin typeface="Arial MT"/>
              </a:rPr>
              <a:t>Сигнал высокой мощности (ERP от 100 до 1000 кВт)</a:t>
            </a:r>
          </a:p>
          <a:p>
            <a:r>
              <a:rPr lang="ru-RU" sz="1500" dirty="0">
                <a:latin typeface="Arial MT"/>
              </a:rPr>
              <a:t>Всемирная сверхвысокочастотная полоса частот (~450-600/700 МГц)</a:t>
            </a:r>
          </a:p>
          <a:p>
            <a:r>
              <a:rPr lang="ru-RU" sz="1500" dirty="0">
                <a:latin typeface="Arial MT"/>
              </a:rPr>
              <a:t>Резервное электроснабжение многих передатчиков</a:t>
            </a:r>
          </a:p>
          <a:p>
            <a:r>
              <a:rPr lang="ru-RU" sz="1500" dirty="0">
                <a:latin typeface="Arial MT"/>
              </a:rPr>
              <a:t>Очень высокая доступность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95058"/>
            <a:ext cx="3207697" cy="786130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330" dirty="0"/>
              <a:t>ТРИ ПРОБЛЕМЫ</a:t>
            </a:r>
            <a:endParaRPr spc="-3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352550"/>
            <a:ext cx="8305800" cy="201208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  <a:buSzPct val="90000"/>
              <a:tabLst>
                <a:tab pos="263525" algn="l"/>
              </a:tabLst>
            </a:pPr>
            <a:endParaRPr lang="ru-RU" sz="1500" spc="-1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buSzPct val="90000"/>
              <a:tabLst>
                <a:tab pos="263525" algn="l"/>
              </a:tabLst>
            </a:pPr>
            <a:r>
              <a:rPr lang="ru-RU" sz="1500" dirty="0">
                <a:latin typeface="Arial MT"/>
              </a:rPr>
              <a:t>- Сформировать сигнал</a:t>
            </a:r>
            <a:r>
              <a:rPr lang="ru-RU" sz="1500" dirty="0">
                <a:latin typeface="Arial MT"/>
                <a:cs typeface="Arial MT"/>
              </a:rPr>
              <a:t> для приемников с регулируемой синхронизацией: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  <a:buSzPct val="90000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		- в мире не существует «единого» стандарта цифрового телевидения.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  <a:buSzPct val="90000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		- он должен содержать временную метку нижнего уровня UTC.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  <a:buSzPct val="90000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- Повысить точность передатчиков для случаев использования с погрешностью менее  1 мкс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  <a:buSzPct val="90000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- Обеспечить распределение времени, не зависящего от GNSS, для каждого телевизионного передатчика</a:t>
            </a:r>
            <a:endParaRPr lang="en-US"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3333750"/>
            <a:ext cx="3861816" cy="1786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7121" y="37971"/>
            <a:ext cx="8495030" cy="873264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pc="-305" dirty="0"/>
              <a:t>СТАНДАРТЫ   ЦИФРОВОГО   ТЕЛЕВИДЕНИЯ</a:t>
            </a:r>
            <a:endParaRPr spc="-37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73876-28C6-4032-929D-B7F1B1FDE804}"/>
              </a:ext>
            </a:extLst>
          </p:cNvPr>
          <p:cNvSpPr txBox="1"/>
          <p:nvPr/>
        </p:nvSpPr>
        <p:spPr>
          <a:xfrm>
            <a:off x="304800" y="1276350"/>
            <a:ext cx="821055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500" dirty="0">
                <a:latin typeface="Arial MT"/>
              </a:rPr>
              <a:t>Цифровые телевизионные передатчики - это программно-определяемые радиостанции</a:t>
            </a:r>
          </a:p>
          <a:p>
            <a:r>
              <a:rPr lang="ru-RU" sz="1500" dirty="0">
                <a:latin typeface="Arial MT"/>
              </a:rPr>
              <a:t>Их можно перенастроить на ATSC 3.0, DVB-T2, ISDB-T, DTMB, </a:t>
            </a:r>
            <a:r>
              <a:rPr lang="ru-RU" sz="1500" dirty="0" err="1">
                <a:latin typeface="Arial MT"/>
              </a:rPr>
              <a:t>feMBMS</a:t>
            </a:r>
            <a:endParaRPr lang="ru-RU" sz="1500" dirty="0">
              <a:latin typeface="Arial MT"/>
            </a:endParaRPr>
          </a:p>
          <a:p>
            <a:r>
              <a:rPr lang="ru-RU" sz="1500" dirty="0">
                <a:latin typeface="Arial MT"/>
              </a:rPr>
              <a:t>Глобального стандарта не существует.</a:t>
            </a:r>
          </a:p>
          <a:p>
            <a:endParaRPr lang="ru-RU" sz="1500" dirty="0">
              <a:latin typeface="Arial MT"/>
            </a:endParaRPr>
          </a:p>
          <a:p>
            <a:pPr algn="ctr"/>
            <a:r>
              <a:rPr lang="ru-RU" sz="1500" dirty="0">
                <a:latin typeface="Arial MT"/>
              </a:rPr>
              <a:t>Какой из них использовать?</a:t>
            </a:r>
          </a:p>
          <a:p>
            <a:r>
              <a:rPr lang="ru-RU" sz="1500" dirty="0">
                <a:latin typeface="Arial MT"/>
              </a:rPr>
              <a:t>	Возможно 3GPP </a:t>
            </a:r>
            <a:r>
              <a:rPr lang="ru-RU" sz="1500" dirty="0" err="1">
                <a:latin typeface="Arial MT"/>
              </a:rPr>
              <a:t>feMBMS</a:t>
            </a:r>
            <a:r>
              <a:rPr lang="ru-RU" sz="1500" dirty="0">
                <a:latin typeface="Arial MT"/>
              </a:rPr>
              <a:t> и ATSC 3.0 (в настоящее время находится на стадии моделирования)</a:t>
            </a:r>
          </a:p>
          <a:p>
            <a:r>
              <a:rPr lang="ru-RU" sz="1500" dirty="0">
                <a:latin typeface="Arial MT"/>
              </a:rPr>
              <a:t>	По сути, любой из этих стандартов может быть расширен, чтобы использовать временную метку UTC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278332"/>
            <a:ext cx="1847850" cy="873264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FEMBMS?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24485" y="1572117"/>
            <a:ext cx="8495030" cy="19992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en-US" sz="1500" dirty="0">
                <a:latin typeface="Arial MT"/>
                <a:cs typeface="Arial MT"/>
              </a:rPr>
              <a:t>F</a:t>
            </a:r>
            <a:r>
              <a:rPr lang="ru-RU" sz="1500" dirty="0" err="1">
                <a:latin typeface="Arial MT"/>
                <a:cs typeface="Arial MT"/>
              </a:rPr>
              <a:t>eMBMS</a:t>
            </a:r>
            <a:r>
              <a:rPr lang="ru-RU" sz="1500" dirty="0">
                <a:latin typeface="Arial MT"/>
                <a:cs typeface="Arial MT"/>
              </a:rPr>
              <a:t>: «LTE для вещания с телевизионных вышек»</a:t>
            </a:r>
          </a:p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Стандарт от 3GPP (органа по стандартизации, который внедрил для вас 4G и 5G)</a:t>
            </a:r>
          </a:p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По сути, предлагает функции синхронизации и позиционирования из „набора инструментов“ 3GPP, например, временную метку UTC, которую обычные телефоны уже могут считывать</a:t>
            </a:r>
          </a:p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Что позволяет использовать недорогие приемники массового потребления (по сути, LTE-модем с некоторыми модификациями SW).</a:t>
            </a:r>
          </a:p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Смартфоны, модифицированные SW, способны принимать сигналы </a:t>
            </a:r>
            <a:r>
              <a:rPr lang="ru-RU" sz="1500" dirty="0" err="1">
                <a:latin typeface="Arial MT"/>
                <a:cs typeface="Arial MT"/>
              </a:rPr>
              <a:t>feMBMS</a:t>
            </a:r>
            <a:r>
              <a:rPr lang="ru-RU" sz="1500" dirty="0">
                <a:latin typeface="Arial MT"/>
                <a:cs typeface="Arial MT"/>
              </a:rPr>
              <a:t> уже сегодня.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463" y="82105"/>
            <a:ext cx="5867400" cy="873264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315" dirty="0">
                <a:latin typeface="+mn-lt"/>
              </a:rPr>
              <a:t>ОТЛИЧИЯ </a:t>
            </a:r>
            <a:r>
              <a:rPr lang="en-US" spc="-315" dirty="0">
                <a:latin typeface="+mn-lt"/>
              </a:rPr>
              <a:t> </a:t>
            </a:r>
            <a:r>
              <a:rPr lang="ru-RU" spc="-315" dirty="0">
                <a:latin typeface="+mn-lt"/>
              </a:rPr>
              <a:t>LTE </a:t>
            </a:r>
            <a:r>
              <a:rPr lang="en-US" spc="-315" dirty="0">
                <a:latin typeface="+mn-lt"/>
              </a:rPr>
              <a:t> </a:t>
            </a:r>
            <a:r>
              <a:rPr lang="ru-RU" spc="-315" dirty="0">
                <a:latin typeface="+mn-lt"/>
              </a:rPr>
              <a:t>ОТ</a:t>
            </a:r>
            <a:r>
              <a:rPr lang="en-US" spc="-315" dirty="0">
                <a:latin typeface="+mn-lt"/>
              </a:rPr>
              <a:t>  </a:t>
            </a:r>
            <a:r>
              <a:rPr lang="ru-RU" spc="-315" dirty="0">
                <a:latin typeface="+mn-lt"/>
              </a:rPr>
              <a:t>СИГНАЛА FEMBMS</a:t>
            </a:r>
            <a:endParaRPr spc="-320" dirty="0">
              <a:latin typeface="+mn-l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68722"/>
              </p:ext>
            </p:extLst>
          </p:nvPr>
        </p:nvGraphicFramePr>
        <p:xfrm>
          <a:off x="1219200" y="1125219"/>
          <a:ext cx="6553199" cy="2676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6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8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8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76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ru-RU"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Типичный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LTE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76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feMBMS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Uplink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ru-RU" sz="1200" spc="-25" dirty="0">
                          <a:latin typeface="Arial MT"/>
                          <a:cs typeface="Arial MT"/>
                        </a:rPr>
                        <a:t>ДА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ru-RU" sz="1200" spc="-25" dirty="0">
                          <a:latin typeface="Arial MT"/>
                          <a:cs typeface="Arial MT"/>
                        </a:rPr>
                        <a:t>Нет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5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ru-RU" sz="1200" dirty="0">
                          <a:latin typeface="Arial MT"/>
                          <a:cs typeface="Arial MT"/>
                        </a:rPr>
                        <a:t>Расстояние между </a:t>
                      </a:r>
                      <a:r>
                        <a:rPr lang="ru-RU" sz="1200" dirty="0" err="1">
                          <a:latin typeface="Arial MT"/>
                          <a:cs typeface="Arial MT"/>
                        </a:rPr>
                        <a:t>поднесущими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15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kHz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15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kHz,</a:t>
                      </a:r>
                      <a:r>
                        <a:rPr sz="12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2.5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kHz,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1.25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kHz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 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0.625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 algn="ctr">
                        <a:lnSpc>
                          <a:spcPct val="100000"/>
                        </a:lnSpc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kHz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ru-RU" sz="1200" dirty="0">
                          <a:latin typeface="Arial MT"/>
                          <a:cs typeface="Arial MT"/>
                        </a:rPr>
                        <a:t>Циклический префикс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16.67µs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400µs,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800µs,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1600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 algn="ctr">
                        <a:lnSpc>
                          <a:spcPct val="100000"/>
                        </a:lnSpc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µs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ru-RU" sz="1200" dirty="0">
                          <a:latin typeface="Arial MT"/>
                          <a:cs typeface="Arial MT"/>
                        </a:rPr>
                        <a:t>Трансляция времени </a:t>
                      </a:r>
                      <a:r>
                        <a:rPr lang="en-US" sz="1200" dirty="0">
                          <a:latin typeface="Arial MT"/>
                          <a:cs typeface="Arial MT"/>
                        </a:rPr>
                        <a:t>UTC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SIB16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SIB16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91440" marR="1473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ru-RU" sz="1200" spc="-10" dirty="0">
                          <a:latin typeface="Arial MT"/>
                          <a:cs typeface="Arial MT"/>
                        </a:rPr>
                        <a:t>Передача местоположения передатчика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ru-RU" sz="1200" spc="-10" dirty="0">
                          <a:latin typeface="Arial MT"/>
                          <a:cs typeface="Arial MT"/>
                        </a:rPr>
                        <a:t>Стандартная функция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ru-RU" sz="1200" dirty="0">
                          <a:latin typeface="Arial MT"/>
                          <a:cs typeface="Arial MT"/>
                        </a:rPr>
                        <a:t>Можно добавить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78902"/>
            <a:ext cx="702818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400" dirty="0"/>
              <a:t> КАК  ВЫГЛЯДИТ  СИГНАЛ   LTE / FEMBMS?</a:t>
            </a:r>
            <a:endParaRPr spc="-29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964837"/>
            <a:ext cx="3353410" cy="17962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51EAC9-0521-4C1E-A402-708FDAE2490B}"/>
              </a:ext>
            </a:extLst>
          </p:cNvPr>
          <p:cNvSpPr txBox="1"/>
          <p:nvPr/>
        </p:nvSpPr>
        <p:spPr>
          <a:xfrm>
            <a:off x="304800" y="940928"/>
            <a:ext cx="769620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</a:rPr>
              <a:t>Сигнал OFDM</a:t>
            </a:r>
          </a:p>
          <a:p>
            <a:r>
              <a:rPr lang="ru-RU" sz="1600" dirty="0">
                <a:latin typeface="+mj-lt"/>
              </a:rPr>
              <a:t>Полоса пропускания 5-8 МГц</a:t>
            </a:r>
          </a:p>
          <a:p>
            <a:r>
              <a:rPr lang="ru-RU" sz="1600" dirty="0">
                <a:latin typeface="+mj-lt"/>
              </a:rPr>
              <a:t>Интервал между </a:t>
            </a:r>
            <a:r>
              <a:rPr lang="ru-RU" sz="1600" dirty="0" err="1">
                <a:latin typeface="+mj-lt"/>
              </a:rPr>
              <a:t>поднесущими</a:t>
            </a:r>
            <a:r>
              <a:rPr lang="ru-RU" sz="1600" dirty="0">
                <a:latin typeface="+mj-lt"/>
              </a:rPr>
              <a:t> 15 кГц </a:t>
            </a:r>
          </a:p>
          <a:p>
            <a:r>
              <a:rPr lang="ru-RU" sz="1600" dirty="0">
                <a:latin typeface="+mj-lt"/>
              </a:rPr>
              <a:t>(также допускается 2,5, 1,25, 0,625)</a:t>
            </a:r>
          </a:p>
          <a:p>
            <a:r>
              <a:rPr lang="ru-RU" sz="1600" dirty="0">
                <a:latin typeface="+mj-lt"/>
              </a:rPr>
              <a:t>Длина кадра 10 </a:t>
            </a:r>
            <a:r>
              <a:rPr lang="ru-RU" sz="1600" dirty="0" err="1">
                <a:latin typeface="+mj-lt"/>
              </a:rPr>
              <a:t>мс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Несколько контрольных сигналов:</a:t>
            </a:r>
          </a:p>
          <a:p>
            <a:r>
              <a:rPr lang="ru-RU" sz="1600" dirty="0">
                <a:latin typeface="+mj-lt"/>
              </a:rPr>
              <a:t>Первичный сигнал синхронизации</a:t>
            </a:r>
          </a:p>
          <a:p>
            <a:r>
              <a:rPr lang="ru-RU" sz="1600" dirty="0">
                <a:latin typeface="+mj-lt"/>
              </a:rPr>
              <a:t>Вторичный сигнал синхронизации</a:t>
            </a:r>
          </a:p>
          <a:p>
            <a:r>
              <a:rPr lang="ru-RU" sz="1600" dirty="0">
                <a:latin typeface="+mj-lt"/>
              </a:rPr>
              <a:t>Опорные сигналы для конкретной ячейки</a:t>
            </a:r>
          </a:p>
          <a:p>
            <a:r>
              <a:rPr lang="ru-RU" sz="1600" dirty="0">
                <a:latin typeface="+mj-lt"/>
              </a:rPr>
              <a:t>Приемник считывает информацию о времени из системного информационного блока:</a:t>
            </a:r>
          </a:p>
          <a:p>
            <a:r>
              <a:rPr lang="ru-RU" sz="1600" dirty="0">
                <a:latin typeface="+mj-lt"/>
              </a:rPr>
              <a:t>	MIB: Основной информационный блок, основные данные ячейки</a:t>
            </a:r>
          </a:p>
          <a:p>
            <a:r>
              <a:rPr lang="ru-RU" sz="1600" dirty="0">
                <a:latin typeface="+mj-lt"/>
              </a:rPr>
              <a:t>	SIB1: Содержит информацию о том, где найти другие SIBS (например,</a:t>
            </a:r>
            <a:r>
              <a:rPr lang="en-US" sz="1600" dirty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SIB16)</a:t>
            </a:r>
          </a:p>
          <a:p>
            <a:r>
              <a:rPr lang="ru-RU" sz="1600" dirty="0">
                <a:latin typeface="+mj-lt"/>
              </a:rPr>
              <a:t>	SIB16: Время начала кадра по UTC</a:t>
            </a:r>
          </a:p>
          <a:p>
            <a:r>
              <a:rPr lang="ru-RU" sz="1600" dirty="0">
                <a:latin typeface="+mj-lt"/>
              </a:rPr>
              <a:t>	Включая високосные секунды в зависимости </a:t>
            </a:r>
            <a:r>
              <a:rPr lang="ru-RU" dirty="0"/>
              <a:t>от GPS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1050</Words>
  <Application>Microsoft Office PowerPoint</Application>
  <PresentationFormat>Экран (16:9)</PresentationFormat>
  <Paragraphs>195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Arial MT</vt:lpstr>
      <vt:lpstr>Calibri</vt:lpstr>
      <vt:lpstr>Calibri Light</vt:lpstr>
      <vt:lpstr>Symbol</vt:lpstr>
      <vt:lpstr>Times New Roman</vt:lpstr>
      <vt:lpstr>Тема Office</vt:lpstr>
      <vt:lpstr>СИНХРОНИЗАЦИЯ НА БАЗЕ 5G С ИСПОЛЬЗОВАНИЕМ ТЕЛЕВИЗИОННЫХ ПЕРЕДАТЧИКОВ И ДВ СТАНЦИИ</vt:lpstr>
      <vt:lpstr>ПРОБЛЕМАТИКА</vt:lpstr>
      <vt:lpstr>ВРЕМЯ  ВЕЩАНИЯ – ТЕХНОЛОГИИ,  ТОЧНОСТЬ</vt:lpstr>
      <vt:lpstr>ТЕЛЕВИЗИОННЫЕ СИГНАЛЫ В КАЧЕСТВЕ ИСТОЧНИКА ВРЕМЕНИ?</vt:lpstr>
      <vt:lpstr>ТРИ ПРОБЛЕМЫ</vt:lpstr>
      <vt:lpstr>СТАНДАРТЫ   ЦИФРОВОГО   ТЕЛЕВИДЕНИЯ</vt:lpstr>
      <vt:lpstr>FEMBMS?</vt:lpstr>
      <vt:lpstr>ОТЛИЧИЯ  LTE  ОТ  СИГНАЛА FEMBMS</vt:lpstr>
      <vt:lpstr> КАК  ВЫГЛЯДИТ  СИГНАЛ   LTE / FEMBMS?</vt:lpstr>
      <vt:lpstr>КАК  УЗНАТЬ  ТОЧНОЕ  ВРЕМЯ  UTC   С  ПОМОЩЬЮ  LTE / FEMBMS</vt:lpstr>
      <vt:lpstr>УСОВЕРШЕНСТВОВАНИЯ ПЕРЕДАТЧИКА</vt:lpstr>
      <vt:lpstr>ТЕСТОВЫЕ ПРИЕМНИКИ</vt:lpstr>
      <vt:lpstr>СЕГМЕНТ ПЕРЕДАТЧИКА</vt:lpstr>
      <vt:lpstr>ТОЧНОСТЬ ПЕРЕДАТЧИКА – ПРОГНОЗНАЯ</vt:lpstr>
      <vt:lpstr>ОБХОД  OCXO</vt:lpstr>
      <vt:lpstr>ОПТИМИЗАЦИЯ OCXO  И  SFN</vt:lpstr>
      <vt:lpstr>Резюме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PNT НА БАЗЕ 5G С ИСПОЛЬЗОВАНИЕМ ТЕЛЕВИЗИОННЫХ ПЕРЕДАТЧИКОВ И ДВ СТАНЦИИ</dc:title>
  <dc:creator>SHIWA</dc:creator>
  <cp:lastModifiedBy>SHIWA</cp:lastModifiedBy>
  <cp:revision>8</cp:revision>
  <dcterms:created xsi:type="dcterms:W3CDTF">2024-10-29T20:30:49Z</dcterms:created>
  <dcterms:modified xsi:type="dcterms:W3CDTF">2025-07-05T18:18:58Z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2023-12-06T00:00:00Z</vt:filetime>
  </property>
  <property fmtid="{D5CDD505-2E9C-101B-9397-08002B2CF9AE}" pid="3" name="LastSaved">
    <vt:filetime>2024-10-29T00:00:00Z</vt:filetime>
  </property>
</Properties>
</file>