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Optimistic Display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NngTpdb6Kst2mlBop8mV18dUr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OptimisticDisplay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is symmetric </a:t>
            </a:r>
            <a:endParaRPr/>
          </a:p>
        </p:txBody>
      </p:sp>
      <p:sp>
        <p:nvSpPr>
          <p:cNvPr id="440" name="Google Shape;44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Window of Uncertainty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593020"/>
            <a:ext cx="9144000" cy="664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Ahmad Byagowi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Law of total variance</a:t>
            </a:r>
            <a:endParaRPr/>
          </a:p>
        </p:txBody>
      </p:sp>
      <p:pic>
        <p:nvPicPr>
          <p:cNvPr id="358" name="Google Shape;35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900" y="1861687"/>
            <a:ext cx="668020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103" y="2702872"/>
            <a:ext cx="2561281" cy="133205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0"/>
          <p:cNvSpPr txBox="1"/>
          <p:nvPr/>
        </p:nvSpPr>
        <p:spPr>
          <a:xfrm>
            <a:off x="633906" y="4148838"/>
            <a:ext cx="2932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Time Server (a.k.a. GM)</a:t>
            </a:r>
            <a:endParaRPr/>
          </a:p>
        </p:txBody>
      </p:sp>
      <p:sp>
        <p:nvSpPr>
          <p:cNvPr id="361" name="Google Shape;361;p10"/>
          <p:cNvSpPr/>
          <p:nvPr/>
        </p:nvSpPr>
        <p:spPr>
          <a:xfrm>
            <a:off x="633906" y="2588959"/>
            <a:ext cx="3405352" cy="188282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3419147" y="2937278"/>
            <a:ext cx="620111" cy="10976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63" name="Google Shape;363;p10"/>
          <p:cNvSpPr/>
          <p:nvPr/>
        </p:nvSpPr>
        <p:spPr>
          <a:xfrm>
            <a:off x="4498427" y="2596060"/>
            <a:ext cx="3930869" cy="271166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/>
        </p:nvSpPr>
        <p:spPr>
          <a:xfrm>
            <a:off x="4834759" y="2914003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5" name="Google Shape;365;p10"/>
          <p:cNvSpPr/>
          <p:nvPr/>
        </p:nvSpPr>
        <p:spPr>
          <a:xfrm>
            <a:off x="4834758" y="3757005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6" name="Google Shape;366;p10"/>
          <p:cNvSpPr/>
          <p:nvPr/>
        </p:nvSpPr>
        <p:spPr>
          <a:xfrm>
            <a:off x="5990896" y="3757005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7" name="Google Shape;367;p10"/>
          <p:cNvSpPr/>
          <p:nvPr/>
        </p:nvSpPr>
        <p:spPr>
          <a:xfrm>
            <a:off x="7143093" y="3757005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8" name="Google Shape;368;p10"/>
          <p:cNvSpPr/>
          <p:nvPr/>
        </p:nvSpPr>
        <p:spPr>
          <a:xfrm>
            <a:off x="4834758" y="4567083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9" name="Google Shape;369;p10"/>
          <p:cNvSpPr/>
          <p:nvPr/>
        </p:nvSpPr>
        <p:spPr>
          <a:xfrm>
            <a:off x="5990895" y="4567083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70" name="Google Shape;370;p10"/>
          <p:cNvSpPr/>
          <p:nvPr/>
        </p:nvSpPr>
        <p:spPr>
          <a:xfrm>
            <a:off x="7143093" y="4532367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71" name="Google Shape;371;p10"/>
          <p:cNvCxnSpPr>
            <a:stCxn id="362" idx="3"/>
            <a:endCxn id="364" idx="1"/>
          </p:cNvCxnSpPr>
          <p:nvPr/>
        </p:nvCxnSpPr>
        <p:spPr>
          <a:xfrm flipH="1" rot="10800000">
            <a:off x="4039258" y="3145002"/>
            <a:ext cx="795600" cy="34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2" name="Google Shape;372;p10"/>
          <p:cNvCxnSpPr>
            <a:stCxn id="364" idx="2"/>
            <a:endCxn id="365" idx="0"/>
          </p:cNvCxnSpPr>
          <p:nvPr/>
        </p:nvCxnSpPr>
        <p:spPr>
          <a:xfrm>
            <a:off x="5286704" y="3375762"/>
            <a:ext cx="0" cy="38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3" name="Google Shape;373;p10"/>
          <p:cNvCxnSpPr>
            <a:stCxn id="364" idx="2"/>
            <a:endCxn id="366" idx="0"/>
          </p:cNvCxnSpPr>
          <p:nvPr/>
        </p:nvCxnSpPr>
        <p:spPr>
          <a:xfrm>
            <a:off x="5286704" y="3375762"/>
            <a:ext cx="1156200" cy="38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4" name="Google Shape;374;p10"/>
          <p:cNvCxnSpPr>
            <a:stCxn id="364" idx="2"/>
            <a:endCxn id="367" idx="0"/>
          </p:cNvCxnSpPr>
          <p:nvPr/>
        </p:nvCxnSpPr>
        <p:spPr>
          <a:xfrm>
            <a:off x="5286704" y="3375762"/>
            <a:ext cx="2308200" cy="38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5" name="Google Shape;375;p10"/>
          <p:cNvCxnSpPr>
            <a:stCxn id="365" idx="2"/>
            <a:endCxn id="368" idx="0"/>
          </p:cNvCxnSpPr>
          <p:nvPr/>
        </p:nvCxnSpPr>
        <p:spPr>
          <a:xfrm>
            <a:off x="5286703" y="4218764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6" name="Google Shape;376;p10"/>
          <p:cNvCxnSpPr>
            <a:stCxn id="365" idx="2"/>
            <a:endCxn id="369" idx="0"/>
          </p:cNvCxnSpPr>
          <p:nvPr/>
        </p:nvCxnSpPr>
        <p:spPr>
          <a:xfrm>
            <a:off x="5286703" y="4218764"/>
            <a:ext cx="115620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7" name="Google Shape;377;p10"/>
          <p:cNvCxnSpPr/>
          <p:nvPr/>
        </p:nvCxnSpPr>
        <p:spPr>
          <a:xfrm>
            <a:off x="6440871" y="4218763"/>
            <a:ext cx="0" cy="3483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8" name="Google Shape;378;p10"/>
          <p:cNvCxnSpPr/>
          <p:nvPr/>
        </p:nvCxnSpPr>
        <p:spPr>
          <a:xfrm>
            <a:off x="7595037" y="4218762"/>
            <a:ext cx="0" cy="3483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9" name="Google Shape;379;p10"/>
          <p:cNvCxnSpPr>
            <a:stCxn id="365" idx="2"/>
            <a:endCxn id="370" idx="0"/>
          </p:cNvCxnSpPr>
          <p:nvPr/>
        </p:nvCxnSpPr>
        <p:spPr>
          <a:xfrm>
            <a:off x="5286703" y="4218764"/>
            <a:ext cx="2308200" cy="31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0" name="Google Shape;380;p10"/>
          <p:cNvCxnSpPr>
            <a:stCxn id="366" idx="2"/>
            <a:endCxn id="368" idx="0"/>
          </p:cNvCxnSpPr>
          <p:nvPr/>
        </p:nvCxnSpPr>
        <p:spPr>
          <a:xfrm flipH="1">
            <a:off x="5286641" y="4218764"/>
            <a:ext cx="115620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1" name="Google Shape;381;p10"/>
          <p:cNvCxnSpPr>
            <a:stCxn id="366" idx="2"/>
            <a:endCxn id="370" idx="0"/>
          </p:cNvCxnSpPr>
          <p:nvPr/>
        </p:nvCxnSpPr>
        <p:spPr>
          <a:xfrm>
            <a:off x="6442841" y="4218764"/>
            <a:ext cx="1152300" cy="31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2" name="Google Shape;382;p10"/>
          <p:cNvCxnSpPr>
            <a:stCxn id="367" idx="2"/>
            <a:endCxn id="368" idx="0"/>
          </p:cNvCxnSpPr>
          <p:nvPr/>
        </p:nvCxnSpPr>
        <p:spPr>
          <a:xfrm flipH="1">
            <a:off x="5286838" y="4218764"/>
            <a:ext cx="230820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3" name="Google Shape;383;p10"/>
          <p:cNvCxnSpPr>
            <a:stCxn id="367" idx="2"/>
            <a:endCxn id="369" idx="0"/>
          </p:cNvCxnSpPr>
          <p:nvPr/>
        </p:nvCxnSpPr>
        <p:spPr>
          <a:xfrm flipH="1">
            <a:off x="6442738" y="4218764"/>
            <a:ext cx="115230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84" name="Google Shape;384;p10"/>
          <p:cNvSpPr/>
          <p:nvPr/>
        </p:nvSpPr>
        <p:spPr>
          <a:xfrm>
            <a:off x="9051375" y="3295993"/>
            <a:ext cx="2940926" cy="161861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"/>
          <p:cNvSpPr txBox="1"/>
          <p:nvPr/>
        </p:nvSpPr>
        <p:spPr>
          <a:xfrm>
            <a:off x="10997574" y="4583313"/>
            <a:ext cx="11428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node</a:t>
            </a:r>
            <a:endParaRPr/>
          </a:p>
        </p:txBody>
      </p:sp>
      <p:sp>
        <p:nvSpPr>
          <p:cNvPr id="386" name="Google Shape;386;p10"/>
          <p:cNvSpPr/>
          <p:nvPr/>
        </p:nvSpPr>
        <p:spPr>
          <a:xfrm>
            <a:off x="9051375" y="3374141"/>
            <a:ext cx="620111" cy="10976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87" name="Google Shape;387;p10"/>
          <p:cNvCxnSpPr>
            <a:stCxn id="368" idx="2"/>
            <a:endCxn id="386" idx="2"/>
          </p:cNvCxnSpPr>
          <p:nvPr/>
        </p:nvCxnSpPr>
        <p:spPr>
          <a:xfrm rot="-5400000">
            <a:off x="7045452" y="2712992"/>
            <a:ext cx="557100" cy="4074600"/>
          </a:xfrm>
          <a:prstGeom prst="bentConnector3">
            <a:avLst>
              <a:gd fmla="val -11644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88" name="Google Shape;388;p10"/>
          <p:cNvSpPr txBox="1"/>
          <p:nvPr/>
        </p:nvSpPr>
        <p:spPr>
          <a:xfrm>
            <a:off x="6839240" y="4993483"/>
            <a:ext cx="1737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Fabric</a:t>
            </a:r>
            <a:endParaRPr/>
          </a:p>
        </p:txBody>
      </p:sp>
      <p:sp>
        <p:nvSpPr>
          <p:cNvPr id="389" name="Google Shape;389;p10"/>
          <p:cNvSpPr/>
          <p:nvPr/>
        </p:nvSpPr>
        <p:spPr>
          <a:xfrm>
            <a:off x="9967089" y="3518140"/>
            <a:ext cx="977464" cy="6998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Servo</a:t>
            </a:r>
            <a:endParaRPr/>
          </a:p>
        </p:txBody>
      </p:sp>
      <p:sp>
        <p:nvSpPr>
          <p:cNvPr id="390" name="Google Shape;390;p10"/>
          <p:cNvSpPr/>
          <p:nvPr/>
        </p:nvSpPr>
        <p:spPr>
          <a:xfrm>
            <a:off x="9776589" y="4504075"/>
            <a:ext cx="1154166" cy="3877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Oscillator</a:t>
            </a:r>
            <a:endParaRPr/>
          </a:p>
        </p:txBody>
      </p:sp>
      <p:sp>
        <p:nvSpPr>
          <p:cNvPr id="391" name="Google Shape;391;p10"/>
          <p:cNvSpPr/>
          <p:nvPr/>
        </p:nvSpPr>
        <p:spPr>
          <a:xfrm>
            <a:off x="11240156" y="3390997"/>
            <a:ext cx="697620" cy="10491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"/>
          <p:cNvSpPr txBox="1"/>
          <p:nvPr>
            <p:ph type="title"/>
          </p:nvPr>
        </p:nvSpPr>
        <p:spPr>
          <a:xfrm>
            <a:off x="628843" y="888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Time Server Error Bound</a:t>
            </a:r>
            <a:endParaRPr/>
          </a:p>
        </p:txBody>
      </p:sp>
      <p:pic>
        <p:nvPicPr>
          <p:cNvPr id="397" name="Google Shape;3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234" y="1585508"/>
            <a:ext cx="4364718" cy="226997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1"/>
          <p:cNvSpPr txBox="1"/>
          <p:nvPr/>
        </p:nvSpPr>
        <p:spPr>
          <a:xfrm>
            <a:off x="5886643" y="3966216"/>
            <a:ext cx="4997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Time Server (a.k.a. GM)</a:t>
            </a:r>
            <a:endParaRPr/>
          </a:p>
        </p:txBody>
      </p:sp>
      <p:sp>
        <p:nvSpPr>
          <p:cNvPr id="399" name="Google Shape;399;p11"/>
          <p:cNvSpPr/>
          <p:nvPr/>
        </p:nvSpPr>
        <p:spPr>
          <a:xfrm>
            <a:off x="3069037" y="1471595"/>
            <a:ext cx="5803112" cy="283817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7761348" y="1746212"/>
            <a:ext cx="1056741" cy="165459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401" name="Google Shape;401;p11"/>
          <p:cNvSpPr/>
          <p:nvPr/>
        </p:nvSpPr>
        <p:spPr>
          <a:xfrm>
            <a:off x="3860420" y="1616667"/>
            <a:ext cx="785151" cy="4136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GNSS</a:t>
            </a:r>
            <a:endParaRPr/>
          </a:p>
        </p:txBody>
      </p:sp>
      <p:sp>
        <p:nvSpPr>
          <p:cNvPr id="402" name="Google Shape;402;p11"/>
          <p:cNvSpPr/>
          <p:nvPr/>
        </p:nvSpPr>
        <p:spPr>
          <a:xfrm>
            <a:off x="5452434" y="1616667"/>
            <a:ext cx="643566" cy="59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endParaRPr/>
          </a:p>
        </p:txBody>
      </p:sp>
      <p:pic>
        <p:nvPicPr>
          <p:cNvPr descr="A screenshot of a computer&#10;&#10;Description automatically generated with medium confidence" id="403" name="Google Shape;40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240" y="4423685"/>
            <a:ext cx="3211483" cy="240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1990" y="4462478"/>
            <a:ext cx="5544594" cy="230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</a:t>
            </a:r>
            <a:endParaRPr/>
          </a:p>
        </p:txBody>
      </p:sp>
      <p:pic>
        <p:nvPicPr>
          <p:cNvPr id="410" name="Google Shape;4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5744" y="365125"/>
            <a:ext cx="5126764" cy="26595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2"/>
          <p:cNvGrpSpPr/>
          <p:nvPr/>
        </p:nvGrpSpPr>
        <p:grpSpPr>
          <a:xfrm>
            <a:off x="373899" y="3123516"/>
            <a:ext cx="7010401" cy="3369359"/>
            <a:chOff x="83250" y="746000"/>
            <a:chExt cx="8908351" cy="4465486"/>
          </a:xfrm>
        </p:grpSpPr>
        <p:sp>
          <p:nvSpPr>
            <p:cNvPr id="412" name="Google Shape;412;p12"/>
            <p:cNvSpPr/>
            <p:nvPr/>
          </p:nvSpPr>
          <p:spPr>
            <a:xfrm>
              <a:off x="180625" y="746000"/>
              <a:ext cx="1916100" cy="1468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832550" y="1389900"/>
              <a:ext cx="1083600" cy="66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Front End NIC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4" name="Google Shape;414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750" y="898575"/>
              <a:ext cx="821750" cy="4285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5" name="Google Shape;415;p12"/>
            <p:cNvCxnSpPr/>
            <p:nvPr/>
          </p:nvCxnSpPr>
          <p:spPr>
            <a:xfrm flipH="1" rot="-5400000">
              <a:off x="490850" y="1338825"/>
              <a:ext cx="392700" cy="290700"/>
            </a:xfrm>
            <a:prstGeom prst="bentConnector3">
              <a:avLst>
                <a:gd fmla="val -62234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16" name="Google Shape;416;p12"/>
            <p:cNvSpPr/>
            <p:nvPr/>
          </p:nvSpPr>
          <p:spPr>
            <a:xfrm>
              <a:off x="696625" y="2571750"/>
              <a:ext cx="884100" cy="66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(TCs)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596875" y="3690725"/>
              <a:ext cx="1083600" cy="66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 Node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8" name="Google Shape;418;p12"/>
            <p:cNvCxnSpPr>
              <a:endCxn id="416" idx="3"/>
            </p:cNvCxnSpPr>
            <p:nvPr/>
          </p:nvCxnSpPr>
          <p:spPr>
            <a:xfrm rot="5400000">
              <a:off x="1361425" y="1947000"/>
              <a:ext cx="1174500" cy="7359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19" name="Google Shape;419;p12"/>
            <p:cNvCxnSpPr>
              <a:stCxn id="413" idx="3"/>
            </p:cNvCxnSpPr>
            <p:nvPr/>
          </p:nvCxnSpPr>
          <p:spPr>
            <a:xfrm>
              <a:off x="1916150" y="1720350"/>
              <a:ext cx="408300" cy="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20" name="Google Shape;420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76850" y="757225"/>
              <a:ext cx="6514751" cy="42299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12"/>
            <p:cNvCxnSpPr>
              <a:stCxn id="416" idx="2"/>
              <a:endCxn id="417" idx="0"/>
            </p:cNvCxnSpPr>
            <p:nvPr/>
          </p:nvCxnSpPr>
          <p:spPr>
            <a:xfrm>
              <a:off x="1138675" y="3232650"/>
              <a:ext cx="0" cy="45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22" name="Google Shape;422;p12"/>
            <p:cNvCxnSpPr>
              <a:stCxn id="417" idx="3"/>
            </p:cNvCxnSpPr>
            <p:nvPr/>
          </p:nvCxnSpPr>
          <p:spPr>
            <a:xfrm>
              <a:off x="1680475" y="4021175"/>
              <a:ext cx="235500" cy="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3" name="Google Shape;423;p12"/>
            <p:cNvSpPr/>
            <p:nvPr/>
          </p:nvSpPr>
          <p:spPr>
            <a:xfrm>
              <a:off x="1908200" y="3965600"/>
              <a:ext cx="290700" cy="1020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Google Shape;424;p12"/>
            <p:cNvCxnSpPr/>
            <p:nvPr/>
          </p:nvCxnSpPr>
          <p:spPr>
            <a:xfrm flipH="1">
              <a:off x="83250" y="1209325"/>
              <a:ext cx="193200" cy="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5" name="Google Shape;425;p12"/>
            <p:cNvSpPr/>
            <p:nvPr/>
          </p:nvSpPr>
          <p:spPr>
            <a:xfrm>
              <a:off x="238750" y="2355675"/>
              <a:ext cx="290700" cy="1020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12"/>
            <p:cNvPicPr preferRelativeResize="0"/>
            <p:nvPr/>
          </p:nvPicPr>
          <p:blipFill rotWithShape="1">
            <a:blip r:embed="rId6">
              <a:alphaModFix amt="42000"/>
            </a:blip>
            <a:srcRect b="0" l="22358" r="14517" t="0"/>
            <a:stretch/>
          </p:blipFill>
          <p:spPr>
            <a:xfrm rot="-5400000">
              <a:off x="6001850" y="1878475"/>
              <a:ext cx="3550149" cy="204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2"/>
            <p:cNvSpPr txBox="1"/>
            <p:nvPr/>
          </p:nvSpPr>
          <p:spPr>
            <a:xfrm>
              <a:off x="385575" y="4477300"/>
              <a:ext cx="1649099" cy="734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1155CC"/>
                </a:buClr>
                <a:buSzPts val="2400"/>
                <a:buFont typeface="Optimistic Display"/>
                <a:buNone/>
              </a:pPr>
              <a:r>
                <a:rPr lang="en-US" sz="2400">
                  <a:solidFill>
                    <a:srgbClr val="1155CC"/>
                  </a:solidFill>
                  <a:latin typeface="Optimistic Display"/>
                  <a:ea typeface="Optimistic Display"/>
                  <a:cs typeface="Optimistic Display"/>
                  <a:sym typeface="Optimistic Display"/>
                </a:rPr>
                <a:t>Ideally!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8" name="Google Shape;428;p12"/>
            <p:cNvCxnSpPr>
              <a:endCxn id="425" idx="1"/>
            </p:cNvCxnSpPr>
            <p:nvPr/>
          </p:nvCxnSpPr>
          <p:spPr>
            <a:xfrm flipH="1" rot="-5400000">
              <a:off x="-432200" y="1735725"/>
              <a:ext cx="1197300" cy="1446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29" name="Google Shape;429;p12"/>
          <p:cNvSpPr txBox="1"/>
          <p:nvPr/>
        </p:nvSpPr>
        <p:spPr>
          <a:xfrm>
            <a:off x="4820918" y="6368896"/>
            <a:ext cx="234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Optimistic Display"/>
              <a:buNone/>
            </a:pPr>
            <a:r>
              <a:rPr lang="en-US" sz="2000">
                <a:solidFill>
                  <a:srgbClr val="1155CC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STD[E2E]≃90ns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Variance and Stationarity</a:t>
            </a:r>
            <a:endParaRPr/>
          </a:p>
        </p:txBody>
      </p:sp>
      <p:pic>
        <p:nvPicPr>
          <p:cNvPr id="435" name="Google Shape;4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77" y="2481748"/>
            <a:ext cx="5736723" cy="301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918" y="1585175"/>
            <a:ext cx="5798283" cy="409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Variance</a:t>
            </a:r>
            <a:endParaRPr/>
          </a:p>
        </p:txBody>
      </p:sp>
      <p:pic>
        <p:nvPicPr>
          <p:cNvPr descr="Diagram&#10;&#10;Description automatically generated" id="443" name="Google Shape;4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3888"/>
            <a:ext cx="9448800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error bound (WOU)</a:t>
            </a:r>
            <a:endParaRPr/>
          </a:p>
        </p:txBody>
      </p:sp>
      <p:pic>
        <p:nvPicPr>
          <p:cNvPr descr="Table&#10;&#10;Description automatically generated" id="450" name="Google Shape;4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633" y="1809664"/>
            <a:ext cx="2980225" cy="4683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medium confidence" id="451" name="Google Shape;4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5618" y="4031393"/>
            <a:ext cx="5143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tter&#10;&#10;Description automatically generated with low confidence" id="452" name="Google Shape;45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5618" y="2255107"/>
            <a:ext cx="5143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Temperature Aware Error Bound</a:t>
            </a:r>
            <a:endParaRPr/>
          </a:p>
        </p:txBody>
      </p:sp>
      <p:sp>
        <p:nvSpPr>
          <p:cNvPr id="458" name="Google Shape;45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Monitor frequency adjust versus present oscillator temperature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Monitor temperature changes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Estimate upcoming changes of frequency based on temperature changes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Adjust the ratio between relying on existing model vs observation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 in this case is the hold over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Observation in this case is a single clock sync episode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 txBox="1"/>
          <p:nvPr>
            <p:ph type="title"/>
          </p:nvPr>
        </p:nvSpPr>
        <p:spPr>
          <a:xfrm>
            <a:off x="838200" y="249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Accuracy</a:t>
            </a:r>
            <a:endParaRPr/>
          </a:p>
        </p:txBody>
      </p:sp>
      <p:sp>
        <p:nvSpPr>
          <p:cNvPr id="465" name="Google Shape;465;p17"/>
          <p:cNvSpPr/>
          <p:nvPr/>
        </p:nvSpPr>
        <p:spPr>
          <a:xfrm>
            <a:off x="10621318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17"/>
          <p:cNvCxnSpPr/>
          <p:nvPr/>
        </p:nvCxnSpPr>
        <p:spPr>
          <a:xfrm flipH="1" rot="10800000">
            <a:off x="11150138" y="1850693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7" name="Google Shape;467;p17"/>
          <p:cNvCxnSpPr/>
          <p:nvPr/>
        </p:nvCxnSpPr>
        <p:spPr>
          <a:xfrm rot="10800000">
            <a:off x="11158846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8" name="Google Shape;468;p17"/>
          <p:cNvSpPr/>
          <p:nvPr/>
        </p:nvSpPr>
        <p:spPr>
          <a:xfrm>
            <a:off x="10621318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Google Shape;469;p17"/>
          <p:cNvCxnSpPr/>
          <p:nvPr/>
        </p:nvCxnSpPr>
        <p:spPr>
          <a:xfrm flipH="1" rot="10800000">
            <a:off x="11150138" y="312375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0" name="Google Shape;470;p17"/>
          <p:cNvCxnSpPr/>
          <p:nvPr/>
        </p:nvCxnSpPr>
        <p:spPr>
          <a:xfrm rot="10800000">
            <a:off x="11158846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1" name="Google Shape;471;p17"/>
          <p:cNvSpPr/>
          <p:nvPr/>
        </p:nvSpPr>
        <p:spPr>
          <a:xfrm>
            <a:off x="10655852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17"/>
          <p:cNvCxnSpPr/>
          <p:nvPr/>
        </p:nvCxnSpPr>
        <p:spPr>
          <a:xfrm flipH="1" rot="10800000">
            <a:off x="11184672" y="4396823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3" name="Google Shape;473;p17"/>
          <p:cNvCxnSpPr/>
          <p:nvPr/>
        </p:nvCxnSpPr>
        <p:spPr>
          <a:xfrm rot="10800000">
            <a:off x="11193380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4" name="Google Shape;474;p17"/>
          <p:cNvSpPr/>
          <p:nvPr/>
        </p:nvSpPr>
        <p:spPr>
          <a:xfrm>
            <a:off x="10655852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17"/>
          <p:cNvCxnSpPr/>
          <p:nvPr/>
        </p:nvCxnSpPr>
        <p:spPr>
          <a:xfrm flipH="1" rot="10800000">
            <a:off x="11184672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6" name="Google Shape;476;p17"/>
          <p:cNvCxnSpPr/>
          <p:nvPr/>
        </p:nvCxnSpPr>
        <p:spPr>
          <a:xfrm rot="10800000">
            <a:off x="11193380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7" name="Google Shape;477;p17"/>
          <p:cNvSpPr/>
          <p:nvPr/>
        </p:nvSpPr>
        <p:spPr>
          <a:xfrm>
            <a:off x="8614688" y="1575185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17"/>
          <p:cNvCxnSpPr/>
          <p:nvPr/>
        </p:nvCxnSpPr>
        <p:spPr>
          <a:xfrm flipH="1">
            <a:off x="8922619" y="2107459"/>
            <a:ext cx="220889" cy="1476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17"/>
          <p:cNvCxnSpPr/>
          <p:nvPr/>
        </p:nvCxnSpPr>
        <p:spPr>
          <a:xfrm rot="10800000">
            <a:off x="9152216" y="1797216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0" name="Google Shape;480;p17"/>
          <p:cNvSpPr/>
          <p:nvPr/>
        </p:nvSpPr>
        <p:spPr>
          <a:xfrm>
            <a:off x="8614688" y="2848250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17"/>
          <p:cNvCxnSpPr/>
          <p:nvPr/>
        </p:nvCxnSpPr>
        <p:spPr>
          <a:xfrm flipH="1" rot="10800000">
            <a:off x="9146185" y="3217919"/>
            <a:ext cx="233243" cy="1728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2" name="Google Shape;482;p17"/>
          <p:cNvCxnSpPr/>
          <p:nvPr/>
        </p:nvCxnSpPr>
        <p:spPr>
          <a:xfrm rot="10800000">
            <a:off x="9152216" y="3070281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3" name="Google Shape;483;p17"/>
          <p:cNvSpPr/>
          <p:nvPr/>
        </p:nvSpPr>
        <p:spPr>
          <a:xfrm>
            <a:off x="8649222" y="4121315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17"/>
          <p:cNvCxnSpPr/>
          <p:nvPr/>
        </p:nvCxnSpPr>
        <p:spPr>
          <a:xfrm>
            <a:off x="9178042" y="4653589"/>
            <a:ext cx="322902" cy="2145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5" name="Google Shape;485;p17"/>
          <p:cNvCxnSpPr/>
          <p:nvPr/>
        </p:nvCxnSpPr>
        <p:spPr>
          <a:xfrm rot="10800000">
            <a:off x="9186750" y="4343346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6" name="Google Shape;486;p17"/>
          <p:cNvSpPr/>
          <p:nvPr/>
        </p:nvSpPr>
        <p:spPr>
          <a:xfrm>
            <a:off x="8649222" y="5394380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17"/>
          <p:cNvCxnSpPr/>
          <p:nvPr/>
        </p:nvCxnSpPr>
        <p:spPr>
          <a:xfrm flipH="1" rot="10800000">
            <a:off x="9178042" y="5677371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8" name="Google Shape;488;p17"/>
          <p:cNvCxnSpPr/>
          <p:nvPr/>
        </p:nvCxnSpPr>
        <p:spPr>
          <a:xfrm rot="10800000">
            <a:off x="9186750" y="5616411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9" name="Google Shape;489;p17"/>
          <p:cNvSpPr/>
          <p:nvPr/>
        </p:nvSpPr>
        <p:spPr>
          <a:xfrm>
            <a:off x="7244507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17"/>
          <p:cNvCxnSpPr/>
          <p:nvPr/>
        </p:nvCxnSpPr>
        <p:spPr>
          <a:xfrm>
            <a:off x="7773327" y="2099976"/>
            <a:ext cx="8708" cy="2897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1" name="Google Shape;491;p17"/>
          <p:cNvCxnSpPr/>
          <p:nvPr/>
        </p:nvCxnSpPr>
        <p:spPr>
          <a:xfrm rot="10800000">
            <a:off x="7782035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2" name="Google Shape;492;p17"/>
          <p:cNvSpPr/>
          <p:nvPr/>
        </p:nvSpPr>
        <p:spPr>
          <a:xfrm>
            <a:off x="7244507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17"/>
          <p:cNvCxnSpPr/>
          <p:nvPr/>
        </p:nvCxnSpPr>
        <p:spPr>
          <a:xfrm flipH="1" rot="10800000">
            <a:off x="7773327" y="3077038"/>
            <a:ext cx="115308" cy="2960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4" name="Google Shape;494;p17"/>
          <p:cNvCxnSpPr/>
          <p:nvPr/>
        </p:nvCxnSpPr>
        <p:spPr>
          <a:xfrm rot="10800000">
            <a:off x="7782035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5" name="Google Shape;495;p17"/>
          <p:cNvSpPr/>
          <p:nvPr/>
        </p:nvSpPr>
        <p:spPr>
          <a:xfrm>
            <a:off x="7279041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17"/>
          <p:cNvCxnSpPr/>
          <p:nvPr/>
        </p:nvCxnSpPr>
        <p:spPr>
          <a:xfrm>
            <a:off x="7807861" y="4646106"/>
            <a:ext cx="209969" cy="2220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17"/>
          <p:cNvCxnSpPr/>
          <p:nvPr/>
        </p:nvCxnSpPr>
        <p:spPr>
          <a:xfrm rot="10800000">
            <a:off x="7816569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8" name="Google Shape;498;p17"/>
          <p:cNvSpPr/>
          <p:nvPr/>
        </p:nvSpPr>
        <p:spPr>
          <a:xfrm>
            <a:off x="7279041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" name="Google Shape;499;p17"/>
          <p:cNvCxnSpPr/>
          <p:nvPr/>
        </p:nvCxnSpPr>
        <p:spPr>
          <a:xfrm flipH="1" rot="10800000">
            <a:off x="7807861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0" name="Google Shape;500;p17"/>
          <p:cNvCxnSpPr/>
          <p:nvPr/>
        </p:nvCxnSpPr>
        <p:spPr>
          <a:xfrm rot="10800000">
            <a:off x="7816569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1" name="Google Shape;501;p17"/>
          <p:cNvSpPr/>
          <p:nvPr/>
        </p:nvSpPr>
        <p:spPr>
          <a:xfrm>
            <a:off x="5870067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17"/>
          <p:cNvCxnSpPr/>
          <p:nvPr/>
        </p:nvCxnSpPr>
        <p:spPr>
          <a:xfrm rot="10800000">
            <a:off x="6081555" y="1975334"/>
            <a:ext cx="317332" cy="1246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3" name="Google Shape;503;p17"/>
          <p:cNvCxnSpPr/>
          <p:nvPr/>
        </p:nvCxnSpPr>
        <p:spPr>
          <a:xfrm rot="10800000">
            <a:off x="6407595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4" name="Google Shape;504;p17"/>
          <p:cNvSpPr/>
          <p:nvPr/>
        </p:nvSpPr>
        <p:spPr>
          <a:xfrm>
            <a:off x="5870067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17"/>
          <p:cNvCxnSpPr/>
          <p:nvPr/>
        </p:nvCxnSpPr>
        <p:spPr>
          <a:xfrm flipH="1" rot="10800000">
            <a:off x="6398887" y="3241642"/>
            <a:ext cx="267129" cy="1313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6" name="Google Shape;506;p17"/>
          <p:cNvCxnSpPr/>
          <p:nvPr/>
        </p:nvCxnSpPr>
        <p:spPr>
          <a:xfrm rot="10800000">
            <a:off x="6407595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7" name="Google Shape;507;p17"/>
          <p:cNvSpPr/>
          <p:nvPr/>
        </p:nvSpPr>
        <p:spPr>
          <a:xfrm>
            <a:off x="5904601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8" name="Google Shape;508;p17"/>
          <p:cNvCxnSpPr/>
          <p:nvPr/>
        </p:nvCxnSpPr>
        <p:spPr>
          <a:xfrm>
            <a:off x="6433421" y="4646106"/>
            <a:ext cx="267129" cy="1347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9" name="Google Shape;509;p17"/>
          <p:cNvCxnSpPr/>
          <p:nvPr/>
        </p:nvCxnSpPr>
        <p:spPr>
          <a:xfrm rot="10800000">
            <a:off x="6442129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0" name="Google Shape;510;p17"/>
          <p:cNvSpPr/>
          <p:nvPr/>
        </p:nvSpPr>
        <p:spPr>
          <a:xfrm>
            <a:off x="5904601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17"/>
          <p:cNvCxnSpPr/>
          <p:nvPr/>
        </p:nvCxnSpPr>
        <p:spPr>
          <a:xfrm flipH="1" rot="10800000">
            <a:off x="6433421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2" name="Google Shape;512;p17"/>
          <p:cNvCxnSpPr/>
          <p:nvPr/>
        </p:nvCxnSpPr>
        <p:spPr>
          <a:xfrm rot="10800000">
            <a:off x="6442129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3" name="Google Shape;513;p17"/>
          <p:cNvSpPr/>
          <p:nvPr/>
        </p:nvSpPr>
        <p:spPr>
          <a:xfrm>
            <a:off x="4504840" y="158194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17"/>
          <p:cNvCxnSpPr/>
          <p:nvPr/>
        </p:nvCxnSpPr>
        <p:spPr>
          <a:xfrm flipH="1" rot="10800000">
            <a:off x="5033660" y="1944854"/>
            <a:ext cx="314193" cy="1693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5" name="Google Shape;515;p17"/>
          <p:cNvCxnSpPr/>
          <p:nvPr/>
        </p:nvCxnSpPr>
        <p:spPr>
          <a:xfrm rot="10800000">
            <a:off x="5042368" y="180397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6" name="Google Shape;516;p17"/>
          <p:cNvSpPr/>
          <p:nvPr/>
        </p:nvSpPr>
        <p:spPr>
          <a:xfrm>
            <a:off x="4504840" y="285500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7" name="Google Shape;517;p17"/>
          <p:cNvCxnSpPr/>
          <p:nvPr/>
        </p:nvCxnSpPr>
        <p:spPr>
          <a:xfrm flipH="1" rot="10800000">
            <a:off x="5033660" y="3131241"/>
            <a:ext cx="206843" cy="2560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8" name="Google Shape;518;p17"/>
          <p:cNvCxnSpPr/>
          <p:nvPr/>
        </p:nvCxnSpPr>
        <p:spPr>
          <a:xfrm rot="10800000">
            <a:off x="5042368" y="307703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9" name="Google Shape;519;p17"/>
          <p:cNvSpPr/>
          <p:nvPr/>
        </p:nvSpPr>
        <p:spPr>
          <a:xfrm>
            <a:off x="4539374" y="412807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0" name="Google Shape;520;p17"/>
          <p:cNvCxnSpPr/>
          <p:nvPr/>
        </p:nvCxnSpPr>
        <p:spPr>
          <a:xfrm>
            <a:off x="5068194" y="4660346"/>
            <a:ext cx="201386" cy="2220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1" name="Google Shape;521;p17"/>
          <p:cNvCxnSpPr/>
          <p:nvPr/>
        </p:nvCxnSpPr>
        <p:spPr>
          <a:xfrm rot="10800000">
            <a:off x="5076902" y="435010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2" name="Google Shape;522;p17"/>
          <p:cNvSpPr/>
          <p:nvPr/>
        </p:nvSpPr>
        <p:spPr>
          <a:xfrm>
            <a:off x="4539374" y="540113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17"/>
          <p:cNvCxnSpPr/>
          <p:nvPr/>
        </p:nvCxnSpPr>
        <p:spPr>
          <a:xfrm flipH="1" rot="10800000">
            <a:off x="5068194" y="568412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4" name="Google Shape;524;p17"/>
          <p:cNvCxnSpPr/>
          <p:nvPr/>
        </p:nvCxnSpPr>
        <p:spPr>
          <a:xfrm rot="10800000">
            <a:off x="5076902" y="562316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5" name="Google Shape;525;p17"/>
          <p:cNvSpPr/>
          <p:nvPr/>
        </p:nvSpPr>
        <p:spPr>
          <a:xfrm>
            <a:off x="3127274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17"/>
          <p:cNvCxnSpPr/>
          <p:nvPr/>
        </p:nvCxnSpPr>
        <p:spPr>
          <a:xfrm flipH="1">
            <a:off x="3479598" y="2099976"/>
            <a:ext cx="176496" cy="22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7" name="Google Shape;527;p17"/>
          <p:cNvCxnSpPr/>
          <p:nvPr/>
        </p:nvCxnSpPr>
        <p:spPr>
          <a:xfrm rot="10800000">
            <a:off x="3664802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8" name="Google Shape;528;p17"/>
          <p:cNvSpPr/>
          <p:nvPr/>
        </p:nvSpPr>
        <p:spPr>
          <a:xfrm>
            <a:off x="3127274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Google Shape;529;p17"/>
          <p:cNvCxnSpPr/>
          <p:nvPr/>
        </p:nvCxnSpPr>
        <p:spPr>
          <a:xfrm flipH="1" rot="10800000">
            <a:off x="3656094" y="3313497"/>
            <a:ext cx="332456" cy="595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0" name="Google Shape;530;p17"/>
          <p:cNvCxnSpPr/>
          <p:nvPr/>
        </p:nvCxnSpPr>
        <p:spPr>
          <a:xfrm rot="10800000">
            <a:off x="3664802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1" name="Google Shape;531;p17"/>
          <p:cNvSpPr/>
          <p:nvPr/>
        </p:nvSpPr>
        <p:spPr>
          <a:xfrm>
            <a:off x="3161808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17"/>
          <p:cNvCxnSpPr/>
          <p:nvPr/>
        </p:nvCxnSpPr>
        <p:spPr>
          <a:xfrm>
            <a:off x="3690628" y="4646106"/>
            <a:ext cx="270255" cy="1347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3" name="Google Shape;533;p17"/>
          <p:cNvCxnSpPr/>
          <p:nvPr/>
        </p:nvCxnSpPr>
        <p:spPr>
          <a:xfrm rot="10800000">
            <a:off x="3699336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4" name="Google Shape;534;p17"/>
          <p:cNvSpPr/>
          <p:nvPr/>
        </p:nvSpPr>
        <p:spPr>
          <a:xfrm>
            <a:off x="3161808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17"/>
          <p:cNvCxnSpPr/>
          <p:nvPr/>
        </p:nvCxnSpPr>
        <p:spPr>
          <a:xfrm flipH="1" rot="10800000">
            <a:off x="3690628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6" name="Google Shape;536;p17"/>
          <p:cNvCxnSpPr/>
          <p:nvPr/>
        </p:nvCxnSpPr>
        <p:spPr>
          <a:xfrm rot="10800000">
            <a:off x="3699336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7" name="Google Shape;537;p17"/>
          <p:cNvSpPr/>
          <p:nvPr/>
        </p:nvSpPr>
        <p:spPr>
          <a:xfrm>
            <a:off x="1759262" y="1574459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17"/>
          <p:cNvCxnSpPr/>
          <p:nvPr/>
        </p:nvCxnSpPr>
        <p:spPr>
          <a:xfrm>
            <a:off x="2288082" y="2106733"/>
            <a:ext cx="235920" cy="28299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9" name="Google Shape;539;p17"/>
          <p:cNvCxnSpPr/>
          <p:nvPr/>
        </p:nvCxnSpPr>
        <p:spPr>
          <a:xfrm rot="10800000">
            <a:off x="2296790" y="1796490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0" name="Google Shape;540;p17"/>
          <p:cNvSpPr/>
          <p:nvPr/>
        </p:nvSpPr>
        <p:spPr>
          <a:xfrm>
            <a:off x="1759262" y="2847524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17"/>
          <p:cNvCxnSpPr/>
          <p:nvPr/>
        </p:nvCxnSpPr>
        <p:spPr>
          <a:xfrm flipH="1" rot="10800000">
            <a:off x="2288082" y="3077038"/>
            <a:ext cx="113139" cy="3027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2" name="Google Shape;542;p17"/>
          <p:cNvCxnSpPr/>
          <p:nvPr/>
        </p:nvCxnSpPr>
        <p:spPr>
          <a:xfrm rot="10800000">
            <a:off x="2296790" y="3069555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3" name="Google Shape;543;p17"/>
          <p:cNvSpPr/>
          <p:nvPr/>
        </p:nvSpPr>
        <p:spPr>
          <a:xfrm>
            <a:off x="1793796" y="4120589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p17"/>
          <p:cNvCxnSpPr/>
          <p:nvPr/>
        </p:nvCxnSpPr>
        <p:spPr>
          <a:xfrm>
            <a:off x="2322616" y="4652863"/>
            <a:ext cx="260701" cy="2220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5" name="Google Shape;545;p17"/>
          <p:cNvCxnSpPr/>
          <p:nvPr/>
        </p:nvCxnSpPr>
        <p:spPr>
          <a:xfrm rot="10800000">
            <a:off x="2331324" y="4342620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6" name="Google Shape;546;p17"/>
          <p:cNvSpPr/>
          <p:nvPr/>
        </p:nvSpPr>
        <p:spPr>
          <a:xfrm>
            <a:off x="1793796" y="5393654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17"/>
          <p:cNvCxnSpPr/>
          <p:nvPr/>
        </p:nvCxnSpPr>
        <p:spPr>
          <a:xfrm flipH="1" rot="10800000">
            <a:off x="2322616" y="5676645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8" name="Google Shape;548;p17"/>
          <p:cNvCxnSpPr/>
          <p:nvPr/>
        </p:nvCxnSpPr>
        <p:spPr>
          <a:xfrm rot="10800000">
            <a:off x="2331324" y="5615685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9" name="Google Shape;549;p17"/>
          <p:cNvSpPr txBox="1"/>
          <p:nvPr/>
        </p:nvSpPr>
        <p:spPr>
          <a:xfrm>
            <a:off x="162928" y="177005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550" name="Google Shape;550;p17"/>
          <p:cNvSpPr txBox="1"/>
          <p:nvPr/>
        </p:nvSpPr>
        <p:spPr>
          <a:xfrm>
            <a:off x="160747" y="302010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551" name="Google Shape;551;p17"/>
          <p:cNvSpPr txBox="1"/>
          <p:nvPr/>
        </p:nvSpPr>
        <p:spPr>
          <a:xfrm>
            <a:off x="160747" y="4390309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552" name="Google Shape;552;p17"/>
          <p:cNvSpPr txBox="1"/>
          <p:nvPr/>
        </p:nvSpPr>
        <p:spPr>
          <a:xfrm>
            <a:off x="163838" y="5589248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553" name="Google Shape;553;p17"/>
          <p:cNvSpPr txBox="1"/>
          <p:nvPr/>
        </p:nvSpPr>
        <p:spPr>
          <a:xfrm>
            <a:off x="10557642" y="983224"/>
            <a:ext cx="1271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</p:txBody>
      </p:sp>
      <p:sp>
        <p:nvSpPr>
          <p:cNvPr id="554" name="Google Shape;554;p17"/>
          <p:cNvSpPr/>
          <p:nvPr/>
        </p:nvSpPr>
        <p:spPr>
          <a:xfrm>
            <a:off x="160747" y="2813315"/>
            <a:ext cx="11745704" cy="11800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Accuracy</a:t>
            </a:r>
            <a:endParaRPr/>
          </a:p>
        </p:txBody>
      </p:sp>
      <p:sp>
        <p:nvSpPr>
          <p:cNvPr id="560" name="Google Shape;56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Based on Linearizability test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Estimation of statistical specificity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specific is it to find a machine that is not linearizable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method is optimized for a TC only implementation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extended to BC included implementations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node seeks feedback from a random peer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Decentralized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scrolling history of linearizability tests with random peers determines the current estimate of accuracy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9"/>
          <p:cNvSpPr txBox="1"/>
          <p:nvPr>
            <p:ph type="title"/>
          </p:nvPr>
        </p:nvSpPr>
        <p:spPr>
          <a:xfrm>
            <a:off x="289560" y="7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Accuracy</a:t>
            </a:r>
            <a:endParaRPr/>
          </a:p>
        </p:txBody>
      </p:sp>
      <p:sp>
        <p:nvSpPr>
          <p:cNvPr id="566" name="Google Shape;566;p19"/>
          <p:cNvSpPr/>
          <p:nvPr/>
        </p:nvSpPr>
        <p:spPr>
          <a:xfrm>
            <a:off x="2675823" y="1690688"/>
            <a:ext cx="981777" cy="53901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Server</a:t>
            </a:r>
            <a:endParaRPr/>
          </a:p>
        </p:txBody>
      </p:sp>
      <p:sp>
        <p:nvSpPr>
          <p:cNvPr id="567" name="Google Shape;567;p19"/>
          <p:cNvSpPr/>
          <p:nvPr/>
        </p:nvSpPr>
        <p:spPr>
          <a:xfrm>
            <a:off x="2781701" y="2596283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pic>
        <p:nvPicPr>
          <p:cNvPr id="568" name="Google Shape;5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549" y="1538948"/>
            <a:ext cx="744030" cy="3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9"/>
          <p:cNvSpPr/>
          <p:nvPr/>
        </p:nvSpPr>
        <p:spPr>
          <a:xfrm>
            <a:off x="2781700" y="3251461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2781700" y="3906639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2781700" y="4561817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2781700" y="5216995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4069881" y="5216995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5392740" y="5216995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5392740" y="4561817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6744474" y="5216995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6744473" y="4561817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6744473" y="3906639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8003780" y="3253761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8003781" y="5216995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8003780" y="4561817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8003780" y="3906639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2781700" y="6023111"/>
            <a:ext cx="770021" cy="419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4069880" y="6023111"/>
            <a:ext cx="770021" cy="419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5392740" y="6023111"/>
            <a:ext cx="770021" cy="419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6744473" y="6023111"/>
            <a:ext cx="770021" cy="419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8011802" y="6023111"/>
            <a:ext cx="770021" cy="419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588" name="Google Shape;588;p19"/>
          <p:cNvCxnSpPr>
            <a:stCxn id="566" idx="2"/>
          </p:cNvCxnSpPr>
          <p:nvPr/>
        </p:nvCxnSpPr>
        <p:spPr>
          <a:xfrm>
            <a:off x="3166712" y="2229703"/>
            <a:ext cx="0" cy="36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9" name="Google Shape;589;p19"/>
          <p:cNvCxnSpPr/>
          <p:nvPr/>
        </p:nvCxnSpPr>
        <p:spPr>
          <a:xfrm>
            <a:off x="3167938" y="3671429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0" name="Google Shape;590;p19"/>
          <p:cNvCxnSpPr/>
          <p:nvPr/>
        </p:nvCxnSpPr>
        <p:spPr>
          <a:xfrm>
            <a:off x="3166710" y="3016251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1" name="Google Shape;591;p19"/>
          <p:cNvCxnSpPr/>
          <p:nvPr/>
        </p:nvCxnSpPr>
        <p:spPr>
          <a:xfrm>
            <a:off x="3166710" y="4326607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2" name="Google Shape;592;p19"/>
          <p:cNvCxnSpPr/>
          <p:nvPr/>
        </p:nvCxnSpPr>
        <p:spPr>
          <a:xfrm>
            <a:off x="3166710" y="4981785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3" name="Google Shape;593;p19"/>
          <p:cNvCxnSpPr>
            <a:endCxn id="583" idx="0"/>
          </p:cNvCxnSpPr>
          <p:nvPr/>
        </p:nvCxnSpPr>
        <p:spPr>
          <a:xfrm>
            <a:off x="3166711" y="5637011"/>
            <a:ext cx="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4" name="Google Shape;594;p19"/>
          <p:cNvCxnSpPr>
            <a:endCxn id="584" idx="0"/>
          </p:cNvCxnSpPr>
          <p:nvPr/>
        </p:nvCxnSpPr>
        <p:spPr>
          <a:xfrm>
            <a:off x="4446491" y="5637011"/>
            <a:ext cx="840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5" name="Google Shape;595;p19"/>
          <p:cNvCxnSpPr>
            <a:endCxn id="585" idx="0"/>
          </p:cNvCxnSpPr>
          <p:nvPr/>
        </p:nvCxnSpPr>
        <p:spPr>
          <a:xfrm>
            <a:off x="5777751" y="5637011"/>
            <a:ext cx="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6" name="Google Shape;596;p19"/>
          <p:cNvCxnSpPr>
            <a:endCxn id="586" idx="0"/>
          </p:cNvCxnSpPr>
          <p:nvPr/>
        </p:nvCxnSpPr>
        <p:spPr>
          <a:xfrm>
            <a:off x="7129484" y="5637011"/>
            <a:ext cx="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7" name="Google Shape;597;p19"/>
          <p:cNvCxnSpPr>
            <a:endCxn id="587" idx="0"/>
          </p:cNvCxnSpPr>
          <p:nvPr/>
        </p:nvCxnSpPr>
        <p:spPr>
          <a:xfrm flipH="1">
            <a:off x="8396813" y="5637011"/>
            <a:ext cx="120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8" name="Google Shape;598;p19"/>
          <p:cNvCxnSpPr/>
          <p:nvPr/>
        </p:nvCxnSpPr>
        <p:spPr>
          <a:xfrm>
            <a:off x="5777750" y="4965802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9" name="Google Shape;599;p19"/>
          <p:cNvCxnSpPr/>
          <p:nvPr/>
        </p:nvCxnSpPr>
        <p:spPr>
          <a:xfrm>
            <a:off x="7129483" y="4981785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0" name="Google Shape;600;p19"/>
          <p:cNvCxnSpPr/>
          <p:nvPr/>
        </p:nvCxnSpPr>
        <p:spPr>
          <a:xfrm>
            <a:off x="7140336" y="4326607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1" name="Google Shape;601;p19"/>
          <p:cNvCxnSpPr/>
          <p:nvPr/>
        </p:nvCxnSpPr>
        <p:spPr>
          <a:xfrm>
            <a:off x="8396812" y="4972155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2" name="Google Shape;602;p19"/>
          <p:cNvCxnSpPr/>
          <p:nvPr/>
        </p:nvCxnSpPr>
        <p:spPr>
          <a:xfrm>
            <a:off x="8370768" y="4316977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3" name="Google Shape;603;p19"/>
          <p:cNvCxnSpPr/>
          <p:nvPr/>
        </p:nvCxnSpPr>
        <p:spPr>
          <a:xfrm>
            <a:off x="8370768" y="3661799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4" name="Google Shape;604;p19"/>
          <p:cNvSpPr/>
          <p:nvPr/>
        </p:nvSpPr>
        <p:spPr>
          <a:xfrm>
            <a:off x="1564293" y="6023111"/>
            <a:ext cx="770021" cy="419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05" name="Google Shape;605;p19"/>
          <p:cNvCxnSpPr>
            <a:endCxn id="604" idx="0"/>
          </p:cNvCxnSpPr>
          <p:nvPr/>
        </p:nvCxnSpPr>
        <p:spPr>
          <a:xfrm flipH="1">
            <a:off x="1949304" y="5637011"/>
            <a:ext cx="121740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6" name="Google Shape;606;p19"/>
          <p:cNvCxnSpPr>
            <a:endCxn id="573" idx="1"/>
          </p:cNvCxnSpPr>
          <p:nvPr/>
        </p:nvCxnSpPr>
        <p:spPr>
          <a:xfrm>
            <a:off x="3551781" y="4988079"/>
            <a:ext cx="518100" cy="43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7" name="Google Shape;607;p19"/>
          <p:cNvCxnSpPr>
            <a:endCxn id="575" idx="1"/>
          </p:cNvCxnSpPr>
          <p:nvPr/>
        </p:nvCxnSpPr>
        <p:spPr>
          <a:xfrm>
            <a:off x="3562440" y="4332901"/>
            <a:ext cx="1830300" cy="43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8" name="Google Shape;608;p19"/>
          <p:cNvCxnSpPr>
            <a:endCxn id="578" idx="1"/>
          </p:cNvCxnSpPr>
          <p:nvPr/>
        </p:nvCxnSpPr>
        <p:spPr>
          <a:xfrm>
            <a:off x="3535073" y="3661823"/>
            <a:ext cx="3209400" cy="45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9" name="Google Shape;609;p19"/>
          <p:cNvCxnSpPr>
            <a:endCxn id="579" idx="1"/>
          </p:cNvCxnSpPr>
          <p:nvPr/>
        </p:nvCxnSpPr>
        <p:spPr>
          <a:xfrm>
            <a:off x="3571280" y="3022745"/>
            <a:ext cx="4432500" cy="44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Distributed applications may require to know the time sync error bound in order adjust their performance accordingly.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Linearizability as a requirement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Parallel to serial pipelines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way latency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 Time Based Scheduling and Routing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Realtime Indication of Precision Time Sync System Performance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 Time Sync [components] Fault Detection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"/>
          <p:cNvSpPr txBox="1"/>
          <p:nvPr>
            <p:ph type="title"/>
          </p:nvPr>
        </p:nvSpPr>
        <p:spPr>
          <a:xfrm>
            <a:off x="180474" y="66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Rogue Transparent Clock</a:t>
            </a: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5226518" y="1642562"/>
            <a:ext cx="981777" cy="53901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Server</a:t>
            </a: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332396" y="2548157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pic>
        <p:nvPicPr>
          <p:cNvPr id="618" name="Google Shape;6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244" y="1490822"/>
            <a:ext cx="744030" cy="3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0"/>
          <p:cNvSpPr/>
          <p:nvPr/>
        </p:nvSpPr>
        <p:spPr>
          <a:xfrm>
            <a:off x="5332395" y="3203335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0" name="Google Shape;620;p20"/>
          <p:cNvSpPr/>
          <p:nvPr/>
        </p:nvSpPr>
        <p:spPr>
          <a:xfrm>
            <a:off x="5332395" y="3858513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5332395" y="4513691"/>
            <a:ext cx="770021" cy="419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2" name="Google Shape;622;p20"/>
          <p:cNvSpPr/>
          <p:nvPr/>
        </p:nvSpPr>
        <p:spPr>
          <a:xfrm>
            <a:off x="5332395" y="5168869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6620576" y="5168869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7943435" y="5168869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7943435" y="4513691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9295169" y="5168869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9295168" y="4513691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9295168" y="3858513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9" name="Google Shape;629;p20"/>
          <p:cNvSpPr/>
          <p:nvPr/>
        </p:nvSpPr>
        <p:spPr>
          <a:xfrm>
            <a:off x="10554475" y="3205635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0" name="Google Shape;630;p20"/>
          <p:cNvSpPr/>
          <p:nvPr/>
        </p:nvSpPr>
        <p:spPr>
          <a:xfrm>
            <a:off x="10554476" y="5168869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1" name="Google Shape;631;p20"/>
          <p:cNvSpPr/>
          <p:nvPr/>
        </p:nvSpPr>
        <p:spPr>
          <a:xfrm>
            <a:off x="10554475" y="4513691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>
            <a:off x="10554475" y="3858513"/>
            <a:ext cx="770021" cy="4199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3" name="Google Shape;633;p20"/>
          <p:cNvSpPr/>
          <p:nvPr/>
        </p:nvSpPr>
        <p:spPr>
          <a:xfrm>
            <a:off x="5332395" y="5974985"/>
            <a:ext cx="770021" cy="419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>
            <a:off x="6620575" y="5974985"/>
            <a:ext cx="770021" cy="419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5" name="Google Shape;635;p20"/>
          <p:cNvSpPr/>
          <p:nvPr/>
        </p:nvSpPr>
        <p:spPr>
          <a:xfrm>
            <a:off x="7943435" y="5974985"/>
            <a:ext cx="770021" cy="419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6" name="Google Shape;636;p20"/>
          <p:cNvSpPr/>
          <p:nvPr/>
        </p:nvSpPr>
        <p:spPr>
          <a:xfrm>
            <a:off x="9295168" y="5974985"/>
            <a:ext cx="770021" cy="419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7" name="Google Shape;637;p20"/>
          <p:cNvSpPr/>
          <p:nvPr/>
        </p:nvSpPr>
        <p:spPr>
          <a:xfrm>
            <a:off x="10562497" y="5974985"/>
            <a:ext cx="770021" cy="419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38" name="Google Shape;638;p20"/>
          <p:cNvCxnSpPr>
            <a:stCxn id="616" idx="2"/>
          </p:cNvCxnSpPr>
          <p:nvPr/>
        </p:nvCxnSpPr>
        <p:spPr>
          <a:xfrm>
            <a:off x="5717407" y="2181577"/>
            <a:ext cx="0" cy="36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9" name="Google Shape;639;p20"/>
          <p:cNvCxnSpPr/>
          <p:nvPr/>
        </p:nvCxnSpPr>
        <p:spPr>
          <a:xfrm>
            <a:off x="5718633" y="3623303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0" name="Google Shape;640;p20"/>
          <p:cNvCxnSpPr/>
          <p:nvPr/>
        </p:nvCxnSpPr>
        <p:spPr>
          <a:xfrm>
            <a:off x="5717405" y="2968125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1" name="Google Shape;641;p20"/>
          <p:cNvCxnSpPr/>
          <p:nvPr/>
        </p:nvCxnSpPr>
        <p:spPr>
          <a:xfrm>
            <a:off x="5717405" y="4278481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2" name="Google Shape;642;p20"/>
          <p:cNvCxnSpPr/>
          <p:nvPr/>
        </p:nvCxnSpPr>
        <p:spPr>
          <a:xfrm>
            <a:off x="5717405" y="4933659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3" name="Google Shape;643;p20"/>
          <p:cNvCxnSpPr>
            <a:endCxn id="633" idx="0"/>
          </p:cNvCxnSpPr>
          <p:nvPr/>
        </p:nvCxnSpPr>
        <p:spPr>
          <a:xfrm>
            <a:off x="5717406" y="5588885"/>
            <a:ext cx="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4" name="Google Shape;644;p20"/>
          <p:cNvCxnSpPr>
            <a:endCxn id="634" idx="0"/>
          </p:cNvCxnSpPr>
          <p:nvPr/>
        </p:nvCxnSpPr>
        <p:spPr>
          <a:xfrm>
            <a:off x="6997186" y="5588885"/>
            <a:ext cx="840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5" name="Google Shape;645;p20"/>
          <p:cNvCxnSpPr>
            <a:endCxn id="635" idx="0"/>
          </p:cNvCxnSpPr>
          <p:nvPr/>
        </p:nvCxnSpPr>
        <p:spPr>
          <a:xfrm>
            <a:off x="8328446" y="5588885"/>
            <a:ext cx="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6" name="Google Shape;646;p20"/>
          <p:cNvCxnSpPr>
            <a:endCxn id="636" idx="0"/>
          </p:cNvCxnSpPr>
          <p:nvPr/>
        </p:nvCxnSpPr>
        <p:spPr>
          <a:xfrm>
            <a:off x="9680179" y="5588885"/>
            <a:ext cx="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7" name="Google Shape;647;p20"/>
          <p:cNvCxnSpPr>
            <a:endCxn id="637" idx="0"/>
          </p:cNvCxnSpPr>
          <p:nvPr/>
        </p:nvCxnSpPr>
        <p:spPr>
          <a:xfrm flipH="1">
            <a:off x="10947508" y="5588885"/>
            <a:ext cx="120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8" name="Google Shape;648;p20"/>
          <p:cNvCxnSpPr/>
          <p:nvPr/>
        </p:nvCxnSpPr>
        <p:spPr>
          <a:xfrm>
            <a:off x="8328445" y="4917676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9" name="Google Shape;649;p20"/>
          <p:cNvCxnSpPr/>
          <p:nvPr/>
        </p:nvCxnSpPr>
        <p:spPr>
          <a:xfrm>
            <a:off x="9680178" y="4933659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0" name="Google Shape;650;p20"/>
          <p:cNvCxnSpPr/>
          <p:nvPr/>
        </p:nvCxnSpPr>
        <p:spPr>
          <a:xfrm>
            <a:off x="9691031" y="4278481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1" name="Google Shape;651;p20"/>
          <p:cNvCxnSpPr/>
          <p:nvPr/>
        </p:nvCxnSpPr>
        <p:spPr>
          <a:xfrm>
            <a:off x="10947507" y="4924029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2" name="Google Shape;652;p20"/>
          <p:cNvCxnSpPr/>
          <p:nvPr/>
        </p:nvCxnSpPr>
        <p:spPr>
          <a:xfrm>
            <a:off x="10921463" y="4268851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3" name="Google Shape;653;p20"/>
          <p:cNvCxnSpPr/>
          <p:nvPr/>
        </p:nvCxnSpPr>
        <p:spPr>
          <a:xfrm>
            <a:off x="10921463" y="3613673"/>
            <a:ext cx="0" cy="2448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4" name="Google Shape;654;p20"/>
          <p:cNvSpPr/>
          <p:nvPr/>
        </p:nvSpPr>
        <p:spPr>
          <a:xfrm>
            <a:off x="4114988" y="5974985"/>
            <a:ext cx="770021" cy="419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55" name="Google Shape;655;p20"/>
          <p:cNvCxnSpPr>
            <a:endCxn id="654" idx="0"/>
          </p:cNvCxnSpPr>
          <p:nvPr/>
        </p:nvCxnSpPr>
        <p:spPr>
          <a:xfrm flipH="1">
            <a:off x="4499999" y="5588885"/>
            <a:ext cx="1217400" cy="38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6" name="Google Shape;656;p20"/>
          <p:cNvCxnSpPr>
            <a:endCxn id="623" idx="1"/>
          </p:cNvCxnSpPr>
          <p:nvPr/>
        </p:nvCxnSpPr>
        <p:spPr>
          <a:xfrm>
            <a:off x="6102476" y="4939953"/>
            <a:ext cx="518100" cy="43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7" name="Google Shape;657;p20"/>
          <p:cNvCxnSpPr>
            <a:endCxn id="625" idx="1"/>
          </p:cNvCxnSpPr>
          <p:nvPr/>
        </p:nvCxnSpPr>
        <p:spPr>
          <a:xfrm>
            <a:off x="6113135" y="4284775"/>
            <a:ext cx="1830300" cy="43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8" name="Google Shape;658;p20"/>
          <p:cNvCxnSpPr>
            <a:endCxn id="628" idx="1"/>
          </p:cNvCxnSpPr>
          <p:nvPr/>
        </p:nvCxnSpPr>
        <p:spPr>
          <a:xfrm>
            <a:off x="6085768" y="3613697"/>
            <a:ext cx="3209400" cy="45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9" name="Google Shape;659;p20"/>
          <p:cNvCxnSpPr>
            <a:endCxn id="629" idx="1"/>
          </p:cNvCxnSpPr>
          <p:nvPr/>
        </p:nvCxnSpPr>
        <p:spPr>
          <a:xfrm>
            <a:off x="6121975" y="2974619"/>
            <a:ext cx="4432500" cy="44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0" name="Google Shape;660;p20"/>
          <p:cNvSpPr txBox="1"/>
          <p:nvPr>
            <p:ph idx="1" type="body"/>
          </p:nvPr>
        </p:nvSpPr>
        <p:spPr>
          <a:xfrm>
            <a:off x="838200" y="1825625"/>
            <a:ext cx="4280689" cy="376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applying CF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Issues with LO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the subsequent chain gets affected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661" name="Google Shape;661;p20"/>
          <p:cNvCxnSpPr>
            <a:stCxn id="633" idx="2"/>
            <a:endCxn id="634" idx="2"/>
          </p:cNvCxnSpPr>
          <p:nvPr/>
        </p:nvCxnSpPr>
        <p:spPr>
          <a:xfrm flipH="1" rot="-5400000">
            <a:off x="6361206" y="5751153"/>
            <a:ext cx="600" cy="1288200"/>
          </a:xfrm>
          <a:prstGeom prst="curvedConnector3">
            <a:avLst>
              <a:gd fmla="val 37041667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62" name="Google Shape;662;p20"/>
          <p:cNvCxnSpPr/>
          <p:nvPr/>
        </p:nvCxnSpPr>
        <p:spPr>
          <a:xfrm>
            <a:off x="4467068" y="6385428"/>
            <a:ext cx="12882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63" name="Google Shape;663;p20"/>
          <p:cNvCxnSpPr/>
          <p:nvPr/>
        </p:nvCxnSpPr>
        <p:spPr>
          <a:xfrm>
            <a:off x="5648611" y="6393311"/>
            <a:ext cx="25056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64" name="Google Shape;664;p20"/>
          <p:cNvCxnSpPr/>
          <p:nvPr/>
        </p:nvCxnSpPr>
        <p:spPr>
          <a:xfrm>
            <a:off x="9659539" y="6396485"/>
            <a:ext cx="12882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65" name="Google Shape;665;p20"/>
          <p:cNvCxnSpPr/>
          <p:nvPr/>
        </p:nvCxnSpPr>
        <p:spPr>
          <a:xfrm>
            <a:off x="8402851" y="6393310"/>
            <a:ext cx="12882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66" name="Google Shape;666;p20"/>
          <p:cNvCxnSpPr/>
          <p:nvPr/>
        </p:nvCxnSpPr>
        <p:spPr>
          <a:xfrm>
            <a:off x="8224561" y="6385429"/>
            <a:ext cx="25056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67" name="Google Shape;667;p20"/>
          <p:cNvCxnSpPr/>
          <p:nvPr/>
        </p:nvCxnSpPr>
        <p:spPr>
          <a:xfrm>
            <a:off x="6803579" y="6406011"/>
            <a:ext cx="12882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68" name="Google Shape;668;p20"/>
          <p:cNvCxnSpPr/>
          <p:nvPr/>
        </p:nvCxnSpPr>
        <p:spPr>
          <a:xfrm>
            <a:off x="4594081" y="6396486"/>
            <a:ext cx="2505600" cy="12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Accuracy Scenarios</a:t>
            </a:r>
            <a:endParaRPr/>
          </a:p>
        </p:txBody>
      </p:sp>
      <p:pic>
        <p:nvPicPr>
          <p:cNvPr id="674" name="Google Shape;6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3999" y="1360300"/>
            <a:ext cx="4484002" cy="523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276" y="1031189"/>
            <a:ext cx="4513477" cy="546168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Accuracy Scenarios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83" y="1255484"/>
            <a:ext cx="4163241" cy="523739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Accuracy Scenarios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92" name="Google Shape;692;p24"/>
          <p:cNvSpPr txBox="1"/>
          <p:nvPr>
            <p:ph idx="1" type="body"/>
          </p:nvPr>
        </p:nvSpPr>
        <p:spPr>
          <a:xfrm>
            <a:off x="838199" y="1825625"/>
            <a:ext cx="107987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Sync Error Bound is an estimation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current state is determined by scrolling over the past observations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Sensory information like temperature monitoring can improve the estimation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 and Accuracy should be identified and calculated separately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6916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PTP delivers time to the end nodes from the Time Server [aka GM]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End nodes need to estimate/predict the error bound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Server provides the end nodes with the error bound of its service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Error bound can be separated in two parts; precision and accuracy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 is based on the offset variance perceived by the end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Accuracy is based on the agreement with other peers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249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Quick Reminder on Precision vs. Accuracy 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10621318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4"/>
          <p:cNvCxnSpPr/>
          <p:nvPr/>
        </p:nvCxnSpPr>
        <p:spPr>
          <a:xfrm flipH="1" rot="10800000">
            <a:off x="11150138" y="1850693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4"/>
          <p:cNvCxnSpPr/>
          <p:nvPr/>
        </p:nvCxnSpPr>
        <p:spPr>
          <a:xfrm rot="10800000">
            <a:off x="11158846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4"/>
          <p:cNvSpPr/>
          <p:nvPr/>
        </p:nvSpPr>
        <p:spPr>
          <a:xfrm>
            <a:off x="10621318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4"/>
          <p:cNvCxnSpPr/>
          <p:nvPr/>
        </p:nvCxnSpPr>
        <p:spPr>
          <a:xfrm flipH="1" rot="10800000">
            <a:off x="11150138" y="312375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4"/>
          <p:cNvCxnSpPr/>
          <p:nvPr/>
        </p:nvCxnSpPr>
        <p:spPr>
          <a:xfrm rot="10800000">
            <a:off x="11158846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4"/>
          <p:cNvSpPr/>
          <p:nvPr/>
        </p:nvSpPr>
        <p:spPr>
          <a:xfrm>
            <a:off x="10655852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4"/>
          <p:cNvCxnSpPr/>
          <p:nvPr/>
        </p:nvCxnSpPr>
        <p:spPr>
          <a:xfrm flipH="1" rot="10800000">
            <a:off x="11184672" y="4396823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4"/>
          <p:cNvCxnSpPr/>
          <p:nvPr/>
        </p:nvCxnSpPr>
        <p:spPr>
          <a:xfrm rot="10800000">
            <a:off x="11193380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4"/>
          <p:cNvSpPr/>
          <p:nvPr/>
        </p:nvSpPr>
        <p:spPr>
          <a:xfrm>
            <a:off x="10655852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 flipH="1" rot="10800000">
            <a:off x="11184672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4"/>
          <p:cNvCxnSpPr/>
          <p:nvPr/>
        </p:nvCxnSpPr>
        <p:spPr>
          <a:xfrm rot="10800000">
            <a:off x="11193380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4"/>
          <p:cNvSpPr/>
          <p:nvPr/>
        </p:nvSpPr>
        <p:spPr>
          <a:xfrm>
            <a:off x="8614688" y="1575185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4"/>
          <p:cNvCxnSpPr/>
          <p:nvPr/>
        </p:nvCxnSpPr>
        <p:spPr>
          <a:xfrm flipH="1">
            <a:off x="8922619" y="2107459"/>
            <a:ext cx="220889" cy="1476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4"/>
          <p:cNvCxnSpPr/>
          <p:nvPr/>
        </p:nvCxnSpPr>
        <p:spPr>
          <a:xfrm rot="10800000">
            <a:off x="9152216" y="1797216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4"/>
          <p:cNvSpPr/>
          <p:nvPr/>
        </p:nvSpPr>
        <p:spPr>
          <a:xfrm>
            <a:off x="8614688" y="2848250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 flipH="1" rot="10800000">
            <a:off x="9146185" y="3217919"/>
            <a:ext cx="233243" cy="1728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4"/>
          <p:cNvCxnSpPr/>
          <p:nvPr/>
        </p:nvCxnSpPr>
        <p:spPr>
          <a:xfrm rot="10800000">
            <a:off x="9152216" y="3070281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Google Shape;126;p4"/>
          <p:cNvSpPr/>
          <p:nvPr/>
        </p:nvSpPr>
        <p:spPr>
          <a:xfrm>
            <a:off x="8649222" y="4121315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>
            <a:off x="9178042" y="4653589"/>
            <a:ext cx="322902" cy="2145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4"/>
          <p:cNvCxnSpPr/>
          <p:nvPr/>
        </p:nvCxnSpPr>
        <p:spPr>
          <a:xfrm rot="10800000">
            <a:off x="9186750" y="4343346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4"/>
          <p:cNvSpPr/>
          <p:nvPr/>
        </p:nvSpPr>
        <p:spPr>
          <a:xfrm>
            <a:off x="8649222" y="5394380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 flipH="1" rot="10800000">
            <a:off x="9178042" y="5677371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4"/>
          <p:cNvCxnSpPr/>
          <p:nvPr/>
        </p:nvCxnSpPr>
        <p:spPr>
          <a:xfrm rot="10800000">
            <a:off x="9186750" y="5616411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4"/>
          <p:cNvSpPr/>
          <p:nvPr/>
        </p:nvSpPr>
        <p:spPr>
          <a:xfrm>
            <a:off x="7244507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>
            <a:off x="7773327" y="2099976"/>
            <a:ext cx="8708" cy="2897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4"/>
          <p:cNvCxnSpPr/>
          <p:nvPr/>
        </p:nvCxnSpPr>
        <p:spPr>
          <a:xfrm rot="10800000">
            <a:off x="7782035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4"/>
          <p:cNvSpPr/>
          <p:nvPr/>
        </p:nvSpPr>
        <p:spPr>
          <a:xfrm>
            <a:off x="7244507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 flipH="1" rot="10800000">
            <a:off x="7773327" y="3077038"/>
            <a:ext cx="115308" cy="2960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4"/>
          <p:cNvCxnSpPr/>
          <p:nvPr/>
        </p:nvCxnSpPr>
        <p:spPr>
          <a:xfrm rot="10800000">
            <a:off x="7782035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4"/>
          <p:cNvSpPr/>
          <p:nvPr/>
        </p:nvSpPr>
        <p:spPr>
          <a:xfrm>
            <a:off x="7279041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4"/>
          <p:cNvCxnSpPr/>
          <p:nvPr/>
        </p:nvCxnSpPr>
        <p:spPr>
          <a:xfrm>
            <a:off x="7807861" y="4646106"/>
            <a:ext cx="209969" cy="2220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4"/>
          <p:cNvCxnSpPr/>
          <p:nvPr/>
        </p:nvCxnSpPr>
        <p:spPr>
          <a:xfrm rot="10800000">
            <a:off x="7816569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4"/>
          <p:cNvSpPr/>
          <p:nvPr/>
        </p:nvSpPr>
        <p:spPr>
          <a:xfrm>
            <a:off x="7279041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 flipH="1" rot="10800000">
            <a:off x="7807861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4"/>
          <p:cNvCxnSpPr/>
          <p:nvPr/>
        </p:nvCxnSpPr>
        <p:spPr>
          <a:xfrm rot="10800000">
            <a:off x="7816569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4"/>
          <p:cNvSpPr/>
          <p:nvPr/>
        </p:nvSpPr>
        <p:spPr>
          <a:xfrm>
            <a:off x="5870067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 rot="10800000">
            <a:off x="6081555" y="1975334"/>
            <a:ext cx="317332" cy="1246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4"/>
          <p:cNvCxnSpPr/>
          <p:nvPr/>
        </p:nvCxnSpPr>
        <p:spPr>
          <a:xfrm rot="10800000">
            <a:off x="6407595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4"/>
          <p:cNvSpPr/>
          <p:nvPr/>
        </p:nvSpPr>
        <p:spPr>
          <a:xfrm>
            <a:off x="5870067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4"/>
          <p:cNvCxnSpPr/>
          <p:nvPr/>
        </p:nvCxnSpPr>
        <p:spPr>
          <a:xfrm flipH="1" rot="10800000">
            <a:off x="6398887" y="3241642"/>
            <a:ext cx="267129" cy="1313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4"/>
          <p:cNvCxnSpPr/>
          <p:nvPr/>
        </p:nvCxnSpPr>
        <p:spPr>
          <a:xfrm rot="10800000">
            <a:off x="6407595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4"/>
          <p:cNvSpPr/>
          <p:nvPr/>
        </p:nvSpPr>
        <p:spPr>
          <a:xfrm>
            <a:off x="5904601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6433421" y="4646106"/>
            <a:ext cx="267129" cy="1347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4"/>
          <p:cNvCxnSpPr/>
          <p:nvPr/>
        </p:nvCxnSpPr>
        <p:spPr>
          <a:xfrm rot="10800000">
            <a:off x="6442129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4"/>
          <p:cNvSpPr/>
          <p:nvPr/>
        </p:nvSpPr>
        <p:spPr>
          <a:xfrm>
            <a:off x="5904601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4"/>
          <p:cNvCxnSpPr/>
          <p:nvPr/>
        </p:nvCxnSpPr>
        <p:spPr>
          <a:xfrm flipH="1" rot="10800000">
            <a:off x="6433421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4"/>
          <p:cNvCxnSpPr/>
          <p:nvPr/>
        </p:nvCxnSpPr>
        <p:spPr>
          <a:xfrm rot="10800000">
            <a:off x="6442129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" name="Google Shape;156;p4"/>
          <p:cNvSpPr/>
          <p:nvPr/>
        </p:nvSpPr>
        <p:spPr>
          <a:xfrm>
            <a:off x="4504840" y="158194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4"/>
          <p:cNvCxnSpPr/>
          <p:nvPr/>
        </p:nvCxnSpPr>
        <p:spPr>
          <a:xfrm flipH="1" rot="10800000">
            <a:off x="5033660" y="1944854"/>
            <a:ext cx="314193" cy="1693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4"/>
          <p:cNvCxnSpPr/>
          <p:nvPr/>
        </p:nvCxnSpPr>
        <p:spPr>
          <a:xfrm rot="10800000">
            <a:off x="5042368" y="180397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4"/>
          <p:cNvSpPr/>
          <p:nvPr/>
        </p:nvSpPr>
        <p:spPr>
          <a:xfrm>
            <a:off x="4504840" y="285500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 flipH="1" rot="10800000">
            <a:off x="5033660" y="3131241"/>
            <a:ext cx="206843" cy="2560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4"/>
          <p:cNvCxnSpPr/>
          <p:nvPr/>
        </p:nvCxnSpPr>
        <p:spPr>
          <a:xfrm rot="10800000">
            <a:off x="5042368" y="307703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4"/>
          <p:cNvSpPr/>
          <p:nvPr/>
        </p:nvSpPr>
        <p:spPr>
          <a:xfrm>
            <a:off x="4539374" y="412807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4"/>
          <p:cNvCxnSpPr/>
          <p:nvPr/>
        </p:nvCxnSpPr>
        <p:spPr>
          <a:xfrm>
            <a:off x="5068194" y="4660346"/>
            <a:ext cx="201386" cy="2220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4"/>
          <p:cNvCxnSpPr/>
          <p:nvPr/>
        </p:nvCxnSpPr>
        <p:spPr>
          <a:xfrm rot="10800000">
            <a:off x="5076902" y="435010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Google Shape;165;p4"/>
          <p:cNvSpPr/>
          <p:nvPr/>
        </p:nvSpPr>
        <p:spPr>
          <a:xfrm>
            <a:off x="4539374" y="540113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4"/>
          <p:cNvCxnSpPr/>
          <p:nvPr/>
        </p:nvCxnSpPr>
        <p:spPr>
          <a:xfrm flipH="1" rot="10800000">
            <a:off x="5068194" y="568412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4"/>
          <p:cNvCxnSpPr/>
          <p:nvPr/>
        </p:nvCxnSpPr>
        <p:spPr>
          <a:xfrm rot="10800000">
            <a:off x="5076902" y="562316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4"/>
          <p:cNvSpPr/>
          <p:nvPr/>
        </p:nvSpPr>
        <p:spPr>
          <a:xfrm>
            <a:off x="3127274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4"/>
          <p:cNvCxnSpPr/>
          <p:nvPr/>
        </p:nvCxnSpPr>
        <p:spPr>
          <a:xfrm flipH="1">
            <a:off x="3479598" y="2099976"/>
            <a:ext cx="176496" cy="22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4"/>
          <p:cNvCxnSpPr/>
          <p:nvPr/>
        </p:nvCxnSpPr>
        <p:spPr>
          <a:xfrm rot="10800000">
            <a:off x="3664802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4"/>
          <p:cNvSpPr/>
          <p:nvPr/>
        </p:nvSpPr>
        <p:spPr>
          <a:xfrm>
            <a:off x="3127274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4"/>
          <p:cNvCxnSpPr/>
          <p:nvPr/>
        </p:nvCxnSpPr>
        <p:spPr>
          <a:xfrm flipH="1" rot="10800000">
            <a:off x="3656094" y="3313497"/>
            <a:ext cx="332456" cy="595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4"/>
          <p:cNvCxnSpPr/>
          <p:nvPr/>
        </p:nvCxnSpPr>
        <p:spPr>
          <a:xfrm rot="10800000">
            <a:off x="3664802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" name="Google Shape;174;p4"/>
          <p:cNvSpPr/>
          <p:nvPr/>
        </p:nvSpPr>
        <p:spPr>
          <a:xfrm>
            <a:off x="3161808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4"/>
          <p:cNvCxnSpPr/>
          <p:nvPr/>
        </p:nvCxnSpPr>
        <p:spPr>
          <a:xfrm>
            <a:off x="3690628" y="4646106"/>
            <a:ext cx="270255" cy="1347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4"/>
          <p:cNvCxnSpPr/>
          <p:nvPr/>
        </p:nvCxnSpPr>
        <p:spPr>
          <a:xfrm rot="10800000">
            <a:off x="3699336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4"/>
          <p:cNvSpPr/>
          <p:nvPr/>
        </p:nvSpPr>
        <p:spPr>
          <a:xfrm>
            <a:off x="3161808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4"/>
          <p:cNvCxnSpPr/>
          <p:nvPr/>
        </p:nvCxnSpPr>
        <p:spPr>
          <a:xfrm flipH="1" rot="10800000">
            <a:off x="3690628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" name="Google Shape;179;p4"/>
          <p:cNvCxnSpPr/>
          <p:nvPr/>
        </p:nvCxnSpPr>
        <p:spPr>
          <a:xfrm rot="10800000">
            <a:off x="3699336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4"/>
          <p:cNvSpPr/>
          <p:nvPr/>
        </p:nvSpPr>
        <p:spPr>
          <a:xfrm>
            <a:off x="1759262" y="1574459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4"/>
          <p:cNvCxnSpPr/>
          <p:nvPr/>
        </p:nvCxnSpPr>
        <p:spPr>
          <a:xfrm>
            <a:off x="2288082" y="2106733"/>
            <a:ext cx="235920" cy="28299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2" name="Google Shape;182;p4"/>
          <p:cNvCxnSpPr/>
          <p:nvPr/>
        </p:nvCxnSpPr>
        <p:spPr>
          <a:xfrm rot="10800000">
            <a:off x="2296790" y="1796490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4"/>
          <p:cNvSpPr/>
          <p:nvPr/>
        </p:nvSpPr>
        <p:spPr>
          <a:xfrm>
            <a:off x="1759262" y="2847524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4"/>
          <p:cNvCxnSpPr/>
          <p:nvPr/>
        </p:nvCxnSpPr>
        <p:spPr>
          <a:xfrm flipH="1" rot="10800000">
            <a:off x="2288082" y="3077038"/>
            <a:ext cx="113139" cy="3027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4"/>
          <p:cNvCxnSpPr/>
          <p:nvPr/>
        </p:nvCxnSpPr>
        <p:spPr>
          <a:xfrm rot="10800000">
            <a:off x="2296790" y="3069555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4"/>
          <p:cNvSpPr/>
          <p:nvPr/>
        </p:nvSpPr>
        <p:spPr>
          <a:xfrm>
            <a:off x="1793796" y="4120589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4"/>
          <p:cNvCxnSpPr/>
          <p:nvPr/>
        </p:nvCxnSpPr>
        <p:spPr>
          <a:xfrm>
            <a:off x="2322616" y="4652863"/>
            <a:ext cx="260701" cy="2220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p4"/>
          <p:cNvCxnSpPr/>
          <p:nvPr/>
        </p:nvCxnSpPr>
        <p:spPr>
          <a:xfrm rot="10800000">
            <a:off x="2331324" y="4342620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" name="Google Shape;189;p4"/>
          <p:cNvSpPr/>
          <p:nvPr/>
        </p:nvSpPr>
        <p:spPr>
          <a:xfrm>
            <a:off x="1793796" y="5393654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4"/>
          <p:cNvCxnSpPr/>
          <p:nvPr/>
        </p:nvCxnSpPr>
        <p:spPr>
          <a:xfrm flipH="1" rot="10800000">
            <a:off x="2322616" y="5676645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4"/>
          <p:cNvCxnSpPr/>
          <p:nvPr/>
        </p:nvCxnSpPr>
        <p:spPr>
          <a:xfrm rot="10800000">
            <a:off x="2331324" y="5615685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p4"/>
          <p:cNvSpPr txBox="1"/>
          <p:nvPr/>
        </p:nvSpPr>
        <p:spPr>
          <a:xfrm>
            <a:off x="162928" y="177005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160747" y="302010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160747" y="4390309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163838" y="5589248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10557642" y="983224"/>
            <a:ext cx="1271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Formulation</a:t>
            </a:r>
            <a:endParaRPr/>
          </a:p>
        </p:txBody>
      </p: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Clock synchronization requires processes (p</a:t>
            </a:r>
            <a:r>
              <a:rPr baseline="-25000" lang="en-US"/>
              <a:t>1, </a:t>
            </a:r>
            <a:r>
              <a:rPr lang="en-US"/>
              <a:t>p</a:t>
            </a:r>
            <a:r>
              <a:rPr baseline="-25000" lang="en-US"/>
              <a:t>2, </a:t>
            </a:r>
            <a:r>
              <a:rPr lang="en-US"/>
              <a:t>p</a:t>
            </a:r>
            <a:r>
              <a:rPr baseline="-25000" lang="en-US"/>
              <a:t>3, </a:t>
            </a:r>
            <a:r>
              <a:rPr lang="en-US"/>
              <a:t>… p</a:t>
            </a:r>
            <a:r>
              <a:rPr baseline="-25000" lang="en-US"/>
              <a:t>n</a:t>
            </a:r>
            <a:r>
              <a:rPr lang="en-US"/>
              <a:t>) to bring their clocks as close as possible together by using communication between them.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process p</a:t>
            </a:r>
            <a:r>
              <a:rPr baseline="-25000" lang="en-US"/>
              <a:t>i</a:t>
            </a:r>
            <a:r>
              <a:rPr lang="en-US"/>
              <a:t>, the adjusted clock of a process p</a:t>
            </a:r>
            <a:r>
              <a:rPr baseline="-25000" lang="en-US"/>
              <a:t>i</a:t>
            </a:r>
            <a:r>
              <a:rPr lang="en-US"/>
              <a:t> AC(t)</a:t>
            </a:r>
            <a:r>
              <a:rPr baseline="-25000" lang="en-US"/>
              <a:t>i</a:t>
            </a:r>
            <a:r>
              <a:rPr lang="en-US"/>
              <a:t> is a function of the hardware clock HC(t)</a:t>
            </a:r>
            <a:r>
              <a:rPr baseline="-25000" lang="en-US"/>
              <a:t>i</a:t>
            </a:r>
            <a:r>
              <a:rPr lang="en-US"/>
              <a:t> and a variable adj</a:t>
            </a:r>
            <a:r>
              <a:rPr baseline="-25000" lang="en-US"/>
              <a:t>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synchronization process in p</a:t>
            </a:r>
            <a:r>
              <a:rPr baseline="-25000" lang="en-US"/>
              <a:t>i</a:t>
            </a:r>
            <a:r>
              <a:rPr lang="en-US"/>
              <a:t> adjusts the value of adj</a:t>
            </a:r>
            <a:r>
              <a:rPr baseline="-25000" lang="en-US"/>
              <a:t>i</a:t>
            </a:r>
            <a:r>
              <a:rPr lang="en-US"/>
              <a:t> and thus changes the value of AC(t)</a:t>
            </a:r>
            <a:r>
              <a:rPr baseline="-25000" lang="en-US"/>
              <a:t>i</a:t>
            </a:r>
            <a:endParaRPr baseline="-25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Error bound of γ is defined by achieving  |AC(t)</a:t>
            </a:r>
            <a:r>
              <a:rPr baseline="-25000" lang="en-US"/>
              <a:t>i</a:t>
            </a:r>
            <a:r>
              <a:rPr lang="en-US"/>
              <a:t>-AC(t)</a:t>
            </a:r>
            <a:r>
              <a:rPr baseline="-25000" lang="en-US"/>
              <a:t>j</a:t>
            </a:r>
            <a:r>
              <a:rPr lang="en-US"/>
              <a:t>| ≤ γ for any given i and j representing processes p</a:t>
            </a:r>
            <a:r>
              <a:rPr baseline="-25000" lang="en-US"/>
              <a:t>i</a:t>
            </a:r>
            <a:r>
              <a:rPr lang="en-US"/>
              <a:t> and p</a:t>
            </a:r>
            <a:r>
              <a:rPr baseline="-25000" lang="en-US"/>
              <a:t>j</a:t>
            </a:r>
            <a:endParaRPr baseline="-25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every p</a:t>
            </a:r>
            <a:r>
              <a:rPr baseline="-25000" lang="en-US"/>
              <a:t>i</a:t>
            </a:r>
            <a:r>
              <a:rPr lang="en-US"/>
              <a:t> participating in clock synchronization, γ is at least ε(1-1/n) where ε is the uncertainty in the message delay [Lundelius and Lynch 84]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Assuming symmetry for the error bound γ we can write γ = (2(ε/2)+(n-2)ε)/n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aseline="-2500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Challenge in Sync Over the Network</a:t>
            </a:r>
            <a:endParaRPr/>
          </a:p>
        </p:txBody>
      </p:sp>
      <p:sp>
        <p:nvSpPr>
          <p:cNvPr id="210" name="Google Shape;21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Synchronizing Clocks in the Network over the noisy process of timing the packets.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</a:t>
            </a:r>
            <a:r>
              <a:rPr baseline="-25000" lang="en-US"/>
              <a:t>ij</a:t>
            </a:r>
            <a:r>
              <a:rPr lang="en-US"/>
              <a:t> = Estimated difference between the physical clocks of p</a:t>
            </a:r>
            <a:r>
              <a:rPr baseline="-25000" lang="en-US"/>
              <a:t>i</a:t>
            </a:r>
            <a:r>
              <a:rPr lang="en-US"/>
              <a:t> and p</a:t>
            </a:r>
            <a:r>
              <a:rPr baseline="-25000" lang="en-US"/>
              <a:t>j</a:t>
            </a:r>
            <a:r>
              <a:rPr lang="en-US"/>
              <a:t> as estimated by p</a:t>
            </a:r>
            <a:r>
              <a:rPr baseline="-25000" lang="en-US"/>
              <a:t>j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Δ</a:t>
            </a:r>
            <a:r>
              <a:rPr baseline="-25000" lang="en-US"/>
              <a:t>rx</a:t>
            </a:r>
            <a:r>
              <a:rPr lang="en-US"/>
              <a:t> = True difference between a process p</a:t>
            </a:r>
            <a:r>
              <a:rPr baseline="-25000" lang="en-US"/>
              <a:t>x</a:t>
            </a:r>
            <a:r>
              <a:rPr lang="en-US"/>
              <a:t> and the Time Server (or reference)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Show |AC</a:t>
            </a:r>
            <a:r>
              <a:rPr baseline="-25000" lang="en-US"/>
              <a:t>i</a:t>
            </a:r>
            <a:r>
              <a:rPr lang="en-US"/>
              <a:t>(t)-AC</a:t>
            </a:r>
            <a:r>
              <a:rPr baseline="-25000" lang="en-US"/>
              <a:t>j</a:t>
            </a:r>
            <a:r>
              <a:rPr lang="en-US"/>
              <a:t>(t)| ≤ ε(1-1/n)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|AC</a:t>
            </a:r>
            <a:r>
              <a:rPr baseline="-25000" lang="en-US"/>
              <a:t>i</a:t>
            </a:r>
            <a:r>
              <a:rPr lang="en-US"/>
              <a:t>(t)-AC</a:t>
            </a:r>
            <a:r>
              <a:rPr baseline="-25000" lang="en-US"/>
              <a:t>j</a:t>
            </a:r>
            <a:r>
              <a:rPr lang="en-US"/>
              <a:t>(t)| = |(HC</a:t>
            </a:r>
            <a:r>
              <a:rPr baseline="-25000" lang="en-US"/>
              <a:t>i</a:t>
            </a:r>
            <a:r>
              <a:rPr lang="en-US"/>
              <a:t>(t) + adj</a:t>
            </a:r>
            <a:r>
              <a:rPr baseline="-25000" lang="en-US"/>
              <a:t>i</a:t>
            </a:r>
            <a:r>
              <a:rPr lang="en-US"/>
              <a:t>) – (HC</a:t>
            </a:r>
            <a:r>
              <a:rPr baseline="-25000" lang="en-US"/>
              <a:t>j</a:t>
            </a:r>
            <a:r>
              <a:rPr lang="en-US"/>
              <a:t>(t) + adj</a:t>
            </a:r>
            <a:r>
              <a:rPr baseline="-25000" lang="en-US"/>
              <a:t>j</a:t>
            </a:r>
            <a:r>
              <a:rPr lang="en-US"/>
              <a:t>)|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= (1/n)|Σ((Δ</a:t>
            </a:r>
            <a:r>
              <a:rPr baseline="-25000" lang="en-US"/>
              <a:t>ri</a:t>
            </a:r>
            <a:r>
              <a:rPr lang="en-US"/>
              <a:t> - Δ</a:t>
            </a:r>
            <a:r>
              <a:rPr baseline="-25000" lang="en-US"/>
              <a:t>rj</a:t>
            </a:r>
            <a:r>
              <a:rPr lang="en-US"/>
              <a:t>) – (D</a:t>
            </a:r>
            <a:r>
              <a:rPr baseline="-25000" lang="en-US"/>
              <a:t>ri</a:t>
            </a:r>
            <a:r>
              <a:rPr lang="en-US"/>
              <a:t> – D</a:t>
            </a:r>
            <a:r>
              <a:rPr baseline="-25000" lang="en-US"/>
              <a:t>rj</a:t>
            </a:r>
            <a:r>
              <a:rPr lang="en-US"/>
              <a:t>))| ≤ (1/n) Σ |((Δ</a:t>
            </a:r>
            <a:r>
              <a:rPr baseline="-25000" lang="en-US"/>
              <a:t>ri</a:t>
            </a:r>
            <a:r>
              <a:rPr lang="en-US"/>
              <a:t> - Δ</a:t>
            </a:r>
            <a:r>
              <a:rPr baseline="-25000" lang="en-US"/>
              <a:t>rj</a:t>
            </a:r>
            <a:r>
              <a:rPr lang="en-US"/>
              <a:t>) – (D</a:t>
            </a:r>
            <a:r>
              <a:rPr baseline="-25000" lang="en-US"/>
              <a:t>ri</a:t>
            </a:r>
            <a:r>
              <a:rPr lang="en-US"/>
              <a:t> – D</a:t>
            </a:r>
            <a:r>
              <a:rPr baseline="-25000" lang="en-US"/>
              <a:t>rj</a:t>
            </a:r>
            <a:r>
              <a:rPr lang="en-US"/>
              <a:t>))|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≤ (1/n) (2ε/2 + (n-2)ε) = ε(1-1/n)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aseline="-2500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type="title"/>
          </p:nvPr>
        </p:nvSpPr>
        <p:spPr>
          <a:xfrm>
            <a:off x="838200" y="249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Precision</a:t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10621318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7"/>
          <p:cNvCxnSpPr/>
          <p:nvPr/>
        </p:nvCxnSpPr>
        <p:spPr>
          <a:xfrm flipH="1" rot="10800000">
            <a:off x="11150138" y="1850693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7"/>
          <p:cNvCxnSpPr/>
          <p:nvPr/>
        </p:nvCxnSpPr>
        <p:spPr>
          <a:xfrm rot="10800000">
            <a:off x="11158846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0" name="Google Shape;220;p7"/>
          <p:cNvSpPr/>
          <p:nvPr/>
        </p:nvSpPr>
        <p:spPr>
          <a:xfrm>
            <a:off x="10621318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7"/>
          <p:cNvCxnSpPr/>
          <p:nvPr/>
        </p:nvCxnSpPr>
        <p:spPr>
          <a:xfrm flipH="1" rot="10800000">
            <a:off x="11150138" y="312375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7"/>
          <p:cNvCxnSpPr/>
          <p:nvPr/>
        </p:nvCxnSpPr>
        <p:spPr>
          <a:xfrm rot="10800000">
            <a:off x="11158846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" name="Google Shape;223;p7"/>
          <p:cNvSpPr/>
          <p:nvPr/>
        </p:nvSpPr>
        <p:spPr>
          <a:xfrm>
            <a:off x="10655852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7"/>
          <p:cNvCxnSpPr/>
          <p:nvPr/>
        </p:nvCxnSpPr>
        <p:spPr>
          <a:xfrm flipH="1" rot="10800000">
            <a:off x="11184672" y="4396823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7"/>
          <p:cNvCxnSpPr/>
          <p:nvPr/>
        </p:nvCxnSpPr>
        <p:spPr>
          <a:xfrm rot="10800000">
            <a:off x="11193380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6" name="Google Shape;226;p7"/>
          <p:cNvSpPr/>
          <p:nvPr/>
        </p:nvSpPr>
        <p:spPr>
          <a:xfrm>
            <a:off x="10655852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7"/>
          <p:cNvCxnSpPr/>
          <p:nvPr/>
        </p:nvCxnSpPr>
        <p:spPr>
          <a:xfrm flipH="1" rot="10800000">
            <a:off x="11184672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7"/>
          <p:cNvCxnSpPr/>
          <p:nvPr/>
        </p:nvCxnSpPr>
        <p:spPr>
          <a:xfrm rot="10800000">
            <a:off x="11193380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7"/>
          <p:cNvSpPr/>
          <p:nvPr/>
        </p:nvSpPr>
        <p:spPr>
          <a:xfrm>
            <a:off x="8614688" y="1575185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7"/>
          <p:cNvCxnSpPr/>
          <p:nvPr/>
        </p:nvCxnSpPr>
        <p:spPr>
          <a:xfrm flipH="1">
            <a:off x="8922619" y="2107459"/>
            <a:ext cx="220889" cy="1476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7"/>
          <p:cNvCxnSpPr/>
          <p:nvPr/>
        </p:nvCxnSpPr>
        <p:spPr>
          <a:xfrm rot="10800000">
            <a:off x="9152216" y="1797216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7"/>
          <p:cNvSpPr/>
          <p:nvPr/>
        </p:nvSpPr>
        <p:spPr>
          <a:xfrm>
            <a:off x="8614688" y="2848250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7"/>
          <p:cNvCxnSpPr/>
          <p:nvPr/>
        </p:nvCxnSpPr>
        <p:spPr>
          <a:xfrm flipH="1" rot="10800000">
            <a:off x="9146185" y="3217919"/>
            <a:ext cx="233243" cy="1728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7"/>
          <p:cNvCxnSpPr/>
          <p:nvPr/>
        </p:nvCxnSpPr>
        <p:spPr>
          <a:xfrm rot="10800000">
            <a:off x="9152216" y="3070281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7"/>
          <p:cNvSpPr/>
          <p:nvPr/>
        </p:nvSpPr>
        <p:spPr>
          <a:xfrm>
            <a:off x="8649222" y="4121315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7"/>
          <p:cNvCxnSpPr/>
          <p:nvPr/>
        </p:nvCxnSpPr>
        <p:spPr>
          <a:xfrm>
            <a:off x="9178042" y="4653589"/>
            <a:ext cx="322902" cy="2145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7"/>
          <p:cNvCxnSpPr/>
          <p:nvPr/>
        </p:nvCxnSpPr>
        <p:spPr>
          <a:xfrm rot="10800000">
            <a:off x="9186750" y="4343346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8" name="Google Shape;238;p7"/>
          <p:cNvSpPr/>
          <p:nvPr/>
        </p:nvSpPr>
        <p:spPr>
          <a:xfrm>
            <a:off x="8649222" y="5394380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7"/>
          <p:cNvCxnSpPr/>
          <p:nvPr/>
        </p:nvCxnSpPr>
        <p:spPr>
          <a:xfrm flipH="1" rot="10800000">
            <a:off x="9178042" y="5677371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7"/>
          <p:cNvCxnSpPr/>
          <p:nvPr/>
        </p:nvCxnSpPr>
        <p:spPr>
          <a:xfrm rot="10800000">
            <a:off x="9186750" y="5616411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1" name="Google Shape;241;p7"/>
          <p:cNvSpPr/>
          <p:nvPr/>
        </p:nvSpPr>
        <p:spPr>
          <a:xfrm>
            <a:off x="7244507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7"/>
          <p:cNvCxnSpPr/>
          <p:nvPr/>
        </p:nvCxnSpPr>
        <p:spPr>
          <a:xfrm>
            <a:off x="7773327" y="2099976"/>
            <a:ext cx="8708" cy="2897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7"/>
          <p:cNvCxnSpPr/>
          <p:nvPr/>
        </p:nvCxnSpPr>
        <p:spPr>
          <a:xfrm rot="10800000">
            <a:off x="7782035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4" name="Google Shape;244;p7"/>
          <p:cNvSpPr/>
          <p:nvPr/>
        </p:nvSpPr>
        <p:spPr>
          <a:xfrm>
            <a:off x="7244507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7"/>
          <p:cNvCxnSpPr/>
          <p:nvPr/>
        </p:nvCxnSpPr>
        <p:spPr>
          <a:xfrm flipH="1" rot="10800000">
            <a:off x="7773327" y="3077038"/>
            <a:ext cx="115308" cy="2960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7"/>
          <p:cNvCxnSpPr/>
          <p:nvPr/>
        </p:nvCxnSpPr>
        <p:spPr>
          <a:xfrm rot="10800000">
            <a:off x="7782035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7" name="Google Shape;247;p7"/>
          <p:cNvSpPr/>
          <p:nvPr/>
        </p:nvSpPr>
        <p:spPr>
          <a:xfrm>
            <a:off x="7279041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7"/>
          <p:cNvCxnSpPr/>
          <p:nvPr/>
        </p:nvCxnSpPr>
        <p:spPr>
          <a:xfrm>
            <a:off x="7807861" y="4646106"/>
            <a:ext cx="209969" cy="2220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7"/>
          <p:cNvCxnSpPr/>
          <p:nvPr/>
        </p:nvCxnSpPr>
        <p:spPr>
          <a:xfrm rot="10800000">
            <a:off x="7816569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7"/>
          <p:cNvSpPr/>
          <p:nvPr/>
        </p:nvSpPr>
        <p:spPr>
          <a:xfrm>
            <a:off x="7279041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7"/>
          <p:cNvCxnSpPr/>
          <p:nvPr/>
        </p:nvCxnSpPr>
        <p:spPr>
          <a:xfrm flipH="1" rot="10800000">
            <a:off x="7807861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2" name="Google Shape;252;p7"/>
          <p:cNvCxnSpPr/>
          <p:nvPr/>
        </p:nvCxnSpPr>
        <p:spPr>
          <a:xfrm rot="10800000">
            <a:off x="7816569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7"/>
          <p:cNvSpPr/>
          <p:nvPr/>
        </p:nvSpPr>
        <p:spPr>
          <a:xfrm>
            <a:off x="5870067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7"/>
          <p:cNvCxnSpPr/>
          <p:nvPr/>
        </p:nvCxnSpPr>
        <p:spPr>
          <a:xfrm rot="10800000">
            <a:off x="6081555" y="1975334"/>
            <a:ext cx="317332" cy="1246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7"/>
          <p:cNvCxnSpPr/>
          <p:nvPr/>
        </p:nvCxnSpPr>
        <p:spPr>
          <a:xfrm rot="10800000">
            <a:off x="6407595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7"/>
          <p:cNvSpPr/>
          <p:nvPr/>
        </p:nvSpPr>
        <p:spPr>
          <a:xfrm>
            <a:off x="5870067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7"/>
          <p:cNvCxnSpPr/>
          <p:nvPr/>
        </p:nvCxnSpPr>
        <p:spPr>
          <a:xfrm flipH="1" rot="10800000">
            <a:off x="6398887" y="3241642"/>
            <a:ext cx="267129" cy="1313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7"/>
          <p:cNvCxnSpPr/>
          <p:nvPr/>
        </p:nvCxnSpPr>
        <p:spPr>
          <a:xfrm rot="10800000">
            <a:off x="6407595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p7"/>
          <p:cNvSpPr/>
          <p:nvPr/>
        </p:nvSpPr>
        <p:spPr>
          <a:xfrm>
            <a:off x="5904601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7"/>
          <p:cNvCxnSpPr/>
          <p:nvPr/>
        </p:nvCxnSpPr>
        <p:spPr>
          <a:xfrm>
            <a:off x="6433421" y="4646106"/>
            <a:ext cx="267129" cy="1347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7"/>
          <p:cNvCxnSpPr/>
          <p:nvPr/>
        </p:nvCxnSpPr>
        <p:spPr>
          <a:xfrm rot="10800000">
            <a:off x="6442129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7"/>
          <p:cNvSpPr/>
          <p:nvPr/>
        </p:nvSpPr>
        <p:spPr>
          <a:xfrm>
            <a:off x="5904601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7"/>
          <p:cNvCxnSpPr/>
          <p:nvPr/>
        </p:nvCxnSpPr>
        <p:spPr>
          <a:xfrm flipH="1" rot="10800000">
            <a:off x="6433421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7"/>
          <p:cNvCxnSpPr/>
          <p:nvPr/>
        </p:nvCxnSpPr>
        <p:spPr>
          <a:xfrm rot="10800000">
            <a:off x="6442129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7"/>
          <p:cNvSpPr/>
          <p:nvPr/>
        </p:nvSpPr>
        <p:spPr>
          <a:xfrm>
            <a:off x="4504840" y="158194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7"/>
          <p:cNvCxnSpPr/>
          <p:nvPr/>
        </p:nvCxnSpPr>
        <p:spPr>
          <a:xfrm flipH="1" rot="10800000">
            <a:off x="5033660" y="1944854"/>
            <a:ext cx="314193" cy="1693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7"/>
          <p:cNvCxnSpPr/>
          <p:nvPr/>
        </p:nvCxnSpPr>
        <p:spPr>
          <a:xfrm rot="10800000">
            <a:off x="5042368" y="180397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8" name="Google Shape;268;p7"/>
          <p:cNvSpPr/>
          <p:nvPr/>
        </p:nvSpPr>
        <p:spPr>
          <a:xfrm>
            <a:off x="4504840" y="285500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7"/>
          <p:cNvCxnSpPr/>
          <p:nvPr/>
        </p:nvCxnSpPr>
        <p:spPr>
          <a:xfrm flipH="1" rot="10800000">
            <a:off x="5033660" y="3131241"/>
            <a:ext cx="206843" cy="2560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7"/>
          <p:cNvCxnSpPr/>
          <p:nvPr/>
        </p:nvCxnSpPr>
        <p:spPr>
          <a:xfrm rot="10800000">
            <a:off x="5042368" y="307703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1" name="Google Shape;271;p7"/>
          <p:cNvSpPr/>
          <p:nvPr/>
        </p:nvSpPr>
        <p:spPr>
          <a:xfrm>
            <a:off x="4539374" y="412807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7"/>
          <p:cNvCxnSpPr/>
          <p:nvPr/>
        </p:nvCxnSpPr>
        <p:spPr>
          <a:xfrm>
            <a:off x="5068194" y="4660346"/>
            <a:ext cx="201386" cy="2220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7"/>
          <p:cNvCxnSpPr/>
          <p:nvPr/>
        </p:nvCxnSpPr>
        <p:spPr>
          <a:xfrm rot="10800000">
            <a:off x="5076902" y="435010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4" name="Google Shape;274;p7"/>
          <p:cNvSpPr/>
          <p:nvPr/>
        </p:nvSpPr>
        <p:spPr>
          <a:xfrm>
            <a:off x="4539374" y="540113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7"/>
          <p:cNvCxnSpPr/>
          <p:nvPr/>
        </p:nvCxnSpPr>
        <p:spPr>
          <a:xfrm flipH="1" rot="10800000">
            <a:off x="5068194" y="568412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p7"/>
          <p:cNvCxnSpPr/>
          <p:nvPr/>
        </p:nvCxnSpPr>
        <p:spPr>
          <a:xfrm rot="10800000">
            <a:off x="5076902" y="562316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7" name="Google Shape;277;p7"/>
          <p:cNvSpPr/>
          <p:nvPr/>
        </p:nvSpPr>
        <p:spPr>
          <a:xfrm>
            <a:off x="3127274" y="156770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7"/>
          <p:cNvCxnSpPr/>
          <p:nvPr/>
        </p:nvCxnSpPr>
        <p:spPr>
          <a:xfrm flipH="1">
            <a:off x="3479598" y="2099976"/>
            <a:ext cx="176496" cy="22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p7"/>
          <p:cNvCxnSpPr/>
          <p:nvPr/>
        </p:nvCxnSpPr>
        <p:spPr>
          <a:xfrm rot="10800000">
            <a:off x="3664802" y="178973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0" name="Google Shape;280;p7"/>
          <p:cNvSpPr/>
          <p:nvPr/>
        </p:nvSpPr>
        <p:spPr>
          <a:xfrm>
            <a:off x="3127274" y="284076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7"/>
          <p:cNvCxnSpPr/>
          <p:nvPr/>
        </p:nvCxnSpPr>
        <p:spPr>
          <a:xfrm flipH="1" rot="10800000">
            <a:off x="3656094" y="3313497"/>
            <a:ext cx="332456" cy="595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7"/>
          <p:cNvCxnSpPr/>
          <p:nvPr/>
        </p:nvCxnSpPr>
        <p:spPr>
          <a:xfrm rot="10800000">
            <a:off x="3664802" y="306279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7"/>
          <p:cNvSpPr/>
          <p:nvPr/>
        </p:nvSpPr>
        <p:spPr>
          <a:xfrm>
            <a:off x="3161808" y="4113832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7"/>
          <p:cNvCxnSpPr/>
          <p:nvPr/>
        </p:nvCxnSpPr>
        <p:spPr>
          <a:xfrm>
            <a:off x="3690628" y="4646106"/>
            <a:ext cx="270255" cy="1347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Google Shape;285;p7"/>
          <p:cNvCxnSpPr/>
          <p:nvPr/>
        </p:nvCxnSpPr>
        <p:spPr>
          <a:xfrm rot="10800000">
            <a:off x="3699336" y="4335863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6" name="Google Shape;286;p7"/>
          <p:cNvSpPr/>
          <p:nvPr/>
        </p:nvSpPr>
        <p:spPr>
          <a:xfrm>
            <a:off x="3161808" y="5386897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7"/>
          <p:cNvCxnSpPr/>
          <p:nvPr/>
        </p:nvCxnSpPr>
        <p:spPr>
          <a:xfrm flipH="1" rot="10800000">
            <a:off x="3690628" y="5669888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8" name="Google Shape;288;p7"/>
          <p:cNvCxnSpPr/>
          <p:nvPr/>
        </p:nvCxnSpPr>
        <p:spPr>
          <a:xfrm rot="10800000">
            <a:off x="3699336" y="5608928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9" name="Google Shape;289;p7"/>
          <p:cNvSpPr/>
          <p:nvPr/>
        </p:nvSpPr>
        <p:spPr>
          <a:xfrm>
            <a:off x="1759262" y="1574459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7"/>
          <p:cNvCxnSpPr/>
          <p:nvPr/>
        </p:nvCxnSpPr>
        <p:spPr>
          <a:xfrm>
            <a:off x="2288082" y="2106733"/>
            <a:ext cx="235920" cy="28299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7"/>
          <p:cNvCxnSpPr/>
          <p:nvPr/>
        </p:nvCxnSpPr>
        <p:spPr>
          <a:xfrm rot="10800000">
            <a:off x="2296790" y="1796490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2" name="Google Shape;292;p7"/>
          <p:cNvSpPr/>
          <p:nvPr/>
        </p:nvSpPr>
        <p:spPr>
          <a:xfrm>
            <a:off x="1759262" y="2847524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7"/>
          <p:cNvCxnSpPr/>
          <p:nvPr/>
        </p:nvCxnSpPr>
        <p:spPr>
          <a:xfrm flipH="1" rot="10800000">
            <a:off x="2288082" y="3077038"/>
            <a:ext cx="113139" cy="3027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p7"/>
          <p:cNvCxnSpPr/>
          <p:nvPr/>
        </p:nvCxnSpPr>
        <p:spPr>
          <a:xfrm rot="10800000">
            <a:off x="2296790" y="3069555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5" name="Google Shape;295;p7"/>
          <p:cNvSpPr/>
          <p:nvPr/>
        </p:nvSpPr>
        <p:spPr>
          <a:xfrm>
            <a:off x="1793796" y="4120589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7"/>
          <p:cNvCxnSpPr/>
          <p:nvPr/>
        </p:nvCxnSpPr>
        <p:spPr>
          <a:xfrm>
            <a:off x="2322616" y="4652863"/>
            <a:ext cx="260701" cy="2220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7"/>
          <p:cNvCxnSpPr/>
          <p:nvPr/>
        </p:nvCxnSpPr>
        <p:spPr>
          <a:xfrm rot="10800000">
            <a:off x="2331324" y="4342620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8" name="Google Shape;298;p7"/>
          <p:cNvSpPr/>
          <p:nvPr/>
        </p:nvSpPr>
        <p:spPr>
          <a:xfrm>
            <a:off x="1793796" y="5393654"/>
            <a:ext cx="1051034" cy="1051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7"/>
          <p:cNvCxnSpPr/>
          <p:nvPr/>
        </p:nvCxnSpPr>
        <p:spPr>
          <a:xfrm flipH="1" rot="10800000">
            <a:off x="2322616" y="5676645"/>
            <a:ext cx="201386" cy="2492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p7"/>
          <p:cNvCxnSpPr/>
          <p:nvPr/>
        </p:nvCxnSpPr>
        <p:spPr>
          <a:xfrm rot="10800000">
            <a:off x="2331324" y="5615685"/>
            <a:ext cx="0" cy="310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1" name="Google Shape;301;p7"/>
          <p:cNvSpPr txBox="1"/>
          <p:nvPr/>
        </p:nvSpPr>
        <p:spPr>
          <a:xfrm>
            <a:off x="162928" y="177005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302" name="Google Shape;302;p7"/>
          <p:cNvSpPr txBox="1"/>
          <p:nvPr/>
        </p:nvSpPr>
        <p:spPr>
          <a:xfrm>
            <a:off x="160747" y="302010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303" name="Google Shape;303;p7"/>
          <p:cNvSpPr txBox="1"/>
          <p:nvPr/>
        </p:nvSpPr>
        <p:spPr>
          <a:xfrm>
            <a:off x="160747" y="4390309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304" name="Google Shape;304;p7"/>
          <p:cNvSpPr txBox="1"/>
          <p:nvPr/>
        </p:nvSpPr>
        <p:spPr>
          <a:xfrm>
            <a:off x="163838" y="5589248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305" name="Google Shape;305;p7"/>
          <p:cNvSpPr txBox="1"/>
          <p:nvPr/>
        </p:nvSpPr>
        <p:spPr>
          <a:xfrm>
            <a:off x="10557642" y="983224"/>
            <a:ext cx="1271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</p:txBody>
      </p:sp>
      <p:sp>
        <p:nvSpPr>
          <p:cNvPr id="306" name="Google Shape;306;p7"/>
          <p:cNvSpPr/>
          <p:nvPr/>
        </p:nvSpPr>
        <p:spPr>
          <a:xfrm>
            <a:off x="160747" y="4056074"/>
            <a:ext cx="11745704" cy="11800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TP Synchronization Process Diagram" id="311" name="Google Shape;311;p8"/>
          <p:cNvPicPr preferRelativeResize="0"/>
          <p:nvPr/>
        </p:nvPicPr>
        <p:blipFill rotWithShape="1">
          <a:blip r:embed="rId3">
            <a:alphaModFix/>
          </a:blip>
          <a:srcRect b="0" l="0" r="0" t="17792"/>
          <a:stretch/>
        </p:blipFill>
        <p:spPr>
          <a:xfrm>
            <a:off x="4528980" y="3621931"/>
            <a:ext cx="6604458" cy="317081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Precision</a:t>
            </a:r>
            <a:endParaRPr/>
          </a:p>
        </p:txBody>
      </p:sp>
      <p:sp>
        <p:nvSpPr>
          <p:cNvPr id="313" name="Google Shape;313;p8"/>
          <p:cNvSpPr txBox="1"/>
          <p:nvPr>
            <p:ph idx="1" type="body"/>
          </p:nvPr>
        </p:nvSpPr>
        <p:spPr>
          <a:xfrm>
            <a:off x="838199" y="1825625"/>
            <a:ext cx="10703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 is based on the sync variance perceived by the end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End node is performing sync using a servo via the fabric of the network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Past offset changes determine/estimate the precision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4" name="Google Shape;3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791" y="3781168"/>
            <a:ext cx="3878190" cy="270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 of Time Sync across the Network</a:t>
            </a:r>
            <a:endParaRPr/>
          </a:p>
        </p:txBody>
      </p:sp>
      <p:pic>
        <p:nvPicPr>
          <p:cNvPr id="320" name="Google Shape;3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28" y="1804601"/>
            <a:ext cx="2561281" cy="1332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9"/>
          <p:cNvSpPr txBox="1"/>
          <p:nvPr/>
        </p:nvSpPr>
        <p:spPr>
          <a:xfrm>
            <a:off x="641131" y="3250567"/>
            <a:ext cx="2932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Time Server (a.k.a. GM)</a:t>
            </a:r>
            <a:endParaRPr/>
          </a:p>
        </p:txBody>
      </p:sp>
      <p:sp>
        <p:nvSpPr>
          <p:cNvPr id="322" name="Google Shape;322;p9"/>
          <p:cNvSpPr/>
          <p:nvPr/>
        </p:nvSpPr>
        <p:spPr>
          <a:xfrm>
            <a:off x="641131" y="1690688"/>
            <a:ext cx="3405352" cy="188282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3426372" y="2039007"/>
            <a:ext cx="620111" cy="10976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24" name="Google Shape;324;p9"/>
          <p:cNvSpPr/>
          <p:nvPr/>
        </p:nvSpPr>
        <p:spPr>
          <a:xfrm>
            <a:off x="4603531" y="2039007"/>
            <a:ext cx="3930869" cy="271166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/>
          <p:nvPr/>
        </p:nvSpPr>
        <p:spPr>
          <a:xfrm>
            <a:off x="4939863" y="2356950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6" name="Google Shape;326;p9"/>
          <p:cNvSpPr/>
          <p:nvPr/>
        </p:nvSpPr>
        <p:spPr>
          <a:xfrm>
            <a:off x="4939862" y="3199952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7" name="Google Shape;327;p9"/>
          <p:cNvSpPr/>
          <p:nvPr/>
        </p:nvSpPr>
        <p:spPr>
          <a:xfrm>
            <a:off x="6096000" y="3199952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8" name="Google Shape;328;p9"/>
          <p:cNvSpPr/>
          <p:nvPr/>
        </p:nvSpPr>
        <p:spPr>
          <a:xfrm>
            <a:off x="7248197" y="3199952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9" name="Google Shape;329;p9"/>
          <p:cNvSpPr/>
          <p:nvPr/>
        </p:nvSpPr>
        <p:spPr>
          <a:xfrm>
            <a:off x="4939862" y="4010030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0" name="Google Shape;330;p9"/>
          <p:cNvSpPr/>
          <p:nvPr/>
        </p:nvSpPr>
        <p:spPr>
          <a:xfrm>
            <a:off x="6095999" y="4010030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>
            <a:off x="7248197" y="3975314"/>
            <a:ext cx="903889" cy="4617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32" name="Google Shape;332;p9"/>
          <p:cNvCxnSpPr>
            <a:stCxn id="323" idx="3"/>
            <a:endCxn id="325" idx="1"/>
          </p:cNvCxnSpPr>
          <p:nvPr/>
        </p:nvCxnSpPr>
        <p:spPr>
          <a:xfrm>
            <a:off x="4046483" y="2587831"/>
            <a:ext cx="89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3" name="Google Shape;333;p9"/>
          <p:cNvCxnSpPr>
            <a:stCxn id="325" idx="2"/>
            <a:endCxn id="326" idx="0"/>
          </p:cNvCxnSpPr>
          <p:nvPr/>
        </p:nvCxnSpPr>
        <p:spPr>
          <a:xfrm>
            <a:off x="5391808" y="2818709"/>
            <a:ext cx="0" cy="38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4" name="Google Shape;334;p9"/>
          <p:cNvCxnSpPr>
            <a:stCxn id="325" idx="2"/>
            <a:endCxn id="327" idx="0"/>
          </p:cNvCxnSpPr>
          <p:nvPr/>
        </p:nvCxnSpPr>
        <p:spPr>
          <a:xfrm>
            <a:off x="5391808" y="2818709"/>
            <a:ext cx="1156200" cy="38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5" name="Google Shape;335;p9"/>
          <p:cNvCxnSpPr>
            <a:stCxn id="325" idx="2"/>
            <a:endCxn id="328" idx="0"/>
          </p:cNvCxnSpPr>
          <p:nvPr/>
        </p:nvCxnSpPr>
        <p:spPr>
          <a:xfrm>
            <a:off x="5391808" y="2818709"/>
            <a:ext cx="2308200" cy="38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6" name="Google Shape;336;p9"/>
          <p:cNvCxnSpPr>
            <a:stCxn id="326" idx="2"/>
            <a:endCxn id="329" idx="0"/>
          </p:cNvCxnSpPr>
          <p:nvPr/>
        </p:nvCxnSpPr>
        <p:spPr>
          <a:xfrm>
            <a:off x="5391807" y="3661711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7" name="Google Shape;337;p9"/>
          <p:cNvCxnSpPr>
            <a:stCxn id="326" idx="2"/>
            <a:endCxn id="330" idx="0"/>
          </p:cNvCxnSpPr>
          <p:nvPr/>
        </p:nvCxnSpPr>
        <p:spPr>
          <a:xfrm>
            <a:off x="5391807" y="3661711"/>
            <a:ext cx="115620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8" name="Google Shape;338;p9"/>
          <p:cNvCxnSpPr/>
          <p:nvPr/>
        </p:nvCxnSpPr>
        <p:spPr>
          <a:xfrm>
            <a:off x="6545975" y="3661710"/>
            <a:ext cx="0" cy="3483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9" name="Google Shape;339;p9"/>
          <p:cNvCxnSpPr/>
          <p:nvPr/>
        </p:nvCxnSpPr>
        <p:spPr>
          <a:xfrm>
            <a:off x="7700141" y="3661709"/>
            <a:ext cx="0" cy="3483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0" name="Google Shape;340;p9"/>
          <p:cNvCxnSpPr>
            <a:stCxn id="326" idx="2"/>
            <a:endCxn id="331" idx="0"/>
          </p:cNvCxnSpPr>
          <p:nvPr/>
        </p:nvCxnSpPr>
        <p:spPr>
          <a:xfrm>
            <a:off x="5391807" y="3661711"/>
            <a:ext cx="2308200" cy="31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1" name="Google Shape;341;p9"/>
          <p:cNvCxnSpPr>
            <a:stCxn id="327" idx="2"/>
            <a:endCxn id="329" idx="0"/>
          </p:cNvCxnSpPr>
          <p:nvPr/>
        </p:nvCxnSpPr>
        <p:spPr>
          <a:xfrm flipH="1">
            <a:off x="5391745" y="3661711"/>
            <a:ext cx="115620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2" name="Google Shape;342;p9"/>
          <p:cNvCxnSpPr>
            <a:stCxn id="327" idx="2"/>
            <a:endCxn id="331" idx="0"/>
          </p:cNvCxnSpPr>
          <p:nvPr/>
        </p:nvCxnSpPr>
        <p:spPr>
          <a:xfrm>
            <a:off x="6547945" y="3661711"/>
            <a:ext cx="1152300" cy="31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3" name="Google Shape;343;p9"/>
          <p:cNvCxnSpPr>
            <a:stCxn id="328" idx="2"/>
            <a:endCxn id="329" idx="0"/>
          </p:cNvCxnSpPr>
          <p:nvPr/>
        </p:nvCxnSpPr>
        <p:spPr>
          <a:xfrm flipH="1">
            <a:off x="5391941" y="3661711"/>
            <a:ext cx="230820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4" name="Google Shape;344;p9"/>
          <p:cNvCxnSpPr>
            <a:stCxn id="328" idx="2"/>
            <a:endCxn id="330" idx="0"/>
          </p:cNvCxnSpPr>
          <p:nvPr/>
        </p:nvCxnSpPr>
        <p:spPr>
          <a:xfrm flipH="1">
            <a:off x="6547841" y="3661711"/>
            <a:ext cx="1152300" cy="34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45" name="Google Shape;345;p9"/>
          <p:cNvSpPr/>
          <p:nvPr/>
        </p:nvSpPr>
        <p:spPr>
          <a:xfrm>
            <a:off x="5843751" y="5137158"/>
            <a:ext cx="2940926" cy="161861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"/>
          <p:cNvSpPr txBox="1"/>
          <p:nvPr/>
        </p:nvSpPr>
        <p:spPr>
          <a:xfrm>
            <a:off x="7789950" y="6424478"/>
            <a:ext cx="11428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node</a:t>
            </a:r>
            <a:endParaRPr/>
          </a:p>
        </p:txBody>
      </p:sp>
      <p:sp>
        <p:nvSpPr>
          <p:cNvPr id="347" name="Google Shape;347;p9"/>
          <p:cNvSpPr/>
          <p:nvPr/>
        </p:nvSpPr>
        <p:spPr>
          <a:xfrm>
            <a:off x="5843751" y="5215306"/>
            <a:ext cx="620111" cy="10976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48" name="Google Shape;348;p9"/>
          <p:cNvCxnSpPr>
            <a:stCxn id="329" idx="2"/>
            <a:endCxn id="347" idx="1"/>
          </p:cNvCxnSpPr>
          <p:nvPr/>
        </p:nvCxnSpPr>
        <p:spPr>
          <a:xfrm flipH="1" rot="-5400000">
            <a:off x="4971507" y="4892089"/>
            <a:ext cx="1292400" cy="451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49" name="Google Shape;349;p9"/>
          <p:cNvSpPr txBox="1"/>
          <p:nvPr/>
        </p:nvSpPr>
        <p:spPr>
          <a:xfrm>
            <a:off x="6944344" y="4436430"/>
            <a:ext cx="1737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Fabric</a:t>
            </a:r>
            <a:endParaRPr/>
          </a:p>
        </p:txBody>
      </p:sp>
      <p:sp>
        <p:nvSpPr>
          <p:cNvPr id="350" name="Google Shape;350;p9"/>
          <p:cNvSpPr/>
          <p:nvPr/>
        </p:nvSpPr>
        <p:spPr>
          <a:xfrm>
            <a:off x="6759465" y="5359305"/>
            <a:ext cx="977464" cy="6998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Servo</a:t>
            </a:r>
            <a:endParaRPr/>
          </a:p>
        </p:txBody>
      </p:sp>
      <p:sp>
        <p:nvSpPr>
          <p:cNvPr id="351" name="Google Shape;351;p9"/>
          <p:cNvSpPr/>
          <p:nvPr/>
        </p:nvSpPr>
        <p:spPr>
          <a:xfrm>
            <a:off x="6568965" y="6345240"/>
            <a:ext cx="1154166" cy="3877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Oscillator</a:t>
            </a:r>
            <a:endParaRPr/>
          </a:p>
        </p:txBody>
      </p:sp>
      <p:sp>
        <p:nvSpPr>
          <p:cNvPr id="352" name="Google Shape;352;p9"/>
          <p:cNvSpPr/>
          <p:nvPr/>
        </p:nvSpPr>
        <p:spPr>
          <a:xfrm>
            <a:off x="8032532" y="5232162"/>
            <a:ext cx="697620" cy="10491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2022-06-28T23:08:02Z</dcterms:created>
  <dc:creator>Ahmad Byagowi</dc:creator>
</cp:coreProperties>
</file>