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0058400" cy="7772400"/>
  <p:notesSz cx="10058400" cy="7772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8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900" y="946348"/>
            <a:ext cx="9042598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0293" y="1600027"/>
            <a:ext cx="9063355" cy="0"/>
          </a:xfrm>
          <a:custGeom>
            <a:avLst/>
            <a:gdLst/>
            <a:ahLst/>
            <a:cxnLst/>
            <a:rect l="l" t="t" r="r" b="b"/>
            <a:pathLst>
              <a:path w="9063355">
                <a:moveTo>
                  <a:pt x="0" y="0"/>
                </a:moveTo>
                <a:lnTo>
                  <a:pt x="9063037" y="0"/>
                </a:lnTo>
              </a:path>
            </a:pathLst>
          </a:custGeom>
          <a:ln w="4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086" y="278407"/>
            <a:ext cx="9186227" cy="30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900" y="1864964"/>
            <a:ext cx="9042598" cy="329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9876" y="7245598"/>
            <a:ext cx="239395" cy="30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nwar@umass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jpg"/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jpg"/><Relationship Id="rId7" Type="http://schemas.openxmlformats.org/officeDocument/2006/relationships/image" Target="../media/image3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0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26" Type="http://schemas.openxmlformats.org/officeDocument/2006/relationships/image" Target="../media/image103.png"/><Relationship Id="rId3" Type="http://schemas.openxmlformats.org/officeDocument/2006/relationships/image" Target="../media/image80.png"/><Relationship Id="rId21" Type="http://schemas.openxmlformats.org/officeDocument/2006/relationships/image" Target="../media/image98.png"/><Relationship Id="rId34" Type="http://schemas.openxmlformats.org/officeDocument/2006/relationships/image" Target="../media/image111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5" Type="http://schemas.openxmlformats.org/officeDocument/2006/relationships/image" Target="../media/image102.png"/><Relationship Id="rId33" Type="http://schemas.openxmlformats.org/officeDocument/2006/relationships/image" Target="../media/image110.png"/><Relationship Id="rId2" Type="http://schemas.openxmlformats.org/officeDocument/2006/relationships/image" Target="../media/image78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24" Type="http://schemas.openxmlformats.org/officeDocument/2006/relationships/image" Target="../media/image101.png"/><Relationship Id="rId32" Type="http://schemas.openxmlformats.org/officeDocument/2006/relationships/image" Target="../media/image109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23" Type="http://schemas.openxmlformats.org/officeDocument/2006/relationships/image" Target="../media/image100.png"/><Relationship Id="rId28" Type="http://schemas.openxmlformats.org/officeDocument/2006/relationships/image" Target="../media/image105.png"/><Relationship Id="rId36" Type="http://schemas.openxmlformats.org/officeDocument/2006/relationships/image" Target="../media/image11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31" Type="http://schemas.openxmlformats.org/officeDocument/2006/relationships/image" Target="../media/image108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79.png"/><Relationship Id="rId8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37.png"/><Relationship Id="rId39" Type="http://schemas.openxmlformats.org/officeDocument/2006/relationships/image" Target="../media/image150.png"/><Relationship Id="rId21" Type="http://schemas.openxmlformats.org/officeDocument/2006/relationships/image" Target="../media/image132.png"/><Relationship Id="rId34" Type="http://schemas.openxmlformats.org/officeDocument/2006/relationships/image" Target="../media/image145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29" Type="http://schemas.openxmlformats.org/officeDocument/2006/relationships/image" Target="../media/image140.png"/><Relationship Id="rId41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32" Type="http://schemas.openxmlformats.org/officeDocument/2006/relationships/image" Target="../media/image143.png"/><Relationship Id="rId37" Type="http://schemas.openxmlformats.org/officeDocument/2006/relationships/image" Target="../media/image148.png"/><Relationship Id="rId40" Type="http://schemas.openxmlformats.org/officeDocument/2006/relationships/image" Target="../media/image151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28" Type="http://schemas.openxmlformats.org/officeDocument/2006/relationships/image" Target="../media/image139.png"/><Relationship Id="rId36" Type="http://schemas.openxmlformats.org/officeDocument/2006/relationships/image" Target="../media/image147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31" Type="http://schemas.openxmlformats.org/officeDocument/2006/relationships/image" Target="../media/image142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image" Target="../media/image138.png"/><Relationship Id="rId30" Type="http://schemas.openxmlformats.org/officeDocument/2006/relationships/image" Target="../media/image141.png"/><Relationship Id="rId35" Type="http://schemas.openxmlformats.org/officeDocument/2006/relationships/image" Target="../media/image146.png"/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6.png"/><Relationship Id="rId33" Type="http://schemas.openxmlformats.org/officeDocument/2006/relationships/image" Target="../media/image144.png"/><Relationship Id="rId38" Type="http://schemas.openxmlformats.org/officeDocument/2006/relationships/image" Target="../media/image1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6.png"/><Relationship Id="rId7" Type="http://schemas.openxmlformats.org/officeDocument/2006/relationships/image" Target="../media/image154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8.png"/><Relationship Id="rId4" Type="http://schemas.openxmlformats.org/officeDocument/2006/relationships/image" Target="../media/image160.png"/><Relationship Id="rId9" Type="http://schemas.openxmlformats.org/officeDocument/2006/relationships/image" Target="../media/image15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6.png"/><Relationship Id="rId11" Type="http://schemas.openxmlformats.org/officeDocument/2006/relationships/image" Target="../media/image181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6.png"/><Relationship Id="rId18" Type="http://schemas.openxmlformats.org/officeDocument/2006/relationships/image" Target="../media/image201.png"/><Relationship Id="rId26" Type="http://schemas.openxmlformats.org/officeDocument/2006/relationships/image" Target="../media/image209.png"/><Relationship Id="rId39" Type="http://schemas.openxmlformats.org/officeDocument/2006/relationships/image" Target="../media/image222.png"/><Relationship Id="rId21" Type="http://schemas.openxmlformats.org/officeDocument/2006/relationships/image" Target="../media/image204.png"/><Relationship Id="rId34" Type="http://schemas.openxmlformats.org/officeDocument/2006/relationships/image" Target="../media/image217.png"/><Relationship Id="rId42" Type="http://schemas.openxmlformats.org/officeDocument/2006/relationships/image" Target="../media/image225.png"/><Relationship Id="rId47" Type="http://schemas.openxmlformats.org/officeDocument/2006/relationships/image" Target="../media/image230.png"/><Relationship Id="rId50" Type="http://schemas.openxmlformats.org/officeDocument/2006/relationships/image" Target="../media/image233.png"/><Relationship Id="rId55" Type="http://schemas.openxmlformats.org/officeDocument/2006/relationships/image" Target="../media/image238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6" Type="http://schemas.openxmlformats.org/officeDocument/2006/relationships/image" Target="../media/image199.png"/><Relationship Id="rId29" Type="http://schemas.openxmlformats.org/officeDocument/2006/relationships/image" Target="../media/image212.png"/><Relationship Id="rId11" Type="http://schemas.openxmlformats.org/officeDocument/2006/relationships/image" Target="../media/image194.png"/><Relationship Id="rId24" Type="http://schemas.openxmlformats.org/officeDocument/2006/relationships/image" Target="../media/image207.png"/><Relationship Id="rId32" Type="http://schemas.openxmlformats.org/officeDocument/2006/relationships/image" Target="../media/image215.png"/><Relationship Id="rId37" Type="http://schemas.openxmlformats.org/officeDocument/2006/relationships/image" Target="../media/image220.png"/><Relationship Id="rId40" Type="http://schemas.openxmlformats.org/officeDocument/2006/relationships/image" Target="../media/image223.png"/><Relationship Id="rId45" Type="http://schemas.openxmlformats.org/officeDocument/2006/relationships/image" Target="../media/image228.png"/><Relationship Id="rId53" Type="http://schemas.openxmlformats.org/officeDocument/2006/relationships/image" Target="../media/image236.png"/><Relationship Id="rId5" Type="http://schemas.openxmlformats.org/officeDocument/2006/relationships/image" Target="../media/image188.png"/><Relationship Id="rId19" Type="http://schemas.openxmlformats.org/officeDocument/2006/relationships/image" Target="../media/image202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7.png"/><Relationship Id="rId22" Type="http://schemas.openxmlformats.org/officeDocument/2006/relationships/image" Target="../media/image205.png"/><Relationship Id="rId27" Type="http://schemas.openxmlformats.org/officeDocument/2006/relationships/image" Target="../media/image210.png"/><Relationship Id="rId30" Type="http://schemas.openxmlformats.org/officeDocument/2006/relationships/image" Target="../media/image213.png"/><Relationship Id="rId35" Type="http://schemas.openxmlformats.org/officeDocument/2006/relationships/image" Target="../media/image218.png"/><Relationship Id="rId43" Type="http://schemas.openxmlformats.org/officeDocument/2006/relationships/image" Target="../media/image226.png"/><Relationship Id="rId48" Type="http://schemas.openxmlformats.org/officeDocument/2006/relationships/image" Target="../media/image231.png"/><Relationship Id="rId56" Type="http://schemas.openxmlformats.org/officeDocument/2006/relationships/image" Target="../media/image239.png"/><Relationship Id="rId8" Type="http://schemas.openxmlformats.org/officeDocument/2006/relationships/image" Target="../media/image191.png"/><Relationship Id="rId51" Type="http://schemas.openxmlformats.org/officeDocument/2006/relationships/image" Target="../media/image234.png"/><Relationship Id="rId3" Type="http://schemas.openxmlformats.org/officeDocument/2006/relationships/image" Target="../media/image186.png"/><Relationship Id="rId12" Type="http://schemas.openxmlformats.org/officeDocument/2006/relationships/image" Target="../media/image195.png"/><Relationship Id="rId17" Type="http://schemas.openxmlformats.org/officeDocument/2006/relationships/image" Target="../media/image200.png"/><Relationship Id="rId25" Type="http://schemas.openxmlformats.org/officeDocument/2006/relationships/image" Target="../media/image208.png"/><Relationship Id="rId33" Type="http://schemas.openxmlformats.org/officeDocument/2006/relationships/image" Target="../media/image216.png"/><Relationship Id="rId38" Type="http://schemas.openxmlformats.org/officeDocument/2006/relationships/image" Target="../media/image221.png"/><Relationship Id="rId46" Type="http://schemas.openxmlformats.org/officeDocument/2006/relationships/image" Target="../media/image229.png"/><Relationship Id="rId20" Type="http://schemas.openxmlformats.org/officeDocument/2006/relationships/image" Target="../media/image203.png"/><Relationship Id="rId41" Type="http://schemas.openxmlformats.org/officeDocument/2006/relationships/image" Target="../media/image224.png"/><Relationship Id="rId54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15" Type="http://schemas.openxmlformats.org/officeDocument/2006/relationships/image" Target="../media/image198.png"/><Relationship Id="rId23" Type="http://schemas.openxmlformats.org/officeDocument/2006/relationships/image" Target="../media/image206.png"/><Relationship Id="rId28" Type="http://schemas.openxmlformats.org/officeDocument/2006/relationships/image" Target="../media/image211.png"/><Relationship Id="rId36" Type="http://schemas.openxmlformats.org/officeDocument/2006/relationships/image" Target="../media/image219.png"/><Relationship Id="rId49" Type="http://schemas.openxmlformats.org/officeDocument/2006/relationships/image" Target="../media/image232.png"/><Relationship Id="rId57" Type="http://schemas.openxmlformats.org/officeDocument/2006/relationships/image" Target="../media/image240.png"/><Relationship Id="rId10" Type="http://schemas.openxmlformats.org/officeDocument/2006/relationships/image" Target="../media/image193.png"/><Relationship Id="rId31" Type="http://schemas.openxmlformats.org/officeDocument/2006/relationships/image" Target="../media/image214.png"/><Relationship Id="rId44" Type="http://schemas.openxmlformats.org/officeDocument/2006/relationships/image" Target="../media/image227.png"/><Relationship Id="rId52" Type="http://schemas.openxmlformats.org/officeDocument/2006/relationships/image" Target="../media/image2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5.png"/><Relationship Id="rId5" Type="http://schemas.openxmlformats.org/officeDocument/2006/relationships/image" Target="../media/image244.png"/><Relationship Id="rId4" Type="http://schemas.openxmlformats.org/officeDocument/2006/relationships/image" Target="../media/image2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9.jp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9034" y="1987550"/>
            <a:ext cx="8098155" cy="1086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sz="3450" b="0" i="0" spc="-1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Secure</a:t>
            </a:r>
            <a:r>
              <a:rPr sz="345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3450" b="0" i="0" spc="15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Timing</a:t>
            </a:r>
            <a:r>
              <a:rPr sz="345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3450" b="0" i="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Architecture</a:t>
            </a:r>
            <a:r>
              <a:rPr sz="345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3450" b="0" i="0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for</a:t>
            </a:r>
            <a:r>
              <a:rPr sz="345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3450" b="0" i="0" spc="5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Untrusted </a:t>
            </a:r>
            <a:r>
              <a:rPr sz="3450" b="0" i="0" spc="-944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 </a:t>
            </a:r>
            <a:r>
              <a:rPr sz="3450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Edge </a:t>
            </a:r>
            <a:r>
              <a:rPr sz="3450" b="0" i="0" spc="25" dirty="0">
                <a:solidFill>
                  <a:schemeClr val="tx1">
                    <a:lumMod val="65000"/>
                    <a:lumOff val="35000"/>
                  </a:schemeClr>
                </a:solidFill>
                <a:latin typeface="Arial MT"/>
                <a:cs typeface="Arial MT"/>
              </a:rPr>
              <a:t>Systems</a:t>
            </a:r>
            <a:endParaRPr sz="3450" dirty="0">
              <a:solidFill>
                <a:schemeClr val="tx1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9034" y="3649544"/>
            <a:ext cx="6170930" cy="733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92245">
              <a:lnSpc>
                <a:spcPct val="122500"/>
              </a:lnSpc>
              <a:spcBef>
                <a:spcPts val="95"/>
              </a:spcBef>
            </a:pPr>
            <a:r>
              <a:rPr lang="en-US" sz="2000" u="heavy" spc="-55" dirty="0">
                <a:solidFill>
                  <a:srgbClr val="D6D5D5"/>
                </a:solidFill>
                <a:uFill>
                  <a:solidFill>
                    <a:srgbClr val="D6D5D5"/>
                  </a:solidFill>
                </a:uFill>
                <a:latin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MIRONOV </a:t>
            </a:r>
            <a:r>
              <a:rPr lang="en-US" sz="2000" u="heavy" spc="-55" dirty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rgbClr val="D6D5D5"/>
                  </a:solidFill>
                </a:uFill>
                <a:latin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VYACHESLAV</a:t>
            </a:r>
            <a:endParaRPr sz="2650" dirty="0">
              <a:solidFill>
                <a:schemeClr val="tx1">
                  <a:lumMod val="65000"/>
                  <a:lumOff val="35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70789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90" dirty="0">
                <a:latin typeface="Arial MT"/>
                <a:cs typeface="Arial MT"/>
              </a:rPr>
              <a:t>Time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55" dirty="0">
                <a:latin typeface="Arial MT"/>
                <a:cs typeface="Arial MT"/>
              </a:rPr>
              <a:t>Consequences</a:t>
            </a:r>
            <a:endParaRPr sz="3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0926" y="2416641"/>
            <a:ext cx="7837170" cy="5241925"/>
            <a:chOff x="1110926" y="2416641"/>
            <a:chExt cx="7837170" cy="5241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4669" y="2416641"/>
              <a:ext cx="4492804" cy="13336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6" y="3630791"/>
              <a:ext cx="4297153" cy="40273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871071" y="1830387"/>
            <a:ext cx="1761489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15" dirty="0">
                <a:latin typeface="Arial MT"/>
                <a:cs typeface="Arial MT"/>
              </a:rPr>
              <a:t>Location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spc="-15" dirty="0">
                <a:latin typeface="Arial MT"/>
                <a:cs typeface="Arial MT"/>
              </a:rPr>
              <a:t>theft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4314" y="4335165"/>
            <a:ext cx="145605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35" dirty="0">
                <a:latin typeface="Arial MT"/>
                <a:cs typeface="Arial MT"/>
              </a:rPr>
              <a:t>Grid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Attack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66613" y="2307475"/>
            <a:ext cx="7205980" cy="4425315"/>
            <a:chOff x="1866613" y="2307475"/>
            <a:chExt cx="7205980" cy="44253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613" y="2307475"/>
              <a:ext cx="1551960" cy="15519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95031" y="3345289"/>
              <a:ext cx="501015" cy="210185"/>
            </a:xfrm>
            <a:custGeom>
              <a:avLst/>
              <a:gdLst/>
              <a:ahLst/>
              <a:cxnLst/>
              <a:rect l="l" t="t" r="r" b="b"/>
              <a:pathLst>
                <a:path w="501014" h="210185">
                  <a:moveTo>
                    <a:pt x="0" y="0"/>
                  </a:moveTo>
                  <a:lnTo>
                    <a:pt x="0" y="209654"/>
                  </a:lnTo>
                  <a:lnTo>
                    <a:pt x="500675" y="209654"/>
                  </a:lnTo>
                  <a:lnTo>
                    <a:pt x="500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B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2012" y="5305544"/>
              <a:ext cx="1427156" cy="1427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8472" y="5352306"/>
              <a:ext cx="1333630" cy="133363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58925" y="1830387"/>
            <a:ext cx="225996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50" dirty="0">
                <a:latin typeface="Arial MT"/>
                <a:cs typeface="Arial MT"/>
              </a:rPr>
              <a:t>Forge </a:t>
            </a:r>
            <a:r>
              <a:rPr sz="2300" spc="-25" dirty="0">
                <a:latin typeface="Arial MT"/>
                <a:cs typeface="Arial MT"/>
              </a:rPr>
              <a:t>Timestamp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10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3622" y="4541441"/>
            <a:ext cx="303974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30" dirty="0">
                <a:latin typeface="Arial MT"/>
                <a:cs typeface="Arial MT"/>
              </a:rPr>
              <a:t>Activity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-35" dirty="0">
                <a:latin typeface="Arial MT"/>
                <a:cs typeface="Arial MT"/>
              </a:rPr>
              <a:t>Misclassification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727519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5" dirty="0">
                <a:latin typeface="Arial MT"/>
                <a:cs typeface="Arial MT"/>
              </a:rPr>
              <a:t>Attack</a:t>
            </a:r>
            <a:r>
              <a:rPr sz="3250" b="0" i="0" spc="-5" dirty="0">
                <a:latin typeface="Arial MT"/>
                <a:cs typeface="Arial MT"/>
              </a:rPr>
              <a:t> </a:t>
            </a:r>
            <a:r>
              <a:rPr sz="3250" b="0" i="0" spc="-35" dirty="0">
                <a:latin typeface="Arial MT"/>
                <a:cs typeface="Arial MT"/>
              </a:rPr>
              <a:t>on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114" dirty="0">
                <a:latin typeface="Arial MT"/>
                <a:cs typeface="Arial MT"/>
              </a:rPr>
              <a:t>ARM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105" dirty="0">
                <a:latin typeface="Arial MT"/>
                <a:cs typeface="Arial MT"/>
              </a:rPr>
              <a:t>Trustzone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50" dirty="0">
                <a:latin typeface="Arial MT"/>
                <a:cs typeface="Arial MT"/>
              </a:rPr>
              <a:t>“Trusted”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90" dirty="0">
                <a:latin typeface="Arial MT"/>
                <a:cs typeface="Arial MT"/>
              </a:rPr>
              <a:t>Time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8519" y="2701838"/>
            <a:ext cx="9267825" cy="3142615"/>
            <a:chOff x="368519" y="2701838"/>
            <a:chExt cx="9267825" cy="31426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519" y="2701838"/>
              <a:ext cx="9267558" cy="28112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1906" y="5020970"/>
              <a:ext cx="5457190" cy="823594"/>
            </a:xfrm>
            <a:custGeom>
              <a:avLst/>
              <a:gdLst/>
              <a:ahLst/>
              <a:cxnLst/>
              <a:rect l="l" t="t" r="r" b="b"/>
              <a:pathLst>
                <a:path w="5457190" h="823595">
                  <a:moveTo>
                    <a:pt x="718845" y="0"/>
                  </a:moveTo>
                  <a:lnTo>
                    <a:pt x="0" y="0"/>
                  </a:lnTo>
                  <a:lnTo>
                    <a:pt x="0" y="823214"/>
                  </a:lnTo>
                  <a:lnTo>
                    <a:pt x="718845" y="823214"/>
                  </a:lnTo>
                  <a:lnTo>
                    <a:pt x="718845" y="0"/>
                  </a:lnTo>
                  <a:close/>
                </a:path>
                <a:path w="5457190" h="823595">
                  <a:moveTo>
                    <a:pt x="5457114" y="0"/>
                  </a:moveTo>
                  <a:lnTo>
                    <a:pt x="4738255" y="0"/>
                  </a:lnTo>
                  <a:lnTo>
                    <a:pt x="4738255" y="317868"/>
                  </a:lnTo>
                  <a:lnTo>
                    <a:pt x="5457114" y="317868"/>
                  </a:lnTo>
                  <a:lnTo>
                    <a:pt x="5457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11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598741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65" dirty="0">
                <a:latin typeface="Arial MT"/>
                <a:cs typeface="Arial MT"/>
              </a:rPr>
              <a:t>Problem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45" dirty="0">
                <a:latin typeface="Arial MT"/>
                <a:cs typeface="Arial MT"/>
              </a:rPr>
              <a:t>and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40" dirty="0">
                <a:latin typeface="Arial MT"/>
                <a:cs typeface="Arial MT"/>
              </a:rPr>
              <a:t>Proposed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35" dirty="0">
                <a:latin typeface="Arial MT"/>
                <a:cs typeface="Arial MT"/>
              </a:rPr>
              <a:t>Approach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7799" y="7258298"/>
            <a:ext cx="768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050" spc="15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64" y="7209945"/>
            <a:ext cx="9509125" cy="448309"/>
          </a:xfrm>
          <a:custGeom>
            <a:avLst/>
            <a:gdLst/>
            <a:ahLst/>
            <a:cxnLst/>
            <a:rect l="l" t="t" r="r" b="b"/>
            <a:pathLst>
              <a:path w="9509125" h="448309">
                <a:moveTo>
                  <a:pt x="0" y="0"/>
                </a:moveTo>
                <a:lnTo>
                  <a:pt x="0" y="448154"/>
                </a:lnTo>
                <a:lnTo>
                  <a:pt x="9508552" y="448154"/>
                </a:lnTo>
                <a:lnTo>
                  <a:pt x="9508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0840" y="1686023"/>
            <a:ext cx="9377045" cy="5972175"/>
            <a:chOff x="340840" y="1686023"/>
            <a:chExt cx="9377045" cy="5972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840" y="1686023"/>
              <a:ext cx="9376719" cy="59720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5555" y="1736907"/>
              <a:ext cx="4216400" cy="34086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01558" y="7245598"/>
            <a:ext cx="102235" cy="186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15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396279"/>
            <a:ext cx="8182609" cy="10217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55"/>
              </a:spcBef>
            </a:pPr>
            <a:r>
              <a:rPr sz="3250" b="0" i="0" spc="-90" dirty="0">
                <a:latin typeface="Arial MT"/>
                <a:cs typeface="Arial MT"/>
              </a:rPr>
              <a:t>Time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130" dirty="0">
                <a:latin typeface="Arial MT"/>
                <a:cs typeface="Arial MT"/>
              </a:rPr>
              <a:t>Transfer</a:t>
            </a:r>
            <a:r>
              <a:rPr sz="3250" b="0" i="0" spc="5" dirty="0">
                <a:latin typeface="Arial MT"/>
                <a:cs typeface="Arial MT"/>
              </a:rPr>
              <a:t> </a:t>
            </a:r>
            <a:r>
              <a:rPr sz="3250" b="0" i="0" spc="-45" dirty="0">
                <a:latin typeface="Arial MT"/>
                <a:cs typeface="Arial MT"/>
              </a:rPr>
              <a:t>for</a:t>
            </a:r>
            <a:r>
              <a:rPr sz="3250" b="0" i="0" spc="5" dirty="0">
                <a:latin typeface="Arial MT"/>
                <a:cs typeface="Arial MT"/>
              </a:rPr>
              <a:t> </a:t>
            </a:r>
            <a:r>
              <a:rPr sz="3250" b="0" i="0" spc="-65" dirty="0">
                <a:latin typeface="Arial MT"/>
                <a:cs typeface="Arial MT"/>
              </a:rPr>
              <a:t>Heterogeneous</a:t>
            </a:r>
            <a:r>
              <a:rPr sz="3250" b="0" i="0" spc="5" dirty="0">
                <a:latin typeface="Arial MT"/>
                <a:cs typeface="Arial MT"/>
              </a:rPr>
              <a:t> </a:t>
            </a:r>
            <a:r>
              <a:rPr sz="3250" b="0" i="0" spc="-90" dirty="0">
                <a:latin typeface="Arial MT"/>
                <a:cs typeface="Arial MT"/>
              </a:rPr>
              <a:t>Devices</a:t>
            </a:r>
            <a:r>
              <a:rPr sz="3250" b="0" i="0" dirty="0">
                <a:latin typeface="Arial MT"/>
                <a:cs typeface="Arial MT"/>
              </a:rPr>
              <a:t> </a:t>
            </a:r>
            <a:r>
              <a:rPr sz="3250" b="0" i="0" spc="-20" dirty="0">
                <a:latin typeface="Arial MT"/>
                <a:cs typeface="Arial MT"/>
              </a:rPr>
              <a:t>with </a:t>
            </a:r>
            <a:r>
              <a:rPr sz="3250" b="0" i="0" spc="-885" dirty="0">
                <a:latin typeface="Arial MT"/>
                <a:cs typeface="Arial MT"/>
              </a:rPr>
              <a:t> </a:t>
            </a:r>
            <a:r>
              <a:rPr sz="3250" b="0" i="0" spc="-75" dirty="0">
                <a:latin typeface="Arial MT"/>
                <a:cs typeface="Arial MT"/>
              </a:rPr>
              <a:t>Sensor</a:t>
            </a:r>
            <a:r>
              <a:rPr sz="3250" b="0" i="0" spc="-5" dirty="0">
                <a:latin typeface="Arial MT"/>
                <a:cs typeface="Arial MT"/>
              </a:rPr>
              <a:t> </a:t>
            </a:r>
            <a:r>
              <a:rPr sz="3250" b="0" i="0" spc="-35" dirty="0">
                <a:latin typeface="Arial MT"/>
                <a:cs typeface="Arial MT"/>
              </a:rPr>
              <a:t>Clocks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76658" y="1997373"/>
            <a:ext cx="8390890" cy="27762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dirty="0">
                <a:latin typeface="Arial"/>
                <a:cs typeface="Arial"/>
              </a:rPr>
              <a:t>Goal</a:t>
            </a:r>
            <a:r>
              <a:rPr sz="2300" dirty="0">
                <a:latin typeface="Arial MT"/>
                <a:cs typeface="Arial MT"/>
              </a:rPr>
              <a:t>: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 marL="464184" marR="200025" indent="-186690">
              <a:lnSpc>
                <a:spcPct val="100899"/>
              </a:lnSpc>
              <a:buFont typeface="SimSun"/>
              <a:buChar char="•"/>
              <a:tabLst>
                <a:tab pos="464820" algn="l"/>
              </a:tabLst>
            </a:pPr>
            <a:r>
              <a:rPr sz="2300" spc="20" dirty="0">
                <a:latin typeface="Arial MT"/>
                <a:cs typeface="Arial MT"/>
              </a:rPr>
              <a:t>Make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-35" dirty="0">
                <a:latin typeface="Arial MT"/>
                <a:cs typeface="Arial MT"/>
              </a:rPr>
              <a:t>a</a:t>
            </a:r>
            <a:r>
              <a:rPr sz="2300" spc="10" dirty="0">
                <a:latin typeface="Arial MT"/>
                <a:cs typeface="Arial MT"/>
              </a:rPr>
              <a:t> case </a:t>
            </a:r>
            <a:r>
              <a:rPr sz="2300" spc="35" dirty="0">
                <a:latin typeface="Arial MT"/>
                <a:cs typeface="Arial MT"/>
              </a:rPr>
              <a:t>for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5" dirty="0">
                <a:latin typeface="Arial MT"/>
                <a:cs typeface="Arial MT"/>
              </a:rPr>
              <a:t>sensing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5" dirty="0">
                <a:latin typeface="Arial MT"/>
                <a:cs typeface="Arial MT"/>
              </a:rPr>
              <a:t>channels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70" dirty="0">
                <a:latin typeface="Arial MT"/>
                <a:cs typeface="Arial MT"/>
              </a:rPr>
              <a:t>to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securely</a:t>
            </a:r>
            <a:r>
              <a:rPr sz="2300" spc="10" dirty="0">
                <a:latin typeface="Arial MT"/>
                <a:cs typeface="Arial MT"/>
              </a:rPr>
              <a:t> transfer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spc="30" dirty="0">
                <a:latin typeface="Arial MT"/>
                <a:cs typeface="Arial MT"/>
              </a:rPr>
              <a:t>time </a:t>
            </a:r>
            <a:r>
              <a:rPr sz="2300" spc="-625" dirty="0">
                <a:latin typeface="Arial MT"/>
                <a:cs typeface="Arial MT"/>
              </a:rPr>
              <a:t> </a:t>
            </a:r>
            <a:r>
              <a:rPr sz="2300" spc="15" dirty="0">
                <a:latin typeface="Arial MT"/>
                <a:cs typeface="Arial MT"/>
              </a:rPr>
              <a:t>across </a:t>
            </a:r>
            <a:r>
              <a:rPr sz="2300" spc="5" dirty="0">
                <a:latin typeface="Arial MT"/>
                <a:cs typeface="Arial MT"/>
              </a:rPr>
              <a:t>heterogeneous </a:t>
            </a:r>
            <a:r>
              <a:rPr sz="2300" spc="15" dirty="0">
                <a:latin typeface="Arial MT"/>
                <a:cs typeface="Arial MT"/>
              </a:rPr>
              <a:t>Commercial </a:t>
            </a:r>
            <a:r>
              <a:rPr sz="2300" spc="-330" dirty="0">
                <a:latin typeface="Arial MT"/>
                <a:cs typeface="Arial MT"/>
              </a:rPr>
              <a:t>O</a:t>
            </a:r>
            <a:r>
              <a:rPr sz="2300" spc="-330" dirty="0">
                <a:latin typeface="SimSun"/>
                <a:cs typeface="SimSun"/>
              </a:rPr>
              <a:t>ff </a:t>
            </a:r>
            <a:r>
              <a:rPr sz="2300" spc="-35" dirty="0">
                <a:latin typeface="Arial MT"/>
                <a:cs typeface="Arial MT"/>
              </a:rPr>
              <a:t>The </a:t>
            </a:r>
            <a:r>
              <a:rPr sz="2300" spc="-5" dirty="0">
                <a:latin typeface="Arial MT"/>
                <a:cs typeface="Arial MT"/>
              </a:rPr>
              <a:t>Shelf </a:t>
            </a:r>
            <a:r>
              <a:rPr sz="2300" spc="-75" dirty="0">
                <a:latin typeface="Arial MT"/>
                <a:cs typeface="Arial MT"/>
              </a:rPr>
              <a:t>(COTS) 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20" dirty="0">
                <a:latin typeface="Arial MT"/>
                <a:cs typeface="Arial MT"/>
              </a:rPr>
              <a:t>devices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at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-35" dirty="0">
                <a:latin typeface="Arial MT"/>
                <a:cs typeface="Arial MT"/>
              </a:rPr>
              <a:t>a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50" dirty="0">
                <a:latin typeface="Arial MT"/>
                <a:cs typeface="Arial MT"/>
              </a:rPr>
              <a:t>low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50" dirty="0">
                <a:latin typeface="Arial MT"/>
                <a:cs typeface="Arial MT"/>
              </a:rPr>
              <a:t>bandwidth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20" dirty="0">
                <a:latin typeface="Arial MT"/>
                <a:cs typeface="Arial MT"/>
              </a:rPr>
              <a:t>and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50" dirty="0">
                <a:latin typeface="Arial MT"/>
                <a:cs typeface="Arial MT"/>
              </a:rPr>
              <a:t>compute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60" dirty="0">
                <a:latin typeface="Arial MT"/>
                <a:cs typeface="Arial MT"/>
              </a:rPr>
              <a:t>cost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SimSun"/>
              <a:buChar char="•"/>
            </a:pPr>
            <a:endParaRPr sz="2150">
              <a:latin typeface="Arial MT"/>
              <a:cs typeface="Arial MT"/>
            </a:endParaRPr>
          </a:p>
          <a:p>
            <a:pPr marL="464184" marR="5080" indent="-186690">
              <a:lnSpc>
                <a:spcPct val="100899"/>
              </a:lnSpc>
              <a:spcBef>
                <a:spcPts val="5"/>
              </a:spcBef>
              <a:buFont typeface="SimSun"/>
              <a:buChar char="•"/>
              <a:tabLst>
                <a:tab pos="464820" algn="l"/>
              </a:tabLst>
            </a:pPr>
            <a:r>
              <a:rPr sz="2300" dirty="0">
                <a:latin typeface="Arial MT"/>
                <a:cs typeface="Arial MT"/>
              </a:rPr>
              <a:t>Explore</a:t>
            </a:r>
            <a:r>
              <a:rPr sz="2300" spc="10" dirty="0">
                <a:latin typeface="Arial MT"/>
                <a:cs typeface="Arial MT"/>
              </a:rPr>
              <a:t> alternative </a:t>
            </a:r>
            <a:r>
              <a:rPr sz="2300" spc="5" dirty="0">
                <a:latin typeface="Arial MT"/>
                <a:cs typeface="Arial MT"/>
              </a:rPr>
              <a:t>signals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spc="70" dirty="0">
                <a:latin typeface="Arial MT"/>
                <a:cs typeface="Arial MT"/>
              </a:rPr>
              <a:t>to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traditional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spc="30" dirty="0">
                <a:latin typeface="Arial MT"/>
                <a:cs typeface="Arial MT"/>
              </a:rPr>
              <a:t>networking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35" dirty="0">
                <a:latin typeface="Arial MT"/>
                <a:cs typeface="Arial MT"/>
              </a:rPr>
              <a:t>packets, </a:t>
            </a:r>
            <a:r>
              <a:rPr sz="2300" spc="-625" dirty="0">
                <a:latin typeface="Arial MT"/>
                <a:cs typeface="Arial MT"/>
              </a:rPr>
              <a:t> </a:t>
            </a:r>
            <a:r>
              <a:rPr sz="2300" spc="20" dirty="0">
                <a:latin typeface="Arial MT"/>
                <a:cs typeface="Arial MT"/>
              </a:rPr>
              <a:t>and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10" dirty="0">
                <a:latin typeface="Arial MT"/>
                <a:cs typeface="Arial MT"/>
              </a:rPr>
              <a:t>alternative</a:t>
            </a:r>
            <a:r>
              <a:rPr sz="2300" spc="5" dirty="0">
                <a:latin typeface="Arial MT"/>
                <a:cs typeface="Arial MT"/>
              </a:rPr>
              <a:t> channels </a:t>
            </a:r>
            <a:r>
              <a:rPr sz="2300" spc="35" dirty="0">
                <a:latin typeface="Arial MT"/>
                <a:cs typeface="Arial MT"/>
              </a:rPr>
              <a:t>for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30" dirty="0">
                <a:latin typeface="Arial MT"/>
                <a:cs typeface="Arial MT"/>
              </a:rPr>
              <a:t>time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15" dirty="0">
                <a:latin typeface="Arial MT"/>
                <a:cs typeface="Arial MT"/>
              </a:rPr>
              <a:t>synchronization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05262" y="4078339"/>
            <a:ext cx="1869439" cy="1212850"/>
            <a:chOff x="6905262" y="4078339"/>
            <a:chExt cx="1869439" cy="1212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205" y="4413274"/>
              <a:ext cx="754173" cy="49768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3088" y="4412046"/>
              <a:ext cx="811784" cy="5448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19996" y="4078339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5797" y="4684461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687959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45" dirty="0">
                <a:latin typeface="Arial MT"/>
                <a:cs typeface="Arial MT"/>
              </a:rPr>
              <a:t>Sensin</a:t>
            </a:r>
            <a:r>
              <a:rPr sz="3250" b="0" i="0" spc="-90" dirty="0">
                <a:latin typeface="Arial MT"/>
                <a:cs typeface="Arial MT"/>
              </a:rPr>
              <a:t>g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fo</a:t>
            </a:r>
            <a:r>
              <a:rPr sz="3250" b="0" i="0" spc="-35" dirty="0">
                <a:latin typeface="Arial MT"/>
                <a:cs typeface="Arial MT"/>
              </a:rPr>
              <a:t>r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35" dirty="0">
                <a:latin typeface="Arial MT"/>
                <a:cs typeface="Arial MT"/>
              </a:rPr>
              <a:t>Synch</a:t>
            </a:r>
            <a:r>
              <a:rPr sz="3250" b="0" i="0" spc="-165" dirty="0">
                <a:latin typeface="Arial MT"/>
                <a:cs typeface="Arial MT"/>
              </a:rPr>
              <a:t>r</a:t>
            </a:r>
            <a:r>
              <a:rPr sz="3250" b="0" i="0" spc="-125" dirty="0">
                <a:latin typeface="Arial MT"/>
                <a:cs typeface="Arial MT"/>
              </a:rPr>
              <a:t>onizatio</a:t>
            </a:r>
            <a:r>
              <a:rPr sz="3250" b="0" i="0" spc="-80" dirty="0">
                <a:latin typeface="Arial MT"/>
                <a:cs typeface="Arial MT"/>
              </a:rPr>
              <a:t>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114" dirty="0">
                <a:latin typeface="Arial MT"/>
                <a:cs typeface="Arial MT"/>
              </a:rPr>
              <a:t>-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45" dirty="0">
                <a:latin typeface="Arial MT"/>
                <a:cs typeface="Arial MT"/>
              </a:rPr>
              <a:t>Prio</a:t>
            </a:r>
            <a:r>
              <a:rPr sz="3250" b="0" i="0" spc="-60" dirty="0">
                <a:latin typeface="Arial MT"/>
                <a:cs typeface="Arial MT"/>
              </a:rPr>
              <a:t>r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250" dirty="0">
                <a:latin typeface="Arial MT"/>
                <a:cs typeface="Arial MT"/>
              </a:rPr>
              <a:t>W</a:t>
            </a:r>
            <a:r>
              <a:rPr sz="3250" b="0" i="0" spc="-90" dirty="0">
                <a:latin typeface="Arial MT"/>
                <a:cs typeface="Arial MT"/>
              </a:rPr>
              <a:t>ork</a:t>
            </a:r>
            <a:endParaRPr sz="325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7564" y="2708355"/>
            <a:ext cx="1047750" cy="10477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6177" y="4398679"/>
            <a:ext cx="545909" cy="7953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533" y="2708355"/>
            <a:ext cx="1047750" cy="10477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3534" y="2916919"/>
            <a:ext cx="1838810" cy="6311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533" y="4272458"/>
            <a:ext cx="1047750" cy="10477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6665" y="4135621"/>
            <a:ext cx="1047750" cy="104775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878881" y="2611185"/>
            <a:ext cx="1884680" cy="1242695"/>
            <a:chOff x="6878881" y="2611185"/>
            <a:chExt cx="1884680" cy="124269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643" y="2986008"/>
              <a:ext cx="1508760" cy="49768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93804" y="2626108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09604" y="3232229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29464" y="3235027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16775" y="2596554"/>
            <a:ext cx="8636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70" dirty="0">
                <a:solidFill>
                  <a:srgbClr val="5E5E5E"/>
                </a:solidFill>
                <a:latin typeface="Arial"/>
                <a:cs typeface="Arial"/>
              </a:rPr>
              <a:t>V</a:t>
            </a:r>
            <a:r>
              <a:rPr sz="1850" b="1" spc="10" dirty="0">
                <a:solidFill>
                  <a:srgbClr val="5E5E5E"/>
                </a:solidFill>
                <a:latin typeface="Arial"/>
                <a:cs typeface="Arial"/>
              </a:rPr>
              <a:t>oltage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67308" y="354904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03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06953" y="3559175"/>
            <a:ext cx="6896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16.67</a:t>
            </a:r>
            <a:r>
              <a:rPr sz="1200" b="1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49108" y="4688780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49790" y="3991372"/>
            <a:ext cx="16186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r>
              <a:rPr sz="1850" b="1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5E5E5E"/>
                </a:solidFill>
                <a:latin typeface="Arial"/>
                <a:cs typeface="Arial"/>
              </a:rPr>
              <a:t>Intensity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5888" y="4626896"/>
            <a:ext cx="601980" cy="6000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590"/>
              </a:spcBef>
              <a:tabLst>
                <a:tab pos="463550" algn="l"/>
              </a:tabLst>
            </a:pPr>
            <a:r>
              <a:rPr sz="1850" b="1" u="heavy" dirty="0">
                <a:solidFill>
                  <a:srgbClr val="5E5E5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8.33</a:t>
            </a:r>
            <a:r>
              <a:rPr sz="1200" b="1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3028" y="4553959"/>
            <a:ext cx="1412810" cy="48514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843874" y="5549022"/>
            <a:ext cx="718185" cy="718185"/>
            <a:chOff x="1843874" y="5549022"/>
            <a:chExt cx="718185" cy="71818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874" y="5549022"/>
              <a:ext cx="717603" cy="7176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33341" y="5637256"/>
              <a:ext cx="539750" cy="540983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656331" y="5470595"/>
            <a:ext cx="1236980" cy="1047750"/>
            <a:chOff x="4656331" y="5470595"/>
            <a:chExt cx="1236980" cy="104775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6331" y="5563081"/>
              <a:ext cx="450584" cy="4505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7864" y="5470595"/>
              <a:ext cx="1047750" cy="10477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97022" y="5712353"/>
              <a:ext cx="396124" cy="39088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18678" y="6230937"/>
            <a:ext cx="23660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20" dirty="0">
                <a:solidFill>
                  <a:srgbClr val="5E5E5E"/>
                </a:solidFill>
                <a:latin typeface="Arial"/>
                <a:cs typeface="Arial"/>
              </a:rPr>
              <a:t>No</a:t>
            </a:r>
            <a:r>
              <a:rPr sz="1850" b="1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30" dirty="0">
                <a:solidFill>
                  <a:srgbClr val="5E5E5E"/>
                </a:solidFill>
                <a:latin typeface="Arial"/>
                <a:cs typeface="Arial"/>
              </a:rPr>
              <a:t>Packet</a:t>
            </a:r>
            <a:r>
              <a:rPr sz="1850" b="1" spc="-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Exchange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7781" y="6230937"/>
            <a:ext cx="273558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Support</a:t>
            </a:r>
            <a:r>
              <a:rPr sz="1850" b="1" spc="-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multiple</a:t>
            </a:r>
            <a:r>
              <a:rPr sz="1850" b="1" spc="-2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Radios</a:t>
            </a:r>
            <a:endParaRPr sz="185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23779" y="5451428"/>
            <a:ext cx="1047750" cy="104775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7020321" y="6221115"/>
            <a:ext cx="286258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5E5E5E"/>
                </a:solidFill>
                <a:latin typeface="Arial"/>
                <a:cs typeface="Arial"/>
              </a:rPr>
              <a:t>Low</a:t>
            </a:r>
            <a:r>
              <a:rPr sz="1850" b="1" spc="-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20" dirty="0">
                <a:solidFill>
                  <a:srgbClr val="5E5E5E"/>
                </a:solidFill>
                <a:latin typeface="Arial"/>
                <a:cs typeface="Arial"/>
              </a:rPr>
              <a:t>Power</a:t>
            </a:r>
            <a:r>
              <a:rPr sz="1850" b="1" spc="-2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Consumption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7" name="object 37"/>
          <p:cNvSpPr txBox="1"/>
          <p:nvPr/>
        </p:nvSpPr>
        <p:spPr>
          <a:xfrm>
            <a:off x="311447" y="2242939"/>
            <a:ext cx="4585970" cy="59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20" dirty="0">
                <a:solidFill>
                  <a:srgbClr val="FF644E"/>
                </a:solidFill>
                <a:latin typeface="Arial"/>
                <a:cs typeface="Arial"/>
              </a:rPr>
              <a:t>State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of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the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25" dirty="0">
                <a:solidFill>
                  <a:srgbClr val="FF644E"/>
                </a:solidFill>
                <a:latin typeface="Arial"/>
                <a:cs typeface="Arial"/>
              </a:rPr>
              <a:t>art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25" dirty="0">
                <a:solidFill>
                  <a:srgbClr val="FF644E"/>
                </a:solidFill>
                <a:latin typeface="Arial"/>
                <a:cs typeface="Arial"/>
              </a:rPr>
              <a:t>work</a:t>
            </a:r>
            <a:endParaRPr sz="1850">
              <a:latin typeface="Arial"/>
              <a:cs typeface="Arial"/>
            </a:endParaRPr>
          </a:p>
          <a:p>
            <a:pPr marL="1927860">
              <a:lnSpc>
                <a:spcPct val="100000"/>
              </a:lnSpc>
              <a:spcBef>
                <a:spcPts val="25"/>
              </a:spcBef>
            </a:pPr>
            <a:r>
              <a:rPr sz="1850" b="1" spc="5" dirty="0">
                <a:solidFill>
                  <a:srgbClr val="5E5E5E"/>
                </a:solidFill>
                <a:latin typeface="Arial"/>
                <a:cs typeface="Arial"/>
              </a:rPr>
              <a:t>Electromagnetic</a:t>
            </a:r>
            <a:r>
              <a:rPr sz="1850" b="1" spc="-20" dirty="0">
                <a:solidFill>
                  <a:srgbClr val="5E5E5E"/>
                </a:solidFill>
                <a:latin typeface="Arial"/>
                <a:cs typeface="Arial"/>
              </a:rPr>
              <a:t> Waves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560835" y="4069953"/>
            <a:ext cx="198564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Fluorescent</a:t>
            </a:r>
            <a:r>
              <a:rPr sz="1850" b="1" spc="-5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7160259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35" dirty="0">
                <a:latin typeface="Arial MT"/>
                <a:cs typeface="Arial MT"/>
              </a:rPr>
              <a:t>Sensing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85" dirty="0">
                <a:latin typeface="Arial MT"/>
                <a:cs typeface="Arial MT"/>
              </a:rPr>
              <a:t>for</a:t>
            </a:r>
            <a:r>
              <a:rPr sz="3250" b="0" i="0" spc="-125" dirty="0">
                <a:latin typeface="Arial MT"/>
                <a:cs typeface="Arial MT"/>
              </a:rPr>
              <a:t> </a:t>
            </a:r>
            <a:r>
              <a:rPr sz="3250" b="0" i="0" spc="-130" dirty="0">
                <a:latin typeface="Arial MT"/>
                <a:cs typeface="Arial MT"/>
              </a:rPr>
              <a:t>Synchronization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25" dirty="0">
                <a:latin typeface="Arial MT"/>
                <a:cs typeface="Arial MT"/>
              </a:rPr>
              <a:t> </a:t>
            </a:r>
            <a:r>
              <a:rPr sz="3250" b="0" i="0" spc="-120" dirty="0">
                <a:latin typeface="Arial MT"/>
                <a:cs typeface="Arial MT"/>
              </a:rPr>
              <a:t>Limitations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0023" y="4130726"/>
            <a:ext cx="1869439" cy="1212850"/>
            <a:chOff x="6900023" y="4130726"/>
            <a:chExt cx="1869439" cy="1212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968" y="4465661"/>
              <a:ext cx="754172" cy="4976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7851" y="4464433"/>
              <a:ext cx="811782" cy="5448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14757" y="4130726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30559" y="4736848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87564" y="2376155"/>
            <a:ext cx="1047750" cy="1485265"/>
            <a:chOff x="4987564" y="2376155"/>
            <a:chExt cx="1047750" cy="14852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7564" y="2813129"/>
              <a:ext cx="1047750" cy="1047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277" y="2385979"/>
              <a:ext cx="455560" cy="5448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52277" y="2385978"/>
              <a:ext cx="455930" cy="545465"/>
            </a:xfrm>
            <a:custGeom>
              <a:avLst/>
              <a:gdLst/>
              <a:ahLst/>
              <a:cxnLst/>
              <a:rect l="l" t="t" r="r" b="b"/>
              <a:pathLst>
                <a:path w="455929" h="545464">
                  <a:moveTo>
                    <a:pt x="0" y="0"/>
                  </a:moveTo>
                  <a:lnTo>
                    <a:pt x="0" y="544850"/>
                  </a:lnTo>
                  <a:lnTo>
                    <a:pt x="455525" y="544850"/>
                  </a:lnTo>
                  <a:lnTo>
                    <a:pt x="455525" y="0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30938" y="4451066"/>
            <a:ext cx="545910" cy="7953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0533" y="2813129"/>
            <a:ext cx="1047750" cy="10477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13534" y="3021693"/>
            <a:ext cx="1838810" cy="6311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5295" y="4324844"/>
            <a:ext cx="1047750" cy="10477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1426" y="4188007"/>
            <a:ext cx="1047750" cy="10477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878881" y="2715960"/>
            <a:ext cx="1884680" cy="1242695"/>
            <a:chOff x="6878881" y="2715960"/>
            <a:chExt cx="1884680" cy="124269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643" y="3090783"/>
              <a:ext cx="1508760" cy="49768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93804" y="2730883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09604" y="3337004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29464" y="3343076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6775" y="2694781"/>
            <a:ext cx="8636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70" dirty="0">
                <a:solidFill>
                  <a:srgbClr val="5E5E5E"/>
                </a:solidFill>
                <a:latin typeface="Arial"/>
                <a:cs typeface="Arial"/>
              </a:rPr>
              <a:t>V</a:t>
            </a:r>
            <a:r>
              <a:rPr sz="1850" b="1" spc="10" dirty="0">
                <a:solidFill>
                  <a:srgbClr val="5E5E5E"/>
                </a:solidFill>
                <a:latin typeface="Arial"/>
                <a:cs typeface="Arial"/>
              </a:rPr>
              <a:t>oltage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67308" y="3653819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03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06953" y="3667224"/>
            <a:ext cx="6896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16.67</a:t>
            </a:r>
            <a:r>
              <a:rPr sz="1200" b="1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49108" y="4747716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967" y="4050308"/>
            <a:ext cx="16186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r>
              <a:rPr sz="1850" b="1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5E5E5E"/>
                </a:solidFill>
                <a:latin typeface="Arial"/>
                <a:cs typeface="Arial"/>
              </a:rPr>
              <a:t>Intensity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5888" y="4700567"/>
            <a:ext cx="601980" cy="5759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75"/>
              </a:spcBef>
              <a:tabLst>
                <a:tab pos="458470" algn="l"/>
              </a:tabLst>
            </a:pPr>
            <a:r>
              <a:rPr sz="1850" b="1" u="heavy" dirty="0">
                <a:solidFill>
                  <a:srgbClr val="5E5E5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8.33</a:t>
            </a:r>
            <a:r>
              <a:rPr sz="1200" b="1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57789" y="4606347"/>
            <a:ext cx="1412810" cy="48514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226866" y="2626022"/>
            <a:ext cx="26708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5" dirty="0">
                <a:solidFill>
                  <a:srgbClr val="5E5E5E"/>
                </a:solidFill>
                <a:latin typeface="Arial"/>
                <a:cs typeface="Arial"/>
              </a:rPr>
              <a:t>Electromagnetic</a:t>
            </a:r>
            <a:r>
              <a:rPr sz="1850" b="1" spc="-20" dirty="0">
                <a:solidFill>
                  <a:srgbClr val="5E5E5E"/>
                </a:solidFill>
                <a:latin typeface="Arial"/>
                <a:cs typeface="Arial"/>
              </a:rPr>
              <a:t> Waves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60835" y="4119066"/>
            <a:ext cx="198564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5" dirty="0">
                <a:solidFill>
                  <a:srgbClr val="5E5E5E"/>
                </a:solidFill>
                <a:latin typeface="Arial"/>
                <a:cs typeface="Arial"/>
              </a:rPr>
              <a:t>Fluorescent</a:t>
            </a:r>
            <a:r>
              <a:rPr sz="1850" b="1" spc="-5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endParaRPr sz="18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58382" y="2056308"/>
            <a:ext cx="252666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Customized</a:t>
            </a:r>
            <a:r>
              <a:rPr sz="1850" b="1" spc="-8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20" dirty="0">
                <a:solidFill>
                  <a:srgbClr val="FF644E"/>
                </a:solidFill>
                <a:latin typeface="Arial"/>
                <a:cs typeface="Arial"/>
              </a:rPr>
              <a:t>Hardware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84606" y="4309128"/>
            <a:ext cx="572770" cy="1099185"/>
            <a:chOff x="6084606" y="4309128"/>
            <a:chExt cx="572770" cy="1099185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4429" y="4318951"/>
              <a:ext cx="545976" cy="54597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94429" y="4318951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5976" y="0"/>
                  </a:lnTo>
                  <a:lnTo>
                    <a:pt x="545976" y="545976"/>
                  </a:lnTo>
                  <a:lnTo>
                    <a:pt x="0" y="545976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01132" y="4852063"/>
              <a:ext cx="545976" cy="54597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01132" y="485206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5976" y="0"/>
                  </a:lnTo>
                  <a:lnTo>
                    <a:pt x="545976" y="545976"/>
                  </a:lnTo>
                  <a:lnTo>
                    <a:pt x="0" y="545976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729732" y="3863677"/>
            <a:ext cx="3500754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20" dirty="0">
                <a:solidFill>
                  <a:srgbClr val="FF644E"/>
                </a:solidFill>
                <a:latin typeface="Arial"/>
                <a:cs typeface="Arial"/>
              </a:rPr>
              <a:t>No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support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for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diverse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sensors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8" name="object 38"/>
          <p:cNvSpPr txBox="1"/>
          <p:nvPr/>
        </p:nvSpPr>
        <p:spPr>
          <a:xfrm>
            <a:off x="380206" y="5592464"/>
            <a:ext cx="9086215" cy="8293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22600" marR="5080" indent="-3010535">
              <a:lnSpc>
                <a:spcPct val="101600"/>
              </a:lnSpc>
              <a:spcBef>
                <a:spcPts val="80"/>
              </a:spcBef>
            </a:pPr>
            <a:r>
              <a:rPr sz="2600" b="1" spc="-20" dirty="0">
                <a:solidFill>
                  <a:srgbClr val="004D7F"/>
                </a:solidFill>
                <a:latin typeface="Arial"/>
                <a:cs typeface="Arial"/>
              </a:rPr>
              <a:t>Existing</a:t>
            </a:r>
            <a:r>
              <a:rPr sz="2600" b="1" spc="5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600" b="1" spc="-15" dirty="0">
                <a:solidFill>
                  <a:srgbClr val="004D7F"/>
                </a:solidFill>
                <a:latin typeface="Arial"/>
                <a:cs typeface="Arial"/>
              </a:rPr>
              <a:t>sensing</a:t>
            </a:r>
            <a:r>
              <a:rPr sz="2600" b="1" spc="10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600" b="1" spc="25" dirty="0">
                <a:solidFill>
                  <a:srgbClr val="004D7F"/>
                </a:solidFill>
                <a:latin typeface="Arial"/>
                <a:cs typeface="Arial"/>
              </a:rPr>
              <a:t>based</a:t>
            </a:r>
            <a:r>
              <a:rPr sz="2600" b="1" spc="5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4D7F"/>
                </a:solidFill>
                <a:latin typeface="Arial"/>
                <a:cs typeface="Arial"/>
              </a:rPr>
              <a:t>synchronization</a:t>
            </a:r>
            <a:r>
              <a:rPr sz="2600" b="1" spc="10" dirty="0">
                <a:solidFill>
                  <a:srgbClr val="004D7F"/>
                </a:solidFill>
                <a:latin typeface="Arial"/>
                <a:cs typeface="Arial"/>
              </a:rPr>
              <a:t> </a:t>
            </a:r>
            <a:r>
              <a:rPr sz="2600" b="1" i="1" spc="-10" dirty="0">
                <a:solidFill>
                  <a:srgbClr val="FF644E"/>
                </a:solidFill>
                <a:latin typeface="Arial"/>
                <a:cs typeface="Arial"/>
              </a:rPr>
              <a:t>lacks</a:t>
            </a:r>
            <a:r>
              <a:rPr sz="2600" b="1" i="1" spc="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600" b="1" i="1" spc="5" dirty="0">
                <a:solidFill>
                  <a:srgbClr val="FF644E"/>
                </a:solidFill>
                <a:latin typeface="Arial"/>
                <a:cs typeface="Arial"/>
              </a:rPr>
              <a:t>support </a:t>
            </a:r>
            <a:r>
              <a:rPr sz="2600" b="1" i="1" spc="10" dirty="0">
                <a:solidFill>
                  <a:srgbClr val="FF644E"/>
                </a:solidFill>
                <a:latin typeface="Arial"/>
                <a:cs typeface="Arial"/>
              </a:rPr>
              <a:t>for </a:t>
            </a:r>
            <a:r>
              <a:rPr sz="2600" b="1" i="1" spc="-70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600" b="1" i="1" spc="10" dirty="0">
                <a:solidFill>
                  <a:srgbClr val="FF644E"/>
                </a:solidFill>
                <a:latin typeface="Arial"/>
                <a:cs typeface="Arial"/>
              </a:rPr>
              <a:t>commodity</a:t>
            </a:r>
            <a:r>
              <a:rPr sz="2600" b="1" i="1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4D7F"/>
                </a:solidFill>
                <a:latin typeface="Arial"/>
                <a:cs typeface="Arial"/>
              </a:rPr>
              <a:t>sensors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26703"/>
            <a:ext cx="3786504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700" b="0" i="0" spc="-204" dirty="0">
                <a:latin typeface="Arial MT"/>
                <a:cs typeface="Arial MT"/>
              </a:rPr>
              <a:t>P</a:t>
            </a:r>
            <a:r>
              <a:rPr sz="3700" b="0" i="0" spc="-210" dirty="0">
                <a:latin typeface="Arial MT"/>
                <a:cs typeface="Arial MT"/>
              </a:rPr>
              <a:t>r</a:t>
            </a:r>
            <a:r>
              <a:rPr sz="3700" b="0" i="0" spc="-110" dirty="0">
                <a:latin typeface="Arial MT"/>
                <a:cs typeface="Arial MT"/>
              </a:rPr>
              <a:t>oble</a:t>
            </a:r>
            <a:r>
              <a:rPr sz="3700" b="0" i="0" spc="-55" dirty="0">
                <a:latin typeface="Arial MT"/>
                <a:cs typeface="Arial MT"/>
              </a:rPr>
              <a:t>m</a:t>
            </a:r>
            <a:r>
              <a:rPr sz="3700" b="0" i="0" spc="-145" dirty="0">
                <a:latin typeface="Arial MT"/>
                <a:cs typeface="Arial MT"/>
              </a:rPr>
              <a:t> </a:t>
            </a:r>
            <a:r>
              <a:rPr sz="3700" b="0" i="0" spc="-120" dirty="0">
                <a:latin typeface="Arial MT"/>
                <a:cs typeface="Arial MT"/>
              </a:rPr>
              <a:t>Statement</a:t>
            </a:r>
            <a:endParaRPr sz="37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689" y="3333253"/>
            <a:ext cx="9618980" cy="13144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30"/>
              </a:spcBef>
            </a:pPr>
            <a:r>
              <a:rPr sz="2750" b="1" spc="75" dirty="0">
                <a:latin typeface="Arial"/>
                <a:cs typeface="Arial"/>
              </a:rPr>
              <a:t>How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b="1" spc="40" dirty="0">
                <a:latin typeface="Arial"/>
                <a:cs typeface="Arial"/>
              </a:rPr>
              <a:t>to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b="1" spc="-20" dirty="0">
                <a:latin typeface="Arial"/>
                <a:cs typeface="Arial"/>
              </a:rPr>
              <a:t>build</a:t>
            </a:r>
            <a:r>
              <a:rPr sz="2750" b="1" spc="15" dirty="0">
                <a:latin typeface="Arial"/>
                <a:cs typeface="Arial"/>
              </a:rPr>
              <a:t> </a:t>
            </a:r>
            <a:r>
              <a:rPr sz="2750" b="1" spc="65" dirty="0">
                <a:latin typeface="Arial"/>
                <a:cs typeface="Arial"/>
              </a:rPr>
              <a:t>a</a:t>
            </a:r>
            <a:r>
              <a:rPr sz="2750" b="1" spc="10" dirty="0">
                <a:latin typeface="Arial"/>
                <a:cs typeface="Arial"/>
              </a:rPr>
              <a:t> </a:t>
            </a:r>
            <a:r>
              <a:rPr sz="2750" i="1" spc="-15" dirty="0">
                <a:solidFill>
                  <a:srgbClr val="0076BA"/>
                </a:solidFill>
                <a:latin typeface="Arial"/>
                <a:cs typeface="Arial"/>
              </a:rPr>
              <a:t>universal</a:t>
            </a:r>
            <a:r>
              <a:rPr sz="2750" i="1" spc="15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750" i="1" dirty="0">
                <a:solidFill>
                  <a:srgbClr val="0076BA"/>
                </a:solidFill>
                <a:latin typeface="Arial"/>
                <a:cs typeface="Arial"/>
              </a:rPr>
              <a:t>sensing</a:t>
            </a:r>
            <a:r>
              <a:rPr sz="2750" i="1" spc="1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750" i="1" spc="15" dirty="0">
                <a:solidFill>
                  <a:srgbClr val="0076BA"/>
                </a:solidFill>
                <a:latin typeface="Arial"/>
                <a:cs typeface="Arial"/>
              </a:rPr>
              <a:t>based </a:t>
            </a:r>
            <a:r>
              <a:rPr sz="2750" i="1" spc="40" dirty="0">
                <a:solidFill>
                  <a:srgbClr val="0076BA"/>
                </a:solidFill>
                <a:latin typeface="Arial"/>
                <a:cs typeface="Arial"/>
              </a:rPr>
              <a:t>time</a:t>
            </a:r>
            <a:r>
              <a:rPr sz="2750" i="1" spc="1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750" i="1" spc="5" dirty="0">
                <a:solidFill>
                  <a:srgbClr val="0076BA"/>
                </a:solidFill>
                <a:latin typeface="Arial"/>
                <a:cs typeface="Arial"/>
              </a:rPr>
              <a:t>synchronization </a:t>
            </a:r>
            <a:r>
              <a:rPr sz="2750" i="1" spc="-75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750" b="1" spc="-10" dirty="0">
                <a:latin typeface="Arial"/>
                <a:cs typeface="Arial"/>
              </a:rPr>
              <a:t>solution </a:t>
            </a:r>
            <a:r>
              <a:rPr sz="2750" b="1" spc="15" dirty="0">
                <a:latin typeface="Arial"/>
                <a:cs typeface="Arial"/>
              </a:rPr>
              <a:t>for </a:t>
            </a:r>
            <a:r>
              <a:rPr sz="2750" i="1" dirty="0">
                <a:solidFill>
                  <a:srgbClr val="0076BA"/>
                </a:solidFill>
                <a:latin typeface="Arial"/>
                <a:cs typeface="Arial"/>
              </a:rPr>
              <a:t>resource </a:t>
            </a:r>
            <a:r>
              <a:rPr sz="2750" i="1" spc="25" dirty="0">
                <a:solidFill>
                  <a:srgbClr val="0076BA"/>
                </a:solidFill>
                <a:latin typeface="Arial"/>
                <a:cs typeface="Arial"/>
              </a:rPr>
              <a:t>constrained </a:t>
            </a:r>
            <a:r>
              <a:rPr sz="2750" b="1" spc="30" dirty="0">
                <a:latin typeface="Arial"/>
                <a:cs typeface="Arial"/>
              </a:rPr>
              <a:t>commercial </a:t>
            </a:r>
            <a:r>
              <a:rPr sz="2750" b="1" spc="-15" dirty="0">
                <a:latin typeface="Arial"/>
                <a:cs typeface="Arial"/>
              </a:rPr>
              <a:t>off </a:t>
            </a:r>
            <a:r>
              <a:rPr sz="2750" b="1" spc="30" dirty="0">
                <a:latin typeface="Arial"/>
                <a:cs typeface="Arial"/>
              </a:rPr>
              <a:t>the </a:t>
            </a:r>
            <a:r>
              <a:rPr sz="2750" b="1" spc="-10" dirty="0">
                <a:latin typeface="Arial"/>
                <a:cs typeface="Arial"/>
              </a:rPr>
              <a:t>shelf </a:t>
            </a:r>
            <a:r>
              <a:rPr sz="2750" b="1" spc="-5" dirty="0">
                <a:latin typeface="Arial"/>
                <a:cs typeface="Arial"/>
              </a:rPr>
              <a:t> </a:t>
            </a:r>
            <a:r>
              <a:rPr sz="2750" b="1" spc="15" dirty="0">
                <a:latin typeface="Arial"/>
                <a:cs typeface="Arial"/>
              </a:rPr>
              <a:t>heterogeneous</a:t>
            </a:r>
            <a:r>
              <a:rPr sz="2750" b="1" spc="5" dirty="0">
                <a:latin typeface="Arial"/>
                <a:cs typeface="Arial"/>
              </a:rPr>
              <a:t> </a:t>
            </a:r>
            <a:r>
              <a:rPr sz="2750" b="1" spc="-10" dirty="0">
                <a:latin typeface="Arial"/>
                <a:cs typeface="Arial"/>
              </a:rPr>
              <a:t>devices?</a:t>
            </a:r>
            <a:endParaRPr sz="27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5151" y="3333362"/>
            <a:ext cx="7045325" cy="0"/>
          </a:xfrm>
          <a:custGeom>
            <a:avLst/>
            <a:gdLst/>
            <a:ahLst/>
            <a:cxnLst/>
            <a:rect l="l" t="t" r="r" b="b"/>
            <a:pathLst>
              <a:path w="7045325">
                <a:moveTo>
                  <a:pt x="0" y="0"/>
                </a:moveTo>
                <a:lnTo>
                  <a:pt x="7044872" y="0"/>
                </a:lnTo>
              </a:path>
            </a:pathLst>
          </a:custGeom>
          <a:ln w="4911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6471" y="2555300"/>
            <a:ext cx="5916295" cy="69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1959">
              <a:lnSpc>
                <a:spcPct val="118500"/>
              </a:lnSpc>
              <a:spcBef>
                <a:spcPts val="95"/>
              </a:spcBef>
            </a:pP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No Custom </a:t>
            </a:r>
            <a:r>
              <a:rPr sz="1850" b="1" i="1" spc="20" dirty="0">
                <a:solidFill>
                  <a:srgbClr val="FF644E"/>
                </a:solidFill>
                <a:latin typeface="Arial"/>
                <a:cs typeface="Arial"/>
              </a:rPr>
              <a:t>Hardware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Requirements 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Heterogeneous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 software, </a:t>
            </a:r>
            <a:r>
              <a:rPr sz="1850" b="1" i="1" spc="20" dirty="0">
                <a:solidFill>
                  <a:srgbClr val="FF644E"/>
                </a:solidFill>
                <a:latin typeface="Arial"/>
                <a:cs typeface="Arial"/>
              </a:rPr>
              <a:t>network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 and </a:t>
            </a:r>
            <a:r>
              <a:rPr sz="1850" b="1" i="1" spc="-5" dirty="0">
                <a:solidFill>
                  <a:srgbClr val="FF644E"/>
                </a:solidFill>
                <a:latin typeface="Arial"/>
                <a:cs typeface="Arial"/>
              </a:rPr>
              <a:t>radio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5" dirty="0">
                <a:solidFill>
                  <a:srgbClr val="FF644E"/>
                </a:solidFill>
                <a:latin typeface="Arial"/>
                <a:cs typeface="Arial"/>
              </a:rPr>
              <a:t>support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1152" y="4241367"/>
            <a:ext cx="3297554" cy="0"/>
          </a:xfrm>
          <a:custGeom>
            <a:avLst/>
            <a:gdLst/>
            <a:ahLst/>
            <a:cxnLst/>
            <a:rect l="l" t="t" r="r" b="b"/>
            <a:pathLst>
              <a:path w="3297554">
                <a:moveTo>
                  <a:pt x="0" y="0"/>
                </a:moveTo>
                <a:lnTo>
                  <a:pt x="3297076" y="0"/>
                </a:lnTo>
              </a:path>
            </a:pathLst>
          </a:custGeom>
          <a:ln w="4911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2254" y="4737893"/>
            <a:ext cx="2633980" cy="8782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b="1" i="1" spc="-10" dirty="0">
                <a:solidFill>
                  <a:srgbClr val="FF644E"/>
                </a:solidFill>
                <a:latin typeface="Arial"/>
                <a:cs typeface="Arial"/>
              </a:rPr>
              <a:t>Low</a:t>
            </a:r>
            <a:r>
              <a:rPr sz="1850" b="1" i="1" spc="-3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25" dirty="0">
                <a:solidFill>
                  <a:srgbClr val="FF644E"/>
                </a:solidFill>
                <a:latin typeface="Arial"/>
                <a:cs typeface="Arial"/>
              </a:rPr>
              <a:t>energy,</a:t>
            </a:r>
            <a:r>
              <a:rPr sz="1850" b="1" i="1" spc="-3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15" dirty="0">
                <a:solidFill>
                  <a:srgbClr val="FF644E"/>
                </a:solidFill>
                <a:latin typeface="Arial"/>
                <a:cs typeface="Arial"/>
              </a:rPr>
              <a:t>bandwidth </a:t>
            </a:r>
            <a:r>
              <a:rPr sz="1850" b="1" i="1" spc="-49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and computational </a:t>
            </a:r>
            <a:r>
              <a:rPr sz="1850" b="1" i="1" spc="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requirements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82956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65" dirty="0">
                <a:latin typeface="Arial MT"/>
                <a:cs typeface="Arial MT"/>
              </a:rPr>
              <a:t>Ou</a:t>
            </a:r>
            <a:r>
              <a:rPr sz="3250" b="0" i="0" spc="-50" dirty="0">
                <a:latin typeface="Arial MT"/>
                <a:cs typeface="Arial MT"/>
              </a:rPr>
              <a:t>r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85" dirty="0">
                <a:latin typeface="Arial MT"/>
                <a:cs typeface="Arial MT"/>
              </a:rPr>
              <a:t>App</a:t>
            </a:r>
            <a:r>
              <a:rPr sz="3250" b="0" i="0" spc="-140" dirty="0">
                <a:latin typeface="Arial MT"/>
                <a:cs typeface="Arial MT"/>
              </a:rPr>
              <a:t>r</a:t>
            </a:r>
            <a:r>
              <a:rPr sz="3250" b="0" i="0" spc="-120" dirty="0">
                <a:latin typeface="Arial MT"/>
                <a:cs typeface="Arial MT"/>
              </a:rPr>
              <a:t>oaches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1641" y="2711452"/>
            <a:ext cx="3244850" cy="2957830"/>
            <a:chOff x="1351641" y="2711452"/>
            <a:chExt cx="3244850" cy="2957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641" y="2711452"/>
              <a:ext cx="3244469" cy="29572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3261" y="5594917"/>
              <a:ext cx="2550160" cy="63500"/>
            </a:xfrm>
            <a:custGeom>
              <a:avLst/>
              <a:gdLst/>
              <a:ahLst/>
              <a:cxnLst/>
              <a:rect l="l" t="t" r="r" b="b"/>
              <a:pathLst>
                <a:path w="2550160" h="63500">
                  <a:moveTo>
                    <a:pt x="0" y="4735"/>
                  </a:moveTo>
                  <a:lnTo>
                    <a:pt x="0" y="52912"/>
                  </a:lnTo>
                  <a:lnTo>
                    <a:pt x="0" y="58752"/>
                  </a:lnTo>
                  <a:lnTo>
                    <a:pt x="4890" y="63493"/>
                  </a:lnTo>
                  <a:lnTo>
                    <a:pt x="2544949" y="63493"/>
                  </a:lnTo>
                  <a:lnTo>
                    <a:pt x="2549838" y="58752"/>
                  </a:lnTo>
                  <a:lnTo>
                    <a:pt x="2549838" y="4735"/>
                  </a:lnTo>
                  <a:lnTo>
                    <a:pt x="2544949" y="0"/>
                  </a:lnTo>
                  <a:lnTo>
                    <a:pt x="4890" y="0"/>
                  </a:lnTo>
                  <a:lnTo>
                    <a:pt x="0" y="473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3262" y="5594917"/>
              <a:ext cx="2550160" cy="63500"/>
            </a:xfrm>
            <a:custGeom>
              <a:avLst/>
              <a:gdLst/>
              <a:ahLst/>
              <a:cxnLst/>
              <a:rect l="l" t="t" r="r" b="b"/>
              <a:pathLst>
                <a:path w="2550160" h="63500">
                  <a:moveTo>
                    <a:pt x="0" y="52911"/>
                  </a:moveTo>
                  <a:lnTo>
                    <a:pt x="0" y="58752"/>
                  </a:lnTo>
                  <a:lnTo>
                    <a:pt x="4889" y="63493"/>
                  </a:lnTo>
                  <a:lnTo>
                    <a:pt x="10974" y="63493"/>
                  </a:lnTo>
                  <a:lnTo>
                    <a:pt x="2538864" y="63493"/>
                  </a:lnTo>
                  <a:lnTo>
                    <a:pt x="2544949" y="63493"/>
                  </a:lnTo>
                  <a:lnTo>
                    <a:pt x="2549838" y="58752"/>
                  </a:lnTo>
                  <a:lnTo>
                    <a:pt x="2549838" y="52911"/>
                  </a:lnTo>
                  <a:lnTo>
                    <a:pt x="2549838" y="10582"/>
                  </a:lnTo>
                  <a:lnTo>
                    <a:pt x="2549838" y="4735"/>
                  </a:lnTo>
                  <a:lnTo>
                    <a:pt x="2544949" y="0"/>
                  </a:lnTo>
                  <a:lnTo>
                    <a:pt x="2538864" y="0"/>
                  </a:lnTo>
                  <a:lnTo>
                    <a:pt x="10974" y="0"/>
                  </a:lnTo>
                  <a:lnTo>
                    <a:pt x="4889" y="0"/>
                  </a:lnTo>
                  <a:lnTo>
                    <a:pt x="0" y="4735"/>
                  </a:lnTo>
                  <a:lnTo>
                    <a:pt x="0" y="10582"/>
                  </a:lnTo>
                  <a:lnTo>
                    <a:pt x="0" y="52911"/>
                  </a:lnTo>
                  <a:close/>
                </a:path>
              </a:pathLst>
            </a:custGeom>
            <a:ln w="5238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9772" y="5063079"/>
              <a:ext cx="2494280" cy="518795"/>
            </a:xfrm>
            <a:custGeom>
              <a:avLst/>
              <a:gdLst/>
              <a:ahLst/>
              <a:cxnLst/>
              <a:rect l="l" t="t" r="r" b="b"/>
              <a:pathLst>
                <a:path w="2494279" h="518795">
                  <a:moveTo>
                    <a:pt x="0" y="0"/>
                  </a:moveTo>
                  <a:lnTo>
                    <a:pt x="0" y="518636"/>
                  </a:lnTo>
                  <a:lnTo>
                    <a:pt x="2493769" y="518636"/>
                  </a:lnTo>
                  <a:lnTo>
                    <a:pt x="249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1100" y="5186133"/>
              <a:ext cx="372110" cy="391160"/>
            </a:xfrm>
            <a:custGeom>
              <a:avLst/>
              <a:gdLst/>
              <a:ahLst/>
              <a:cxnLst/>
              <a:rect l="l" t="t" r="r" b="b"/>
              <a:pathLst>
                <a:path w="372110" h="391160">
                  <a:moveTo>
                    <a:pt x="269709" y="43980"/>
                  </a:moveTo>
                  <a:lnTo>
                    <a:pt x="254457" y="43980"/>
                  </a:lnTo>
                  <a:lnTo>
                    <a:pt x="254457" y="217157"/>
                  </a:lnTo>
                  <a:lnTo>
                    <a:pt x="249047" y="232422"/>
                  </a:lnTo>
                  <a:lnTo>
                    <a:pt x="240652" y="236423"/>
                  </a:lnTo>
                  <a:lnTo>
                    <a:pt x="228803" y="232257"/>
                  </a:lnTo>
                  <a:lnTo>
                    <a:pt x="225501" y="228968"/>
                  </a:lnTo>
                  <a:lnTo>
                    <a:pt x="224028" y="224802"/>
                  </a:lnTo>
                  <a:lnTo>
                    <a:pt x="196164" y="224802"/>
                  </a:lnTo>
                  <a:lnTo>
                    <a:pt x="196164" y="215023"/>
                  </a:lnTo>
                  <a:lnTo>
                    <a:pt x="224028" y="215023"/>
                  </a:lnTo>
                  <a:lnTo>
                    <a:pt x="226733" y="207391"/>
                  </a:lnTo>
                  <a:lnTo>
                    <a:pt x="235140" y="203390"/>
                  </a:lnTo>
                  <a:lnTo>
                    <a:pt x="250456" y="208788"/>
                  </a:lnTo>
                  <a:lnTo>
                    <a:pt x="254457" y="217157"/>
                  </a:lnTo>
                  <a:lnTo>
                    <a:pt x="254457" y="43980"/>
                  </a:lnTo>
                  <a:lnTo>
                    <a:pt x="196164" y="43980"/>
                  </a:lnTo>
                  <a:lnTo>
                    <a:pt x="103073" y="43980"/>
                  </a:lnTo>
                  <a:lnTo>
                    <a:pt x="103073" y="390956"/>
                  </a:lnTo>
                  <a:lnTo>
                    <a:pt x="269709" y="390956"/>
                  </a:lnTo>
                  <a:lnTo>
                    <a:pt x="269709" y="43980"/>
                  </a:lnTo>
                  <a:close/>
                </a:path>
                <a:path w="372110" h="391160">
                  <a:moveTo>
                    <a:pt x="372110" y="361632"/>
                  </a:moveTo>
                  <a:lnTo>
                    <a:pt x="313690" y="361632"/>
                  </a:lnTo>
                  <a:lnTo>
                    <a:pt x="313690" y="0"/>
                  </a:lnTo>
                  <a:lnTo>
                    <a:pt x="284480" y="0"/>
                  </a:lnTo>
                  <a:lnTo>
                    <a:pt x="88900" y="0"/>
                  </a:lnTo>
                  <a:lnTo>
                    <a:pt x="58420" y="0"/>
                  </a:lnTo>
                  <a:lnTo>
                    <a:pt x="58420" y="361632"/>
                  </a:lnTo>
                  <a:lnTo>
                    <a:pt x="0" y="361632"/>
                  </a:lnTo>
                  <a:lnTo>
                    <a:pt x="0" y="390956"/>
                  </a:lnTo>
                  <a:lnTo>
                    <a:pt x="58420" y="390956"/>
                  </a:lnTo>
                  <a:lnTo>
                    <a:pt x="88900" y="390956"/>
                  </a:lnTo>
                  <a:lnTo>
                    <a:pt x="88900" y="29311"/>
                  </a:lnTo>
                  <a:lnTo>
                    <a:pt x="284480" y="29311"/>
                  </a:lnTo>
                  <a:lnTo>
                    <a:pt x="284480" y="390956"/>
                  </a:lnTo>
                  <a:lnTo>
                    <a:pt x="313690" y="390956"/>
                  </a:lnTo>
                  <a:lnTo>
                    <a:pt x="372110" y="390956"/>
                  </a:lnTo>
                  <a:lnTo>
                    <a:pt x="372110" y="361632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9772" y="4191142"/>
              <a:ext cx="2494280" cy="871855"/>
            </a:xfrm>
            <a:custGeom>
              <a:avLst/>
              <a:gdLst/>
              <a:ahLst/>
              <a:cxnLst/>
              <a:rect l="l" t="t" r="r" b="b"/>
              <a:pathLst>
                <a:path w="2494279" h="871854">
                  <a:moveTo>
                    <a:pt x="0" y="0"/>
                  </a:moveTo>
                  <a:lnTo>
                    <a:pt x="0" y="871308"/>
                  </a:lnTo>
                  <a:lnTo>
                    <a:pt x="2493769" y="871308"/>
                  </a:lnTo>
                  <a:lnTo>
                    <a:pt x="249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2677" y="4740582"/>
              <a:ext cx="459105" cy="40005"/>
            </a:xfrm>
            <a:custGeom>
              <a:avLst/>
              <a:gdLst/>
              <a:ahLst/>
              <a:cxnLst/>
              <a:rect l="l" t="t" r="r" b="b"/>
              <a:pathLst>
                <a:path w="459104" h="40004">
                  <a:moveTo>
                    <a:pt x="0" y="2933"/>
                  </a:moveTo>
                  <a:lnTo>
                    <a:pt x="0" y="6601"/>
                  </a:lnTo>
                  <a:lnTo>
                    <a:pt x="0" y="36671"/>
                  </a:lnTo>
                  <a:lnTo>
                    <a:pt x="3042" y="39604"/>
                  </a:lnTo>
                  <a:lnTo>
                    <a:pt x="455942" y="39604"/>
                  </a:lnTo>
                  <a:lnTo>
                    <a:pt x="458984" y="36671"/>
                  </a:lnTo>
                  <a:lnTo>
                    <a:pt x="458984" y="2933"/>
                  </a:lnTo>
                  <a:lnTo>
                    <a:pt x="455942" y="0"/>
                  </a:lnTo>
                  <a:lnTo>
                    <a:pt x="3042" y="0"/>
                  </a:lnTo>
                  <a:lnTo>
                    <a:pt x="0" y="2933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2678" y="4740581"/>
              <a:ext cx="459105" cy="40005"/>
            </a:xfrm>
            <a:custGeom>
              <a:avLst/>
              <a:gdLst/>
              <a:ahLst/>
              <a:cxnLst/>
              <a:rect l="l" t="t" r="r" b="b"/>
              <a:pathLst>
                <a:path w="459104" h="40004">
                  <a:moveTo>
                    <a:pt x="0" y="6600"/>
                  </a:moveTo>
                  <a:lnTo>
                    <a:pt x="0" y="2933"/>
                  </a:lnTo>
                  <a:lnTo>
                    <a:pt x="3042" y="0"/>
                  </a:lnTo>
                  <a:lnTo>
                    <a:pt x="6845" y="0"/>
                  </a:lnTo>
                  <a:lnTo>
                    <a:pt x="452138" y="0"/>
                  </a:lnTo>
                  <a:lnTo>
                    <a:pt x="455941" y="0"/>
                  </a:lnTo>
                  <a:lnTo>
                    <a:pt x="458984" y="2933"/>
                  </a:lnTo>
                  <a:lnTo>
                    <a:pt x="458984" y="6600"/>
                  </a:lnTo>
                  <a:lnTo>
                    <a:pt x="458984" y="33004"/>
                  </a:lnTo>
                  <a:lnTo>
                    <a:pt x="458984" y="36671"/>
                  </a:lnTo>
                  <a:lnTo>
                    <a:pt x="455941" y="39604"/>
                  </a:lnTo>
                  <a:lnTo>
                    <a:pt x="452138" y="39604"/>
                  </a:lnTo>
                  <a:lnTo>
                    <a:pt x="6845" y="39604"/>
                  </a:lnTo>
                  <a:lnTo>
                    <a:pt x="3042" y="39604"/>
                  </a:lnTo>
                  <a:lnTo>
                    <a:pt x="0" y="36671"/>
                  </a:lnTo>
                  <a:lnTo>
                    <a:pt x="0" y="33004"/>
                  </a:lnTo>
                  <a:lnTo>
                    <a:pt x="0" y="6600"/>
                  </a:lnTo>
                  <a:close/>
                </a:path>
              </a:pathLst>
            </a:custGeom>
            <a:ln w="524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0262" y="4793389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0" y="2409"/>
                  </a:moveTo>
                  <a:lnTo>
                    <a:pt x="0" y="118291"/>
                  </a:lnTo>
                  <a:lnTo>
                    <a:pt x="2499" y="120700"/>
                  </a:lnTo>
                  <a:lnTo>
                    <a:pt x="30750" y="120700"/>
                  </a:lnTo>
                  <a:lnTo>
                    <a:pt x="33251" y="118291"/>
                  </a:lnTo>
                  <a:lnTo>
                    <a:pt x="33251" y="2409"/>
                  </a:lnTo>
                  <a:lnTo>
                    <a:pt x="30750" y="0"/>
                  </a:lnTo>
                  <a:lnTo>
                    <a:pt x="5542" y="0"/>
                  </a:lnTo>
                  <a:lnTo>
                    <a:pt x="2499" y="0"/>
                  </a:lnTo>
                  <a:lnTo>
                    <a:pt x="0" y="24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0262" y="4793388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5541" y="0"/>
                  </a:moveTo>
                  <a:lnTo>
                    <a:pt x="2499" y="0"/>
                  </a:lnTo>
                  <a:lnTo>
                    <a:pt x="0" y="2409"/>
                  </a:lnTo>
                  <a:lnTo>
                    <a:pt x="0" y="5343"/>
                  </a:lnTo>
                  <a:lnTo>
                    <a:pt x="0" y="115357"/>
                  </a:lnTo>
                  <a:lnTo>
                    <a:pt x="0" y="118291"/>
                  </a:lnTo>
                  <a:lnTo>
                    <a:pt x="2499" y="120700"/>
                  </a:lnTo>
                  <a:lnTo>
                    <a:pt x="5541" y="120700"/>
                  </a:lnTo>
                  <a:lnTo>
                    <a:pt x="27708" y="120700"/>
                  </a:lnTo>
                  <a:lnTo>
                    <a:pt x="30751" y="120700"/>
                  </a:lnTo>
                  <a:lnTo>
                    <a:pt x="33250" y="118291"/>
                  </a:lnTo>
                  <a:lnTo>
                    <a:pt x="33250" y="115357"/>
                  </a:lnTo>
                  <a:lnTo>
                    <a:pt x="33250" y="5343"/>
                  </a:lnTo>
                  <a:lnTo>
                    <a:pt x="33250" y="2409"/>
                  </a:lnTo>
                  <a:lnTo>
                    <a:pt x="30751" y="0"/>
                  </a:lnTo>
                  <a:lnTo>
                    <a:pt x="27708" y="0"/>
                  </a:lnTo>
                  <a:lnTo>
                    <a:pt x="5541" y="0"/>
                  </a:lnTo>
                  <a:close/>
                </a:path>
              </a:pathLst>
            </a:custGeom>
            <a:ln w="541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4307" y="4790874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0" y="2409"/>
                  </a:moveTo>
                  <a:lnTo>
                    <a:pt x="0" y="118291"/>
                  </a:lnTo>
                  <a:lnTo>
                    <a:pt x="2500" y="120700"/>
                  </a:lnTo>
                  <a:lnTo>
                    <a:pt x="30751" y="120700"/>
                  </a:lnTo>
                  <a:lnTo>
                    <a:pt x="33251" y="118291"/>
                  </a:lnTo>
                  <a:lnTo>
                    <a:pt x="33251" y="2409"/>
                  </a:lnTo>
                  <a:lnTo>
                    <a:pt x="30751" y="0"/>
                  </a:lnTo>
                  <a:lnTo>
                    <a:pt x="5542" y="0"/>
                  </a:lnTo>
                  <a:lnTo>
                    <a:pt x="2500" y="0"/>
                  </a:lnTo>
                  <a:lnTo>
                    <a:pt x="0" y="24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14308" y="4790874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5541" y="0"/>
                  </a:moveTo>
                  <a:lnTo>
                    <a:pt x="2499" y="0"/>
                  </a:lnTo>
                  <a:lnTo>
                    <a:pt x="0" y="2409"/>
                  </a:lnTo>
                  <a:lnTo>
                    <a:pt x="0" y="5343"/>
                  </a:lnTo>
                  <a:lnTo>
                    <a:pt x="0" y="115357"/>
                  </a:lnTo>
                  <a:lnTo>
                    <a:pt x="0" y="118291"/>
                  </a:lnTo>
                  <a:lnTo>
                    <a:pt x="2499" y="120700"/>
                  </a:lnTo>
                  <a:lnTo>
                    <a:pt x="5541" y="120700"/>
                  </a:lnTo>
                  <a:lnTo>
                    <a:pt x="27708" y="120700"/>
                  </a:lnTo>
                  <a:lnTo>
                    <a:pt x="30751" y="120700"/>
                  </a:lnTo>
                  <a:lnTo>
                    <a:pt x="33250" y="118291"/>
                  </a:lnTo>
                  <a:lnTo>
                    <a:pt x="33250" y="115357"/>
                  </a:lnTo>
                  <a:lnTo>
                    <a:pt x="33250" y="5343"/>
                  </a:lnTo>
                  <a:lnTo>
                    <a:pt x="33250" y="2409"/>
                  </a:lnTo>
                  <a:lnTo>
                    <a:pt x="30751" y="0"/>
                  </a:lnTo>
                  <a:lnTo>
                    <a:pt x="27708" y="0"/>
                  </a:lnTo>
                  <a:lnTo>
                    <a:pt x="5541" y="0"/>
                  </a:lnTo>
                  <a:close/>
                </a:path>
              </a:pathLst>
            </a:custGeom>
            <a:ln w="541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81" y="4605379"/>
              <a:ext cx="79278" cy="1401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8009" y="4585013"/>
              <a:ext cx="190243" cy="1625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04390" y="4766982"/>
              <a:ext cx="306070" cy="307340"/>
            </a:xfrm>
            <a:custGeom>
              <a:avLst/>
              <a:gdLst/>
              <a:ahLst/>
              <a:cxnLst/>
              <a:rect l="l" t="t" r="r" b="b"/>
              <a:pathLst>
                <a:path w="306069" h="307339">
                  <a:moveTo>
                    <a:pt x="209423" y="169189"/>
                  </a:moveTo>
                  <a:lnTo>
                    <a:pt x="205981" y="159804"/>
                  </a:lnTo>
                  <a:lnTo>
                    <a:pt x="203276" y="157187"/>
                  </a:lnTo>
                  <a:lnTo>
                    <a:pt x="199859" y="156032"/>
                  </a:lnTo>
                  <a:lnTo>
                    <a:pt x="199859" y="164858"/>
                  </a:lnTo>
                  <a:lnTo>
                    <a:pt x="199859" y="169151"/>
                  </a:lnTo>
                  <a:lnTo>
                    <a:pt x="198056" y="170891"/>
                  </a:lnTo>
                  <a:lnTo>
                    <a:pt x="193535" y="170827"/>
                  </a:lnTo>
                  <a:lnTo>
                    <a:pt x="191808" y="169151"/>
                  </a:lnTo>
                  <a:lnTo>
                    <a:pt x="191808" y="164858"/>
                  </a:lnTo>
                  <a:lnTo>
                    <a:pt x="193535" y="163182"/>
                  </a:lnTo>
                  <a:lnTo>
                    <a:pt x="198056" y="163118"/>
                  </a:lnTo>
                  <a:lnTo>
                    <a:pt x="199859" y="164858"/>
                  </a:lnTo>
                  <a:lnTo>
                    <a:pt x="199859" y="156032"/>
                  </a:lnTo>
                  <a:lnTo>
                    <a:pt x="193535" y="153873"/>
                  </a:lnTo>
                  <a:lnTo>
                    <a:pt x="191808" y="154673"/>
                  </a:lnTo>
                  <a:lnTo>
                    <a:pt x="186651" y="157035"/>
                  </a:lnTo>
                  <a:lnTo>
                    <a:pt x="184416" y="163118"/>
                  </a:lnTo>
                  <a:lnTo>
                    <a:pt x="161518" y="163118"/>
                  </a:lnTo>
                  <a:lnTo>
                    <a:pt x="161518" y="170891"/>
                  </a:lnTo>
                  <a:lnTo>
                    <a:pt x="184416" y="170891"/>
                  </a:lnTo>
                  <a:lnTo>
                    <a:pt x="186639" y="176949"/>
                  </a:lnTo>
                  <a:lnTo>
                    <a:pt x="193535" y="180136"/>
                  </a:lnTo>
                  <a:lnTo>
                    <a:pt x="206121" y="175844"/>
                  </a:lnTo>
                  <a:lnTo>
                    <a:pt x="209423" y="169189"/>
                  </a:lnTo>
                  <a:close/>
                </a:path>
                <a:path w="306069" h="307339">
                  <a:moveTo>
                    <a:pt x="217932" y="23304"/>
                  </a:moveTo>
                  <a:lnTo>
                    <a:pt x="89027" y="23304"/>
                  </a:lnTo>
                  <a:lnTo>
                    <a:pt x="89027" y="31076"/>
                  </a:lnTo>
                  <a:lnTo>
                    <a:pt x="217932" y="31076"/>
                  </a:lnTo>
                  <a:lnTo>
                    <a:pt x="217932" y="23304"/>
                  </a:lnTo>
                  <a:close/>
                </a:path>
                <a:path w="306069" h="307339">
                  <a:moveTo>
                    <a:pt x="226060" y="23304"/>
                  </a:moveTo>
                  <a:lnTo>
                    <a:pt x="218440" y="23304"/>
                  </a:lnTo>
                  <a:lnTo>
                    <a:pt x="218440" y="299046"/>
                  </a:lnTo>
                  <a:lnTo>
                    <a:pt x="88900" y="299046"/>
                  </a:lnTo>
                  <a:lnTo>
                    <a:pt x="88900" y="23304"/>
                  </a:lnTo>
                  <a:lnTo>
                    <a:pt x="81280" y="23304"/>
                  </a:lnTo>
                  <a:lnTo>
                    <a:pt x="81280" y="306819"/>
                  </a:lnTo>
                  <a:lnTo>
                    <a:pt x="88900" y="306819"/>
                  </a:lnTo>
                  <a:lnTo>
                    <a:pt x="218440" y="306819"/>
                  </a:lnTo>
                  <a:lnTo>
                    <a:pt x="226060" y="306819"/>
                  </a:lnTo>
                  <a:lnTo>
                    <a:pt x="226060" y="23304"/>
                  </a:lnTo>
                  <a:close/>
                </a:path>
                <a:path w="306069" h="307339">
                  <a:moveTo>
                    <a:pt x="306070" y="299046"/>
                  </a:moveTo>
                  <a:lnTo>
                    <a:pt x="250190" y="299046"/>
                  </a:lnTo>
                  <a:lnTo>
                    <a:pt x="250190" y="0"/>
                  </a:lnTo>
                  <a:lnTo>
                    <a:pt x="242570" y="0"/>
                  </a:lnTo>
                  <a:lnTo>
                    <a:pt x="64770" y="0"/>
                  </a:lnTo>
                  <a:lnTo>
                    <a:pt x="57150" y="0"/>
                  </a:lnTo>
                  <a:lnTo>
                    <a:pt x="57150" y="299046"/>
                  </a:lnTo>
                  <a:lnTo>
                    <a:pt x="0" y="299046"/>
                  </a:lnTo>
                  <a:lnTo>
                    <a:pt x="0" y="306819"/>
                  </a:lnTo>
                  <a:lnTo>
                    <a:pt x="57150" y="306819"/>
                  </a:lnTo>
                  <a:lnTo>
                    <a:pt x="64770" y="306819"/>
                  </a:lnTo>
                  <a:lnTo>
                    <a:pt x="64770" y="7772"/>
                  </a:lnTo>
                  <a:lnTo>
                    <a:pt x="242570" y="7772"/>
                  </a:lnTo>
                  <a:lnTo>
                    <a:pt x="242570" y="306819"/>
                  </a:lnTo>
                  <a:lnTo>
                    <a:pt x="250190" y="306819"/>
                  </a:lnTo>
                  <a:lnTo>
                    <a:pt x="306070" y="306819"/>
                  </a:lnTo>
                  <a:lnTo>
                    <a:pt x="306070" y="299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15478" y="4022977"/>
              <a:ext cx="636905" cy="118110"/>
            </a:xfrm>
            <a:custGeom>
              <a:avLst/>
              <a:gdLst/>
              <a:ahLst/>
              <a:cxnLst/>
              <a:rect l="l" t="t" r="r" b="b"/>
              <a:pathLst>
                <a:path w="636904" h="118110">
                  <a:moveTo>
                    <a:pt x="0" y="117557"/>
                  </a:moveTo>
                  <a:lnTo>
                    <a:pt x="636318" y="117557"/>
                  </a:lnTo>
                  <a:lnTo>
                    <a:pt x="636318" y="0"/>
                  </a:lnTo>
                  <a:lnTo>
                    <a:pt x="0" y="0"/>
                  </a:lnTo>
                  <a:lnTo>
                    <a:pt x="0" y="117557"/>
                  </a:lnTo>
                  <a:close/>
                </a:path>
              </a:pathLst>
            </a:custGeom>
            <a:ln w="1573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15478" y="4022977"/>
            <a:ext cx="636905" cy="142875"/>
          </a:xfrm>
          <a:prstGeom prst="rect">
            <a:avLst/>
          </a:prstGeom>
          <a:ln w="15736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860"/>
              </a:lnSpc>
            </a:pPr>
            <a:r>
              <a:rPr sz="750" b="1" spc="5" dirty="0">
                <a:latin typeface="Calibri"/>
                <a:cs typeface="Calibri"/>
              </a:rPr>
              <a:t>Microphone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5219" y="4137392"/>
            <a:ext cx="205740" cy="429259"/>
          </a:xfrm>
          <a:custGeom>
            <a:avLst/>
            <a:gdLst/>
            <a:ahLst/>
            <a:cxnLst/>
            <a:rect l="l" t="t" r="r" b="b"/>
            <a:pathLst>
              <a:path w="205739" h="429260">
                <a:moveTo>
                  <a:pt x="205151" y="429106"/>
                </a:moveTo>
                <a:lnTo>
                  <a:pt x="205151" y="214526"/>
                </a:lnTo>
                <a:lnTo>
                  <a:pt x="0" y="214526"/>
                </a:lnTo>
                <a:lnTo>
                  <a:pt x="0" y="0"/>
                </a:lnTo>
              </a:path>
            </a:pathLst>
          </a:custGeom>
          <a:ln w="1619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53483" y="3714939"/>
            <a:ext cx="408305" cy="226695"/>
          </a:xfrm>
          <a:prstGeom prst="rect">
            <a:avLst/>
          </a:prstGeom>
          <a:ln w="15861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ts val="835"/>
              </a:lnSpc>
            </a:pPr>
            <a:r>
              <a:rPr sz="750" b="1" spc="5" dirty="0">
                <a:latin typeface="Calibri"/>
                <a:cs typeface="Calibri"/>
              </a:rPr>
              <a:t>Optical</a:t>
            </a:r>
            <a:endParaRPr sz="750">
              <a:latin typeface="Calibri"/>
              <a:cs typeface="Calibri"/>
            </a:endParaRPr>
          </a:p>
          <a:p>
            <a:pPr marL="65405">
              <a:lnSpc>
                <a:spcPts val="894"/>
              </a:lnSpc>
            </a:pPr>
            <a:r>
              <a:rPr sz="750" b="1" spc="5" dirty="0">
                <a:latin typeface="Calibri"/>
                <a:cs typeface="Calibri"/>
              </a:rPr>
              <a:t>Sensor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11259" y="3941253"/>
            <a:ext cx="673735" cy="1628139"/>
          </a:xfrm>
          <a:custGeom>
            <a:avLst/>
            <a:gdLst/>
            <a:ahLst/>
            <a:cxnLst/>
            <a:rect l="l" t="t" r="r" b="b"/>
            <a:pathLst>
              <a:path w="673735" h="1628139">
                <a:moveTo>
                  <a:pt x="0" y="0"/>
                </a:moveTo>
                <a:lnTo>
                  <a:pt x="0" y="143751"/>
                </a:lnTo>
                <a:lnTo>
                  <a:pt x="134304" y="143751"/>
                </a:lnTo>
                <a:lnTo>
                  <a:pt x="134304" y="287502"/>
                </a:lnTo>
              </a:path>
              <a:path w="673735" h="1628139">
                <a:moveTo>
                  <a:pt x="118657" y="1627575"/>
                </a:moveTo>
                <a:lnTo>
                  <a:pt x="673480" y="1627575"/>
                </a:lnTo>
                <a:lnTo>
                  <a:pt x="673480" y="1355369"/>
                </a:lnTo>
                <a:lnTo>
                  <a:pt x="118657" y="1355369"/>
                </a:lnTo>
                <a:lnTo>
                  <a:pt x="118657" y="1627575"/>
                </a:lnTo>
                <a:close/>
              </a:path>
            </a:pathLst>
          </a:custGeom>
          <a:ln w="16007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56117" y="5300708"/>
            <a:ext cx="501015" cy="252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Grid </a:t>
            </a:r>
            <a:r>
              <a:rPr sz="750" b="1" spc="10" dirty="0">
                <a:latin typeface="Calibri"/>
                <a:cs typeface="Calibri"/>
              </a:rPr>
              <a:t>ENF </a:t>
            </a:r>
            <a:r>
              <a:rPr sz="750" b="1" spc="15" dirty="0">
                <a:latin typeface="Calibri"/>
                <a:cs typeface="Calibri"/>
              </a:rPr>
              <a:t> </a:t>
            </a:r>
            <a:r>
              <a:rPr sz="750" b="1" spc="-10" dirty="0">
                <a:latin typeface="Calibri"/>
                <a:cs typeface="Calibri"/>
              </a:rPr>
              <a:t>E</a:t>
            </a:r>
            <a:r>
              <a:rPr sz="750" b="1" spc="10" dirty="0">
                <a:latin typeface="Calibri"/>
                <a:cs typeface="Calibri"/>
              </a:rPr>
              <a:t>d</a:t>
            </a:r>
            <a:r>
              <a:rPr sz="750" b="1" spc="-10" dirty="0">
                <a:latin typeface="Calibri"/>
                <a:cs typeface="Calibri"/>
              </a:rPr>
              <a:t>g</a:t>
            </a:r>
            <a:r>
              <a:rPr sz="750" b="1" spc="10" dirty="0">
                <a:latin typeface="Calibri"/>
                <a:cs typeface="Calibri"/>
              </a:rPr>
              <a:t>e</a:t>
            </a:r>
            <a:r>
              <a:rPr sz="750" b="1" spc="-5" dirty="0">
                <a:latin typeface="Calibri"/>
                <a:cs typeface="Calibri"/>
              </a:rPr>
              <a:t> </a:t>
            </a:r>
            <a:r>
              <a:rPr sz="750" b="1" spc="5" dirty="0">
                <a:latin typeface="Calibri"/>
                <a:cs typeface="Calibri"/>
              </a:rPr>
              <a:t>Ser</a:t>
            </a:r>
            <a:r>
              <a:rPr sz="750" b="1" dirty="0">
                <a:latin typeface="Calibri"/>
                <a:cs typeface="Calibri"/>
              </a:rPr>
              <a:t>v</a:t>
            </a:r>
            <a:r>
              <a:rPr sz="750" b="1" spc="5" dirty="0">
                <a:latin typeface="Calibri"/>
                <a:cs typeface="Calibri"/>
              </a:rPr>
              <a:t>er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05998" y="4228896"/>
            <a:ext cx="2042160" cy="1161415"/>
            <a:chOff x="2205998" y="4228896"/>
            <a:chExt cx="2042160" cy="116141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4587" y="4507353"/>
              <a:ext cx="184505" cy="1785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5998" y="4228896"/>
              <a:ext cx="240783" cy="2022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8115" y="5190695"/>
              <a:ext cx="207323" cy="1992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822267" y="4916918"/>
              <a:ext cx="418465" cy="146685"/>
            </a:xfrm>
            <a:custGeom>
              <a:avLst/>
              <a:gdLst/>
              <a:ahLst/>
              <a:cxnLst/>
              <a:rect l="l" t="t" r="r" b="b"/>
              <a:pathLst>
                <a:path w="418464" h="146685">
                  <a:moveTo>
                    <a:pt x="0" y="146475"/>
                  </a:moveTo>
                  <a:lnTo>
                    <a:pt x="417910" y="146475"/>
                  </a:lnTo>
                  <a:lnTo>
                    <a:pt x="417910" y="0"/>
                  </a:lnTo>
                  <a:lnTo>
                    <a:pt x="0" y="0"/>
                  </a:lnTo>
                  <a:lnTo>
                    <a:pt x="0" y="146475"/>
                  </a:lnTo>
                  <a:close/>
                </a:path>
              </a:pathLst>
            </a:custGeom>
            <a:ln w="1578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16405" y="4914853"/>
            <a:ext cx="4159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Light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24336" y="2874749"/>
            <a:ext cx="3001645" cy="2692400"/>
            <a:chOff x="1024336" y="2874749"/>
            <a:chExt cx="3001645" cy="2692400"/>
          </a:xfrm>
        </p:grpSpPr>
        <p:sp>
          <p:nvSpPr>
            <p:cNvPr id="32" name="object 32"/>
            <p:cNvSpPr/>
            <p:nvPr/>
          </p:nvSpPr>
          <p:spPr>
            <a:xfrm>
              <a:off x="3632545" y="4329130"/>
              <a:ext cx="156210" cy="170815"/>
            </a:xfrm>
            <a:custGeom>
              <a:avLst/>
              <a:gdLst/>
              <a:ahLst/>
              <a:cxnLst/>
              <a:rect l="l" t="t" r="r" b="b"/>
              <a:pathLst>
                <a:path w="156210" h="170814">
                  <a:moveTo>
                    <a:pt x="156145" y="170207"/>
                  </a:moveTo>
                  <a:lnTo>
                    <a:pt x="156145" y="85077"/>
                  </a:lnTo>
                  <a:lnTo>
                    <a:pt x="0" y="85077"/>
                  </a:lnTo>
                  <a:lnTo>
                    <a:pt x="0" y="0"/>
                  </a:lnTo>
                </a:path>
              </a:pathLst>
            </a:custGeom>
            <a:ln w="1603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336" y="2874749"/>
              <a:ext cx="623949" cy="76758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96935" y="2952701"/>
              <a:ext cx="290195" cy="375285"/>
            </a:xfrm>
            <a:custGeom>
              <a:avLst/>
              <a:gdLst/>
              <a:ahLst/>
              <a:cxnLst/>
              <a:rect l="l" t="t" r="r" b="b"/>
              <a:pathLst>
                <a:path w="290194" h="375285">
                  <a:moveTo>
                    <a:pt x="0" y="0"/>
                  </a:moveTo>
                  <a:lnTo>
                    <a:pt x="0" y="374675"/>
                  </a:lnTo>
                  <a:lnTo>
                    <a:pt x="290123" y="374675"/>
                  </a:lnTo>
                  <a:lnTo>
                    <a:pt x="290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96934" y="2952700"/>
              <a:ext cx="290195" cy="375285"/>
            </a:xfrm>
            <a:custGeom>
              <a:avLst/>
              <a:gdLst/>
              <a:ahLst/>
              <a:cxnLst/>
              <a:rect l="l" t="t" r="r" b="b"/>
              <a:pathLst>
                <a:path w="290194" h="375285">
                  <a:moveTo>
                    <a:pt x="0" y="374675"/>
                  </a:moveTo>
                  <a:lnTo>
                    <a:pt x="290124" y="374675"/>
                  </a:lnTo>
                  <a:lnTo>
                    <a:pt x="290124" y="0"/>
                  </a:lnTo>
                  <a:lnTo>
                    <a:pt x="0" y="0"/>
                  </a:lnTo>
                  <a:lnTo>
                    <a:pt x="0" y="374675"/>
                  </a:lnTo>
                  <a:close/>
                </a:path>
              </a:pathLst>
            </a:custGeom>
            <a:ln w="53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175" y="3132495"/>
              <a:ext cx="239271" cy="2784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7664" y="4694062"/>
              <a:ext cx="314247" cy="3030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1346" y="5212698"/>
              <a:ext cx="347497" cy="35392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811509" y="4877627"/>
              <a:ext cx="180340" cy="2540"/>
            </a:xfrm>
            <a:custGeom>
              <a:avLst/>
              <a:gdLst/>
              <a:ahLst/>
              <a:cxnLst/>
              <a:rect l="l" t="t" r="r" b="b"/>
              <a:pathLst>
                <a:path w="180339" h="2539">
                  <a:moveTo>
                    <a:pt x="-11787" y="1021"/>
                  </a:moveTo>
                  <a:lnTo>
                    <a:pt x="191512" y="1021"/>
                  </a:lnTo>
                </a:path>
              </a:pathLst>
            </a:custGeom>
            <a:ln w="25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2274" y="3256338"/>
              <a:ext cx="2585720" cy="2091055"/>
            </a:xfrm>
            <a:custGeom>
              <a:avLst/>
              <a:gdLst/>
              <a:ahLst/>
              <a:cxnLst/>
              <a:rect l="l" t="t" r="r" b="b"/>
              <a:pathLst>
                <a:path w="2585720" h="2091054">
                  <a:moveTo>
                    <a:pt x="0" y="0"/>
                  </a:moveTo>
                  <a:lnTo>
                    <a:pt x="445021" y="4505"/>
                  </a:lnTo>
                </a:path>
                <a:path w="2585720" h="2091054">
                  <a:moveTo>
                    <a:pt x="578456" y="192366"/>
                  </a:moveTo>
                  <a:lnTo>
                    <a:pt x="560690" y="2010475"/>
                  </a:lnTo>
                </a:path>
                <a:path w="2585720" h="2091054">
                  <a:moveTo>
                    <a:pt x="560690" y="1997850"/>
                  </a:moveTo>
                  <a:lnTo>
                    <a:pt x="1460132" y="1997850"/>
                  </a:lnTo>
                </a:path>
                <a:path w="2585720" h="2091054">
                  <a:moveTo>
                    <a:pt x="1799426" y="2090560"/>
                  </a:moveTo>
                  <a:lnTo>
                    <a:pt x="2316000" y="1728787"/>
                  </a:lnTo>
                </a:path>
                <a:path w="2585720" h="2091054">
                  <a:moveTo>
                    <a:pt x="2585697" y="1335252"/>
                  </a:moveTo>
                  <a:lnTo>
                    <a:pt x="2585697" y="1632971"/>
                  </a:lnTo>
                </a:path>
              </a:pathLst>
            </a:custGeom>
            <a:ln w="24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4328" y="4594106"/>
              <a:ext cx="180340" cy="2540"/>
            </a:xfrm>
            <a:custGeom>
              <a:avLst/>
              <a:gdLst/>
              <a:ahLst/>
              <a:cxnLst/>
              <a:rect l="l" t="t" r="r" b="b"/>
              <a:pathLst>
                <a:path w="180339" h="2539">
                  <a:moveTo>
                    <a:pt x="-11787" y="1021"/>
                  </a:moveTo>
                  <a:lnTo>
                    <a:pt x="191512" y="1021"/>
                  </a:lnTo>
                </a:path>
              </a:pathLst>
            </a:custGeom>
            <a:ln w="25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09572" y="4266265"/>
              <a:ext cx="547370" cy="106680"/>
            </a:xfrm>
            <a:custGeom>
              <a:avLst/>
              <a:gdLst/>
              <a:ahLst/>
              <a:cxnLst/>
              <a:rect l="l" t="t" r="r" b="b"/>
              <a:pathLst>
                <a:path w="547370" h="106679">
                  <a:moveTo>
                    <a:pt x="0" y="106241"/>
                  </a:moveTo>
                  <a:lnTo>
                    <a:pt x="546999" y="106241"/>
                  </a:lnTo>
                  <a:lnTo>
                    <a:pt x="546999" y="0"/>
                  </a:lnTo>
                  <a:lnTo>
                    <a:pt x="0" y="0"/>
                  </a:lnTo>
                  <a:lnTo>
                    <a:pt x="0" y="106241"/>
                  </a:lnTo>
                  <a:close/>
                </a:path>
              </a:pathLst>
            </a:custGeom>
            <a:ln w="1573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48998" y="4243821"/>
            <a:ext cx="26733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Audio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656252" y="2705195"/>
            <a:ext cx="3211830" cy="2905760"/>
            <a:chOff x="5656252" y="2705195"/>
            <a:chExt cx="3211830" cy="2905760"/>
          </a:xfrm>
        </p:grpSpPr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56252" y="2705195"/>
              <a:ext cx="3211310" cy="290548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97359" y="5547295"/>
              <a:ext cx="2708910" cy="55880"/>
            </a:xfrm>
            <a:custGeom>
              <a:avLst/>
              <a:gdLst/>
              <a:ahLst/>
              <a:cxnLst/>
              <a:rect l="l" t="t" r="r" b="b"/>
              <a:pathLst>
                <a:path w="2708909" h="55879">
                  <a:moveTo>
                    <a:pt x="0" y="4133"/>
                  </a:moveTo>
                  <a:lnTo>
                    <a:pt x="0" y="51266"/>
                  </a:lnTo>
                  <a:lnTo>
                    <a:pt x="3690" y="55399"/>
                  </a:lnTo>
                  <a:lnTo>
                    <a:pt x="2704623" y="55399"/>
                  </a:lnTo>
                  <a:lnTo>
                    <a:pt x="2708314" y="51266"/>
                  </a:lnTo>
                  <a:lnTo>
                    <a:pt x="2708314" y="4133"/>
                  </a:lnTo>
                  <a:lnTo>
                    <a:pt x="2704623" y="0"/>
                  </a:lnTo>
                  <a:lnTo>
                    <a:pt x="8243" y="0"/>
                  </a:lnTo>
                  <a:lnTo>
                    <a:pt x="3690" y="0"/>
                  </a:lnTo>
                  <a:lnTo>
                    <a:pt x="0" y="413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7359" y="5547295"/>
              <a:ext cx="2708910" cy="55880"/>
            </a:xfrm>
            <a:custGeom>
              <a:avLst/>
              <a:gdLst/>
              <a:ahLst/>
              <a:cxnLst/>
              <a:rect l="l" t="t" r="r" b="b"/>
              <a:pathLst>
                <a:path w="2708909" h="55879">
                  <a:moveTo>
                    <a:pt x="8243" y="0"/>
                  </a:moveTo>
                  <a:lnTo>
                    <a:pt x="2700070" y="0"/>
                  </a:lnTo>
                  <a:lnTo>
                    <a:pt x="2704623" y="0"/>
                  </a:lnTo>
                  <a:lnTo>
                    <a:pt x="2708314" y="4134"/>
                  </a:lnTo>
                  <a:lnTo>
                    <a:pt x="2708314" y="9233"/>
                  </a:lnTo>
                  <a:lnTo>
                    <a:pt x="2708314" y="46166"/>
                  </a:lnTo>
                  <a:lnTo>
                    <a:pt x="2708314" y="51266"/>
                  </a:lnTo>
                  <a:lnTo>
                    <a:pt x="2704623" y="55400"/>
                  </a:lnTo>
                  <a:lnTo>
                    <a:pt x="2700070" y="55400"/>
                  </a:lnTo>
                  <a:lnTo>
                    <a:pt x="8243" y="55400"/>
                  </a:lnTo>
                  <a:lnTo>
                    <a:pt x="3690" y="55400"/>
                  </a:lnTo>
                  <a:lnTo>
                    <a:pt x="0" y="51266"/>
                  </a:lnTo>
                  <a:lnTo>
                    <a:pt x="0" y="46166"/>
                  </a:lnTo>
                  <a:lnTo>
                    <a:pt x="0" y="9233"/>
                  </a:lnTo>
                  <a:lnTo>
                    <a:pt x="0" y="4134"/>
                  </a:lnTo>
                  <a:lnTo>
                    <a:pt x="3690" y="0"/>
                  </a:lnTo>
                  <a:lnTo>
                    <a:pt x="8243" y="0"/>
                  </a:lnTo>
                  <a:close/>
                </a:path>
              </a:pathLst>
            </a:custGeom>
            <a:ln w="723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05819" y="4864333"/>
              <a:ext cx="2519045" cy="683260"/>
            </a:xfrm>
            <a:custGeom>
              <a:avLst/>
              <a:gdLst/>
              <a:ahLst/>
              <a:cxnLst/>
              <a:rect l="l" t="t" r="r" b="b"/>
              <a:pathLst>
                <a:path w="2519045" h="683260">
                  <a:moveTo>
                    <a:pt x="0" y="682961"/>
                  </a:moveTo>
                  <a:lnTo>
                    <a:pt x="2519010" y="682961"/>
                  </a:lnTo>
                  <a:lnTo>
                    <a:pt x="2519010" y="0"/>
                  </a:lnTo>
                  <a:lnTo>
                    <a:pt x="0" y="0"/>
                  </a:lnTo>
                  <a:lnTo>
                    <a:pt x="0" y="682961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45106" y="5081983"/>
              <a:ext cx="464859" cy="52071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002451" y="4157531"/>
              <a:ext cx="2519045" cy="707390"/>
            </a:xfrm>
            <a:custGeom>
              <a:avLst/>
              <a:gdLst/>
              <a:ahLst/>
              <a:cxnLst/>
              <a:rect l="l" t="t" r="r" b="b"/>
              <a:pathLst>
                <a:path w="2519045" h="707389">
                  <a:moveTo>
                    <a:pt x="0" y="0"/>
                  </a:moveTo>
                  <a:lnTo>
                    <a:pt x="0" y="706801"/>
                  </a:lnTo>
                  <a:lnTo>
                    <a:pt x="2519009" y="706801"/>
                  </a:lnTo>
                  <a:lnTo>
                    <a:pt x="2519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0285" y="4638025"/>
              <a:ext cx="464859" cy="52071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399733" y="4864333"/>
              <a:ext cx="545465" cy="55880"/>
            </a:xfrm>
            <a:custGeom>
              <a:avLst/>
              <a:gdLst/>
              <a:ahLst/>
              <a:cxnLst/>
              <a:rect l="l" t="t" r="r" b="b"/>
              <a:pathLst>
                <a:path w="545465" h="55879">
                  <a:moveTo>
                    <a:pt x="0" y="4133"/>
                  </a:moveTo>
                  <a:lnTo>
                    <a:pt x="0" y="51266"/>
                  </a:lnTo>
                  <a:lnTo>
                    <a:pt x="3690" y="55399"/>
                  </a:lnTo>
                  <a:lnTo>
                    <a:pt x="541681" y="55399"/>
                  </a:lnTo>
                  <a:lnTo>
                    <a:pt x="545372" y="51266"/>
                  </a:lnTo>
                  <a:lnTo>
                    <a:pt x="545372" y="4133"/>
                  </a:lnTo>
                  <a:lnTo>
                    <a:pt x="541681" y="0"/>
                  </a:lnTo>
                  <a:lnTo>
                    <a:pt x="8242" y="0"/>
                  </a:lnTo>
                  <a:lnTo>
                    <a:pt x="3690" y="0"/>
                  </a:lnTo>
                  <a:lnTo>
                    <a:pt x="0" y="4133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99733" y="4864333"/>
              <a:ext cx="545465" cy="55880"/>
            </a:xfrm>
            <a:custGeom>
              <a:avLst/>
              <a:gdLst/>
              <a:ahLst/>
              <a:cxnLst/>
              <a:rect l="l" t="t" r="r" b="b"/>
              <a:pathLst>
                <a:path w="545465" h="55879">
                  <a:moveTo>
                    <a:pt x="8243" y="0"/>
                  </a:moveTo>
                  <a:lnTo>
                    <a:pt x="537129" y="0"/>
                  </a:lnTo>
                  <a:lnTo>
                    <a:pt x="541681" y="0"/>
                  </a:lnTo>
                  <a:lnTo>
                    <a:pt x="545372" y="4134"/>
                  </a:lnTo>
                  <a:lnTo>
                    <a:pt x="545372" y="9233"/>
                  </a:lnTo>
                  <a:lnTo>
                    <a:pt x="545372" y="46166"/>
                  </a:lnTo>
                  <a:lnTo>
                    <a:pt x="545372" y="51266"/>
                  </a:lnTo>
                  <a:lnTo>
                    <a:pt x="541681" y="55400"/>
                  </a:lnTo>
                  <a:lnTo>
                    <a:pt x="537129" y="55400"/>
                  </a:lnTo>
                  <a:lnTo>
                    <a:pt x="8243" y="55400"/>
                  </a:lnTo>
                  <a:lnTo>
                    <a:pt x="3690" y="55400"/>
                  </a:lnTo>
                  <a:lnTo>
                    <a:pt x="0" y="51266"/>
                  </a:lnTo>
                  <a:lnTo>
                    <a:pt x="0" y="46166"/>
                  </a:lnTo>
                  <a:lnTo>
                    <a:pt x="0" y="9233"/>
                  </a:lnTo>
                  <a:lnTo>
                    <a:pt x="0" y="4134"/>
                  </a:lnTo>
                  <a:lnTo>
                    <a:pt x="3690" y="0"/>
                  </a:lnTo>
                  <a:lnTo>
                    <a:pt x="8243" y="0"/>
                  </a:lnTo>
                  <a:close/>
                </a:path>
              </a:pathLst>
            </a:custGeom>
            <a:ln w="7224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92399" y="4937502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3302"/>
                  </a:moveTo>
                  <a:lnTo>
                    <a:pt x="0" y="7372"/>
                  </a:lnTo>
                  <a:lnTo>
                    <a:pt x="0" y="163823"/>
                  </a:lnTo>
                  <a:lnTo>
                    <a:pt x="2946" y="167126"/>
                  </a:lnTo>
                  <a:lnTo>
                    <a:pt x="36542" y="167126"/>
                  </a:lnTo>
                  <a:lnTo>
                    <a:pt x="39489" y="163823"/>
                  </a:lnTo>
                  <a:lnTo>
                    <a:pt x="39489" y="3302"/>
                  </a:lnTo>
                  <a:lnTo>
                    <a:pt x="36542" y="0"/>
                  </a:lnTo>
                  <a:lnTo>
                    <a:pt x="2946" y="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92399" y="4937502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7372"/>
                  </a:moveTo>
                  <a:lnTo>
                    <a:pt x="0" y="159752"/>
                  </a:lnTo>
                  <a:lnTo>
                    <a:pt x="0" y="163824"/>
                  </a:lnTo>
                  <a:lnTo>
                    <a:pt x="2946" y="167125"/>
                  </a:lnTo>
                  <a:lnTo>
                    <a:pt x="6581" y="167125"/>
                  </a:lnTo>
                  <a:lnTo>
                    <a:pt x="32908" y="167125"/>
                  </a:lnTo>
                  <a:lnTo>
                    <a:pt x="36543" y="167125"/>
                  </a:lnTo>
                  <a:lnTo>
                    <a:pt x="39490" y="163824"/>
                  </a:lnTo>
                  <a:lnTo>
                    <a:pt x="39490" y="159752"/>
                  </a:lnTo>
                  <a:lnTo>
                    <a:pt x="39490" y="7372"/>
                  </a:lnTo>
                  <a:lnTo>
                    <a:pt x="39490" y="3300"/>
                  </a:lnTo>
                  <a:lnTo>
                    <a:pt x="36543" y="0"/>
                  </a:lnTo>
                  <a:lnTo>
                    <a:pt x="32908" y="0"/>
                  </a:lnTo>
                  <a:lnTo>
                    <a:pt x="6581" y="0"/>
                  </a:lnTo>
                  <a:lnTo>
                    <a:pt x="2946" y="0"/>
                  </a:lnTo>
                  <a:lnTo>
                    <a:pt x="0" y="3300"/>
                  </a:lnTo>
                  <a:lnTo>
                    <a:pt x="0" y="7372"/>
                  </a:lnTo>
                  <a:close/>
                </a:path>
              </a:pathLst>
            </a:custGeom>
            <a:ln w="719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05674" y="4933730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3300"/>
                  </a:moveTo>
                  <a:lnTo>
                    <a:pt x="0" y="7372"/>
                  </a:lnTo>
                  <a:lnTo>
                    <a:pt x="0" y="163823"/>
                  </a:lnTo>
                  <a:lnTo>
                    <a:pt x="2946" y="167125"/>
                  </a:lnTo>
                  <a:lnTo>
                    <a:pt x="36544" y="167125"/>
                  </a:lnTo>
                  <a:lnTo>
                    <a:pt x="39490" y="163823"/>
                  </a:lnTo>
                  <a:lnTo>
                    <a:pt x="39490" y="3300"/>
                  </a:lnTo>
                  <a:lnTo>
                    <a:pt x="36544" y="0"/>
                  </a:lnTo>
                  <a:lnTo>
                    <a:pt x="2946" y="0"/>
                  </a:lnTo>
                  <a:lnTo>
                    <a:pt x="0" y="330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05674" y="4933730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7372"/>
                  </a:moveTo>
                  <a:lnTo>
                    <a:pt x="0" y="159752"/>
                  </a:lnTo>
                  <a:lnTo>
                    <a:pt x="0" y="163824"/>
                  </a:lnTo>
                  <a:lnTo>
                    <a:pt x="2946" y="167125"/>
                  </a:lnTo>
                  <a:lnTo>
                    <a:pt x="6581" y="167125"/>
                  </a:lnTo>
                  <a:lnTo>
                    <a:pt x="32908" y="167125"/>
                  </a:lnTo>
                  <a:lnTo>
                    <a:pt x="36543" y="167125"/>
                  </a:lnTo>
                  <a:lnTo>
                    <a:pt x="39490" y="163824"/>
                  </a:lnTo>
                  <a:lnTo>
                    <a:pt x="39490" y="159752"/>
                  </a:lnTo>
                  <a:lnTo>
                    <a:pt x="39490" y="7372"/>
                  </a:lnTo>
                  <a:lnTo>
                    <a:pt x="39490" y="3300"/>
                  </a:lnTo>
                  <a:lnTo>
                    <a:pt x="36543" y="0"/>
                  </a:lnTo>
                  <a:lnTo>
                    <a:pt x="32908" y="0"/>
                  </a:lnTo>
                  <a:lnTo>
                    <a:pt x="6581" y="0"/>
                  </a:lnTo>
                  <a:lnTo>
                    <a:pt x="2946" y="0"/>
                  </a:lnTo>
                  <a:lnTo>
                    <a:pt x="0" y="3300"/>
                  </a:lnTo>
                  <a:lnTo>
                    <a:pt x="0" y="7372"/>
                  </a:lnTo>
                  <a:close/>
                </a:path>
              </a:pathLst>
            </a:custGeom>
            <a:ln w="719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6367" y="4667769"/>
              <a:ext cx="190861" cy="21379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55411" y="4623490"/>
              <a:ext cx="249271" cy="27922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40328" y="4395248"/>
              <a:ext cx="464859" cy="52071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8128" y="4393606"/>
              <a:ext cx="464859" cy="52071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399732" y="3835429"/>
              <a:ext cx="756920" cy="162560"/>
            </a:xfrm>
            <a:custGeom>
              <a:avLst/>
              <a:gdLst/>
              <a:ahLst/>
              <a:cxnLst/>
              <a:rect l="l" t="t" r="r" b="b"/>
              <a:pathLst>
                <a:path w="756920" h="162560">
                  <a:moveTo>
                    <a:pt x="0" y="0"/>
                  </a:moveTo>
                  <a:lnTo>
                    <a:pt x="756375" y="0"/>
                  </a:lnTo>
                  <a:lnTo>
                    <a:pt x="756375" y="162250"/>
                  </a:lnTo>
                  <a:lnTo>
                    <a:pt x="0" y="162250"/>
                  </a:lnTo>
                  <a:lnTo>
                    <a:pt x="0" y="0"/>
                  </a:lnTo>
                  <a:close/>
                </a:path>
              </a:pathLst>
            </a:custGeom>
            <a:ln w="21593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450644" y="3820002"/>
            <a:ext cx="65976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latin typeface="Trebuchet MS"/>
                <a:cs typeface="Trebuchet MS"/>
              </a:rPr>
              <a:t>Microphone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15427" y="3437341"/>
            <a:ext cx="1400810" cy="1196340"/>
            <a:chOff x="6415427" y="3437341"/>
            <a:chExt cx="1400810" cy="1196340"/>
          </a:xfrm>
        </p:grpSpPr>
        <p:sp>
          <p:nvSpPr>
            <p:cNvPr id="65" name="object 65"/>
            <p:cNvSpPr/>
            <p:nvPr/>
          </p:nvSpPr>
          <p:spPr>
            <a:xfrm>
              <a:off x="7491796" y="3997677"/>
              <a:ext cx="314325" cy="626110"/>
            </a:xfrm>
            <a:custGeom>
              <a:avLst/>
              <a:gdLst/>
              <a:ahLst/>
              <a:cxnLst/>
              <a:rect l="l" t="t" r="r" b="b"/>
              <a:pathLst>
                <a:path w="314325" h="626110">
                  <a:moveTo>
                    <a:pt x="0" y="625810"/>
                  </a:moveTo>
                  <a:lnTo>
                    <a:pt x="0" y="312905"/>
                  </a:lnTo>
                  <a:lnTo>
                    <a:pt x="313878" y="312905"/>
                  </a:lnTo>
                  <a:lnTo>
                    <a:pt x="313878" y="0"/>
                  </a:lnTo>
                </a:path>
              </a:pathLst>
            </a:custGeom>
            <a:ln w="21228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6222" y="3448136"/>
              <a:ext cx="485140" cy="313055"/>
            </a:xfrm>
            <a:custGeom>
              <a:avLst/>
              <a:gdLst/>
              <a:ahLst/>
              <a:cxnLst/>
              <a:rect l="l" t="t" r="r" b="b"/>
              <a:pathLst>
                <a:path w="485140" h="313054">
                  <a:moveTo>
                    <a:pt x="0" y="0"/>
                  </a:moveTo>
                  <a:lnTo>
                    <a:pt x="484574" y="0"/>
                  </a:lnTo>
                  <a:lnTo>
                    <a:pt x="484574" y="312493"/>
                  </a:lnTo>
                  <a:lnTo>
                    <a:pt x="0" y="312493"/>
                  </a:lnTo>
                  <a:lnTo>
                    <a:pt x="0" y="0"/>
                  </a:lnTo>
                  <a:close/>
                </a:path>
              </a:pathLst>
            </a:custGeom>
            <a:ln w="2101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462816" y="3429468"/>
            <a:ext cx="4108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 marR="5080" indent="-13335">
              <a:lnSpc>
                <a:spcPct val="100000"/>
              </a:lnSpc>
              <a:spcBef>
                <a:spcPts val="125"/>
              </a:spcBef>
            </a:pPr>
            <a:r>
              <a:rPr sz="1000" b="1" spc="-60" dirty="0">
                <a:latin typeface="Trebuchet MS"/>
                <a:cs typeface="Trebuchet MS"/>
              </a:rPr>
              <a:t>O</a:t>
            </a:r>
            <a:r>
              <a:rPr sz="1000" b="1" spc="-40" dirty="0">
                <a:latin typeface="Trebuchet MS"/>
                <a:cs typeface="Trebuchet MS"/>
              </a:rPr>
              <a:t>ptical  </a:t>
            </a:r>
            <a:r>
              <a:rPr sz="1000" b="1" spc="-50" dirty="0">
                <a:latin typeface="Trebuchet MS"/>
                <a:cs typeface="Trebuchet MS"/>
              </a:rPr>
              <a:t>Sensor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603431" y="3750468"/>
            <a:ext cx="565150" cy="1654810"/>
            <a:chOff x="6603431" y="3750468"/>
            <a:chExt cx="565150" cy="1654810"/>
          </a:xfrm>
        </p:grpSpPr>
        <p:sp>
          <p:nvSpPr>
            <p:cNvPr id="69" name="object 69"/>
            <p:cNvSpPr/>
            <p:nvPr/>
          </p:nvSpPr>
          <p:spPr>
            <a:xfrm>
              <a:off x="6613591" y="3760628"/>
              <a:ext cx="160020" cy="397510"/>
            </a:xfrm>
            <a:custGeom>
              <a:avLst/>
              <a:gdLst/>
              <a:ahLst/>
              <a:cxnLst/>
              <a:rect l="l" t="t" r="r" b="b"/>
              <a:pathLst>
                <a:path w="160020" h="397510">
                  <a:moveTo>
                    <a:pt x="0" y="0"/>
                  </a:moveTo>
                  <a:lnTo>
                    <a:pt x="0" y="198451"/>
                  </a:lnTo>
                  <a:lnTo>
                    <a:pt x="159592" y="198451"/>
                  </a:lnTo>
                  <a:lnTo>
                    <a:pt x="159592" y="396903"/>
                  </a:lnTo>
                </a:path>
              </a:pathLst>
            </a:custGeom>
            <a:ln w="2137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28129" y="5176827"/>
              <a:ext cx="329565" cy="217170"/>
            </a:xfrm>
            <a:custGeom>
              <a:avLst/>
              <a:gdLst/>
              <a:ahLst/>
              <a:cxnLst/>
              <a:rect l="l" t="t" r="r" b="b"/>
              <a:pathLst>
                <a:path w="329565" h="217170">
                  <a:moveTo>
                    <a:pt x="0" y="0"/>
                  </a:moveTo>
                  <a:lnTo>
                    <a:pt x="329069" y="0"/>
                  </a:lnTo>
                  <a:lnTo>
                    <a:pt x="329069" y="217171"/>
                  </a:lnTo>
                  <a:lnTo>
                    <a:pt x="0" y="217171"/>
                  </a:lnTo>
                  <a:lnTo>
                    <a:pt x="0" y="0"/>
                  </a:lnTo>
                  <a:close/>
                </a:path>
              </a:pathLst>
            </a:custGeom>
            <a:ln w="2099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882481" y="5186870"/>
            <a:ext cx="22352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latin typeface="Trebuchet MS"/>
                <a:cs typeface="Trebuchet MS"/>
              </a:rPr>
              <a:t>IMU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658452" y="4140210"/>
            <a:ext cx="1276350" cy="1395730"/>
            <a:chOff x="6658452" y="4140210"/>
            <a:chExt cx="1276350" cy="1395730"/>
          </a:xfrm>
        </p:grpSpPr>
        <p:sp>
          <p:nvSpPr>
            <p:cNvPr id="73" name="object 73"/>
            <p:cNvSpPr/>
            <p:nvPr/>
          </p:nvSpPr>
          <p:spPr>
            <a:xfrm>
              <a:off x="7157199" y="5285412"/>
              <a:ext cx="648970" cy="135890"/>
            </a:xfrm>
            <a:custGeom>
              <a:avLst/>
              <a:gdLst/>
              <a:ahLst/>
              <a:cxnLst/>
              <a:rect l="l" t="t" r="r" b="b"/>
              <a:pathLst>
                <a:path w="648970" h="135889">
                  <a:moveTo>
                    <a:pt x="0" y="0"/>
                  </a:moveTo>
                  <a:lnTo>
                    <a:pt x="324238" y="0"/>
                  </a:lnTo>
                  <a:lnTo>
                    <a:pt x="324238" y="135734"/>
                  </a:lnTo>
                  <a:lnTo>
                    <a:pt x="648476" y="135734"/>
                  </a:lnTo>
                </a:path>
              </a:pathLst>
            </a:custGeom>
            <a:ln w="21598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16321" y="5291033"/>
              <a:ext cx="218195" cy="24441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58452" y="4140210"/>
              <a:ext cx="232557" cy="244411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1824136" y="5798740"/>
            <a:ext cx="238823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i="1" spc="-5" dirty="0">
                <a:solidFill>
                  <a:srgbClr val="0076BA"/>
                </a:solidFill>
                <a:latin typeface="Arial"/>
                <a:cs typeface="Arial"/>
              </a:rPr>
              <a:t>Active</a:t>
            </a:r>
            <a:r>
              <a:rPr sz="2600" b="1" i="1" spc="-7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600" b="1" i="1" spc="-5" dirty="0">
                <a:solidFill>
                  <a:srgbClr val="0076BA"/>
                </a:solidFill>
                <a:latin typeface="Arial"/>
                <a:cs typeface="Arial"/>
              </a:rPr>
              <a:t>Sensing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959475" y="5690691"/>
            <a:ext cx="261112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i="1" spc="-20" dirty="0">
                <a:solidFill>
                  <a:srgbClr val="0076BA"/>
                </a:solidFill>
                <a:latin typeface="Arial"/>
                <a:cs typeface="Arial"/>
              </a:rPr>
              <a:t>Passive</a:t>
            </a:r>
            <a:r>
              <a:rPr sz="2600" b="1" i="1" spc="-80" dirty="0">
                <a:solidFill>
                  <a:srgbClr val="0076BA"/>
                </a:solidFill>
                <a:latin typeface="Arial"/>
                <a:cs typeface="Arial"/>
              </a:rPr>
              <a:t> </a:t>
            </a:r>
            <a:r>
              <a:rPr sz="2600" b="1" i="1" spc="-5" dirty="0">
                <a:solidFill>
                  <a:srgbClr val="0076BA"/>
                </a:solidFill>
                <a:latin typeface="Arial"/>
                <a:cs typeface="Arial"/>
              </a:rPr>
              <a:t>Sensing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393177" y="2461143"/>
            <a:ext cx="3746500" cy="3792854"/>
            <a:chOff x="5393177" y="2461143"/>
            <a:chExt cx="3746500" cy="3792854"/>
          </a:xfrm>
        </p:grpSpPr>
        <p:sp>
          <p:nvSpPr>
            <p:cNvPr id="79" name="object 79"/>
            <p:cNvSpPr/>
            <p:nvPr/>
          </p:nvSpPr>
          <p:spPr>
            <a:xfrm>
              <a:off x="5428906" y="2505914"/>
              <a:ext cx="3666490" cy="3703320"/>
            </a:xfrm>
            <a:custGeom>
              <a:avLst/>
              <a:gdLst/>
              <a:ahLst/>
              <a:cxnLst/>
              <a:rect l="l" t="t" r="r" b="b"/>
              <a:pathLst>
                <a:path w="3666490" h="3703320">
                  <a:moveTo>
                    <a:pt x="0" y="0"/>
                  </a:moveTo>
                  <a:lnTo>
                    <a:pt x="0" y="3703111"/>
                  </a:lnTo>
                  <a:lnTo>
                    <a:pt x="3666000" y="3703111"/>
                  </a:lnTo>
                  <a:lnTo>
                    <a:pt x="3666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900">
                <a:alpha val="41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93177" y="2461143"/>
              <a:ext cx="3746500" cy="3792653"/>
            </a:xfrm>
            <a:prstGeom prst="rect">
              <a:avLst/>
            </a:prstGeom>
          </p:spPr>
        </p:pic>
      </p:grp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17</a:t>
            </a:fld>
            <a:endParaRPr spc="1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658" y="2979638"/>
            <a:ext cx="8910320" cy="1793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95"/>
              </a:spcBef>
            </a:pPr>
            <a:r>
              <a:rPr sz="3850" i="1" spc="-70" dirty="0">
                <a:solidFill>
                  <a:srgbClr val="FF644E"/>
                </a:solidFill>
                <a:latin typeface="Arial"/>
                <a:cs typeface="Arial"/>
              </a:rPr>
              <a:t>H</a:t>
            </a:r>
            <a:r>
              <a:rPr sz="3850" i="1" spc="-90" dirty="0">
                <a:latin typeface="Arial"/>
                <a:cs typeface="Arial"/>
              </a:rPr>
              <a:t>arvestin</a:t>
            </a:r>
            <a:r>
              <a:rPr sz="3850" i="1" spc="-15" dirty="0">
                <a:latin typeface="Arial"/>
                <a:cs typeface="Arial"/>
              </a:rPr>
              <a:t>g</a:t>
            </a:r>
            <a:r>
              <a:rPr sz="3850" i="1" spc="-150" dirty="0">
                <a:latin typeface="Arial"/>
                <a:cs typeface="Arial"/>
              </a:rPr>
              <a:t> </a:t>
            </a:r>
            <a:r>
              <a:rPr sz="3850" i="1" spc="-70" dirty="0">
                <a:solidFill>
                  <a:srgbClr val="FF644E"/>
                </a:solidFill>
                <a:latin typeface="Arial"/>
                <a:cs typeface="Arial"/>
              </a:rPr>
              <a:t>A</a:t>
            </a:r>
            <a:r>
              <a:rPr sz="3850" i="1" spc="-20" dirty="0">
                <a:latin typeface="Arial"/>
                <a:cs typeface="Arial"/>
              </a:rPr>
              <a:t>mbien</a:t>
            </a:r>
            <a:r>
              <a:rPr sz="3850" i="1" spc="30" dirty="0">
                <a:latin typeface="Arial"/>
                <a:cs typeface="Arial"/>
              </a:rPr>
              <a:t>t</a:t>
            </a:r>
            <a:r>
              <a:rPr sz="3850" i="1" spc="-150" dirty="0">
                <a:latin typeface="Arial"/>
                <a:cs typeface="Arial"/>
              </a:rPr>
              <a:t> </a:t>
            </a:r>
            <a:r>
              <a:rPr sz="3850" i="1" spc="-290" dirty="0">
                <a:solidFill>
                  <a:srgbClr val="FF644E"/>
                </a:solidFill>
                <a:latin typeface="Arial"/>
                <a:cs typeface="Arial"/>
              </a:rPr>
              <a:t>E</a:t>
            </a:r>
            <a:r>
              <a:rPr sz="3850" i="1" spc="-90" dirty="0">
                <a:latin typeface="Arial"/>
                <a:cs typeface="Arial"/>
              </a:rPr>
              <a:t>vent</a:t>
            </a:r>
            <a:r>
              <a:rPr sz="3850" i="1" spc="-10" dirty="0">
                <a:latin typeface="Arial"/>
                <a:cs typeface="Arial"/>
              </a:rPr>
              <a:t>s</a:t>
            </a:r>
            <a:r>
              <a:rPr sz="3850" i="1" spc="-150" dirty="0">
                <a:latin typeface="Arial"/>
                <a:cs typeface="Arial"/>
              </a:rPr>
              <a:t> </a:t>
            </a:r>
            <a:r>
              <a:rPr sz="3850" spc="-5" dirty="0">
                <a:latin typeface="Arial MT"/>
                <a:cs typeface="Arial MT"/>
              </a:rPr>
              <a:t>t</a:t>
            </a:r>
            <a:r>
              <a:rPr sz="3850" spc="150" dirty="0">
                <a:latin typeface="Arial MT"/>
                <a:cs typeface="Arial MT"/>
              </a:rPr>
              <a:t>o</a:t>
            </a:r>
            <a:r>
              <a:rPr sz="3850" spc="-150" dirty="0">
                <a:latin typeface="Arial MT"/>
                <a:cs typeface="Arial MT"/>
              </a:rPr>
              <a:t> </a:t>
            </a:r>
            <a:r>
              <a:rPr sz="3850" i="1" spc="-145" dirty="0">
                <a:solidFill>
                  <a:srgbClr val="FF644E"/>
                </a:solidFill>
                <a:latin typeface="Arial"/>
                <a:cs typeface="Arial"/>
              </a:rPr>
              <a:t>S</a:t>
            </a:r>
            <a:r>
              <a:rPr sz="3850" i="1" spc="-60" dirty="0">
                <a:latin typeface="Arial"/>
                <a:cs typeface="Arial"/>
              </a:rPr>
              <a:t>ynch</a:t>
            </a:r>
            <a:r>
              <a:rPr sz="3850" i="1" spc="-135" dirty="0">
                <a:latin typeface="Arial"/>
                <a:cs typeface="Arial"/>
              </a:rPr>
              <a:t>r</a:t>
            </a:r>
            <a:r>
              <a:rPr sz="3850" i="1" spc="-114" dirty="0">
                <a:latin typeface="Arial"/>
                <a:cs typeface="Arial"/>
              </a:rPr>
              <a:t>onize  </a:t>
            </a:r>
            <a:r>
              <a:rPr sz="3850" i="1" spc="-90" dirty="0">
                <a:solidFill>
                  <a:srgbClr val="FF644E"/>
                </a:solidFill>
                <a:latin typeface="Arial"/>
                <a:cs typeface="Arial"/>
              </a:rPr>
              <a:t>T</a:t>
            </a:r>
            <a:r>
              <a:rPr sz="3850" i="1" spc="-90" dirty="0">
                <a:latin typeface="Arial"/>
                <a:cs typeface="Arial"/>
              </a:rPr>
              <a:t>ime </a:t>
            </a:r>
            <a:r>
              <a:rPr sz="3850" spc="-50" dirty="0">
                <a:latin typeface="Arial MT"/>
                <a:cs typeface="Arial MT"/>
              </a:rPr>
              <a:t>across </a:t>
            </a:r>
            <a:r>
              <a:rPr sz="3850" spc="-70" dirty="0">
                <a:latin typeface="Arial MT"/>
                <a:cs typeface="Arial MT"/>
              </a:rPr>
              <a:t>heterogeneous </a:t>
            </a:r>
            <a:r>
              <a:rPr sz="3850" spc="-95" dirty="0">
                <a:latin typeface="Arial MT"/>
                <a:cs typeface="Arial MT"/>
              </a:rPr>
              <a:t>IoT </a:t>
            </a:r>
            <a:r>
              <a:rPr sz="3850" spc="-85" dirty="0">
                <a:latin typeface="Arial MT"/>
                <a:cs typeface="Arial MT"/>
              </a:rPr>
              <a:t>Devices </a:t>
            </a:r>
            <a:r>
              <a:rPr sz="3850" spc="-80" dirty="0">
                <a:latin typeface="Arial MT"/>
                <a:cs typeface="Arial MT"/>
              </a:rPr>
              <a:t> </a:t>
            </a:r>
            <a:r>
              <a:rPr sz="3850" spc="-204" dirty="0">
                <a:latin typeface="Arial MT"/>
                <a:cs typeface="Arial MT"/>
              </a:rPr>
              <a:t>(</a:t>
            </a:r>
            <a:r>
              <a:rPr sz="3850" i="1" spc="-204" dirty="0">
                <a:solidFill>
                  <a:srgbClr val="FF644E"/>
                </a:solidFill>
                <a:latin typeface="Arial"/>
                <a:cs typeface="Arial"/>
              </a:rPr>
              <a:t>HAEST</a:t>
            </a:r>
            <a:r>
              <a:rPr sz="3850" spc="-204" dirty="0">
                <a:latin typeface="Arial MT"/>
                <a:cs typeface="Arial MT"/>
              </a:rPr>
              <a:t>)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07900" y="946348"/>
            <a:ext cx="456565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70" dirty="0">
                <a:latin typeface="Arial MT"/>
                <a:cs typeface="Arial MT"/>
              </a:rPr>
              <a:t>Passiv</a:t>
            </a:r>
            <a:r>
              <a:rPr sz="3250" spc="-120" dirty="0">
                <a:latin typeface="Arial MT"/>
                <a:cs typeface="Arial MT"/>
              </a:rPr>
              <a:t>e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45" dirty="0">
                <a:latin typeface="Arial MT"/>
                <a:cs typeface="Arial MT"/>
              </a:rPr>
              <a:t>Sensin</a:t>
            </a:r>
            <a:r>
              <a:rPr sz="3250" spc="-90" dirty="0">
                <a:latin typeface="Arial MT"/>
                <a:cs typeface="Arial MT"/>
              </a:rPr>
              <a:t>g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85" dirty="0">
                <a:latin typeface="Arial MT"/>
                <a:cs typeface="Arial MT"/>
              </a:rPr>
              <a:t>App</a:t>
            </a:r>
            <a:r>
              <a:rPr sz="3250" spc="-140" dirty="0">
                <a:latin typeface="Arial MT"/>
                <a:cs typeface="Arial MT"/>
              </a:rPr>
              <a:t>r</a:t>
            </a:r>
            <a:r>
              <a:rPr sz="3250" spc="-100" dirty="0">
                <a:latin typeface="Arial MT"/>
                <a:cs typeface="Arial MT"/>
              </a:rPr>
              <a:t>oach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388747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215" dirty="0">
                <a:latin typeface="Arial MT"/>
                <a:cs typeface="Arial MT"/>
              </a:rPr>
              <a:t>HAES</a:t>
            </a:r>
            <a:r>
              <a:rPr sz="3250" b="0" i="0" spc="-1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114" dirty="0">
                <a:latin typeface="Arial MT"/>
                <a:cs typeface="Arial MT"/>
              </a:rPr>
              <a:t>-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35" dirty="0">
                <a:latin typeface="Arial MT"/>
                <a:cs typeface="Arial MT"/>
              </a:rPr>
              <a:t>Principl</a:t>
            </a:r>
            <a:r>
              <a:rPr sz="3250" b="0" i="0" spc="-90" dirty="0">
                <a:latin typeface="Arial MT"/>
                <a:cs typeface="Arial MT"/>
              </a:rPr>
              <a:t>e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60" dirty="0">
                <a:latin typeface="Arial MT"/>
                <a:cs typeface="Arial MT"/>
              </a:rPr>
              <a:t>Idea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173" y="2745271"/>
            <a:ext cx="3453129" cy="2799080"/>
            <a:chOff x="773173" y="2745271"/>
            <a:chExt cx="3453129" cy="2799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73" y="2745271"/>
              <a:ext cx="3453042" cy="27987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8893" y="5439371"/>
              <a:ext cx="2901950" cy="64769"/>
            </a:xfrm>
            <a:custGeom>
              <a:avLst/>
              <a:gdLst/>
              <a:ahLst/>
              <a:cxnLst/>
              <a:rect l="l" t="t" r="r" b="b"/>
              <a:pathLst>
                <a:path w="2901950" h="64770">
                  <a:moveTo>
                    <a:pt x="2901594" y="0"/>
                  </a:moveTo>
                  <a:lnTo>
                    <a:pt x="0" y="0"/>
                  </a:lnTo>
                  <a:lnTo>
                    <a:pt x="0" y="24041"/>
                  </a:lnTo>
                  <a:lnTo>
                    <a:pt x="0" y="64173"/>
                  </a:lnTo>
                  <a:lnTo>
                    <a:pt x="2901594" y="64173"/>
                  </a:lnTo>
                  <a:lnTo>
                    <a:pt x="2901594" y="24041"/>
                  </a:lnTo>
                  <a:lnTo>
                    <a:pt x="2901594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8901" y="5439370"/>
              <a:ext cx="2901950" cy="64769"/>
            </a:xfrm>
            <a:custGeom>
              <a:avLst/>
              <a:gdLst/>
              <a:ahLst/>
              <a:cxnLst/>
              <a:rect l="l" t="t" r="r" b="b"/>
              <a:pathLst>
                <a:path w="2901950" h="64770">
                  <a:moveTo>
                    <a:pt x="8831" y="0"/>
                  </a:moveTo>
                  <a:lnTo>
                    <a:pt x="2892755" y="0"/>
                  </a:lnTo>
                  <a:lnTo>
                    <a:pt x="2897633" y="0"/>
                  </a:lnTo>
                  <a:lnTo>
                    <a:pt x="2901587" y="3953"/>
                  </a:lnTo>
                  <a:lnTo>
                    <a:pt x="2901587" y="8831"/>
                  </a:lnTo>
                  <a:lnTo>
                    <a:pt x="2901587" y="55338"/>
                  </a:lnTo>
                  <a:lnTo>
                    <a:pt x="2901587" y="60215"/>
                  </a:lnTo>
                  <a:lnTo>
                    <a:pt x="2897633" y="64169"/>
                  </a:lnTo>
                  <a:lnTo>
                    <a:pt x="2892755" y="64169"/>
                  </a:lnTo>
                  <a:lnTo>
                    <a:pt x="8831" y="64169"/>
                  </a:lnTo>
                  <a:lnTo>
                    <a:pt x="3953" y="64169"/>
                  </a:lnTo>
                  <a:lnTo>
                    <a:pt x="0" y="60215"/>
                  </a:lnTo>
                  <a:lnTo>
                    <a:pt x="0" y="55338"/>
                  </a:lnTo>
                  <a:lnTo>
                    <a:pt x="0" y="8831"/>
                  </a:lnTo>
                  <a:lnTo>
                    <a:pt x="0" y="3953"/>
                  </a:lnTo>
                  <a:lnTo>
                    <a:pt x="3953" y="0"/>
                  </a:lnTo>
                  <a:lnTo>
                    <a:pt x="8831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8078" y="4968689"/>
              <a:ext cx="2600960" cy="495300"/>
            </a:xfrm>
            <a:custGeom>
              <a:avLst/>
              <a:gdLst/>
              <a:ahLst/>
              <a:cxnLst/>
              <a:rect l="l" t="t" r="r" b="b"/>
              <a:pathLst>
                <a:path w="2600960" h="495300">
                  <a:moveTo>
                    <a:pt x="0" y="494720"/>
                  </a:moveTo>
                  <a:lnTo>
                    <a:pt x="2600500" y="494720"/>
                  </a:lnTo>
                  <a:lnTo>
                    <a:pt x="2600500" y="0"/>
                  </a:lnTo>
                  <a:lnTo>
                    <a:pt x="0" y="0"/>
                  </a:lnTo>
                  <a:lnTo>
                    <a:pt x="0" y="494720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336" y="5126351"/>
              <a:ext cx="377190" cy="3771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00810" y="4166471"/>
              <a:ext cx="2597785" cy="802640"/>
            </a:xfrm>
            <a:custGeom>
              <a:avLst/>
              <a:gdLst/>
              <a:ahLst/>
              <a:cxnLst/>
              <a:rect l="l" t="t" r="r" b="b"/>
              <a:pathLst>
                <a:path w="2597785" h="802639">
                  <a:moveTo>
                    <a:pt x="0" y="0"/>
                  </a:moveTo>
                  <a:lnTo>
                    <a:pt x="0" y="802218"/>
                  </a:lnTo>
                  <a:lnTo>
                    <a:pt x="2597768" y="802218"/>
                  </a:lnTo>
                  <a:lnTo>
                    <a:pt x="2597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1675" y="4800160"/>
              <a:ext cx="377190" cy="3771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33459" y="4458704"/>
              <a:ext cx="87630" cy="110489"/>
            </a:xfrm>
            <a:custGeom>
              <a:avLst/>
              <a:gdLst/>
              <a:ahLst/>
              <a:cxnLst/>
              <a:rect l="l" t="t" r="r" b="b"/>
              <a:pathLst>
                <a:path w="87630" h="110489">
                  <a:moveTo>
                    <a:pt x="0" y="0"/>
                  </a:moveTo>
                  <a:lnTo>
                    <a:pt x="0" y="110197"/>
                  </a:lnTo>
                  <a:lnTo>
                    <a:pt x="87464" y="110197"/>
                  </a:lnTo>
                  <a:lnTo>
                    <a:pt x="87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3459" y="4458704"/>
              <a:ext cx="87630" cy="110489"/>
            </a:xfrm>
            <a:custGeom>
              <a:avLst/>
              <a:gdLst/>
              <a:ahLst/>
              <a:cxnLst/>
              <a:rect l="l" t="t" r="r" b="b"/>
              <a:pathLst>
                <a:path w="87630" h="110489">
                  <a:moveTo>
                    <a:pt x="0" y="0"/>
                  </a:moveTo>
                  <a:lnTo>
                    <a:pt x="87464" y="0"/>
                  </a:lnTo>
                  <a:lnTo>
                    <a:pt x="87464" y="110198"/>
                  </a:lnTo>
                  <a:lnTo>
                    <a:pt x="0" y="1101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0042" y="4968690"/>
              <a:ext cx="442595" cy="40640"/>
            </a:xfrm>
            <a:custGeom>
              <a:avLst/>
              <a:gdLst/>
              <a:ahLst/>
              <a:cxnLst/>
              <a:rect l="l" t="t" r="r" b="b"/>
              <a:pathLst>
                <a:path w="442594" h="40639">
                  <a:moveTo>
                    <a:pt x="0" y="2994"/>
                  </a:moveTo>
                  <a:lnTo>
                    <a:pt x="0" y="37136"/>
                  </a:lnTo>
                  <a:lnTo>
                    <a:pt x="2995" y="40130"/>
                  </a:lnTo>
                  <a:lnTo>
                    <a:pt x="439525" y="40130"/>
                  </a:lnTo>
                  <a:lnTo>
                    <a:pt x="442518" y="37136"/>
                  </a:lnTo>
                  <a:lnTo>
                    <a:pt x="442518" y="2994"/>
                  </a:lnTo>
                  <a:lnTo>
                    <a:pt x="439525" y="0"/>
                  </a:lnTo>
                  <a:lnTo>
                    <a:pt x="6690" y="0"/>
                  </a:lnTo>
                  <a:lnTo>
                    <a:pt x="2995" y="0"/>
                  </a:lnTo>
                  <a:lnTo>
                    <a:pt x="0" y="299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10042" y="4968690"/>
              <a:ext cx="442595" cy="40640"/>
            </a:xfrm>
            <a:custGeom>
              <a:avLst/>
              <a:gdLst/>
              <a:ahLst/>
              <a:cxnLst/>
              <a:rect l="l" t="t" r="r" b="b"/>
              <a:pathLst>
                <a:path w="442594" h="40639">
                  <a:moveTo>
                    <a:pt x="6688" y="0"/>
                  </a:moveTo>
                  <a:lnTo>
                    <a:pt x="435829" y="0"/>
                  </a:lnTo>
                  <a:lnTo>
                    <a:pt x="439523" y="0"/>
                  </a:lnTo>
                  <a:lnTo>
                    <a:pt x="442518" y="2994"/>
                  </a:lnTo>
                  <a:lnTo>
                    <a:pt x="442518" y="6688"/>
                  </a:lnTo>
                  <a:lnTo>
                    <a:pt x="442518" y="33441"/>
                  </a:lnTo>
                  <a:lnTo>
                    <a:pt x="442518" y="37135"/>
                  </a:lnTo>
                  <a:lnTo>
                    <a:pt x="439523" y="40130"/>
                  </a:lnTo>
                  <a:lnTo>
                    <a:pt x="435829" y="40130"/>
                  </a:lnTo>
                  <a:lnTo>
                    <a:pt x="6688" y="40130"/>
                  </a:lnTo>
                  <a:lnTo>
                    <a:pt x="2994" y="40130"/>
                  </a:lnTo>
                  <a:lnTo>
                    <a:pt x="0" y="37135"/>
                  </a:lnTo>
                  <a:lnTo>
                    <a:pt x="0" y="33441"/>
                  </a:lnTo>
                  <a:lnTo>
                    <a:pt x="0" y="6688"/>
                  </a:lnTo>
                  <a:lnTo>
                    <a:pt x="0" y="2994"/>
                  </a:lnTo>
                  <a:lnTo>
                    <a:pt x="2994" y="0"/>
                  </a:lnTo>
                  <a:lnTo>
                    <a:pt x="6688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9995" y="5021691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2391"/>
                  </a:moveTo>
                  <a:lnTo>
                    <a:pt x="0" y="5341"/>
                  </a:lnTo>
                  <a:lnTo>
                    <a:pt x="0" y="118671"/>
                  </a:lnTo>
                  <a:lnTo>
                    <a:pt x="2390" y="121061"/>
                  </a:lnTo>
                  <a:lnTo>
                    <a:pt x="29651" y="121061"/>
                  </a:lnTo>
                  <a:lnTo>
                    <a:pt x="32042" y="118671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390" y="0"/>
                  </a:lnTo>
                  <a:lnTo>
                    <a:pt x="0" y="2391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9995" y="5021691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5340"/>
                  </a:moveTo>
                  <a:lnTo>
                    <a:pt x="0" y="115720"/>
                  </a:lnTo>
                  <a:lnTo>
                    <a:pt x="0" y="118670"/>
                  </a:lnTo>
                  <a:lnTo>
                    <a:pt x="2391" y="121061"/>
                  </a:lnTo>
                  <a:lnTo>
                    <a:pt x="5340" y="121061"/>
                  </a:lnTo>
                  <a:lnTo>
                    <a:pt x="26702" y="121061"/>
                  </a:lnTo>
                  <a:lnTo>
                    <a:pt x="29651" y="121061"/>
                  </a:lnTo>
                  <a:lnTo>
                    <a:pt x="32042" y="118670"/>
                  </a:lnTo>
                  <a:lnTo>
                    <a:pt x="32042" y="115720"/>
                  </a:lnTo>
                  <a:lnTo>
                    <a:pt x="32042" y="5340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6702" y="0"/>
                  </a:lnTo>
                  <a:lnTo>
                    <a:pt x="5340" y="0"/>
                  </a:lnTo>
                  <a:lnTo>
                    <a:pt x="2391" y="0"/>
                  </a:lnTo>
                  <a:lnTo>
                    <a:pt x="0" y="2391"/>
                  </a:lnTo>
                  <a:lnTo>
                    <a:pt x="0" y="534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39427" y="5018960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2390"/>
                  </a:moveTo>
                  <a:lnTo>
                    <a:pt x="0" y="5340"/>
                  </a:lnTo>
                  <a:lnTo>
                    <a:pt x="0" y="118670"/>
                  </a:lnTo>
                  <a:lnTo>
                    <a:pt x="2391" y="121060"/>
                  </a:lnTo>
                  <a:lnTo>
                    <a:pt x="29650" y="121060"/>
                  </a:lnTo>
                  <a:lnTo>
                    <a:pt x="32042" y="118670"/>
                  </a:lnTo>
                  <a:lnTo>
                    <a:pt x="32042" y="2390"/>
                  </a:lnTo>
                  <a:lnTo>
                    <a:pt x="29650" y="0"/>
                  </a:lnTo>
                  <a:lnTo>
                    <a:pt x="2391" y="0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39427" y="5018960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5340"/>
                  </a:moveTo>
                  <a:lnTo>
                    <a:pt x="0" y="115720"/>
                  </a:lnTo>
                  <a:lnTo>
                    <a:pt x="0" y="118670"/>
                  </a:lnTo>
                  <a:lnTo>
                    <a:pt x="2391" y="121061"/>
                  </a:lnTo>
                  <a:lnTo>
                    <a:pt x="5340" y="121061"/>
                  </a:lnTo>
                  <a:lnTo>
                    <a:pt x="26702" y="121061"/>
                  </a:lnTo>
                  <a:lnTo>
                    <a:pt x="29651" y="121061"/>
                  </a:lnTo>
                  <a:lnTo>
                    <a:pt x="32042" y="118670"/>
                  </a:lnTo>
                  <a:lnTo>
                    <a:pt x="32042" y="115720"/>
                  </a:lnTo>
                  <a:lnTo>
                    <a:pt x="32042" y="5340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6702" y="0"/>
                  </a:lnTo>
                  <a:lnTo>
                    <a:pt x="5340" y="0"/>
                  </a:lnTo>
                  <a:lnTo>
                    <a:pt x="2391" y="0"/>
                  </a:lnTo>
                  <a:lnTo>
                    <a:pt x="0" y="2391"/>
                  </a:lnTo>
                  <a:lnTo>
                    <a:pt x="0" y="534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2073" y="4826305"/>
              <a:ext cx="154866" cy="1548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27517" y="5322581"/>
              <a:ext cx="76835" cy="99060"/>
            </a:xfrm>
            <a:custGeom>
              <a:avLst/>
              <a:gdLst/>
              <a:ahLst/>
              <a:cxnLst/>
              <a:rect l="l" t="t" r="r" b="b"/>
              <a:pathLst>
                <a:path w="76835" h="99060">
                  <a:moveTo>
                    <a:pt x="0" y="0"/>
                  </a:moveTo>
                  <a:lnTo>
                    <a:pt x="0" y="98901"/>
                  </a:lnTo>
                  <a:lnTo>
                    <a:pt x="76530" y="98901"/>
                  </a:lnTo>
                  <a:lnTo>
                    <a:pt x="76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7517" y="5322581"/>
              <a:ext cx="76835" cy="99060"/>
            </a:xfrm>
            <a:custGeom>
              <a:avLst/>
              <a:gdLst/>
              <a:ahLst/>
              <a:cxnLst/>
              <a:rect l="l" t="t" r="r" b="b"/>
              <a:pathLst>
                <a:path w="76835" h="99060">
                  <a:moveTo>
                    <a:pt x="0" y="0"/>
                  </a:moveTo>
                  <a:lnTo>
                    <a:pt x="76530" y="0"/>
                  </a:lnTo>
                  <a:lnTo>
                    <a:pt x="76530" y="98900"/>
                  </a:lnTo>
                  <a:lnTo>
                    <a:pt x="0" y="989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2264" y="4794230"/>
              <a:ext cx="202260" cy="2022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8235" y="4628898"/>
              <a:ext cx="377190" cy="3771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3852" y="4627708"/>
              <a:ext cx="377190" cy="3771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704805" y="4223378"/>
              <a:ext cx="614045" cy="118110"/>
            </a:xfrm>
            <a:custGeom>
              <a:avLst/>
              <a:gdLst/>
              <a:ahLst/>
              <a:cxnLst/>
              <a:rect l="l" t="t" r="r" b="b"/>
              <a:pathLst>
                <a:path w="614045" h="118110">
                  <a:moveTo>
                    <a:pt x="0" y="0"/>
                  </a:moveTo>
                  <a:lnTo>
                    <a:pt x="613727" y="0"/>
                  </a:lnTo>
                  <a:lnTo>
                    <a:pt x="613727" y="117530"/>
                  </a:lnTo>
                  <a:lnTo>
                    <a:pt x="0" y="117530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67111" y="4128888"/>
            <a:ext cx="48387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Microph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4806" y="4266407"/>
            <a:ext cx="23495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5" dirty="0">
                <a:latin typeface="Arial"/>
                <a:cs typeface="Arial"/>
              </a:rPr>
              <a:t>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79505" y="4340932"/>
            <a:ext cx="255270" cy="453390"/>
          </a:xfrm>
          <a:custGeom>
            <a:avLst/>
            <a:gdLst/>
            <a:ahLst/>
            <a:cxnLst/>
            <a:rect l="l" t="t" r="r" b="b"/>
            <a:pathLst>
              <a:path w="255269" h="453389">
                <a:moveTo>
                  <a:pt x="0" y="453296"/>
                </a:moveTo>
                <a:lnTo>
                  <a:pt x="0" y="226648"/>
                </a:lnTo>
                <a:lnTo>
                  <a:pt x="254677" y="226648"/>
                </a:lnTo>
                <a:lnTo>
                  <a:pt x="254677" y="0"/>
                </a:lnTo>
              </a:path>
            </a:pathLst>
          </a:custGeom>
          <a:ln w="982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94668" y="3745805"/>
            <a:ext cx="32702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5" dirty="0">
                <a:latin typeface="Arial"/>
                <a:cs typeface="Arial"/>
              </a:rPr>
              <a:t>Opt</a:t>
            </a:r>
            <a:r>
              <a:rPr sz="900" b="1" dirty="0">
                <a:latin typeface="Arial"/>
                <a:cs typeface="Arial"/>
              </a:rPr>
              <a:t>i</a:t>
            </a:r>
            <a:r>
              <a:rPr sz="900" b="1" spc="15" dirty="0">
                <a:latin typeface="Arial"/>
                <a:cs typeface="Arial"/>
              </a:rPr>
              <a:t>c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2969" y="3932355"/>
            <a:ext cx="393700" cy="226695"/>
          </a:xfrm>
          <a:prstGeom prst="rect">
            <a:avLst/>
          </a:prstGeom>
          <a:ln w="9822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819"/>
              </a:lnSpc>
            </a:pPr>
            <a:r>
              <a:rPr sz="900" b="1" spc="5" dirty="0">
                <a:latin typeface="Arial"/>
                <a:cs typeface="Arial"/>
              </a:rPr>
              <a:t>al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900" b="1" spc="15" dirty="0">
                <a:latin typeface="Arial"/>
                <a:cs typeface="Arial"/>
              </a:rPr>
              <a:t>Sens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83072" y="4158356"/>
            <a:ext cx="14351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or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44491" y="4149044"/>
            <a:ext cx="558165" cy="1208405"/>
            <a:chOff x="1944491" y="4149044"/>
            <a:chExt cx="558165" cy="1208405"/>
          </a:xfrm>
        </p:grpSpPr>
        <p:sp>
          <p:nvSpPr>
            <p:cNvPr id="33" name="object 33"/>
            <p:cNvSpPr/>
            <p:nvPr/>
          </p:nvSpPr>
          <p:spPr>
            <a:xfrm>
              <a:off x="1949571" y="4154124"/>
              <a:ext cx="129539" cy="287655"/>
            </a:xfrm>
            <a:custGeom>
              <a:avLst/>
              <a:gdLst/>
              <a:ahLst/>
              <a:cxnLst/>
              <a:rect l="l" t="t" r="r" b="b"/>
              <a:pathLst>
                <a:path w="129539" h="287654">
                  <a:moveTo>
                    <a:pt x="0" y="0"/>
                  </a:moveTo>
                  <a:lnTo>
                    <a:pt x="0" y="143735"/>
                  </a:lnTo>
                  <a:lnTo>
                    <a:pt x="129442" y="143735"/>
                  </a:lnTo>
                  <a:lnTo>
                    <a:pt x="129442" y="287471"/>
                  </a:lnTo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30525" y="5195053"/>
              <a:ext cx="267335" cy="157480"/>
            </a:xfrm>
            <a:custGeom>
              <a:avLst/>
              <a:gdLst/>
              <a:ahLst/>
              <a:cxnLst/>
              <a:rect l="l" t="t" r="r" b="b"/>
              <a:pathLst>
                <a:path w="267335" h="157479">
                  <a:moveTo>
                    <a:pt x="0" y="0"/>
                  </a:moveTo>
                  <a:lnTo>
                    <a:pt x="267008" y="0"/>
                  </a:lnTo>
                  <a:lnTo>
                    <a:pt x="267008" y="157313"/>
                  </a:lnTo>
                  <a:lnTo>
                    <a:pt x="0" y="15731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285801" y="5111155"/>
            <a:ext cx="156845" cy="3048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" marR="5080" indent="-19685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IM  </a:t>
            </a:r>
            <a:r>
              <a:rPr sz="900" b="1" spc="20" dirty="0">
                <a:latin typeface="Arial"/>
                <a:cs typeface="Arial"/>
              </a:rPr>
              <a:t>U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97533" y="5273709"/>
            <a:ext cx="526415" cy="98425"/>
          </a:xfrm>
          <a:custGeom>
            <a:avLst/>
            <a:gdLst/>
            <a:ahLst/>
            <a:cxnLst/>
            <a:rect l="l" t="t" r="r" b="b"/>
            <a:pathLst>
              <a:path w="526414" h="98425">
                <a:moveTo>
                  <a:pt x="0" y="0"/>
                </a:moveTo>
                <a:lnTo>
                  <a:pt x="263092" y="0"/>
                </a:lnTo>
                <a:lnTo>
                  <a:pt x="263092" y="98381"/>
                </a:lnTo>
                <a:lnTo>
                  <a:pt x="526185" y="98381"/>
                </a:lnTo>
              </a:path>
            </a:pathLst>
          </a:custGeom>
          <a:ln w="982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4784817" y="2380580"/>
            <a:ext cx="1553210" cy="3632835"/>
            <a:chOff x="4784817" y="2380580"/>
            <a:chExt cx="1553210" cy="3632835"/>
          </a:xfrm>
        </p:grpSpPr>
        <p:sp>
          <p:nvSpPr>
            <p:cNvPr id="38" name="object 38"/>
            <p:cNvSpPr/>
            <p:nvPr/>
          </p:nvSpPr>
          <p:spPr>
            <a:xfrm>
              <a:off x="4799740" y="3738091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07535" y="4280224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858" y="3799687"/>
              <a:ext cx="116657" cy="6819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806102" y="2395503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6102" y="2937636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>
                  <a:moveTo>
                    <a:pt x="0" y="0"/>
                  </a:moveTo>
                  <a:lnTo>
                    <a:pt x="416445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97834" y="2703377"/>
              <a:ext cx="711835" cy="6985"/>
            </a:xfrm>
            <a:custGeom>
              <a:avLst/>
              <a:gdLst/>
              <a:ahLst/>
              <a:cxnLst/>
              <a:rect l="l" t="t" r="r" b="b"/>
              <a:pathLst>
                <a:path w="711835" h="6985">
                  <a:moveTo>
                    <a:pt x="0" y="6772"/>
                  </a:moveTo>
                  <a:lnTo>
                    <a:pt x="711545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09321" y="27204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772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37693" y="2482301"/>
              <a:ext cx="143510" cy="3521710"/>
            </a:xfrm>
            <a:custGeom>
              <a:avLst/>
              <a:gdLst/>
              <a:ahLst/>
              <a:cxnLst/>
              <a:rect l="l" t="t" r="r" b="b"/>
              <a:pathLst>
                <a:path w="143510" h="3521710">
                  <a:moveTo>
                    <a:pt x="0" y="0"/>
                  </a:moveTo>
                  <a:lnTo>
                    <a:pt x="143256" y="0"/>
                  </a:lnTo>
                  <a:lnTo>
                    <a:pt x="143256" y="3521082"/>
                  </a:lnTo>
                  <a:lnTo>
                    <a:pt x="0" y="3521082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75240" y="2937636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7757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78983" y="2056308"/>
            <a:ext cx="61087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7950">
              <a:lnSpc>
                <a:spcPct val="102099"/>
              </a:lnSpc>
              <a:spcBef>
                <a:spcPts val="105"/>
              </a:spcBef>
            </a:pPr>
            <a:r>
              <a:rPr sz="1200" b="1" spc="15" dirty="0">
                <a:latin typeface="Arial"/>
                <a:cs typeface="Arial"/>
              </a:rPr>
              <a:t>Door </a:t>
            </a:r>
            <a:r>
              <a:rPr sz="1200" b="1" spc="20" dirty="0">
                <a:latin typeface="Arial"/>
                <a:cs typeface="Arial"/>
              </a:rPr>
              <a:t> Opened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25504" y="2056308"/>
            <a:ext cx="54991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105">
              <a:lnSpc>
                <a:spcPct val="102099"/>
              </a:lnSpc>
              <a:spcBef>
                <a:spcPts val="105"/>
              </a:spcBef>
            </a:pPr>
            <a:r>
              <a:rPr sz="1200" b="1" spc="15" dirty="0">
                <a:latin typeface="Arial"/>
                <a:cs typeface="Arial"/>
              </a:rPr>
              <a:t>Door </a:t>
            </a:r>
            <a:r>
              <a:rPr sz="1200" b="1" spc="20" dirty="0">
                <a:latin typeface="Arial"/>
                <a:cs typeface="Arial"/>
              </a:rPr>
              <a:t> Closed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785006" y="2472478"/>
            <a:ext cx="1532255" cy="3660140"/>
            <a:chOff x="4785006" y="2472478"/>
            <a:chExt cx="1532255" cy="3660140"/>
          </a:xfrm>
        </p:grpSpPr>
        <p:sp>
          <p:nvSpPr>
            <p:cNvPr id="50" name="object 50"/>
            <p:cNvSpPr/>
            <p:nvPr/>
          </p:nvSpPr>
          <p:spPr>
            <a:xfrm>
              <a:off x="5890957" y="27204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772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896" y="3799687"/>
              <a:ext cx="116657" cy="68199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99740" y="5047778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07535" y="5589912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858" y="5109375"/>
              <a:ext cx="116657" cy="6819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896" y="5109375"/>
              <a:ext cx="116657" cy="6819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830631" y="2482301"/>
              <a:ext cx="143510" cy="3521710"/>
            </a:xfrm>
            <a:custGeom>
              <a:avLst/>
              <a:gdLst/>
              <a:ahLst/>
              <a:cxnLst/>
              <a:rect l="l" t="t" r="r" b="b"/>
              <a:pathLst>
                <a:path w="143510" h="3521710">
                  <a:moveTo>
                    <a:pt x="0" y="0"/>
                  </a:moveTo>
                  <a:lnTo>
                    <a:pt x="143256" y="0"/>
                  </a:lnTo>
                  <a:lnTo>
                    <a:pt x="143256" y="3521082"/>
                  </a:lnTo>
                  <a:lnTo>
                    <a:pt x="0" y="3521082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580213" y="4757539"/>
            <a:ext cx="55880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105"/>
              </a:spcBef>
            </a:pPr>
            <a:r>
              <a:rPr sz="1200" b="1" spc="20" dirty="0">
                <a:latin typeface="Arial"/>
                <a:cs typeface="Arial"/>
              </a:rPr>
              <a:t>Opt</a:t>
            </a:r>
            <a:r>
              <a:rPr sz="1200" b="1" spc="5" dirty="0">
                <a:latin typeface="Arial"/>
                <a:cs typeface="Arial"/>
              </a:rPr>
              <a:t>i</a:t>
            </a:r>
            <a:r>
              <a:rPr sz="1200" b="1" spc="15" dirty="0">
                <a:latin typeface="Arial"/>
                <a:cs typeface="Arial"/>
              </a:rPr>
              <a:t>cal  Sensor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904760" y="3105542"/>
            <a:ext cx="2661285" cy="2413000"/>
            <a:chOff x="6904760" y="3105542"/>
            <a:chExt cx="2661285" cy="2413000"/>
          </a:xfrm>
        </p:grpSpPr>
        <p:sp>
          <p:nvSpPr>
            <p:cNvPr id="59" name="object 59"/>
            <p:cNvSpPr/>
            <p:nvPr/>
          </p:nvSpPr>
          <p:spPr>
            <a:xfrm>
              <a:off x="6919494" y="3105542"/>
              <a:ext cx="0" cy="2078355"/>
            </a:xfrm>
            <a:custGeom>
              <a:avLst/>
              <a:gdLst/>
              <a:ahLst/>
              <a:cxnLst/>
              <a:rect l="l" t="t" r="r" b="b"/>
              <a:pathLst>
                <a:path h="2078354">
                  <a:moveTo>
                    <a:pt x="0" y="0"/>
                  </a:moveTo>
                  <a:lnTo>
                    <a:pt x="0" y="207824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17914" y="5194044"/>
              <a:ext cx="2600960" cy="0"/>
            </a:xfrm>
            <a:custGeom>
              <a:avLst/>
              <a:gdLst/>
              <a:ahLst/>
              <a:cxnLst/>
              <a:rect l="l" t="t" r="r" b="b"/>
              <a:pathLst>
                <a:path w="2600959">
                  <a:moveTo>
                    <a:pt x="2600500" y="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50877" y="4454766"/>
              <a:ext cx="2482215" cy="346075"/>
            </a:xfrm>
            <a:custGeom>
              <a:avLst/>
              <a:gdLst/>
              <a:ahLst/>
              <a:cxnLst/>
              <a:rect l="l" t="t" r="r" b="b"/>
              <a:pathLst>
                <a:path w="2482215" h="346075">
                  <a:moveTo>
                    <a:pt x="2482120" y="0"/>
                  </a:moveTo>
                  <a:lnTo>
                    <a:pt x="0" y="346063"/>
                  </a:lnTo>
                </a:path>
              </a:pathLst>
            </a:custGeom>
            <a:ln w="294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49844" y="3848520"/>
              <a:ext cx="2484755" cy="546100"/>
            </a:xfrm>
            <a:custGeom>
              <a:avLst/>
              <a:gdLst/>
              <a:ahLst/>
              <a:cxnLst/>
              <a:rect l="l" t="t" r="r" b="b"/>
              <a:pathLst>
                <a:path w="2484754" h="546100">
                  <a:moveTo>
                    <a:pt x="2484187" y="0"/>
                  </a:moveTo>
                  <a:lnTo>
                    <a:pt x="0" y="546088"/>
                  </a:lnTo>
                </a:path>
              </a:pathLst>
            </a:custGeom>
            <a:ln w="29467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49845" y="3674437"/>
              <a:ext cx="2501265" cy="184785"/>
            </a:xfrm>
            <a:custGeom>
              <a:avLst/>
              <a:gdLst/>
              <a:ahLst/>
              <a:cxnLst/>
              <a:rect l="l" t="t" r="r" b="b"/>
              <a:pathLst>
                <a:path w="2501265" h="184785">
                  <a:moveTo>
                    <a:pt x="2501228" y="0"/>
                  </a:moveTo>
                  <a:lnTo>
                    <a:pt x="0" y="184442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78284" y="3305750"/>
              <a:ext cx="0" cy="2212975"/>
            </a:xfrm>
            <a:custGeom>
              <a:avLst/>
              <a:gdLst/>
              <a:ahLst/>
              <a:cxnLst/>
              <a:rect l="l" t="t" r="r" b="b"/>
              <a:pathLst>
                <a:path h="2212975">
                  <a:moveTo>
                    <a:pt x="0" y="0"/>
                  </a:moveTo>
                  <a:lnTo>
                    <a:pt x="0" y="2212706"/>
                  </a:lnTo>
                </a:path>
              </a:pathLst>
            </a:custGeom>
            <a:ln w="19645">
              <a:solidFill>
                <a:srgbClr val="ED7D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09520" y="3307283"/>
              <a:ext cx="0" cy="2209800"/>
            </a:xfrm>
            <a:custGeom>
              <a:avLst/>
              <a:gdLst/>
              <a:ahLst/>
              <a:cxnLst/>
              <a:rect l="l" t="t" r="r" b="b"/>
              <a:pathLst>
                <a:path h="2209800">
                  <a:moveTo>
                    <a:pt x="0" y="0"/>
                  </a:moveTo>
                  <a:lnTo>
                    <a:pt x="0" y="2209641"/>
                  </a:lnTo>
                </a:path>
              </a:pathLst>
            </a:custGeom>
            <a:ln w="19645">
              <a:solidFill>
                <a:srgbClr val="ED7D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059612" y="2783184"/>
            <a:ext cx="61087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7950">
              <a:lnSpc>
                <a:spcPct val="102099"/>
              </a:lnSpc>
              <a:spcBef>
                <a:spcPts val="105"/>
              </a:spcBef>
            </a:pPr>
            <a:r>
              <a:rPr sz="1200" b="1" spc="15" dirty="0">
                <a:latin typeface="Arial"/>
                <a:cs typeface="Arial"/>
              </a:rPr>
              <a:t>Door </a:t>
            </a:r>
            <a:r>
              <a:rPr sz="1200" b="1" spc="20" dirty="0">
                <a:latin typeface="Arial"/>
                <a:cs typeface="Arial"/>
              </a:rPr>
              <a:t> Opened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19</a:t>
            </a:fld>
            <a:endParaRPr spc="15" dirty="0"/>
          </a:p>
        </p:txBody>
      </p:sp>
      <p:sp>
        <p:nvSpPr>
          <p:cNvPr id="67" name="object 67"/>
          <p:cNvSpPr txBox="1"/>
          <p:nvPr/>
        </p:nvSpPr>
        <p:spPr>
          <a:xfrm>
            <a:off x="8297267" y="2822475"/>
            <a:ext cx="549910" cy="40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105">
              <a:lnSpc>
                <a:spcPct val="102099"/>
              </a:lnSpc>
              <a:spcBef>
                <a:spcPts val="105"/>
              </a:spcBef>
            </a:pPr>
            <a:r>
              <a:rPr sz="1200" b="1" spc="15" dirty="0">
                <a:latin typeface="Arial"/>
                <a:cs typeface="Arial"/>
              </a:rPr>
              <a:t>Door </a:t>
            </a:r>
            <a:r>
              <a:rPr sz="1200" b="1" spc="20" dirty="0">
                <a:latin typeface="Arial"/>
                <a:cs typeface="Arial"/>
              </a:rPr>
              <a:t> Closed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481986" y="3549352"/>
            <a:ext cx="91630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30" dirty="0">
                <a:latin typeface="Arial"/>
                <a:cs typeface="Arial"/>
              </a:rPr>
              <a:t>M</a:t>
            </a:r>
            <a:r>
              <a:rPr sz="1200" b="1" spc="5" dirty="0">
                <a:latin typeface="Arial"/>
                <a:cs typeface="Arial"/>
              </a:rPr>
              <a:t>i</a:t>
            </a:r>
            <a:r>
              <a:rPr sz="1200" b="1" spc="20" dirty="0">
                <a:latin typeface="Arial"/>
                <a:cs typeface="Arial"/>
              </a:rPr>
              <a:t>crophone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07907" y="4266406"/>
            <a:ext cx="3136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20" dirty="0">
                <a:latin typeface="Arial"/>
                <a:cs typeface="Arial"/>
              </a:rPr>
              <a:t>IMU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73382" y="3819439"/>
            <a:ext cx="182880" cy="10915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sz="1200" b="1" spc="15" dirty="0">
                <a:latin typeface="Arial"/>
                <a:cs typeface="Arial"/>
              </a:rPr>
              <a:t>Device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Clocks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92303" y="3686671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14567" y="3554474"/>
            <a:ext cx="2921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84" baseline="-11574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31594" y="4217094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053857" y="4084897"/>
            <a:ext cx="2336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121770" y="4855568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44034" y="4723370"/>
            <a:ext cx="2857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604992" y="4708228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527256" y="4576030"/>
            <a:ext cx="2857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85347" y="4128691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507610" y="3996494"/>
            <a:ext cx="2336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585347" y="3568800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507610" y="3436603"/>
            <a:ext cx="2921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84" baseline="-11574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299529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95" dirty="0">
                <a:latin typeface="Arial MT"/>
                <a:cs typeface="Arial MT"/>
              </a:rPr>
              <a:t>An</a:t>
            </a:r>
            <a:r>
              <a:rPr sz="3100" b="0" i="0" spc="-35" dirty="0">
                <a:latin typeface="Arial MT"/>
                <a:cs typeface="Arial MT"/>
              </a:rPr>
              <a:t> </a:t>
            </a:r>
            <a:r>
              <a:rPr sz="3100" b="0" i="0" spc="-80" dirty="0">
                <a:latin typeface="Arial MT"/>
                <a:cs typeface="Arial MT"/>
              </a:rPr>
              <a:t>Edge</a:t>
            </a:r>
            <a:r>
              <a:rPr sz="3100" b="0" i="0" spc="-35" dirty="0">
                <a:latin typeface="Arial MT"/>
                <a:cs typeface="Arial MT"/>
              </a:rPr>
              <a:t> </a:t>
            </a:r>
            <a:r>
              <a:rPr sz="3100" b="0" i="0" spc="-55" dirty="0">
                <a:latin typeface="Arial MT"/>
                <a:cs typeface="Arial MT"/>
              </a:rPr>
              <a:t>Platform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1558" y="7238997"/>
            <a:ext cx="1022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66452" y="3144587"/>
            <a:ext cx="5525770" cy="3044825"/>
            <a:chOff x="2266452" y="3144587"/>
            <a:chExt cx="5525770" cy="3044825"/>
          </a:xfrm>
        </p:grpSpPr>
        <p:sp>
          <p:nvSpPr>
            <p:cNvPr id="6" name="object 6"/>
            <p:cNvSpPr/>
            <p:nvPr/>
          </p:nvSpPr>
          <p:spPr>
            <a:xfrm>
              <a:off x="5137753" y="3259512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0"/>
                  </a:moveTo>
                  <a:lnTo>
                    <a:pt x="0" y="1008058"/>
                  </a:lnTo>
                </a:path>
              </a:pathLst>
            </a:custGeom>
            <a:ln w="29467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72913" y="3144595"/>
              <a:ext cx="130175" cy="1238250"/>
            </a:xfrm>
            <a:custGeom>
              <a:avLst/>
              <a:gdLst/>
              <a:ahLst/>
              <a:cxnLst/>
              <a:rect l="l" t="t" r="r" b="b"/>
              <a:pathLst>
                <a:path w="130175" h="1238250">
                  <a:moveTo>
                    <a:pt x="129667" y="1108252"/>
                  </a:moveTo>
                  <a:lnTo>
                    <a:pt x="0" y="1108252"/>
                  </a:lnTo>
                  <a:lnTo>
                    <a:pt x="64833" y="1237907"/>
                  </a:lnTo>
                  <a:lnTo>
                    <a:pt x="129667" y="1108252"/>
                  </a:lnTo>
                  <a:close/>
                </a:path>
                <a:path w="130175" h="1238250">
                  <a:moveTo>
                    <a:pt x="129667" y="129654"/>
                  </a:moveTo>
                  <a:lnTo>
                    <a:pt x="64833" y="0"/>
                  </a:lnTo>
                  <a:lnTo>
                    <a:pt x="0" y="129654"/>
                  </a:lnTo>
                  <a:lnTo>
                    <a:pt x="129667" y="129654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7753" y="5066378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0"/>
                  </a:moveTo>
                  <a:lnTo>
                    <a:pt x="0" y="1008058"/>
                  </a:lnTo>
                </a:path>
              </a:pathLst>
            </a:custGeom>
            <a:ln w="29467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2913" y="4951463"/>
              <a:ext cx="130175" cy="1238250"/>
            </a:xfrm>
            <a:custGeom>
              <a:avLst/>
              <a:gdLst/>
              <a:ahLst/>
              <a:cxnLst/>
              <a:rect l="l" t="t" r="r" b="b"/>
              <a:pathLst>
                <a:path w="130175" h="1238250">
                  <a:moveTo>
                    <a:pt x="129667" y="1108240"/>
                  </a:moveTo>
                  <a:lnTo>
                    <a:pt x="0" y="1108240"/>
                  </a:lnTo>
                  <a:lnTo>
                    <a:pt x="64833" y="1237907"/>
                  </a:lnTo>
                  <a:lnTo>
                    <a:pt x="129667" y="1108240"/>
                  </a:lnTo>
                  <a:close/>
                </a:path>
                <a:path w="130175" h="1238250">
                  <a:moveTo>
                    <a:pt x="129667" y="129654"/>
                  </a:moveTo>
                  <a:lnTo>
                    <a:pt x="64833" y="0"/>
                  </a:lnTo>
                  <a:lnTo>
                    <a:pt x="0" y="129654"/>
                  </a:lnTo>
                  <a:lnTo>
                    <a:pt x="129667" y="129654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1374" y="5495151"/>
              <a:ext cx="5495925" cy="0"/>
            </a:xfrm>
            <a:custGeom>
              <a:avLst/>
              <a:gdLst/>
              <a:ahLst/>
              <a:cxnLst/>
              <a:rect l="l" t="t" r="r" b="b"/>
              <a:pathLst>
                <a:path w="5495925">
                  <a:moveTo>
                    <a:pt x="0" y="0"/>
                  </a:moveTo>
                  <a:lnTo>
                    <a:pt x="549565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21968" y="6122888"/>
            <a:ext cx="165163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100" spc="-95" dirty="0">
                <a:latin typeface="Arial MT"/>
                <a:cs typeface="Arial MT"/>
              </a:rPr>
              <a:t>Ha</a:t>
            </a:r>
            <a:r>
              <a:rPr sz="3100" spc="-110" dirty="0">
                <a:latin typeface="Arial MT"/>
                <a:cs typeface="Arial MT"/>
              </a:rPr>
              <a:t>r</a:t>
            </a:r>
            <a:r>
              <a:rPr sz="3100" spc="-20" dirty="0">
                <a:latin typeface="Arial MT"/>
                <a:cs typeface="Arial MT"/>
              </a:rPr>
              <a:t>dwa</a:t>
            </a:r>
            <a:r>
              <a:rPr sz="3100" spc="-75" dirty="0">
                <a:latin typeface="Arial MT"/>
                <a:cs typeface="Arial MT"/>
              </a:rPr>
              <a:t>r</a:t>
            </a:r>
            <a:r>
              <a:rPr sz="3100" spc="-120" dirty="0">
                <a:latin typeface="Arial MT"/>
                <a:cs typeface="Arial MT"/>
              </a:rPr>
              <a:t>e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1374" y="3734074"/>
            <a:ext cx="5495925" cy="0"/>
          </a:xfrm>
          <a:custGeom>
            <a:avLst/>
            <a:gdLst/>
            <a:ahLst/>
            <a:cxnLst/>
            <a:rect l="l" t="t" r="r" b="b"/>
            <a:pathLst>
              <a:path w="5495925">
                <a:moveTo>
                  <a:pt x="0" y="0"/>
                </a:moveTo>
                <a:lnTo>
                  <a:pt x="5495650" y="0"/>
                </a:lnTo>
              </a:path>
            </a:pathLst>
          </a:custGeom>
          <a:ln w="2946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90441" y="4364633"/>
            <a:ext cx="306768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-55" dirty="0">
                <a:latin typeface="Arial MT"/>
                <a:cs typeface="Arial MT"/>
              </a:rPr>
              <a:t>Operating</a:t>
            </a:r>
            <a:r>
              <a:rPr sz="3100" spc="-70" dirty="0">
                <a:latin typeface="Arial MT"/>
                <a:cs typeface="Arial MT"/>
              </a:rPr>
              <a:t> </a:t>
            </a:r>
            <a:r>
              <a:rPr sz="3100" spc="-65" dirty="0">
                <a:latin typeface="Arial MT"/>
                <a:cs typeface="Arial MT"/>
              </a:rPr>
              <a:t>System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3347" y="2596554"/>
            <a:ext cx="189611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spc="-40" dirty="0">
                <a:latin typeface="Arial MT"/>
                <a:cs typeface="Arial MT"/>
              </a:rPr>
              <a:t>Application</a:t>
            </a:r>
            <a:endParaRPr sz="3100" dirty="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77301" y="2357323"/>
            <a:ext cx="5504180" cy="4514850"/>
            <a:chOff x="2277301" y="2357323"/>
            <a:chExt cx="5504180" cy="4514850"/>
          </a:xfrm>
        </p:grpSpPr>
        <p:sp>
          <p:nvSpPr>
            <p:cNvPr id="16" name="object 16"/>
            <p:cNvSpPr/>
            <p:nvPr/>
          </p:nvSpPr>
          <p:spPr>
            <a:xfrm>
              <a:off x="2282381" y="2362403"/>
              <a:ext cx="5494020" cy="4504690"/>
            </a:xfrm>
            <a:custGeom>
              <a:avLst/>
              <a:gdLst/>
              <a:ahLst/>
              <a:cxnLst/>
              <a:rect l="l" t="t" r="r" b="b"/>
              <a:pathLst>
                <a:path w="5494020" h="4504690">
                  <a:moveTo>
                    <a:pt x="0" y="0"/>
                  </a:moveTo>
                  <a:lnTo>
                    <a:pt x="5493635" y="0"/>
                  </a:lnTo>
                  <a:lnTo>
                    <a:pt x="5493635" y="4504419"/>
                  </a:lnTo>
                  <a:lnTo>
                    <a:pt x="0" y="4504419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2079" y="3489294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0" y="228810"/>
                  </a:moveTo>
                  <a:lnTo>
                    <a:pt x="0" y="259731"/>
                  </a:lnTo>
                  <a:lnTo>
                    <a:pt x="175" y="304000"/>
                  </a:lnTo>
                  <a:lnTo>
                    <a:pt x="4729" y="368337"/>
                  </a:lnTo>
                  <a:lnTo>
                    <a:pt x="24729" y="422407"/>
                  </a:lnTo>
                  <a:lnTo>
                    <a:pt x="67151" y="464828"/>
                  </a:lnTo>
                  <a:lnTo>
                    <a:pt x="121221" y="484829"/>
                  </a:lnTo>
                  <a:lnTo>
                    <a:pt x="185128" y="489383"/>
                  </a:lnTo>
                  <a:lnTo>
                    <a:pt x="228810" y="489558"/>
                  </a:lnTo>
                  <a:lnTo>
                    <a:pt x="2842536" y="489554"/>
                  </a:lnTo>
                  <a:lnTo>
                    <a:pt x="2885789" y="489383"/>
                  </a:lnTo>
                  <a:lnTo>
                    <a:pt x="2950141" y="484824"/>
                  </a:lnTo>
                  <a:lnTo>
                    <a:pt x="3004195" y="464828"/>
                  </a:lnTo>
                  <a:lnTo>
                    <a:pt x="3046617" y="422407"/>
                  </a:lnTo>
                  <a:lnTo>
                    <a:pt x="3066617" y="368353"/>
                  </a:lnTo>
                  <a:lnTo>
                    <a:pt x="3071172" y="304429"/>
                  </a:lnTo>
                  <a:lnTo>
                    <a:pt x="3071347" y="260747"/>
                  </a:lnTo>
                  <a:lnTo>
                    <a:pt x="3071347" y="229829"/>
                  </a:lnTo>
                  <a:lnTo>
                    <a:pt x="3071172" y="185558"/>
                  </a:lnTo>
                  <a:lnTo>
                    <a:pt x="3066617" y="121222"/>
                  </a:lnTo>
                  <a:lnTo>
                    <a:pt x="3046617" y="67153"/>
                  </a:lnTo>
                  <a:lnTo>
                    <a:pt x="3004195" y="24730"/>
                  </a:lnTo>
                  <a:lnTo>
                    <a:pt x="2950125" y="4728"/>
                  </a:lnTo>
                  <a:lnTo>
                    <a:pt x="2886218" y="175"/>
                  </a:lnTo>
                  <a:lnTo>
                    <a:pt x="2842536" y="0"/>
                  </a:lnTo>
                  <a:lnTo>
                    <a:pt x="228810" y="4"/>
                  </a:lnTo>
                  <a:lnTo>
                    <a:pt x="185557" y="175"/>
                  </a:lnTo>
                  <a:lnTo>
                    <a:pt x="121205" y="4734"/>
                  </a:lnTo>
                  <a:lnTo>
                    <a:pt x="67151" y="24730"/>
                  </a:lnTo>
                  <a:lnTo>
                    <a:pt x="24729" y="67153"/>
                  </a:lnTo>
                  <a:lnTo>
                    <a:pt x="4729" y="121206"/>
                  </a:lnTo>
                  <a:lnTo>
                    <a:pt x="175" y="185129"/>
                  </a:lnTo>
                  <a:lnTo>
                    <a:pt x="0" y="228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02079" y="3489294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228811" y="0"/>
                  </a:moveTo>
                  <a:lnTo>
                    <a:pt x="2842537" y="0"/>
                  </a:lnTo>
                  <a:lnTo>
                    <a:pt x="2886219" y="175"/>
                  </a:lnTo>
                  <a:lnTo>
                    <a:pt x="2950142" y="4730"/>
                  </a:lnTo>
                  <a:lnTo>
                    <a:pt x="3004195" y="24730"/>
                  </a:lnTo>
                  <a:lnTo>
                    <a:pt x="3046617" y="67152"/>
                  </a:lnTo>
                  <a:lnTo>
                    <a:pt x="3066617" y="121222"/>
                  </a:lnTo>
                  <a:lnTo>
                    <a:pt x="3071172" y="185558"/>
                  </a:lnTo>
                  <a:lnTo>
                    <a:pt x="3071348" y="229828"/>
                  </a:lnTo>
                  <a:lnTo>
                    <a:pt x="3071348" y="260747"/>
                  </a:lnTo>
                  <a:lnTo>
                    <a:pt x="3071172" y="304429"/>
                  </a:lnTo>
                  <a:lnTo>
                    <a:pt x="3066617" y="368352"/>
                  </a:lnTo>
                  <a:lnTo>
                    <a:pt x="3046617" y="422405"/>
                  </a:lnTo>
                  <a:lnTo>
                    <a:pt x="3004195" y="464828"/>
                  </a:lnTo>
                  <a:lnTo>
                    <a:pt x="2950126" y="484828"/>
                  </a:lnTo>
                  <a:lnTo>
                    <a:pt x="2885789" y="489383"/>
                  </a:lnTo>
                  <a:lnTo>
                    <a:pt x="2841519" y="489558"/>
                  </a:lnTo>
                  <a:lnTo>
                    <a:pt x="228811" y="489558"/>
                  </a:lnTo>
                  <a:lnTo>
                    <a:pt x="185128" y="489383"/>
                  </a:lnTo>
                  <a:lnTo>
                    <a:pt x="121206" y="484828"/>
                  </a:lnTo>
                  <a:lnTo>
                    <a:pt x="67152" y="464828"/>
                  </a:lnTo>
                  <a:lnTo>
                    <a:pt x="24730" y="422405"/>
                  </a:lnTo>
                  <a:lnTo>
                    <a:pt x="4730" y="368336"/>
                  </a:lnTo>
                  <a:lnTo>
                    <a:pt x="175" y="304000"/>
                  </a:lnTo>
                  <a:lnTo>
                    <a:pt x="0" y="259730"/>
                  </a:lnTo>
                  <a:lnTo>
                    <a:pt x="0" y="228811"/>
                  </a:lnTo>
                  <a:lnTo>
                    <a:pt x="175" y="185128"/>
                  </a:lnTo>
                  <a:lnTo>
                    <a:pt x="4730" y="121206"/>
                  </a:lnTo>
                  <a:lnTo>
                    <a:pt x="24730" y="67152"/>
                  </a:lnTo>
                  <a:lnTo>
                    <a:pt x="67152" y="24730"/>
                  </a:lnTo>
                  <a:lnTo>
                    <a:pt x="121222" y="4730"/>
                  </a:lnTo>
                  <a:lnTo>
                    <a:pt x="185558" y="175"/>
                  </a:lnTo>
                  <a:lnTo>
                    <a:pt x="229828" y="0"/>
                  </a:lnTo>
                  <a:lnTo>
                    <a:pt x="228811" y="0"/>
                  </a:lnTo>
                  <a:close/>
                </a:path>
              </a:pathLst>
            </a:custGeom>
            <a:ln w="29467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89623" y="3559174"/>
            <a:ext cx="1703705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i="1" spc="-20" dirty="0">
                <a:latin typeface="Arial"/>
                <a:cs typeface="Arial"/>
              </a:rPr>
              <a:t>Information</a:t>
            </a:r>
            <a:r>
              <a:rPr sz="1900" i="1" spc="-5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flow</a:t>
            </a:r>
            <a:endParaRPr sz="19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87345" y="5310894"/>
            <a:ext cx="3101340" cy="519430"/>
            <a:chOff x="3587345" y="5310894"/>
            <a:chExt cx="3101340" cy="519430"/>
          </a:xfrm>
        </p:grpSpPr>
        <p:sp>
          <p:nvSpPr>
            <p:cNvPr id="21" name="object 21"/>
            <p:cNvSpPr/>
            <p:nvPr/>
          </p:nvSpPr>
          <p:spPr>
            <a:xfrm>
              <a:off x="3602079" y="5325628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0" y="228810"/>
                  </a:moveTo>
                  <a:lnTo>
                    <a:pt x="0" y="259730"/>
                  </a:lnTo>
                  <a:lnTo>
                    <a:pt x="175" y="304000"/>
                  </a:lnTo>
                  <a:lnTo>
                    <a:pt x="4729" y="368336"/>
                  </a:lnTo>
                  <a:lnTo>
                    <a:pt x="24729" y="422405"/>
                  </a:lnTo>
                  <a:lnTo>
                    <a:pt x="67151" y="464828"/>
                  </a:lnTo>
                  <a:lnTo>
                    <a:pt x="121221" y="484829"/>
                  </a:lnTo>
                  <a:lnTo>
                    <a:pt x="185128" y="489383"/>
                  </a:lnTo>
                  <a:lnTo>
                    <a:pt x="228810" y="489558"/>
                  </a:lnTo>
                  <a:lnTo>
                    <a:pt x="2842536" y="489554"/>
                  </a:lnTo>
                  <a:lnTo>
                    <a:pt x="2885789" y="489383"/>
                  </a:lnTo>
                  <a:lnTo>
                    <a:pt x="2950141" y="484824"/>
                  </a:lnTo>
                  <a:lnTo>
                    <a:pt x="3004195" y="464828"/>
                  </a:lnTo>
                  <a:lnTo>
                    <a:pt x="3046617" y="422405"/>
                  </a:lnTo>
                  <a:lnTo>
                    <a:pt x="3066617" y="368352"/>
                  </a:lnTo>
                  <a:lnTo>
                    <a:pt x="3071172" y="304429"/>
                  </a:lnTo>
                  <a:lnTo>
                    <a:pt x="3071347" y="260747"/>
                  </a:lnTo>
                  <a:lnTo>
                    <a:pt x="3071347" y="229828"/>
                  </a:lnTo>
                  <a:lnTo>
                    <a:pt x="3071172" y="185558"/>
                  </a:lnTo>
                  <a:lnTo>
                    <a:pt x="3066617" y="121222"/>
                  </a:lnTo>
                  <a:lnTo>
                    <a:pt x="3046617" y="67152"/>
                  </a:lnTo>
                  <a:lnTo>
                    <a:pt x="3004195" y="24729"/>
                  </a:lnTo>
                  <a:lnTo>
                    <a:pt x="2950125" y="4728"/>
                  </a:lnTo>
                  <a:lnTo>
                    <a:pt x="2886218" y="175"/>
                  </a:lnTo>
                  <a:lnTo>
                    <a:pt x="2842536" y="0"/>
                  </a:lnTo>
                  <a:lnTo>
                    <a:pt x="228810" y="4"/>
                  </a:lnTo>
                  <a:lnTo>
                    <a:pt x="185557" y="175"/>
                  </a:lnTo>
                  <a:lnTo>
                    <a:pt x="121205" y="4733"/>
                  </a:lnTo>
                  <a:lnTo>
                    <a:pt x="67151" y="24729"/>
                  </a:lnTo>
                  <a:lnTo>
                    <a:pt x="24729" y="67152"/>
                  </a:lnTo>
                  <a:lnTo>
                    <a:pt x="4729" y="121206"/>
                  </a:lnTo>
                  <a:lnTo>
                    <a:pt x="175" y="185128"/>
                  </a:lnTo>
                  <a:lnTo>
                    <a:pt x="0" y="228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2079" y="5325628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228811" y="0"/>
                  </a:moveTo>
                  <a:lnTo>
                    <a:pt x="2842537" y="0"/>
                  </a:lnTo>
                  <a:lnTo>
                    <a:pt x="2886219" y="175"/>
                  </a:lnTo>
                  <a:lnTo>
                    <a:pt x="2950142" y="4730"/>
                  </a:lnTo>
                  <a:lnTo>
                    <a:pt x="3004195" y="24730"/>
                  </a:lnTo>
                  <a:lnTo>
                    <a:pt x="3046617" y="67152"/>
                  </a:lnTo>
                  <a:lnTo>
                    <a:pt x="3066617" y="121222"/>
                  </a:lnTo>
                  <a:lnTo>
                    <a:pt x="3071172" y="185558"/>
                  </a:lnTo>
                  <a:lnTo>
                    <a:pt x="3071348" y="229828"/>
                  </a:lnTo>
                  <a:lnTo>
                    <a:pt x="3071348" y="260747"/>
                  </a:lnTo>
                  <a:lnTo>
                    <a:pt x="3071172" y="304429"/>
                  </a:lnTo>
                  <a:lnTo>
                    <a:pt x="3066617" y="368352"/>
                  </a:lnTo>
                  <a:lnTo>
                    <a:pt x="3046617" y="422405"/>
                  </a:lnTo>
                  <a:lnTo>
                    <a:pt x="3004195" y="464828"/>
                  </a:lnTo>
                  <a:lnTo>
                    <a:pt x="2950126" y="484828"/>
                  </a:lnTo>
                  <a:lnTo>
                    <a:pt x="2885789" y="489383"/>
                  </a:lnTo>
                  <a:lnTo>
                    <a:pt x="2841519" y="489558"/>
                  </a:lnTo>
                  <a:lnTo>
                    <a:pt x="228811" y="489558"/>
                  </a:lnTo>
                  <a:lnTo>
                    <a:pt x="185128" y="489383"/>
                  </a:lnTo>
                  <a:lnTo>
                    <a:pt x="121206" y="484828"/>
                  </a:lnTo>
                  <a:lnTo>
                    <a:pt x="67152" y="464828"/>
                  </a:lnTo>
                  <a:lnTo>
                    <a:pt x="24730" y="422405"/>
                  </a:lnTo>
                  <a:lnTo>
                    <a:pt x="4730" y="368336"/>
                  </a:lnTo>
                  <a:lnTo>
                    <a:pt x="175" y="304000"/>
                  </a:lnTo>
                  <a:lnTo>
                    <a:pt x="0" y="259730"/>
                  </a:lnTo>
                  <a:lnTo>
                    <a:pt x="0" y="228811"/>
                  </a:lnTo>
                  <a:lnTo>
                    <a:pt x="175" y="185128"/>
                  </a:lnTo>
                  <a:lnTo>
                    <a:pt x="4730" y="121206"/>
                  </a:lnTo>
                  <a:lnTo>
                    <a:pt x="24730" y="67152"/>
                  </a:lnTo>
                  <a:lnTo>
                    <a:pt x="67152" y="24730"/>
                  </a:lnTo>
                  <a:lnTo>
                    <a:pt x="121222" y="4730"/>
                  </a:lnTo>
                  <a:lnTo>
                    <a:pt x="185558" y="175"/>
                  </a:lnTo>
                  <a:lnTo>
                    <a:pt x="229828" y="0"/>
                  </a:lnTo>
                  <a:lnTo>
                    <a:pt x="228811" y="0"/>
                  </a:lnTo>
                  <a:close/>
                </a:path>
              </a:pathLst>
            </a:custGeom>
            <a:ln w="29467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02323" y="5396012"/>
            <a:ext cx="1691005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900" i="1" spc="-20" dirty="0">
                <a:latin typeface="Arial"/>
                <a:cs typeface="Arial"/>
              </a:rPr>
              <a:t>Information</a:t>
            </a:r>
            <a:r>
              <a:rPr sz="1900" i="1" spc="-5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flow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521462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215" dirty="0">
                <a:latin typeface="Arial MT"/>
                <a:cs typeface="Arial MT"/>
              </a:rPr>
              <a:t>HAES</a:t>
            </a:r>
            <a:r>
              <a:rPr sz="3250" b="0" i="0" spc="-1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114" dirty="0">
                <a:latin typeface="Arial MT"/>
                <a:cs typeface="Arial MT"/>
              </a:rPr>
              <a:t>-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85" dirty="0">
                <a:latin typeface="Arial MT"/>
                <a:cs typeface="Arial MT"/>
              </a:rPr>
              <a:t>Resea</a:t>
            </a:r>
            <a:r>
              <a:rPr sz="3250" b="0" i="0" spc="-195" dirty="0">
                <a:latin typeface="Arial MT"/>
                <a:cs typeface="Arial MT"/>
              </a:rPr>
              <a:t>r</a:t>
            </a:r>
            <a:r>
              <a:rPr sz="3250" b="0" i="0" spc="-70" dirty="0">
                <a:latin typeface="Arial MT"/>
                <a:cs typeface="Arial MT"/>
              </a:rPr>
              <a:t>c</a:t>
            </a:r>
            <a:r>
              <a:rPr sz="3250" b="0" i="0" spc="-5" dirty="0">
                <a:latin typeface="Arial MT"/>
                <a:cs typeface="Arial MT"/>
              </a:rPr>
              <a:t>h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55" dirty="0">
                <a:latin typeface="Arial MT"/>
                <a:cs typeface="Arial MT"/>
              </a:rPr>
              <a:t>Challenges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20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07900" y="1864964"/>
            <a:ext cx="8896985" cy="32918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8285" marR="127000" indent="-236220">
              <a:lnSpc>
                <a:spcPts val="2090"/>
              </a:lnSpc>
              <a:spcBef>
                <a:spcPts val="320"/>
              </a:spcBef>
              <a:buSzPct val="121052"/>
              <a:buFont typeface="SimSun"/>
              <a:buChar char="•"/>
              <a:tabLst>
                <a:tab pos="248920" algn="l"/>
              </a:tabLst>
            </a:pPr>
            <a:r>
              <a:rPr sz="1900" b="1" spc="-20" dirty="0">
                <a:latin typeface="Arial"/>
                <a:cs typeface="Arial"/>
              </a:rPr>
              <a:t>Event</a:t>
            </a:r>
            <a:r>
              <a:rPr sz="1900" b="1" dirty="0">
                <a:latin typeface="Arial"/>
                <a:cs typeface="Arial"/>
              </a:rPr>
              <a:t> Detection: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i="1" spc="15" dirty="0">
                <a:latin typeface="Arial"/>
                <a:cs typeface="Arial"/>
              </a:rPr>
              <a:t>Lightweight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spc="5" dirty="0">
                <a:latin typeface="Arial MT"/>
                <a:cs typeface="Arial MT"/>
              </a:rPr>
              <a:t>(throughput </a:t>
            </a:r>
            <a:r>
              <a:rPr sz="1900" spc="25" dirty="0">
                <a:latin typeface="Arial MT"/>
                <a:cs typeface="Arial MT"/>
              </a:rPr>
              <a:t>&gt;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1k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samples/sec),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i="1" spc="-25" dirty="0">
                <a:latin typeface="Arial"/>
                <a:cs typeface="Arial"/>
              </a:rPr>
              <a:t>Universal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spc="-30" dirty="0">
                <a:latin typeface="Arial MT"/>
                <a:cs typeface="Arial MT"/>
              </a:rPr>
              <a:t>(shared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algorithm) </a:t>
            </a:r>
            <a:r>
              <a:rPr sz="1900" spc="5" dirty="0">
                <a:latin typeface="Arial MT"/>
                <a:cs typeface="Arial MT"/>
              </a:rPr>
              <a:t>and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i="1" spc="-15" dirty="0">
                <a:latin typeface="Arial"/>
                <a:cs typeface="Arial"/>
              </a:rPr>
              <a:t>Scalable</a:t>
            </a:r>
            <a:r>
              <a:rPr sz="1900" i="1" spc="-5" dirty="0">
                <a:latin typeface="Arial"/>
                <a:cs typeface="Arial"/>
              </a:rPr>
              <a:t> </a:t>
            </a:r>
            <a:r>
              <a:rPr sz="1900" spc="-40" dirty="0">
                <a:latin typeface="Arial MT"/>
                <a:cs typeface="Arial MT"/>
              </a:rPr>
              <a:t>(No</a:t>
            </a:r>
            <a:r>
              <a:rPr sz="1900" spc="-5" dirty="0">
                <a:latin typeface="Arial MT"/>
                <a:cs typeface="Arial MT"/>
              </a:rPr>
              <a:t> Manual </a:t>
            </a:r>
            <a:r>
              <a:rPr sz="1900" spc="-10" dirty="0">
                <a:latin typeface="Arial MT"/>
                <a:cs typeface="Arial MT"/>
              </a:rPr>
              <a:t>Calibration)</a:t>
            </a:r>
            <a:endParaRPr sz="1900">
              <a:latin typeface="Arial MT"/>
              <a:cs typeface="Arial MT"/>
            </a:endParaRPr>
          </a:p>
          <a:p>
            <a:pPr marL="719455" lvl="1" indent="-236220">
              <a:lnSpc>
                <a:spcPct val="100000"/>
              </a:lnSpc>
              <a:spcBef>
                <a:spcPts val="1470"/>
              </a:spcBef>
              <a:buSzPct val="121052"/>
              <a:buFont typeface="SimSun"/>
              <a:buChar char="•"/>
              <a:tabLst>
                <a:tab pos="720090" algn="l"/>
              </a:tabLst>
            </a:pPr>
            <a:r>
              <a:rPr sz="1900" dirty="0">
                <a:latin typeface="Arial MT"/>
                <a:cs typeface="Arial MT"/>
              </a:rPr>
              <a:t>Cadence: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20" dirty="0">
                <a:latin typeface="Arial MT"/>
                <a:cs typeface="Arial MT"/>
              </a:rPr>
              <a:t>throughput</a:t>
            </a:r>
            <a:r>
              <a:rPr sz="1900" spc="-5" dirty="0">
                <a:latin typeface="Arial MT"/>
                <a:cs typeface="Arial MT"/>
              </a:rPr>
              <a:t> 33 </a:t>
            </a:r>
            <a:r>
              <a:rPr sz="1900" spc="10" dirty="0">
                <a:latin typeface="Arial MT"/>
                <a:cs typeface="Arial MT"/>
              </a:rPr>
              <a:t>samples/sec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30" dirty="0">
                <a:latin typeface="Arial MT"/>
                <a:cs typeface="Arial MT"/>
              </a:rPr>
              <a:t>with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40" dirty="0">
                <a:latin typeface="Arial MT"/>
                <a:cs typeface="Arial MT"/>
              </a:rPr>
              <a:t>a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20" dirty="0">
                <a:latin typeface="Arial MT"/>
                <a:cs typeface="Arial MT"/>
              </a:rPr>
              <a:t>dedicated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deep</a:t>
            </a:r>
            <a:r>
              <a:rPr sz="1900" spc="-5" dirty="0">
                <a:latin typeface="Arial MT"/>
                <a:cs typeface="Arial MT"/>
              </a:rPr>
              <a:t> learning </a:t>
            </a:r>
            <a:r>
              <a:rPr sz="1900" spc="15" dirty="0">
                <a:latin typeface="Arial MT"/>
                <a:cs typeface="Arial MT"/>
              </a:rPr>
              <a:t>model</a:t>
            </a:r>
            <a:endParaRPr sz="1900">
              <a:latin typeface="Arial MT"/>
              <a:cs typeface="Arial MT"/>
            </a:endParaRPr>
          </a:p>
          <a:p>
            <a:pPr marL="248285" marR="553085" indent="-236220">
              <a:lnSpc>
                <a:spcPts val="2010"/>
              </a:lnSpc>
              <a:spcBef>
                <a:spcPts val="1880"/>
              </a:spcBef>
              <a:buSzPct val="121052"/>
              <a:buFont typeface="SimSun"/>
              <a:buChar char="•"/>
              <a:tabLst>
                <a:tab pos="248920" algn="l"/>
              </a:tabLst>
            </a:pPr>
            <a:r>
              <a:rPr sz="1900" b="1" spc="-5" dirty="0">
                <a:latin typeface="Arial"/>
                <a:cs typeface="Arial"/>
              </a:rPr>
              <a:t>Delay </a:t>
            </a:r>
            <a:r>
              <a:rPr sz="1900" b="1" spc="-15" dirty="0">
                <a:latin typeface="Arial"/>
                <a:cs typeface="Arial"/>
              </a:rPr>
              <a:t>Adjusted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5" dirty="0">
                <a:latin typeface="Arial"/>
                <a:cs typeface="Arial"/>
              </a:rPr>
              <a:t>Clock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spc="-50" dirty="0">
                <a:latin typeface="Arial"/>
                <a:cs typeface="Arial"/>
              </a:rPr>
              <a:t>Sync: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spc="-40" dirty="0">
                <a:latin typeface="Arial MT"/>
                <a:cs typeface="Arial MT"/>
              </a:rPr>
              <a:t>a</a:t>
            </a:r>
            <a:r>
              <a:rPr sz="1900" spc="-5" dirty="0">
                <a:latin typeface="Arial MT"/>
                <a:cs typeface="Arial MT"/>
              </a:rPr>
              <a:t> single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event is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25" dirty="0">
                <a:latin typeface="Arial MT"/>
                <a:cs typeface="Arial MT"/>
              </a:rPr>
              <a:t>detected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30" dirty="0">
                <a:latin typeface="Arial MT"/>
                <a:cs typeface="Arial MT"/>
              </a:rPr>
              <a:t>with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40" dirty="0">
                <a:latin typeface="Arial MT"/>
                <a:cs typeface="Arial MT"/>
              </a:rPr>
              <a:t>a</a:t>
            </a:r>
            <a:r>
              <a:rPr sz="1900" spc="-5" dirty="0">
                <a:latin typeface="Arial MT"/>
                <a:cs typeface="Arial MT"/>
              </a:rPr>
              <a:t> delay</a:t>
            </a:r>
            <a:r>
              <a:rPr sz="1900" dirty="0">
                <a:latin typeface="Arial MT"/>
                <a:cs typeface="Arial MT"/>
              </a:rPr>
              <a:t> across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sensor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pair</a:t>
            </a:r>
            <a:endParaRPr sz="1900">
              <a:latin typeface="Arial MT"/>
              <a:cs typeface="Arial MT"/>
            </a:endParaRPr>
          </a:p>
          <a:p>
            <a:pPr marL="719455" lvl="1" indent="-236220">
              <a:lnSpc>
                <a:spcPct val="100000"/>
              </a:lnSpc>
              <a:spcBef>
                <a:spcPts val="1490"/>
              </a:spcBef>
              <a:buSzPct val="121052"/>
              <a:buFont typeface="SimSun"/>
              <a:buChar char="•"/>
              <a:tabLst>
                <a:tab pos="720090" algn="l"/>
              </a:tabLst>
            </a:pPr>
            <a:r>
              <a:rPr sz="1900" spc="10" dirty="0">
                <a:latin typeface="Arial MT"/>
                <a:cs typeface="Arial MT"/>
              </a:rPr>
              <a:t>Ambient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signals travel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asymmetric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distances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20" dirty="0">
                <a:latin typeface="Arial MT"/>
                <a:cs typeface="Arial MT"/>
              </a:rPr>
              <a:t>towards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the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pair</a:t>
            </a:r>
            <a:endParaRPr sz="1900">
              <a:latin typeface="Arial MT"/>
              <a:cs typeface="Arial MT"/>
            </a:endParaRPr>
          </a:p>
          <a:p>
            <a:pPr marL="719455" lvl="1" indent="-236220">
              <a:lnSpc>
                <a:spcPct val="100000"/>
              </a:lnSpc>
              <a:spcBef>
                <a:spcPts val="1585"/>
              </a:spcBef>
              <a:buSzPct val="121052"/>
              <a:buFont typeface="SimSun"/>
              <a:buChar char="•"/>
              <a:tabLst>
                <a:tab pos="720090" algn="l"/>
              </a:tabLst>
            </a:pPr>
            <a:r>
              <a:rPr sz="1900" spc="-10" dirty="0">
                <a:latin typeface="Arial MT"/>
                <a:cs typeface="Arial MT"/>
              </a:rPr>
              <a:t>Signals</a:t>
            </a:r>
            <a:r>
              <a:rPr sz="1900" spc="-5" dirty="0">
                <a:latin typeface="Arial MT"/>
                <a:cs typeface="Arial MT"/>
              </a:rPr>
              <a:t> may </a:t>
            </a:r>
            <a:r>
              <a:rPr sz="1900" spc="-25" dirty="0">
                <a:latin typeface="Arial MT"/>
                <a:cs typeface="Arial MT"/>
              </a:rPr>
              <a:t>have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drastically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-90" dirty="0">
                <a:latin typeface="Arial MT"/>
                <a:cs typeface="Arial MT"/>
              </a:rPr>
              <a:t>di</a:t>
            </a:r>
            <a:r>
              <a:rPr sz="1900" spc="-90" dirty="0">
                <a:latin typeface="SimSun"/>
                <a:cs typeface="SimSun"/>
              </a:rPr>
              <a:t>ff</a:t>
            </a:r>
            <a:r>
              <a:rPr sz="1900" spc="-90" dirty="0">
                <a:latin typeface="Arial MT"/>
                <a:cs typeface="Arial MT"/>
              </a:rPr>
              <a:t>erent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propagation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speeds</a:t>
            </a:r>
            <a:endParaRPr sz="1900">
              <a:latin typeface="Arial MT"/>
              <a:cs typeface="Arial MT"/>
            </a:endParaRPr>
          </a:p>
          <a:p>
            <a:pPr marL="248285" indent="-236220">
              <a:lnSpc>
                <a:spcPct val="100000"/>
              </a:lnSpc>
              <a:spcBef>
                <a:spcPts val="1664"/>
              </a:spcBef>
              <a:buSzPct val="121052"/>
              <a:buFont typeface="SimSun"/>
              <a:buChar char="•"/>
              <a:tabLst>
                <a:tab pos="248920" algn="l"/>
              </a:tabLst>
            </a:pPr>
            <a:r>
              <a:rPr sz="2850" b="1" spc="44" baseline="2923" dirty="0">
                <a:latin typeface="Arial"/>
                <a:cs typeface="Arial"/>
              </a:rPr>
              <a:t>Network-wide</a:t>
            </a:r>
            <a:r>
              <a:rPr sz="2850" b="1" spc="-15" baseline="2923" dirty="0">
                <a:latin typeface="Arial"/>
                <a:cs typeface="Arial"/>
              </a:rPr>
              <a:t> </a:t>
            </a:r>
            <a:r>
              <a:rPr sz="2850" b="1" spc="-37" baseline="2923" dirty="0">
                <a:latin typeface="Arial"/>
                <a:cs typeface="Arial"/>
              </a:rPr>
              <a:t>Sync</a:t>
            </a:r>
            <a:r>
              <a:rPr sz="2850" spc="-37" baseline="2923" dirty="0">
                <a:latin typeface="Arial MT"/>
                <a:cs typeface="Arial MT"/>
              </a:rPr>
              <a:t>:</a:t>
            </a:r>
            <a:r>
              <a:rPr sz="2850" spc="-7" baseline="2923" dirty="0">
                <a:latin typeface="Arial MT"/>
                <a:cs typeface="Arial MT"/>
              </a:rPr>
              <a:t> </a:t>
            </a:r>
            <a:r>
              <a:rPr sz="2850" spc="-22" baseline="2923" dirty="0">
                <a:latin typeface="Arial MT"/>
                <a:cs typeface="Arial MT"/>
              </a:rPr>
              <a:t>all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-7" baseline="2923" dirty="0">
                <a:latin typeface="Arial MT"/>
                <a:cs typeface="Arial MT"/>
              </a:rPr>
              <a:t>sensors in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-60" baseline="2923" dirty="0">
                <a:latin typeface="Arial MT"/>
                <a:cs typeface="Arial MT"/>
              </a:rPr>
              <a:t>a</a:t>
            </a:r>
            <a:r>
              <a:rPr sz="2850" spc="-7" baseline="2923" dirty="0">
                <a:latin typeface="Arial MT"/>
                <a:cs typeface="Arial MT"/>
              </a:rPr>
              <a:t> </a:t>
            </a:r>
            <a:r>
              <a:rPr sz="2850" spc="30" baseline="2923" dirty="0">
                <a:latin typeface="Arial MT"/>
                <a:cs typeface="Arial MT"/>
              </a:rPr>
              <a:t>network</a:t>
            </a:r>
            <a:r>
              <a:rPr sz="2850" spc="-7" baseline="2923" dirty="0">
                <a:latin typeface="Arial MT"/>
                <a:cs typeface="Arial MT"/>
              </a:rPr>
              <a:t> </a:t>
            </a:r>
            <a:r>
              <a:rPr sz="2850" spc="67" baseline="2923" dirty="0">
                <a:latin typeface="Arial MT"/>
                <a:cs typeface="Arial MT"/>
              </a:rPr>
              <a:t>do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44" baseline="2923" dirty="0">
                <a:latin typeface="Arial MT"/>
                <a:cs typeface="Arial MT"/>
              </a:rPr>
              <a:t>not</a:t>
            </a:r>
            <a:r>
              <a:rPr sz="2850" spc="-7" baseline="2923" dirty="0">
                <a:latin typeface="Arial MT"/>
                <a:cs typeface="Arial MT"/>
              </a:rPr>
              <a:t> </a:t>
            </a:r>
            <a:r>
              <a:rPr sz="2850" baseline="2923" dirty="0">
                <a:latin typeface="Arial MT"/>
                <a:cs typeface="Arial MT"/>
              </a:rPr>
              <a:t>observe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-7" baseline="2923" dirty="0">
                <a:latin typeface="Arial MT"/>
                <a:cs typeface="Arial MT"/>
              </a:rPr>
              <a:t>events in</a:t>
            </a:r>
            <a:r>
              <a:rPr sz="2850" spc="-15" baseline="2923" dirty="0">
                <a:latin typeface="Arial MT"/>
                <a:cs typeface="Arial MT"/>
              </a:rPr>
              <a:t> </a:t>
            </a:r>
            <a:r>
              <a:rPr sz="2850" spc="44" baseline="2923" dirty="0">
                <a:latin typeface="Arial MT"/>
                <a:cs typeface="Arial MT"/>
              </a:rPr>
              <a:t>common</a:t>
            </a:r>
            <a:endParaRPr sz="2850" baseline="292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463169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75" dirty="0">
                <a:latin typeface="Arial MT"/>
                <a:cs typeface="Arial MT"/>
              </a:rPr>
              <a:t>Even</a:t>
            </a:r>
            <a:r>
              <a:rPr sz="3250" spc="-55" dirty="0">
                <a:latin typeface="Arial MT"/>
                <a:cs typeface="Arial MT"/>
              </a:rPr>
              <a:t>t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10" dirty="0">
                <a:latin typeface="Arial MT"/>
                <a:cs typeface="Arial MT"/>
              </a:rPr>
              <a:t>Detectio</a:t>
            </a:r>
            <a:r>
              <a:rPr sz="3250" spc="-50" dirty="0">
                <a:latin typeface="Arial MT"/>
                <a:cs typeface="Arial MT"/>
              </a:rPr>
              <a:t>n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5" dirty="0">
                <a:latin typeface="Arial MT"/>
                <a:cs typeface="Arial MT"/>
              </a:rPr>
              <a:t>—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25" dirty="0">
                <a:latin typeface="Arial MT"/>
                <a:cs typeface="Arial MT"/>
              </a:rPr>
              <a:t>Intuition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3855" y="2874164"/>
            <a:ext cx="1532255" cy="2536190"/>
            <a:chOff x="1003855" y="2874164"/>
            <a:chExt cx="1532255" cy="2536190"/>
          </a:xfrm>
        </p:grpSpPr>
        <p:sp>
          <p:nvSpPr>
            <p:cNvPr id="4" name="object 4"/>
            <p:cNvSpPr/>
            <p:nvPr/>
          </p:nvSpPr>
          <p:spPr>
            <a:xfrm>
              <a:off x="1018589" y="2968398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6384" y="3510532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706" y="3029994"/>
              <a:ext cx="116657" cy="6819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2745" y="3029995"/>
              <a:ext cx="116657" cy="6819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7618" y="2888898"/>
              <a:ext cx="179070" cy="1123315"/>
            </a:xfrm>
            <a:custGeom>
              <a:avLst/>
              <a:gdLst/>
              <a:ahLst/>
              <a:cxnLst/>
              <a:rect l="l" t="t" r="r" b="b"/>
              <a:pathLst>
                <a:path w="179069" h="1123314">
                  <a:moveTo>
                    <a:pt x="152640" y="164415"/>
                  </a:moveTo>
                  <a:lnTo>
                    <a:pt x="158778" y="207049"/>
                  </a:lnTo>
                  <a:lnTo>
                    <a:pt x="164098" y="252476"/>
                  </a:lnTo>
                  <a:lnTo>
                    <a:pt x="168599" y="300297"/>
                  </a:lnTo>
                  <a:lnTo>
                    <a:pt x="172282" y="350113"/>
                  </a:lnTo>
                  <a:lnTo>
                    <a:pt x="175147" y="401526"/>
                  </a:lnTo>
                  <a:lnTo>
                    <a:pt x="177193" y="454135"/>
                  </a:lnTo>
                  <a:lnTo>
                    <a:pt x="178420" y="507543"/>
                  </a:lnTo>
                  <a:lnTo>
                    <a:pt x="178830" y="561350"/>
                  </a:lnTo>
                  <a:lnTo>
                    <a:pt x="178420" y="615157"/>
                  </a:lnTo>
                  <a:lnTo>
                    <a:pt x="177193" y="668564"/>
                  </a:lnTo>
                  <a:lnTo>
                    <a:pt x="175147" y="721174"/>
                  </a:lnTo>
                  <a:lnTo>
                    <a:pt x="172282" y="772586"/>
                  </a:lnTo>
                  <a:lnTo>
                    <a:pt x="168599" y="822403"/>
                  </a:lnTo>
                  <a:lnTo>
                    <a:pt x="164098" y="870224"/>
                  </a:lnTo>
                  <a:lnTo>
                    <a:pt x="158778" y="915651"/>
                  </a:lnTo>
                  <a:lnTo>
                    <a:pt x="152640" y="958284"/>
                  </a:lnTo>
                  <a:lnTo>
                    <a:pt x="141557" y="1017474"/>
                  </a:lnTo>
                  <a:lnTo>
                    <a:pt x="129433" y="1063510"/>
                  </a:lnTo>
                  <a:lnTo>
                    <a:pt x="103101" y="1116123"/>
                  </a:lnTo>
                  <a:lnTo>
                    <a:pt x="89414" y="1122700"/>
                  </a:lnTo>
                  <a:lnTo>
                    <a:pt x="75728" y="1116123"/>
                  </a:lnTo>
                  <a:lnTo>
                    <a:pt x="49396" y="1063510"/>
                  </a:lnTo>
                  <a:lnTo>
                    <a:pt x="37272" y="1017474"/>
                  </a:lnTo>
                  <a:lnTo>
                    <a:pt x="26189" y="958284"/>
                  </a:lnTo>
                  <a:lnTo>
                    <a:pt x="20050" y="915651"/>
                  </a:lnTo>
                  <a:lnTo>
                    <a:pt x="14731" y="870224"/>
                  </a:lnTo>
                  <a:lnTo>
                    <a:pt x="10230" y="822403"/>
                  </a:lnTo>
                  <a:lnTo>
                    <a:pt x="6547" y="772586"/>
                  </a:lnTo>
                  <a:lnTo>
                    <a:pt x="3682" y="721174"/>
                  </a:lnTo>
                  <a:lnTo>
                    <a:pt x="1636" y="668564"/>
                  </a:lnTo>
                  <a:lnTo>
                    <a:pt x="409" y="615157"/>
                  </a:lnTo>
                  <a:lnTo>
                    <a:pt x="0" y="561350"/>
                  </a:lnTo>
                  <a:lnTo>
                    <a:pt x="409" y="507543"/>
                  </a:lnTo>
                  <a:lnTo>
                    <a:pt x="1636" y="454135"/>
                  </a:lnTo>
                  <a:lnTo>
                    <a:pt x="3682" y="401526"/>
                  </a:lnTo>
                  <a:lnTo>
                    <a:pt x="6547" y="350113"/>
                  </a:lnTo>
                  <a:lnTo>
                    <a:pt x="10230" y="300297"/>
                  </a:lnTo>
                  <a:lnTo>
                    <a:pt x="14731" y="252476"/>
                  </a:lnTo>
                  <a:lnTo>
                    <a:pt x="20050" y="207049"/>
                  </a:lnTo>
                  <a:lnTo>
                    <a:pt x="26189" y="164415"/>
                  </a:lnTo>
                  <a:lnTo>
                    <a:pt x="37272" y="105226"/>
                  </a:lnTo>
                  <a:lnTo>
                    <a:pt x="49396" y="59189"/>
                  </a:lnTo>
                  <a:lnTo>
                    <a:pt x="75728" y="6576"/>
                  </a:lnTo>
                  <a:lnTo>
                    <a:pt x="89414" y="0"/>
                  </a:lnTo>
                  <a:lnTo>
                    <a:pt x="103101" y="6576"/>
                  </a:lnTo>
                  <a:lnTo>
                    <a:pt x="116527" y="26306"/>
                  </a:lnTo>
                  <a:lnTo>
                    <a:pt x="129433" y="59189"/>
                  </a:lnTo>
                  <a:lnTo>
                    <a:pt x="141557" y="105226"/>
                  </a:lnTo>
                  <a:lnTo>
                    <a:pt x="152640" y="164415"/>
                  </a:lnTo>
                  <a:close/>
                </a:path>
              </a:pathLst>
            </a:custGeom>
            <a:ln w="294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8656" y="2888898"/>
              <a:ext cx="179070" cy="1123315"/>
            </a:xfrm>
            <a:custGeom>
              <a:avLst/>
              <a:gdLst/>
              <a:ahLst/>
              <a:cxnLst/>
              <a:rect l="l" t="t" r="r" b="b"/>
              <a:pathLst>
                <a:path w="179069" h="1123314">
                  <a:moveTo>
                    <a:pt x="152640" y="164415"/>
                  </a:moveTo>
                  <a:lnTo>
                    <a:pt x="158778" y="207049"/>
                  </a:lnTo>
                  <a:lnTo>
                    <a:pt x="164098" y="252476"/>
                  </a:lnTo>
                  <a:lnTo>
                    <a:pt x="168599" y="300297"/>
                  </a:lnTo>
                  <a:lnTo>
                    <a:pt x="172282" y="350113"/>
                  </a:lnTo>
                  <a:lnTo>
                    <a:pt x="175147" y="401526"/>
                  </a:lnTo>
                  <a:lnTo>
                    <a:pt x="177193" y="454135"/>
                  </a:lnTo>
                  <a:lnTo>
                    <a:pt x="178420" y="507543"/>
                  </a:lnTo>
                  <a:lnTo>
                    <a:pt x="178830" y="561350"/>
                  </a:lnTo>
                  <a:lnTo>
                    <a:pt x="178420" y="615157"/>
                  </a:lnTo>
                  <a:lnTo>
                    <a:pt x="177193" y="668564"/>
                  </a:lnTo>
                  <a:lnTo>
                    <a:pt x="175147" y="721174"/>
                  </a:lnTo>
                  <a:lnTo>
                    <a:pt x="172282" y="772586"/>
                  </a:lnTo>
                  <a:lnTo>
                    <a:pt x="168599" y="822403"/>
                  </a:lnTo>
                  <a:lnTo>
                    <a:pt x="164098" y="870224"/>
                  </a:lnTo>
                  <a:lnTo>
                    <a:pt x="158778" y="915651"/>
                  </a:lnTo>
                  <a:lnTo>
                    <a:pt x="152640" y="958284"/>
                  </a:lnTo>
                  <a:lnTo>
                    <a:pt x="141557" y="1017474"/>
                  </a:lnTo>
                  <a:lnTo>
                    <a:pt x="129433" y="1063510"/>
                  </a:lnTo>
                  <a:lnTo>
                    <a:pt x="103101" y="1116123"/>
                  </a:lnTo>
                  <a:lnTo>
                    <a:pt x="89414" y="1122700"/>
                  </a:lnTo>
                  <a:lnTo>
                    <a:pt x="75728" y="1116123"/>
                  </a:lnTo>
                  <a:lnTo>
                    <a:pt x="49396" y="1063510"/>
                  </a:lnTo>
                  <a:lnTo>
                    <a:pt x="37272" y="1017474"/>
                  </a:lnTo>
                  <a:lnTo>
                    <a:pt x="26189" y="958284"/>
                  </a:lnTo>
                  <a:lnTo>
                    <a:pt x="20050" y="915651"/>
                  </a:lnTo>
                  <a:lnTo>
                    <a:pt x="14731" y="870224"/>
                  </a:lnTo>
                  <a:lnTo>
                    <a:pt x="10230" y="822403"/>
                  </a:lnTo>
                  <a:lnTo>
                    <a:pt x="6547" y="772586"/>
                  </a:lnTo>
                  <a:lnTo>
                    <a:pt x="3682" y="721174"/>
                  </a:lnTo>
                  <a:lnTo>
                    <a:pt x="1636" y="668564"/>
                  </a:lnTo>
                  <a:lnTo>
                    <a:pt x="409" y="615157"/>
                  </a:lnTo>
                  <a:lnTo>
                    <a:pt x="0" y="561350"/>
                  </a:lnTo>
                  <a:lnTo>
                    <a:pt x="409" y="507543"/>
                  </a:lnTo>
                  <a:lnTo>
                    <a:pt x="1636" y="454135"/>
                  </a:lnTo>
                  <a:lnTo>
                    <a:pt x="3682" y="401526"/>
                  </a:lnTo>
                  <a:lnTo>
                    <a:pt x="6547" y="350113"/>
                  </a:lnTo>
                  <a:lnTo>
                    <a:pt x="10230" y="300297"/>
                  </a:lnTo>
                  <a:lnTo>
                    <a:pt x="14731" y="252476"/>
                  </a:lnTo>
                  <a:lnTo>
                    <a:pt x="20050" y="207049"/>
                  </a:lnTo>
                  <a:lnTo>
                    <a:pt x="26189" y="164415"/>
                  </a:lnTo>
                  <a:lnTo>
                    <a:pt x="37272" y="105226"/>
                  </a:lnTo>
                  <a:lnTo>
                    <a:pt x="49396" y="59189"/>
                  </a:lnTo>
                  <a:lnTo>
                    <a:pt x="75728" y="6576"/>
                  </a:lnTo>
                  <a:lnTo>
                    <a:pt x="89414" y="0"/>
                  </a:lnTo>
                  <a:lnTo>
                    <a:pt x="103101" y="6576"/>
                  </a:lnTo>
                  <a:lnTo>
                    <a:pt x="116527" y="26306"/>
                  </a:lnTo>
                  <a:lnTo>
                    <a:pt x="129433" y="59189"/>
                  </a:lnTo>
                  <a:lnTo>
                    <a:pt x="141557" y="105226"/>
                  </a:lnTo>
                  <a:lnTo>
                    <a:pt x="152640" y="164415"/>
                  </a:lnTo>
                  <a:close/>
                </a:path>
              </a:pathLst>
            </a:custGeom>
            <a:ln w="294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3865" y="4316166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006" y="5395299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431" y="4823242"/>
              <a:ext cx="421977" cy="476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20" y="4351755"/>
              <a:ext cx="421978" cy="4768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47032" y="4057587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h="626110">
                  <a:moveTo>
                    <a:pt x="0" y="0"/>
                  </a:moveTo>
                  <a:lnTo>
                    <a:pt x="0" y="625946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2204" y="466880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9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0657" y="3908162"/>
              <a:ext cx="461009" cy="741045"/>
            </a:xfrm>
            <a:custGeom>
              <a:avLst/>
              <a:gdLst/>
              <a:ahLst/>
              <a:cxnLst/>
              <a:rect l="l" t="t" r="r" b="b"/>
              <a:pathLst>
                <a:path w="461010" h="741045">
                  <a:moveTo>
                    <a:pt x="460895" y="0"/>
                  </a:moveTo>
                  <a:lnTo>
                    <a:pt x="7786" y="727925"/>
                  </a:lnTo>
                  <a:lnTo>
                    <a:pt x="0" y="74043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9924" y="4601827"/>
              <a:ext cx="123825" cy="144780"/>
            </a:xfrm>
            <a:custGeom>
              <a:avLst/>
              <a:gdLst/>
              <a:ahLst/>
              <a:cxnLst/>
              <a:rect l="l" t="t" r="r" b="b"/>
              <a:pathLst>
                <a:path w="123825" h="144779">
                  <a:moveTo>
                    <a:pt x="0" y="144335"/>
                  </a:moveTo>
                  <a:lnTo>
                    <a:pt x="123555" y="68519"/>
                  </a:lnTo>
                  <a:lnTo>
                    <a:pt x="13481" y="0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6380" y="3572977"/>
              <a:ext cx="143510" cy="624840"/>
            </a:xfrm>
            <a:custGeom>
              <a:avLst/>
              <a:gdLst/>
              <a:ahLst/>
              <a:cxnLst/>
              <a:rect l="l" t="t" r="r" b="b"/>
              <a:pathLst>
                <a:path w="143510" h="624839">
                  <a:moveTo>
                    <a:pt x="143115" y="0"/>
                  </a:moveTo>
                  <a:lnTo>
                    <a:pt x="3290" y="610218"/>
                  </a:lnTo>
                  <a:lnTo>
                    <a:pt x="0" y="624580"/>
                  </a:lnTo>
                </a:path>
              </a:pathLst>
            </a:custGeom>
            <a:ln w="29467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6480" y="4168716"/>
              <a:ext cx="127000" cy="140970"/>
            </a:xfrm>
            <a:custGeom>
              <a:avLst/>
              <a:gdLst/>
              <a:ahLst/>
              <a:cxnLst/>
              <a:rect l="l" t="t" r="r" b="b"/>
              <a:pathLst>
                <a:path w="127000" h="140970">
                  <a:moveTo>
                    <a:pt x="0" y="0"/>
                  </a:moveTo>
                  <a:lnTo>
                    <a:pt x="34231" y="140862"/>
                  </a:lnTo>
                  <a:lnTo>
                    <a:pt x="126382" y="2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7326" y="3569087"/>
              <a:ext cx="206375" cy="636905"/>
            </a:xfrm>
            <a:custGeom>
              <a:avLst/>
              <a:gdLst/>
              <a:ahLst/>
              <a:cxnLst/>
              <a:rect l="l" t="t" r="r" b="b"/>
              <a:pathLst>
                <a:path w="206375" h="636904">
                  <a:moveTo>
                    <a:pt x="0" y="0"/>
                  </a:moveTo>
                  <a:lnTo>
                    <a:pt x="201832" y="622693"/>
                  </a:lnTo>
                  <a:lnTo>
                    <a:pt x="206375" y="636709"/>
                  </a:lnTo>
                </a:path>
              </a:pathLst>
            </a:custGeom>
            <a:ln w="29467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7489" y="4171791"/>
              <a:ext cx="123825" cy="143510"/>
            </a:xfrm>
            <a:custGeom>
              <a:avLst/>
              <a:gdLst/>
              <a:ahLst/>
              <a:cxnLst/>
              <a:rect l="l" t="t" r="r" b="b"/>
              <a:pathLst>
                <a:path w="123825" h="143510">
                  <a:moveTo>
                    <a:pt x="0" y="39978"/>
                  </a:moveTo>
                  <a:lnTo>
                    <a:pt x="101648" y="143332"/>
                  </a:lnTo>
                  <a:lnTo>
                    <a:pt x="123341" y="0"/>
                  </a:lnTo>
                  <a:lnTo>
                    <a:pt x="0" y="39978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020280" y="3005578"/>
            <a:ext cx="3575685" cy="2652395"/>
            <a:chOff x="3020280" y="3005578"/>
            <a:chExt cx="3575685" cy="265239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4617" y="3034710"/>
              <a:ext cx="3311347" cy="26232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20276" y="3005581"/>
              <a:ext cx="2291715" cy="806450"/>
            </a:xfrm>
            <a:custGeom>
              <a:avLst/>
              <a:gdLst/>
              <a:ahLst/>
              <a:cxnLst/>
              <a:rect l="l" t="t" r="r" b="b"/>
              <a:pathLst>
                <a:path w="2291715" h="806450">
                  <a:moveTo>
                    <a:pt x="867384" y="0"/>
                  </a:moveTo>
                  <a:lnTo>
                    <a:pt x="0" y="0"/>
                  </a:lnTo>
                  <a:lnTo>
                    <a:pt x="0" y="176809"/>
                  </a:lnTo>
                  <a:lnTo>
                    <a:pt x="867384" y="176809"/>
                  </a:lnTo>
                  <a:lnTo>
                    <a:pt x="867384" y="0"/>
                  </a:lnTo>
                  <a:close/>
                </a:path>
                <a:path w="2291715" h="806450">
                  <a:moveTo>
                    <a:pt x="2291143" y="629196"/>
                  </a:moveTo>
                  <a:lnTo>
                    <a:pt x="1548866" y="629196"/>
                  </a:lnTo>
                  <a:lnTo>
                    <a:pt x="1548866" y="805992"/>
                  </a:lnTo>
                  <a:lnTo>
                    <a:pt x="2291143" y="805992"/>
                  </a:lnTo>
                  <a:lnTo>
                    <a:pt x="2291143" y="629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02855" y="2969816"/>
            <a:ext cx="12763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1746" y="2965075"/>
            <a:ext cx="2272665" cy="2767330"/>
          </a:xfrm>
          <a:prstGeom prst="rect">
            <a:avLst/>
          </a:prstGeom>
          <a:ln w="19645">
            <a:solidFill>
              <a:srgbClr val="EE220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5405" marR="21590">
              <a:lnSpc>
                <a:spcPct val="100000"/>
              </a:lnSpc>
              <a:spcBef>
                <a:spcPts val="175"/>
              </a:spcBef>
            </a:pPr>
            <a:r>
              <a:rPr sz="1200" spc="15" dirty="0">
                <a:latin typeface="Arial MT"/>
                <a:cs typeface="Arial MT"/>
              </a:rPr>
              <a:t>ensor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  <a:p>
            <a:pPr marR="21590"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R="21590">
              <a:lnSpc>
                <a:spcPct val="100000"/>
              </a:lnSpc>
              <a:spcBef>
                <a:spcPts val="20"/>
              </a:spcBef>
            </a:pPr>
            <a:endParaRPr sz="170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</a:pPr>
            <a:r>
              <a:rPr sz="1200" spc="25" dirty="0">
                <a:latin typeface="Arial MT"/>
                <a:cs typeface="Arial MT"/>
              </a:rPr>
              <a:t>Encodings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43546" y="3005578"/>
            <a:ext cx="867410" cy="177165"/>
          </a:xfrm>
          <a:custGeom>
            <a:avLst/>
            <a:gdLst/>
            <a:ahLst/>
            <a:cxnLst/>
            <a:rect l="l" t="t" r="r" b="b"/>
            <a:pathLst>
              <a:path w="867409" h="177164">
                <a:moveTo>
                  <a:pt x="0" y="0"/>
                </a:moveTo>
                <a:lnTo>
                  <a:pt x="0" y="176807"/>
                </a:lnTo>
                <a:lnTo>
                  <a:pt x="867379" y="176807"/>
                </a:lnTo>
                <a:lnTo>
                  <a:pt x="8673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30007" y="2969816"/>
            <a:ext cx="8928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5" dirty="0">
                <a:latin typeface="Arial MT"/>
                <a:cs typeface="Arial MT"/>
              </a:rPr>
              <a:t>Sensor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67791" y="2184003"/>
            <a:ext cx="1409700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435" marR="5080" indent="-39370">
              <a:lnSpc>
                <a:spcPct val="101000"/>
              </a:lnSpc>
              <a:spcBef>
                <a:spcPts val="85"/>
              </a:spcBef>
            </a:pPr>
            <a:r>
              <a:rPr sz="1850" b="1" i="1" spc="-15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850" b="1" i="1" spc="-9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45" dirty="0">
                <a:solidFill>
                  <a:srgbClr val="FF644E"/>
                </a:solidFill>
                <a:latin typeface="Arial"/>
                <a:cs typeface="Arial"/>
              </a:rPr>
              <a:t>Data </a:t>
            </a:r>
            <a:r>
              <a:rPr sz="1850" b="1" i="1" spc="-50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Distribution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7850" y="2242939"/>
            <a:ext cx="1069340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05740">
              <a:lnSpc>
                <a:spcPct val="101000"/>
              </a:lnSpc>
              <a:spcBef>
                <a:spcPts val="85"/>
              </a:spcBef>
            </a:pPr>
            <a:r>
              <a:rPr sz="1850" b="1" i="1" spc="20" dirty="0">
                <a:solidFill>
                  <a:srgbClr val="FF644E"/>
                </a:solidFill>
                <a:latin typeface="Arial"/>
                <a:cs typeface="Arial"/>
              </a:rPr>
              <a:t>Auto- </a:t>
            </a:r>
            <a:r>
              <a:rPr sz="1850" b="1" i="1" spc="2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5" dirty="0">
                <a:solidFill>
                  <a:srgbClr val="FF644E"/>
                </a:solidFill>
                <a:latin typeface="Arial"/>
                <a:cs typeface="Arial"/>
              </a:rPr>
              <a:t>encoders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61923" y="3105542"/>
            <a:ext cx="2613660" cy="2103755"/>
            <a:chOff x="7061923" y="3105542"/>
            <a:chExt cx="2613660" cy="2103755"/>
          </a:xfrm>
        </p:grpSpPr>
        <p:sp>
          <p:nvSpPr>
            <p:cNvPr id="32" name="object 32"/>
            <p:cNvSpPr/>
            <p:nvPr/>
          </p:nvSpPr>
          <p:spPr>
            <a:xfrm>
              <a:off x="7076657" y="3105542"/>
              <a:ext cx="0" cy="2078355"/>
            </a:xfrm>
            <a:custGeom>
              <a:avLst/>
              <a:gdLst/>
              <a:ahLst/>
              <a:cxnLst/>
              <a:rect l="l" t="t" r="r" b="b"/>
              <a:pathLst>
                <a:path h="2078354">
                  <a:moveTo>
                    <a:pt x="0" y="0"/>
                  </a:moveTo>
                  <a:lnTo>
                    <a:pt x="0" y="207824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75076" y="5194044"/>
              <a:ext cx="2600960" cy="0"/>
            </a:xfrm>
            <a:custGeom>
              <a:avLst/>
              <a:gdLst/>
              <a:ahLst/>
              <a:cxnLst/>
              <a:rect l="l" t="t" r="r" b="b"/>
              <a:pathLst>
                <a:path w="2600959">
                  <a:moveTo>
                    <a:pt x="2600500" y="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90827" y="4303953"/>
              <a:ext cx="2555240" cy="828675"/>
            </a:xfrm>
            <a:custGeom>
              <a:avLst/>
              <a:gdLst/>
              <a:ahLst/>
              <a:cxnLst/>
              <a:rect l="l" t="t" r="r" b="b"/>
              <a:pathLst>
                <a:path w="2555240" h="828675">
                  <a:moveTo>
                    <a:pt x="0" y="828453"/>
                  </a:moveTo>
                  <a:lnTo>
                    <a:pt x="160833" y="813931"/>
                  </a:lnTo>
                  <a:lnTo>
                    <a:pt x="260862" y="787482"/>
                  </a:lnTo>
                  <a:lnTo>
                    <a:pt x="414071" y="787329"/>
                  </a:lnTo>
                  <a:lnTo>
                    <a:pt x="530370" y="712028"/>
                  </a:lnTo>
                  <a:lnTo>
                    <a:pt x="541584" y="519856"/>
                  </a:lnTo>
                  <a:lnTo>
                    <a:pt x="538599" y="285345"/>
                  </a:lnTo>
                  <a:lnTo>
                    <a:pt x="558527" y="104547"/>
                  </a:lnTo>
                  <a:lnTo>
                    <a:pt x="659456" y="187710"/>
                  </a:lnTo>
                  <a:lnTo>
                    <a:pt x="673938" y="328000"/>
                  </a:lnTo>
                  <a:lnTo>
                    <a:pt x="702821" y="509043"/>
                  </a:lnTo>
                  <a:lnTo>
                    <a:pt x="750986" y="675766"/>
                  </a:lnTo>
                  <a:lnTo>
                    <a:pt x="966600" y="763424"/>
                  </a:lnTo>
                  <a:lnTo>
                    <a:pt x="1100084" y="763424"/>
                  </a:lnTo>
                  <a:lnTo>
                    <a:pt x="1264789" y="763424"/>
                  </a:lnTo>
                  <a:lnTo>
                    <a:pt x="1458016" y="766933"/>
                  </a:lnTo>
                  <a:lnTo>
                    <a:pt x="1626190" y="766933"/>
                  </a:lnTo>
                  <a:lnTo>
                    <a:pt x="1777989" y="766933"/>
                  </a:lnTo>
                  <a:lnTo>
                    <a:pt x="1890616" y="754993"/>
                  </a:lnTo>
                  <a:lnTo>
                    <a:pt x="1911915" y="551198"/>
                  </a:lnTo>
                  <a:lnTo>
                    <a:pt x="1943501" y="367936"/>
                  </a:lnTo>
                  <a:lnTo>
                    <a:pt x="1946445" y="237841"/>
                  </a:lnTo>
                  <a:lnTo>
                    <a:pt x="1949441" y="208111"/>
                  </a:lnTo>
                  <a:lnTo>
                    <a:pt x="1952436" y="178381"/>
                  </a:lnTo>
                  <a:lnTo>
                    <a:pt x="1955432" y="148650"/>
                  </a:lnTo>
                  <a:lnTo>
                    <a:pt x="1958427" y="118920"/>
                  </a:lnTo>
                  <a:lnTo>
                    <a:pt x="1961422" y="89190"/>
                  </a:lnTo>
                  <a:lnTo>
                    <a:pt x="1964417" y="59460"/>
                  </a:lnTo>
                  <a:lnTo>
                    <a:pt x="1967412" y="29730"/>
                  </a:lnTo>
                  <a:lnTo>
                    <a:pt x="1970408" y="0"/>
                  </a:lnTo>
                  <a:lnTo>
                    <a:pt x="2078920" y="241232"/>
                  </a:lnTo>
                  <a:lnTo>
                    <a:pt x="2056451" y="397656"/>
                  </a:lnTo>
                  <a:lnTo>
                    <a:pt x="2047819" y="550744"/>
                  </a:lnTo>
                  <a:lnTo>
                    <a:pt x="2089772" y="724244"/>
                  </a:lnTo>
                  <a:lnTo>
                    <a:pt x="2205949" y="745705"/>
                  </a:lnTo>
                  <a:lnTo>
                    <a:pt x="2324225" y="792135"/>
                  </a:lnTo>
                  <a:lnTo>
                    <a:pt x="2554765" y="814403"/>
                  </a:lnTo>
                </a:path>
              </a:pathLst>
            </a:custGeom>
            <a:ln w="19645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5276" y="4257397"/>
              <a:ext cx="243999" cy="2516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69739" y="4205010"/>
              <a:ext cx="243999" cy="25162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688262" y="2242939"/>
            <a:ext cx="101663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175" marR="5080" indent="-118110">
              <a:lnSpc>
                <a:spcPct val="101000"/>
              </a:lnSpc>
              <a:spcBef>
                <a:spcPts val="85"/>
              </a:spcBef>
            </a:pPr>
            <a:r>
              <a:rPr sz="1850" b="1" i="1" spc="10" dirty="0">
                <a:solidFill>
                  <a:srgbClr val="FF644E"/>
                </a:solidFill>
                <a:latin typeface="Arial"/>
                <a:cs typeface="Arial"/>
              </a:rPr>
              <a:t>Distance  </a:t>
            </a:r>
            <a:r>
              <a:rPr sz="1850" b="1" i="1" spc="-20" dirty="0">
                <a:solidFill>
                  <a:srgbClr val="FF644E"/>
                </a:solidFill>
                <a:latin typeface="Arial"/>
                <a:cs typeface="Arial"/>
              </a:rPr>
              <a:t>Scores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063" y="3464183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625" y="2684958"/>
            <a:ext cx="176022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4975" marR="5080" indent="-422909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 </a:t>
            </a:r>
            <a:r>
              <a:rPr sz="2450" spc="-67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Vector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3897" y="301662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0" y="0"/>
                </a:moveTo>
                <a:lnTo>
                  <a:pt x="0" y="2311029"/>
                </a:lnTo>
                <a:lnTo>
                  <a:pt x="819484" y="2311029"/>
                </a:lnTo>
                <a:lnTo>
                  <a:pt x="819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0805" y="2457302"/>
            <a:ext cx="1757045" cy="3067685"/>
          </a:xfrm>
          <a:custGeom>
            <a:avLst/>
            <a:gdLst/>
            <a:ahLst/>
            <a:cxnLst/>
            <a:rect l="l" t="t" r="r" b="b"/>
            <a:pathLst>
              <a:path w="1757045" h="3067685">
                <a:moveTo>
                  <a:pt x="0" y="0"/>
                </a:moveTo>
                <a:lnTo>
                  <a:pt x="1756660" y="0"/>
                </a:lnTo>
                <a:lnTo>
                  <a:pt x="1756660" y="3067350"/>
                </a:lnTo>
                <a:lnTo>
                  <a:pt x="0" y="3067350"/>
                </a:lnTo>
                <a:lnTo>
                  <a:pt x="0" y="0"/>
                </a:lnTo>
                <a:close/>
              </a:path>
            </a:pathLst>
          </a:custGeom>
          <a:ln w="2946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3239" y="3117155"/>
            <a:ext cx="1254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6431" y="3490416"/>
            <a:ext cx="15970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latin typeface="Arial MT"/>
                <a:cs typeface="Arial MT"/>
              </a:rPr>
              <a:t>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16356" y="3758365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61385" y="3048396"/>
            <a:ext cx="7880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4400" y="3421658"/>
            <a:ext cx="11379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0" dirty="0">
                <a:latin typeface="Arial MT"/>
                <a:cs typeface="Arial MT"/>
              </a:rPr>
              <a:t>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70637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75" dirty="0">
                <a:latin typeface="Arial MT"/>
                <a:cs typeface="Arial MT"/>
              </a:rPr>
              <a:t>Even</a:t>
            </a:r>
            <a:r>
              <a:rPr sz="3250" b="0" i="0" spc="-5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Detection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9364" y="3805529"/>
            <a:ext cx="3039110" cy="495934"/>
          </a:xfrm>
          <a:custGeom>
            <a:avLst/>
            <a:gdLst/>
            <a:ahLst/>
            <a:cxnLst/>
            <a:rect l="l" t="t" r="r" b="b"/>
            <a:pathLst>
              <a:path w="3039110" h="495935">
                <a:moveTo>
                  <a:pt x="1041196" y="300316"/>
                </a:moveTo>
                <a:lnTo>
                  <a:pt x="697572" y="104775"/>
                </a:lnTo>
                <a:lnTo>
                  <a:pt x="697572" y="189153"/>
                </a:lnTo>
                <a:lnTo>
                  <a:pt x="0" y="189153"/>
                </a:lnTo>
                <a:lnTo>
                  <a:pt x="0" y="411480"/>
                </a:lnTo>
                <a:lnTo>
                  <a:pt x="697572" y="411480"/>
                </a:lnTo>
                <a:lnTo>
                  <a:pt x="697572" y="495871"/>
                </a:lnTo>
                <a:lnTo>
                  <a:pt x="1041196" y="300316"/>
                </a:lnTo>
                <a:close/>
              </a:path>
              <a:path w="3039110" h="495935">
                <a:moveTo>
                  <a:pt x="3038500" y="195541"/>
                </a:moveTo>
                <a:lnTo>
                  <a:pt x="2694876" y="0"/>
                </a:lnTo>
                <a:lnTo>
                  <a:pt x="2694876" y="84378"/>
                </a:lnTo>
                <a:lnTo>
                  <a:pt x="1997303" y="84378"/>
                </a:lnTo>
                <a:lnTo>
                  <a:pt x="1997303" y="306705"/>
                </a:lnTo>
                <a:lnTo>
                  <a:pt x="2694876" y="306705"/>
                </a:lnTo>
                <a:lnTo>
                  <a:pt x="2694876" y="391096"/>
                </a:lnTo>
                <a:lnTo>
                  <a:pt x="3038500" y="195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26449" y="4912338"/>
            <a:ext cx="3038475" cy="2096770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4445" rIns="0" bIns="0" rtlCol="0">
            <a:spAutoFit/>
          </a:bodyPr>
          <a:lstStyle/>
          <a:p>
            <a:pPr marL="22225" marR="223520">
              <a:lnSpc>
                <a:spcPct val="100000"/>
              </a:lnSpc>
              <a:spcBef>
                <a:spcPts val="35"/>
              </a:spcBef>
            </a:pPr>
            <a:r>
              <a:rPr sz="2250" b="1" i="1" spc="-20" dirty="0">
                <a:solidFill>
                  <a:srgbClr val="FF644E"/>
                </a:solidFill>
                <a:latin typeface="Arial"/>
                <a:cs typeface="Arial"/>
              </a:rPr>
              <a:t>Scalable:</a:t>
            </a:r>
            <a:r>
              <a:rPr sz="2250" b="1" i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2250" b="1" i="1" spc="20" dirty="0">
                <a:latin typeface="Arial"/>
                <a:cs typeface="Arial"/>
              </a:rPr>
              <a:t>Auto- </a:t>
            </a:r>
            <a:r>
              <a:rPr sz="2250" b="1" i="1" spc="25" dirty="0">
                <a:latin typeface="Arial"/>
                <a:cs typeface="Arial"/>
              </a:rPr>
              <a:t> </a:t>
            </a:r>
            <a:r>
              <a:rPr sz="2250" b="1" i="1" spc="-10" dirty="0">
                <a:latin typeface="Arial"/>
                <a:cs typeface="Arial"/>
              </a:rPr>
              <a:t>encoders </a:t>
            </a:r>
            <a:r>
              <a:rPr sz="2250" b="1" i="1" dirty="0">
                <a:latin typeface="Arial"/>
                <a:cs typeface="Arial"/>
              </a:rPr>
              <a:t>training </a:t>
            </a:r>
            <a:r>
              <a:rPr sz="2250" b="1" i="1" spc="-70" dirty="0">
                <a:latin typeface="Arial"/>
                <a:cs typeface="Arial"/>
              </a:rPr>
              <a:t>is </a:t>
            </a:r>
            <a:r>
              <a:rPr sz="2250" b="1" i="1" spc="-65" dirty="0">
                <a:latin typeface="Arial"/>
                <a:cs typeface="Arial"/>
              </a:rPr>
              <a:t> </a:t>
            </a:r>
            <a:r>
              <a:rPr sz="2250" b="1" i="1" spc="-25" dirty="0">
                <a:latin typeface="Arial"/>
                <a:cs typeface="Arial"/>
              </a:rPr>
              <a:t>unsupervised </a:t>
            </a:r>
            <a:r>
              <a:rPr sz="2250" b="1" i="1" spc="-20" dirty="0">
                <a:latin typeface="Arial"/>
                <a:cs typeface="Arial"/>
              </a:rPr>
              <a:t> </a:t>
            </a:r>
            <a:r>
              <a:rPr sz="2250" b="1" i="1" spc="-5" dirty="0">
                <a:latin typeface="Arial"/>
                <a:cs typeface="Arial"/>
              </a:rPr>
              <a:t>eliminating</a:t>
            </a:r>
            <a:r>
              <a:rPr sz="2250" b="1" i="1" spc="-25" dirty="0">
                <a:latin typeface="Arial"/>
                <a:cs typeface="Arial"/>
              </a:rPr>
              <a:t> </a:t>
            </a:r>
            <a:r>
              <a:rPr sz="2250" b="1" i="1" spc="35" dirty="0">
                <a:latin typeface="Arial"/>
                <a:cs typeface="Arial"/>
              </a:rPr>
              <a:t>the</a:t>
            </a:r>
            <a:r>
              <a:rPr sz="2250" b="1" i="1" spc="-20" dirty="0">
                <a:latin typeface="Arial"/>
                <a:cs typeface="Arial"/>
              </a:rPr>
              <a:t> </a:t>
            </a:r>
            <a:r>
              <a:rPr sz="2250" b="1" i="1" spc="15" dirty="0">
                <a:latin typeface="Arial"/>
                <a:cs typeface="Arial"/>
              </a:rPr>
              <a:t>need </a:t>
            </a:r>
            <a:r>
              <a:rPr sz="2250" b="1" i="1" spc="-610" dirty="0">
                <a:latin typeface="Arial"/>
                <a:cs typeface="Arial"/>
              </a:rPr>
              <a:t> </a:t>
            </a:r>
            <a:r>
              <a:rPr sz="2250" b="1" i="1" spc="-5" dirty="0">
                <a:latin typeface="Arial"/>
                <a:cs typeface="Arial"/>
              </a:rPr>
              <a:t>for </a:t>
            </a:r>
            <a:r>
              <a:rPr sz="2250" b="1" i="1" spc="5" dirty="0">
                <a:latin typeface="Arial"/>
                <a:cs typeface="Arial"/>
              </a:rPr>
              <a:t>manual </a:t>
            </a:r>
            <a:r>
              <a:rPr sz="2250" b="1" i="1" spc="10" dirty="0">
                <a:latin typeface="Arial"/>
                <a:cs typeface="Arial"/>
              </a:rPr>
              <a:t> </a:t>
            </a:r>
            <a:r>
              <a:rPr sz="2250" b="1" i="1" spc="-10" dirty="0">
                <a:latin typeface="Arial"/>
                <a:cs typeface="Arial"/>
              </a:rPr>
              <a:t>calibrations.</a:t>
            </a:r>
            <a:endParaRPr sz="225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  <p:sp>
        <p:nvSpPr>
          <p:cNvPr id="18" name="object 18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063" y="3464183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625" y="2684958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99" y="3058219"/>
            <a:ext cx="9220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65" dirty="0">
                <a:latin typeface="Arial MT"/>
                <a:cs typeface="Arial MT"/>
              </a:rPr>
              <a:t>V</a:t>
            </a:r>
            <a:r>
              <a:rPr sz="2450" spc="45" dirty="0">
                <a:latin typeface="Arial MT"/>
                <a:cs typeface="Arial MT"/>
              </a:rPr>
              <a:t>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3885" y="301663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819492" y="2062137"/>
                </a:moveTo>
                <a:lnTo>
                  <a:pt x="0" y="2062137"/>
                </a:lnTo>
                <a:lnTo>
                  <a:pt x="0" y="2311019"/>
                </a:lnTo>
                <a:lnTo>
                  <a:pt x="819492" y="2311019"/>
                </a:lnTo>
                <a:lnTo>
                  <a:pt x="819492" y="2062137"/>
                </a:lnTo>
                <a:close/>
              </a:path>
              <a:path w="819785" h="2311400">
                <a:moveTo>
                  <a:pt x="819492" y="0"/>
                </a:moveTo>
                <a:lnTo>
                  <a:pt x="0" y="0"/>
                </a:lnTo>
                <a:lnTo>
                  <a:pt x="0" y="1665338"/>
                </a:lnTo>
                <a:lnTo>
                  <a:pt x="819492" y="1665338"/>
                </a:lnTo>
                <a:lnTo>
                  <a:pt x="8194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923961" y="2442380"/>
            <a:ext cx="2359660" cy="3097530"/>
            <a:chOff x="1923961" y="2442380"/>
            <a:chExt cx="2359660" cy="3097530"/>
          </a:xfrm>
        </p:grpSpPr>
        <p:sp>
          <p:nvSpPr>
            <p:cNvPr id="9" name="object 9"/>
            <p:cNvSpPr/>
            <p:nvPr/>
          </p:nvSpPr>
          <p:spPr>
            <a:xfrm>
              <a:off x="2200805" y="2457302"/>
              <a:ext cx="1757045" cy="3067685"/>
            </a:xfrm>
            <a:custGeom>
              <a:avLst/>
              <a:gdLst/>
              <a:ahLst/>
              <a:cxnLst/>
              <a:rect l="l" t="t" r="r" b="b"/>
              <a:pathLst>
                <a:path w="1757045" h="3067685">
                  <a:moveTo>
                    <a:pt x="0" y="0"/>
                  </a:moveTo>
                  <a:lnTo>
                    <a:pt x="1756660" y="0"/>
                  </a:lnTo>
                  <a:lnTo>
                    <a:pt x="1756660" y="3067350"/>
                  </a:lnTo>
                  <a:lnTo>
                    <a:pt x="0" y="3067350"/>
                  </a:lnTo>
                  <a:lnTo>
                    <a:pt x="0" y="0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3961" y="4681968"/>
              <a:ext cx="2359660" cy="396875"/>
            </a:xfrm>
            <a:custGeom>
              <a:avLst/>
              <a:gdLst/>
              <a:ahLst/>
              <a:cxnLst/>
              <a:rect l="l" t="t" r="r" b="b"/>
              <a:pathLst>
                <a:path w="2359660" h="396875">
                  <a:moveTo>
                    <a:pt x="0" y="0"/>
                  </a:moveTo>
                  <a:lnTo>
                    <a:pt x="0" y="396789"/>
                  </a:lnTo>
                  <a:lnTo>
                    <a:pt x="2359356" y="396789"/>
                  </a:lnTo>
                  <a:lnTo>
                    <a:pt x="23593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43239" y="3117155"/>
            <a:ext cx="1254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6431" y="3490416"/>
            <a:ext cx="15970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latin typeface="Arial MT"/>
                <a:cs typeface="Arial MT"/>
              </a:rPr>
              <a:t>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6356" y="3758365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61385" y="3048396"/>
            <a:ext cx="7880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4400" y="3421658"/>
            <a:ext cx="11379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0" dirty="0">
                <a:latin typeface="Arial MT"/>
                <a:cs typeface="Arial MT"/>
              </a:rPr>
              <a:t>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527304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75" dirty="0">
                <a:latin typeface="Arial MT"/>
                <a:cs typeface="Arial MT"/>
              </a:rPr>
              <a:t>Even</a:t>
            </a:r>
            <a:r>
              <a:rPr sz="3250" b="0" i="0" spc="-5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Detectio</a:t>
            </a:r>
            <a:r>
              <a:rPr sz="3250" b="0" i="0" spc="-50" dirty="0">
                <a:latin typeface="Arial MT"/>
                <a:cs typeface="Arial MT"/>
              </a:rPr>
              <a:t>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Lightweight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228201" y="3805519"/>
            <a:ext cx="3750945" cy="2081530"/>
            <a:chOff x="1228201" y="3805519"/>
            <a:chExt cx="3750945" cy="2081530"/>
          </a:xfrm>
        </p:grpSpPr>
        <p:sp>
          <p:nvSpPr>
            <p:cNvPr id="20" name="object 20"/>
            <p:cNvSpPr/>
            <p:nvPr/>
          </p:nvSpPr>
          <p:spPr>
            <a:xfrm>
              <a:off x="1619364" y="3805529"/>
              <a:ext cx="3039110" cy="495934"/>
            </a:xfrm>
            <a:custGeom>
              <a:avLst/>
              <a:gdLst/>
              <a:ahLst/>
              <a:cxnLst/>
              <a:rect l="l" t="t" r="r" b="b"/>
              <a:pathLst>
                <a:path w="3039110" h="495935">
                  <a:moveTo>
                    <a:pt x="1041196" y="300316"/>
                  </a:moveTo>
                  <a:lnTo>
                    <a:pt x="697572" y="104775"/>
                  </a:lnTo>
                  <a:lnTo>
                    <a:pt x="697572" y="189153"/>
                  </a:lnTo>
                  <a:lnTo>
                    <a:pt x="0" y="189153"/>
                  </a:lnTo>
                  <a:lnTo>
                    <a:pt x="0" y="411480"/>
                  </a:lnTo>
                  <a:lnTo>
                    <a:pt x="697572" y="411480"/>
                  </a:lnTo>
                  <a:lnTo>
                    <a:pt x="697572" y="495871"/>
                  </a:lnTo>
                  <a:lnTo>
                    <a:pt x="1041196" y="300316"/>
                  </a:lnTo>
                  <a:close/>
                </a:path>
                <a:path w="3039110" h="495935">
                  <a:moveTo>
                    <a:pt x="3038500" y="195541"/>
                  </a:moveTo>
                  <a:lnTo>
                    <a:pt x="2694876" y="0"/>
                  </a:lnTo>
                  <a:lnTo>
                    <a:pt x="2694876" y="84378"/>
                  </a:lnTo>
                  <a:lnTo>
                    <a:pt x="1997303" y="84378"/>
                  </a:lnTo>
                  <a:lnTo>
                    <a:pt x="1997303" y="306705"/>
                  </a:lnTo>
                  <a:lnTo>
                    <a:pt x="2694876" y="306705"/>
                  </a:lnTo>
                  <a:lnTo>
                    <a:pt x="2694876" y="391096"/>
                  </a:lnTo>
                  <a:lnTo>
                    <a:pt x="3038500" y="195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8201" y="5417795"/>
              <a:ext cx="3750945" cy="396875"/>
            </a:xfrm>
            <a:custGeom>
              <a:avLst/>
              <a:gdLst/>
              <a:ahLst/>
              <a:cxnLst/>
              <a:rect l="l" t="t" r="r" b="b"/>
              <a:pathLst>
                <a:path w="3750945" h="396875">
                  <a:moveTo>
                    <a:pt x="0" y="0"/>
                  </a:moveTo>
                  <a:lnTo>
                    <a:pt x="0" y="396791"/>
                  </a:lnTo>
                  <a:lnTo>
                    <a:pt x="3750873" y="396791"/>
                  </a:lnTo>
                  <a:lnTo>
                    <a:pt x="37508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4305" y="5345624"/>
              <a:ext cx="539750" cy="54098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34777" y="4669134"/>
            <a:ext cx="3734435" cy="1616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5"/>
              </a:spcBef>
            </a:pPr>
            <a:r>
              <a:rPr sz="2450" spc="70" dirty="0">
                <a:latin typeface="Arial MT"/>
                <a:cs typeface="Arial MT"/>
              </a:rPr>
              <a:t>8-bit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15" dirty="0">
                <a:latin typeface="Arial MT"/>
                <a:cs typeface="Arial MT"/>
              </a:rPr>
              <a:t>integer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ops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450" spc="60" dirty="0">
                <a:latin typeface="Arial MT"/>
                <a:cs typeface="Arial MT"/>
              </a:rPr>
              <a:t>32-bit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floating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point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matrix</a:t>
            </a:r>
            <a:endParaRPr sz="2450">
              <a:latin typeface="Arial MT"/>
              <a:cs typeface="Arial MT"/>
            </a:endParaRPr>
          </a:p>
          <a:p>
            <a:pPr marL="1033780">
              <a:lnSpc>
                <a:spcPct val="100000"/>
              </a:lnSpc>
              <a:spcBef>
                <a:spcPts val="1000"/>
              </a:spcBef>
            </a:pPr>
            <a:r>
              <a:rPr sz="2300" b="1" i="1" spc="20" dirty="0">
                <a:solidFill>
                  <a:srgbClr val="FF644E"/>
                </a:solidFill>
                <a:latin typeface="Arial"/>
                <a:cs typeface="Arial"/>
              </a:rPr>
              <a:t>Quantization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23</a:t>
            </a:fld>
            <a:endParaRPr spc="15" dirty="0"/>
          </a:p>
        </p:txBody>
      </p:sp>
      <p:sp>
        <p:nvSpPr>
          <p:cNvPr id="24" name="object 24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90" y="975816"/>
            <a:ext cx="485394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75" dirty="0">
                <a:latin typeface="Arial MT"/>
                <a:cs typeface="Arial MT"/>
              </a:rPr>
              <a:t>Even</a:t>
            </a:r>
            <a:r>
              <a:rPr sz="3250" b="0" i="0" spc="-5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Detectio</a:t>
            </a:r>
            <a:r>
              <a:rPr sz="3250" b="0" i="0" spc="-50" dirty="0">
                <a:latin typeface="Arial MT"/>
                <a:cs typeface="Arial MT"/>
              </a:rPr>
              <a:t>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70" dirty="0">
                <a:latin typeface="Arial MT"/>
                <a:cs typeface="Arial MT"/>
              </a:rPr>
              <a:t>Universal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338" y="2768726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70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95" y="3668880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73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endParaRPr sz="2475" baseline="-6734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50" y="2851435"/>
            <a:ext cx="400626" cy="400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344" y="3778368"/>
            <a:ext cx="391439" cy="34206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4338" y="5257439"/>
            <a:ext cx="742315" cy="561340"/>
          </a:xfrm>
          <a:custGeom>
            <a:avLst/>
            <a:gdLst/>
            <a:ahLst/>
            <a:cxnLst/>
            <a:rect l="l" t="t" r="r" b="b"/>
            <a:pathLst>
              <a:path w="742315" h="561339">
                <a:moveTo>
                  <a:pt x="0" y="0"/>
                </a:moveTo>
                <a:lnTo>
                  <a:pt x="741857" y="0"/>
                </a:lnTo>
                <a:lnTo>
                  <a:pt x="741857" y="561042"/>
                </a:lnTo>
                <a:lnTo>
                  <a:pt x="0" y="561042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338" y="5257439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67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59" y="2331342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5327" y="4218233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7"/>
                </a:lnTo>
                <a:lnTo>
                  <a:pt x="8527" y="49958"/>
                </a:lnTo>
                <a:lnTo>
                  <a:pt x="18159" y="56386"/>
                </a:lnTo>
                <a:lnTo>
                  <a:pt x="29116" y="58528"/>
                </a:lnTo>
                <a:lnTo>
                  <a:pt x="40073" y="56386"/>
                </a:lnTo>
                <a:lnTo>
                  <a:pt x="49704" y="49958"/>
                </a:lnTo>
                <a:lnTo>
                  <a:pt x="56101" y="40277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5327" y="440177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6"/>
                </a:lnTo>
                <a:lnTo>
                  <a:pt x="8527" y="49957"/>
                </a:lnTo>
                <a:lnTo>
                  <a:pt x="18159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4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5327" y="4585309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6"/>
                </a:lnTo>
                <a:lnTo>
                  <a:pt x="8527" y="49957"/>
                </a:lnTo>
                <a:lnTo>
                  <a:pt x="18159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4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46818" y="3095700"/>
            <a:ext cx="8184515" cy="2635885"/>
            <a:chOff x="446818" y="3095700"/>
            <a:chExt cx="8184515" cy="26358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818" y="5245856"/>
              <a:ext cx="485429" cy="4854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83872" y="5591407"/>
              <a:ext cx="907415" cy="0"/>
            </a:xfrm>
            <a:custGeom>
              <a:avLst/>
              <a:gdLst/>
              <a:ahLst/>
              <a:cxnLst/>
              <a:rect l="l" t="t" r="r" b="b"/>
              <a:pathLst>
                <a:path w="907414">
                  <a:moveTo>
                    <a:pt x="0" y="0"/>
                  </a:moveTo>
                  <a:lnTo>
                    <a:pt x="9073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355" y="3208119"/>
              <a:ext cx="819785" cy="2311400"/>
            </a:xfrm>
            <a:custGeom>
              <a:avLst/>
              <a:gdLst/>
              <a:ahLst/>
              <a:cxnLst/>
              <a:rect l="l" t="t" r="r" b="b"/>
              <a:pathLst>
                <a:path w="819785" h="2311400">
                  <a:moveTo>
                    <a:pt x="0" y="0"/>
                  </a:moveTo>
                  <a:lnTo>
                    <a:pt x="0" y="2311029"/>
                  </a:lnTo>
                  <a:lnTo>
                    <a:pt x="819482" y="2311029"/>
                  </a:lnTo>
                  <a:lnTo>
                    <a:pt x="819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6299" y="4008088"/>
              <a:ext cx="1639570" cy="0"/>
            </a:xfrm>
            <a:custGeom>
              <a:avLst/>
              <a:gdLst/>
              <a:ahLst/>
              <a:cxnLst/>
              <a:rect l="l" t="t" r="r" b="b"/>
              <a:pathLst>
                <a:path w="1639570">
                  <a:moveTo>
                    <a:pt x="0" y="0"/>
                  </a:moveTo>
                  <a:lnTo>
                    <a:pt x="1624595" y="0"/>
                  </a:lnTo>
                  <a:lnTo>
                    <a:pt x="163932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0895" y="394325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952" y="3110434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4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7641" y="3108132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5465" y="3844589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25979" y="377976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6757" y="4864163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85719" y="4853983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4">
                  <a:moveTo>
                    <a:pt x="0" y="0"/>
                  </a:moveTo>
                  <a:lnTo>
                    <a:pt x="740259" y="0"/>
                  </a:lnTo>
                  <a:lnTo>
                    <a:pt x="75499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25979" y="478915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63847" y="3748488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70967" y="0"/>
                  </a:lnTo>
                  <a:lnTo>
                    <a:pt x="28570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59568" y="3414432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70" y="0"/>
                  </a:moveTo>
                  <a:lnTo>
                    <a:pt x="0" y="0"/>
                  </a:lnTo>
                  <a:lnTo>
                    <a:pt x="0" y="296799"/>
                  </a:lnTo>
                  <a:lnTo>
                    <a:pt x="0" y="1053922"/>
                  </a:lnTo>
                  <a:lnTo>
                    <a:pt x="551370" y="1053922"/>
                  </a:lnTo>
                  <a:lnTo>
                    <a:pt x="551370" y="296799"/>
                  </a:lnTo>
                  <a:lnTo>
                    <a:pt x="551370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82923" y="371123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623811"/>
                  </a:lnTo>
                  <a:lnTo>
                    <a:pt x="0" y="1053909"/>
                  </a:lnTo>
                  <a:lnTo>
                    <a:pt x="551383" y="1053909"/>
                  </a:lnTo>
                  <a:lnTo>
                    <a:pt x="551383" y="623811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78940" y="4159156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1372" y="3894909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4644" y="403085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5137" y="4335039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0" y="1053918"/>
                  </a:lnTo>
                  <a:lnTo>
                    <a:pt x="551378" y="1053918"/>
                  </a:lnTo>
                  <a:lnTo>
                    <a:pt x="551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4815" y="36836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8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3847" y="3988006"/>
              <a:ext cx="403860" cy="4445"/>
            </a:xfrm>
            <a:custGeom>
              <a:avLst/>
              <a:gdLst/>
              <a:ahLst/>
              <a:cxnLst/>
              <a:rect l="l" t="t" r="r" b="b"/>
              <a:pathLst>
                <a:path w="403860" h="4445">
                  <a:moveTo>
                    <a:pt x="-14733" y="2108"/>
                  </a:moveTo>
                  <a:lnTo>
                    <a:pt x="417966" y="2108"/>
                  </a:lnTo>
                </a:path>
              </a:pathLst>
            </a:custGeom>
            <a:ln w="33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51668" y="3923334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56" y="129651"/>
                  </a:lnTo>
                  <a:lnTo>
                    <a:pt x="130329" y="6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63847" y="4836508"/>
              <a:ext cx="956944" cy="8255"/>
            </a:xfrm>
            <a:custGeom>
              <a:avLst/>
              <a:gdLst/>
              <a:ahLst/>
              <a:cxnLst/>
              <a:rect l="l" t="t" r="r" b="b"/>
              <a:pathLst>
                <a:path w="956945" h="8254">
                  <a:moveTo>
                    <a:pt x="-14733" y="4023"/>
                  </a:moveTo>
                  <a:lnTo>
                    <a:pt x="971411" y="4023"/>
                  </a:lnTo>
                </a:path>
              </a:pathLst>
            </a:custGeom>
            <a:ln w="3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87140" y="4201566"/>
              <a:ext cx="848360" cy="708025"/>
            </a:xfrm>
            <a:custGeom>
              <a:avLst/>
              <a:gdLst/>
              <a:ahLst/>
              <a:cxnLst/>
              <a:rect l="l" t="t" r="r" b="b"/>
              <a:pathLst>
                <a:path w="848360" h="708025">
                  <a:moveTo>
                    <a:pt x="58229" y="396341"/>
                  </a:moveTo>
                  <a:lnTo>
                    <a:pt x="56095" y="385330"/>
                  </a:lnTo>
                  <a:lnTo>
                    <a:pt x="49707" y="375653"/>
                  </a:lnTo>
                  <a:lnTo>
                    <a:pt x="40068" y="369227"/>
                  </a:lnTo>
                  <a:lnTo>
                    <a:pt x="29121" y="367080"/>
                  </a:lnTo>
                  <a:lnTo>
                    <a:pt x="18161" y="369227"/>
                  </a:lnTo>
                  <a:lnTo>
                    <a:pt x="8534" y="375653"/>
                  </a:lnTo>
                  <a:lnTo>
                    <a:pt x="2133" y="385330"/>
                  </a:lnTo>
                  <a:lnTo>
                    <a:pt x="0" y="396341"/>
                  </a:lnTo>
                  <a:lnTo>
                    <a:pt x="2133" y="407352"/>
                  </a:lnTo>
                  <a:lnTo>
                    <a:pt x="8534" y="417029"/>
                  </a:lnTo>
                  <a:lnTo>
                    <a:pt x="18161" y="423468"/>
                  </a:lnTo>
                  <a:lnTo>
                    <a:pt x="29121" y="425602"/>
                  </a:lnTo>
                  <a:lnTo>
                    <a:pt x="40068" y="423468"/>
                  </a:lnTo>
                  <a:lnTo>
                    <a:pt x="49707" y="417029"/>
                  </a:lnTo>
                  <a:lnTo>
                    <a:pt x="56095" y="407352"/>
                  </a:lnTo>
                  <a:lnTo>
                    <a:pt x="58229" y="396341"/>
                  </a:lnTo>
                  <a:close/>
                </a:path>
                <a:path w="848360" h="708025">
                  <a:moveTo>
                    <a:pt x="58229" y="212801"/>
                  </a:moveTo>
                  <a:lnTo>
                    <a:pt x="56095" y="201790"/>
                  </a:lnTo>
                  <a:lnTo>
                    <a:pt x="49707" y="192112"/>
                  </a:lnTo>
                  <a:lnTo>
                    <a:pt x="40068" y="185686"/>
                  </a:lnTo>
                  <a:lnTo>
                    <a:pt x="29121" y="183540"/>
                  </a:lnTo>
                  <a:lnTo>
                    <a:pt x="18161" y="185686"/>
                  </a:lnTo>
                  <a:lnTo>
                    <a:pt x="8534" y="192112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502"/>
                  </a:lnTo>
                  <a:lnTo>
                    <a:pt x="18161" y="239928"/>
                  </a:lnTo>
                  <a:lnTo>
                    <a:pt x="29121" y="242074"/>
                  </a:lnTo>
                  <a:lnTo>
                    <a:pt x="40068" y="239928"/>
                  </a:lnTo>
                  <a:lnTo>
                    <a:pt x="49707" y="233502"/>
                  </a:lnTo>
                  <a:lnTo>
                    <a:pt x="56095" y="223812"/>
                  </a:lnTo>
                  <a:lnTo>
                    <a:pt x="58229" y="212801"/>
                  </a:lnTo>
                  <a:close/>
                </a:path>
                <a:path w="848360" h="708025">
                  <a:moveTo>
                    <a:pt x="58229" y="29273"/>
                  </a:moveTo>
                  <a:lnTo>
                    <a:pt x="56095" y="18249"/>
                  </a:lnTo>
                  <a:lnTo>
                    <a:pt x="49707" y="8572"/>
                  </a:lnTo>
                  <a:lnTo>
                    <a:pt x="40068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73"/>
                  </a:lnTo>
                  <a:lnTo>
                    <a:pt x="2133" y="40284"/>
                  </a:lnTo>
                  <a:lnTo>
                    <a:pt x="8534" y="49961"/>
                  </a:lnTo>
                  <a:lnTo>
                    <a:pt x="18161" y="56388"/>
                  </a:lnTo>
                  <a:lnTo>
                    <a:pt x="29121" y="58534"/>
                  </a:lnTo>
                  <a:lnTo>
                    <a:pt x="40068" y="56388"/>
                  </a:lnTo>
                  <a:lnTo>
                    <a:pt x="49707" y="49961"/>
                  </a:lnTo>
                  <a:lnTo>
                    <a:pt x="56095" y="40284"/>
                  </a:lnTo>
                  <a:lnTo>
                    <a:pt x="58229" y="29273"/>
                  </a:lnTo>
                  <a:close/>
                </a:path>
                <a:path w="848360" h="708025">
                  <a:moveTo>
                    <a:pt x="848296" y="643966"/>
                  </a:moveTo>
                  <a:lnTo>
                    <a:pt x="719188" y="578040"/>
                  </a:lnTo>
                  <a:lnTo>
                    <a:pt x="718096" y="707694"/>
                  </a:lnTo>
                  <a:lnTo>
                    <a:pt x="848296" y="643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7444" y="3600443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08673" y="0"/>
                  </a:lnTo>
                  <a:lnTo>
                    <a:pt x="82340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35879" y="3467976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209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42"/>
                  </a:lnTo>
                  <a:lnTo>
                    <a:pt x="0" y="465213"/>
                  </a:lnTo>
                  <a:lnTo>
                    <a:pt x="1041209" y="465213"/>
                  </a:lnTo>
                  <a:lnTo>
                    <a:pt x="1041209" y="455142"/>
                  </a:lnTo>
                  <a:lnTo>
                    <a:pt x="1041209" y="240804"/>
                  </a:lnTo>
                  <a:lnTo>
                    <a:pt x="1041209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79161" y="370878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73983" y="3923116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73983" y="3923115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97842" y="41310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195" y="0"/>
                  </a:moveTo>
                  <a:lnTo>
                    <a:pt x="0" y="0"/>
                  </a:lnTo>
                  <a:lnTo>
                    <a:pt x="0" y="322478"/>
                  </a:lnTo>
                  <a:lnTo>
                    <a:pt x="0" y="465226"/>
                  </a:lnTo>
                  <a:lnTo>
                    <a:pt x="1006195" y="465226"/>
                  </a:lnTo>
                  <a:lnTo>
                    <a:pt x="1006195" y="322478"/>
                  </a:lnTo>
                  <a:lnTo>
                    <a:pt x="100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97842" y="41310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92368" y="4289031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164477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16447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92371" y="42890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71704" y="445350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16117" y="353561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25137" y="3842118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65650" y="377728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68948" y="4822918"/>
              <a:ext cx="697230" cy="7620"/>
            </a:xfrm>
            <a:custGeom>
              <a:avLst/>
              <a:gdLst/>
              <a:ahLst/>
              <a:cxnLst/>
              <a:rect l="l" t="t" r="r" b="b"/>
              <a:pathLst>
                <a:path w="697229" h="7620">
                  <a:moveTo>
                    <a:pt x="-14733" y="3552"/>
                  </a:moveTo>
                  <a:lnTo>
                    <a:pt x="711929" y="3552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50749" y="4758244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22" y="129651"/>
                  </a:lnTo>
                  <a:lnTo>
                    <a:pt x="130313" y="63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01967" y="3411537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196" y="0"/>
                  </a:moveTo>
                  <a:lnTo>
                    <a:pt x="0" y="0"/>
                  </a:lnTo>
                  <a:lnTo>
                    <a:pt x="0" y="240817"/>
                  </a:lnTo>
                  <a:lnTo>
                    <a:pt x="0" y="455155"/>
                  </a:lnTo>
                  <a:lnTo>
                    <a:pt x="0" y="465226"/>
                  </a:lnTo>
                  <a:lnTo>
                    <a:pt x="1041196" y="465226"/>
                  </a:lnTo>
                  <a:lnTo>
                    <a:pt x="1041196" y="455155"/>
                  </a:lnTo>
                  <a:lnTo>
                    <a:pt x="1041196" y="240817"/>
                  </a:lnTo>
                  <a:lnTo>
                    <a:pt x="1041196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45236" y="365235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40065" y="3866687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40065" y="3866687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63917" y="407460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360095"/>
                  </a:lnTo>
                  <a:lnTo>
                    <a:pt x="0" y="465213"/>
                  </a:lnTo>
                  <a:lnTo>
                    <a:pt x="1006208" y="465213"/>
                  </a:lnTo>
                  <a:lnTo>
                    <a:pt x="1006208" y="360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63926" y="407459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58443" y="4232605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02095"/>
                  </a:lnTo>
                  <a:lnTo>
                    <a:pt x="0" y="465213"/>
                  </a:lnTo>
                  <a:lnTo>
                    <a:pt x="1006208" y="465213"/>
                  </a:lnTo>
                  <a:lnTo>
                    <a:pt x="1006208" y="202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58455" y="423259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03456" y="443469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63183" y="3562823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86220" y="34979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80878" y="3804498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41924" y="0"/>
                  </a:lnTo>
                  <a:lnTo>
                    <a:pt x="45665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2803" y="373966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83824" y="4800253"/>
              <a:ext cx="370840" cy="0"/>
            </a:xfrm>
            <a:custGeom>
              <a:avLst/>
              <a:gdLst/>
              <a:ahLst/>
              <a:cxnLst/>
              <a:rect l="l" t="t" r="r" b="b"/>
              <a:pathLst>
                <a:path w="370840">
                  <a:moveTo>
                    <a:pt x="0" y="0"/>
                  </a:moveTo>
                  <a:lnTo>
                    <a:pt x="355770" y="0"/>
                  </a:lnTo>
                  <a:lnTo>
                    <a:pt x="3705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39594" y="47354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33287" y="3562823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0" y="0"/>
                  </a:moveTo>
                  <a:lnTo>
                    <a:pt x="514527" y="0"/>
                  </a:lnTo>
                  <a:lnTo>
                    <a:pt x="52926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447816" y="34979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38027" y="3804498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61065" y="373966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03452" y="480025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01304" y="47354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17220" y="4137950"/>
            <a:ext cx="884555" cy="586740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41605" marR="29845" indent="-108585">
              <a:lnSpc>
                <a:spcPct val="102400"/>
              </a:lnSpc>
              <a:spcBef>
                <a:spcPts val="135"/>
              </a:spcBef>
            </a:pPr>
            <a:r>
              <a:rPr sz="1700" spc="20" dirty="0">
                <a:latin typeface="Arial MT"/>
                <a:cs typeface="Arial MT"/>
              </a:rPr>
              <a:t>Batched  </a:t>
            </a:r>
            <a:r>
              <a:rPr sz="1700" spc="15" dirty="0">
                <a:latin typeface="Arial MT"/>
                <a:cs typeface="Arial MT"/>
              </a:rPr>
              <a:t>Inputs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81383" y="2456331"/>
            <a:ext cx="1027430" cy="683895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33020" marR="30480" indent="78105">
              <a:lnSpc>
                <a:spcPct val="103099"/>
              </a:lnSpc>
              <a:spcBef>
                <a:spcPts val="135"/>
              </a:spcBef>
            </a:pPr>
            <a:r>
              <a:rPr sz="2000" spc="15" dirty="0">
                <a:latin typeface="Arial MT"/>
                <a:cs typeface="Arial MT"/>
              </a:rPr>
              <a:t>Unified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Encoder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0280" y="2470567"/>
            <a:ext cx="1381760" cy="683895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1130" marR="30480" indent="-118110">
              <a:lnSpc>
                <a:spcPct val="103099"/>
              </a:lnSpc>
              <a:spcBef>
                <a:spcPts val="175"/>
              </a:spcBef>
            </a:pPr>
            <a:r>
              <a:rPr sz="2000" spc="5" dirty="0">
                <a:latin typeface="Arial MT"/>
                <a:cs typeface="Arial MT"/>
              </a:rPr>
              <a:t>Specialized  Encoders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81711" y="2488505"/>
            <a:ext cx="1400810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47320">
              <a:lnSpc>
                <a:spcPct val="101899"/>
              </a:lnSpc>
              <a:spcBef>
                <a:spcPts val="65"/>
              </a:spcBef>
            </a:pPr>
            <a:r>
              <a:rPr sz="2150" spc="10" dirty="0">
                <a:latin typeface="Arial MT"/>
                <a:cs typeface="Arial MT"/>
              </a:rPr>
              <a:t>Distance </a:t>
            </a:r>
            <a:r>
              <a:rPr sz="2150" spc="15" dirty="0">
                <a:latin typeface="Arial MT"/>
                <a:cs typeface="Arial MT"/>
              </a:rPr>
              <a:t> Calculation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922095" y="2498328"/>
            <a:ext cx="998855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56845">
              <a:lnSpc>
                <a:spcPct val="101899"/>
              </a:lnSpc>
              <a:spcBef>
                <a:spcPts val="65"/>
              </a:spcBef>
            </a:pPr>
            <a:r>
              <a:rPr sz="2150" spc="20" dirty="0">
                <a:latin typeface="Arial MT"/>
                <a:cs typeface="Arial MT"/>
              </a:rPr>
              <a:t>Local 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Maxima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54950" y="3352899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654950" y="3598466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654950" y="4590553"/>
            <a:ext cx="14617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042388" y="408683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3"/>
                </a:moveTo>
                <a:lnTo>
                  <a:pt x="2132" y="40276"/>
                </a:lnTo>
                <a:lnTo>
                  <a:pt x="8528" y="49957"/>
                </a:lnTo>
                <a:lnTo>
                  <a:pt x="18160" y="56384"/>
                </a:lnTo>
                <a:lnTo>
                  <a:pt x="29116" y="58527"/>
                </a:lnTo>
                <a:lnTo>
                  <a:pt x="40073" y="56384"/>
                </a:lnTo>
                <a:lnTo>
                  <a:pt x="49705" y="49957"/>
                </a:lnTo>
                <a:lnTo>
                  <a:pt x="56101" y="40276"/>
                </a:lnTo>
                <a:lnTo>
                  <a:pt x="58233" y="29263"/>
                </a:lnTo>
                <a:lnTo>
                  <a:pt x="56101" y="18251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042388" y="4270368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4"/>
                </a:moveTo>
                <a:lnTo>
                  <a:pt x="2132" y="40277"/>
                </a:lnTo>
                <a:lnTo>
                  <a:pt x="8528" y="49958"/>
                </a:lnTo>
                <a:lnTo>
                  <a:pt x="18160" y="56386"/>
                </a:lnTo>
                <a:lnTo>
                  <a:pt x="29116" y="58528"/>
                </a:lnTo>
                <a:lnTo>
                  <a:pt x="40073" y="56386"/>
                </a:lnTo>
                <a:lnTo>
                  <a:pt x="49705" y="49958"/>
                </a:lnTo>
                <a:lnTo>
                  <a:pt x="56101" y="40277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42388" y="4453907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4"/>
                </a:moveTo>
                <a:lnTo>
                  <a:pt x="2132" y="40276"/>
                </a:lnTo>
                <a:lnTo>
                  <a:pt x="8528" y="49957"/>
                </a:lnTo>
                <a:lnTo>
                  <a:pt x="18160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5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24</a:t>
            </a:fld>
            <a:endParaRPr spc="1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892" y="3797300"/>
            <a:ext cx="8257540" cy="2054225"/>
          </a:xfrm>
          <a:custGeom>
            <a:avLst/>
            <a:gdLst/>
            <a:ahLst/>
            <a:cxnLst/>
            <a:rect l="l" t="t" r="r" b="b"/>
            <a:pathLst>
              <a:path w="8257540" h="2054225">
                <a:moveTo>
                  <a:pt x="8257172" y="0"/>
                </a:moveTo>
                <a:lnTo>
                  <a:pt x="0" y="0"/>
                </a:lnTo>
                <a:lnTo>
                  <a:pt x="0" y="1530350"/>
                </a:lnTo>
                <a:lnTo>
                  <a:pt x="0" y="2053856"/>
                </a:lnTo>
                <a:lnTo>
                  <a:pt x="8257172" y="2053856"/>
                </a:lnTo>
                <a:lnTo>
                  <a:pt x="8257172" y="1530350"/>
                </a:lnTo>
                <a:lnTo>
                  <a:pt x="8257172" y="0"/>
                </a:lnTo>
                <a:close/>
              </a:path>
            </a:pathLst>
          </a:custGeom>
          <a:solidFill>
            <a:srgbClr val="0433FF">
              <a:alpha val="19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854" y="3397891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284" y="2576910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284" y="2950170"/>
            <a:ext cx="9220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65" dirty="0">
                <a:latin typeface="Arial MT"/>
                <a:cs typeface="Arial MT"/>
              </a:rPr>
              <a:t>V</a:t>
            </a:r>
            <a:r>
              <a:rPr sz="2450" spc="45" dirty="0">
                <a:latin typeface="Arial MT"/>
                <a:cs typeface="Arial MT"/>
              </a:rPr>
              <a:t>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3897" y="301662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0" y="0"/>
                </a:moveTo>
                <a:lnTo>
                  <a:pt x="0" y="2311029"/>
                </a:lnTo>
                <a:lnTo>
                  <a:pt x="819484" y="2311029"/>
                </a:lnTo>
                <a:lnTo>
                  <a:pt x="819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0805" y="2457302"/>
            <a:ext cx="1757045" cy="3067685"/>
          </a:xfrm>
          <a:custGeom>
            <a:avLst/>
            <a:gdLst/>
            <a:ahLst/>
            <a:cxnLst/>
            <a:rect l="l" t="t" r="r" b="b"/>
            <a:pathLst>
              <a:path w="1757045" h="3067685">
                <a:moveTo>
                  <a:pt x="0" y="0"/>
                </a:moveTo>
                <a:lnTo>
                  <a:pt x="1756660" y="0"/>
                </a:lnTo>
                <a:lnTo>
                  <a:pt x="1756660" y="3067350"/>
                </a:lnTo>
                <a:lnTo>
                  <a:pt x="0" y="3067350"/>
                </a:lnTo>
                <a:lnTo>
                  <a:pt x="0" y="0"/>
                </a:lnTo>
                <a:close/>
              </a:path>
            </a:pathLst>
          </a:custGeom>
          <a:ln w="2946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6076" y="3048397"/>
            <a:ext cx="1597025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 </a:t>
            </a:r>
            <a:r>
              <a:rPr sz="2450" spc="20" dirty="0">
                <a:latin typeface="Arial MT"/>
                <a:cs typeface="Arial MT"/>
              </a:rPr>
              <a:t> 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16356" y="3815991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3"/>
                </a:lnTo>
                <a:lnTo>
                  <a:pt x="1041199" y="465223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94400" y="3048396"/>
            <a:ext cx="113792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 </a:t>
            </a:r>
            <a:r>
              <a:rPr sz="2450" spc="30" dirty="0">
                <a:latin typeface="Arial MT"/>
                <a:cs typeface="Arial MT"/>
              </a:rPr>
              <a:t> 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724471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50" dirty="0">
                <a:latin typeface="Arial MT"/>
                <a:cs typeface="Arial MT"/>
              </a:rPr>
              <a:t>Event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Detection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tackling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4" dirty="0">
                <a:latin typeface="Arial MT"/>
                <a:cs typeface="Arial MT"/>
              </a:rPr>
              <a:t>high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85" dirty="0">
                <a:latin typeface="Arial MT"/>
                <a:cs typeface="Arial MT"/>
              </a:rPr>
              <a:t>data</a:t>
            </a:r>
            <a:r>
              <a:rPr sz="3250" b="0" i="0" spc="-130" dirty="0">
                <a:latin typeface="Arial MT"/>
                <a:cs typeface="Arial MT"/>
              </a:rPr>
              <a:t> rates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425321" y="3805519"/>
            <a:ext cx="3232785" cy="498475"/>
            <a:chOff x="1425321" y="3805519"/>
            <a:chExt cx="3232785" cy="498475"/>
          </a:xfrm>
        </p:grpSpPr>
        <p:sp>
          <p:nvSpPr>
            <p:cNvPr id="17" name="object 17"/>
            <p:cNvSpPr/>
            <p:nvPr/>
          </p:nvSpPr>
          <p:spPr>
            <a:xfrm>
              <a:off x="1998992" y="3805529"/>
              <a:ext cx="2659380" cy="495934"/>
            </a:xfrm>
            <a:custGeom>
              <a:avLst/>
              <a:gdLst/>
              <a:ahLst/>
              <a:cxnLst/>
              <a:rect l="l" t="t" r="r" b="b"/>
              <a:pathLst>
                <a:path w="2659379" h="495935">
                  <a:moveTo>
                    <a:pt x="661568" y="300316"/>
                  </a:moveTo>
                  <a:lnTo>
                    <a:pt x="317944" y="104775"/>
                  </a:lnTo>
                  <a:lnTo>
                    <a:pt x="317944" y="189153"/>
                  </a:lnTo>
                  <a:lnTo>
                    <a:pt x="0" y="189153"/>
                  </a:lnTo>
                  <a:lnTo>
                    <a:pt x="0" y="411480"/>
                  </a:lnTo>
                  <a:lnTo>
                    <a:pt x="317944" y="411480"/>
                  </a:lnTo>
                  <a:lnTo>
                    <a:pt x="317944" y="495871"/>
                  </a:lnTo>
                  <a:lnTo>
                    <a:pt x="661568" y="300316"/>
                  </a:lnTo>
                  <a:close/>
                </a:path>
                <a:path w="2659379" h="495935">
                  <a:moveTo>
                    <a:pt x="2658872" y="195541"/>
                  </a:moveTo>
                  <a:lnTo>
                    <a:pt x="2315248" y="0"/>
                  </a:lnTo>
                  <a:lnTo>
                    <a:pt x="2315248" y="84378"/>
                  </a:lnTo>
                  <a:lnTo>
                    <a:pt x="1617675" y="84378"/>
                  </a:lnTo>
                  <a:lnTo>
                    <a:pt x="1617675" y="306705"/>
                  </a:lnTo>
                  <a:lnTo>
                    <a:pt x="2315248" y="306705"/>
                  </a:lnTo>
                  <a:lnTo>
                    <a:pt x="2315248" y="391096"/>
                  </a:lnTo>
                  <a:lnTo>
                    <a:pt x="2658872" y="195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5321" y="3908060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0" y="395564"/>
                  </a:lnTo>
                  <a:lnTo>
                    <a:pt x="532489" y="395564"/>
                  </a:lnTo>
                  <a:lnTo>
                    <a:pt x="532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25321" y="3908060"/>
            <a:ext cx="532765" cy="395605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6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41987" y="3962291"/>
            <a:ext cx="7807959" cy="1720850"/>
            <a:chOff x="1441987" y="3962291"/>
            <a:chExt cx="7807959" cy="1720850"/>
          </a:xfrm>
        </p:grpSpPr>
        <p:sp>
          <p:nvSpPr>
            <p:cNvPr id="21" name="object 21"/>
            <p:cNvSpPr/>
            <p:nvPr/>
          </p:nvSpPr>
          <p:spPr>
            <a:xfrm>
              <a:off x="1871531" y="397721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6701" y="410480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9" y="129659"/>
                  </a:lnTo>
                  <a:lnTo>
                    <a:pt x="1296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11692" y="4280421"/>
              <a:ext cx="0" cy="1388110"/>
            </a:xfrm>
            <a:custGeom>
              <a:avLst/>
              <a:gdLst/>
              <a:ahLst/>
              <a:cxnLst/>
              <a:rect l="l" t="t" r="r" b="b"/>
              <a:pathLst>
                <a:path h="1388110">
                  <a:moveTo>
                    <a:pt x="0" y="0"/>
                  </a:moveTo>
                  <a:lnTo>
                    <a:pt x="0" y="1387513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4404" y="5654357"/>
              <a:ext cx="7520305" cy="0"/>
            </a:xfrm>
            <a:custGeom>
              <a:avLst/>
              <a:gdLst/>
              <a:ahLst/>
              <a:cxnLst/>
              <a:rect l="l" t="t" r="r" b="b"/>
              <a:pathLst>
                <a:path w="7520305">
                  <a:moveTo>
                    <a:pt x="0" y="0"/>
                  </a:moveTo>
                  <a:lnTo>
                    <a:pt x="75201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1987" y="4792112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0" y="395564"/>
                  </a:lnTo>
                  <a:lnTo>
                    <a:pt x="532489" y="395564"/>
                  </a:lnTo>
                  <a:lnTo>
                    <a:pt x="532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705976" y="3910294"/>
            <a:ext cx="661670" cy="391160"/>
          </a:xfrm>
          <a:custGeom>
            <a:avLst/>
            <a:gdLst/>
            <a:ahLst/>
            <a:cxnLst/>
            <a:rect l="l" t="t" r="r" b="b"/>
            <a:pathLst>
              <a:path w="661669" h="391160">
                <a:moveTo>
                  <a:pt x="0" y="84385"/>
                </a:moveTo>
                <a:lnTo>
                  <a:pt x="0" y="306711"/>
                </a:lnTo>
                <a:lnTo>
                  <a:pt x="317940" y="306711"/>
                </a:lnTo>
                <a:lnTo>
                  <a:pt x="317940" y="391095"/>
                </a:lnTo>
                <a:lnTo>
                  <a:pt x="661563" y="195548"/>
                </a:lnTo>
                <a:lnTo>
                  <a:pt x="317940" y="0"/>
                </a:lnTo>
                <a:lnTo>
                  <a:pt x="317940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1987" y="4792112"/>
            <a:ext cx="532765" cy="395605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6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87309" y="4778630"/>
            <a:ext cx="981710" cy="895350"/>
            <a:chOff x="1687309" y="4778630"/>
            <a:chExt cx="981710" cy="895350"/>
          </a:xfrm>
        </p:grpSpPr>
        <p:sp>
          <p:nvSpPr>
            <p:cNvPr id="29" name="object 29"/>
            <p:cNvSpPr/>
            <p:nvPr/>
          </p:nvSpPr>
          <p:spPr>
            <a:xfrm>
              <a:off x="1877720" y="49604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12890" y="4845551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129659"/>
                  </a:moveTo>
                  <a:lnTo>
                    <a:pt x="129659" y="129659"/>
                  </a:lnTo>
                  <a:lnTo>
                    <a:pt x="64829" y="0"/>
                  </a:lnTo>
                  <a:lnTo>
                    <a:pt x="0" y="129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2043" y="5208428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4">
                  <a:moveTo>
                    <a:pt x="0" y="0"/>
                  </a:moveTo>
                  <a:lnTo>
                    <a:pt x="0" y="465223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07335" y="4778630"/>
              <a:ext cx="661670" cy="391160"/>
            </a:xfrm>
            <a:custGeom>
              <a:avLst/>
              <a:gdLst/>
              <a:ahLst/>
              <a:cxnLst/>
              <a:rect l="l" t="t" r="r" b="b"/>
              <a:pathLst>
                <a:path w="661669" h="391160">
                  <a:moveTo>
                    <a:pt x="0" y="84385"/>
                  </a:moveTo>
                  <a:lnTo>
                    <a:pt x="0" y="306711"/>
                  </a:lnTo>
                  <a:lnTo>
                    <a:pt x="317939" y="306711"/>
                  </a:lnTo>
                  <a:lnTo>
                    <a:pt x="317939" y="391096"/>
                  </a:lnTo>
                  <a:lnTo>
                    <a:pt x="661563" y="195548"/>
                  </a:lnTo>
                  <a:lnTo>
                    <a:pt x="317939" y="0"/>
                  </a:lnTo>
                  <a:lnTo>
                    <a:pt x="317939" y="84385"/>
                  </a:lnTo>
                  <a:lnTo>
                    <a:pt x="0" y="84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104903" y="4836121"/>
            <a:ext cx="16154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i="1" spc="25" dirty="0">
                <a:solidFill>
                  <a:srgbClr val="FF644E"/>
                </a:solidFill>
                <a:latin typeface="Arial"/>
                <a:cs typeface="Arial"/>
              </a:rPr>
              <a:t>Cascaded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  <p:sp>
        <p:nvSpPr>
          <p:cNvPr id="34" name="object 34"/>
          <p:cNvSpPr txBox="1"/>
          <p:nvPr/>
        </p:nvSpPr>
        <p:spPr>
          <a:xfrm>
            <a:off x="1716777" y="5238849"/>
            <a:ext cx="74803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73760" algn="ctr">
              <a:lnSpc>
                <a:spcPct val="100000"/>
              </a:lnSpc>
              <a:spcBef>
                <a:spcPts val="130"/>
              </a:spcBef>
            </a:pPr>
            <a:r>
              <a:rPr sz="2600" b="1" i="1" spc="40" dirty="0">
                <a:solidFill>
                  <a:srgbClr val="FF644E"/>
                </a:solidFill>
                <a:latin typeface="Arial"/>
                <a:cs typeface="Arial"/>
              </a:rPr>
              <a:t>Detection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675576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75" dirty="0">
                <a:latin typeface="Arial MT"/>
                <a:cs typeface="Arial MT"/>
              </a:rPr>
              <a:t>Even</a:t>
            </a:r>
            <a:r>
              <a:rPr sz="3250" b="0" i="0" spc="-5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Detectio</a:t>
            </a:r>
            <a:r>
              <a:rPr sz="3250" b="0" i="0" spc="-50" dirty="0">
                <a:latin typeface="Arial MT"/>
                <a:cs typeface="Arial MT"/>
              </a:rPr>
              <a:t>n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5" dirty="0">
                <a:latin typeface="Arial MT"/>
                <a:cs typeface="Arial MT"/>
              </a:rPr>
              <a:t>—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80" dirty="0">
                <a:latin typeface="Arial MT"/>
                <a:cs typeface="Arial MT"/>
              </a:rPr>
              <a:t>puttin</a:t>
            </a:r>
            <a:r>
              <a:rPr sz="3250" b="0" i="0" spc="-15" dirty="0">
                <a:latin typeface="Arial MT"/>
                <a:cs typeface="Arial MT"/>
              </a:rPr>
              <a:t>g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95" dirty="0">
                <a:latin typeface="Arial MT"/>
                <a:cs typeface="Arial MT"/>
              </a:rPr>
              <a:t>i</a:t>
            </a:r>
            <a:r>
              <a:rPr sz="3250" b="0" i="0" spc="-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210" dirty="0">
                <a:latin typeface="Arial MT"/>
                <a:cs typeface="Arial MT"/>
              </a:rPr>
              <a:t>al</a:t>
            </a:r>
            <a:r>
              <a:rPr sz="3250" b="0" i="0" spc="-85" dirty="0">
                <a:latin typeface="Arial MT"/>
                <a:cs typeface="Arial MT"/>
              </a:rPr>
              <a:t>l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together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2" y="2449163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66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82" y="3349317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69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endParaRPr sz="2475" baseline="-6734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17" y="2531871"/>
            <a:ext cx="400626" cy="400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410" y="3458804"/>
            <a:ext cx="391439" cy="34206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1403" y="4937875"/>
            <a:ext cx="742315" cy="561340"/>
          </a:xfrm>
          <a:custGeom>
            <a:avLst/>
            <a:gdLst/>
            <a:ahLst/>
            <a:cxnLst/>
            <a:rect l="l" t="t" r="r" b="b"/>
            <a:pathLst>
              <a:path w="742315" h="561339">
                <a:moveTo>
                  <a:pt x="0" y="0"/>
                </a:moveTo>
                <a:lnTo>
                  <a:pt x="741857" y="0"/>
                </a:lnTo>
                <a:lnTo>
                  <a:pt x="741857" y="561042"/>
                </a:lnTo>
                <a:lnTo>
                  <a:pt x="0" y="561042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771" y="5012928"/>
            <a:ext cx="43180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81" y="1987550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2392" y="3898670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3"/>
                </a:moveTo>
                <a:lnTo>
                  <a:pt x="2131" y="40275"/>
                </a:lnTo>
                <a:lnTo>
                  <a:pt x="8527" y="49956"/>
                </a:lnTo>
                <a:lnTo>
                  <a:pt x="18159" y="56384"/>
                </a:lnTo>
                <a:lnTo>
                  <a:pt x="29116" y="58527"/>
                </a:lnTo>
                <a:lnTo>
                  <a:pt x="40073" y="56384"/>
                </a:lnTo>
                <a:lnTo>
                  <a:pt x="49704" y="49956"/>
                </a:lnTo>
                <a:lnTo>
                  <a:pt x="56101" y="40275"/>
                </a:lnTo>
                <a:lnTo>
                  <a:pt x="58233" y="29263"/>
                </a:lnTo>
                <a:lnTo>
                  <a:pt x="56101" y="18251"/>
                </a:lnTo>
                <a:lnTo>
                  <a:pt x="49704" y="8570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0"/>
                </a:lnTo>
                <a:lnTo>
                  <a:pt x="2131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03884" y="2773645"/>
            <a:ext cx="4629785" cy="2638425"/>
            <a:chOff x="403884" y="2773645"/>
            <a:chExt cx="4629785" cy="26384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84" y="4926292"/>
              <a:ext cx="485429" cy="48542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07420" y="2888556"/>
              <a:ext cx="819785" cy="2311400"/>
            </a:xfrm>
            <a:custGeom>
              <a:avLst/>
              <a:gdLst/>
              <a:ahLst/>
              <a:cxnLst/>
              <a:rect l="l" t="t" r="r" b="b"/>
              <a:pathLst>
                <a:path w="819785" h="2311400">
                  <a:moveTo>
                    <a:pt x="0" y="0"/>
                  </a:moveTo>
                  <a:lnTo>
                    <a:pt x="0" y="2311029"/>
                  </a:lnTo>
                  <a:lnTo>
                    <a:pt x="819482" y="2311029"/>
                  </a:lnTo>
                  <a:lnTo>
                    <a:pt x="819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3365" y="3688524"/>
              <a:ext cx="1639570" cy="0"/>
            </a:xfrm>
            <a:custGeom>
              <a:avLst/>
              <a:gdLst/>
              <a:ahLst/>
              <a:cxnLst/>
              <a:rect l="l" t="t" r="r" b="b"/>
              <a:pathLst>
                <a:path w="1639570">
                  <a:moveTo>
                    <a:pt x="0" y="0"/>
                  </a:moveTo>
                  <a:lnTo>
                    <a:pt x="1624595" y="0"/>
                  </a:lnTo>
                  <a:lnTo>
                    <a:pt x="163932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7960" y="36236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2018" y="2790871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4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4707" y="2788568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42530" y="3525024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3044" y="34601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0873" y="5277082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41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63823" y="4544599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2784" y="4534419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4">
                  <a:moveTo>
                    <a:pt x="0" y="0"/>
                  </a:moveTo>
                  <a:lnTo>
                    <a:pt x="740259" y="0"/>
                  </a:lnTo>
                  <a:lnTo>
                    <a:pt x="75499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3044" y="446958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629" y="3094875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296786"/>
                  </a:lnTo>
                  <a:lnTo>
                    <a:pt x="0" y="1053909"/>
                  </a:lnTo>
                  <a:lnTo>
                    <a:pt x="551383" y="1053909"/>
                  </a:lnTo>
                  <a:lnTo>
                    <a:pt x="551383" y="296786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39984" y="339166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623824"/>
                  </a:lnTo>
                  <a:lnTo>
                    <a:pt x="0" y="1053922"/>
                  </a:lnTo>
                  <a:lnTo>
                    <a:pt x="551383" y="1053922"/>
                  </a:lnTo>
                  <a:lnTo>
                    <a:pt x="551383" y="623824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36006" y="3839592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8437" y="3575345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1710" y="3711286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82203" y="4015474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0" y="1053919"/>
                  </a:lnTo>
                  <a:lnTo>
                    <a:pt x="551376" y="1053919"/>
                  </a:lnTo>
                  <a:lnTo>
                    <a:pt x="551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2381" y="4082211"/>
              <a:ext cx="58419" cy="242570"/>
            </a:xfrm>
            <a:custGeom>
              <a:avLst/>
              <a:gdLst/>
              <a:ahLst/>
              <a:cxnLst/>
              <a:rect l="l" t="t" r="r" b="b"/>
              <a:pathLst>
                <a:path w="58419" h="242570">
                  <a:moveTo>
                    <a:pt x="58242" y="212801"/>
                  </a:moveTo>
                  <a:lnTo>
                    <a:pt x="56108" y="201790"/>
                  </a:lnTo>
                  <a:lnTo>
                    <a:pt x="49707" y="192112"/>
                  </a:lnTo>
                  <a:lnTo>
                    <a:pt x="40081" y="185686"/>
                  </a:lnTo>
                  <a:lnTo>
                    <a:pt x="29121" y="183540"/>
                  </a:lnTo>
                  <a:lnTo>
                    <a:pt x="18161" y="185686"/>
                  </a:lnTo>
                  <a:lnTo>
                    <a:pt x="8534" y="192112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502"/>
                  </a:lnTo>
                  <a:lnTo>
                    <a:pt x="18161" y="239928"/>
                  </a:lnTo>
                  <a:lnTo>
                    <a:pt x="29121" y="242074"/>
                  </a:lnTo>
                  <a:lnTo>
                    <a:pt x="40081" y="239928"/>
                  </a:lnTo>
                  <a:lnTo>
                    <a:pt x="49707" y="233502"/>
                  </a:lnTo>
                  <a:lnTo>
                    <a:pt x="56108" y="223812"/>
                  </a:lnTo>
                  <a:lnTo>
                    <a:pt x="58242" y="212801"/>
                  </a:lnTo>
                  <a:close/>
                </a:path>
                <a:path w="58419" h="242570">
                  <a:moveTo>
                    <a:pt x="58242" y="29260"/>
                  </a:moveTo>
                  <a:lnTo>
                    <a:pt x="56108" y="18249"/>
                  </a:lnTo>
                  <a:lnTo>
                    <a:pt x="49707" y="8572"/>
                  </a:lnTo>
                  <a:lnTo>
                    <a:pt x="40081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60"/>
                  </a:lnTo>
                  <a:lnTo>
                    <a:pt x="2133" y="40284"/>
                  </a:lnTo>
                  <a:lnTo>
                    <a:pt x="8534" y="49961"/>
                  </a:lnTo>
                  <a:lnTo>
                    <a:pt x="18161" y="56388"/>
                  </a:lnTo>
                  <a:lnTo>
                    <a:pt x="29121" y="58534"/>
                  </a:lnTo>
                  <a:lnTo>
                    <a:pt x="40081" y="56388"/>
                  </a:lnTo>
                  <a:lnTo>
                    <a:pt x="49707" y="49961"/>
                  </a:lnTo>
                  <a:lnTo>
                    <a:pt x="56108" y="40284"/>
                  </a:lnTo>
                  <a:lnTo>
                    <a:pt x="58242" y="29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47328" y="2999284"/>
            <a:ext cx="80137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30" dirty="0">
                <a:latin typeface="Arial MT"/>
                <a:cs typeface="Arial MT"/>
              </a:rPr>
              <a:t>Batched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5555" y="3244850"/>
            <a:ext cx="59880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5" dirty="0">
                <a:latin typeface="Arial MT"/>
                <a:cs typeface="Arial MT"/>
              </a:rPr>
              <a:t>Inputs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60835" y="2174180"/>
            <a:ext cx="89154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5" dirty="0">
                <a:latin typeface="Arial MT"/>
                <a:cs typeface="Arial MT"/>
              </a:rPr>
              <a:t>Uni</a:t>
            </a:r>
            <a:r>
              <a:rPr sz="2150" spc="20" dirty="0">
                <a:latin typeface="Arial MT"/>
                <a:cs typeface="Arial MT"/>
              </a:rPr>
              <a:t>fi</a:t>
            </a:r>
            <a:r>
              <a:rPr sz="2150" spc="25" dirty="0">
                <a:latin typeface="Arial MT"/>
                <a:cs typeface="Arial MT"/>
              </a:rPr>
              <a:t>ed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82254" y="2508150"/>
            <a:ext cx="105473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Encoder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47140" y="2834631"/>
            <a:ext cx="3887470" cy="2734945"/>
            <a:chOff x="2447140" y="2834631"/>
            <a:chExt cx="3887470" cy="2734945"/>
          </a:xfrm>
        </p:grpSpPr>
        <p:sp>
          <p:nvSpPr>
            <p:cNvPr id="36" name="object 36"/>
            <p:cNvSpPr/>
            <p:nvPr/>
          </p:nvSpPr>
          <p:spPr>
            <a:xfrm>
              <a:off x="3420912" y="3428923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70967" y="0"/>
                  </a:lnTo>
                  <a:lnTo>
                    <a:pt x="28570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91881" y="33640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0912" y="3668443"/>
              <a:ext cx="403860" cy="4445"/>
            </a:xfrm>
            <a:custGeom>
              <a:avLst/>
              <a:gdLst/>
              <a:ahLst/>
              <a:cxnLst/>
              <a:rect l="l" t="t" r="r" b="b"/>
              <a:pathLst>
                <a:path w="403860" h="4445">
                  <a:moveTo>
                    <a:pt x="-14733" y="2108"/>
                  </a:moveTo>
                  <a:lnTo>
                    <a:pt x="417966" y="2108"/>
                  </a:lnTo>
                </a:path>
              </a:pathLst>
            </a:custGeom>
            <a:ln w="33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08733" y="3603770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56" y="129651"/>
                  </a:lnTo>
                  <a:lnTo>
                    <a:pt x="130329" y="63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20912" y="4516942"/>
              <a:ext cx="956944" cy="8255"/>
            </a:xfrm>
            <a:custGeom>
              <a:avLst/>
              <a:gdLst/>
              <a:ahLst/>
              <a:cxnLst/>
              <a:rect l="l" t="t" r="r" b="b"/>
              <a:pathLst>
                <a:path w="956945" h="8254">
                  <a:moveTo>
                    <a:pt x="-14733" y="4023"/>
                  </a:moveTo>
                  <a:lnTo>
                    <a:pt x="971411" y="4023"/>
                  </a:lnTo>
                </a:path>
              </a:pathLst>
            </a:custGeom>
            <a:ln w="3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44201" y="3882008"/>
              <a:ext cx="848360" cy="708025"/>
            </a:xfrm>
            <a:custGeom>
              <a:avLst/>
              <a:gdLst/>
              <a:ahLst/>
              <a:cxnLst/>
              <a:rect l="l" t="t" r="r" b="b"/>
              <a:pathLst>
                <a:path w="848360" h="708025">
                  <a:moveTo>
                    <a:pt x="58242" y="396341"/>
                  </a:moveTo>
                  <a:lnTo>
                    <a:pt x="56108" y="385330"/>
                  </a:lnTo>
                  <a:lnTo>
                    <a:pt x="49707" y="375640"/>
                  </a:lnTo>
                  <a:lnTo>
                    <a:pt x="40081" y="369214"/>
                  </a:lnTo>
                  <a:lnTo>
                    <a:pt x="29121" y="367068"/>
                  </a:lnTo>
                  <a:lnTo>
                    <a:pt x="18161" y="369214"/>
                  </a:lnTo>
                  <a:lnTo>
                    <a:pt x="8534" y="375640"/>
                  </a:lnTo>
                  <a:lnTo>
                    <a:pt x="2133" y="385330"/>
                  </a:lnTo>
                  <a:lnTo>
                    <a:pt x="0" y="396341"/>
                  </a:lnTo>
                  <a:lnTo>
                    <a:pt x="2133" y="407352"/>
                  </a:lnTo>
                  <a:lnTo>
                    <a:pt x="8534" y="417029"/>
                  </a:lnTo>
                  <a:lnTo>
                    <a:pt x="18161" y="423456"/>
                  </a:lnTo>
                  <a:lnTo>
                    <a:pt x="29121" y="425602"/>
                  </a:lnTo>
                  <a:lnTo>
                    <a:pt x="40081" y="423456"/>
                  </a:lnTo>
                  <a:lnTo>
                    <a:pt x="49707" y="417029"/>
                  </a:lnTo>
                  <a:lnTo>
                    <a:pt x="56108" y="407352"/>
                  </a:lnTo>
                  <a:lnTo>
                    <a:pt x="58242" y="396341"/>
                  </a:lnTo>
                  <a:close/>
                </a:path>
                <a:path w="848360" h="708025">
                  <a:moveTo>
                    <a:pt x="58242" y="212801"/>
                  </a:moveTo>
                  <a:lnTo>
                    <a:pt x="56108" y="201790"/>
                  </a:lnTo>
                  <a:lnTo>
                    <a:pt x="49707" y="192100"/>
                  </a:lnTo>
                  <a:lnTo>
                    <a:pt x="40081" y="185674"/>
                  </a:lnTo>
                  <a:lnTo>
                    <a:pt x="29121" y="183540"/>
                  </a:lnTo>
                  <a:lnTo>
                    <a:pt x="18161" y="185674"/>
                  </a:lnTo>
                  <a:lnTo>
                    <a:pt x="8534" y="192100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489"/>
                  </a:lnTo>
                  <a:lnTo>
                    <a:pt x="18161" y="239915"/>
                  </a:lnTo>
                  <a:lnTo>
                    <a:pt x="29121" y="242062"/>
                  </a:lnTo>
                  <a:lnTo>
                    <a:pt x="40081" y="239915"/>
                  </a:lnTo>
                  <a:lnTo>
                    <a:pt x="49707" y="233489"/>
                  </a:lnTo>
                  <a:lnTo>
                    <a:pt x="56108" y="223812"/>
                  </a:lnTo>
                  <a:lnTo>
                    <a:pt x="58242" y="212801"/>
                  </a:lnTo>
                  <a:close/>
                </a:path>
                <a:path w="848360" h="708025">
                  <a:moveTo>
                    <a:pt x="58242" y="29260"/>
                  </a:moveTo>
                  <a:lnTo>
                    <a:pt x="56108" y="18249"/>
                  </a:lnTo>
                  <a:lnTo>
                    <a:pt x="49707" y="8572"/>
                  </a:lnTo>
                  <a:lnTo>
                    <a:pt x="40081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60"/>
                  </a:lnTo>
                  <a:lnTo>
                    <a:pt x="2133" y="40271"/>
                  </a:lnTo>
                  <a:lnTo>
                    <a:pt x="8534" y="49949"/>
                  </a:lnTo>
                  <a:lnTo>
                    <a:pt x="18161" y="56388"/>
                  </a:lnTo>
                  <a:lnTo>
                    <a:pt x="29121" y="58521"/>
                  </a:lnTo>
                  <a:lnTo>
                    <a:pt x="40081" y="56388"/>
                  </a:lnTo>
                  <a:lnTo>
                    <a:pt x="49707" y="49949"/>
                  </a:lnTo>
                  <a:lnTo>
                    <a:pt x="56108" y="40271"/>
                  </a:lnTo>
                  <a:lnTo>
                    <a:pt x="58242" y="29260"/>
                  </a:lnTo>
                  <a:close/>
                </a:path>
                <a:path w="848360" h="708025">
                  <a:moveTo>
                    <a:pt x="848309" y="643953"/>
                  </a:moveTo>
                  <a:lnTo>
                    <a:pt x="719188" y="578040"/>
                  </a:lnTo>
                  <a:lnTo>
                    <a:pt x="718108" y="707694"/>
                  </a:lnTo>
                  <a:lnTo>
                    <a:pt x="848309" y="643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62062" y="2849553"/>
              <a:ext cx="2656205" cy="2705100"/>
            </a:xfrm>
            <a:custGeom>
              <a:avLst/>
              <a:gdLst/>
              <a:ahLst/>
              <a:cxnLst/>
              <a:rect l="l" t="t" r="r" b="b"/>
              <a:pathLst>
                <a:path w="2656204" h="2705100">
                  <a:moveTo>
                    <a:pt x="0" y="0"/>
                  </a:moveTo>
                  <a:lnTo>
                    <a:pt x="2655696" y="0"/>
                  </a:lnTo>
                  <a:lnTo>
                    <a:pt x="2655696" y="2705034"/>
                  </a:lnTo>
                  <a:lnTo>
                    <a:pt x="0" y="2705034"/>
                  </a:lnTo>
                  <a:lnTo>
                    <a:pt x="0" y="0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92953" y="3148405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196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55"/>
                  </a:lnTo>
                  <a:lnTo>
                    <a:pt x="0" y="465226"/>
                  </a:lnTo>
                  <a:lnTo>
                    <a:pt x="1041196" y="465226"/>
                  </a:lnTo>
                  <a:lnTo>
                    <a:pt x="1041196" y="455155"/>
                  </a:lnTo>
                  <a:lnTo>
                    <a:pt x="1041196" y="240804"/>
                  </a:lnTo>
                  <a:lnTo>
                    <a:pt x="1041196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90441" y="2154535"/>
            <a:ext cx="143637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Specialized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08313" y="2488505"/>
            <a:ext cx="119189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Encoders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72432" y="5199558"/>
            <a:ext cx="258127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0" dirty="0">
                <a:latin typeface="Arial MT"/>
                <a:cs typeface="Arial MT"/>
              </a:rPr>
              <a:t>Quantized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spc="40" dirty="0">
                <a:latin typeface="Arial MT"/>
                <a:cs typeface="Arial MT"/>
              </a:rPr>
              <a:t>Models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49587" y="3091973"/>
            <a:ext cx="4238625" cy="1507490"/>
            <a:chOff x="4349587" y="3091973"/>
            <a:chExt cx="4238625" cy="1507490"/>
          </a:xfrm>
        </p:grpSpPr>
        <p:sp>
          <p:nvSpPr>
            <p:cNvPr id="48" name="object 48"/>
            <p:cNvSpPr/>
            <p:nvPr/>
          </p:nvSpPr>
          <p:spPr>
            <a:xfrm>
              <a:off x="4364510" y="3280878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08673" y="0"/>
                  </a:lnTo>
                  <a:lnTo>
                    <a:pt x="82340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36222" y="338921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50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50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31048" y="360355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31048" y="360355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54904" y="381146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322491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322491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54907" y="381145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49430" y="396946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164490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164490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49436" y="396945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28769" y="413394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73182" y="321604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82203" y="3522553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22717" y="34577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26013" y="4503354"/>
              <a:ext cx="697230" cy="7620"/>
            </a:xfrm>
            <a:custGeom>
              <a:avLst/>
              <a:gdLst/>
              <a:ahLst/>
              <a:cxnLst/>
              <a:rect l="l" t="t" r="r" b="b"/>
              <a:pathLst>
                <a:path w="697229" h="7620">
                  <a:moveTo>
                    <a:pt x="-14733" y="3552"/>
                  </a:moveTo>
                  <a:lnTo>
                    <a:pt x="711929" y="3552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07814" y="4438679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22" y="129653"/>
                  </a:lnTo>
                  <a:lnTo>
                    <a:pt x="130313" y="6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59029" y="3091979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209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42"/>
                  </a:lnTo>
                  <a:lnTo>
                    <a:pt x="0" y="465226"/>
                  </a:lnTo>
                  <a:lnTo>
                    <a:pt x="1041209" y="465226"/>
                  </a:lnTo>
                  <a:lnTo>
                    <a:pt x="1041209" y="455142"/>
                  </a:lnTo>
                  <a:lnTo>
                    <a:pt x="1041209" y="240804"/>
                  </a:lnTo>
                  <a:lnTo>
                    <a:pt x="1041209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02310" y="333278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97130" y="354712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7" y="465223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97130" y="35471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20991" y="375503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195" y="0"/>
                  </a:moveTo>
                  <a:lnTo>
                    <a:pt x="0" y="0"/>
                  </a:lnTo>
                  <a:lnTo>
                    <a:pt x="0" y="360095"/>
                  </a:lnTo>
                  <a:lnTo>
                    <a:pt x="0" y="465226"/>
                  </a:lnTo>
                  <a:lnTo>
                    <a:pt x="1006195" y="465226"/>
                  </a:lnTo>
                  <a:lnTo>
                    <a:pt x="1006195" y="360095"/>
                  </a:lnTo>
                  <a:lnTo>
                    <a:pt x="100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20991" y="37550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15518" y="391303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02095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202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15520" y="391302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60521" y="41151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5" y="465222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20250" y="3243259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43287" y="31784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37942" y="348493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41924" y="0"/>
                  </a:lnTo>
                  <a:lnTo>
                    <a:pt x="45665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79868" y="342010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40889" y="4480689"/>
              <a:ext cx="370840" cy="0"/>
            </a:xfrm>
            <a:custGeom>
              <a:avLst/>
              <a:gdLst/>
              <a:ahLst/>
              <a:cxnLst/>
              <a:rect l="l" t="t" r="r" b="b"/>
              <a:pathLst>
                <a:path w="370840">
                  <a:moveTo>
                    <a:pt x="0" y="0"/>
                  </a:moveTo>
                  <a:lnTo>
                    <a:pt x="355770" y="0"/>
                  </a:lnTo>
                  <a:lnTo>
                    <a:pt x="3705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96659" y="44158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90354" y="3243259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0" y="0"/>
                  </a:moveTo>
                  <a:lnTo>
                    <a:pt x="514527" y="0"/>
                  </a:lnTo>
                  <a:lnTo>
                    <a:pt x="52926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04881" y="31784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95094" y="3484934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18130" y="342010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60517" y="448068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458371" y="44158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389760" y="2272406"/>
            <a:ext cx="110045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Distance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42421" y="2606377"/>
            <a:ext cx="140081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5" dirty="0">
                <a:latin typeface="Arial MT"/>
                <a:cs typeface="Arial MT"/>
              </a:rPr>
              <a:t>Calculation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43514" y="2282230"/>
            <a:ext cx="1207770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45110">
              <a:lnSpc>
                <a:spcPct val="101899"/>
              </a:lnSpc>
              <a:spcBef>
                <a:spcPts val="65"/>
              </a:spcBef>
            </a:pPr>
            <a:r>
              <a:rPr sz="2150" spc="-10" dirty="0">
                <a:latin typeface="Arial MT"/>
                <a:cs typeface="Arial MT"/>
              </a:rPr>
              <a:t>Event 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Detection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605837" y="3038574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605837" y="3274317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05837" y="4276228"/>
            <a:ext cx="14617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999453" y="3767267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3"/>
                </a:moveTo>
                <a:lnTo>
                  <a:pt x="2132" y="40275"/>
                </a:lnTo>
                <a:lnTo>
                  <a:pt x="8528" y="49956"/>
                </a:lnTo>
                <a:lnTo>
                  <a:pt x="18160" y="56384"/>
                </a:lnTo>
                <a:lnTo>
                  <a:pt x="29117" y="58527"/>
                </a:lnTo>
                <a:lnTo>
                  <a:pt x="40073" y="56384"/>
                </a:lnTo>
                <a:lnTo>
                  <a:pt x="49706" y="49956"/>
                </a:lnTo>
                <a:lnTo>
                  <a:pt x="56102" y="40275"/>
                </a:lnTo>
                <a:lnTo>
                  <a:pt x="58234" y="29263"/>
                </a:lnTo>
                <a:lnTo>
                  <a:pt x="56102" y="18251"/>
                </a:lnTo>
                <a:lnTo>
                  <a:pt x="49706" y="8570"/>
                </a:lnTo>
                <a:lnTo>
                  <a:pt x="40073" y="2142"/>
                </a:lnTo>
                <a:lnTo>
                  <a:pt x="29117" y="0"/>
                </a:lnTo>
                <a:lnTo>
                  <a:pt x="18160" y="2142"/>
                </a:lnTo>
                <a:lnTo>
                  <a:pt x="8528" y="8570"/>
                </a:lnTo>
                <a:lnTo>
                  <a:pt x="2132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1046811" y="3950805"/>
            <a:ext cx="8011159" cy="1551940"/>
            <a:chOff x="1046811" y="3950805"/>
            <a:chExt cx="8011159" cy="1551940"/>
          </a:xfrm>
        </p:grpSpPr>
        <p:sp>
          <p:nvSpPr>
            <p:cNvPr id="91" name="object 91"/>
            <p:cNvSpPr/>
            <p:nvPr/>
          </p:nvSpPr>
          <p:spPr>
            <a:xfrm>
              <a:off x="1051891" y="5101875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5" h="395604">
                  <a:moveTo>
                    <a:pt x="0" y="0"/>
                  </a:moveTo>
                  <a:lnTo>
                    <a:pt x="532489" y="0"/>
                  </a:lnTo>
                  <a:lnTo>
                    <a:pt x="532489" y="395564"/>
                  </a:lnTo>
                  <a:lnTo>
                    <a:pt x="0" y="395564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999453" y="3950805"/>
              <a:ext cx="58419" cy="59055"/>
            </a:xfrm>
            <a:custGeom>
              <a:avLst/>
              <a:gdLst/>
              <a:ahLst/>
              <a:cxnLst/>
              <a:rect l="l" t="t" r="r" b="b"/>
              <a:pathLst>
                <a:path w="58420" h="59054">
                  <a:moveTo>
                    <a:pt x="0" y="29263"/>
                  </a:moveTo>
                  <a:lnTo>
                    <a:pt x="2132" y="40276"/>
                  </a:lnTo>
                  <a:lnTo>
                    <a:pt x="8528" y="49957"/>
                  </a:lnTo>
                  <a:lnTo>
                    <a:pt x="18160" y="56385"/>
                  </a:lnTo>
                  <a:lnTo>
                    <a:pt x="29117" y="58528"/>
                  </a:lnTo>
                  <a:lnTo>
                    <a:pt x="40073" y="56385"/>
                  </a:lnTo>
                  <a:lnTo>
                    <a:pt x="49706" y="49957"/>
                  </a:lnTo>
                  <a:lnTo>
                    <a:pt x="56102" y="40276"/>
                  </a:lnTo>
                  <a:lnTo>
                    <a:pt x="58234" y="29263"/>
                  </a:lnTo>
                  <a:lnTo>
                    <a:pt x="56102" y="18251"/>
                  </a:lnTo>
                  <a:lnTo>
                    <a:pt x="49706" y="8571"/>
                  </a:lnTo>
                  <a:lnTo>
                    <a:pt x="40073" y="2142"/>
                  </a:lnTo>
                  <a:lnTo>
                    <a:pt x="29117" y="0"/>
                  </a:lnTo>
                  <a:lnTo>
                    <a:pt x="18160" y="2142"/>
                  </a:lnTo>
                  <a:lnTo>
                    <a:pt x="8528" y="8571"/>
                  </a:lnTo>
                  <a:lnTo>
                    <a:pt x="2132" y="18251"/>
                  </a:lnTo>
                  <a:lnTo>
                    <a:pt x="0" y="29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2040" y="4134343"/>
              <a:ext cx="167412" cy="135455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1155174" y="5111154"/>
            <a:ext cx="2292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-35" dirty="0"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358856" y="5238665"/>
            <a:ext cx="1771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-5" dirty="0"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19081" y="4620883"/>
            <a:ext cx="7948295" cy="1266825"/>
            <a:chOff x="819081" y="4620883"/>
            <a:chExt cx="7948295" cy="1266825"/>
          </a:xfrm>
        </p:grpSpPr>
        <p:sp>
          <p:nvSpPr>
            <p:cNvPr id="97" name="object 97"/>
            <p:cNvSpPr/>
            <p:nvPr/>
          </p:nvSpPr>
          <p:spPr>
            <a:xfrm>
              <a:off x="1498100" y="5171030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433272" y="5298626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8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34003" y="5277082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31856" y="521225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735462" y="4635805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0" y="106640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47705" y="5684293"/>
              <a:ext cx="6404610" cy="0"/>
            </a:xfrm>
            <a:custGeom>
              <a:avLst/>
              <a:gdLst/>
              <a:ahLst/>
              <a:cxnLst/>
              <a:rect l="l" t="t" r="r" b="b"/>
              <a:pathLst>
                <a:path w="6404609">
                  <a:moveTo>
                    <a:pt x="0" y="0"/>
                  </a:moveTo>
                  <a:lnTo>
                    <a:pt x="64045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05872" y="5486510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532489" y="0"/>
                  </a:lnTo>
                  <a:lnTo>
                    <a:pt x="532489" y="395564"/>
                  </a:lnTo>
                  <a:lnTo>
                    <a:pt x="0" y="395564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876296" y="5494238"/>
            <a:ext cx="43180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929363" y="4019703"/>
            <a:ext cx="8806180" cy="1983105"/>
            <a:chOff x="929363" y="4019703"/>
            <a:chExt cx="8806180" cy="1983105"/>
          </a:xfrm>
        </p:grpSpPr>
        <p:sp>
          <p:nvSpPr>
            <p:cNvPr id="106" name="object 106"/>
            <p:cNvSpPr/>
            <p:nvPr/>
          </p:nvSpPr>
          <p:spPr>
            <a:xfrm>
              <a:off x="2241604" y="5670591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176774" y="5555666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129658"/>
                  </a:moveTo>
                  <a:lnTo>
                    <a:pt x="129659" y="129658"/>
                  </a:lnTo>
                  <a:lnTo>
                    <a:pt x="64829" y="0"/>
                  </a:lnTo>
                  <a:lnTo>
                    <a:pt x="0" y="1296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097586" y="4844197"/>
              <a:ext cx="0" cy="650240"/>
            </a:xfrm>
            <a:custGeom>
              <a:avLst/>
              <a:gdLst/>
              <a:ahLst/>
              <a:cxnLst/>
              <a:rect l="l" t="t" r="r" b="b"/>
              <a:pathLst>
                <a:path h="650239">
                  <a:moveTo>
                    <a:pt x="0" y="0"/>
                  </a:moveTo>
                  <a:lnTo>
                    <a:pt x="0" y="649621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81735" y="4832819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30">
                  <a:moveTo>
                    <a:pt x="0" y="0"/>
                  </a:moveTo>
                  <a:lnTo>
                    <a:pt x="402878" y="0"/>
                  </a:lnTo>
                  <a:lnTo>
                    <a:pt x="41761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484614" y="476799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29363" y="4019703"/>
              <a:ext cx="8806180" cy="1983105"/>
            </a:xfrm>
            <a:custGeom>
              <a:avLst/>
              <a:gdLst/>
              <a:ahLst/>
              <a:cxnLst/>
              <a:rect l="l" t="t" r="r" b="b"/>
              <a:pathLst>
                <a:path w="8806180" h="1983104">
                  <a:moveTo>
                    <a:pt x="0" y="0"/>
                  </a:moveTo>
                  <a:lnTo>
                    <a:pt x="0" y="1982873"/>
                  </a:lnTo>
                  <a:lnTo>
                    <a:pt x="8805816" y="1982873"/>
                  </a:lnTo>
                  <a:lnTo>
                    <a:pt x="88058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>
                <a:alpha val="19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6195218" y="4845942"/>
            <a:ext cx="142811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i="1" spc="20" dirty="0">
                <a:solidFill>
                  <a:srgbClr val="FF644E"/>
                </a:solidFill>
                <a:latin typeface="Arial"/>
                <a:cs typeface="Arial"/>
              </a:rPr>
              <a:t>Cascaded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  <p:sp>
        <p:nvSpPr>
          <p:cNvPr id="113" name="object 113"/>
          <p:cNvSpPr txBox="1"/>
          <p:nvPr/>
        </p:nvSpPr>
        <p:spPr>
          <a:xfrm>
            <a:off x="6195218" y="5209380"/>
            <a:ext cx="139509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i="1" spc="30" dirty="0">
                <a:solidFill>
                  <a:srgbClr val="FF644E"/>
                </a:solidFill>
                <a:latin typeface="Arial"/>
                <a:cs typeface="Arial"/>
              </a:rPr>
              <a:t>Detection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461073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90" dirty="0">
                <a:latin typeface="Arial MT"/>
                <a:cs typeface="Arial MT"/>
              </a:rPr>
              <a:t>Dela</a:t>
            </a:r>
            <a:r>
              <a:rPr sz="3250" spc="-120" dirty="0">
                <a:latin typeface="Arial MT"/>
                <a:cs typeface="Arial MT"/>
              </a:rPr>
              <a:t>y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05" dirty="0">
                <a:latin typeface="Arial MT"/>
                <a:cs typeface="Arial MT"/>
              </a:rPr>
              <a:t>Adjuste</a:t>
            </a:r>
            <a:r>
              <a:rPr sz="3250" spc="-50" dirty="0">
                <a:latin typeface="Arial MT"/>
                <a:cs typeface="Arial MT"/>
              </a:rPr>
              <a:t>d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90" dirty="0">
                <a:latin typeface="Arial MT"/>
                <a:cs typeface="Arial MT"/>
              </a:rPr>
              <a:t>Cloc</a:t>
            </a:r>
            <a:r>
              <a:rPr sz="3250" spc="-25" dirty="0">
                <a:latin typeface="Arial MT"/>
                <a:cs typeface="Arial MT"/>
              </a:rPr>
              <a:t>k</a:t>
            </a:r>
            <a:r>
              <a:rPr sz="3250" spc="-130" dirty="0">
                <a:latin typeface="Arial MT"/>
                <a:cs typeface="Arial MT"/>
              </a:rPr>
              <a:t> Sync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07820" y="3022483"/>
            <a:ext cx="4338955" cy="1388110"/>
            <a:chOff x="3707820" y="3022483"/>
            <a:chExt cx="4338955" cy="1388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820" y="3022483"/>
              <a:ext cx="1387591" cy="13875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3973" y="3153495"/>
              <a:ext cx="641409" cy="6414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2654" y="3829964"/>
              <a:ext cx="1344295" cy="359410"/>
            </a:xfrm>
            <a:custGeom>
              <a:avLst/>
              <a:gdLst/>
              <a:ahLst/>
              <a:cxnLst/>
              <a:rect l="l" t="t" r="r" b="b"/>
              <a:pathLst>
                <a:path w="1344295" h="359410">
                  <a:moveTo>
                    <a:pt x="1344041" y="6184"/>
                  </a:moveTo>
                  <a:lnTo>
                    <a:pt x="1337856" y="0"/>
                  </a:lnTo>
                  <a:lnTo>
                    <a:pt x="13817" y="0"/>
                  </a:lnTo>
                  <a:lnTo>
                    <a:pt x="6184" y="0"/>
                  </a:lnTo>
                  <a:lnTo>
                    <a:pt x="0" y="6184"/>
                  </a:lnTo>
                  <a:lnTo>
                    <a:pt x="0" y="120662"/>
                  </a:lnTo>
                  <a:lnTo>
                    <a:pt x="6184" y="126847"/>
                  </a:lnTo>
                  <a:lnTo>
                    <a:pt x="269709" y="126847"/>
                  </a:lnTo>
                  <a:lnTo>
                    <a:pt x="269709" y="356870"/>
                  </a:lnTo>
                  <a:lnTo>
                    <a:pt x="272097" y="359257"/>
                  </a:lnTo>
                  <a:lnTo>
                    <a:pt x="357797" y="359257"/>
                  </a:lnTo>
                  <a:lnTo>
                    <a:pt x="360197" y="356870"/>
                  </a:lnTo>
                  <a:lnTo>
                    <a:pt x="360197" y="126847"/>
                  </a:lnTo>
                  <a:lnTo>
                    <a:pt x="1014539" y="126847"/>
                  </a:lnTo>
                  <a:lnTo>
                    <a:pt x="1014539" y="356870"/>
                  </a:lnTo>
                  <a:lnTo>
                    <a:pt x="1016939" y="359257"/>
                  </a:lnTo>
                  <a:lnTo>
                    <a:pt x="1102639" y="359257"/>
                  </a:lnTo>
                  <a:lnTo>
                    <a:pt x="1105027" y="356870"/>
                  </a:lnTo>
                  <a:lnTo>
                    <a:pt x="1105027" y="126847"/>
                  </a:lnTo>
                  <a:lnTo>
                    <a:pt x="1337856" y="126847"/>
                  </a:lnTo>
                  <a:lnTo>
                    <a:pt x="1344041" y="120662"/>
                  </a:lnTo>
                  <a:lnTo>
                    <a:pt x="1344041" y="618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1409" y="3869642"/>
              <a:ext cx="1626870" cy="33655"/>
            </a:xfrm>
            <a:custGeom>
              <a:avLst/>
              <a:gdLst/>
              <a:ahLst/>
              <a:cxnLst/>
              <a:rect l="l" t="t" r="r" b="b"/>
              <a:pathLst>
                <a:path w="1626870" h="33654">
                  <a:moveTo>
                    <a:pt x="0" y="33114"/>
                  </a:moveTo>
                  <a:lnTo>
                    <a:pt x="1626674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65683" y="2473331"/>
            <a:ext cx="956310" cy="749935"/>
            <a:chOff x="5165683" y="2473331"/>
            <a:chExt cx="956310" cy="749935"/>
          </a:xfrm>
        </p:grpSpPr>
        <p:sp>
          <p:nvSpPr>
            <p:cNvPr id="9" name="object 9"/>
            <p:cNvSpPr/>
            <p:nvPr/>
          </p:nvSpPr>
          <p:spPr>
            <a:xfrm>
              <a:off x="5175506" y="2783447"/>
              <a:ext cx="497840" cy="429895"/>
            </a:xfrm>
            <a:custGeom>
              <a:avLst/>
              <a:gdLst/>
              <a:ahLst/>
              <a:cxnLst/>
              <a:rect l="l" t="t" r="r" b="b"/>
              <a:pathLst>
                <a:path w="497839" h="429894">
                  <a:moveTo>
                    <a:pt x="0" y="429398"/>
                  </a:moveTo>
                  <a:lnTo>
                    <a:pt x="49754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7568" y="2473331"/>
              <a:ext cx="514358" cy="44948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 rot="19200000">
            <a:off x="4840272" y="2722219"/>
            <a:ext cx="8178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1</a:t>
            </a:r>
            <a:r>
              <a:rPr sz="170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meter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27</a:t>
            </a:fld>
            <a:endParaRPr spc="15" dirty="0"/>
          </a:p>
        </p:txBody>
      </p:sp>
      <p:sp>
        <p:nvSpPr>
          <p:cNvPr id="12" name="object 12"/>
          <p:cNvSpPr txBox="1"/>
          <p:nvPr/>
        </p:nvSpPr>
        <p:spPr>
          <a:xfrm>
            <a:off x="5458519" y="3952080"/>
            <a:ext cx="8096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3</a:t>
            </a:r>
            <a:r>
              <a:rPr sz="1700" b="1" spc="-8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meter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6087" y="4826298"/>
            <a:ext cx="22421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Optical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 Delay: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4543" y="5194621"/>
            <a:ext cx="237299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>
              <a:lnSpc>
                <a:spcPts val="1535"/>
              </a:lnSpc>
              <a:spcBef>
                <a:spcPts val="125"/>
              </a:spcBef>
              <a:tabLst>
                <a:tab pos="1071880" algn="l"/>
                <a:tab pos="2334260" algn="l"/>
              </a:tabLst>
            </a:pPr>
            <a:r>
              <a:rPr sz="1600" u="heavy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00" u="heavy" spc="9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2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meter	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535"/>
              </a:lnSpc>
            </a:pPr>
            <a:r>
              <a:rPr sz="1600" i="1" spc="-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725" i="1" spc="-37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o</a:t>
            </a:r>
            <a:r>
              <a:rPr sz="1725" i="1" spc="172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0185" y="5494751"/>
            <a:ext cx="190690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solidFill>
                  <a:srgbClr val="5E5E5E"/>
                </a:solidFill>
                <a:latin typeface="Times New Roman"/>
                <a:cs typeface="Times New Roman"/>
              </a:rPr>
              <a:t>3</a:t>
            </a:r>
            <a:r>
              <a:rPr sz="1600" spc="12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10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600" i="1" spc="12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5E5E5E"/>
                </a:solidFill>
                <a:latin typeface="Times New Roman"/>
                <a:cs typeface="Times New Roman"/>
              </a:rPr>
              <a:t>10</a:t>
            </a:r>
            <a:r>
              <a:rPr sz="1725" spc="7" baseline="19323" dirty="0">
                <a:solidFill>
                  <a:srgbClr val="5E5E5E"/>
                </a:solidFill>
                <a:latin typeface="Times New Roman"/>
                <a:cs typeface="Times New Roman"/>
              </a:rPr>
              <a:t>8</a:t>
            </a:r>
            <a:r>
              <a:rPr sz="1725" spc="352" baseline="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meter</a:t>
            </a:r>
            <a:r>
              <a:rPr sz="1600" spc="40" dirty="0">
                <a:solidFill>
                  <a:srgbClr val="5E5E5E"/>
                </a:solidFill>
                <a:latin typeface="Times New Roman"/>
                <a:cs typeface="Times New Roman"/>
              </a:rPr>
              <a:t>/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second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6459" y="4826298"/>
            <a:ext cx="21024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5" dirty="0">
                <a:solidFill>
                  <a:srgbClr val="FF644E"/>
                </a:solidFill>
                <a:latin typeface="Arial"/>
                <a:cs typeface="Arial"/>
              </a:rPr>
              <a:t>Audio</a:t>
            </a:r>
            <a:r>
              <a:rPr sz="170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700" b="1" spc="-3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Delay: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3753" y="5200239"/>
            <a:ext cx="20707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>
              <a:lnSpc>
                <a:spcPts val="1535"/>
              </a:lnSpc>
              <a:spcBef>
                <a:spcPts val="125"/>
              </a:spcBef>
              <a:tabLst>
                <a:tab pos="920750" algn="l"/>
                <a:tab pos="2032000" algn="l"/>
              </a:tabLst>
            </a:pPr>
            <a:r>
              <a:rPr sz="1600" u="heavy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600" u="heavy" spc="9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2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meter	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535"/>
              </a:lnSpc>
            </a:pPr>
            <a:r>
              <a:rPr sz="1600" i="1" spc="-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725" i="1" spc="-37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o</a:t>
            </a:r>
            <a:r>
              <a:rPr sz="1725" i="1" spc="172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4796" y="5500370"/>
            <a:ext cx="155384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solidFill>
                  <a:srgbClr val="5E5E5E"/>
                </a:solidFill>
                <a:latin typeface="Times New Roman"/>
                <a:cs typeface="Times New Roman"/>
              </a:rPr>
              <a:t>340</a:t>
            </a:r>
            <a:r>
              <a:rPr sz="1600" spc="8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meter</a:t>
            </a:r>
            <a:r>
              <a:rPr sz="1600" spc="40" dirty="0">
                <a:solidFill>
                  <a:srgbClr val="5E5E5E"/>
                </a:solidFill>
                <a:latin typeface="Times New Roman"/>
                <a:cs typeface="Times New Roman"/>
              </a:rPr>
              <a:t>/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second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4921" y="2376089"/>
            <a:ext cx="7687309" cy="3696335"/>
            <a:chOff x="1764921" y="2376089"/>
            <a:chExt cx="7687309" cy="3696335"/>
          </a:xfrm>
        </p:grpSpPr>
        <p:sp>
          <p:nvSpPr>
            <p:cNvPr id="3" name="object 3"/>
            <p:cNvSpPr/>
            <p:nvPr/>
          </p:nvSpPr>
          <p:spPr>
            <a:xfrm>
              <a:off x="1764921" y="2433430"/>
              <a:ext cx="2886075" cy="3638550"/>
            </a:xfrm>
            <a:custGeom>
              <a:avLst/>
              <a:gdLst/>
              <a:ahLst/>
              <a:cxnLst/>
              <a:rect l="l" t="t" r="r" b="b"/>
              <a:pathLst>
                <a:path w="2886075" h="3638550">
                  <a:moveTo>
                    <a:pt x="0" y="0"/>
                  </a:moveTo>
                  <a:lnTo>
                    <a:pt x="0" y="3638468"/>
                  </a:lnTo>
                  <a:lnTo>
                    <a:pt x="2885718" y="3638468"/>
                  </a:lnTo>
                  <a:lnTo>
                    <a:pt x="28857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20D">
                <a:alpha val="1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412" y="2751641"/>
              <a:ext cx="1047750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1207" y="3312276"/>
              <a:ext cx="514583" cy="449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0412" y="3868988"/>
              <a:ext cx="1047750" cy="10477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0412" y="4986337"/>
              <a:ext cx="1047750" cy="10477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22771" y="2489276"/>
              <a:ext cx="305435" cy="2193925"/>
            </a:xfrm>
            <a:custGeom>
              <a:avLst/>
              <a:gdLst/>
              <a:ahLst/>
              <a:cxnLst/>
              <a:rect l="l" t="t" r="r" b="b"/>
              <a:pathLst>
                <a:path w="305435" h="2193925">
                  <a:moveTo>
                    <a:pt x="50863" y="975004"/>
                  </a:moveTo>
                  <a:lnTo>
                    <a:pt x="0" y="975004"/>
                  </a:lnTo>
                  <a:lnTo>
                    <a:pt x="0" y="2193760"/>
                  </a:lnTo>
                  <a:lnTo>
                    <a:pt x="50863" y="2193760"/>
                  </a:lnTo>
                  <a:lnTo>
                    <a:pt x="50863" y="975004"/>
                  </a:lnTo>
                  <a:close/>
                </a:path>
                <a:path w="305435" h="2193925">
                  <a:moveTo>
                    <a:pt x="114439" y="487502"/>
                  </a:moveTo>
                  <a:lnTo>
                    <a:pt x="63576" y="487502"/>
                  </a:lnTo>
                  <a:lnTo>
                    <a:pt x="63576" y="2193760"/>
                  </a:lnTo>
                  <a:lnTo>
                    <a:pt x="114439" y="2193760"/>
                  </a:lnTo>
                  <a:lnTo>
                    <a:pt x="114439" y="487502"/>
                  </a:lnTo>
                  <a:close/>
                </a:path>
                <a:path w="305435" h="2193925">
                  <a:moveTo>
                    <a:pt x="178015" y="0"/>
                  </a:moveTo>
                  <a:lnTo>
                    <a:pt x="127152" y="0"/>
                  </a:lnTo>
                  <a:lnTo>
                    <a:pt x="127152" y="2193760"/>
                  </a:lnTo>
                  <a:lnTo>
                    <a:pt x="178015" y="2193760"/>
                  </a:lnTo>
                  <a:lnTo>
                    <a:pt x="178015" y="0"/>
                  </a:lnTo>
                  <a:close/>
                </a:path>
                <a:path w="305435" h="2193925">
                  <a:moveTo>
                    <a:pt x="241592" y="1462506"/>
                  </a:moveTo>
                  <a:lnTo>
                    <a:pt x="190741" y="1462506"/>
                  </a:lnTo>
                  <a:lnTo>
                    <a:pt x="190741" y="2193760"/>
                  </a:lnTo>
                  <a:lnTo>
                    <a:pt x="241592" y="2193760"/>
                  </a:lnTo>
                  <a:lnTo>
                    <a:pt x="241592" y="1462506"/>
                  </a:lnTo>
                  <a:close/>
                </a:path>
                <a:path w="305435" h="2193925">
                  <a:moveTo>
                    <a:pt x="305181" y="1462506"/>
                  </a:moveTo>
                  <a:lnTo>
                    <a:pt x="254317" y="1462506"/>
                  </a:lnTo>
                  <a:lnTo>
                    <a:pt x="254317" y="2193760"/>
                  </a:lnTo>
                  <a:lnTo>
                    <a:pt x="305181" y="2193760"/>
                  </a:lnTo>
                  <a:lnTo>
                    <a:pt x="305181" y="1462506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0668" y="4683033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>
                  <a:moveTo>
                    <a:pt x="0" y="0"/>
                  </a:move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4247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67824" y="4195530"/>
              <a:ext cx="114935" cy="487680"/>
            </a:xfrm>
            <a:custGeom>
              <a:avLst/>
              <a:gdLst/>
              <a:ahLst/>
              <a:cxnLst/>
              <a:rect l="l" t="t" r="r" b="b"/>
              <a:pathLst>
                <a:path w="114934" h="487679">
                  <a:moveTo>
                    <a:pt x="0" y="487502"/>
                  </a:moveTo>
                  <a:lnTo>
                    <a:pt x="50862" y="487502"/>
                  </a:lnTo>
                  <a:lnTo>
                    <a:pt x="50862" y="0"/>
                  </a:lnTo>
                  <a:lnTo>
                    <a:pt x="0" y="0"/>
                  </a:lnTo>
                  <a:lnTo>
                    <a:pt x="0" y="487502"/>
                  </a:lnTo>
                  <a:close/>
                </a:path>
                <a:path w="114934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114440" y="0"/>
                  </a:lnTo>
                  <a:lnTo>
                    <a:pt x="63578" y="0"/>
                  </a:lnTo>
                  <a:lnTo>
                    <a:pt x="63578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94981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8558" y="4195530"/>
              <a:ext cx="368935" cy="487680"/>
            </a:xfrm>
            <a:custGeom>
              <a:avLst/>
              <a:gdLst/>
              <a:ahLst/>
              <a:cxnLst/>
              <a:rect l="l" t="t" r="r" b="b"/>
              <a:pathLst>
                <a:path w="368934" h="487679">
                  <a:moveTo>
                    <a:pt x="0" y="487502"/>
                  </a:moveTo>
                  <a:lnTo>
                    <a:pt x="50862" y="487502"/>
                  </a:lnTo>
                  <a:lnTo>
                    <a:pt x="0" y="487502"/>
                  </a:lnTo>
                  <a:close/>
                </a:path>
                <a:path w="368934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114440" y="243750"/>
                  </a:lnTo>
                  <a:lnTo>
                    <a:pt x="63578" y="243750"/>
                  </a:lnTo>
                  <a:lnTo>
                    <a:pt x="63578" y="487502"/>
                  </a:lnTo>
                  <a:close/>
                </a:path>
                <a:path w="368934" h="487679">
                  <a:moveTo>
                    <a:pt x="127156" y="487502"/>
                  </a:moveTo>
                  <a:lnTo>
                    <a:pt x="178018" y="487502"/>
                  </a:lnTo>
                  <a:lnTo>
                    <a:pt x="178018" y="243750"/>
                  </a:lnTo>
                  <a:lnTo>
                    <a:pt x="127156" y="243750"/>
                  </a:lnTo>
                  <a:lnTo>
                    <a:pt x="127156" y="487502"/>
                  </a:lnTo>
                  <a:close/>
                </a:path>
                <a:path w="368934" h="487679">
                  <a:moveTo>
                    <a:pt x="190734" y="487502"/>
                  </a:moveTo>
                  <a:lnTo>
                    <a:pt x="241596" y="487502"/>
                  </a:lnTo>
                  <a:lnTo>
                    <a:pt x="241596" y="243750"/>
                  </a:lnTo>
                  <a:lnTo>
                    <a:pt x="190734" y="243750"/>
                  </a:lnTo>
                  <a:lnTo>
                    <a:pt x="190734" y="487502"/>
                  </a:lnTo>
                  <a:close/>
                </a:path>
                <a:path w="368934" h="487679">
                  <a:moveTo>
                    <a:pt x="254312" y="487502"/>
                  </a:moveTo>
                  <a:lnTo>
                    <a:pt x="305174" y="487502"/>
                  </a:lnTo>
                  <a:lnTo>
                    <a:pt x="305174" y="0"/>
                  </a:lnTo>
                  <a:lnTo>
                    <a:pt x="254312" y="0"/>
                  </a:lnTo>
                  <a:lnTo>
                    <a:pt x="254312" y="487502"/>
                  </a:lnTo>
                  <a:close/>
                </a:path>
                <a:path w="368934" h="487679">
                  <a:moveTo>
                    <a:pt x="317890" y="487502"/>
                  </a:moveTo>
                  <a:lnTo>
                    <a:pt x="368752" y="487502"/>
                  </a:lnTo>
                  <a:lnTo>
                    <a:pt x="368752" y="243750"/>
                  </a:lnTo>
                  <a:lnTo>
                    <a:pt x="317890" y="243750"/>
                  </a:lnTo>
                  <a:lnTo>
                    <a:pt x="317890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40027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03605" y="4195530"/>
              <a:ext cx="1640839" cy="487680"/>
            </a:xfrm>
            <a:custGeom>
              <a:avLst/>
              <a:gdLst/>
              <a:ahLst/>
              <a:cxnLst/>
              <a:rect l="l" t="t" r="r" b="b"/>
              <a:pathLst>
                <a:path w="1640840" h="487679">
                  <a:moveTo>
                    <a:pt x="0" y="487502"/>
                  </a:moveTo>
                  <a:lnTo>
                    <a:pt x="50862" y="487502"/>
                  </a:lnTo>
                  <a:lnTo>
                    <a:pt x="50862" y="0"/>
                  </a:lnTo>
                  <a:lnTo>
                    <a:pt x="0" y="0"/>
                  </a:lnTo>
                  <a:lnTo>
                    <a:pt x="0" y="487502"/>
                  </a:lnTo>
                  <a:close/>
                </a:path>
                <a:path w="1640840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63578" y="487502"/>
                  </a:lnTo>
                  <a:close/>
                </a:path>
                <a:path w="1640840" h="487679">
                  <a:moveTo>
                    <a:pt x="127156" y="487502"/>
                  </a:moveTo>
                  <a:lnTo>
                    <a:pt x="178018" y="487502"/>
                  </a:lnTo>
                  <a:lnTo>
                    <a:pt x="127156" y="487502"/>
                  </a:lnTo>
                  <a:close/>
                </a:path>
                <a:path w="1640840" h="487679">
                  <a:moveTo>
                    <a:pt x="190734" y="487502"/>
                  </a:moveTo>
                  <a:lnTo>
                    <a:pt x="241596" y="487502"/>
                  </a:lnTo>
                  <a:lnTo>
                    <a:pt x="241596" y="0"/>
                  </a:lnTo>
                  <a:lnTo>
                    <a:pt x="190734" y="0"/>
                  </a:lnTo>
                  <a:lnTo>
                    <a:pt x="190734" y="487502"/>
                  </a:lnTo>
                  <a:close/>
                </a:path>
                <a:path w="1640840" h="487679">
                  <a:moveTo>
                    <a:pt x="254312" y="487502"/>
                  </a:moveTo>
                  <a:lnTo>
                    <a:pt x="305174" y="487502"/>
                  </a:lnTo>
                  <a:lnTo>
                    <a:pt x="254312" y="487502"/>
                  </a:lnTo>
                  <a:close/>
                </a:path>
                <a:path w="1640840" h="487679">
                  <a:moveTo>
                    <a:pt x="317890" y="487502"/>
                  </a:moveTo>
                  <a:lnTo>
                    <a:pt x="368752" y="487502"/>
                  </a:lnTo>
                  <a:lnTo>
                    <a:pt x="368752" y="243750"/>
                  </a:lnTo>
                  <a:lnTo>
                    <a:pt x="317890" y="243750"/>
                  </a:lnTo>
                  <a:lnTo>
                    <a:pt x="317890" y="487502"/>
                  </a:lnTo>
                  <a:close/>
                </a:path>
                <a:path w="1640840" h="487679">
                  <a:moveTo>
                    <a:pt x="381468" y="487502"/>
                  </a:moveTo>
                  <a:lnTo>
                    <a:pt x="432330" y="487502"/>
                  </a:lnTo>
                  <a:lnTo>
                    <a:pt x="432330" y="0"/>
                  </a:lnTo>
                  <a:lnTo>
                    <a:pt x="381468" y="0"/>
                  </a:lnTo>
                  <a:lnTo>
                    <a:pt x="381468" y="487502"/>
                  </a:lnTo>
                  <a:close/>
                </a:path>
                <a:path w="1640840" h="487679">
                  <a:moveTo>
                    <a:pt x="445046" y="487502"/>
                  </a:moveTo>
                  <a:lnTo>
                    <a:pt x="495908" y="487502"/>
                  </a:lnTo>
                  <a:lnTo>
                    <a:pt x="445046" y="487502"/>
                  </a:lnTo>
                  <a:close/>
                </a:path>
                <a:path w="1640840" h="487679">
                  <a:moveTo>
                    <a:pt x="508624" y="487502"/>
                  </a:moveTo>
                  <a:lnTo>
                    <a:pt x="559486" y="487502"/>
                  </a:lnTo>
                  <a:lnTo>
                    <a:pt x="559486" y="0"/>
                  </a:lnTo>
                  <a:lnTo>
                    <a:pt x="508624" y="0"/>
                  </a:lnTo>
                  <a:lnTo>
                    <a:pt x="508624" y="487502"/>
                  </a:lnTo>
                  <a:close/>
                </a:path>
                <a:path w="1640840" h="487679">
                  <a:moveTo>
                    <a:pt x="572202" y="487502"/>
                  </a:moveTo>
                  <a:lnTo>
                    <a:pt x="623064" y="487502"/>
                  </a:lnTo>
                  <a:lnTo>
                    <a:pt x="572202" y="487502"/>
                  </a:lnTo>
                  <a:close/>
                </a:path>
                <a:path w="1640840" h="487679">
                  <a:moveTo>
                    <a:pt x="635780" y="487502"/>
                  </a:moveTo>
                  <a:lnTo>
                    <a:pt x="686642" y="487502"/>
                  </a:lnTo>
                  <a:lnTo>
                    <a:pt x="686642" y="243750"/>
                  </a:lnTo>
                  <a:lnTo>
                    <a:pt x="635780" y="243750"/>
                  </a:lnTo>
                  <a:lnTo>
                    <a:pt x="635780" y="487502"/>
                  </a:lnTo>
                  <a:close/>
                </a:path>
                <a:path w="1640840" h="487679">
                  <a:moveTo>
                    <a:pt x="699358" y="487502"/>
                  </a:moveTo>
                  <a:lnTo>
                    <a:pt x="750220" y="487502"/>
                  </a:lnTo>
                  <a:lnTo>
                    <a:pt x="750220" y="243750"/>
                  </a:lnTo>
                  <a:lnTo>
                    <a:pt x="699358" y="243750"/>
                  </a:lnTo>
                  <a:lnTo>
                    <a:pt x="699358" y="487502"/>
                  </a:lnTo>
                  <a:close/>
                </a:path>
                <a:path w="1640840" h="487679">
                  <a:moveTo>
                    <a:pt x="762936" y="487502"/>
                  </a:moveTo>
                  <a:lnTo>
                    <a:pt x="813798" y="487502"/>
                  </a:lnTo>
                  <a:lnTo>
                    <a:pt x="762936" y="487502"/>
                  </a:lnTo>
                  <a:close/>
                </a:path>
                <a:path w="1640840" h="487679">
                  <a:moveTo>
                    <a:pt x="826514" y="487502"/>
                  </a:moveTo>
                  <a:lnTo>
                    <a:pt x="877376" y="487502"/>
                  </a:lnTo>
                  <a:lnTo>
                    <a:pt x="877376" y="243750"/>
                  </a:lnTo>
                  <a:lnTo>
                    <a:pt x="826514" y="243750"/>
                  </a:lnTo>
                  <a:lnTo>
                    <a:pt x="826514" y="487502"/>
                  </a:lnTo>
                  <a:close/>
                </a:path>
                <a:path w="1640840" h="487679">
                  <a:moveTo>
                    <a:pt x="890092" y="487502"/>
                  </a:moveTo>
                  <a:lnTo>
                    <a:pt x="940954" y="487502"/>
                  </a:lnTo>
                  <a:lnTo>
                    <a:pt x="940954" y="243750"/>
                  </a:lnTo>
                  <a:lnTo>
                    <a:pt x="890092" y="243750"/>
                  </a:lnTo>
                  <a:lnTo>
                    <a:pt x="890092" y="487502"/>
                  </a:lnTo>
                  <a:close/>
                </a:path>
                <a:path w="1640840" h="487679">
                  <a:moveTo>
                    <a:pt x="953670" y="487502"/>
                  </a:moveTo>
                  <a:lnTo>
                    <a:pt x="1004532" y="487502"/>
                  </a:lnTo>
                  <a:lnTo>
                    <a:pt x="953670" y="487502"/>
                  </a:lnTo>
                  <a:close/>
                </a:path>
                <a:path w="1640840" h="487679">
                  <a:moveTo>
                    <a:pt x="1017248" y="487502"/>
                  </a:moveTo>
                  <a:lnTo>
                    <a:pt x="1068110" y="487502"/>
                  </a:lnTo>
                  <a:lnTo>
                    <a:pt x="1017248" y="487502"/>
                  </a:lnTo>
                  <a:close/>
                </a:path>
                <a:path w="1640840" h="487679">
                  <a:moveTo>
                    <a:pt x="1080826" y="487502"/>
                  </a:moveTo>
                  <a:lnTo>
                    <a:pt x="1131688" y="487502"/>
                  </a:lnTo>
                  <a:lnTo>
                    <a:pt x="1080826" y="487502"/>
                  </a:lnTo>
                  <a:close/>
                </a:path>
                <a:path w="1640840" h="487679">
                  <a:moveTo>
                    <a:pt x="1144404" y="487502"/>
                  </a:moveTo>
                  <a:lnTo>
                    <a:pt x="1195267" y="487502"/>
                  </a:lnTo>
                  <a:lnTo>
                    <a:pt x="1144404" y="487502"/>
                  </a:lnTo>
                  <a:close/>
                </a:path>
                <a:path w="1640840" h="487679">
                  <a:moveTo>
                    <a:pt x="1207982" y="487502"/>
                  </a:moveTo>
                  <a:lnTo>
                    <a:pt x="1258845" y="487502"/>
                  </a:lnTo>
                  <a:lnTo>
                    <a:pt x="1207982" y="487502"/>
                  </a:lnTo>
                  <a:close/>
                </a:path>
                <a:path w="1640840" h="487679">
                  <a:moveTo>
                    <a:pt x="1271561" y="487502"/>
                  </a:moveTo>
                  <a:lnTo>
                    <a:pt x="1322423" y="487502"/>
                  </a:lnTo>
                  <a:lnTo>
                    <a:pt x="1322423" y="243750"/>
                  </a:lnTo>
                  <a:lnTo>
                    <a:pt x="1271561" y="243750"/>
                  </a:lnTo>
                  <a:lnTo>
                    <a:pt x="1271561" y="487502"/>
                  </a:lnTo>
                  <a:close/>
                </a:path>
                <a:path w="1640840" h="487679">
                  <a:moveTo>
                    <a:pt x="1335139" y="487502"/>
                  </a:moveTo>
                  <a:lnTo>
                    <a:pt x="1386001" y="487502"/>
                  </a:lnTo>
                  <a:lnTo>
                    <a:pt x="1386001" y="243750"/>
                  </a:lnTo>
                  <a:lnTo>
                    <a:pt x="1335139" y="243750"/>
                  </a:lnTo>
                  <a:lnTo>
                    <a:pt x="1335139" y="487502"/>
                  </a:lnTo>
                  <a:close/>
                </a:path>
                <a:path w="1640840" h="487679">
                  <a:moveTo>
                    <a:pt x="1398717" y="487502"/>
                  </a:moveTo>
                  <a:lnTo>
                    <a:pt x="1449579" y="487502"/>
                  </a:lnTo>
                  <a:lnTo>
                    <a:pt x="1398717" y="487502"/>
                  </a:lnTo>
                  <a:close/>
                </a:path>
                <a:path w="1640840" h="487679">
                  <a:moveTo>
                    <a:pt x="1462295" y="487502"/>
                  </a:moveTo>
                  <a:lnTo>
                    <a:pt x="1513157" y="487502"/>
                  </a:lnTo>
                  <a:lnTo>
                    <a:pt x="1513157" y="243750"/>
                  </a:lnTo>
                  <a:lnTo>
                    <a:pt x="1462295" y="243750"/>
                  </a:lnTo>
                  <a:lnTo>
                    <a:pt x="1462295" y="487502"/>
                  </a:lnTo>
                  <a:close/>
                </a:path>
                <a:path w="1640840" h="487679">
                  <a:moveTo>
                    <a:pt x="1525873" y="487502"/>
                  </a:moveTo>
                  <a:lnTo>
                    <a:pt x="1576735" y="487502"/>
                  </a:lnTo>
                  <a:lnTo>
                    <a:pt x="1525873" y="487502"/>
                  </a:lnTo>
                  <a:close/>
                </a:path>
                <a:path w="1640840" h="487679">
                  <a:moveTo>
                    <a:pt x="1589451" y="487502"/>
                  </a:moveTo>
                  <a:lnTo>
                    <a:pt x="1640313" y="487502"/>
                  </a:lnTo>
                  <a:lnTo>
                    <a:pt x="1589451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56635" y="3951777"/>
              <a:ext cx="51435" cy="731520"/>
            </a:xfrm>
            <a:custGeom>
              <a:avLst/>
              <a:gdLst/>
              <a:ahLst/>
              <a:cxnLst/>
              <a:rect l="l" t="t" r="r" b="b"/>
              <a:pathLst>
                <a:path w="51434" h="731520">
                  <a:moveTo>
                    <a:pt x="0" y="0"/>
                  </a:moveTo>
                  <a:lnTo>
                    <a:pt x="0" y="731254"/>
                  </a:lnTo>
                  <a:lnTo>
                    <a:pt x="50862" y="731254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20212" y="4439281"/>
              <a:ext cx="368935" cy="243840"/>
            </a:xfrm>
            <a:custGeom>
              <a:avLst/>
              <a:gdLst/>
              <a:ahLst/>
              <a:cxnLst/>
              <a:rect l="l" t="t" r="r" b="b"/>
              <a:pathLst>
                <a:path w="368934" h="243839">
                  <a:moveTo>
                    <a:pt x="0" y="243751"/>
                  </a:moveTo>
                  <a:lnTo>
                    <a:pt x="50862" y="243751"/>
                  </a:lnTo>
                  <a:lnTo>
                    <a:pt x="0" y="243751"/>
                  </a:lnTo>
                  <a:close/>
                </a:path>
                <a:path w="368934" h="243839">
                  <a:moveTo>
                    <a:pt x="63578" y="243751"/>
                  </a:moveTo>
                  <a:lnTo>
                    <a:pt x="114440" y="243751"/>
                  </a:lnTo>
                  <a:lnTo>
                    <a:pt x="114440" y="0"/>
                  </a:lnTo>
                  <a:lnTo>
                    <a:pt x="63578" y="0"/>
                  </a:lnTo>
                  <a:lnTo>
                    <a:pt x="63578" y="243751"/>
                  </a:lnTo>
                  <a:close/>
                </a:path>
                <a:path w="368934" h="243839">
                  <a:moveTo>
                    <a:pt x="127156" y="243751"/>
                  </a:moveTo>
                  <a:lnTo>
                    <a:pt x="178018" y="243751"/>
                  </a:lnTo>
                  <a:lnTo>
                    <a:pt x="178018" y="0"/>
                  </a:lnTo>
                  <a:lnTo>
                    <a:pt x="127156" y="0"/>
                  </a:lnTo>
                  <a:lnTo>
                    <a:pt x="127156" y="243751"/>
                  </a:lnTo>
                  <a:close/>
                </a:path>
                <a:path w="368934" h="243839">
                  <a:moveTo>
                    <a:pt x="190734" y="243751"/>
                  </a:moveTo>
                  <a:lnTo>
                    <a:pt x="241596" y="243751"/>
                  </a:lnTo>
                  <a:lnTo>
                    <a:pt x="190734" y="243751"/>
                  </a:lnTo>
                  <a:close/>
                </a:path>
                <a:path w="368934" h="243839">
                  <a:moveTo>
                    <a:pt x="254312" y="243751"/>
                  </a:moveTo>
                  <a:lnTo>
                    <a:pt x="305174" y="243751"/>
                  </a:lnTo>
                  <a:lnTo>
                    <a:pt x="254312" y="243751"/>
                  </a:lnTo>
                  <a:close/>
                </a:path>
                <a:path w="368934" h="243839">
                  <a:moveTo>
                    <a:pt x="317890" y="243751"/>
                  </a:moveTo>
                  <a:lnTo>
                    <a:pt x="368752" y="243751"/>
                  </a:lnTo>
                  <a:lnTo>
                    <a:pt x="317890" y="243751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277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2277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0210" y="4745233"/>
              <a:ext cx="85148" cy="12755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5855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5855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4126" y="4747429"/>
              <a:ext cx="79744" cy="1253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9721" y="4745233"/>
              <a:ext cx="85149" cy="12755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94339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4339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51762" y="4747429"/>
              <a:ext cx="73324" cy="1231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1780" y="4745233"/>
              <a:ext cx="85150" cy="12755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9232" y="4745233"/>
              <a:ext cx="85150" cy="12755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3012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3012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87543" y="4747429"/>
              <a:ext cx="73323" cy="1231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9420" y="4747429"/>
              <a:ext cx="79743" cy="1253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5013" y="4745233"/>
              <a:ext cx="85149" cy="12755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66590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6590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7073" y="4745233"/>
              <a:ext cx="78223" cy="1253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3341" y="4745233"/>
              <a:ext cx="85149" cy="12755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0792" y="4745233"/>
              <a:ext cx="85151" cy="12755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30168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0168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52853" y="4745233"/>
              <a:ext cx="78223" cy="1253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60981" y="4747429"/>
              <a:ext cx="79743" cy="1253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6573" y="4745233"/>
              <a:ext cx="85150" cy="12755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093212" y="4683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3212" y="4683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7356" y="4621886"/>
              <a:ext cx="85149" cy="12755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093212" y="419552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93212" y="419552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68538" y="4134383"/>
              <a:ext cx="78223" cy="12536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093212" y="370802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93212" y="370802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64483" y="3649077"/>
              <a:ext cx="89712" cy="1231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093212" y="32205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93212" y="32205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68032" y="3159377"/>
              <a:ext cx="84980" cy="12754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093212" y="2733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93212" y="2733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67694" y="2671875"/>
              <a:ext cx="84474" cy="12755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4142" y="3352083"/>
              <a:ext cx="158136" cy="3298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94890" y="3244970"/>
              <a:ext cx="94612" cy="7737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92694" y="3134647"/>
              <a:ext cx="96808" cy="8565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92694" y="3032939"/>
              <a:ext cx="94611" cy="7737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92694" y="2830708"/>
              <a:ext cx="129584" cy="17857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122778" y="2379582"/>
              <a:ext cx="3179445" cy="2303780"/>
            </a:xfrm>
            <a:custGeom>
              <a:avLst/>
              <a:gdLst/>
              <a:ahLst/>
              <a:cxnLst/>
              <a:rect l="l" t="t" r="r" b="b"/>
              <a:pathLst>
                <a:path w="3179445" h="2303779">
                  <a:moveTo>
                    <a:pt x="0" y="2303450"/>
                  </a:moveTo>
                  <a:lnTo>
                    <a:pt x="0" y="0"/>
                  </a:lnTo>
                </a:path>
                <a:path w="3179445" h="2303779">
                  <a:moveTo>
                    <a:pt x="3178902" y="2303450"/>
                  </a:moveTo>
                  <a:lnTo>
                    <a:pt x="3178902" y="0"/>
                  </a:lnTo>
                </a:path>
                <a:path w="3179445" h="2303779">
                  <a:moveTo>
                    <a:pt x="0" y="2303450"/>
                  </a:moveTo>
                  <a:lnTo>
                    <a:pt x="3178902" y="2303450"/>
                  </a:lnTo>
                </a:path>
                <a:path w="3179445" h="2303779">
                  <a:moveTo>
                    <a:pt x="0" y="0"/>
                  </a:moveTo>
                  <a:lnTo>
                    <a:pt x="3178902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64142" y="3934529"/>
              <a:ext cx="125360" cy="28518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68704" y="3756289"/>
              <a:ext cx="118601" cy="15391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177271" y="4037660"/>
              <a:ext cx="1845310" cy="1343660"/>
            </a:xfrm>
            <a:custGeom>
              <a:avLst/>
              <a:gdLst/>
              <a:ahLst/>
              <a:cxnLst/>
              <a:rect l="l" t="t" r="r" b="b"/>
              <a:pathLst>
                <a:path w="1845310" h="1343660">
                  <a:moveTo>
                    <a:pt x="0" y="1343231"/>
                  </a:moveTo>
                  <a:lnTo>
                    <a:pt x="1833030" y="8672"/>
                  </a:lnTo>
                  <a:lnTo>
                    <a:pt x="1844941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72144" y="3970016"/>
              <a:ext cx="143510" cy="128905"/>
            </a:xfrm>
            <a:custGeom>
              <a:avLst/>
              <a:gdLst/>
              <a:ahLst/>
              <a:cxnLst/>
              <a:rect l="l" t="t" r="r" b="b"/>
              <a:pathLst>
                <a:path w="143510" h="128904">
                  <a:moveTo>
                    <a:pt x="0" y="23906"/>
                  </a:moveTo>
                  <a:lnTo>
                    <a:pt x="76315" y="128725"/>
                  </a:lnTo>
                  <a:lnTo>
                    <a:pt x="142977" y="0"/>
                  </a:lnTo>
                  <a:lnTo>
                    <a:pt x="0" y="23906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50764" y="3303750"/>
              <a:ext cx="1838960" cy="1077595"/>
            </a:xfrm>
            <a:custGeom>
              <a:avLst/>
              <a:gdLst/>
              <a:ahLst/>
              <a:cxnLst/>
              <a:rect l="l" t="t" r="r" b="b"/>
              <a:pathLst>
                <a:path w="1838960" h="1077595">
                  <a:moveTo>
                    <a:pt x="0" y="1077129"/>
                  </a:moveTo>
                  <a:lnTo>
                    <a:pt x="1826155" y="7447"/>
                  </a:lnTo>
                  <a:lnTo>
                    <a:pt x="1838869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44154" y="3245664"/>
              <a:ext cx="144780" cy="121920"/>
            </a:xfrm>
            <a:custGeom>
              <a:avLst/>
              <a:gdLst/>
              <a:ahLst/>
              <a:cxnLst/>
              <a:rect l="l" t="t" r="r" b="b"/>
              <a:pathLst>
                <a:path w="144779" h="121920">
                  <a:moveTo>
                    <a:pt x="0" y="9594"/>
                  </a:moveTo>
                  <a:lnTo>
                    <a:pt x="65533" y="121472"/>
                  </a:lnTo>
                  <a:lnTo>
                    <a:pt x="144645" y="0"/>
                  </a:lnTo>
                  <a:lnTo>
                    <a:pt x="0" y="9594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62645" y="2573428"/>
              <a:ext cx="1781175" cy="692785"/>
            </a:xfrm>
            <a:custGeom>
              <a:avLst/>
              <a:gdLst/>
              <a:ahLst/>
              <a:cxnLst/>
              <a:rect l="l" t="t" r="r" b="b"/>
              <a:pathLst>
                <a:path w="1781175" h="692785">
                  <a:moveTo>
                    <a:pt x="0" y="692265"/>
                  </a:moveTo>
                  <a:lnTo>
                    <a:pt x="1767313" y="5337"/>
                  </a:lnTo>
                  <a:lnTo>
                    <a:pt x="1781046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06472" y="2518340"/>
              <a:ext cx="144780" cy="121285"/>
            </a:xfrm>
            <a:custGeom>
              <a:avLst/>
              <a:gdLst/>
              <a:ahLst/>
              <a:cxnLst/>
              <a:rect l="l" t="t" r="r" b="b"/>
              <a:pathLst>
                <a:path w="144779" h="121285">
                  <a:moveTo>
                    <a:pt x="0" y="0"/>
                  </a:moveTo>
                  <a:lnTo>
                    <a:pt x="46973" y="120850"/>
                  </a:lnTo>
                  <a:lnTo>
                    <a:pt x="144338" y="13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07900" y="946348"/>
            <a:ext cx="461073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90" dirty="0">
                <a:latin typeface="Arial MT"/>
                <a:cs typeface="Arial MT"/>
              </a:rPr>
              <a:t>Dela</a:t>
            </a:r>
            <a:r>
              <a:rPr sz="3250" spc="-120" dirty="0">
                <a:latin typeface="Arial MT"/>
                <a:cs typeface="Arial MT"/>
              </a:rPr>
              <a:t>y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05" dirty="0">
                <a:latin typeface="Arial MT"/>
                <a:cs typeface="Arial MT"/>
              </a:rPr>
              <a:t>Adjuste</a:t>
            </a:r>
            <a:r>
              <a:rPr sz="3250" spc="-50" dirty="0">
                <a:latin typeface="Arial MT"/>
                <a:cs typeface="Arial MT"/>
              </a:rPr>
              <a:t>d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90" dirty="0">
                <a:latin typeface="Arial MT"/>
                <a:cs typeface="Arial MT"/>
              </a:rPr>
              <a:t>Cloc</a:t>
            </a:r>
            <a:r>
              <a:rPr sz="3250" spc="-25" dirty="0">
                <a:latin typeface="Arial MT"/>
                <a:cs typeface="Arial MT"/>
              </a:rPr>
              <a:t>k</a:t>
            </a:r>
            <a:r>
              <a:rPr sz="3250" spc="-130" dirty="0">
                <a:latin typeface="Arial MT"/>
                <a:cs typeface="Arial MT"/>
              </a:rPr>
              <a:t> Sync</a:t>
            </a:r>
            <a:endParaRPr sz="3250">
              <a:latin typeface="Arial MT"/>
              <a:cs typeface="Arial MT"/>
            </a:endParaRPr>
          </a:p>
        </p:txBody>
      </p:sp>
      <p:pic>
        <p:nvPicPr>
          <p:cNvPr id="75" name="object 7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38570" y="4939519"/>
            <a:ext cx="982596" cy="163372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7505811" y="4939517"/>
            <a:ext cx="462915" cy="163830"/>
            <a:chOff x="7505811" y="4939517"/>
            <a:chExt cx="462915" cy="163830"/>
          </a:xfrm>
        </p:grpSpPr>
        <p:pic>
          <p:nvPicPr>
            <p:cNvPr id="77" name="object 7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05811" y="4944756"/>
              <a:ext cx="103564" cy="1231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28637" y="4973308"/>
              <a:ext cx="85657" cy="9671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739129" y="4939517"/>
              <a:ext cx="15240" cy="128905"/>
            </a:xfrm>
            <a:custGeom>
              <a:avLst/>
              <a:gdLst/>
              <a:ahLst/>
              <a:cxnLst/>
              <a:rect l="l" t="t" r="r" b="b"/>
              <a:pathLst>
                <a:path w="15240" h="128904">
                  <a:moveTo>
                    <a:pt x="0" y="0"/>
                  </a:moveTo>
                  <a:lnTo>
                    <a:pt x="0" y="128402"/>
                  </a:lnTo>
                  <a:lnTo>
                    <a:pt x="15205" y="128402"/>
                  </a:lnTo>
                  <a:lnTo>
                    <a:pt x="15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780353" y="4973386"/>
              <a:ext cx="78054" cy="9672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78851" y="4975505"/>
              <a:ext cx="89880" cy="127386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8042056" y="4939517"/>
            <a:ext cx="946785" cy="163830"/>
            <a:chOff x="8042056" y="4939517"/>
            <a:chExt cx="946785" cy="163830"/>
          </a:xfrm>
        </p:grpSpPr>
        <p:sp>
          <p:nvSpPr>
            <p:cNvPr id="83" name="object 83"/>
            <p:cNvSpPr/>
            <p:nvPr/>
          </p:nvSpPr>
          <p:spPr>
            <a:xfrm>
              <a:off x="8042056" y="4939687"/>
              <a:ext cx="38100" cy="150495"/>
            </a:xfrm>
            <a:custGeom>
              <a:avLst/>
              <a:gdLst/>
              <a:ahLst/>
              <a:cxnLst/>
              <a:rect l="l" t="t" r="r" b="b"/>
              <a:pathLst>
                <a:path w="38100" h="150495">
                  <a:moveTo>
                    <a:pt x="0" y="75181"/>
                  </a:moveTo>
                  <a:lnTo>
                    <a:pt x="9531" y="121735"/>
                  </a:lnTo>
                  <a:lnTo>
                    <a:pt x="24665" y="150364"/>
                  </a:lnTo>
                  <a:lnTo>
                    <a:pt x="37843" y="150364"/>
                  </a:lnTo>
                  <a:lnTo>
                    <a:pt x="32645" y="140916"/>
                  </a:lnTo>
                  <a:lnTo>
                    <a:pt x="28192" y="131547"/>
                  </a:lnTo>
                  <a:lnTo>
                    <a:pt x="17358" y="94209"/>
                  </a:lnTo>
                  <a:lnTo>
                    <a:pt x="16048" y="75181"/>
                  </a:lnTo>
                  <a:lnTo>
                    <a:pt x="16370" y="65709"/>
                  </a:lnTo>
                  <a:lnTo>
                    <a:pt x="24467" y="28391"/>
                  </a:lnTo>
                  <a:lnTo>
                    <a:pt x="37843" y="0"/>
                  </a:lnTo>
                  <a:lnTo>
                    <a:pt x="24665" y="0"/>
                  </a:lnTo>
                  <a:lnTo>
                    <a:pt x="6082" y="38182"/>
                  </a:lnTo>
                  <a:lnTo>
                    <a:pt x="380" y="66026"/>
                  </a:lnTo>
                  <a:lnTo>
                    <a:pt x="0" y="751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102538" y="4973308"/>
              <a:ext cx="167091" cy="9680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00378" y="4973308"/>
              <a:ext cx="134821" cy="9461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64934" y="4973308"/>
              <a:ext cx="82617" cy="12958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572724" y="4939517"/>
              <a:ext cx="15240" cy="128905"/>
            </a:xfrm>
            <a:custGeom>
              <a:avLst/>
              <a:gdLst/>
              <a:ahLst/>
              <a:cxnLst/>
              <a:rect l="l" t="t" r="r" b="b"/>
              <a:pathLst>
                <a:path w="15240" h="128904">
                  <a:moveTo>
                    <a:pt x="0" y="0"/>
                  </a:moveTo>
                  <a:lnTo>
                    <a:pt x="0" y="128402"/>
                  </a:lnTo>
                  <a:lnTo>
                    <a:pt x="15204" y="128402"/>
                  </a:lnTo>
                  <a:lnTo>
                    <a:pt x="152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13102" y="4973308"/>
              <a:ext cx="174355" cy="9680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808745" y="4946614"/>
              <a:ext cx="115561" cy="12130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950832" y="4939687"/>
              <a:ext cx="38100" cy="150495"/>
            </a:xfrm>
            <a:custGeom>
              <a:avLst/>
              <a:gdLst/>
              <a:ahLst/>
              <a:cxnLst/>
              <a:rect l="l" t="t" r="r" b="b"/>
              <a:pathLst>
                <a:path w="38100" h="150495">
                  <a:moveTo>
                    <a:pt x="0" y="0"/>
                  </a:moveTo>
                  <a:lnTo>
                    <a:pt x="16388" y="37675"/>
                  </a:lnTo>
                  <a:lnTo>
                    <a:pt x="21794" y="75181"/>
                  </a:lnTo>
                  <a:lnTo>
                    <a:pt x="21448" y="84750"/>
                  </a:lnTo>
                  <a:lnTo>
                    <a:pt x="13281" y="122210"/>
                  </a:lnTo>
                  <a:lnTo>
                    <a:pt x="0" y="150364"/>
                  </a:lnTo>
                  <a:lnTo>
                    <a:pt x="13178" y="150364"/>
                  </a:lnTo>
                  <a:lnTo>
                    <a:pt x="31593" y="112350"/>
                  </a:lnTo>
                  <a:lnTo>
                    <a:pt x="37844" y="75181"/>
                  </a:lnTo>
                  <a:lnTo>
                    <a:pt x="37438" y="66026"/>
                  </a:lnTo>
                  <a:lnTo>
                    <a:pt x="28146" y="28771"/>
                  </a:lnTo>
                  <a:lnTo>
                    <a:pt x="131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1" name="object 9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618431" y="1721011"/>
            <a:ext cx="555001" cy="555001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718942" y="1849856"/>
            <a:ext cx="472480" cy="412207"/>
          </a:xfrm>
          <a:prstGeom prst="rect">
            <a:avLst/>
          </a:prstGeom>
        </p:spPr>
      </p:pic>
      <p:sp>
        <p:nvSpPr>
          <p:cNvPr id="93" name="object 93"/>
          <p:cNvSpPr txBox="1"/>
          <p:nvPr/>
        </p:nvSpPr>
        <p:spPr>
          <a:xfrm>
            <a:off x="7354292" y="1908968"/>
            <a:ext cx="254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solidFill>
                  <a:srgbClr val="FF644E"/>
                </a:solidFill>
                <a:latin typeface="Arial"/>
                <a:cs typeface="Arial"/>
              </a:rPr>
              <a:t>vs</a:t>
            </a:r>
            <a:endParaRPr sz="17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28359" y="5728244"/>
            <a:ext cx="58547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70" dirty="0">
                <a:solidFill>
                  <a:srgbClr val="5E5E5E"/>
                </a:solidFill>
                <a:latin typeface="Times New Roman"/>
                <a:cs typeface="Times New Roman"/>
              </a:rPr>
              <a:t>drift</a:t>
            </a:r>
            <a:r>
              <a:rPr sz="14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8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430929" y="5569701"/>
            <a:ext cx="8445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339782" y="5825479"/>
            <a:ext cx="26670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19" dirty="0">
                <a:solidFill>
                  <a:srgbClr val="5E5E5E"/>
                </a:solidFill>
                <a:latin typeface="Lucida Sans Unicode"/>
                <a:cs typeface="Lucida Sans Unicode"/>
              </a:rPr>
              <a:t>Z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363416" y="6010429"/>
            <a:ext cx="2197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050" spc="12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050" spc="-5" dirty="0">
                <a:solidFill>
                  <a:srgbClr val="5E5E5E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624714" y="5874198"/>
            <a:ext cx="539115" cy="12700"/>
          </a:xfrm>
          <a:custGeom>
            <a:avLst/>
            <a:gdLst/>
            <a:ahLst/>
            <a:cxnLst/>
            <a:rect l="l" t="t" r="r" b="b"/>
            <a:pathLst>
              <a:path w="539115" h="12700">
                <a:moveTo>
                  <a:pt x="0" y="0"/>
                </a:moveTo>
                <a:lnTo>
                  <a:pt x="0" y="12317"/>
                </a:lnTo>
                <a:lnTo>
                  <a:pt x="538499" y="12317"/>
                </a:lnTo>
                <a:lnTo>
                  <a:pt x="538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605277" y="5535340"/>
            <a:ext cx="5778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30480" indent="-174625">
              <a:lnSpc>
                <a:spcPct val="126000"/>
              </a:lnSpc>
              <a:spcBef>
                <a:spcPts val="95"/>
              </a:spcBef>
            </a:pPr>
            <a:r>
              <a:rPr sz="14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450" spc="5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450" i="1" spc="10" dirty="0">
                <a:solidFill>
                  <a:srgbClr val="5E5E5E"/>
                </a:solidFill>
                <a:latin typeface="Times New Roman"/>
                <a:cs typeface="Times New Roman"/>
              </a:rPr>
              <a:t>b</a:t>
            </a:r>
            <a:r>
              <a:rPr sz="1450" i="1" spc="5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450" i="1" spc="-3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1575" i="1" spc="22" baseline="-18518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450" spc="5" dirty="0">
                <a:solidFill>
                  <a:srgbClr val="5E5E5E"/>
                </a:solidFill>
                <a:latin typeface="Times New Roman"/>
                <a:cs typeface="Times New Roman"/>
              </a:rPr>
              <a:t>)  </a:t>
            </a:r>
            <a:r>
              <a:rPr sz="14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dt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972327" y="5712380"/>
            <a:ext cx="86804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offset</a:t>
            </a:r>
            <a:r>
              <a:rPr sz="1450" i="1" spc="12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8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450" spc="17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2175" u="sng" spc="7" baseline="40229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1</a:t>
            </a:r>
            <a:endParaRPr sz="2175" baseline="40229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25372" y="5553837"/>
            <a:ext cx="920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70489" y="5809614"/>
            <a:ext cx="45974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75" i="1" spc="7" baseline="-13409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2175" i="1" spc="-52" baseline="-13409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019" dirty="0">
                <a:solidFill>
                  <a:srgbClr val="5E5E5E"/>
                </a:solidFill>
                <a:latin typeface="Lucida Sans Unicode"/>
                <a:cs typeface="Lucida Sans Unicode"/>
              </a:rPr>
              <a:t>Z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861570" y="5994565"/>
            <a:ext cx="2197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050" spc="12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050" spc="-5" dirty="0">
                <a:solidFill>
                  <a:srgbClr val="5E5E5E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084767" y="5712380"/>
            <a:ext cx="39878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bin</a:t>
            </a:r>
            <a:r>
              <a:rPr sz="1575" spc="52" baseline="29100" dirty="0">
                <a:solidFill>
                  <a:srgbClr val="5E5E5E"/>
                </a:solidFill>
                <a:latin typeface="Times New Roman"/>
                <a:cs typeface="Times New Roman"/>
              </a:rPr>
              <a:t>0</a:t>
            </a:r>
            <a:endParaRPr sz="1575" baseline="291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348460" y="5822917"/>
            <a:ext cx="6286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964623" y="3989161"/>
            <a:ext cx="1047750" cy="807720"/>
            <a:chOff x="1964623" y="3989161"/>
            <a:chExt cx="1047750" cy="807720"/>
          </a:xfrm>
        </p:grpSpPr>
        <p:pic>
          <p:nvPicPr>
            <p:cNvPr id="107" name="object 10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238491" y="3989161"/>
              <a:ext cx="500014" cy="50001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964613" y="4516500"/>
              <a:ext cx="1047750" cy="280670"/>
            </a:xfrm>
            <a:custGeom>
              <a:avLst/>
              <a:gdLst/>
              <a:ahLst/>
              <a:cxnLst/>
              <a:rect l="l" t="t" r="r" b="b"/>
              <a:pathLst>
                <a:path w="1047750" h="280670">
                  <a:moveTo>
                    <a:pt x="1047750" y="4826"/>
                  </a:moveTo>
                  <a:lnTo>
                    <a:pt x="1042936" y="0"/>
                  </a:lnTo>
                  <a:lnTo>
                    <a:pt x="10769" y="0"/>
                  </a:lnTo>
                  <a:lnTo>
                    <a:pt x="4826" y="0"/>
                  </a:lnTo>
                  <a:lnTo>
                    <a:pt x="0" y="4826"/>
                  </a:lnTo>
                  <a:lnTo>
                    <a:pt x="0" y="94068"/>
                  </a:lnTo>
                  <a:lnTo>
                    <a:pt x="4826" y="98894"/>
                  </a:lnTo>
                  <a:lnTo>
                    <a:pt x="210261" y="98894"/>
                  </a:lnTo>
                  <a:lnTo>
                    <a:pt x="210261" y="278206"/>
                  </a:lnTo>
                  <a:lnTo>
                    <a:pt x="212128" y="280073"/>
                  </a:lnTo>
                  <a:lnTo>
                    <a:pt x="278930" y="280073"/>
                  </a:lnTo>
                  <a:lnTo>
                    <a:pt x="280797" y="278206"/>
                  </a:lnTo>
                  <a:lnTo>
                    <a:pt x="280797" y="98894"/>
                  </a:lnTo>
                  <a:lnTo>
                    <a:pt x="790892" y="98894"/>
                  </a:lnTo>
                  <a:lnTo>
                    <a:pt x="790892" y="278206"/>
                  </a:lnTo>
                  <a:lnTo>
                    <a:pt x="792759" y="280073"/>
                  </a:lnTo>
                  <a:lnTo>
                    <a:pt x="859574" y="280073"/>
                  </a:lnTo>
                  <a:lnTo>
                    <a:pt x="861428" y="278206"/>
                  </a:lnTo>
                  <a:lnTo>
                    <a:pt x="861428" y="98894"/>
                  </a:lnTo>
                  <a:lnTo>
                    <a:pt x="1042936" y="98894"/>
                  </a:lnTo>
                  <a:lnTo>
                    <a:pt x="1047750" y="94068"/>
                  </a:lnTo>
                  <a:lnTo>
                    <a:pt x="1047750" y="4826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28</a:t>
            </a:fld>
            <a:endParaRPr spc="1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461073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190" dirty="0">
                <a:latin typeface="Arial MT"/>
                <a:cs typeface="Arial MT"/>
              </a:rPr>
              <a:t>Dela</a:t>
            </a:r>
            <a:r>
              <a:rPr sz="3250" spc="-120" dirty="0">
                <a:latin typeface="Arial MT"/>
                <a:cs typeface="Arial MT"/>
              </a:rPr>
              <a:t>y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105" dirty="0">
                <a:latin typeface="Arial MT"/>
                <a:cs typeface="Arial MT"/>
              </a:rPr>
              <a:t>Adjuste</a:t>
            </a:r>
            <a:r>
              <a:rPr sz="3250" spc="-50" dirty="0">
                <a:latin typeface="Arial MT"/>
                <a:cs typeface="Arial MT"/>
              </a:rPr>
              <a:t>d</a:t>
            </a:r>
            <a:r>
              <a:rPr sz="3250" spc="-130" dirty="0">
                <a:latin typeface="Arial MT"/>
                <a:cs typeface="Arial MT"/>
              </a:rPr>
              <a:t> </a:t>
            </a:r>
            <a:r>
              <a:rPr sz="3250" spc="-90" dirty="0">
                <a:latin typeface="Arial MT"/>
                <a:cs typeface="Arial MT"/>
              </a:rPr>
              <a:t>Cloc</a:t>
            </a:r>
            <a:r>
              <a:rPr sz="3250" spc="-25" dirty="0">
                <a:latin typeface="Arial MT"/>
                <a:cs typeface="Arial MT"/>
              </a:rPr>
              <a:t>k</a:t>
            </a:r>
            <a:r>
              <a:rPr sz="3250" spc="-130" dirty="0">
                <a:latin typeface="Arial MT"/>
                <a:cs typeface="Arial MT"/>
              </a:rPr>
              <a:t> Sync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76257" y="2577426"/>
            <a:ext cx="2653665" cy="2012314"/>
            <a:chOff x="6676257" y="2577426"/>
            <a:chExt cx="2653665" cy="20123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442" y="2640187"/>
              <a:ext cx="2154283" cy="1949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6257" y="2577426"/>
              <a:ext cx="856838" cy="17758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88225" y="3664082"/>
              <a:ext cx="1461770" cy="557530"/>
            </a:xfrm>
            <a:custGeom>
              <a:avLst/>
              <a:gdLst/>
              <a:ahLst/>
              <a:cxnLst/>
              <a:rect l="l" t="t" r="r" b="b"/>
              <a:pathLst>
                <a:path w="1461770" h="557529">
                  <a:moveTo>
                    <a:pt x="1461198" y="557328"/>
                  </a:moveTo>
                  <a:lnTo>
                    <a:pt x="1461198" y="375198"/>
                  </a:lnTo>
                </a:path>
                <a:path w="1461770" h="557529">
                  <a:moveTo>
                    <a:pt x="754167" y="515120"/>
                  </a:moveTo>
                  <a:lnTo>
                    <a:pt x="754167" y="70264"/>
                  </a:lnTo>
                </a:path>
                <a:path w="1461770" h="557529">
                  <a:moveTo>
                    <a:pt x="377083" y="518226"/>
                  </a:moveTo>
                  <a:lnTo>
                    <a:pt x="377083" y="61109"/>
                  </a:lnTo>
                </a:path>
                <a:path w="1461770" h="557529">
                  <a:moveTo>
                    <a:pt x="0" y="490653"/>
                  </a:moveTo>
                  <a:lnTo>
                    <a:pt x="0" y="0"/>
                  </a:lnTo>
                </a:path>
              </a:pathLst>
            </a:custGeom>
            <a:ln w="91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19049" y="422141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19049" y="422141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2017" y="417920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2017" y="417920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34933" y="418230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34933" y="418230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57850" y="415473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57850" y="415473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19049" y="403928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19049" y="403928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12017" y="3734347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2017" y="3734347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34933" y="372519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34933" y="372519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57850" y="366408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57850" y="366408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6011" y="4096935"/>
              <a:ext cx="66824" cy="66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8979" y="3923362"/>
              <a:ext cx="66824" cy="668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1896" y="3920337"/>
              <a:ext cx="66824" cy="668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4813" y="3875998"/>
              <a:ext cx="66824" cy="668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69734" y="2640187"/>
              <a:ext cx="2074545" cy="1656714"/>
            </a:xfrm>
            <a:custGeom>
              <a:avLst/>
              <a:gdLst/>
              <a:ahLst/>
              <a:cxnLst/>
              <a:rect l="l" t="t" r="r" b="b"/>
              <a:pathLst>
                <a:path w="2074545" h="1656714">
                  <a:moveTo>
                    <a:pt x="0" y="1656519"/>
                  </a:moveTo>
                  <a:lnTo>
                    <a:pt x="2073960" y="1656519"/>
                  </a:lnTo>
                </a:path>
                <a:path w="2074545" h="1656714">
                  <a:moveTo>
                    <a:pt x="0" y="0"/>
                  </a:moveTo>
                  <a:lnTo>
                    <a:pt x="2073960" y="0"/>
                  </a:lnTo>
                </a:path>
              </a:pathLst>
            </a:custGeom>
            <a:ln w="4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4672" y="2647948"/>
            <a:ext cx="2646680" cy="2023745"/>
            <a:chOff x="564672" y="2647948"/>
            <a:chExt cx="2646680" cy="202374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231" y="3840899"/>
              <a:ext cx="546262" cy="49388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533" y="2766423"/>
              <a:ext cx="546262" cy="16010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96796" y="4137480"/>
              <a:ext cx="182245" cy="53340"/>
            </a:xfrm>
            <a:custGeom>
              <a:avLst/>
              <a:gdLst/>
              <a:ahLst/>
              <a:cxnLst/>
              <a:rect l="l" t="t" r="r" b="b"/>
              <a:pathLst>
                <a:path w="182244" h="53339">
                  <a:moveTo>
                    <a:pt x="182087" y="0"/>
                  </a:moveTo>
                  <a:lnTo>
                    <a:pt x="0" y="0"/>
                  </a:lnTo>
                  <a:lnTo>
                    <a:pt x="0" y="52781"/>
                  </a:lnTo>
                  <a:lnTo>
                    <a:pt x="182087" y="52781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6796" y="4137480"/>
              <a:ext cx="182245" cy="53340"/>
            </a:xfrm>
            <a:custGeom>
              <a:avLst/>
              <a:gdLst/>
              <a:ahLst/>
              <a:cxnLst/>
              <a:rect l="l" t="t" r="r" b="b"/>
              <a:pathLst>
                <a:path w="182244" h="53339">
                  <a:moveTo>
                    <a:pt x="0" y="52781"/>
                  </a:moveTo>
                  <a:lnTo>
                    <a:pt x="182087" y="52781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52781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7929" y="3422419"/>
              <a:ext cx="546262" cy="7678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55494" y="4190261"/>
              <a:ext cx="182245" cy="279400"/>
            </a:xfrm>
            <a:custGeom>
              <a:avLst/>
              <a:gdLst/>
              <a:ahLst/>
              <a:cxnLst/>
              <a:rect l="l" t="t" r="r" b="b"/>
              <a:pathLst>
                <a:path w="182244" h="279400">
                  <a:moveTo>
                    <a:pt x="182087" y="0"/>
                  </a:moveTo>
                  <a:lnTo>
                    <a:pt x="0" y="0"/>
                  </a:lnTo>
                  <a:lnTo>
                    <a:pt x="0" y="278986"/>
                  </a:lnTo>
                  <a:lnTo>
                    <a:pt x="182087" y="278986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55494" y="4190261"/>
              <a:ext cx="182245" cy="279400"/>
            </a:xfrm>
            <a:custGeom>
              <a:avLst/>
              <a:gdLst/>
              <a:ahLst/>
              <a:cxnLst/>
              <a:rect l="l" t="t" r="r" b="b"/>
              <a:pathLst>
                <a:path w="182244" h="279400">
                  <a:moveTo>
                    <a:pt x="0" y="278986"/>
                  </a:moveTo>
                  <a:lnTo>
                    <a:pt x="182087" y="278986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278986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14192" y="3746647"/>
              <a:ext cx="182245" cy="443865"/>
            </a:xfrm>
            <a:custGeom>
              <a:avLst/>
              <a:gdLst/>
              <a:ahLst/>
              <a:cxnLst/>
              <a:rect l="l" t="t" r="r" b="b"/>
              <a:pathLst>
                <a:path w="182244" h="443864">
                  <a:moveTo>
                    <a:pt x="182087" y="0"/>
                  </a:moveTo>
                  <a:lnTo>
                    <a:pt x="0" y="0"/>
                  </a:lnTo>
                  <a:lnTo>
                    <a:pt x="0" y="443614"/>
                  </a:lnTo>
                  <a:lnTo>
                    <a:pt x="182087" y="443614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14192" y="3746647"/>
              <a:ext cx="182245" cy="443865"/>
            </a:xfrm>
            <a:custGeom>
              <a:avLst/>
              <a:gdLst/>
              <a:ahLst/>
              <a:cxnLst/>
              <a:rect l="l" t="t" r="r" b="b"/>
              <a:pathLst>
                <a:path w="182244" h="443864">
                  <a:moveTo>
                    <a:pt x="0" y="443614"/>
                  </a:moveTo>
                  <a:lnTo>
                    <a:pt x="182087" y="443614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443614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3664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3664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127" y="4600185"/>
              <a:ext cx="389792" cy="714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882363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82363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8867" y="4600185"/>
              <a:ext cx="375505" cy="7143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641061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41061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57001" y="4600185"/>
              <a:ext cx="381561" cy="7143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16170" y="4441600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6170" y="4441600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0822" y="4407322"/>
              <a:ext cx="43815" cy="70485"/>
            </a:xfrm>
            <a:custGeom>
              <a:avLst/>
              <a:gdLst/>
              <a:ahLst/>
              <a:cxnLst/>
              <a:rect l="l" t="t" r="r" b="b"/>
              <a:pathLst>
                <a:path w="43815" h="70485">
                  <a:moveTo>
                    <a:pt x="0" y="62349"/>
                  </a:moveTo>
                  <a:lnTo>
                    <a:pt x="0" y="70200"/>
                  </a:lnTo>
                  <a:lnTo>
                    <a:pt x="43804" y="70200"/>
                  </a:lnTo>
                  <a:lnTo>
                    <a:pt x="43804" y="62349"/>
                  </a:lnTo>
                  <a:lnTo>
                    <a:pt x="11258" y="62349"/>
                  </a:lnTo>
                  <a:lnTo>
                    <a:pt x="35289" y="37655"/>
                  </a:lnTo>
                  <a:lnTo>
                    <a:pt x="38884" y="33303"/>
                  </a:lnTo>
                  <a:lnTo>
                    <a:pt x="40777" y="30275"/>
                  </a:lnTo>
                  <a:lnTo>
                    <a:pt x="42858" y="25261"/>
                  </a:lnTo>
                  <a:lnTo>
                    <a:pt x="43426" y="22518"/>
                  </a:lnTo>
                  <a:lnTo>
                    <a:pt x="43426" y="13718"/>
                  </a:lnTo>
                  <a:lnTo>
                    <a:pt x="41249" y="8987"/>
                  </a:lnTo>
                  <a:lnTo>
                    <a:pt x="32735" y="1798"/>
                  </a:lnTo>
                  <a:lnTo>
                    <a:pt x="27058" y="0"/>
                  </a:lnTo>
                  <a:lnTo>
                    <a:pt x="17218" y="0"/>
                  </a:lnTo>
                  <a:lnTo>
                    <a:pt x="14192" y="379"/>
                  </a:lnTo>
                  <a:lnTo>
                    <a:pt x="7758" y="1893"/>
                  </a:lnTo>
                  <a:lnTo>
                    <a:pt x="4258" y="3027"/>
                  </a:lnTo>
                  <a:lnTo>
                    <a:pt x="473" y="4541"/>
                  </a:lnTo>
                  <a:lnTo>
                    <a:pt x="473" y="14003"/>
                  </a:lnTo>
                  <a:lnTo>
                    <a:pt x="4163" y="11921"/>
                  </a:lnTo>
                  <a:lnTo>
                    <a:pt x="7663" y="10407"/>
                  </a:lnTo>
                  <a:lnTo>
                    <a:pt x="14097" y="8421"/>
                  </a:lnTo>
                  <a:lnTo>
                    <a:pt x="17218" y="7853"/>
                  </a:lnTo>
                  <a:lnTo>
                    <a:pt x="24315" y="7853"/>
                  </a:lnTo>
                  <a:lnTo>
                    <a:pt x="27626" y="9083"/>
                  </a:lnTo>
                  <a:lnTo>
                    <a:pt x="32735" y="13624"/>
                  </a:lnTo>
                  <a:lnTo>
                    <a:pt x="34060" y="16652"/>
                  </a:lnTo>
                  <a:lnTo>
                    <a:pt x="34060" y="22518"/>
                  </a:lnTo>
                  <a:lnTo>
                    <a:pt x="33397" y="24883"/>
                  </a:lnTo>
                  <a:lnTo>
                    <a:pt x="31126" y="29518"/>
                  </a:lnTo>
                  <a:lnTo>
                    <a:pt x="29044" y="32357"/>
                  </a:lnTo>
                  <a:lnTo>
                    <a:pt x="24409" y="37466"/>
                  </a:lnTo>
                  <a:lnTo>
                    <a:pt x="0" y="62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4672" y="4443936"/>
              <a:ext cx="59690" cy="8255"/>
            </a:xfrm>
            <a:custGeom>
              <a:avLst/>
              <a:gdLst/>
              <a:ahLst/>
              <a:cxnLst/>
              <a:rect l="l" t="t" r="r" b="b"/>
              <a:pathLst>
                <a:path w="59690" h="8254">
                  <a:moveTo>
                    <a:pt x="0" y="0"/>
                  </a:moveTo>
                  <a:lnTo>
                    <a:pt x="0" y="7853"/>
                  </a:lnTo>
                  <a:lnTo>
                    <a:pt x="59226" y="7853"/>
                  </a:lnTo>
                  <a:lnTo>
                    <a:pt x="59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6170" y="419026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6170" y="419026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0118" y="4155985"/>
              <a:ext cx="48260" cy="71755"/>
            </a:xfrm>
            <a:custGeom>
              <a:avLst/>
              <a:gdLst/>
              <a:ahLst/>
              <a:cxnLst/>
              <a:rect l="l" t="t" r="r" b="b"/>
              <a:pathLst>
                <a:path w="48259" h="71754">
                  <a:moveTo>
                    <a:pt x="47688" y="35763"/>
                  </a:moveTo>
                  <a:lnTo>
                    <a:pt x="38315" y="4508"/>
                  </a:lnTo>
                  <a:lnTo>
                    <a:pt x="38315" y="26301"/>
                  </a:lnTo>
                  <a:lnTo>
                    <a:pt x="38315" y="45224"/>
                  </a:lnTo>
                  <a:lnTo>
                    <a:pt x="37084" y="52324"/>
                  </a:lnTo>
                  <a:lnTo>
                    <a:pt x="34721" y="57048"/>
                  </a:lnTo>
                  <a:lnTo>
                    <a:pt x="32258" y="61785"/>
                  </a:lnTo>
                  <a:lnTo>
                    <a:pt x="28663" y="64147"/>
                  </a:lnTo>
                  <a:lnTo>
                    <a:pt x="19011" y="64147"/>
                  </a:lnTo>
                  <a:lnTo>
                    <a:pt x="15417" y="61785"/>
                  </a:lnTo>
                  <a:lnTo>
                    <a:pt x="10502" y="52324"/>
                  </a:lnTo>
                  <a:lnTo>
                    <a:pt x="9372" y="45224"/>
                  </a:lnTo>
                  <a:lnTo>
                    <a:pt x="9372" y="26301"/>
                  </a:lnTo>
                  <a:lnTo>
                    <a:pt x="10502" y="19215"/>
                  </a:lnTo>
                  <a:lnTo>
                    <a:pt x="15417" y="9753"/>
                  </a:lnTo>
                  <a:lnTo>
                    <a:pt x="19011" y="7378"/>
                  </a:lnTo>
                  <a:lnTo>
                    <a:pt x="28663" y="7378"/>
                  </a:lnTo>
                  <a:lnTo>
                    <a:pt x="32258" y="9753"/>
                  </a:lnTo>
                  <a:lnTo>
                    <a:pt x="34721" y="14478"/>
                  </a:lnTo>
                  <a:lnTo>
                    <a:pt x="37084" y="19215"/>
                  </a:lnTo>
                  <a:lnTo>
                    <a:pt x="38315" y="26301"/>
                  </a:lnTo>
                  <a:lnTo>
                    <a:pt x="38315" y="4508"/>
                  </a:lnTo>
                  <a:lnTo>
                    <a:pt x="37376" y="3124"/>
                  </a:lnTo>
                  <a:lnTo>
                    <a:pt x="31508" y="0"/>
                  </a:lnTo>
                  <a:lnTo>
                    <a:pt x="16078" y="0"/>
                  </a:lnTo>
                  <a:lnTo>
                    <a:pt x="10121" y="3124"/>
                  </a:lnTo>
                  <a:lnTo>
                    <a:pt x="9372" y="4254"/>
                  </a:lnTo>
                  <a:lnTo>
                    <a:pt x="6057" y="9182"/>
                  </a:lnTo>
                  <a:lnTo>
                    <a:pt x="3390" y="14312"/>
                  </a:lnTo>
                  <a:lnTo>
                    <a:pt x="1498" y="20447"/>
                  </a:lnTo>
                  <a:lnTo>
                    <a:pt x="368" y="27609"/>
                  </a:lnTo>
                  <a:lnTo>
                    <a:pt x="0" y="35763"/>
                  </a:lnTo>
                  <a:lnTo>
                    <a:pt x="368" y="43980"/>
                  </a:lnTo>
                  <a:lnTo>
                    <a:pt x="16078" y="71437"/>
                  </a:lnTo>
                  <a:lnTo>
                    <a:pt x="31508" y="71437"/>
                  </a:lnTo>
                  <a:lnTo>
                    <a:pt x="47294" y="43980"/>
                  </a:lnTo>
                  <a:lnTo>
                    <a:pt x="47688" y="35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6170" y="393892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0778" y="3904652"/>
              <a:ext cx="43815" cy="70485"/>
            </a:xfrm>
            <a:custGeom>
              <a:avLst/>
              <a:gdLst/>
              <a:ahLst/>
              <a:cxnLst/>
              <a:rect l="l" t="t" r="r" b="b"/>
              <a:pathLst>
                <a:path w="43815" h="70485">
                  <a:moveTo>
                    <a:pt x="43802" y="62344"/>
                  </a:moveTo>
                  <a:lnTo>
                    <a:pt x="11264" y="62344"/>
                  </a:lnTo>
                  <a:lnTo>
                    <a:pt x="35293" y="37655"/>
                  </a:lnTo>
                  <a:lnTo>
                    <a:pt x="38887" y="33299"/>
                  </a:lnTo>
                  <a:lnTo>
                    <a:pt x="40779" y="30276"/>
                  </a:lnTo>
                  <a:lnTo>
                    <a:pt x="42862" y="25260"/>
                  </a:lnTo>
                  <a:lnTo>
                    <a:pt x="43434" y="22517"/>
                  </a:lnTo>
                  <a:lnTo>
                    <a:pt x="43434" y="13716"/>
                  </a:lnTo>
                  <a:lnTo>
                    <a:pt x="41249" y="8991"/>
                  </a:lnTo>
                  <a:lnTo>
                    <a:pt x="32740" y="1790"/>
                  </a:lnTo>
                  <a:lnTo>
                    <a:pt x="27063" y="0"/>
                  </a:lnTo>
                  <a:lnTo>
                    <a:pt x="17221" y="0"/>
                  </a:lnTo>
                  <a:lnTo>
                    <a:pt x="14198" y="381"/>
                  </a:lnTo>
                  <a:lnTo>
                    <a:pt x="7759" y="1892"/>
                  </a:lnTo>
                  <a:lnTo>
                    <a:pt x="4254" y="3022"/>
                  </a:lnTo>
                  <a:lnTo>
                    <a:pt x="469" y="4533"/>
                  </a:lnTo>
                  <a:lnTo>
                    <a:pt x="469" y="13995"/>
                  </a:lnTo>
                  <a:lnTo>
                    <a:pt x="4165" y="11912"/>
                  </a:lnTo>
                  <a:lnTo>
                    <a:pt x="7670" y="10401"/>
                  </a:lnTo>
                  <a:lnTo>
                    <a:pt x="14097" y="8420"/>
                  </a:lnTo>
                  <a:lnTo>
                    <a:pt x="17221" y="7848"/>
                  </a:lnTo>
                  <a:lnTo>
                    <a:pt x="24320" y="7848"/>
                  </a:lnTo>
                  <a:lnTo>
                    <a:pt x="27622" y="9080"/>
                  </a:lnTo>
                  <a:lnTo>
                    <a:pt x="32740" y="13627"/>
                  </a:lnTo>
                  <a:lnTo>
                    <a:pt x="34061" y="16649"/>
                  </a:lnTo>
                  <a:lnTo>
                    <a:pt x="34061" y="22517"/>
                  </a:lnTo>
                  <a:lnTo>
                    <a:pt x="0" y="62344"/>
                  </a:lnTo>
                  <a:lnTo>
                    <a:pt x="0" y="70192"/>
                  </a:lnTo>
                  <a:lnTo>
                    <a:pt x="43802" y="70192"/>
                  </a:lnTo>
                  <a:lnTo>
                    <a:pt x="43802" y="62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6170" y="3687582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8505" y="3654539"/>
              <a:ext cx="50800" cy="69215"/>
            </a:xfrm>
            <a:custGeom>
              <a:avLst/>
              <a:gdLst/>
              <a:ahLst/>
              <a:cxnLst/>
              <a:rect l="l" t="t" r="r" b="b"/>
              <a:pathLst>
                <a:path w="50800" h="69214">
                  <a:moveTo>
                    <a:pt x="50241" y="44945"/>
                  </a:moveTo>
                  <a:lnTo>
                    <a:pt x="40398" y="44945"/>
                  </a:lnTo>
                  <a:lnTo>
                    <a:pt x="40398" y="0"/>
                  </a:lnTo>
                  <a:lnTo>
                    <a:pt x="31127" y="0"/>
                  </a:lnTo>
                  <a:lnTo>
                    <a:pt x="31127" y="8140"/>
                  </a:lnTo>
                  <a:lnTo>
                    <a:pt x="31127" y="44945"/>
                  </a:lnTo>
                  <a:lnTo>
                    <a:pt x="7569" y="44945"/>
                  </a:lnTo>
                  <a:lnTo>
                    <a:pt x="31127" y="8140"/>
                  </a:lnTo>
                  <a:lnTo>
                    <a:pt x="31127" y="0"/>
                  </a:lnTo>
                  <a:lnTo>
                    <a:pt x="28676" y="0"/>
                  </a:lnTo>
                  <a:lnTo>
                    <a:pt x="7569" y="32169"/>
                  </a:lnTo>
                  <a:lnTo>
                    <a:pt x="0" y="43713"/>
                  </a:lnTo>
                  <a:lnTo>
                    <a:pt x="0" y="52705"/>
                  </a:lnTo>
                  <a:lnTo>
                    <a:pt x="31127" y="52705"/>
                  </a:lnTo>
                  <a:lnTo>
                    <a:pt x="31127" y="68973"/>
                  </a:lnTo>
                  <a:lnTo>
                    <a:pt x="40398" y="68973"/>
                  </a:lnTo>
                  <a:lnTo>
                    <a:pt x="40398" y="52705"/>
                  </a:lnTo>
                  <a:lnTo>
                    <a:pt x="50241" y="52705"/>
                  </a:lnTo>
                  <a:lnTo>
                    <a:pt x="50241" y="44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6170" y="343624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0499" y="3401974"/>
              <a:ext cx="47625" cy="71755"/>
            </a:xfrm>
            <a:custGeom>
              <a:avLst/>
              <a:gdLst/>
              <a:ahLst/>
              <a:cxnLst/>
              <a:rect l="l" t="t" r="r" b="b"/>
              <a:pathLst>
                <a:path w="47625" h="71754">
                  <a:moveTo>
                    <a:pt x="47586" y="40868"/>
                  </a:moveTo>
                  <a:lnTo>
                    <a:pt x="45504" y="35102"/>
                  </a:lnTo>
                  <a:lnTo>
                    <a:pt x="38214" y="27470"/>
                  </a:lnTo>
                  <a:lnTo>
                    <a:pt x="38214" y="43141"/>
                  </a:lnTo>
                  <a:lnTo>
                    <a:pt x="38214" y="53073"/>
                  </a:lnTo>
                  <a:lnTo>
                    <a:pt x="36995" y="57048"/>
                  </a:lnTo>
                  <a:lnTo>
                    <a:pt x="32067" y="62725"/>
                  </a:lnTo>
                  <a:lnTo>
                    <a:pt x="28752" y="64147"/>
                  </a:lnTo>
                  <a:lnTo>
                    <a:pt x="20434" y="64147"/>
                  </a:lnTo>
                  <a:lnTo>
                    <a:pt x="17119" y="62725"/>
                  </a:lnTo>
                  <a:lnTo>
                    <a:pt x="12204" y="57048"/>
                  </a:lnTo>
                  <a:lnTo>
                    <a:pt x="10972" y="53073"/>
                  </a:lnTo>
                  <a:lnTo>
                    <a:pt x="10972" y="43141"/>
                  </a:lnTo>
                  <a:lnTo>
                    <a:pt x="12204" y="39166"/>
                  </a:lnTo>
                  <a:lnTo>
                    <a:pt x="17119" y="33489"/>
                  </a:lnTo>
                  <a:lnTo>
                    <a:pt x="20434" y="31978"/>
                  </a:lnTo>
                  <a:lnTo>
                    <a:pt x="28752" y="31978"/>
                  </a:lnTo>
                  <a:lnTo>
                    <a:pt x="32067" y="33489"/>
                  </a:lnTo>
                  <a:lnTo>
                    <a:pt x="36995" y="39166"/>
                  </a:lnTo>
                  <a:lnTo>
                    <a:pt x="38214" y="43141"/>
                  </a:lnTo>
                  <a:lnTo>
                    <a:pt x="38214" y="27470"/>
                  </a:lnTo>
                  <a:lnTo>
                    <a:pt x="37553" y="26771"/>
                  </a:lnTo>
                  <a:lnTo>
                    <a:pt x="32067" y="24599"/>
                  </a:lnTo>
                  <a:lnTo>
                    <a:pt x="21856" y="24599"/>
                  </a:lnTo>
                  <a:lnTo>
                    <a:pt x="18821" y="25349"/>
                  </a:lnTo>
                  <a:lnTo>
                    <a:pt x="13335" y="28194"/>
                  </a:lnTo>
                  <a:lnTo>
                    <a:pt x="11061" y="30276"/>
                  </a:lnTo>
                  <a:lnTo>
                    <a:pt x="10972" y="30416"/>
                  </a:lnTo>
                  <a:lnTo>
                    <a:pt x="9271" y="32918"/>
                  </a:lnTo>
                  <a:lnTo>
                    <a:pt x="9652" y="24599"/>
                  </a:lnTo>
                  <a:lnTo>
                    <a:pt x="11544" y="18262"/>
                  </a:lnTo>
                  <a:lnTo>
                    <a:pt x="17970" y="9931"/>
                  </a:lnTo>
                  <a:lnTo>
                    <a:pt x="22707" y="7848"/>
                  </a:lnTo>
                  <a:lnTo>
                    <a:pt x="32067" y="7950"/>
                  </a:lnTo>
                  <a:lnTo>
                    <a:pt x="33578" y="8128"/>
                  </a:lnTo>
                  <a:lnTo>
                    <a:pt x="38404" y="9271"/>
                  </a:lnTo>
                  <a:lnTo>
                    <a:pt x="40779" y="10121"/>
                  </a:lnTo>
                  <a:lnTo>
                    <a:pt x="43141" y="11252"/>
                  </a:lnTo>
                  <a:lnTo>
                    <a:pt x="43141" y="2743"/>
                  </a:lnTo>
                  <a:lnTo>
                    <a:pt x="19862" y="0"/>
                  </a:lnTo>
                  <a:lnTo>
                    <a:pt x="12865" y="3314"/>
                  </a:lnTo>
                  <a:lnTo>
                    <a:pt x="0" y="35763"/>
                  </a:lnTo>
                  <a:lnTo>
                    <a:pt x="393" y="43967"/>
                  </a:lnTo>
                  <a:lnTo>
                    <a:pt x="16649" y="71424"/>
                  </a:lnTo>
                  <a:lnTo>
                    <a:pt x="31508" y="71424"/>
                  </a:lnTo>
                  <a:lnTo>
                    <a:pt x="37084" y="69342"/>
                  </a:lnTo>
                  <a:lnTo>
                    <a:pt x="45415" y="60833"/>
                  </a:lnTo>
                  <a:lnTo>
                    <a:pt x="47586" y="55156"/>
                  </a:lnTo>
                  <a:lnTo>
                    <a:pt x="47586" y="40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6170" y="318490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0308" y="3150717"/>
              <a:ext cx="47625" cy="71755"/>
            </a:xfrm>
            <a:custGeom>
              <a:avLst/>
              <a:gdLst/>
              <a:ahLst/>
              <a:cxnLst/>
              <a:rect l="l" t="t" r="r" b="b"/>
              <a:pathLst>
                <a:path w="47625" h="71755">
                  <a:moveTo>
                    <a:pt x="47307" y="46367"/>
                  </a:moveTo>
                  <a:lnTo>
                    <a:pt x="45974" y="42583"/>
                  </a:lnTo>
                  <a:lnTo>
                    <a:pt x="43522" y="39560"/>
                  </a:lnTo>
                  <a:lnTo>
                    <a:pt x="40970" y="36525"/>
                  </a:lnTo>
                  <a:lnTo>
                    <a:pt x="37934" y="34734"/>
                  </a:lnTo>
                  <a:lnTo>
                    <a:pt x="37934" y="46558"/>
                  </a:lnTo>
                  <a:lnTo>
                    <a:pt x="37934" y="54889"/>
                  </a:lnTo>
                  <a:lnTo>
                    <a:pt x="36614" y="58102"/>
                  </a:lnTo>
                  <a:lnTo>
                    <a:pt x="34061" y="60464"/>
                  </a:lnTo>
                  <a:lnTo>
                    <a:pt x="31508" y="62928"/>
                  </a:lnTo>
                  <a:lnTo>
                    <a:pt x="28092" y="64033"/>
                  </a:lnTo>
                  <a:lnTo>
                    <a:pt x="19202" y="64058"/>
                  </a:lnTo>
                  <a:lnTo>
                    <a:pt x="15709" y="62928"/>
                  </a:lnTo>
                  <a:lnTo>
                    <a:pt x="10591" y="58191"/>
                  </a:lnTo>
                  <a:lnTo>
                    <a:pt x="9359" y="54889"/>
                  </a:lnTo>
                  <a:lnTo>
                    <a:pt x="9359" y="46558"/>
                  </a:lnTo>
                  <a:lnTo>
                    <a:pt x="10591" y="43345"/>
                  </a:lnTo>
                  <a:lnTo>
                    <a:pt x="15709" y="38608"/>
                  </a:lnTo>
                  <a:lnTo>
                    <a:pt x="19202" y="37376"/>
                  </a:lnTo>
                  <a:lnTo>
                    <a:pt x="28092" y="37376"/>
                  </a:lnTo>
                  <a:lnTo>
                    <a:pt x="31597" y="38608"/>
                  </a:lnTo>
                  <a:lnTo>
                    <a:pt x="34150" y="40970"/>
                  </a:lnTo>
                  <a:lnTo>
                    <a:pt x="36614" y="43345"/>
                  </a:lnTo>
                  <a:lnTo>
                    <a:pt x="37934" y="46558"/>
                  </a:lnTo>
                  <a:lnTo>
                    <a:pt x="37934" y="34734"/>
                  </a:lnTo>
                  <a:lnTo>
                    <a:pt x="37465" y="34442"/>
                  </a:lnTo>
                  <a:lnTo>
                    <a:pt x="33020" y="33401"/>
                  </a:lnTo>
                  <a:lnTo>
                    <a:pt x="36995" y="32461"/>
                  </a:lnTo>
                  <a:lnTo>
                    <a:pt x="40017" y="30568"/>
                  </a:lnTo>
                  <a:lnTo>
                    <a:pt x="44564" y="25082"/>
                  </a:lnTo>
                  <a:lnTo>
                    <a:pt x="45694" y="21767"/>
                  </a:lnTo>
                  <a:lnTo>
                    <a:pt x="45694" y="12306"/>
                  </a:lnTo>
                  <a:lnTo>
                    <a:pt x="43713" y="7950"/>
                  </a:lnTo>
                  <a:lnTo>
                    <a:pt x="39827" y="4737"/>
                  </a:lnTo>
                  <a:lnTo>
                    <a:pt x="36423" y="1981"/>
                  </a:lnTo>
                  <a:lnTo>
                    <a:pt x="36423" y="15049"/>
                  </a:lnTo>
                  <a:lnTo>
                    <a:pt x="36423" y="22237"/>
                  </a:lnTo>
                  <a:lnTo>
                    <a:pt x="35293" y="25082"/>
                  </a:lnTo>
                  <a:lnTo>
                    <a:pt x="33020" y="27063"/>
                  </a:lnTo>
                  <a:lnTo>
                    <a:pt x="30746" y="29057"/>
                  </a:lnTo>
                  <a:lnTo>
                    <a:pt x="28003" y="29883"/>
                  </a:lnTo>
                  <a:lnTo>
                    <a:pt x="19202" y="29883"/>
                  </a:lnTo>
                  <a:lnTo>
                    <a:pt x="16459" y="29057"/>
                  </a:lnTo>
                  <a:lnTo>
                    <a:pt x="14287" y="27152"/>
                  </a:lnTo>
                  <a:lnTo>
                    <a:pt x="11925" y="25082"/>
                  </a:lnTo>
                  <a:lnTo>
                    <a:pt x="10883" y="22237"/>
                  </a:lnTo>
                  <a:lnTo>
                    <a:pt x="10883" y="15049"/>
                  </a:lnTo>
                  <a:lnTo>
                    <a:pt x="11925" y="12306"/>
                  </a:lnTo>
                  <a:lnTo>
                    <a:pt x="16459" y="8331"/>
                  </a:lnTo>
                  <a:lnTo>
                    <a:pt x="19202" y="7416"/>
                  </a:lnTo>
                  <a:lnTo>
                    <a:pt x="28003" y="7416"/>
                  </a:lnTo>
                  <a:lnTo>
                    <a:pt x="30746" y="8331"/>
                  </a:lnTo>
                  <a:lnTo>
                    <a:pt x="35293" y="12306"/>
                  </a:lnTo>
                  <a:lnTo>
                    <a:pt x="36423" y="15049"/>
                  </a:lnTo>
                  <a:lnTo>
                    <a:pt x="36423" y="1981"/>
                  </a:lnTo>
                  <a:lnTo>
                    <a:pt x="35852" y="1524"/>
                  </a:lnTo>
                  <a:lnTo>
                    <a:pt x="30746" y="0"/>
                  </a:lnTo>
                  <a:lnTo>
                    <a:pt x="16459" y="0"/>
                  </a:lnTo>
                  <a:lnTo>
                    <a:pt x="11353" y="1524"/>
                  </a:lnTo>
                  <a:lnTo>
                    <a:pt x="10883" y="1917"/>
                  </a:lnTo>
                  <a:lnTo>
                    <a:pt x="7467" y="4737"/>
                  </a:lnTo>
                  <a:lnTo>
                    <a:pt x="3505" y="7950"/>
                  </a:lnTo>
                  <a:lnTo>
                    <a:pt x="1612" y="12306"/>
                  </a:lnTo>
                  <a:lnTo>
                    <a:pt x="1612" y="21767"/>
                  </a:lnTo>
                  <a:lnTo>
                    <a:pt x="2654" y="25082"/>
                  </a:lnTo>
                  <a:lnTo>
                    <a:pt x="7188" y="30568"/>
                  </a:lnTo>
                  <a:lnTo>
                    <a:pt x="10312" y="32461"/>
                  </a:lnTo>
                  <a:lnTo>
                    <a:pt x="14287" y="33401"/>
                  </a:lnTo>
                  <a:lnTo>
                    <a:pt x="9740" y="34442"/>
                  </a:lnTo>
                  <a:lnTo>
                    <a:pt x="9359" y="34671"/>
                  </a:lnTo>
                  <a:lnTo>
                    <a:pt x="6248" y="36525"/>
                  </a:lnTo>
                  <a:lnTo>
                    <a:pt x="3784" y="39560"/>
                  </a:lnTo>
                  <a:lnTo>
                    <a:pt x="1231" y="42583"/>
                  </a:lnTo>
                  <a:lnTo>
                    <a:pt x="0" y="46367"/>
                  </a:lnTo>
                  <a:lnTo>
                    <a:pt x="0" y="57442"/>
                  </a:lnTo>
                  <a:lnTo>
                    <a:pt x="1981" y="62547"/>
                  </a:lnTo>
                  <a:lnTo>
                    <a:pt x="6057" y="66052"/>
                  </a:lnTo>
                  <a:lnTo>
                    <a:pt x="10121" y="69646"/>
                  </a:lnTo>
                  <a:lnTo>
                    <a:pt x="15709" y="71259"/>
                  </a:lnTo>
                  <a:lnTo>
                    <a:pt x="31597" y="71234"/>
                  </a:lnTo>
                  <a:lnTo>
                    <a:pt x="36995" y="69646"/>
                  </a:lnTo>
                  <a:lnTo>
                    <a:pt x="45224" y="62547"/>
                  </a:lnTo>
                  <a:lnTo>
                    <a:pt x="47307" y="57442"/>
                  </a:lnTo>
                  <a:lnTo>
                    <a:pt x="47307" y="463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6170" y="2933564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4071" y="2899286"/>
              <a:ext cx="103691" cy="7143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6170" y="2682225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6170" y="2682225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4071" y="2647948"/>
              <a:ext cx="100476" cy="702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38245" y="2681282"/>
              <a:ext cx="2470785" cy="1873250"/>
            </a:xfrm>
            <a:custGeom>
              <a:avLst/>
              <a:gdLst/>
              <a:ahLst/>
              <a:cxnLst/>
              <a:rect l="l" t="t" r="r" b="b"/>
              <a:pathLst>
                <a:path w="2470785" h="1873250">
                  <a:moveTo>
                    <a:pt x="0" y="1873106"/>
                  </a:moveTo>
                  <a:lnTo>
                    <a:pt x="0" y="0"/>
                  </a:lnTo>
                </a:path>
                <a:path w="2470785" h="1873250">
                  <a:moveTo>
                    <a:pt x="2470321" y="1873106"/>
                  </a:moveTo>
                  <a:lnTo>
                    <a:pt x="2470321" y="0"/>
                  </a:lnTo>
                </a:path>
                <a:path w="2470785" h="1873250">
                  <a:moveTo>
                    <a:pt x="0" y="1873106"/>
                  </a:moveTo>
                  <a:lnTo>
                    <a:pt x="2470321" y="1873106"/>
                  </a:lnTo>
                </a:path>
                <a:path w="2470785" h="1873250">
                  <a:moveTo>
                    <a:pt x="0" y="0"/>
                  </a:moveTo>
                  <a:lnTo>
                    <a:pt x="2470321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9546" y="2688538"/>
              <a:ext cx="2250440" cy="1858010"/>
            </a:xfrm>
            <a:custGeom>
              <a:avLst/>
              <a:gdLst/>
              <a:ahLst/>
              <a:cxnLst/>
              <a:rect l="l" t="t" r="r" b="b"/>
              <a:pathLst>
                <a:path w="2250440" h="1858010">
                  <a:moveTo>
                    <a:pt x="21564" y="1730375"/>
                  </a:moveTo>
                  <a:lnTo>
                    <a:pt x="0" y="1730375"/>
                  </a:lnTo>
                  <a:lnTo>
                    <a:pt x="0" y="1736940"/>
                  </a:lnTo>
                  <a:lnTo>
                    <a:pt x="21564" y="1736940"/>
                  </a:lnTo>
                  <a:lnTo>
                    <a:pt x="21564" y="1730375"/>
                  </a:lnTo>
                  <a:close/>
                </a:path>
                <a:path w="2250440" h="1858010">
                  <a:moveTo>
                    <a:pt x="70192" y="1749323"/>
                  </a:moveTo>
                  <a:lnTo>
                    <a:pt x="56984" y="1749323"/>
                  </a:lnTo>
                  <a:lnTo>
                    <a:pt x="56984" y="1696351"/>
                  </a:lnTo>
                  <a:lnTo>
                    <a:pt x="48869" y="1696351"/>
                  </a:lnTo>
                  <a:lnTo>
                    <a:pt x="34607" y="1699221"/>
                  </a:lnTo>
                  <a:lnTo>
                    <a:pt x="34607" y="1706600"/>
                  </a:lnTo>
                  <a:lnTo>
                    <a:pt x="48958" y="1703730"/>
                  </a:lnTo>
                  <a:lnTo>
                    <a:pt x="48958" y="1749323"/>
                  </a:lnTo>
                  <a:lnTo>
                    <a:pt x="35750" y="1749323"/>
                  </a:lnTo>
                  <a:lnTo>
                    <a:pt x="35750" y="1756130"/>
                  </a:lnTo>
                  <a:lnTo>
                    <a:pt x="70192" y="1756130"/>
                  </a:lnTo>
                  <a:lnTo>
                    <a:pt x="70192" y="1749323"/>
                  </a:lnTo>
                  <a:close/>
                </a:path>
                <a:path w="2250440" h="1858010">
                  <a:moveTo>
                    <a:pt x="94957" y="1745957"/>
                  </a:moveTo>
                  <a:lnTo>
                    <a:pt x="86512" y="1745957"/>
                  </a:lnTo>
                  <a:lnTo>
                    <a:pt x="86512" y="1756130"/>
                  </a:lnTo>
                  <a:lnTo>
                    <a:pt x="94957" y="1756130"/>
                  </a:lnTo>
                  <a:lnTo>
                    <a:pt x="94957" y="1745957"/>
                  </a:lnTo>
                  <a:close/>
                </a:path>
                <a:path w="2250440" h="1858010">
                  <a:moveTo>
                    <a:pt x="151358" y="1735302"/>
                  </a:moveTo>
                  <a:lnTo>
                    <a:pt x="142836" y="1735302"/>
                  </a:lnTo>
                  <a:lnTo>
                    <a:pt x="142836" y="1696351"/>
                  </a:lnTo>
                  <a:lnTo>
                    <a:pt x="134797" y="1696351"/>
                  </a:lnTo>
                  <a:lnTo>
                    <a:pt x="134797" y="1703400"/>
                  </a:lnTo>
                  <a:lnTo>
                    <a:pt x="134797" y="1735302"/>
                  </a:lnTo>
                  <a:lnTo>
                    <a:pt x="114388" y="1735302"/>
                  </a:lnTo>
                  <a:lnTo>
                    <a:pt x="134797" y="1703400"/>
                  </a:lnTo>
                  <a:lnTo>
                    <a:pt x="134797" y="1696351"/>
                  </a:lnTo>
                  <a:lnTo>
                    <a:pt x="132664" y="1696351"/>
                  </a:lnTo>
                  <a:lnTo>
                    <a:pt x="114388" y="1724228"/>
                  </a:lnTo>
                  <a:lnTo>
                    <a:pt x="107823" y="1734235"/>
                  </a:lnTo>
                  <a:lnTo>
                    <a:pt x="107823" y="1742020"/>
                  </a:lnTo>
                  <a:lnTo>
                    <a:pt x="134797" y="1742020"/>
                  </a:lnTo>
                  <a:lnTo>
                    <a:pt x="134797" y="1756130"/>
                  </a:lnTo>
                  <a:lnTo>
                    <a:pt x="142836" y="1756130"/>
                  </a:lnTo>
                  <a:lnTo>
                    <a:pt x="142836" y="1742020"/>
                  </a:lnTo>
                  <a:lnTo>
                    <a:pt x="151358" y="1742020"/>
                  </a:lnTo>
                  <a:lnTo>
                    <a:pt x="151358" y="1735302"/>
                  </a:lnTo>
                  <a:close/>
                </a:path>
                <a:path w="2250440" h="1858010">
                  <a:moveTo>
                    <a:pt x="200558" y="1749323"/>
                  </a:moveTo>
                  <a:lnTo>
                    <a:pt x="187363" y="1749323"/>
                  </a:lnTo>
                  <a:lnTo>
                    <a:pt x="187363" y="1696351"/>
                  </a:lnTo>
                  <a:lnTo>
                    <a:pt x="179247" y="1696351"/>
                  </a:lnTo>
                  <a:lnTo>
                    <a:pt x="164973" y="1699221"/>
                  </a:lnTo>
                  <a:lnTo>
                    <a:pt x="164973" y="1706600"/>
                  </a:lnTo>
                  <a:lnTo>
                    <a:pt x="179324" y="1703730"/>
                  </a:lnTo>
                  <a:lnTo>
                    <a:pt x="179324" y="1749323"/>
                  </a:lnTo>
                  <a:lnTo>
                    <a:pt x="166128" y="1749323"/>
                  </a:lnTo>
                  <a:lnTo>
                    <a:pt x="166128" y="1756130"/>
                  </a:lnTo>
                  <a:lnTo>
                    <a:pt x="200558" y="1756130"/>
                  </a:lnTo>
                  <a:lnTo>
                    <a:pt x="200558" y="1749323"/>
                  </a:lnTo>
                  <a:close/>
                </a:path>
                <a:path w="2250440" h="1858010">
                  <a:moveTo>
                    <a:pt x="211391" y="54038"/>
                  </a:moveTo>
                  <a:lnTo>
                    <a:pt x="198196" y="54038"/>
                  </a:lnTo>
                  <a:lnTo>
                    <a:pt x="198196" y="1066"/>
                  </a:lnTo>
                  <a:lnTo>
                    <a:pt x="190068" y="1066"/>
                  </a:lnTo>
                  <a:lnTo>
                    <a:pt x="175806" y="3937"/>
                  </a:lnTo>
                  <a:lnTo>
                    <a:pt x="175806" y="11315"/>
                  </a:lnTo>
                  <a:lnTo>
                    <a:pt x="190157" y="8445"/>
                  </a:lnTo>
                  <a:lnTo>
                    <a:pt x="190157" y="54038"/>
                  </a:lnTo>
                  <a:lnTo>
                    <a:pt x="176949" y="54038"/>
                  </a:lnTo>
                  <a:lnTo>
                    <a:pt x="176949" y="60845"/>
                  </a:lnTo>
                  <a:lnTo>
                    <a:pt x="211391" y="60845"/>
                  </a:lnTo>
                  <a:lnTo>
                    <a:pt x="211391" y="54038"/>
                  </a:lnTo>
                  <a:close/>
                </a:path>
                <a:path w="2250440" h="1858010">
                  <a:moveTo>
                    <a:pt x="263537" y="54038"/>
                  </a:moveTo>
                  <a:lnTo>
                    <a:pt x="250342" y="54038"/>
                  </a:lnTo>
                  <a:lnTo>
                    <a:pt x="250342" y="1066"/>
                  </a:lnTo>
                  <a:lnTo>
                    <a:pt x="242227" y="1066"/>
                  </a:lnTo>
                  <a:lnTo>
                    <a:pt x="227952" y="3937"/>
                  </a:lnTo>
                  <a:lnTo>
                    <a:pt x="227952" y="11315"/>
                  </a:lnTo>
                  <a:lnTo>
                    <a:pt x="242303" y="8445"/>
                  </a:lnTo>
                  <a:lnTo>
                    <a:pt x="242303" y="54038"/>
                  </a:lnTo>
                  <a:lnTo>
                    <a:pt x="229108" y="54038"/>
                  </a:lnTo>
                  <a:lnTo>
                    <a:pt x="229108" y="60845"/>
                  </a:lnTo>
                  <a:lnTo>
                    <a:pt x="263537" y="60845"/>
                  </a:lnTo>
                  <a:lnTo>
                    <a:pt x="263537" y="54038"/>
                  </a:lnTo>
                  <a:close/>
                </a:path>
                <a:path w="2250440" h="1858010">
                  <a:moveTo>
                    <a:pt x="288302" y="50673"/>
                  </a:moveTo>
                  <a:lnTo>
                    <a:pt x="279857" y="50673"/>
                  </a:lnTo>
                  <a:lnTo>
                    <a:pt x="279857" y="60845"/>
                  </a:lnTo>
                  <a:lnTo>
                    <a:pt x="288302" y="60845"/>
                  </a:lnTo>
                  <a:lnTo>
                    <a:pt x="288302" y="50673"/>
                  </a:lnTo>
                  <a:close/>
                </a:path>
                <a:path w="2250440" h="1858010">
                  <a:moveTo>
                    <a:pt x="342747" y="39687"/>
                  </a:moveTo>
                  <a:lnTo>
                    <a:pt x="341604" y="36410"/>
                  </a:lnTo>
                  <a:lnTo>
                    <a:pt x="337337" y="31165"/>
                  </a:lnTo>
                  <a:lnTo>
                    <a:pt x="334302" y="29438"/>
                  </a:lnTo>
                  <a:lnTo>
                    <a:pt x="330454" y="28613"/>
                  </a:lnTo>
                  <a:lnTo>
                    <a:pt x="333895" y="27800"/>
                  </a:lnTo>
                  <a:lnTo>
                    <a:pt x="336600" y="26162"/>
                  </a:lnTo>
                  <a:lnTo>
                    <a:pt x="340372" y="21564"/>
                  </a:lnTo>
                  <a:lnTo>
                    <a:pt x="341350" y="18783"/>
                  </a:lnTo>
                  <a:lnTo>
                    <a:pt x="341350" y="10744"/>
                  </a:lnTo>
                  <a:lnTo>
                    <a:pt x="339547" y="6972"/>
                  </a:lnTo>
                  <a:lnTo>
                    <a:pt x="332333" y="1397"/>
                  </a:lnTo>
                  <a:lnTo>
                    <a:pt x="327494" y="0"/>
                  </a:lnTo>
                  <a:lnTo>
                    <a:pt x="318973" y="0"/>
                  </a:lnTo>
                  <a:lnTo>
                    <a:pt x="316433" y="241"/>
                  </a:lnTo>
                  <a:lnTo>
                    <a:pt x="311099" y="1066"/>
                  </a:lnTo>
                  <a:lnTo>
                    <a:pt x="305193" y="2540"/>
                  </a:lnTo>
                  <a:lnTo>
                    <a:pt x="305193" y="9753"/>
                  </a:lnTo>
                  <a:lnTo>
                    <a:pt x="308229" y="8775"/>
                  </a:lnTo>
                  <a:lnTo>
                    <a:pt x="311010" y="8039"/>
                  </a:lnTo>
                  <a:lnTo>
                    <a:pt x="316103" y="7048"/>
                  </a:lnTo>
                  <a:lnTo>
                    <a:pt x="318477" y="6807"/>
                  </a:lnTo>
                  <a:lnTo>
                    <a:pt x="324713" y="6807"/>
                  </a:lnTo>
                  <a:lnTo>
                    <a:pt x="327825" y="7632"/>
                  </a:lnTo>
                  <a:lnTo>
                    <a:pt x="332168" y="10909"/>
                  </a:lnTo>
                  <a:lnTo>
                    <a:pt x="333324" y="13284"/>
                  </a:lnTo>
                  <a:lnTo>
                    <a:pt x="333324" y="19354"/>
                  </a:lnTo>
                  <a:lnTo>
                    <a:pt x="332257" y="21653"/>
                  </a:lnTo>
                  <a:lnTo>
                    <a:pt x="327990" y="24841"/>
                  </a:lnTo>
                  <a:lnTo>
                    <a:pt x="324954" y="25577"/>
                  </a:lnTo>
                  <a:lnTo>
                    <a:pt x="313728" y="25577"/>
                  </a:lnTo>
                  <a:lnTo>
                    <a:pt x="313728" y="32219"/>
                  </a:lnTo>
                  <a:lnTo>
                    <a:pt x="325120" y="32219"/>
                  </a:lnTo>
                  <a:lnTo>
                    <a:pt x="328561" y="33286"/>
                  </a:lnTo>
                  <a:lnTo>
                    <a:pt x="333476" y="37223"/>
                  </a:lnTo>
                  <a:lnTo>
                    <a:pt x="334708" y="40017"/>
                  </a:lnTo>
                  <a:lnTo>
                    <a:pt x="334708" y="47307"/>
                  </a:lnTo>
                  <a:lnTo>
                    <a:pt x="333324" y="50266"/>
                  </a:lnTo>
                  <a:lnTo>
                    <a:pt x="328066" y="54203"/>
                  </a:lnTo>
                  <a:lnTo>
                    <a:pt x="324218" y="55181"/>
                  </a:lnTo>
                  <a:lnTo>
                    <a:pt x="316179" y="55181"/>
                  </a:lnTo>
                  <a:lnTo>
                    <a:pt x="313397" y="54851"/>
                  </a:lnTo>
                  <a:lnTo>
                    <a:pt x="308063" y="53543"/>
                  </a:lnTo>
                  <a:lnTo>
                    <a:pt x="305600" y="52565"/>
                  </a:lnTo>
                  <a:lnTo>
                    <a:pt x="303390" y="51244"/>
                  </a:lnTo>
                  <a:lnTo>
                    <a:pt x="303390" y="59042"/>
                  </a:lnTo>
                  <a:lnTo>
                    <a:pt x="306184" y="60020"/>
                  </a:lnTo>
                  <a:lnTo>
                    <a:pt x="308965" y="60756"/>
                  </a:lnTo>
                  <a:lnTo>
                    <a:pt x="314210" y="61658"/>
                  </a:lnTo>
                  <a:lnTo>
                    <a:pt x="316839" y="61912"/>
                  </a:lnTo>
                  <a:lnTo>
                    <a:pt x="326847" y="61912"/>
                  </a:lnTo>
                  <a:lnTo>
                    <a:pt x="332574" y="60350"/>
                  </a:lnTo>
                  <a:lnTo>
                    <a:pt x="340702" y="53949"/>
                  </a:lnTo>
                  <a:lnTo>
                    <a:pt x="342747" y="49364"/>
                  </a:lnTo>
                  <a:lnTo>
                    <a:pt x="342747" y="39687"/>
                  </a:lnTo>
                  <a:close/>
                </a:path>
                <a:path w="2250440" h="1858010">
                  <a:moveTo>
                    <a:pt x="419544" y="82943"/>
                  </a:moveTo>
                  <a:lnTo>
                    <a:pt x="406349" y="82943"/>
                  </a:lnTo>
                  <a:lnTo>
                    <a:pt x="406349" y="29972"/>
                  </a:lnTo>
                  <a:lnTo>
                    <a:pt x="398233" y="29972"/>
                  </a:lnTo>
                  <a:lnTo>
                    <a:pt x="389877" y="31661"/>
                  </a:lnTo>
                  <a:lnTo>
                    <a:pt x="389483" y="31165"/>
                  </a:lnTo>
                  <a:lnTo>
                    <a:pt x="386448" y="29438"/>
                  </a:lnTo>
                  <a:lnTo>
                    <a:pt x="382600" y="28613"/>
                  </a:lnTo>
                  <a:lnTo>
                    <a:pt x="386041" y="27800"/>
                  </a:lnTo>
                  <a:lnTo>
                    <a:pt x="388747" y="26162"/>
                  </a:lnTo>
                  <a:lnTo>
                    <a:pt x="392518" y="21564"/>
                  </a:lnTo>
                  <a:lnTo>
                    <a:pt x="393496" y="18783"/>
                  </a:lnTo>
                  <a:lnTo>
                    <a:pt x="393496" y="10744"/>
                  </a:lnTo>
                  <a:lnTo>
                    <a:pt x="391693" y="6972"/>
                  </a:lnTo>
                  <a:lnTo>
                    <a:pt x="384479" y="1397"/>
                  </a:lnTo>
                  <a:lnTo>
                    <a:pt x="379641" y="0"/>
                  </a:lnTo>
                  <a:lnTo>
                    <a:pt x="371119" y="0"/>
                  </a:lnTo>
                  <a:lnTo>
                    <a:pt x="368579" y="241"/>
                  </a:lnTo>
                  <a:lnTo>
                    <a:pt x="363245" y="1066"/>
                  </a:lnTo>
                  <a:lnTo>
                    <a:pt x="357339" y="2540"/>
                  </a:lnTo>
                  <a:lnTo>
                    <a:pt x="357339" y="9753"/>
                  </a:lnTo>
                  <a:lnTo>
                    <a:pt x="360375" y="8775"/>
                  </a:lnTo>
                  <a:lnTo>
                    <a:pt x="363169" y="8039"/>
                  </a:lnTo>
                  <a:lnTo>
                    <a:pt x="368249" y="7048"/>
                  </a:lnTo>
                  <a:lnTo>
                    <a:pt x="370624" y="6807"/>
                  </a:lnTo>
                  <a:lnTo>
                    <a:pt x="376859" y="6807"/>
                  </a:lnTo>
                  <a:lnTo>
                    <a:pt x="379971" y="7632"/>
                  </a:lnTo>
                  <a:lnTo>
                    <a:pt x="384314" y="10909"/>
                  </a:lnTo>
                  <a:lnTo>
                    <a:pt x="385470" y="13284"/>
                  </a:lnTo>
                  <a:lnTo>
                    <a:pt x="385470" y="19354"/>
                  </a:lnTo>
                  <a:lnTo>
                    <a:pt x="384403" y="21653"/>
                  </a:lnTo>
                  <a:lnTo>
                    <a:pt x="380136" y="24841"/>
                  </a:lnTo>
                  <a:lnTo>
                    <a:pt x="377101" y="25577"/>
                  </a:lnTo>
                  <a:lnTo>
                    <a:pt x="365874" y="25577"/>
                  </a:lnTo>
                  <a:lnTo>
                    <a:pt x="365874" y="32219"/>
                  </a:lnTo>
                  <a:lnTo>
                    <a:pt x="377266" y="32219"/>
                  </a:lnTo>
                  <a:lnTo>
                    <a:pt x="380707" y="33286"/>
                  </a:lnTo>
                  <a:lnTo>
                    <a:pt x="383959" y="35890"/>
                  </a:lnTo>
                  <a:lnTo>
                    <a:pt x="383959" y="40220"/>
                  </a:lnTo>
                  <a:lnTo>
                    <a:pt x="386702" y="39674"/>
                  </a:lnTo>
                  <a:lnTo>
                    <a:pt x="386867" y="40017"/>
                  </a:lnTo>
                  <a:lnTo>
                    <a:pt x="386867" y="47307"/>
                  </a:lnTo>
                  <a:lnTo>
                    <a:pt x="385470" y="50266"/>
                  </a:lnTo>
                  <a:lnTo>
                    <a:pt x="380225" y="54203"/>
                  </a:lnTo>
                  <a:lnTo>
                    <a:pt x="376364" y="55181"/>
                  </a:lnTo>
                  <a:lnTo>
                    <a:pt x="368325" y="55181"/>
                  </a:lnTo>
                  <a:lnTo>
                    <a:pt x="365544" y="54851"/>
                  </a:lnTo>
                  <a:lnTo>
                    <a:pt x="360210" y="53543"/>
                  </a:lnTo>
                  <a:lnTo>
                    <a:pt x="357759" y="52565"/>
                  </a:lnTo>
                  <a:lnTo>
                    <a:pt x="355536" y="51244"/>
                  </a:lnTo>
                  <a:lnTo>
                    <a:pt x="355536" y="59042"/>
                  </a:lnTo>
                  <a:lnTo>
                    <a:pt x="358330" y="60020"/>
                  </a:lnTo>
                  <a:lnTo>
                    <a:pt x="361111" y="60756"/>
                  </a:lnTo>
                  <a:lnTo>
                    <a:pt x="366356" y="61658"/>
                  </a:lnTo>
                  <a:lnTo>
                    <a:pt x="368985" y="61912"/>
                  </a:lnTo>
                  <a:lnTo>
                    <a:pt x="378993" y="61912"/>
                  </a:lnTo>
                  <a:lnTo>
                    <a:pt x="384733" y="60350"/>
                  </a:lnTo>
                  <a:lnTo>
                    <a:pt x="392849" y="53949"/>
                  </a:lnTo>
                  <a:lnTo>
                    <a:pt x="394893" y="49364"/>
                  </a:lnTo>
                  <a:lnTo>
                    <a:pt x="394893" y="39687"/>
                  </a:lnTo>
                  <a:lnTo>
                    <a:pt x="394347" y="38150"/>
                  </a:lnTo>
                  <a:lnTo>
                    <a:pt x="398310" y="37350"/>
                  </a:lnTo>
                  <a:lnTo>
                    <a:pt x="398310" y="82943"/>
                  </a:lnTo>
                  <a:lnTo>
                    <a:pt x="385114" y="82943"/>
                  </a:lnTo>
                  <a:lnTo>
                    <a:pt x="385114" y="89750"/>
                  </a:lnTo>
                  <a:lnTo>
                    <a:pt x="419544" y="89750"/>
                  </a:lnTo>
                  <a:lnTo>
                    <a:pt x="419544" y="82943"/>
                  </a:lnTo>
                  <a:close/>
                </a:path>
                <a:path w="2250440" h="1858010">
                  <a:moveTo>
                    <a:pt x="471690" y="82943"/>
                  </a:moveTo>
                  <a:lnTo>
                    <a:pt x="458495" y="82943"/>
                  </a:lnTo>
                  <a:lnTo>
                    <a:pt x="458495" y="29972"/>
                  </a:lnTo>
                  <a:lnTo>
                    <a:pt x="450380" y="29972"/>
                  </a:lnTo>
                  <a:lnTo>
                    <a:pt x="436105" y="32842"/>
                  </a:lnTo>
                  <a:lnTo>
                    <a:pt x="436105" y="40220"/>
                  </a:lnTo>
                  <a:lnTo>
                    <a:pt x="450456" y="37350"/>
                  </a:lnTo>
                  <a:lnTo>
                    <a:pt x="450456" y="82943"/>
                  </a:lnTo>
                  <a:lnTo>
                    <a:pt x="437261" y="82943"/>
                  </a:lnTo>
                  <a:lnTo>
                    <a:pt x="437261" y="89750"/>
                  </a:lnTo>
                  <a:lnTo>
                    <a:pt x="471690" y="89750"/>
                  </a:lnTo>
                  <a:lnTo>
                    <a:pt x="471690" y="82943"/>
                  </a:lnTo>
                  <a:close/>
                </a:path>
                <a:path w="2250440" h="1858010">
                  <a:moveTo>
                    <a:pt x="496455" y="79578"/>
                  </a:moveTo>
                  <a:lnTo>
                    <a:pt x="488010" y="79578"/>
                  </a:lnTo>
                  <a:lnTo>
                    <a:pt x="488010" y="89750"/>
                  </a:lnTo>
                  <a:lnTo>
                    <a:pt x="496455" y="89750"/>
                  </a:lnTo>
                  <a:lnTo>
                    <a:pt x="496455" y="79578"/>
                  </a:lnTo>
                  <a:close/>
                </a:path>
                <a:path w="2250440" h="1858010">
                  <a:moveTo>
                    <a:pt x="549922" y="82943"/>
                  </a:moveTo>
                  <a:lnTo>
                    <a:pt x="536714" y="82943"/>
                  </a:lnTo>
                  <a:lnTo>
                    <a:pt x="536714" y="29972"/>
                  </a:lnTo>
                  <a:lnTo>
                    <a:pt x="528599" y="29972"/>
                  </a:lnTo>
                  <a:lnTo>
                    <a:pt x="514337" y="32842"/>
                  </a:lnTo>
                  <a:lnTo>
                    <a:pt x="514337" y="40220"/>
                  </a:lnTo>
                  <a:lnTo>
                    <a:pt x="528688" y="37350"/>
                  </a:lnTo>
                  <a:lnTo>
                    <a:pt x="528688" y="82943"/>
                  </a:lnTo>
                  <a:lnTo>
                    <a:pt x="515480" y="82943"/>
                  </a:lnTo>
                  <a:lnTo>
                    <a:pt x="515480" y="89750"/>
                  </a:lnTo>
                  <a:lnTo>
                    <a:pt x="549922" y="89750"/>
                  </a:lnTo>
                  <a:lnTo>
                    <a:pt x="549922" y="82943"/>
                  </a:lnTo>
                  <a:close/>
                </a:path>
                <a:path w="2250440" h="1858010">
                  <a:moveTo>
                    <a:pt x="603770" y="1392047"/>
                  </a:moveTo>
                  <a:lnTo>
                    <a:pt x="601967" y="1384338"/>
                  </a:lnTo>
                  <a:lnTo>
                    <a:pt x="598436" y="1379016"/>
                  </a:lnTo>
                  <a:lnTo>
                    <a:pt x="595655" y="1374952"/>
                  </a:lnTo>
                  <a:lnTo>
                    <a:pt x="595655" y="1393850"/>
                  </a:lnTo>
                  <a:lnTo>
                    <a:pt x="595655" y="1410246"/>
                  </a:lnTo>
                  <a:lnTo>
                    <a:pt x="594588" y="1416405"/>
                  </a:lnTo>
                  <a:lnTo>
                    <a:pt x="592531" y="1420495"/>
                  </a:lnTo>
                  <a:lnTo>
                    <a:pt x="590397" y="1424597"/>
                  </a:lnTo>
                  <a:lnTo>
                    <a:pt x="587286" y="1426654"/>
                  </a:lnTo>
                  <a:lnTo>
                    <a:pt x="578916" y="1426654"/>
                  </a:lnTo>
                  <a:lnTo>
                    <a:pt x="575805" y="1424597"/>
                  </a:lnTo>
                  <a:lnTo>
                    <a:pt x="571538" y="1416405"/>
                  </a:lnTo>
                  <a:lnTo>
                    <a:pt x="570560" y="1410246"/>
                  </a:lnTo>
                  <a:lnTo>
                    <a:pt x="570560" y="1393850"/>
                  </a:lnTo>
                  <a:lnTo>
                    <a:pt x="571538" y="1387703"/>
                  </a:lnTo>
                  <a:lnTo>
                    <a:pt x="575805" y="1379499"/>
                  </a:lnTo>
                  <a:lnTo>
                    <a:pt x="578916" y="1377454"/>
                  </a:lnTo>
                  <a:lnTo>
                    <a:pt x="587286" y="1377454"/>
                  </a:lnTo>
                  <a:lnTo>
                    <a:pt x="590397" y="1379499"/>
                  </a:lnTo>
                  <a:lnTo>
                    <a:pt x="592531" y="1383601"/>
                  </a:lnTo>
                  <a:lnTo>
                    <a:pt x="594588" y="1387703"/>
                  </a:lnTo>
                  <a:lnTo>
                    <a:pt x="595655" y="1393850"/>
                  </a:lnTo>
                  <a:lnTo>
                    <a:pt x="595655" y="1374952"/>
                  </a:lnTo>
                  <a:lnTo>
                    <a:pt x="594829" y="1373759"/>
                  </a:lnTo>
                  <a:lnTo>
                    <a:pt x="589749" y="1371053"/>
                  </a:lnTo>
                  <a:lnTo>
                    <a:pt x="576376" y="1371053"/>
                  </a:lnTo>
                  <a:lnTo>
                    <a:pt x="562444" y="1392047"/>
                  </a:lnTo>
                  <a:lnTo>
                    <a:pt x="562444" y="1412138"/>
                  </a:lnTo>
                  <a:lnTo>
                    <a:pt x="564159" y="1419847"/>
                  </a:lnTo>
                  <a:lnTo>
                    <a:pt x="571220" y="1430337"/>
                  </a:lnTo>
                  <a:lnTo>
                    <a:pt x="576376" y="1432966"/>
                  </a:lnTo>
                  <a:lnTo>
                    <a:pt x="589749" y="1432966"/>
                  </a:lnTo>
                  <a:lnTo>
                    <a:pt x="594829" y="1430337"/>
                  </a:lnTo>
                  <a:lnTo>
                    <a:pt x="598436" y="1425092"/>
                  </a:lnTo>
                  <a:lnTo>
                    <a:pt x="601967" y="1419847"/>
                  </a:lnTo>
                  <a:lnTo>
                    <a:pt x="603770" y="1412138"/>
                  </a:lnTo>
                  <a:lnTo>
                    <a:pt x="603770" y="1392047"/>
                  </a:lnTo>
                  <a:close/>
                </a:path>
                <a:path w="2250440" h="1858010">
                  <a:moveTo>
                    <a:pt x="626402" y="1421726"/>
                  </a:moveTo>
                  <a:lnTo>
                    <a:pt x="617956" y="1421726"/>
                  </a:lnTo>
                  <a:lnTo>
                    <a:pt x="617956" y="1431899"/>
                  </a:lnTo>
                  <a:lnTo>
                    <a:pt x="626402" y="1431899"/>
                  </a:lnTo>
                  <a:lnTo>
                    <a:pt x="626402" y="1421726"/>
                  </a:lnTo>
                  <a:close/>
                </a:path>
                <a:path w="2250440" h="1858010">
                  <a:moveTo>
                    <a:pt x="682815" y="1411071"/>
                  </a:moveTo>
                  <a:lnTo>
                    <a:pt x="674281" y="1411071"/>
                  </a:lnTo>
                  <a:lnTo>
                    <a:pt x="674281" y="1372120"/>
                  </a:lnTo>
                  <a:lnTo>
                    <a:pt x="666242" y="1372120"/>
                  </a:lnTo>
                  <a:lnTo>
                    <a:pt x="666242" y="1379169"/>
                  </a:lnTo>
                  <a:lnTo>
                    <a:pt x="666242" y="1411071"/>
                  </a:lnTo>
                  <a:lnTo>
                    <a:pt x="645833" y="1411071"/>
                  </a:lnTo>
                  <a:lnTo>
                    <a:pt x="666242" y="1379169"/>
                  </a:lnTo>
                  <a:lnTo>
                    <a:pt x="666242" y="1372120"/>
                  </a:lnTo>
                  <a:lnTo>
                    <a:pt x="664121" y="1372120"/>
                  </a:lnTo>
                  <a:lnTo>
                    <a:pt x="645833" y="1399997"/>
                  </a:lnTo>
                  <a:lnTo>
                    <a:pt x="639267" y="1410004"/>
                  </a:lnTo>
                  <a:lnTo>
                    <a:pt x="639267" y="1417789"/>
                  </a:lnTo>
                  <a:lnTo>
                    <a:pt x="666242" y="1417789"/>
                  </a:lnTo>
                  <a:lnTo>
                    <a:pt x="666242" y="1431899"/>
                  </a:lnTo>
                  <a:lnTo>
                    <a:pt x="674281" y="1431899"/>
                  </a:lnTo>
                  <a:lnTo>
                    <a:pt x="674281" y="1417789"/>
                  </a:lnTo>
                  <a:lnTo>
                    <a:pt x="682815" y="1417789"/>
                  </a:lnTo>
                  <a:lnTo>
                    <a:pt x="682815" y="1411071"/>
                  </a:lnTo>
                  <a:close/>
                </a:path>
                <a:path w="2250440" h="1858010">
                  <a:moveTo>
                    <a:pt x="731354" y="1425092"/>
                  </a:moveTo>
                  <a:lnTo>
                    <a:pt x="703148" y="1425092"/>
                  </a:lnTo>
                  <a:lnTo>
                    <a:pt x="723976" y="1403692"/>
                  </a:lnTo>
                  <a:lnTo>
                    <a:pt x="727087" y="1399921"/>
                  </a:lnTo>
                  <a:lnTo>
                    <a:pt x="728726" y="1397292"/>
                  </a:lnTo>
                  <a:lnTo>
                    <a:pt x="730529" y="1392948"/>
                  </a:lnTo>
                  <a:lnTo>
                    <a:pt x="731024" y="1390573"/>
                  </a:lnTo>
                  <a:lnTo>
                    <a:pt x="731024" y="1382941"/>
                  </a:lnTo>
                  <a:lnTo>
                    <a:pt x="729132" y="1378851"/>
                  </a:lnTo>
                  <a:lnTo>
                    <a:pt x="721753" y="1372616"/>
                  </a:lnTo>
                  <a:lnTo>
                    <a:pt x="716838" y="1371053"/>
                  </a:lnTo>
                  <a:lnTo>
                    <a:pt x="708304" y="1371053"/>
                  </a:lnTo>
                  <a:lnTo>
                    <a:pt x="705688" y="1371384"/>
                  </a:lnTo>
                  <a:lnTo>
                    <a:pt x="700112" y="1372692"/>
                  </a:lnTo>
                  <a:lnTo>
                    <a:pt x="697077" y="1373682"/>
                  </a:lnTo>
                  <a:lnTo>
                    <a:pt x="693801" y="1374990"/>
                  </a:lnTo>
                  <a:lnTo>
                    <a:pt x="693801" y="1383195"/>
                  </a:lnTo>
                  <a:lnTo>
                    <a:pt x="696988" y="1381391"/>
                  </a:lnTo>
                  <a:lnTo>
                    <a:pt x="700024" y="1380070"/>
                  </a:lnTo>
                  <a:lnTo>
                    <a:pt x="705599" y="1378356"/>
                  </a:lnTo>
                  <a:lnTo>
                    <a:pt x="708304" y="1377861"/>
                  </a:lnTo>
                  <a:lnTo>
                    <a:pt x="714463" y="1377861"/>
                  </a:lnTo>
                  <a:lnTo>
                    <a:pt x="717334" y="1378927"/>
                  </a:lnTo>
                  <a:lnTo>
                    <a:pt x="721753" y="1382864"/>
                  </a:lnTo>
                  <a:lnTo>
                    <a:pt x="722909" y="1385493"/>
                  </a:lnTo>
                  <a:lnTo>
                    <a:pt x="722909" y="1390573"/>
                  </a:lnTo>
                  <a:lnTo>
                    <a:pt x="693381" y="1425092"/>
                  </a:lnTo>
                  <a:lnTo>
                    <a:pt x="693381" y="1431899"/>
                  </a:lnTo>
                  <a:lnTo>
                    <a:pt x="731354" y="1431899"/>
                  </a:lnTo>
                  <a:lnTo>
                    <a:pt x="731354" y="1425092"/>
                  </a:lnTo>
                  <a:close/>
                </a:path>
                <a:path w="2250440" h="1858010">
                  <a:moveTo>
                    <a:pt x="780262" y="1697710"/>
                  </a:moveTo>
                  <a:lnTo>
                    <a:pt x="758698" y="1697710"/>
                  </a:lnTo>
                  <a:lnTo>
                    <a:pt x="758698" y="1704263"/>
                  </a:lnTo>
                  <a:lnTo>
                    <a:pt x="780262" y="1704263"/>
                  </a:lnTo>
                  <a:lnTo>
                    <a:pt x="780262" y="1697710"/>
                  </a:lnTo>
                  <a:close/>
                </a:path>
                <a:path w="2250440" h="1858010">
                  <a:moveTo>
                    <a:pt x="828890" y="1716646"/>
                  </a:moveTo>
                  <a:lnTo>
                    <a:pt x="815682" y="1716646"/>
                  </a:lnTo>
                  <a:lnTo>
                    <a:pt x="815682" y="1663674"/>
                  </a:lnTo>
                  <a:lnTo>
                    <a:pt x="807567" y="1663674"/>
                  </a:lnTo>
                  <a:lnTo>
                    <a:pt x="793305" y="1666544"/>
                  </a:lnTo>
                  <a:lnTo>
                    <a:pt x="793305" y="1673923"/>
                  </a:lnTo>
                  <a:lnTo>
                    <a:pt x="807656" y="1671053"/>
                  </a:lnTo>
                  <a:lnTo>
                    <a:pt x="807656" y="1716646"/>
                  </a:lnTo>
                  <a:lnTo>
                    <a:pt x="794448" y="1716646"/>
                  </a:lnTo>
                  <a:lnTo>
                    <a:pt x="794448" y="1723453"/>
                  </a:lnTo>
                  <a:lnTo>
                    <a:pt x="828890" y="1723453"/>
                  </a:lnTo>
                  <a:lnTo>
                    <a:pt x="828890" y="1716646"/>
                  </a:lnTo>
                  <a:close/>
                </a:path>
                <a:path w="2250440" h="1858010">
                  <a:moveTo>
                    <a:pt x="853655" y="1713280"/>
                  </a:moveTo>
                  <a:lnTo>
                    <a:pt x="845210" y="1713280"/>
                  </a:lnTo>
                  <a:lnTo>
                    <a:pt x="845210" y="1723453"/>
                  </a:lnTo>
                  <a:lnTo>
                    <a:pt x="853655" y="1723453"/>
                  </a:lnTo>
                  <a:lnTo>
                    <a:pt x="853655" y="1713280"/>
                  </a:lnTo>
                  <a:close/>
                </a:path>
                <a:path w="2250440" h="1858010">
                  <a:moveTo>
                    <a:pt x="907110" y="1716646"/>
                  </a:moveTo>
                  <a:lnTo>
                    <a:pt x="893914" y="1716646"/>
                  </a:lnTo>
                  <a:lnTo>
                    <a:pt x="893914" y="1663674"/>
                  </a:lnTo>
                  <a:lnTo>
                    <a:pt x="885786" y="1663674"/>
                  </a:lnTo>
                  <a:lnTo>
                    <a:pt x="871524" y="1666544"/>
                  </a:lnTo>
                  <a:lnTo>
                    <a:pt x="871524" y="1673923"/>
                  </a:lnTo>
                  <a:lnTo>
                    <a:pt x="885875" y="1671053"/>
                  </a:lnTo>
                  <a:lnTo>
                    <a:pt x="885875" y="1716646"/>
                  </a:lnTo>
                  <a:lnTo>
                    <a:pt x="872667" y="1716646"/>
                  </a:lnTo>
                  <a:lnTo>
                    <a:pt x="872667" y="1723453"/>
                  </a:lnTo>
                  <a:lnTo>
                    <a:pt x="907110" y="1723453"/>
                  </a:lnTo>
                  <a:lnTo>
                    <a:pt x="907110" y="1716646"/>
                  </a:lnTo>
                  <a:close/>
                </a:path>
                <a:path w="2250440" h="1858010">
                  <a:moveTo>
                    <a:pt x="959662" y="1698028"/>
                  </a:moveTo>
                  <a:lnTo>
                    <a:pt x="957707" y="1693113"/>
                  </a:lnTo>
                  <a:lnTo>
                    <a:pt x="949833" y="1685810"/>
                  </a:lnTo>
                  <a:lnTo>
                    <a:pt x="944587" y="1683931"/>
                  </a:lnTo>
                  <a:lnTo>
                    <a:pt x="936790" y="1683931"/>
                  </a:lnTo>
                  <a:lnTo>
                    <a:pt x="933272" y="1684426"/>
                  </a:lnTo>
                  <a:lnTo>
                    <a:pt x="930884" y="1685163"/>
                  </a:lnTo>
                  <a:lnTo>
                    <a:pt x="930884" y="1670481"/>
                  </a:lnTo>
                  <a:lnTo>
                    <a:pt x="955243" y="1670481"/>
                  </a:lnTo>
                  <a:lnTo>
                    <a:pt x="955243" y="1663674"/>
                  </a:lnTo>
                  <a:lnTo>
                    <a:pt x="923505" y="1663674"/>
                  </a:lnTo>
                  <a:lnTo>
                    <a:pt x="923505" y="1693684"/>
                  </a:lnTo>
                  <a:lnTo>
                    <a:pt x="925728" y="1692706"/>
                  </a:lnTo>
                  <a:lnTo>
                    <a:pt x="927938" y="1691970"/>
                  </a:lnTo>
                  <a:lnTo>
                    <a:pt x="932205" y="1690979"/>
                  </a:lnTo>
                  <a:lnTo>
                    <a:pt x="934415" y="1690738"/>
                  </a:lnTo>
                  <a:lnTo>
                    <a:pt x="941133" y="1690738"/>
                  </a:lnTo>
                  <a:lnTo>
                    <a:pt x="944829" y="1691970"/>
                  </a:lnTo>
                  <a:lnTo>
                    <a:pt x="950163" y="1696885"/>
                  </a:lnTo>
                  <a:lnTo>
                    <a:pt x="951547" y="1700161"/>
                  </a:lnTo>
                  <a:lnTo>
                    <a:pt x="951547" y="1708442"/>
                  </a:lnTo>
                  <a:lnTo>
                    <a:pt x="950163" y="1711731"/>
                  </a:lnTo>
                  <a:lnTo>
                    <a:pt x="944829" y="1716646"/>
                  </a:lnTo>
                  <a:lnTo>
                    <a:pt x="941133" y="1717789"/>
                  </a:lnTo>
                  <a:lnTo>
                    <a:pt x="933678" y="1717789"/>
                  </a:lnTo>
                  <a:lnTo>
                    <a:pt x="930973" y="1717548"/>
                  </a:lnTo>
                  <a:lnTo>
                    <a:pt x="925804" y="1716239"/>
                  </a:lnTo>
                  <a:lnTo>
                    <a:pt x="923340" y="1715249"/>
                  </a:lnTo>
                  <a:lnTo>
                    <a:pt x="920965" y="1713941"/>
                  </a:lnTo>
                  <a:lnTo>
                    <a:pt x="920965" y="1722056"/>
                  </a:lnTo>
                  <a:lnTo>
                    <a:pt x="923759" y="1722958"/>
                  </a:lnTo>
                  <a:lnTo>
                    <a:pt x="926376" y="1723529"/>
                  </a:lnTo>
                  <a:lnTo>
                    <a:pt x="929005" y="1723948"/>
                  </a:lnTo>
                  <a:lnTo>
                    <a:pt x="934173" y="1724520"/>
                  </a:lnTo>
                  <a:lnTo>
                    <a:pt x="943927" y="1724520"/>
                  </a:lnTo>
                  <a:lnTo>
                    <a:pt x="949579" y="1722793"/>
                  </a:lnTo>
                  <a:lnTo>
                    <a:pt x="957618" y="1715744"/>
                  </a:lnTo>
                  <a:lnTo>
                    <a:pt x="959662" y="1710740"/>
                  </a:lnTo>
                  <a:lnTo>
                    <a:pt x="959662" y="1698028"/>
                  </a:lnTo>
                  <a:close/>
                </a:path>
                <a:path w="2250440" h="1858010">
                  <a:moveTo>
                    <a:pt x="995502" y="1128509"/>
                  </a:moveTo>
                  <a:lnTo>
                    <a:pt x="967295" y="1128509"/>
                  </a:lnTo>
                  <a:lnTo>
                    <a:pt x="988123" y="1107109"/>
                  </a:lnTo>
                  <a:lnTo>
                    <a:pt x="991235" y="1103337"/>
                  </a:lnTo>
                  <a:lnTo>
                    <a:pt x="992873" y="1100721"/>
                  </a:lnTo>
                  <a:lnTo>
                    <a:pt x="994676" y="1096365"/>
                  </a:lnTo>
                  <a:lnTo>
                    <a:pt x="995172" y="1093990"/>
                  </a:lnTo>
                  <a:lnTo>
                    <a:pt x="995172" y="1086370"/>
                  </a:lnTo>
                  <a:lnTo>
                    <a:pt x="993292" y="1082268"/>
                  </a:lnTo>
                  <a:lnTo>
                    <a:pt x="985913" y="1076032"/>
                  </a:lnTo>
                  <a:lnTo>
                    <a:pt x="980986" y="1074483"/>
                  </a:lnTo>
                  <a:lnTo>
                    <a:pt x="972464" y="1074483"/>
                  </a:lnTo>
                  <a:lnTo>
                    <a:pt x="969835" y="1074801"/>
                  </a:lnTo>
                  <a:lnTo>
                    <a:pt x="964260" y="1076121"/>
                  </a:lnTo>
                  <a:lnTo>
                    <a:pt x="961224" y="1077099"/>
                  </a:lnTo>
                  <a:lnTo>
                    <a:pt x="957948" y="1078407"/>
                  </a:lnTo>
                  <a:lnTo>
                    <a:pt x="957948" y="1086612"/>
                  </a:lnTo>
                  <a:lnTo>
                    <a:pt x="961148" y="1084808"/>
                  </a:lnTo>
                  <a:lnTo>
                    <a:pt x="964184" y="1083500"/>
                  </a:lnTo>
                  <a:lnTo>
                    <a:pt x="969759" y="1081773"/>
                  </a:lnTo>
                  <a:lnTo>
                    <a:pt x="972464" y="1081278"/>
                  </a:lnTo>
                  <a:lnTo>
                    <a:pt x="978611" y="1081278"/>
                  </a:lnTo>
                  <a:lnTo>
                    <a:pt x="981481" y="1082344"/>
                  </a:lnTo>
                  <a:lnTo>
                    <a:pt x="985913" y="1086281"/>
                  </a:lnTo>
                  <a:lnTo>
                    <a:pt x="987056" y="1088910"/>
                  </a:lnTo>
                  <a:lnTo>
                    <a:pt x="987056" y="1093990"/>
                  </a:lnTo>
                  <a:lnTo>
                    <a:pt x="957541" y="1128509"/>
                  </a:lnTo>
                  <a:lnTo>
                    <a:pt x="957541" y="1135316"/>
                  </a:lnTo>
                  <a:lnTo>
                    <a:pt x="995502" y="1135316"/>
                  </a:lnTo>
                  <a:lnTo>
                    <a:pt x="995502" y="1128509"/>
                  </a:lnTo>
                  <a:close/>
                </a:path>
                <a:path w="2250440" h="1858010">
                  <a:moveTo>
                    <a:pt x="1020914" y="1125156"/>
                  </a:moveTo>
                  <a:lnTo>
                    <a:pt x="1012469" y="1125156"/>
                  </a:lnTo>
                  <a:lnTo>
                    <a:pt x="1012469" y="1135316"/>
                  </a:lnTo>
                  <a:lnTo>
                    <a:pt x="1020914" y="1135316"/>
                  </a:lnTo>
                  <a:lnTo>
                    <a:pt x="1020914" y="1125156"/>
                  </a:lnTo>
                  <a:close/>
                </a:path>
                <a:path w="2250440" h="1858010">
                  <a:moveTo>
                    <a:pt x="1074953" y="1075537"/>
                  </a:moveTo>
                  <a:lnTo>
                    <a:pt x="1036497" y="1075537"/>
                  </a:lnTo>
                  <a:lnTo>
                    <a:pt x="1036497" y="1082344"/>
                  </a:lnTo>
                  <a:lnTo>
                    <a:pt x="1065199" y="1082344"/>
                  </a:lnTo>
                  <a:lnTo>
                    <a:pt x="1044778" y="1135316"/>
                  </a:lnTo>
                  <a:lnTo>
                    <a:pt x="1053223" y="1135316"/>
                  </a:lnTo>
                  <a:lnTo>
                    <a:pt x="1074953" y="1078992"/>
                  </a:lnTo>
                  <a:lnTo>
                    <a:pt x="1074953" y="1075537"/>
                  </a:lnTo>
                  <a:close/>
                </a:path>
                <a:path w="2250440" h="1858010">
                  <a:moveTo>
                    <a:pt x="1128496" y="1114742"/>
                  </a:moveTo>
                  <a:lnTo>
                    <a:pt x="1127353" y="1111453"/>
                  </a:lnTo>
                  <a:lnTo>
                    <a:pt x="1125220" y="1108837"/>
                  </a:lnTo>
                  <a:lnTo>
                    <a:pt x="1123010" y="1106208"/>
                  </a:lnTo>
                  <a:lnTo>
                    <a:pt x="1120381" y="1104646"/>
                  </a:lnTo>
                  <a:lnTo>
                    <a:pt x="1120381" y="1114894"/>
                  </a:lnTo>
                  <a:lnTo>
                    <a:pt x="1120381" y="1122121"/>
                  </a:lnTo>
                  <a:lnTo>
                    <a:pt x="1119238" y="1124902"/>
                  </a:lnTo>
                  <a:lnTo>
                    <a:pt x="1117015" y="1126959"/>
                  </a:lnTo>
                  <a:lnTo>
                    <a:pt x="1114806" y="1129080"/>
                  </a:lnTo>
                  <a:lnTo>
                    <a:pt x="1111846" y="1130046"/>
                  </a:lnTo>
                  <a:lnTo>
                    <a:pt x="1104150" y="1130071"/>
                  </a:lnTo>
                  <a:lnTo>
                    <a:pt x="1101115" y="1129080"/>
                  </a:lnTo>
                  <a:lnTo>
                    <a:pt x="1096683" y="1124991"/>
                  </a:lnTo>
                  <a:lnTo>
                    <a:pt x="1095616" y="1122121"/>
                  </a:lnTo>
                  <a:lnTo>
                    <a:pt x="1095616" y="1114894"/>
                  </a:lnTo>
                  <a:lnTo>
                    <a:pt x="1096683" y="1112113"/>
                  </a:lnTo>
                  <a:lnTo>
                    <a:pt x="1101115" y="1108011"/>
                  </a:lnTo>
                  <a:lnTo>
                    <a:pt x="1104150" y="1106944"/>
                  </a:lnTo>
                  <a:lnTo>
                    <a:pt x="1111846" y="1106944"/>
                  </a:lnTo>
                  <a:lnTo>
                    <a:pt x="1114882" y="1108011"/>
                  </a:lnTo>
                  <a:lnTo>
                    <a:pt x="1117104" y="1110068"/>
                  </a:lnTo>
                  <a:lnTo>
                    <a:pt x="1119238" y="1112113"/>
                  </a:lnTo>
                  <a:lnTo>
                    <a:pt x="1120381" y="1114894"/>
                  </a:lnTo>
                  <a:lnTo>
                    <a:pt x="1120381" y="1104646"/>
                  </a:lnTo>
                  <a:lnTo>
                    <a:pt x="1119974" y="1104404"/>
                  </a:lnTo>
                  <a:lnTo>
                    <a:pt x="1116114" y="1103503"/>
                  </a:lnTo>
                  <a:lnTo>
                    <a:pt x="1119555" y="1102677"/>
                  </a:lnTo>
                  <a:lnTo>
                    <a:pt x="1122184" y="1101039"/>
                  </a:lnTo>
                  <a:lnTo>
                    <a:pt x="1126121" y="1096289"/>
                  </a:lnTo>
                  <a:lnTo>
                    <a:pt x="1127099" y="1093419"/>
                  </a:lnTo>
                  <a:lnTo>
                    <a:pt x="1127099" y="1085215"/>
                  </a:lnTo>
                  <a:lnTo>
                    <a:pt x="1125385" y="1081443"/>
                  </a:lnTo>
                  <a:lnTo>
                    <a:pt x="1122019" y="1078661"/>
                  </a:lnTo>
                  <a:lnTo>
                    <a:pt x="1119073" y="1076274"/>
                  </a:lnTo>
                  <a:lnTo>
                    <a:pt x="1119073" y="1087602"/>
                  </a:lnTo>
                  <a:lnTo>
                    <a:pt x="1119073" y="1093825"/>
                  </a:lnTo>
                  <a:lnTo>
                    <a:pt x="1118082" y="1096289"/>
                  </a:lnTo>
                  <a:lnTo>
                    <a:pt x="1116114" y="1098003"/>
                  </a:lnTo>
                  <a:lnTo>
                    <a:pt x="1114145" y="1099731"/>
                  </a:lnTo>
                  <a:lnTo>
                    <a:pt x="1111846" y="1100429"/>
                  </a:lnTo>
                  <a:lnTo>
                    <a:pt x="1104150" y="1100455"/>
                  </a:lnTo>
                  <a:lnTo>
                    <a:pt x="1101763" y="1099731"/>
                  </a:lnTo>
                  <a:lnTo>
                    <a:pt x="1099883" y="1098080"/>
                  </a:lnTo>
                  <a:lnTo>
                    <a:pt x="1097826" y="1096289"/>
                  </a:lnTo>
                  <a:lnTo>
                    <a:pt x="1096924" y="1093825"/>
                  </a:lnTo>
                  <a:lnTo>
                    <a:pt x="1096924" y="1087602"/>
                  </a:lnTo>
                  <a:lnTo>
                    <a:pt x="1097826" y="1085215"/>
                  </a:lnTo>
                  <a:lnTo>
                    <a:pt x="1101763" y="1081773"/>
                  </a:lnTo>
                  <a:lnTo>
                    <a:pt x="1104150" y="1080985"/>
                  </a:lnTo>
                  <a:lnTo>
                    <a:pt x="1111770" y="1080985"/>
                  </a:lnTo>
                  <a:lnTo>
                    <a:pt x="1114145" y="1081773"/>
                  </a:lnTo>
                  <a:lnTo>
                    <a:pt x="1118082" y="1085215"/>
                  </a:lnTo>
                  <a:lnTo>
                    <a:pt x="1119073" y="1087602"/>
                  </a:lnTo>
                  <a:lnTo>
                    <a:pt x="1119073" y="1076274"/>
                  </a:lnTo>
                  <a:lnTo>
                    <a:pt x="1118577" y="1075867"/>
                  </a:lnTo>
                  <a:lnTo>
                    <a:pt x="1114145" y="1074547"/>
                  </a:lnTo>
                  <a:lnTo>
                    <a:pt x="1101356" y="1074674"/>
                  </a:lnTo>
                  <a:lnTo>
                    <a:pt x="1097343" y="1075867"/>
                  </a:lnTo>
                  <a:lnTo>
                    <a:pt x="1096924" y="1076210"/>
                  </a:lnTo>
                  <a:lnTo>
                    <a:pt x="1093978" y="1078661"/>
                  </a:lnTo>
                  <a:lnTo>
                    <a:pt x="1090536" y="1081443"/>
                  </a:lnTo>
                  <a:lnTo>
                    <a:pt x="1088898" y="1085215"/>
                  </a:lnTo>
                  <a:lnTo>
                    <a:pt x="1088898" y="1093419"/>
                  </a:lnTo>
                  <a:lnTo>
                    <a:pt x="1089799" y="1096289"/>
                  </a:lnTo>
                  <a:lnTo>
                    <a:pt x="1093736" y="1101039"/>
                  </a:lnTo>
                  <a:lnTo>
                    <a:pt x="1096441" y="1102677"/>
                  </a:lnTo>
                  <a:lnTo>
                    <a:pt x="1099883" y="1103503"/>
                  </a:lnTo>
                  <a:lnTo>
                    <a:pt x="1095946" y="1104404"/>
                  </a:lnTo>
                  <a:lnTo>
                    <a:pt x="1095616" y="1104607"/>
                  </a:lnTo>
                  <a:lnTo>
                    <a:pt x="1092911" y="1106208"/>
                  </a:lnTo>
                  <a:lnTo>
                    <a:pt x="1090777" y="1108837"/>
                  </a:lnTo>
                  <a:lnTo>
                    <a:pt x="1088567" y="1111453"/>
                  </a:lnTo>
                  <a:lnTo>
                    <a:pt x="1087501" y="1114742"/>
                  </a:lnTo>
                  <a:lnTo>
                    <a:pt x="1087501" y="1124331"/>
                  </a:lnTo>
                  <a:lnTo>
                    <a:pt x="1089228" y="1128763"/>
                  </a:lnTo>
                  <a:lnTo>
                    <a:pt x="1092746" y="1131785"/>
                  </a:lnTo>
                  <a:lnTo>
                    <a:pt x="1096276" y="1134910"/>
                  </a:lnTo>
                  <a:lnTo>
                    <a:pt x="1101115" y="1136307"/>
                  </a:lnTo>
                  <a:lnTo>
                    <a:pt x="1114882" y="1136281"/>
                  </a:lnTo>
                  <a:lnTo>
                    <a:pt x="1119555" y="1134910"/>
                  </a:lnTo>
                  <a:lnTo>
                    <a:pt x="1126693" y="1128763"/>
                  </a:lnTo>
                  <a:lnTo>
                    <a:pt x="1128496" y="1124331"/>
                  </a:lnTo>
                  <a:lnTo>
                    <a:pt x="1128496" y="1114742"/>
                  </a:lnTo>
                  <a:close/>
                </a:path>
                <a:path w="2250440" h="1858010">
                  <a:moveTo>
                    <a:pt x="1180376" y="1430655"/>
                  </a:moveTo>
                  <a:lnTo>
                    <a:pt x="1178572" y="1422946"/>
                  </a:lnTo>
                  <a:lnTo>
                    <a:pt x="1175042" y="1417624"/>
                  </a:lnTo>
                  <a:lnTo>
                    <a:pt x="1172260" y="1413560"/>
                  </a:lnTo>
                  <a:lnTo>
                    <a:pt x="1172260" y="1432458"/>
                  </a:lnTo>
                  <a:lnTo>
                    <a:pt x="1172260" y="1448854"/>
                  </a:lnTo>
                  <a:lnTo>
                    <a:pt x="1171194" y="1455013"/>
                  </a:lnTo>
                  <a:lnTo>
                    <a:pt x="1169149" y="1459103"/>
                  </a:lnTo>
                  <a:lnTo>
                    <a:pt x="1167015" y="1463205"/>
                  </a:lnTo>
                  <a:lnTo>
                    <a:pt x="1163891" y="1465262"/>
                  </a:lnTo>
                  <a:lnTo>
                    <a:pt x="1155534" y="1465262"/>
                  </a:lnTo>
                  <a:lnTo>
                    <a:pt x="1152410" y="1463205"/>
                  </a:lnTo>
                  <a:lnTo>
                    <a:pt x="1148156" y="1455013"/>
                  </a:lnTo>
                  <a:lnTo>
                    <a:pt x="1147165" y="1448854"/>
                  </a:lnTo>
                  <a:lnTo>
                    <a:pt x="1147165" y="1432458"/>
                  </a:lnTo>
                  <a:lnTo>
                    <a:pt x="1148156" y="1426311"/>
                  </a:lnTo>
                  <a:lnTo>
                    <a:pt x="1152410" y="1418107"/>
                  </a:lnTo>
                  <a:lnTo>
                    <a:pt x="1155534" y="1416062"/>
                  </a:lnTo>
                  <a:lnTo>
                    <a:pt x="1163891" y="1416062"/>
                  </a:lnTo>
                  <a:lnTo>
                    <a:pt x="1167015" y="1418107"/>
                  </a:lnTo>
                  <a:lnTo>
                    <a:pt x="1169149" y="1422209"/>
                  </a:lnTo>
                  <a:lnTo>
                    <a:pt x="1171194" y="1426311"/>
                  </a:lnTo>
                  <a:lnTo>
                    <a:pt x="1172260" y="1432458"/>
                  </a:lnTo>
                  <a:lnTo>
                    <a:pt x="1172260" y="1413560"/>
                  </a:lnTo>
                  <a:lnTo>
                    <a:pt x="1171435" y="1412367"/>
                  </a:lnTo>
                  <a:lnTo>
                    <a:pt x="1166355" y="1409661"/>
                  </a:lnTo>
                  <a:lnTo>
                    <a:pt x="1152994" y="1409661"/>
                  </a:lnTo>
                  <a:lnTo>
                    <a:pt x="1139050" y="1430655"/>
                  </a:lnTo>
                  <a:lnTo>
                    <a:pt x="1139050" y="1450746"/>
                  </a:lnTo>
                  <a:lnTo>
                    <a:pt x="1140777" y="1458455"/>
                  </a:lnTo>
                  <a:lnTo>
                    <a:pt x="1147826" y="1468945"/>
                  </a:lnTo>
                  <a:lnTo>
                    <a:pt x="1152994" y="1471574"/>
                  </a:lnTo>
                  <a:lnTo>
                    <a:pt x="1166355" y="1471574"/>
                  </a:lnTo>
                  <a:lnTo>
                    <a:pt x="1171435" y="1468945"/>
                  </a:lnTo>
                  <a:lnTo>
                    <a:pt x="1175042" y="1463700"/>
                  </a:lnTo>
                  <a:lnTo>
                    <a:pt x="1178572" y="1458455"/>
                  </a:lnTo>
                  <a:lnTo>
                    <a:pt x="1180376" y="1450746"/>
                  </a:lnTo>
                  <a:lnTo>
                    <a:pt x="1180376" y="1430655"/>
                  </a:lnTo>
                  <a:close/>
                </a:path>
                <a:path w="2250440" h="1858010">
                  <a:moveTo>
                    <a:pt x="1203007" y="1460334"/>
                  </a:moveTo>
                  <a:lnTo>
                    <a:pt x="1194562" y="1460334"/>
                  </a:lnTo>
                  <a:lnTo>
                    <a:pt x="1194562" y="1470507"/>
                  </a:lnTo>
                  <a:lnTo>
                    <a:pt x="1203007" y="1470507"/>
                  </a:lnTo>
                  <a:lnTo>
                    <a:pt x="1203007" y="1460334"/>
                  </a:lnTo>
                  <a:close/>
                </a:path>
                <a:path w="2250440" h="1858010">
                  <a:moveTo>
                    <a:pt x="1256474" y="1463700"/>
                  </a:moveTo>
                  <a:lnTo>
                    <a:pt x="1243266" y="1463700"/>
                  </a:lnTo>
                  <a:lnTo>
                    <a:pt x="1243266" y="1410728"/>
                  </a:lnTo>
                  <a:lnTo>
                    <a:pt x="1235151" y="1410728"/>
                  </a:lnTo>
                  <a:lnTo>
                    <a:pt x="1220889" y="1413598"/>
                  </a:lnTo>
                  <a:lnTo>
                    <a:pt x="1220889" y="1420977"/>
                  </a:lnTo>
                  <a:lnTo>
                    <a:pt x="1235227" y="1418107"/>
                  </a:lnTo>
                  <a:lnTo>
                    <a:pt x="1235227" y="1463700"/>
                  </a:lnTo>
                  <a:lnTo>
                    <a:pt x="1222032" y="1463700"/>
                  </a:lnTo>
                  <a:lnTo>
                    <a:pt x="1222032" y="1470507"/>
                  </a:lnTo>
                  <a:lnTo>
                    <a:pt x="1256474" y="1470507"/>
                  </a:lnTo>
                  <a:lnTo>
                    <a:pt x="1256474" y="1463700"/>
                  </a:lnTo>
                  <a:close/>
                </a:path>
                <a:path w="2250440" h="1858010">
                  <a:moveTo>
                    <a:pt x="1308620" y="1463700"/>
                  </a:moveTo>
                  <a:lnTo>
                    <a:pt x="1295412" y="1463700"/>
                  </a:lnTo>
                  <a:lnTo>
                    <a:pt x="1295412" y="1410728"/>
                  </a:lnTo>
                  <a:lnTo>
                    <a:pt x="1287297" y="1410728"/>
                  </a:lnTo>
                  <a:lnTo>
                    <a:pt x="1273035" y="1413598"/>
                  </a:lnTo>
                  <a:lnTo>
                    <a:pt x="1273035" y="1420977"/>
                  </a:lnTo>
                  <a:lnTo>
                    <a:pt x="1287386" y="1418107"/>
                  </a:lnTo>
                  <a:lnTo>
                    <a:pt x="1287386" y="1463700"/>
                  </a:lnTo>
                  <a:lnTo>
                    <a:pt x="1274178" y="1463700"/>
                  </a:lnTo>
                  <a:lnTo>
                    <a:pt x="1274178" y="1470507"/>
                  </a:lnTo>
                  <a:lnTo>
                    <a:pt x="1308620" y="1470507"/>
                  </a:lnTo>
                  <a:lnTo>
                    <a:pt x="1308620" y="1463700"/>
                  </a:lnTo>
                  <a:close/>
                </a:path>
                <a:path w="2250440" h="1858010">
                  <a:moveTo>
                    <a:pt x="1326527" y="1832165"/>
                  </a:moveTo>
                  <a:lnTo>
                    <a:pt x="1304963" y="1832165"/>
                  </a:lnTo>
                  <a:lnTo>
                    <a:pt x="1304963" y="1838731"/>
                  </a:lnTo>
                  <a:lnTo>
                    <a:pt x="1326527" y="1838731"/>
                  </a:lnTo>
                  <a:lnTo>
                    <a:pt x="1326527" y="1832165"/>
                  </a:lnTo>
                  <a:close/>
                </a:path>
                <a:path w="2250440" h="1858010">
                  <a:moveTo>
                    <a:pt x="1374495" y="1851113"/>
                  </a:moveTo>
                  <a:lnTo>
                    <a:pt x="1346288" y="1851113"/>
                  </a:lnTo>
                  <a:lnTo>
                    <a:pt x="1367116" y="1829714"/>
                  </a:lnTo>
                  <a:lnTo>
                    <a:pt x="1370228" y="1825942"/>
                  </a:lnTo>
                  <a:lnTo>
                    <a:pt x="1371866" y="1823313"/>
                  </a:lnTo>
                  <a:lnTo>
                    <a:pt x="1373670" y="1818970"/>
                  </a:lnTo>
                  <a:lnTo>
                    <a:pt x="1374165" y="1816595"/>
                  </a:lnTo>
                  <a:lnTo>
                    <a:pt x="1374165" y="1808962"/>
                  </a:lnTo>
                  <a:lnTo>
                    <a:pt x="1372285" y="1804873"/>
                  </a:lnTo>
                  <a:lnTo>
                    <a:pt x="1364894" y="1798637"/>
                  </a:lnTo>
                  <a:lnTo>
                    <a:pt x="1359979" y="1797075"/>
                  </a:lnTo>
                  <a:lnTo>
                    <a:pt x="1351457" y="1797075"/>
                  </a:lnTo>
                  <a:lnTo>
                    <a:pt x="1348828" y="1797405"/>
                  </a:lnTo>
                  <a:lnTo>
                    <a:pt x="1343253" y="1798713"/>
                  </a:lnTo>
                  <a:lnTo>
                    <a:pt x="1340218" y="1799704"/>
                  </a:lnTo>
                  <a:lnTo>
                    <a:pt x="1336941" y="1801012"/>
                  </a:lnTo>
                  <a:lnTo>
                    <a:pt x="1336941" y="1809216"/>
                  </a:lnTo>
                  <a:lnTo>
                    <a:pt x="1340142" y="1807413"/>
                  </a:lnTo>
                  <a:lnTo>
                    <a:pt x="1343177" y="1806092"/>
                  </a:lnTo>
                  <a:lnTo>
                    <a:pt x="1348752" y="1804377"/>
                  </a:lnTo>
                  <a:lnTo>
                    <a:pt x="1351457" y="1803882"/>
                  </a:lnTo>
                  <a:lnTo>
                    <a:pt x="1357604" y="1803882"/>
                  </a:lnTo>
                  <a:lnTo>
                    <a:pt x="1360474" y="1804949"/>
                  </a:lnTo>
                  <a:lnTo>
                    <a:pt x="1364894" y="1808886"/>
                  </a:lnTo>
                  <a:lnTo>
                    <a:pt x="1366050" y="1811502"/>
                  </a:lnTo>
                  <a:lnTo>
                    <a:pt x="1366050" y="1816595"/>
                  </a:lnTo>
                  <a:lnTo>
                    <a:pt x="1336535" y="1851113"/>
                  </a:lnTo>
                  <a:lnTo>
                    <a:pt x="1336535" y="1857921"/>
                  </a:lnTo>
                  <a:lnTo>
                    <a:pt x="1374495" y="1857921"/>
                  </a:lnTo>
                  <a:lnTo>
                    <a:pt x="1374495" y="1851113"/>
                  </a:lnTo>
                  <a:close/>
                </a:path>
                <a:path w="2250440" h="1858010">
                  <a:moveTo>
                    <a:pt x="1399908" y="1847748"/>
                  </a:moveTo>
                  <a:lnTo>
                    <a:pt x="1391462" y="1847748"/>
                  </a:lnTo>
                  <a:lnTo>
                    <a:pt x="1391462" y="1857921"/>
                  </a:lnTo>
                  <a:lnTo>
                    <a:pt x="1399908" y="1857921"/>
                  </a:lnTo>
                  <a:lnTo>
                    <a:pt x="1399908" y="1847748"/>
                  </a:lnTo>
                  <a:close/>
                </a:path>
                <a:path w="2250440" h="1858010">
                  <a:moveTo>
                    <a:pt x="1452714" y="1851113"/>
                  </a:moveTo>
                  <a:lnTo>
                    <a:pt x="1424508" y="1851113"/>
                  </a:lnTo>
                  <a:lnTo>
                    <a:pt x="1445336" y="1829714"/>
                  </a:lnTo>
                  <a:lnTo>
                    <a:pt x="1448447" y="1825942"/>
                  </a:lnTo>
                  <a:lnTo>
                    <a:pt x="1450098" y="1823313"/>
                  </a:lnTo>
                  <a:lnTo>
                    <a:pt x="1451902" y="1818970"/>
                  </a:lnTo>
                  <a:lnTo>
                    <a:pt x="1452384" y="1816595"/>
                  </a:lnTo>
                  <a:lnTo>
                    <a:pt x="1452384" y="1808962"/>
                  </a:lnTo>
                  <a:lnTo>
                    <a:pt x="1450505" y="1804873"/>
                  </a:lnTo>
                  <a:lnTo>
                    <a:pt x="1443126" y="1798637"/>
                  </a:lnTo>
                  <a:lnTo>
                    <a:pt x="1438198" y="1797075"/>
                  </a:lnTo>
                  <a:lnTo>
                    <a:pt x="1429677" y="1797075"/>
                  </a:lnTo>
                  <a:lnTo>
                    <a:pt x="1427048" y="1797405"/>
                  </a:lnTo>
                  <a:lnTo>
                    <a:pt x="1421472" y="1798713"/>
                  </a:lnTo>
                  <a:lnTo>
                    <a:pt x="1418437" y="1799704"/>
                  </a:lnTo>
                  <a:lnTo>
                    <a:pt x="1415161" y="1801012"/>
                  </a:lnTo>
                  <a:lnTo>
                    <a:pt x="1415161" y="1809216"/>
                  </a:lnTo>
                  <a:lnTo>
                    <a:pt x="1418361" y="1807413"/>
                  </a:lnTo>
                  <a:lnTo>
                    <a:pt x="1421396" y="1806092"/>
                  </a:lnTo>
                  <a:lnTo>
                    <a:pt x="1426972" y="1804377"/>
                  </a:lnTo>
                  <a:lnTo>
                    <a:pt x="1429677" y="1803882"/>
                  </a:lnTo>
                  <a:lnTo>
                    <a:pt x="1435823" y="1803882"/>
                  </a:lnTo>
                  <a:lnTo>
                    <a:pt x="1438694" y="1804949"/>
                  </a:lnTo>
                  <a:lnTo>
                    <a:pt x="1443126" y="1808886"/>
                  </a:lnTo>
                  <a:lnTo>
                    <a:pt x="1444269" y="1811502"/>
                  </a:lnTo>
                  <a:lnTo>
                    <a:pt x="1444269" y="1816595"/>
                  </a:lnTo>
                  <a:lnTo>
                    <a:pt x="1414754" y="1851113"/>
                  </a:lnTo>
                  <a:lnTo>
                    <a:pt x="1414754" y="1857921"/>
                  </a:lnTo>
                  <a:lnTo>
                    <a:pt x="1452714" y="1857921"/>
                  </a:lnTo>
                  <a:lnTo>
                    <a:pt x="1452714" y="1851113"/>
                  </a:lnTo>
                  <a:close/>
                </a:path>
                <a:path w="2250440" h="1858010">
                  <a:moveTo>
                    <a:pt x="1504861" y="1851113"/>
                  </a:moveTo>
                  <a:lnTo>
                    <a:pt x="1476654" y="1851113"/>
                  </a:lnTo>
                  <a:lnTo>
                    <a:pt x="1497482" y="1829714"/>
                  </a:lnTo>
                  <a:lnTo>
                    <a:pt x="1500606" y="1825942"/>
                  </a:lnTo>
                  <a:lnTo>
                    <a:pt x="1502244" y="1823313"/>
                  </a:lnTo>
                  <a:lnTo>
                    <a:pt x="1504048" y="1818970"/>
                  </a:lnTo>
                  <a:lnTo>
                    <a:pt x="1504543" y="1816595"/>
                  </a:lnTo>
                  <a:lnTo>
                    <a:pt x="1504543" y="1808962"/>
                  </a:lnTo>
                  <a:lnTo>
                    <a:pt x="1502651" y="1804873"/>
                  </a:lnTo>
                  <a:lnTo>
                    <a:pt x="1495272" y="1798637"/>
                  </a:lnTo>
                  <a:lnTo>
                    <a:pt x="1490357" y="1797075"/>
                  </a:lnTo>
                  <a:lnTo>
                    <a:pt x="1481823" y="1797075"/>
                  </a:lnTo>
                  <a:lnTo>
                    <a:pt x="1479207" y="1797405"/>
                  </a:lnTo>
                  <a:lnTo>
                    <a:pt x="1473631" y="1798713"/>
                  </a:lnTo>
                  <a:lnTo>
                    <a:pt x="1470596" y="1799704"/>
                  </a:lnTo>
                  <a:lnTo>
                    <a:pt x="1467307" y="1801012"/>
                  </a:lnTo>
                  <a:lnTo>
                    <a:pt x="1467307" y="1809216"/>
                  </a:lnTo>
                  <a:lnTo>
                    <a:pt x="1470507" y="1807413"/>
                  </a:lnTo>
                  <a:lnTo>
                    <a:pt x="1473542" y="1806092"/>
                  </a:lnTo>
                  <a:lnTo>
                    <a:pt x="1479118" y="1804377"/>
                  </a:lnTo>
                  <a:lnTo>
                    <a:pt x="1481823" y="1803882"/>
                  </a:lnTo>
                  <a:lnTo>
                    <a:pt x="1487970" y="1803882"/>
                  </a:lnTo>
                  <a:lnTo>
                    <a:pt x="1490840" y="1804949"/>
                  </a:lnTo>
                  <a:lnTo>
                    <a:pt x="1495272" y="1808886"/>
                  </a:lnTo>
                  <a:lnTo>
                    <a:pt x="1496415" y="1811502"/>
                  </a:lnTo>
                  <a:lnTo>
                    <a:pt x="1496415" y="1816595"/>
                  </a:lnTo>
                  <a:lnTo>
                    <a:pt x="1466900" y="1851113"/>
                  </a:lnTo>
                  <a:lnTo>
                    <a:pt x="1466900" y="1857921"/>
                  </a:lnTo>
                  <a:lnTo>
                    <a:pt x="1504861" y="1857921"/>
                  </a:lnTo>
                  <a:lnTo>
                    <a:pt x="1504861" y="1851113"/>
                  </a:lnTo>
                  <a:close/>
                </a:path>
                <a:path w="2250440" h="1858010">
                  <a:moveTo>
                    <a:pt x="1572768" y="1348435"/>
                  </a:moveTo>
                  <a:lnTo>
                    <a:pt x="1559572" y="1348435"/>
                  </a:lnTo>
                  <a:lnTo>
                    <a:pt x="1559572" y="1295463"/>
                  </a:lnTo>
                  <a:lnTo>
                    <a:pt x="1551444" y="1295463"/>
                  </a:lnTo>
                  <a:lnTo>
                    <a:pt x="1537182" y="1298333"/>
                  </a:lnTo>
                  <a:lnTo>
                    <a:pt x="1537182" y="1305712"/>
                  </a:lnTo>
                  <a:lnTo>
                    <a:pt x="1551533" y="1302842"/>
                  </a:lnTo>
                  <a:lnTo>
                    <a:pt x="1551533" y="1348435"/>
                  </a:lnTo>
                  <a:lnTo>
                    <a:pt x="1538325" y="1348435"/>
                  </a:lnTo>
                  <a:lnTo>
                    <a:pt x="1538325" y="1355242"/>
                  </a:lnTo>
                  <a:lnTo>
                    <a:pt x="1572768" y="1355242"/>
                  </a:lnTo>
                  <a:lnTo>
                    <a:pt x="1572768" y="1348435"/>
                  </a:lnTo>
                  <a:close/>
                </a:path>
                <a:path w="2250440" h="1858010">
                  <a:moveTo>
                    <a:pt x="1597533" y="1345069"/>
                  </a:moveTo>
                  <a:lnTo>
                    <a:pt x="1589087" y="1345069"/>
                  </a:lnTo>
                  <a:lnTo>
                    <a:pt x="1589087" y="1355242"/>
                  </a:lnTo>
                  <a:lnTo>
                    <a:pt x="1597533" y="1355242"/>
                  </a:lnTo>
                  <a:lnTo>
                    <a:pt x="1597533" y="1345069"/>
                  </a:lnTo>
                  <a:close/>
                </a:path>
                <a:path w="2250440" h="1858010">
                  <a:moveTo>
                    <a:pt x="1653120" y="1315389"/>
                  </a:moveTo>
                  <a:lnTo>
                    <a:pt x="1651317" y="1307680"/>
                  </a:lnTo>
                  <a:lnTo>
                    <a:pt x="1647786" y="1302359"/>
                  </a:lnTo>
                  <a:lnTo>
                    <a:pt x="1645005" y="1298295"/>
                  </a:lnTo>
                  <a:lnTo>
                    <a:pt x="1645005" y="1317193"/>
                  </a:lnTo>
                  <a:lnTo>
                    <a:pt x="1645005" y="1333588"/>
                  </a:lnTo>
                  <a:lnTo>
                    <a:pt x="1643938" y="1339748"/>
                  </a:lnTo>
                  <a:lnTo>
                    <a:pt x="1641894" y="1343837"/>
                  </a:lnTo>
                  <a:lnTo>
                    <a:pt x="1639760" y="1347939"/>
                  </a:lnTo>
                  <a:lnTo>
                    <a:pt x="1636636" y="1349997"/>
                  </a:lnTo>
                  <a:lnTo>
                    <a:pt x="1628279" y="1349997"/>
                  </a:lnTo>
                  <a:lnTo>
                    <a:pt x="1625168" y="1347939"/>
                  </a:lnTo>
                  <a:lnTo>
                    <a:pt x="1620901" y="1339748"/>
                  </a:lnTo>
                  <a:lnTo>
                    <a:pt x="1619910" y="1333588"/>
                  </a:lnTo>
                  <a:lnTo>
                    <a:pt x="1619910" y="1317193"/>
                  </a:lnTo>
                  <a:lnTo>
                    <a:pt x="1620901" y="1311046"/>
                  </a:lnTo>
                  <a:lnTo>
                    <a:pt x="1625168" y="1302842"/>
                  </a:lnTo>
                  <a:lnTo>
                    <a:pt x="1628279" y="1300797"/>
                  </a:lnTo>
                  <a:lnTo>
                    <a:pt x="1636636" y="1300797"/>
                  </a:lnTo>
                  <a:lnTo>
                    <a:pt x="1639760" y="1302842"/>
                  </a:lnTo>
                  <a:lnTo>
                    <a:pt x="1641894" y="1306944"/>
                  </a:lnTo>
                  <a:lnTo>
                    <a:pt x="1643938" y="1311046"/>
                  </a:lnTo>
                  <a:lnTo>
                    <a:pt x="1645005" y="1317193"/>
                  </a:lnTo>
                  <a:lnTo>
                    <a:pt x="1645005" y="1298295"/>
                  </a:lnTo>
                  <a:lnTo>
                    <a:pt x="1644180" y="1297101"/>
                  </a:lnTo>
                  <a:lnTo>
                    <a:pt x="1639100" y="1294396"/>
                  </a:lnTo>
                  <a:lnTo>
                    <a:pt x="1625739" y="1294396"/>
                  </a:lnTo>
                  <a:lnTo>
                    <a:pt x="1611795" y="1315389"/>
                  </a:lnTo>
                  <a:lnTo>
                    <a:pt x="1611795" y="1335481"/>
                  </a:lnTo>
                  <a:lnTo>
                    <a:pt x="1613522" y="1343190"/>
                  </a:lnTo>
                  <a:lnTo>
                    <a:pt x="1620570" y="1353680"/>
                  </a:lnTo>
                  <a:lnTo>
                    <a:pt x="1625739" y="1356309"/>
                  </a:lnTo>
                  <a:lnTo>
                    <a:pt x="1639100" y="1356309"/>
                  </a:lnTo>
                  <a:lnTo>
                    <a:pt x="1644180" y="1353680"/>
                  </a:lnTo>
                  <a:lnTo>
                    <a:pt x="1647786" y="1348435"/>
                  </a:lnTo>
                  <a:lnTo>
                    <a:pt x="1651317" y="1343190"/>
                  </a:lnTo>
                  <a:lnTo>
                    <a:pt x="1653120" y="1335481"/>
                  </a:lnTo>
                  <a:lnTo>
                    <a:pt x="1653120" y="1315389"/>
                  </a:lnTo>
                  <a:close/>
                </a:path>
                <a:path w="2250440" h="1858010">
                  <a:moveTo>
                    <a:pt x="1704124" y="1334084"/>
                  </a:moveTo>
                  <a:lnTo>
                    <a:pt x="1702981" y="1330807"/>
                  </a:lnTo>
                  <a:lnTo>
                    <a:pt x="1698713" y="1325562"/>
                  </a:lnTo>
                  <a:lnTo>
                    <a:pt x="1695678" y="1323835"/>
                  </a:lnTo>
                  <a:lnTo>
                    <a:pt x="1691830" y="1323009"/>
                  </a:lnTo>
                  <a:lnTo>
                    <a:pt x="1695272" y="1322197"/>
                  </a:lnTo>
                  <a:lnTo>
                    <a:pt x="1697977" y="1320558"/>
                  </a:lnTo>
                  <a:lnTo>
                    <a:pt x="1701749" y="1315961"/>
                  </a:lnTo>
                  <a:lnTo>
                    <a:pt x="1702727" y="1313180"/>
                  </a:lnTo>
                  <a:lnTo>
                    <a:pt x="1702727" y="1305140"/>
                  </a:lnTo>
                  <a:lnTo>
                    <a:pt x="1700923" y="1301369"/>
                  </a:lnTo>
                  <a:lnTo>
                    <a:pt x="1693710" y="1295793"/>
                  </a:lnTo>
                  <a:lnTo>
                    <a:pt x="1688871" y="1294396"/>
                  </a:lnTo>
                  <a:lnTo>
                    <a:pt x="1680349" y="1294396"/>
                  </a:lnTo>
                  <a:lnTo>
                    <a:pt x="1677797" y="1294650"/>
                  </a:lnTo>
                  <a:lnTo>
                    <a:pt x="1672475" y="1295463"/>
                  </a:lnTo>
                  <a:lnTo>
                    <a:pt x="1666570" y="1296936"/>
                  </a:lnTo>
                  <a:lnTo>
                    <a:pt x="1666570" y="1304163"/>
                  </a:lnTo>
                  <a:lnTo>
                    <a:pt x="1669605" y="1303172"/>
                  </a:lnTo>
                  <a:lnTo>
                    <a:pt x="1672386" y="1302435"/>
                  </a:lnTo>
                  <a:lnTo>
                    <a:pt x="1677479" y="1301445"/>
                  </a:lnTo>
                  <a:lnTo>
                    <a:pt x="1679854" y="1301203"/>
                  </a:lnTo>
                  <a:lnTo>
                    <a:pt x="1686090" y="1301203"/>
                  </a:lnTo>
                  <a:lnTo>
                    <a:pt x="1689201" y="1302029"/>
                  </a:lnTo>
                  <a:lnTo>
                    <a:pt x="1693545" y="1305306"/>
                  </a:lnTo>
                  <a:lnTo>
                    <a:pt x="1694700" y="1307680"/>
                  </a:lnTo>
                  <a:lnTo>
                    <a:pt x="1694700" y="1313751"/>
                  </a:lnTo>
                  <a:lnTo>
                    <a:pt x="1693633" y="1316050"/>
                  </a:lnTo>
                  <a:lnTo>
                    <a:pt x="1689366" y="1319237"/>
                  </a:lnTo>
                  <a:lnTo>
                    <a:pt x="1686331" y="1319987"/>
                  </a:lnTo>
                  <a:lnTo>
                    <a:pt x="1675091" y="1319987"/>
                  </a:lnTo>
                  <a:lnTo>
                    <a:pt x="1675091" y="1326629"/>
                  </a:lnTo>
                  <a:lnTo>
                    <a:pt x="1686496" y="1326629"/>
                  </a:lnTo>
                  <a:lnTo>
                    <a:pt x="1689938" y="1327683"/>
                  </a:lnTo>
                  <a:lnTo>
                    <a:pt x="1694853" y="1331620"/>
                  </a:lnTo>
                  <a:lnTo>
                    <a:pt x="1696085" y="1334414"/>
                  </a:lnTo>
                  <a:lnTo>
                    <a:pt x="1696085" y="1341716"/>
                  </a:lnTo>
                  <a:lnTo>
                    <a:pt x="1694700" y="1344663"/>
                  </a:lnTo>
                  <a:lnTo>
                    <a:pt x="1689442" y="1348600"/>
                  </a:lnTo>
                  <a:lnTo>
                    <a:pt x="1685594" y="1349578"/>
                  </a:lnTo>
                  <a:lnTo>
                    <a:pt x="1677555" y="1349578"/>
                  </a:lnTo>
                  <a:lnTo>
                    <a:pt x="1674774" y="1349248"/>
                  </a:lnTo>
                  <a:lnTo>
                    <a:pt x="1669440" y="1347939"/>
                  </a:lnTo>
                  <a:lnTo>
                    <a:pt x="1666976" y="1346962"/>
                  </a:lnTo>
                  <a:lnTo>
                    <a:pt x="1664766" y="1345641"/>
                  </a:lnTo>
                  <a:lnTo>
                    <a:pt x="1664766" y="1353439"/>
                  </a:lnTo>
                  <a:lnTo>
                    <a:pt x="1667548" y="1354416"/>
                  </a:lnTo>
                  <a:lnTo>
                    <a:pt x="1670342" y="1355153"/>
                  </a:lnTo>
                  <a:lnTo>
                    <a:pt x="1675587" y="1356055"/>
                  </a:lnTo>
                  <a:lnTo>
                    <a:pt x="1678216" y="1356309"/>
                  </a:lnTo>
                  <a:lnTo>
                    <a:pt x="1688211" y="1356309"/>
                  </a:lnTo>
                  <a:lnTo>
                    <a:pt x="1693951" y="1354747"/>
                  </a:lnTo>
                  <a:lnTo>
                    <a:pt x="1702079" y="1348346"/>
                  </a:lnTo>
                  <a:lnTo>
                    <a:pt x="1704124" y="1343761"/>
                  </a:lnTo>
                  <a:lnTo>
                    <a:pt x="1704124" y="1334084"/>
                  </a:lnTo>
                  <a:close/>
                </a:path>
                <a:path w="2250440" h="1858010">
                  <a:moveTo>
                    <a:pt x="1756981" y="1431010"/>
                  </a:moveTo>
                  <a:lnTo>
                    <a:pt x="1755178" y="1423301"/>
                  </a:lnTo>
                  <a:lnTo>
                    <a:pt x="1751660" y="1417967"/>
                  </a:lnTo>
                  <a:lnTo>
                    <a:pt x="1748866" y="1413916"/>
                  </a:lnTo>
                  <a:lnTo>
                    <a:pt x="1748866" y="1432814"/>
                  </a:lnTo>
                  <a:lnTo>
                    <a:pt x="1748866" y="1449209"/>
                  </a:lnTo>
                  <a:lnTo>
                    <a:pt x="1747799" y="1455356"/>
                  </a:lnTo>
                  <a:lnTo>
                    <a:pt x="1745754" y="1459458"/>
                  </a:lnTo>
                  <a:lnTo>
                    <a:pt x="1743621" y="1463560"/>
                  </a:lnTo>
                  <a:lnTo>
                    <a:pt x="1740509" y="1465605"/>
                  </a:lnTo>
                  <a:lnTo>
                    <a:pt x="1732140" y="1465605"/>
                  </a:lnTo>
                  <a:lnTo>
                    <a:pt x="1729028" y="1463560"/>
                  </a:lnTo>
                  <a:lnTo>
                    <a:pt x="1724761" y="1455356"/>
                  </a:lnTo>
                  <a:lnTo>
                    <a:pt x="1723783" y="1449209"/>
                  </a:lnTo>
                  <a:lnTo>
                    <a:pt x="1723783" y="1432814"/>
                  </a:lnTo>
                  <a:lnTo>
                    <a:pt x="1724761" y="1426654"/>
                  </a:lnTo>
                  <a:lnTo>
                    <a:pt x="1729028" y="1418463"/>
                  </a:lnTo>
                  <a:lnTo>
                    <a:pt x="1732140" y="1416405"/>
                  </a:lnTo>
                  <a:lnTo>
                    <a:pt x="1740509" y="1416405"/>
                  </a:lnTo>
                  <a:lnTo>
                    <a:pt x="1743621" y="1418463"/>
                  </a:lnTo>
                  <a:lnTo>
                    <a:pt x="1745754" y="1422565"/>
                  </a:lnTo>
                  <a:lnTo>
                    <a:pt x="1747799" y="1426654"/>
                  </a:lnTo>
                  <a:lnTo>
                    <a:pt x="1748866" y="1432814"/>
                  </a:lnTo>
                  <a:lnTo>
                    <a:pt x="1748866" y="1413916"/>
                  </a:lnTo>
                  <a:lnTo>
                    <a:pt x="1748053" y="1412722"/>
                  </a:lnTo>
                  <a:lnTo>
                    <a:pt x="1742960" y="1410017"/>
                  </a:lnTo>
                  <a:lnTo>
                    <a:pt x="1729600" y="1410017"/>
                  </a:lnTo>
                  <a:lnTo>
                    <a:pt x="1724431" y="1412722"/>
                  </a:lnTo>
                  <a:lnTo>
                    <a:pt x="1723783" y="1413700"/>
                  </a:lnTo>
                  <a:lnTo>
                    <a:pt x="1720913" y="1417967"/>
                  </a:lnTo>
                  <a:lnTo>
                    <a:pt x="1717382" y="1423301"/>
                  </a:lnTo>
                  <a:lnTo>
                    <a:pt x="1715655" y="1431010"/>
                  </a:lnTo>
                  <a:lnTo>
                    <a:pt x="1715655" y="1451089"/>
                  </a:lnTo>
                  <a:lnTo>
                    <a:pt x="1717382" y="1458798"/>
                  </a:lnTo>
                  <a:lnTo>
                    <a:pt x="1724431" y="1469301"/>
                  </a:lnTo>
                  <a:lnTo>
                    <a:pt x="1729600" y="1471917"/>
                  </a:lnTo>
                  <a:lnTo>
                    <a:pt x="1742960" y="1471917"/>
                  </a:lnTo>
                  <a:lnTo>
                    <a:pt x="1748053" y="1469301"/>
                  </a:lnTo>
                  <a:lnTo>
                    <a:pt x="1751660" y="1464056"/>
                  </a:lnTo>
                  <a:lnTo>
                    <a:pt x="1755178" y="1458798"/>
                  </a:lnTo>
                  <a:lnTo>
                    <a:pt x="1756981" y="1451089"/>
                  </a:lnTo>
                  <a:lnTo>
                    <a:pt x="1756981" y="1431010"/>
                  </a:lnTo>
                  <a:close/>
                </a:path>
                <a:path w="2250440" h="1858010">
                  <a:moveTo>
                    <a:pt x="1779612" y="1460690"/>
                  </a:moveTo>
                  <a:lnTo>
                    <a:pt x="1771167" y="1460690"/>
                  </a:lnTo>
                  <a:lnTo>
                    <a:pt x="1771167" y="1470850"/>
                  </a:lnTo>
                  <a:lnTo>
                    <a:pt x="1779612" y="1470850"/>
                  </a:lnTo>
                  <a:lnTo>
                    <a:pt x="1779612" y="1460690"/>
                  </a:lnTo>
                  <a:close/>
                </a:path>
                <a:path w="2250440" h="1858010">
                  <a:moveTo>
                    <a:pt x="1833079" y="1464056"/>
                  </a:moveTo>
                  <a:lnTo>
                    <a:pt x="1819871" y="1464056"/>
                  </a:lnTo>
                  <a:lnTo>
                    <a:pt x="1819871" y="1411084"/>
                  </a:lnTo>
                  <a:lnTo>
                    <a:pt x="1811756" y="1411084"/>
                  </a:lnTo>
                  <a:lnTo>
                    <a:pt x="1797494" y="1413954"/>
                  </a:lnTo>
                  <a:lnTo>
                    <a:pt x="1797494" y="1421333"/>
                  </a:lnTo>
                  <a:lnTo>
                    <a:pt x="1811845" y="1418463"/>
                  </a:lnTo>
                  <a:lnTo>
                    <a:pt x="1811845" y="1464056"/>
                  </a:lnTo>
                  <a:lnTo>
                    <a:pt x="1798637" y="1464056"/>
                  </a:lnTo>
                  <a:lnTo>
                    <a:pt x="1798637" y="1470850"/>
                  </a:lnTo>
                  <a:lnTo>
                    <a:pt x="1833079" y="1470850"/>
                  </a:lnTo>
                  <a:lnTo>
                    <a:pt x="1833079" y="1464056"/>
                  </a:lnTo>
                  <a:close/>
                </a:path>
                <a:path w="2250440" h="1858010">
                  <a:moveTo>
                    <a:pt x="1885226" y="1464056"/>
                  </a:moveTo>
                  <a:lnTo>
                    <a:pt x="1872030" y="1464056"/>
                  </a:lnTo>
                  <a:lnTo>
                    <a:pt x="1872030" y="1411084"/>
                  </a:lnTo>
                  <a:lnTo>
                    <a:pt x="1863915" y="1411084"/>
                  </a:lnTo>
                  <a:lnTo>
                    <a:pt x="1849640" y="1413954"/>
                  </a:lnTo>
                  <a:lnTo>
                    <a:pt x="1849640" y="1421333"/>
                  </a:lnTo>
                  <a:lnTo>
                    <a:pt x="1863991" y="1418463"/>
                  </a:lnTo>
                  <a:lnTo>
                    <a:pt x="1863991" y="1464056"/>
                  </a:lnTo>
                  <a:lnTo>
                    <a:pt x="1850796" y="1464056"/>
                  </a:lnTo>
                  <a:lnTo>
                    <a:pt x="1850796" y="1470850"/>
                  </a:lnTo>
                  <a:lnTo>
                    <a:pt x="1885226" y="1470850"/>
                  </a:lnTo>
                  <a:lnTo>
                    <a:pt x="1885226" y="1464056"/>
                  </a:lnTo>
                  <a:close/>
                </a:path>
                <a:path w="2250440" h="1858010">
                  <a:moveTo>
                    <a:pt x="1939315" y="691413"/>
                  </a:moveTo>
                  <a:lnTo>
                    <a:pt x="1937512" y="686422"/>
                  </a:lnTo>
                  <a:lnTo>
                    <a:pt x="1931200" y="679805"/>
                  </a:lnTo>
                  <a:lnTo>
                    <a:pt x="1931200" y="693381"/>
                  </a:lnTo>
                  <a:lnTo>
                    <a:pt x="1931200" y="701992"/>
                  </a:lnTo>
                  <a:lnTo>
                    <a:pt x="1930133" y="705434"/>
                  </a:lnTo>
                  <a:lnTo>
                    <a:pt x="1925878" y="710361"/>
                  </a:lnTo>
                  <a:lnTo>
                    <a:pt x="1923008" y="711593"/>
                  </a:lnTo>
                  <a:lnTo>
                    <a:pt x="1915782" y="711593"/>
                  </a:lnTo>
                  <a:lnTo>
                    <a:pt x="1912912" y="710361"/>
                  </a:lnTo>
                  <a:lnTo>
                    <a:pt x="1908657" y="705434"/>
                  </a:lnTo>
                  <a:lnTo>
                    <a:pt x="1907590" y="701992"/>
                  </a:lnTo>
                  <a:lnTo>
                    <a:pt x="1907590" y="693381"/>
                  </a:lnTo>
                  <a:lnTo>
                    <a:pt x="1908657" y="689940"/>
                  </a:lnTo>
                  <a:lnTo>
                    <a:pt x="1912912" y="685025"/>
                  </a:lnTo>
                  <a:lnTo>
                    <a:pt x="1915782" y="683717"/>
                  </a:lnTo>
                  <a:lnTo>
                    <a:pt x="1923008" y="683717"/>
                  </a:lnTo>
                  <a:lnTo>
                    <a:pt x="1925878" y="685025"/>
                  </a:lnTo>
                  <a:lnTo>
                    <a:pt x="1930133" y="689940"/>
                  </a:lnTo>
                  <a:lnTo>
                    <a:pt x="1931200" y="693381"/>
                  </a:lnTo>
                  <a:lnTo>
                    <a:pt x="1931200" y="679805"/>
                  </a:lnTo>
                  <a:lnTo>
                    <a:pt x="1930628" y="679196"/>
                  </a:lnTo>
                  <a:lnTo>
                    <a:pt x="1925878" y="677316"/>
                  </a:lnTo>
                  <a:lnTo>
                    <a:pt x="1917014" y="677316"/>
                  </a:lnTo>
                  <a:lnTo>
                    <a:pt x="1914398" y="677976"/>
                  </a:lnTo>
                  <a:lnTo>
                    <a:pt x="1909635" y="680427"/>
                  </a:lnTo>
                  <a:lnTo>
                    <a:pt x="1907667" y="682231"/>
                  </a:lnTo>
                  <a:lnTo>
                    <a:pt x="1907590" y="682358"/>
                  </a:lnTo>
                  <a:lnTo>
                    <a:pt x="1906117" y="684530"/>
                  </a:lnTo>
                  <a:lnTo>
                    <a:pt x="1906435" y="677316"/>
                  </a:lnTo>
                  <a:lnTo>
                    <a:pt x="1908086" y="671817"/>
                  </a:lnTo>
                  <a:lnTo>
                    <a:pt x="1913661" y="664603"/>
                  </a:lnTo>
                  <a:lnTo>
                    <a:pt x="1917750" y="662800"/>
                  </a:lnTo>
                  <a:lnTo>
                    <a:pt x="1925878" y="662889"/>
                  </a:lnTo>
                  <a:lnTo>
                    <a:pt x="1927186" y="663054"/>
                  </a:lnTo>
                  <a:lnTo>
                    <a:pt x="1931365" y="664032"/>
                  </a:lnTo>
                  <a:lnTo>
                    <a:pt x="1933422" y="664768"/>
                  </a:lnTo>
                  <a:lnTo>
                    <a:pt x="1935467" y="665759"/>
                  </a:lnTo>
                  <a:lnTo>
                    <a:pt x="1935467" y="658380"/>
                  </a:lnTo>
                  <a:lnTo>
                    <a:pt x="1915299" y="655993"/>
                  </a:lnTo>
                  <a:lnTo>
                    <a:pt x="1909229" y="658863"/>
                  </a:lnTo>
                  <a:lnTo>
                    <a:pt x="1906117" y="662787"/>
                  </a:lnTo>
                  <a:lnTo>
                    <a:pt x="1904796" y="664438"/>
                  </a:lnTo>
                  <a:lnTo>
                    <a:pt x="1900288" y="670013"/>
                  </a:lnTo>
                  <a:lnTo>
                    <a:pt x="1898078" y="677557"/>
                  </a:lnTo>
                  <a:lnTo>
                    <a:pt x="1898078" y="697077"/>
                  </a:lnTo>
                  <a:lnTo>
                    <a:pt x="1899881" y="704786"/>
                  </a:lnTo>
                  <a:lnTo>
                    <a:pt x="1903564" y="710031"/>
                  </a:lnTo>
                  <a:lnTo>
                    <a:pt x="1907184" y="715276"/>
                  </a:lnTo>
                  <a:lnTo>
                    <a:pt x="1912505" y="717905"/>
                  </a:lnTo>
                  <a:lnTo>
                    <a:pt x="1925383" y="717905"/>
                  </a:lnTo>
                  <a:lnTo>
                    <a:pt x="1930222" y="716102"/>
                  </a:lnTo>
                  <a:lnTo>
                    <a:pt x="1937435" y="708723"/>
                  </a:lnTo>
                  <a:lnTo>
                    <a:pt x="1939315" y="703795"/>
                  </a:lnTo>
                  <a:lnTo>
                    <a:pt x="1939315" y="691413"/>
                  </a:lnTo>
                  <a:close/>
                </a:path>
                <a:path w="2250440" h="1858010">
                  <a:moveTo>
                    <a:pt x="1961705" y="706666"/>
                  </a:moveTo>
                  <a:lnTo>
                    <a:pt x="1953260" y="706666"/>
                  </a:lnTo>
                  <a:lnTo>
                    <a:pt x="1953260" y="716838"/>
                  </a:lnTo>
                  <a:lnTo>
                    <a:pt x="1961705" y="716838"/>
                  </a:lnTo>
                  <a:lnTo>
                    <a:pt x="1961705" y="706666"/>
                  </a:lnTo>
                  <a:close/>
                </a:path>
                <a:path w="2250440" h="1858010">
                  <a:moveTo>
                    <a:pt x="2015172" y="710031"/>
                  </a:moveTo>
                  <a:lnTo>
                    <a:pt x="2001964" y="710031"/>
                  </a:lnTo>
                  <a:lnTo>
                    <a:pt x="2001964" y="657059"/>
                  </a:lnTo>
                  <a:lnTo>
                    <a:pt x="1993849" y="657059"/>
                  </a:lnTo>
                  <a:lnTo>
                    <a:pt x="1979587" y="659930"/>
                  </a:lnTo>
                  <a:lnTo>
                    <a:pt x="1979587" y="667308"/>
                  </a:lnTo>
                  <a:lnTo>
                    <a:pt x="1993925" y="664438"/>
                  </a:lnTo>
                  <a:lnTo>
                    <a:pt x="1993925" y="710031"/>
                  </a:lnTo>
                  <a:lnTo>
                    <a:pt x="1980730" y="710031"/>
                  </a:lnTo>
                  <a:lnTo>
                    <a:pt x="1980730" y="716838"/>
                  </a:lnTo>
                  <a:lnTo>
                    <a:pt x="2015172" y="716838"/>
                  </a:lnTo>
                  <a:lnTo>
                    <a:pt x="2015172" y="710031"/>
                  </a:lnTo>
                  <a:close/>
                </a:path>
                <a:path w="2250440" h="1858010">
                  <a:moveTo>
                    <a:pt x="2067318" y="710031"/>
                  </a:moveTo>
                  <a:lnTo>
                    <a:pt x="2054110" y="710031"/>
                  </a:lnTo>
                  <a:lnTo>
                    <a:pt x="2054110" y="657059"/>
                  </a:lnTo>
                  <a:lnTo>
                    <a:pt x="2045995" y="657059"/>
                  </a:lnTo>
                  <a:lnTo>
                    <a:pt x="2031733" y="659930"/>
                  </a:lnTo>
                  <a:lnTo>
                    <a:pt x="2031733" y="667308"/>
                  </a:lnTo>
                  <a:lnTo>
                    <a:pt x="2046084" y="664438"/>
                  </a:lnTo>
                  <a:lnTo>
                    <a:pt x="2046084" y="710031"/>
                  </a:lnTo>
                  <a:lnTo>
                    <a:pt x="2032876" y="710031"/>
                  </a:lnTo>
                  <a:lnTo>
                    <a:pt x="2032876" y="716838"/>
                  </a:lnTo>
                  <a:lnTo>
                    <a:pt x="2067318" y="716838"/>
                  </a:lnTo>
                  <a:lnTo>
                    <a:pt x="2067318" y="710031"/>
                  </a:lnTo>
                  <a:close/>
                </a:path>
                <a:path w="2250440" h="1858010">
                  <a:moveTo>
                    <a:pt x="2120011" y="1019911"/>
                  </a:moveTo>
                  <a:lnTo>
                    <a:pt x="2118868" y="1016635"/>
                  </a:lnTo>
                  <a:lnTo>
                    <a:pt x="2114600" y="1011389"/>
                  </a:lnTo>
                  <a:lnTo>
                    <a:pt x="2111565" y="1009662"/>
                  </a:lnTo>
                  <a:lnTo>
                    <a:pt x="2107717" y="1008837"/>
                  </a:lnTo>
                  <a:lnTo>
                    <a:pt x="2111159" y="1008024"/>
                  </a:lnTo>
                  <a:lnTo>
                    <a:pt x="2113864" y="1006386"/>
                  </a:lnTo>
                  <a:lnTo>
                    <a:pt x="2117636" y="1001788"/>
                  </a:lnTo>
                  <a:lnTo>
                    <a:pt x="2118626" y="999007"/>
                  </a:lnTo>
                  <a:lnTo>
                    <a:pt x="2118626" y="990968"/>
                  </a:lnTo>
                  <a:lnTo>
                    <a:pt x="2116823" y="987196"/>
                  </a:lnTo>
                  <a:lnTo>
                    <a:pt x="2109597" y="981621"/>
                  </a:lnTo>
                  <a:lnTo>
                    <a:pt x="2104758" y="980224"/>
                  </a:lnTo>
                  <a:lnTo>
                    <a:pt x="2096236" y="980224"/>
                  </a:lnTo>
                  <a:lnTo>
                    <a:pt x="2093696" y="980465"/>
                  </a:lnTo>
                  <a:lnTo>
                    <a:pt x="2088362" y="981290"/>
                  </a:lnTo>
                  <a:lnTo>
                    <a:pt x="2082457" y="982764"/>
                  </a:lnTo>
                  <a:lnTo>
                    <a:pt x="2082457" y="989977"/>
                  </a:lnTo>
                  <a:lnTo>
                    <a:pt x="2085492" y="988999"/>
                  </a:lnTo>
                  <a:lnTo>
                    <a:pt x="2088286" y="988263"/>
                  </a:lnTo>
                  <a:lnTo>
                    <a:pt x="2093366" y="987272"/>
                  </a:lnTo>
                  <a:lnTo>
                    <a:pt x="2095741" y="987031"/>
                  </a:lnTo>
                  <a:lnTo>
                    <a:pt x="2101977" y="987031"/>
                  </a:lnTo>
                  <a:lnTo>
                    <a:pt x="2105088" y="987856"/>
                  </a:lnTo>
                  <a:lnTo>
                    <a:pt x="2109432" y="991133"/>
                  </a:lnTo>
                  <a:lnTo>
                    <a:pt x="2110587" y="993508"/>
                  </a:lnTo>
                  <a:lnTo>
                    <a:pt x="2110587" y="999578"/>
                  </a:lnTo>
                  <a:lnTo>
                    <a:pt x="2109520" y="1001877"/>
                  </a:lnTo>
                  <a:lnTo>
                    <a:pt x="2105253" y="1005065"/>
                  </a:lnTo>
                  <a:lnTo>
                    <a:pt x="2102218" y="1005801"/>
                  </a:lnTo>
                  <a:lnTo>
                    <a:pt x="2090991" y="1005801"/>
                  </a:lnTo>
                  <a:lnTo>
                    <a:pt x="2090991" y="1012444"/>
                  </a:lnTo>
                  <a:lnTo>
                    <a:pt x="2102383" y="1012444"/>
                  </a:lnTo>
                  <a:lnTo>
                    <a:pt x="2105825" y="1013510"/>
                  </a:lnTo>
                  <a:lnTo>
                    <a:pt x="2110752" y="1017447"/>
                  </a:lnTo>
                  <a:lnTo>
                    <a:pt x="2111984" y="1020241"/>
                  </a:lnTo>
                  <a:lnTo>
                    <a:pt x="2111984" y="1027531"/>
                  </a:lnTo>
                  <a:lnTo>
                    <a:pt x="2110587" y="1030490"/>
                  </a:lnTo>
                  <a:lnTo>
                    <a:pt x="2105342" y="1034427"/>
                  </a:lnTo>
                  <a:lnTo>
                    <a:pt x="2101481" y="1035405"/>
                  </a:lnTo>
                  <a:lnTo>
                    <a:pt x="2093442" y="1035405"/>
                  </a:lnTo>
                  <a:lnTo>
                    <a:pt x="2090661" y="1035075"/>
                  </a:lnTo>
                  <a:lnTo>
                    <a:pt x="2085327" y="1033767"/>
                  </a:lnTo>
                  <a:lnTo>
                    <a:pt x="2082876" y="1032789"/>
                  </a:lnTo>
                  <a:lnTo>
                    <a:pt x="2080653" y="1031468"/>
                  </a:lnTo>
                  <a:lnTo>
                    <a:pt x="2080653" y="1039266"/>
                  </a:lnTo>
                  <a:lnTo>
                    <a:pt x="2083447" y="1040244"/>
                  </a:lnTo>
                  <a:lnTo>
                    <a:pt x="2086229" y="1040980"/>
                  </a:lnTo>
                  <a:lnTo>
                    <a:pt x="2091486" y="1041882"/>
                  </a:lnTo>
                  <a:lnTo>
                    <a:pt x="2094103" y="1042136"/>
                  </a:lnTo>
                  <a:lnTo>
                    <a:pt x="2104110" y="1042136"/>
                  </a:lnTo>
                  <a:lnTo>
                    <a:pt x="2109851" y="1040574"/>
                  </a:lnTo>
                  <a:lnTo>
                    <a:pt x="2117966" y="1034173"/>
                  </a:lnTo>
                  <a:lnTo>
                    <a:pt x="2120011" y="1029589"/>
                  </a:lnTo>
                  <a:lnTo>
                    <a:pt x="2120011" y="1019911"/>
                  </a:lnTo>
                  <a:close/>
                </a:path>
                <a:path w="2250440" h="1858010">
                  <a:moveTo>
                    <a:pt x="2143798" y="1030897"/>
                  </a:moveTo>
                  <a:lnTo>
                    <a:pt x="2135352" y="1030897"/>
                  </a:lnTo>
                  <a:lnTo>
                    <a:pt x="2135352" y="1041069"/>
                  </a:lnTo>
                  <a:lnTo>
                    <a:pt x="2143798" y="1041069"/>
                  </a:lnTo>
                  <a:lnTo>
                    <a:pt x="2143798" y="1030897"/>
                  </a:lnTo>
                  <a:close/>
                </a:path>
                <a:path w="2250440" h="1858010">
                  <a:moveTo>
                    <a:pt x="2197658" y="1015644"/>
                  </a:moveTo>
                  <a:lnTo>
                    <a:pt x="2195690" y="1010729"/>
                  </a:lnTo>
                  <a:lnTo>
                    <a:pt x="2187829" y="1003427"/>
                  </a:lnTo>
                  <a:lnTo>
                    <a:pt x="2182571" y="1001547"/>
                  </a:lnTo>
                  <a:lnTo>
                    <a:pt x="2174786" y="1001547"/>
                  </a:lnTo>
                  <a:lnTo>
                    <a:pt x="2171255" y="1002030"/>
                  </a:lnTo>
                  <a:lnTo>
                    <a:pt x="2168880" y="1002779"/>
                  </a:lnTo>
                  <a:lnTo>
                    <a:pt x="2168880" y="988098"/>
                  </a:lnTo>
                  <a:lnTo>
                    <a:pt x="2193239" y="988098"/>
                  </a:lnTo>
                  <a:lnTo>
                    <a:pt x="2193239" y="981290"/>
                  </a:lnTo>
                  <a:lnTo>
                    <a:pt x="2161502" y="981290"/>
                  </a:lnTo>
                  <a:lnTo>
                    <a:pt x="2161502" y="1011301"/>
                  </a:lnTo>
                  <a:lnTo>
                    <a:pt x="2163724" y="1010323"/>
                  </a:lnTo>
                  <a:lnTo>
                    <a:pt x="2165934" y="1009573"/>
                  </a:lnTo>
                  <a:lnTo>
                    <a:pt x="2170201" y="1008595"/>
                  </a:lnTo>
                  <a:lnTo>
                    <a:pt x="2172411" y="1008354"/>
                  </a:lnTo>
                  <a:lnTo>
                    <a:pt x="2179129" y="1008354"/>
                  </a:lnTo>
                  <a:lnTo>
                    <a:pt x="2182825" y="1009573"/>
                  </a:lnTo>
                  <a:lnTo>
                    <a:pt x="2188146" y="1014501"/>
                  </a:lnTo>
                  <a:lnTo>
                    <a:pt x="2189543" y="1017778"/>
                  </a:lnTo>
                  <a:lnTo>
                    <a:pt x="2189543" y="1026058"/>
                  </a:lnTo>
                  <a:lnTo>
                    <a:pt x="2188146" y="1029335"/>
                  </a:lnTo>
                  <a:lnTo>
                    <a:pt x="2182825" y="1034262"/>
                  </a:lnTo>
                  <a:lnTo>
                    <a:pt x="2179129" y="1035405"/>
                  </a:lnTo>
                  <a:lnTo>
                    <a:pt x="2171674" y="1035405"/>
                  </a:lnTo>
                  <a:lnTo>
                    <a:pt x="2168969" y="1035164"/>
                  </a:lnTo>
                  <a:lnTo>
                    <a:pt x="2163800" y="1033856"/>
                  </a:lnTo>
                  <a:lnTo>
                    <a:pt x="2161336" y="1032865"/>
                  </a:lnTo>
                  <a:lnTo>
                    <a:pt x="2158962" y="1031557"/>
                  </a:lnTo>
                  <a:lnTo>
                    <a:pt x="2158962" y="1039672"/>
                  </a:lnTo>
                  <a:lnTo>
                    <a:pt x="2161756" y="1040574"/>
                  </a:lnTo>
                  <a:lnTo>
                    <a:pt x="2164372" y="1041146"/>
                  </a:lnTo>
                  <a:lnTo>
                    <a:pt x="2167001" y="1041552"/>
                  </a:lnTo>
                  <a:lnTo>
                    <a:pt x="2172170" y="1042136"/>
                  </a:lnTo>
                  <a:lnTo>
                    <a:pt x="2181923" y="1042136"/>
                  </a:lnTo>
                  <a:lnTo>
                    <a:pt x="2187575" y="1040409"/>
                  </a:lnTo>
                  <a:lnTo>
                    <a:pt x="2195614" y="1033360"/>
                  </a:lnTo>
                  <a:lnTo>
                    <a:pt x="2197658" y="1028357"/>
                  </a:lnTo>
                  <a:lnTo>
                    <a:pt x="2197658" y="1015644"/>
                  </a:lnTo>
                  <a:close/>
                </a:path>
                <a:path w="2250440" h="1858010">
                  <a:moveTo>
                    <a:pt x="2250389" y="1019911"/>
                  </a:moveTo>
                  <a:lnTo>
                    <a:pt x="2249233" y="1016635"/>
                  </a:lnTo>
                  <a:lnTo>
                    <a:pt x="2244979" y="1011389"/>
                  </a:lnTo>
                  <a:lnTo>
                    <a:pt x="2241943" y="1009662"/>
                  </a:lnTo>
                  <a:lnTo>
                    <a:pt x="2238083" y="1008837"/>
                  </a:lnTo>
                  <a:lnTo>
                    <a:pt x="2241537" y="1008024"/>
                  </a:lnTo>
                  <a:lnTo>
                    <a:pt x="2244242" y="1006386"/>
                  </a:lnTo>
                  <a:lnTo>
                    <a:pt x="2248014" y="1001788"/>
                  </a:lnTo>
                  <a:lnTo>
                    <a:pt x="2248992" y="999007"/>
                  </a:lnTo>
                  <a:lnTo>
                    <a:pt x="2248992" y="990968"/>
                  </a:lnTo>
                  <a:lnTo>
                    <a:pt x="2247188" y="987196"/>
                  </a:lnTo>
                  <a:lnTo>
                    <a:pt x="2239975" y="981621"/>
                  </a:lnTo>
                  <a:lnTo>
                    <a:pt x="2235136" y="980224"/>
                  </a:lnTo>
                  <a:lnTo>
                    <a:pt x="2226602" y="980224"/>
                  </a:lnTo>
                  <a:lnTo>
                    <a:pt x="2224062" y="980465"/>
                  </a:lnTo>
                  <a:lnTo>
                    <a:pt x="2218740" y="981290"/>
                  </a:lnTo>
                  <a:lnTo>
                    <a:pt x="2212835" y="982764"/>
                  </a:lnTo>
                  <a:lnTo>
                    <a:pt x="2212835" y="989977"/>
                  </a:lnTo>
                  <a:lnTo>
                    <a:pt x="2215870" y="988999"/>
                  </a:lnTo>
                  <a:lnTo>
                    <a:pt x="2218652" y="988263"/>
                  </a:lnTo>
                  <a:lnTo>
                    <a:pt x="2223744" y="987272"/>
                  </a:lnTo>
                  <a:lnTo>
                    <a:pt x="2226119" y="987031"/>
                  </a:lnTo>
                  <a:lnTo>
                    <a:pt x="2232342" y="987031"/>
                  </a:lnTo>
                  <a:lnTo>
                    <a:pt x="2235466" y="987856"/>
                  </a:lnTo>
                  <a:lnTo>
                    <a:pt x="2239810" y="991133"/>
                  </a:lnTo>
                  <a:lnTo>
                    <a:pt x="2240953" y="993508"/>
                  </a:lnTo>
                  <a:lnTo>
                    <a:pt x="2240953" y="999578"/>
                  </a:lnTo>
                  <a:lnTo>
                    <a:pt x="2239886" y="1001877"/>
                  </a:lnTo>
                  <a:lnTo>
                    <a:pt x="2235631" y="1005065"/>
                  </a:lnTo>
                  <a:lnTo>
                    <a:pt x="2232596" y="1005801"/>
                  </a:lnTo>
                  <a:lnTo>
                    <a:pt x="2221357" y="1005801"/>
                  </a:lnTo>
                  <a:lnTo>
                    <a:pt x="2221357" y="1012444"/>
                  </a:lnTo>
                  <a:lnTo>
                    <a:pt x="2232761" y="1012444"/>
                  </a:lnTo>
                  <a:lnTo>
                    <a:pt x="2236203" y="1013510"/>
                  </a:lnTo>
                  <a:lnTo>
                    <a:pt x="2241118" y="1017447"/>
                  </a:lnTo>
                  <a:lnTo>
                    <a:pt x="2242350" y="1020241"/>
                  </a:lnTo>
                  <a:lnTo>
                    <a:pt x="2242350" y="1027531"/>
                  </a:lnTo>
                  <a:lnTo>
                    <a:pt x="2240953" y="1030490"/>
                  </a:lnTo>
                  <a:lnTo>
                    <a:pt x="2235708" y="1034427"/>
                  </a:lnTo>
                  <a:lnTo>
                    <a:pt x="2231860" y="1035405"/>
                  </a:lnTo>
                  <a:lnTo>
                    <a:pt x="2223820" y="1035405"/>
                  </a:lnTo>
                  <a:lnTo>
                    <a:pt x="2221026" y="1035075"/>
                  </a:lnTo>
                  <a:lnTo>
                    <a:pt x="2215705" y="1033767"/>
                  </a:lnTo>
                  <a:lnTo>
                    <a:pt x="2213241" y="1032789"/>
                  </a:lnTo>
                  <a:lnTo>
                    <a:pt x="2211032" y="1031468"/>
                  </a:lnTo>
                  <a:lnTo>
                    <a:pt x="2211032" y="1039266"/>
                  </a:lnTo>
                  <a:lnTo>
                    <a:pt x="2213813" y="1040244"/>
                  </a:lnTo>
                  <a:lnTo>
                    <a:pt x="2216607" y="1040980"/>
                  </a:lnTo>
                  <a:lnTo>
                    <a:pt x="2221852" y="1041882"/>
                  </a:lnTo>
                  <a:lnTo>
                    <a:pt x="2224481" y="1042136"/>
                  </a:lnTo>
                  <a:lnTo>
                    <a:pt x="2234476" y="1042136"/>
                  </a:lnTo>
                  <a:lnTo>
                    <a:pt x="2240216" y="1040574"/>
                  </a:lnTo>
                  <a:lnTo>
                    <a:pt x="2248331" y="1034173"/>
                  </a:lnTo>
                  <a:lnTo>
                    <a:pt x="2250389" y="1029589"/>
                  </a:lnTo>
                  <a:lnTo>
                    <a:pt x="2250389" y="1019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64668" y="2728587"/>
              <a:ext cx="796925" cy="584200"/>
            </a:xfrm>
            <a:custGeom>
              <a:avLst/>
              <a:gdLst/>
              <a:ahLst/>
              <a:cxnLst/>
              <a:rect l="l" t="t" r="r" b="b"/>
              <a:pathLst>
                <a:path w="796925" h="584200">
                  <a:moveTo>
                    <a:pt x="18921" y="583820"/>
                  </a:moveTo>
                  <a:lnTo>
                    <a:pt x="777671" y="583820"/>
                  </a:lnTo>
                  <a:lnTo>
                    <a:pt x="796593" y="564898"/>
                  </a:lnTo>
                  <a:lnTo>
                    <a:pt x="796593" y="18921"/>
                  </a:lnTo>
                  <a:lnTo>
                    <a:pt x="795411" y="10643"/>
                  </a:lnTo>
                  <a:lnTo>
                    <a:pt x="791863" y="4730"/>
                  </a:lnTo>
                  <a:lnTo>
                    <a:pt x="785950" y="1182"/>
                  </a:lnTo>
                  <a:lnTo>
                    <a:pt x="777671" y="0"/>
                  </a:lnTo>
                  <a:lnTo>
                    <a:pt x="18921" y="0"/>
                  </a:lnTo>
                  <a:lnTo>
                    <a:pt x="10643" y="1182"/>
                  </a:lnTo>
                  <a:lnTo>
                    <a:pt x="4730" y="4730"/>
                  </a:lnTo>
                  <a:lnTo>
                    <a:pt x="1182" y="10643"/>
                  </a:lnTo>
                  <a:lnTo>
                    <a:pt x="0" y="18921"/>
                  </a:lnTo>
                  <a:lnTo>
                    <a:pt x="0" y="564898"/>
                  </a:lnTo>
                  <a:lnTo>
                    <a:pt x="1182" y="573176"/>
                  </a:lnTo>
                  <a:lnTo>
                    <a:pt x="4730" y="579089"/>
                  </a:lnTo>
                  <a:lnTo>
                    <a:pt x="10643" y="582637"/>
                  </a:lnTo>
                  <a:lnTo>
                    <a:pt x="18921" y="583820"/>
                  </a:lnTo>
                  <a:close/>
                </a:path>
              </a:pathLst>
            </a:custGeom>
            <a:ln w="630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02512" y="2772048"/>
              <a:ext cx="189219" cy="6622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74326" y="2768076"/>
              <a:ext cx="290356" cy="7142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2512" y="2910907"/>
              <a:ext cx="189219" cy="6622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74326" y="2906935"/>
              <a:ext cx="444854" cy="7143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2512" y="3049767"/>
              <a:ext cx="189219" cy="6622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74703" y="3045795"/>
              <a:ext cx="229807" cy="7142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402512" y="3188627"/>
              <a:ext cx="189230" cy="66675"/>
            </a:xfrm>
            <a:custGeom>
              <a:avLst/>
              <a:gdLst/>
              <a:ahLst/>
              <a:cxnLst/>
              <a:rect l="l" t="t" r="r" b="b"/>
              <a:pathLst>
                <a:path w="189230" h="66675">
                  <a:moveTo>
                    <a:pt x="189219" y="0"/>
                  </a:moveTo>
                  <a:lnTo>
                    <a:pt x="0" y="0"/>
                  </a:lnTo>
                  <a:lnTo>
                    <a:pt x="0" y="66226"/>
                  </a:lnTo>
                  <a:lnTo>
                    <a:pt x="189219" y="66226"/>
                  </a:lnTo>
                  <a:lnTo>
                    <a:pt x="18921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02512" y="3188627"/>
              <a:ext cx="189230" cy="66675"/>
            </a:xfrm>
            <a:custGeom>
              <a:avLst/>
              <a:gdLst/>
              <a:ahLst/>
              <a:cxnLst/>
              <a:rect l="l" t="t" r="r" b="b"/>
              <a:pathLst>
                <a:path w="189230" h="66675">
                  <a:moveTo>
                    <a:pt x="0" y="66226"/>
                  </a:moveTo>
                  <a:lnTo>
                    <a:pt x="189219" y="66226"/>
                  </a:lnTo>
                  <a:lnTo>
                    <a:pt x="189219" y="0"/>
                  </a:lnTo>
                  <a:lnTo>
                    <a:pt x="0" y="0"/>
                  </a:lnTo>
                  <a:lnTo>
                    <a:pt x="0" y="66226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72718" y="3184654"/>
              <a:ext cx="126113" cy="71429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437800" y="3362871"/>
            <a:ext cx="92075" cy="507365"/>
            <a:chOff x="437800" y="3362871"/>
            <a:chExt cx="92075" cy="507365"/>
          </a:xfrm>
        </p:grpSpPr>
        <p:pic>
          <p:nvPicPr>
            <p:cNvPr id="80" name="object 8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7800" y="3673189"/>
              <a:ext cx="71903" cy="19688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7895" y="3362871"/>
              <a:ext cx="91393" cy="269825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3695029" y="2626274"/>
            <a:ext cx="2665095" cy="2055495"/>
            <a:chOff x="3695029" y="2626274"/>
            <a:chExt cx="2665095" cy="2055495"/>
          </a:xfrm>
        </p:grpSpPr>
        <p:pic>
          <p:nvPicPr>
            <p:cNvPr id="83" name="object 8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27488" y="2715577"/>
              <a:ext cx="1664064" cy="173449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691553" y="4015347"/>
              <a:ext cx="554990" cy="80010"/>
            </a:xfrm>
            <a:custGeom>
              <a:avLst/>
              <a:gdLst/>
              <a:ahLst/>
              <a:cxnLst/>
              <a:rect l="l" t="t" r="r" b="b"/>
              <a:pathLst>
                <a:path w="554989" h="80010">
                  <a:moveTo>
                    <a:pt x="554688" y="0"/>
                  </a:moveTo>
                  <a:lnTo>
                    <a:pt x="0" y="0"/>
                  </a:lnTo>
                  <a:lnTo>
                    <a:pt x="0" y="80015"/>
                  </a:lnTo>
                  <a:lnTo>
                    <a:pt x="554688" y="80015"/>
                  </a:lnTo>
                  <a:lnTo>
                    <a:pt x="5546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91553" y="4015347"/>
              <a:ext cx="554990" cy="80010"/>
            </a:xfrm>
            <a:custGeom>
              <a:avLst/>
              <a:gdLst/>
              <a:ahLst/>
              <a:cxnLst/>
              <a:rect l="l" t="t" r="r" b="b"/>
              <a:pathLst>
                <a:path w="554989" h="80010">
                  <a:moveTo>
                    <a:pt x="0" y="80015"/>
                  </a:moveTo>
                  <a:lnTo>
                    <a:pt x="554688" y="80015"/>
                  </a:lnTo>
                  <a:lnTo>
                    <a:pt x="554688" y="0"/>
                  </a:lnTo>
                  <a:lnTo>
                    <a:pt x="0" y="0"/>
                  </a:lnTo>
                  <a:lnTo>
                    <a:pt x="0" y="80015"/>
                  </a:lnTo>
                  <a:close/>
                </a:path>
              </a:pathLst>
            </a:custGeom>
            <a:ln w="6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59521" y="4536799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0"/>
                  </a:moveTo>
                  <a:lnTo>
                    <a:pt x="0" y="225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59521" y="4536799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0"/>
                  </a:moveTo>
                  <a:lnTo>
                    <a:pt x="0" y="22562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09369" y="4584264"/>
              <a:ext cx="143494" cy="9733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72718" y="4584264"/>
              <a:ext cx="267778" cy="9733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060340" y="4585944"/>
              <a:ext cx="60960" cy="94615"/>
            </a:xfrm>
            <a:custGeom>
              <a:avLst/>
              <a:gdLst/>
              <a:ahLst/>
              <a:cxnLst/>
              <a:rect l="l" t="t" r="r" b="b"/>
              <a:pathLst>
                <a:path w="60960" h="94614">
                  <a:moveTo>
                    <a:pt x="60731" y="18948"/>
                  </a:moveTo>
                  <a:lnTo>
                    <a:pt x="58026" y="11988"/>
                  </a:lnTo>
                  <a:lnTo>
                    <a:pt x="47320" y="2565"/>
                  </a:lnTo>
                  <a:lnTo>
                    <a:pt x="47320" y="22440"/>
                  </a:lnTo>
                  <a:lnTo>
                    <a:pt x="47320" y="33782"/>
                  </a:lnTo>
                  <a:lnTo>
                    <a:pt x="45643" y="38163"/>
                  </a:lnTo>
                  <a:lnTo>
                    <a:pt x="39204" y="44348"/>
                  </a:lnTo>
                  <a:lnTo>
                    <a:pt x="34683" y="45770"/>
                  </a:lnTo>
                  <a:lnTo>
                    <a:pt x="12763" y="45770"/>
                  </a:lnTo>
                  <a:lnTo>
                    <a:pt x="12763" y="10439"/>
                  </a:lnTo>
                  <a:lnTo>
                    <a:pt x="34683" y="10439"/>
                  </a:lnTo>
                  <a:lnTo>
                    <a:pt x="39204" y="11988"/>
                  </a:lnTo>
                  <a:lnTo>
                    <a:pt x="45643" y="18186"/>
                  </a:lnTo>
                  <a:lnTo>
                    <a:pt x="47320" y="22440"/>
                  </a:lnTo>
                  <a:lnTo>
                    <a:pt x="47320" y="2565"/>
                  </a:lnTo>
                  <a:lnTo>
                    <a:pt x="47193" y="2451"/>
                  </a:lnTo>
                  <a:lnTo>
                    <a:pt x="39204" y="0"/>
                  </a:lnTo>
                  <a:lnTo>
                    <a:pt x="0" y="0"/>
                  </a:lnTo>
                  <a:lnTo>
                    <a:pt x="0" y="93992"/>
                  </a:lnTo>
                  <a:lnTo>
                    <a:pt x="12763" y="93992"/>
                  </a:lnTo>
                  <a:lnTo>
                    <a:pt x="12763" y="56210"/>
                  </a:lnTo>
                  <a:lnTo>
                    <a:pt x="39204" y="56210"/>
                  </a:lnTo>
                  <a:lnTo>
                    <a:pt x="47193" y="53898"/>
                  </a:lnTo>
                  <a:lnTo>
                    <a:pt x="52603" y="49123"/>
                  </a:lnTo>
                  <a:lnTo>
                    <a:pt x="58026" y="44475"/>
                  </a:lnTo>
                  <a:lnTo>
                    <a:pt x="60731" y="37388"/>
                  </a:lnTo>
                  <a:lnTo>
                    <a:pt x="60731" y="18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93989" y="433036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99315" y="4285382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60" h="95885">
                  <a:moveTo>
                    <a:pt x="0" y="79032"/>
                  </a:moveTo>
                  <a:lnTo>
                    <a:pt x="0" y="91795"/>
                  </a:lnTo>
                  <a:lnTo>
                    <a:pt x="4384" y="93212"/>
                  </a:lnTo>
                  <a:lnTo>
                    <a:pt x="8510" y="94115"/>
                  </a:lnTo>
                  <a:lnTo>
                    <a:pt x="12635" y="94761"/>
                  </a:lnTo>
                  <a:lnTo>
                    <a:pt x="20758" y="95662"/>
                  </a:lnTo>
                  <a:lnTo>
                    <a:pt x="24754" y="95662"/>
                  </a:lnTo>
                  <a:lnTo>
                    <a:pt x="58452" y="77355"/>
                  </a:lnTo>
                  <a:lnTo>
                    <a:pt x="60853" y="63818"/>
                  </a:lnTo>
                  <a:lnTo>
                    <a:pt x="60853" y="54019"/>
                  </a:lnTo>
                  <a:lnTo>
                    <a:pt x="26687" y="31843"/>
                  </a:lnTo>
                  <a:lnTo>
                    <a:pt x="24883" y="31843"/>
                  </a:lnTo>
                  <a:lnTo>
                    <a:pt x="19339" y="32618"/>
                  </a:lnTo>
                  <a:lnTo>
                    <a:pt x="15600" y="33778"/>
                  </a:lnTo>
                  <a:lnTo>
                    <a:pt x="15600" y="10701"/>
                  </a:lnTo>
                  <a:lnTo>
                    <a:pt x="53891" y="10701"/>
                  </a:lnTo>
                  <a:lnTo>
                    <a:pt x="53891" y="0"/>
                  </a:lnTo>
                  <a:lnTo>
                    <a:pt x="3997" y="0"/>
                  </a:lnTo>
                  <a:lnTo>
                    <a:pt x="3997" y="47186"/>
                  </a:lnTo>
                  <a:lnTo>
                    <a:pt x="7479" y="45638"/>
                  </a:lnTo>
                  <a:lnTo>
                    <a:pt x="10958" y="44479"/>
                  </a:lnTo>
                  <a:lnTo>
                    <a:pt x="17663" y="42932"/>
                  </a:lnTo>
                  <a:lnTo>
                    <a:pt x="21144" y="42545"/>
                  </a:lnTo>
                  <a:lnTo>
                    <a:pt x="31715" y="42545"/>
                  </a:lnTo>
                  <a:lnTo>
                    <a:pt x="37518" y="44479"/>
                  </a:lnTo>
                  <a:lnTo>
                    <a:pt x="45897" y="52214"/>
                  </a:lnTo>
                  <a:lnTo>
                    <a:pt x="48089" y="57370"/>
                  </a:lnTo>
                  <a:lnTo>
                    <a:pt x="48089" y="70393"/>
                  </a:lnTo>
                  <a:lnTo>
                    <a:pt x="45897" y="75549"/>
                  </a:lnTo>
                  <a:lnTo>
                    <a:pt x="37518" y="83285"/>
                  </a:lnTo>
                  <a:lnTo>
                    <a:pt x="31715" y="85091"/>
                  </a:lnTo>
                  <a:lnTo>
                    <a:pt x="19983" y="85091"/>
                  </a:lnTo>
                  <a:lnTo>
                    <a:pt x="15728" y="84703"/>
                  </a:lnTo>
                  <a:lnTo>
                    <a:pt x="7607" y="82641"/>
                  </a:lnTo>
                  <a:lnTo>
                    <a:pt x="3738" y="81094"/>
                  </a:lnTo>
                  <a:lnTo>
                    <a:pt x="0" y="7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95029" y="4333600"/>
              <a:ext cx="81280" cy="10795"/>
            </a:xfrm>
            <a:custGeom>
              <a:avLst/>
              <a:gdLst/>
              <a:ahLst/>
              <a:cxnLst/>
              <a:rect l="l" t="t" r="r" b="b"/>
              <a:pathLst>
                <a:path w="81279" h="10795">
                  <a:moveTo>
                    <a:pt x="0" y="0"/>
                  </a:moveTo>
                  <a:lnTo>
                    <a:pt x="0" y="10701"/>
                  </a:lnTo>
                  <a:lnTo>
                    <a:pt x="80707" y="10701"/>
                  </a:lnTo>
                  <a:lnTo>
                    <a:pt x="80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93989" y="401534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93989" y="401534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97947" y="3968687"/>
              <a:ext cx="64978" cy="97339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893989" y="370032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93989" y="370032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99357" y="3655351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60" h="95885">
                  <a:moveTo>
                    <a:pt x="60858" y="54013"/>
                  </a:moveTo>
                  <a:lnTo>
                    <a:pt x="26695" y="31838"/>
                  </a:lnTo>
                  <a:lnTo>
                    <a:pt x="24892" y="31838"/>
                  </a:lnTo>
                  <a:lnTo>
                    <a:pt x="19342" y="32613"/>
                  </a:lnTo>
                  <a:lnTo>
                    <a:pt x="15608" y="33782"/>
                  </a:lnTo>
                  <a:lnTo>
                    <a:pt x="15608" y="10693"/>
                  </a:lnTo>
                  <a:lnTo>
                    <a:pt x="53898" y="10693"/>
                  </a:lnTo>
                  <a:lnTo>
                    <a:pt x="53898" y="0"/>
                  </a:lnTo>
                  <a:lnTo>
                    <a:pt x="4000" y="0"/>
                  </a:lnTo>
                  <a:lnTo>
                    <a:pt x="4000" y="47180"/>
                  </a:lnTo>
                  <a:lnTo>
                    <a:pt x="7480" y="45643"/>
                  </a:lnTo>
                  <a:lnTo>
                    <a:pt x="10960" y="44475"/>
                  </a:lnTo>
                  <a:lnTo>
                    <a:pt x="17665" y="42926"/>
                  </a:lnTo>
                  <a:lnTo>
                    <a:pt x="21145" y="42545"/>
                  </a:lnTo>
                  <a:lnTo>
                    <a:pt x="31724" y="42545"/>
                  </a:lnTo>
                  <a:lnTo>
                    <a:pt x="37515" y="44475"/>
                  </a:lnTo>
                  <a:lnTo>
                    <a:pt x="45897" y="52209"/>
                  </a:lnTo>
                  <a:lnTo>
                    <a:pt x="48094" y="57365"/>
                  </a:lnTo>
                  <a:lnTo>
                    <a:pt x="48094" y="70396"/>
                  </a:lnTo>
                  <a:lnTo>
                    <a:pt x="45897" y="75552"/>
                  </a:lnTo>
                  <a:lnTo>
                    <a:pt x="37515" y="83286"/>
                  </a:lnTo>
                  <a:lnTo>
                    <a:pt x="31724" y="85090"/>
                  </a:lnTo>
                  <a:lnTo>
                    <a:pt x="19989" y="85090"/>
                  </a:lnTo>
                  <a:lnTo>
                    <a:pt x="15735" y="84696"/>
                  </a:lnTo>
                  <a:lnTo>
                    <a:pt x="7607" y="82638"/>
                  </a:lnTo>
                  <a:lnTo>
                    <a:pt x="3746" y="81089"/>
                  </a:lnTo>
                  <a:lnTo>
                    <a:pt x="0" y="79032"/>
                  </a:lnTo>
                  <a:lnTo>
                    <a:pt x="0" y="91795"/>
                  </a:lnTo>
                  <a:lnTo>
                    <a:pt x="4381" y="93205"/>
                  </a:lnTo>
                  <a:lnTo>
                    <a:pt x="8509" y="94119"/>
                  </a:lnTo>
                  <a:lnTo>
                    <a:pt x="12636" y="94754"/>
                  </a:lnTo>
                  <a:lnTo>
                    <a:pt x="20764" y="95656"/>
                  </a:lnTo>
                  <a:lnTo>
                    <a:pt x="24752" y="95656"/>
                  </a:lnTo>
                  <a:lnTo>
                    <a:pt x="58458" y="77355"/>
                  </a:lnTo>
                  <a:lnTo>
                    <a:pt x="60858" y="63817"/>
                  </a:lnTo>
                  <a:lnTo>
                    <a:pt x="60858" y="540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93989" y="3385309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21632" y="3340324"/>
              <a:ext cx="56515" cy="94615"/>
            </a:xfrm>
            <a:custGeom>
              <a:avLst/>
              <a:gdLst/>
              <a:ahLst/>
              <a:cxnLst/>
              <a:rect l="l" t="t" r="r" b="b"/>
              <a:pathLst>
                <a:path w="56514" h="94614">
                  <a:moveTo>
                    <a:pt x="0" y="4512"/>
                  </a:moveTo>
                  <a:lnTo>
                    <a:pt x="0" y="16116"/>
                  </a:lnTo>
                  <a:lnTo>
                    <a:pt x="22561" y="11602"/>
                  </a:lnTo>
                  <a:lnTo>
                    <a:pt x="22561" y="83286"/>
                  </a:lnTo>
                  <a:lnTo>
                    <a:pt x="1804" y="83286"/>
                  </a:lnTo>
                  <a:lnTo>
                    <a:pt x="1804" y="93986"/>
                  </a:lnTo>
                  <a:lnTo>
                    <a:pt x="55953" y="93986"/>
                  </a:lnTo>
                  <a:lnTo>
                    <a:pt x="55953" y="83286"/>
                  </a:lnTo>
                  <a:lnTo>
                    <a:pt x="35196" y="83286"/>
                  </a:lnTo>
                  <a:lnTo>
                    <a:pt x="35196" y="0"/>
                  </a:lnTo>
                  <a:lnTo>
                    <a:pt x="22433" y="0"/>
                  </a:lnTo>
                  <a:lnTo>
                    <a:pt x="0" y="4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97956" y="3338648"/>
              <a:ext cx="64978" cy="97339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3893989" y="30702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93989" y="30702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721620" y="3025304"/>
              <a:ext cx="139065" cy="95885"/>
            </a:xfrm>
            <a:custGeom>
              <a:avLst/>
              <a:gdLst/>
              <a:ahLst/>
              <a:cxnLst/>
              <a:rect l="l" t="t" r="r" b="b"/>
              <a:pathLst>
                <a:path w="139064" h="95885">
                  <a:moveTo>
                    <a:pt x="55956" y="83286"/>
                  </a:moveTo>
                  <a:lnTo>
                    <a:pt x="35204" y="83286"/>
                  </a:lnTo>
                  <a:lnTo>
                    <a:pt x="35204" y="0"/>
                  </a:lnTo>
                  <a:lnTo>
                    <a:pt x="22440" y="0"/>
                  </a:lnTo>
                  <a:lnTo>
                    <a:pt x="0" y="4521"/>
                  </a:lnTo>
                  <a:lnTo>
                    <a:pt x="0" y="16116"/>
                  </a:lnTo>
                  <a:lnTo>
                    <a:pt x="22567" y="11607"/>
                  </a:lnTo>
                  <a:lnTo>
                    <a:pt x="22567" y="83286"/>
                  </a:lnTo>
                  <a:lnTo>
                    <a:pt x="1816" y="83286"/>
                  </a:lnTo>
                  <a:lnTo>
                    <a:pt x="1816" y="93992"/>
                  </a:lnTo>
                  <a:lnTo>
                    <a:pt x="55956" y="93992"/>
                  </a:lnTo>
                  <a:lnTo>
                    <a:pt x="55956" y="83286"/>
                  </a:lnTo>
                  <a:close/>
                </a:path>
                <a:path w="139064" h="95885">
                  <a:moveTo>
                    <a:pt x="138595" y="54025"/>
                  </a:moveTo>
                  <a:lnTo>
                    <a:pt x="104432" y="31851"/>
                  </a:lnTo>
                  <a:lnTo>
                    <a:pt x="102628" y="31851"/>
                  </a:lnTo>
                  <a:lnTo>
                    <a:pt x="97091" y="32626"/>
                  </a:lnTo>
                  <a:lnTo>
                    <a:pt x="93345" y="33782"/>
                  </a:lnTo>
                  <a:lnTo>
                    <a:pt x="93345" y="10706"/>
                  </a:lnTo>
                  <a:lnTo>
                    <a:pt x="131635" y="10706"/>
                  </a:lnTo>
                  <a:lnTo>
                    <a:pt x="131635" y="0"/>
                  </a:lnTo>
                  <a:lnTo>
                    <a:pt x="81749" y="0"/>
                  </a:lnTo>
                  <a:lnTo>
                    <a:pt x="81749" y="47193"/>
                  </a:lnTo>
                  <a:lnTo>
                    <a:pt x="85229" y="45643"/>
                  </a:lnTo>
                  <a:lnTo>
                    <a:pt x="88709" y="44488"/>
                  </a:lnTo>
                  <a:lnTo>
                    <a:pt x="95415" y="42938"/>
                  </a:lnTo>
                  <a:lnTo>
                    <a:pt x="98894" y="42557"/>
                  </a:lnTo>
                  <a:lnTo>
                    <a:pt x="109461" y="42557"/>
                  </a:lnTo>
                  <a:lnTo>
                    <a:pt x="115265" y="44488"/>
                  </a:lnTo>
                  <a:lnTo>
                    <a:pt x="123647" y="52222"/>
                  </a:lnTo>
                  <a:lnTo>
                    <a:pt x="125831" y="57378"/>
                  </a:lnTo>
                  <a:lnTo>
                    <a:pt x="125831" y="70396"/>
                  </a:lnTo>
                  <a:lnTo>
                    <a:pt x="123647" y="75552"/>
                  </a:lnTo>
                  <a:lnTo>
                    <a:pt x="115265" y="83286"/>
                  </a:lnTo>
                  <a:lnTo>
                    <a:pt x="109461" y="85102"/>
                  </a:lnTo>
                  <a:lnTo>
                    <a:pt x="97726" y="85102"/>
                  </a:lnTo>
                  <a:lnTo>
                    <a:pt x="93472" y="84709"/>
                  </a:lnTo>
                  <a:lnTo>
                    <a:pt x="85356" y="82651"/>
                  </a:lnTo>
                  <a:lnTo>
                    <a:pt x="81483" y="81102"/>
                  </a:lnTo>
                  <a:lnTo>
                    <a:pt x="77749" y="79032"/>
                  </a:lnTo>
                  <a:lnTo>
                    <a:pt x="77749" y="91795"/>
                  </a:lnTo>
                  <a:lnTo>
                    <a:pt x="82130" y="93218"/>
                  </a:lnTo>
                  <a:lnTo>
                    <a:pt x="86258" y="94119"/>
                  </a:lnTo>
                  <a:lnTo>
                    <a:pt x="90385" y="94767"/>
                  </a:lnTo>
                  <a:lnTo>
                    <a:pt x="98501" y="95669"/>
                  </a:lnTo>
                  <a:lnTo>
                    <a:pt x="102501" y="95669"/>
                  </a:lnTo>
                  <a:lnTo>
                    <a:pt x="136194" y="77368"/>
                  </a:lnTo>
                  <a:lnTo>
                    <a:pt x="138595" y="63830"/>
                  </a:lnTo>
                  <a:lnTo>
                    <a:pt x="138595" y="54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893989" y="275527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716862" y="2708610"/>
              <a:ext cx="59690" cy="95885"/>
            </a:xfrm>
            <a:custGeom>
              <a:avLst/>
              <a:gdLst/>
              <a:ahLst/>
              <a:cxnLst/>
              <a:rect l="l" t="t" r="r" b="b"/>
              <a:pathLst>
                <a:path w="59689" h="95885">
                  <a:moveTo>
                    <a:pt x="0" y="84961"/>
                  </a:moveTo>
                  <a:lnTo>
                    <a:pt x="0" y="95662"/>
                  </a:lnTo>
                  <a:lnTo>
                    <a:pt x="59692" y="95662"/>
                  </a:lnTo>
                  <a:lnTo>
                    <a:pt x="59692" y="84961"/>
                  </a:lnTo>
                  <a:lnTo>
                    <a:pt x="15341" y="84961"/>
                  </a:lnTo>
                  <a:lnTo>
                    <a:pt x="48089" y="51311"/>
                  </a:lnTo>
                  <a:lnTo>
                    <a:pt x="52988" y="45380"/>
                  </a:lnTo>
                  <a:lnTo>
                    <a:pt x="55566" y="41255"/>
                  </a:lnTo>
                  <a:lnTo>
                    <a:pt x="58403" y="34423"/>
                  </a:lnTo>
                  <a:lnTo>
                    <a:pt x="59176" y="30684"/>
                  </a:lnTo>
                  <a:lnTo>
                    <a:pt x="59176" y="18694"/>
                  </a:lnTo>
                  <a:lnTo>
                    <a:pt x="56211" y="12247"/>
                  </a:lnTo>
                  <a:lnTo>
                    <a:pt x="44608" y="2449"/>
                  </a:lnTo>
                  <a:lnTo>
                    <a:pt x="36873" y="0"/>
                  </a:lnTo>
                  <a:lnTo>
                    <a:pt x="23464" y="0"/>
                  </a:lnTo>
                  <a:lnTo>
                    <a:pt x="19338" y="515"/>
                  </a:lnTo>
                  <a:lnTo>
                    <a:pt x="10571" y="2578"/>
                  </a:lnTo>
                  <a:lnTo>
                    <a:pt x="5801" y="4124"/>
                  </a:lnTo>
                  <a:lnTo>
                    <a:pt x="643" y="6187"/>
                  </a:lnTo>
                  <a:lnTo>
                    <a:pt x="643" y="19080"/>
                  </a:lnTo>
                  <a:lnTo>
                    <a:pt x="5671" y="16244"/>
                  </a:lnTo>
                  <a:lnTo>
                    <a:pt x="10443" y="14182"/>
                  </a:lnTo>
                  <a:lnTo>
                    <a:pt x="19210" y="11474"/>
                  </a:lnTo>
                  <a:lnTo>
                    <a:pt x="23464" y="10701"/>
                  </a:lnTo>
                  <a:lnTo>
                    <a:pt x="33133" y="10701"/>
                  </a:lnTo>
                  <a:lnTo>
                    <a:pt x="37646" y="12377"/>
                  </a:lnTo>
                  <a:lnTo>
                    <a:pt x="44608" y="18564"/>
                  </a:lnTo>
                  <a:lnTo>
                    <a:pt x="46412" y="22691"/>
                  </a:lnTo>
                  <a:lnTo>
                    <a:pt x="46412" y="30684"/>
                  </a:lnTo>
                  <a:lnTo>
                    <a:pt x="45510" y="33907"/>
                  </a:lnTo>
                  <a:lnTo>
                    <a:pt x="42416" y="40224"/>
                  </a:lnTo>
                  <a:lnTo>
                    <a:pt x="39579" y="44093"/>
                  </a:lnTo>
                  <a:lnTo>
                    <a:pt x="33262" y="51055"/>
                  </a:lnTo>
                  <a:lnTo>
                    <a:pt x="0" y="84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97956" y="2708610"/>
              <a:ext cx="64978" cy="97339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3916551" y="2628853"/>
              <a:ext cx="2440940" cy="1908175"/>
            </a:xfrm>
            <a:custGeom>
              <a:avLst/>
              <a:gdLst/>
              <a:ahLst/>
              <a:cxnLst/>
              <a:rect l="l" t="t" r="r" b="b"/>
              <a:pathLst>
                <a:path w="2440940" h="1908175">
                  <a:moveTo>
                    <a:pt x="0" y="1907946"/>
                  </a:moveTo>
                  <a:lnTo>
                    <a:pt x="0" y="0"/>
                  </a:lnTo>
                </a:path>
                <a:path w="2440940" h="1908175">
                  <a:moveTo>
                    <a:pt x="2440628" y="1907946"/>
                  </a:moveTo>
                  <a:lnTo>
                    <a:pt x="2440628" y="0"/>
                  </a:lnTo>
                </a:path>
                <a:path w="2440940" h="1908175">
                  <a:moveTo>
                    <a:pt x="0" y="1907946"/>
                  </a:moveTo>
                  <a:lnTo>
                    <a:pt x="2440628" y="1907946"/>
                  </a:lnTo>
                </a:path>
                <a:path w="2440940" h="1908175">
                  <a:moveTo>
                    <a:pt x="0" y="0"/>
                  </a:moveTo>
                  <a:lnTo>
                    <a:pt x="2440628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173918" y="2635973"/>
              <a:ext cx="1896745" cy="1892300"/>
            </a:xfrm>
            <a:custGeom>
              <a:avLst/>
              <a:gdLst/>
              <a:ahLst/>
              <a:cxnLst/>
              <a:rect l="l" t="t" r="r" b="b"/>
              <a:pathLst>
                <a:path w="1896745" h="1892300">
                  <a:moveTo>
                    <a:pt x="22034" y="1455343"/>
                  </a:moveTo>
                  <a:lnTo>
                    <a:pt x="0" y="1455343"/>
                  </a:lnTo>
                  <a:lnTo>
                    <a:pt x="0" y="1462049"/>
                  </a:lnTo>
                  <a:lnTo>
                    <a:pt x="22034" y="1462049"/>
                  </a:lnTo>
                  <a:lnTo>
                    <a:pt x="22034" y="1455343"/>
                  </a:lnTo>
                  <a:close/>
                </a:path>
                <a:path w="1896745" h="1892300">
                  <a:moveTo>
                    <a:pt x="73914" y="1440929"/>
                  </a:moveTo>
                  <a:lnTo>
                    <a:pt x="72059" y="1433055"/>
                  </a:lnTo>
                  <a:lnTo>
                    <a:pt x="68465" y="1427607"/>
                  </a:lnTo>
                  <a:lnTo>
                    <a:pt x="65608" y="1423466"/>
                  </a:lnTo>
                  <a:lnTo>
                    <a:pt x="65608" y="1442783"/>
                  </a:lnTo>
                  <a:lnTo>
                    <a:pt x="65608" y="1459534"/>
                  </a:lnTo>
                  <a:lnTo>
                    <a:pt x="64528" y="1465821"/>
                  </a:lnTo>
                  <a:lnTo>
                    <a:pt x="62433" y="1470012"/>
                  </a:lnTo>
                  <a:lnTo>
                    <a:pt x="60248" y="1474203"/>
                  </a:lnTo>
                  <a:lnTo>
                    <a:pt x="57061" y="1476298"/>
                  </a:lnTo>
                  <a:lnTo>
                    <a:pt x="48514" y="1476298"/>
                  </a:lnTo>
                  <a:lnTo>
                    <a:pt x="45339" y="1474203"/>
                  </a:lnTo>
                  <a:lnTo>
                    <a:pt x="40970" y="1465821"/>
                  </a:lnTo>
                  <a:lnTo>
                    <a:pt x="39966" y="1459534"/>
                  </a:lnTo>
                  <a:lnTo>
                    <a:pt x="39966" y="1442783"/>
                  </a:lnTo>
                  <a:lnTo>
                    <a:pt x="40970" y="1436497"/>
                  </a:lnTo>
                  <a:lnTo>
                    <a:pt x="45339" y="1428115"/>
                  </a:lnTo>
                  <a:lnTo>
                    <a:pt x="48514" y="1426019"/>
                  </a:lnTo>
                  <a:lnTo>
                    <a:pt x="57061" y="1426019"/>
                  </a:lnTo>
                  <a:lnTo>
                    <a:pt x="60248" y="1428115"/>
                  </a:lnTo>
                  <a:lnTo>
                    <a:pt x="62433" y="1432306"/>
                  </a:lnTo>
                  <a:lnTo>
                    <a:pt x="64528" y="1436497"/>
                  </a:lnTo>
                  <a:lnTo>
                    <a:pt x="65608" y="1442783"/>
                  </a:lnTo>
                  <a:lnTo>
                    <a:pt x="65608" y="1423466"/>
                  </a:lnTo>
                  <a:lnTo>
                    <a:pt x="64770" y="1422247"/>
                  </a:lnTo>
                  <a:lnTo>
                    <a:pt x="59575" y="1419479"/>
                  </a:lnTo>
                  <a:lnTo>
                    <a:pt x="45923" y="1419479"/>
                  </a:lnTo>
                  <a:lnTo>
                    <a:pt x="31673" y="1440929"/>
                  </a:lnTo>
                  <a:lnTo>
                    <a:pt x="31673" y="1461465"/>
                  </a:lnTo>
                  <a:lnTo>
                    <a:pt x="33439" y="1469339"/>
                  </a:lnTo>
                  <a:lnTo>
                    <a:pt x="40640" y="1480070"/>
                  </a:lnTo>
                  <a:lnTo>
                    <a:pt x="45923" y="1482750"/>
                  </a:lnTo>
                  <a:lnTo>
                    <a:pt x="59575" y="1482750"/>
                  </a:lnTo>
                  <a:lnTo>
                    <a:pt x="64770" y="1480070"/>
                  </a:lnTo>
                  <a:lnTo>
                    <a:pt x="68465" y="1474711"/>
                  </a:lnTo>
                  <a:lnTo>
                    <a:pt x="72059" y="1469339"/>
                  </a:lnTo>
                  <a:lnTo>
                    <a:pt x="73914" y="1461465"/>
                  </a:lnTo>
                  <a:lnTo>
                    <a:pt x="73914" y="1440929"/>
                  </a:lnTo>
                  <a:close/>
                </a:path>
                <a:path w="1896745" h="1892300">
                  <a:moveTo>
                    <a:pt x="97040" y="1471269"/>
                  </a:moveTo>
                  <a:lnTo>
                    <a:pt x="88404" y="1471269"/>
                  </a:lnTo>
                  <a:lnTo>
                    <a:pt x="88404" y="1481658"/>
                  </a:lnTo>
                  <a:lnTo>
                    <a:pt x="97040" y="1481658"/>
                  </a:lnTo>
                  <a:lnTo>
                    <a:pt x="97040" y="1471269"/>
                  </a:lnTo>
                  <a:close/>
                </a:path>
                <a:path w="1896745" h="1892300">
                  <a:moveTo>
                    <a:pt x="153860" y="1440929"/>
                  </a:moveTo>
                  <a:lnTo>
                    <a:pt x="152019" y="1433055"/>
                  </a:lnTo>
                  <a:lnTo>
                    <a:pt x="148412" y="1427607"/>
                  </a:lnTo>
                  <a:lnTo>
                    <a:pt x="145554" y="1423466"/>
                  </a:lnTo>
                  <a:lnTo>
                    <a:pt x="145554" y="1442783"/>
                  </a:lnTo>
                  <a:lnTo>
                    <a:pt x="145554" y="1459534"/>
                  </a:lnTo>
                  <a:lnTo>
                    <a:pt x="144475" y="1465821"/>
                  </a:lnTo>
                  <a:lnTo>
                    <a:pt x="142379" y="1470012"/>
                  </a:lnTo>
                  <a:lnTo>
                    <a:pt x="140195" y="1474203"/>
                  </a:lnTo>
                  <a:lnTo>
                    <a:pt x="137007" y="1476298"/>
                  </a:lnTo>
                  <a:lnTo>
                    <a:pt x="128460" y="1476298"/>
                  </a:lnTo>
                  <a:lnTo>
                    <a:pt x="125285" y="1474203"/>
                  </a:lnTo>
                  <a:lnTo>
                    <a:pt x="120916" y="1465821"/>
                  </a:lnTo>
                  <a:lnTo>
                    <a:pt x="119913" y="1459534"/>
                  </a:lnTo>
                  <a:lnTo>
                    <a:pt x="119913" y="1442783"/>
                  </a:lnTo>
                  <a:lnTo>
                    <a:pt x="120916" y="1436497"/>
                  </a:lnTo>
                  <a:lnTo>
                    <a:pt x="125285" y="1428115"/>
                  </a:lnTo>
                  <a:lnTo>
                    <a:pt x="128460" y="1426019"/>
                  </a:lnTo>
                  <a:lnTo>
                    <a:pt x="137007" y="1426019"/>
                  </a:lnTo>
                  <a:lnTo>
                    <a:pt x="140195" y="1428115"/>
                  </a:lnTo>
                  <a:lnTo>
                    <a:pt x="142379" y="1432306"/>
                  </a:lnTo>
                  <a:lnTo>
                    <a:pt x="144475" y="1436497"/>
                  </a:lnTo>
                  <a:lnTo>
                    <a:pt x="145554" y="1442783"/>
                  </a:lnTo>
                  <a:lnTo>
                    <a:pt x="145554" y="1423466"/>
                  </a:lnTo>
                  <a:lnTo>
                    <a:pt x="144716" y="1422247"/>
                  </a:lnTo>
                  <a:lnTo>
                    <a:pt x="139522" y="1419479"/>
                  </a:lnTo>
                  <a:lnTo>
                    <a:pt x="125869" y="1419479"/>
                  </a:lnTo>
                  <a:lnTo>
                    <a:pt x="111620" y="1440929"/>
                  </a:lnTo>
                  <a:lnTo>
                    <a:pt x="111620" y="1461465"/>
                  </a:lnTo>
                  <a:lnTo>
                    <a:pt x="113385" y="1469339"/>
                  </a:lnTo>
                  <a:lnTo>
                    <a:pt x="120586" y="1480070"/>
                  </a:lnTo>
                  <a:lnTo>
                    <a:pt x="125869" y="1482750"/>
                  </a:lnTo>
                  <a:lnTo>
                    <a:pt x="139522" y="1482750"/>
                  </a:lnTo>
                  <a:lnTo>
                    <a:pt x="144716" y="1480070"/>
                  </a:lnTo>
                  <a:lnTo>
                    <a:pt x="148412" y="1474711"/>
                  </a:lnTo>
                  <a:lnTo>
                    <a:pt x="152019" y="1469339"/>
                  </a:lnTo>
                  <a:lnTo>
                    <a:pt x="153860" y="1461465"/>
                  </a:lnTo>
                  <a:lnTo>
                    <a:pt x="153860" y="1440929"/>
                  </a:lnTo>
                  <a:close/>
                </a:path>
                <a:path w="1896745" h="1892300">
                  <a:moveTo>
                    <a:pt x="207149" y="1440929"/>
                  </a:moveTo>
                  <a:lnTo>
                    <a:pt x="205308" y="1433055"/>
                  </a:lnTo>
                  <a:lnTo>
                    <a:pt x="201701" y="1427607"/>
                  </a:lnTo>
                  <a:lnTo>
                    <a:pt x="198856" y="1423466"/>
                  </a:lnTo>
                  <a:lnTo>
                    <a:pt x="198856" y="1442783"/>
                  </a:lnTo>
                  <a:lnTo>
                    <a:pt x="198856" y="1459534"/>
                  </a:lnTo>
                  <a:lnTo>
                    <a:pt x="197764" y="1465821"/>
                  </a:lnTo>
                  <a:lnTo>
                    <a:pt x="195668" y="1470012"/>
                  </a:lnTo>
                  <a:lnTo>
                    <a:pt x="193497" y="1474203"/>
                  </a:lnTo>
                  <a:lnTo>
                    <a:pt x="190309" y="1476298"/>
                  </a:lnTo>
                  <a:lnTo>
                    <a:pt x="181762" y="1476298"/>
                  </a:lnTo>
                  <a:lnTo>
                    <a:pt x="178574" y="1474203"/>
                  </a:lnTo>
                  <a:lnTo>
                    <a:pt x="174218" y="1465821"/>
                  </a:lnTo>
                  <a:lnTo>
                    <a:pt x="173215" y="1459534"/>
                  </a:lnTo>
                  <a:lnTo>
                    <a:pt x="173215" y="1442783"/>
                  </a:lnTo>
                  <a:lnTo>
                    <a:pt x="174218" y="1436497"/>
                  </a:lnTo>
                  <a:lnTo>
                    <a:pt x="178574" y="1428115"/>
                  </a:lnTo>
                  <a:lnTo>
                    <a:pt x="181762" y="1426019"/>
                  </a:lnTo>
                  <a:lnTo>
                    <a:pt x="190309" y="1426019"/>
                  </a:lnTo>
                  <a:lnTo>
                    <a:pt x="193497" y="1428115"/>
                  </a:lnTo>
                  <a:lnTo>
                    <a:pt x="195668" y="1432306"/>
                  </a:lnTo>
                  <a:lnTo>
                    <a:pt x="197764" y="1436497"/>
                  </a:lnTo>
                  <a:lnTo>
                    <a:pt x="198856" y="1442783"/>
                  </a:lnTo>
                  <a:lnTo>
                    <a:pt x="198856" y="1423466"/>
                  </a:lnTo>
                  <a:lnTo>
                    <a:pt x="198018" y="1422247"/>
                  </a:lnTo>
                  <a:lnTo>
                    <a:pt x="192824" y="1419479"/>
                  </a:lnTo>
                  <a:lnTo>
                    <a:pt x="179158" y="1419479"/>
                  </a:lnTo>
                  <a:lnTo>
                    <a:pt x="173888" y="1422247"/>
                  </a:lnTo>
                  <a:lnTo>
                    <a:pt x="173215" y="1423250"/>
                  </a:lnTo>
                  <a:lnTo>
                    <a:pt x="170281" y="1427607"/>
                  </a:lnTo>
                  <a:lnTo>
                    <a:pt x="166674" y="1433055"/>
                  </a:lnTo>
                  <a:lnTo>
                    <a:pt x="164922" y="1440929"/>
                  </a:lnTo>
                  <a:lnTo>
                    <a:pt x="164922" y="1461465"/>
                  </a:lnTo>
                  <a:lnTo>
                    <a:pt x="166674" y="1469339"/>
                  </a:lnTo>
                  <a:lnTo>
                    <a:pt x="173888" y="1480070"/>
                  </a:lnTo>
                  <a:lnTo>
                    <a:pt x="179158" y="1482750"/>
                  </a:lnTo>
                  <a:lnTo>
                    <a:pt x="192824" y="1482750"/>
                  </a:lnTo>
                  <a:lnTo>
                    <a:pt x="198018" y="1480070"/>
                  </a:lnTo>
                  <a:lnTo>
                    <a:pt x="201701" y="1474711"/>
                  </a:lnTo>
                  <a:lnTo>
                    <a:pt x="205308" y="1469339"/>
                  </a:lnTo>
                  <a:lnTo>
                    <a:pt x="207149" y="1461465"/>
                  </a:lnTo>
                  <a:lnTo>
                    <a:pt x="207149" y="1440929"/>
                  </a:lnTo>
                  <a:close/>
                </a:path>
                <a:path w="1896745" h="1892300">
                  <a:moveTo>
                    <a:pt x="257606" y="1474711"/>
                  </a:moveTo>
                  <a:lnTo>
                    <a:pt x="228777" y="1474711"/>
                  </a:lnTo>
                  <a:lnTo>
                    <a:pt x="250063" y="1452829"/>
                  </a:lnTo>
                  <a:lnTo>
                    <a:pt x="253250" y="1448981"/>
                  </a:lnTo>
                  <a:lnTo>
                    <a:pt x="254927" y="1446301"/>
                  </a:lnTo>
                  <a:lnTo>
                    <a:pt x="256768" y="1441856"/>
                  </a:lnTo>
                  <a:lnTo>
                    <a:pt x="257263" y="1439430"/>
                  </a:lnTo>
                  <a:lnTo>
                    <a:pt x="257263" y="1431632"/>
                  </a:lnTo>
                  <a:lnTo>
                    <a:pt x="255346" y="1427441"/>
                  </a:lnTo>
                  <a:lnTo>
                    <a:pt x="247802" y="1421079"/>
                  </a:lnTo>
                  <a:lnTo>
                    <a:pt x="242773" y="1419479"/>
                  </a:lnTo>
                  <a:lnTo>
                    <a:pt x="234061" y="1419479"/>
                  </a:lnTo>
                  <a:lnTo>
                    <a:pt x="231368" y="1419821"/>
                  </a:lnTo>
                  <a:lnTo>
                    <a:pt x="225679" y="1421155"/>
                  </a:lnTo>
                  <a:lnTo>
                    <a:pt x="222567" y="1422158"/>
                  </a:lnTo>
                  <a:lnTo>
                    <a:pt x="219227" y="1423504"/>
                  </a:lnTo>
                  <a:lnTo>
                    <a:pt x="219227" y="1431886"/>
                  </a:lnTo>
                  <a:lnTo>
                    <a:pt x="222491" y="1430045"/>
                  </a:lnTo>
                  <a:lnTo>
                    <a:pt x="225590" y="1428699"/>
                  </a:lnTo>
                  <a:lnTo>
                    <a:pt x="231292" y="1426933"/>
                  </a:lnTo>
                  <a:lnTo>
                    <a:pt x="234061" y="1426438"/>
                  </a:lnTo>
                  <a:lnTo>
                    <a:pt x="240334" y="1426438"/>
                  </a:lnTo>
                  <a:lnTo>
                    <a:pt x="243268" y="1427530"/>
                  </a:lnTo>
                  <a:lnTo>
                    <a:pt x="247802" y="1431544"/>
                  </a:lnTo>
                  <a:lnTo>
                    <a:pt x="248970" y="1434236"/>
                  </a:lnTo>
                  <a:lnTo>
                    <a:pt x="248970" y="1439430"/>
                  </a:lnTo>
                  <a:lnTo>
                    <a:pt x="218808" y="1474711"/>
                  </a:lnTo>
                  <a:lnTo>
                    <a:pt x="218808" y="1481658"/>
                  </a:lnTo>
                  <a:lnTo>
                    <a:pt x="257606" y="1481658"/>
                  </a:lnTo>
                  <a:lnTo>
                    <a:pt x="257606" y="1474711"/>
                  </a:lnTo>
                  <a:close/>
                </a:path>
                <a:path w="1896745" h="1892300">
                  <a:moveTo>
                    <a:pt x="610603" y="55232"/>
                  </a:moveTo>
                  <a:lnTo>
                    <a:pt x="581774" y="55232"/>
                  </a:lnTo>
                  <a:lnTo>
                    <a:pt x="603059" y="33362"/>
                  </a:lnTo>
                  <a:lnTo>
                    <a:pt x="606247" y="29502"/>
                  </a:lnTo>
                  <a:lnTo>
                    <a:pt x="607923" y="26822"/>
                  </a:lnTo>
                  <a:lnTo>
                    <a:pt x="609765" y="22377"/>
                  </a:lnTo>
                  <a:lnTo>
                    <a:pt x="610273" y="19951"/>
                  </a:lnTo>
                  <a:lnTo>
                    <a:pt x="610273" y="12153"/>
                  </a:lnTo>
                  <a:lnTo>
                    <a:pt x="608342" y="7962"/>
                  </a:lnTo>
                  <a:lnTo>
                    <a:pt x="600798" y="1600"/>
                  </a:lnTo>
                  <a:lnTo>
                    <a:pt x="595769" y="0"/>
                  </a:lnTo>
                  <a:lnTo>
                    <a:pt x="587057" y="0"/>
                  </a:lnTo>
                  <a:lnTo>
                    <a:pt x="584377" y="342"/>
                  </a:lnTo>
                  <a:lnTo>
                    <a:pt x="578675" y="1676"/>
                  </a:lnTo>
                  <a:lnTo>
                    <a:pt x="575576" y="2679"/>
                  </a:lnTo>
                  <a:lnTo>
                    <a:pt x="572223" y="4025"/>
                  </a:lnTo>
                  <a:lnTo>
                    <a:pt x="572223" y="12407"/>
                  </a:lnTo>
                  <a:lnTo>
                    <a:pt x="575487" y="10566"/>
                  </a:lnTo>
                  <a:lnTo>
                    <a:pt x="578586" y="9220"/>
                  </a:lnTo>
                  <a:lnTo>
                    <a:pt x="584288" y="7467"/>
                  </a:lnTo>
                  <a:lnTo>
                    <a:pt x="587057" y="6959"/>
                  </a:lnTo>
                  <a:lnTo>
                    <a:pt x="593344" y="6959"/>
                  </a:lnTo>
                  <a:lnTo>
                    <a:pt x="596277" y="8051"/>
                  </a:lnTo>
                  <a:lnTo>
                    <a:pt x="600798" y="12077"/>
                  </a:lnTo>
                  <a:lnTo>
                    <a:pt x="601967" y="14757"/>
                  </a:lnTo>
                  <a:lnTo>
                    <a:pt x="601967" y="19951"/>
                  </a:lnTo>
                  <a:lnTo>
                    <a:pt x="571804" y="55232"/>
                  </a:lnTo>
                  <a:lnTo>
                    <a:pt x="571804" y="62179"/>
                  </a:lnTo>
                  <a:lnTo>
                    <a:pt x="610603" y="62179"/>
                  </a:lnTo>
                  <a:lnTo>
                    <a:pt x="610603" y="55232"/>
                  </a:lnTo>
                  <a:close/>
                </a:path>
                <a:path w="1896745" h="1892300">
                  <a:moveTo>
                    <a:pt x="666750" y="21463"/>
                  </a:moveTo>
                  <a:lnTo>
                    <a:pt x="664908" y="13576"/>
                  </a:lnTo>
                  <a:lnTo>
                    <a:pt x="661301" y="8128"/>
                  </a:lnTo>
                  <a:lnTo>
                    <a:pt x="658456" y="3987"/>
                  </a:lnTo>
                  <a:lnTo>
                    <a:pt x="658456" y="23304"/>
                  </a:lnTo>
                  <a:lnTo>
                    <a:pt x="658456" y="40055"/>
                  </a:lnTo>
                  <a:lnTo>
                    <a:pt x="657364" y="46342"/>
                  </a:lnTo>
                  <a:lnTo>
                    <a:pt x="655269" y="50533"/>
                  </a:lnTo>
                  <a:lnTo>
                    <a:pt x="653097" y="54724"/>
                  </a:lnTo>
                  <a:lnTo>
                    <a:pt x="649909" y="56819"/>
                  </a:lnTo>
                  <a:lnTo>
                    <a:pt x="641362" y="56819"/>
                  </a:lnTo>
                  <a:lnTo>
                    <a:pt x="638175" y="54724"/>
                  </a:lnTo>
                  <a:lnTo>
                    <a:pt x="633818" y="46342"/>
                  </a:lnTo>
                  <a:lnTo>
                    <a:pt x="632815" y="40055"/>
                  </a:lnTo>
                  <a:lnTo>
                    <a:pt x="632815" y="23304"/>
                  </a:lnTo>
                  <a:lnTo>
                    <a:pt x="633818" y="17018"/>
                  </a:lnTo>
                  <a:lnTo>
                    <a:pt x="638175" y="8636"/>
                  </a:lnTo>
                  <a:lnTo>
                    <a:pt x="641362" y="6540"/>
                  </a:lnTo>
                  <a:lnTo>
                    <a:pt x="649909" y="6540"/>
                  </a:lnTo>
                  <a:lnTo>
                    <a:pt x="653097" y="8636"/>
                  </a:lnTo>
                  <a:lnTo>
                    <a:pt x="655269" y="12827"/>
                  </a:lnTo>
                  <a:lnTo>
                    <a:pt x="657364" y="17018"/>
                  </a:lnTo>
                  <a:lnTo>
                    <a:pt x="658456" y="23304"/>
                  </a:lnTo>
                  <a:lnTo>
                    <a:pt x="658456" y="3987"/>
                  </a:lnTo>
                  <a:lnTo>
                    <a:pt x="657618" y="2768"/>
                  </a:lnTo>
                  <a:lnTo>
                    <a:pt x="652424" y="0"/>
                  </a:lnTo>
                  <a:lnTo>
                    <a:pt x="638759" y="0"/>
                  </a:lnTo>
                  <a:lnTo>
                    <a:pt x="633476" y="2768"/>
                  </a:lnTo>
                  <a:lnTo>
                    <a:pt x="632815" y="3771"/>
                  </a:lnTo>
                  <a:lnTo>
                    <a:pt x="629881" y="8128"/>
                  </a:lnTo>
                  <a:lnTo>
                    <a:pt x="626275" y="13576"/>
                  </a:lnTo>
                  <a:lnTo>
                    <a:pt x="624509" y="21463"/>
                  </a:lnTo>
                  <a:lnTo>
                    <a:pt x="624509" y="41986"/>
                  </a:lnTo>
                  <a:lnTo>
                    <a:pt x="626275" y="49872"/>
                  </a:lnTo>
                  <a:lnTo>
                    <a:pt x="633476" y="60591"/>
                  </a:lnTo>
                  <a:lnTo>
                    <a:pt x="638759" y="63271"/>
                  </a:lnTo>
                  <a:lnTo>
                    <a:pt x="652424" y="63271"/>
                  </a:lnTo>
                  <a:lnTo>
                    <a:pt x="657618" y="60591"/>
                  </a:lnTo>
                  <a:lnTo>
                    <a:pt x="661301" y="55232"/>
                  </a:lnTo>
                  <a:lnTo>
                    <a:pt x="664908" y="49872"/>
                  </a:lnTo>
                  <a:lnTo>
                    <a:pt x="666750" y="41986"/>
                  </a:lnTo>
                  <a:lnTo>
                    <a:pt x="666750" y="21463"/>
                  </a:lnTo>
                  <a:close/>
                </a:path>
                <a:path w="1896745" h="1892300">
                  <a:moveTo>
                    <a:pt x="689876" y="51790"/>
                  </a:moveTo>
                  <a:lnTo>
                    <a:pt x="681253" y="51790"/>
                  </a:lnTo>
                  <a:lnTo>
                    <a:pt x="681253" y="62179"/>
                  </a:lnTo>
                  <a:lnTo>
                    <a:pt x="689876" y="62179"/>
                  </a:lnTo>
                  <a:lnTo>
                    <a:pt x="689876" y="51790"/>
                  </a:lnTo>
                  <a:close/>
                </a:path>
                <a:path w="1896745" h="1892300">
                  <a:moveTo>
                    <a:pt x="746950" y="36207"/>
                  </a:moveTo>
                  <a:lnTo>
                    <a:pt x="745109" y="31089"/>
                  </a:lnTo>
                  <a:lnTo>
                    <a:pt x="738657" y="24333"/>
                  </a:lnTo>
                  <a:lnTo>
                    <a:pt x="738657" y="38214"/>
                  </a:lnTo>
                  <a:lnTo>
                    <a:pt x="738657" y="47015"/>
                  </a:lnTo>
                  <a:lnTo>
                    <a:pt x="737565" y="50533"/>
                  </a:lnTo>
                  <a:lnTo>
                    <a:pt x="733209" y="55562"/>
                  </a:lnTo>
                  <a:lnTo>
                    <a:pt x="730275" y="56819"/>
                  </a:lnTo>
                  <a:lnTo>
                    <a:pt x="722896" y="56819"/>
                  </a:lnTo>
                  <a:lnTo>
                    <a:pt x="719963" y="55562"/>
                  </a:lnTo>
                  <a:lnTo>
                    <a:pt x="715606" y="50533"/>
                  </a:lnTo>
                  <a:lnTo>
                    <a:pt x="714514" y="47015"/>
                  </a:lnTo>
                  <a:lnTo>
                    <a:pt x="714514" y="38214"/>
                  </a:lnTo>
                  <a:lnTo>
                    <a:pt x="715606" y="34696"/>
                  </a:lnTo>
                  <a:lnTo>
                    <a:pt x="719963" y="29667"/>
                  </a:lnTo>
                  <a:lnTo>
                    <a:pt x="722896" y="28333"/>
                  </a:lnTo>
                  <a:lnTo>
                    <a:pt x="730275" y="28333"/>
                  </a:lnTo>
                  <a:lnTo>
                    <a:pt x="733209" y="29667"/>
                  </a:lnTo>
                  <a:lnTo>
                    <a:pt x="737565" y="34696"/>
                  </a:lnTo>
                  <a:lnTo>
                    <a:pt x="738657" y="38214"/>
                  </a:lnTo>
                  <a:lnTo>
                    <a:pt x="738657" y="24333"/>
                  </a:lnTo>
                  <a:lnTo>
                    <a:pt x="738073" y="23723"/>
                  </a:lnTo>
                  <a:lnTo>
                    <a:pt x="733209" y="21793"/>
                  </a:lnTo>
                  <a:lnTo>
                    <a:pt x="724154" y="21793"/>
                  </a:lnTo>
                  <a:lnTo>
                    <a:pt x="713016" y="29171"/>
                  </a:lnTo>
                  <a:lnTo>
                    <a:pt x="713346" y="21793"/>
                  </a:lnTo>
                  <a:lnTo>
                    <a:pt x="715022" y="16179"/>
                  </a:lnTo>
                  <a:lnTo>
                    <a:pt x="720725" y="8801"/>
                  </a:lnTo>
                  <a:lnTo>
                    <a:pt x="724903" y="6959"/>
                  </a:lnTo>
                  <a:lnTo>
                    <a:pt x="733209" y="7048"/>
                  </a:lnTo>
                  <a:lnTo>
                    <a:pt x="734542" y="7213"/>
                  </a:lnTo>
                  <a:lnTo>
                    <a:pt x="738822" y="8216"/>
                  </a:lnTo>
                  <a:lnTo>
                    <a:pt x="740918" y="8966"/>
                  </a:lnTo>
                  <a:lnTo>
                    <a:pt x="743013" y="9982"/>
                  </a:lnTo>
                  <a:lnTo>
                    <a:pt x="743013" y="2438"/>
                  </a:lnTo>
                  <a:lnTo>
                    <a:pt x="722401" y="0"/>
                  </a:lnTo>
                  <a:lnTo>
                    <a:pt x="716191" y="2933"/>
                  </a:lnTo>
                  <a:lnTo>
                    <a:pt x="713016" y="6946"/>
                  </a:lnTo>
                  <a:lnTo>
                    <a:pt x="711669" y="8636"/>
                  </a:lnTo>
                  <a:lnTo>
                    <a:pt x="707059" y="14338"/>
                  </a:lnTo>
                  <a:lnTo>
                    <a:pt x="704799" y="22047"/>
                  </a:lnTo>
                  <a:lnTo>
                    <a:pt x="704799" y="41986"/>
                  </a:lnTo>
                  <a:lnTo>
                    <a:pt x="706640" y="49872"/>
                  </a:lnTo>
                  <a:lnTo>
                    <a:pt x="710412" y="55232"/>
                  </a:lnTo>
                  <a:lnTo>
                    <a:pt x="714095" y="60591"/>
                  </a:lnTo>
                  <a:lnTo>
                    <a:pt x="719543" y="63271"/>
                  </a:lnTo>
                  <a:lnTo>
                    <a:pt x="732701" y="63271"/>
                  </a:lnTo>
                  <a:lnTo>
                    <a:pt x="737641" y="61429"/>
                  </a:lnTo>
                  <a:lnTo>
                    <a:pt x="745020" y="53886"/>
                  </a:lnTo>
                  <a:lnTo>
                    <a:pt x="746950" y="48856"/>
                  </a:lnTo>
                  <a:lnTo>
                    <a:pt x="746950" y="36207"/>
                  </a:lnTo>
                  <a:close/>
                </a:path>
                <a:path w="1896745" h="1892300">
                  <a:moveTo>
                    <a:pt x="798817" y="40563"/>
                  </a:moveTo>
                  <a:lnTo>
                    <a:pt x="797648" y="37211"/>
                  </a:lnTo>
                  <a:lnTo>
                    <a:pt x="793292" y="31851"/>
                  </a:lnTo>
                  <a:lnTo>
                    <a:pt x="790194" y="30086"/>
                  </a:lnTo>
                  <a:lnTo>
                    <a:pt x="786257" y="29248"/>
                  </a:lnTo>
                  <a:lnTo>
                    <a:pt x="789774" y="28409"/>
                  </a:lnTo>
                  <a:lnTo>
                    <a:pt x="792543" y="26733"/>
                  </a:lnTo>
                  <a:lnTo>
                    <a:pt x="796391" y="22047"/>
                  </a:lnTo>
                  <a:lnTo>
                    <a:pt x="797394" y="19189"/>
                  </a:lnTo>
                  <a:lnTo>
                    <a:pt x="797394" y="10985"/>
                  </a:lnTo>
                  <a:lnTo>
                    <a:pt x="795553" y="7124"/>
                  </a:lnTo>
                  <a:lnTo>
                    <a:pt x="788174" y="1435"/>
                  </a:lnTo>
                  <a:lnTo>
                    <a:pt x="783234" y="0"/>
                  </a:lnTo>
                  <a:lnTo>
                    <a:pt x="774522" y="0"/>
                  </a:lnTo>
                  <a:lnTo>
                    <a:pt x="771918" y="254"/>
                  </a:lnTo>
                  <a:lnTo>
                    <a:pt x="766470" y="1092"/>
                  </a:lnTo>
                  <a:lnTo>
                    <a:pt x="760437" y="2603"/>
                  </a:lnTo>
                  <a:lnTo>
                    <a:pt x="760437" y="9982"/>
                  </a:lnTo>
                  <a:lnTo>
                    <a:pt x="763536" y="8966"/>
                  </a:lnTo>
                  <a:lnTo>
                    <a:pt x="766394" y="8216"/>
                  </a:lnTo>
                  <a:lnTo>
                    <a:pt x="771588" y="7213"/>
                  </a:lnTo>
                  <a:lnTo>
                    <a:pt x="774014" y="6959"/>
                  </a:lnTo>
                  <a:lnTo>
                    <a:pt x="780389" y="6959"/>
                  </a:lnTo>
                  <a:lnTo>
                    <a:pt x="783577" y="7797"/>
                  </a:lnTo>
                  <a:lnTo>
                    <a:pt x="788009" y="11150"/>
                  </a:lnTo>
                  <a:lnTo>
                    <a:pt x="789190" y="13576"/>
                  </a:lnTo>
                  <a:lnTo>
                    <a:pt x="789190" y="19786"/>
                  </a:lnTo>
                  <a:lnTo>
                    <a:pt x="788098" y="22123"/>
                  </a:lnTo>
                  <a:lnTo>
                    <a:pt x="783742" y="25400"/>
                  </a:lnTo>
                  <a:lnTo>
                    <a:pt x="780643" y="26149"/>
                  </a:lnTo>
                  <a:lnTo>
                    <a:pt x="769162" y="26149"/>
                  </a:lnTo>
                  <a:lnTo>
                    <a:pt x="769162" y="32943"/>
                  </a:lnTo>
                  <a:lnTo>
                    <a:pt x="780808" y="32943"/>
                  </a:lnTo>
                  <a:lnTo>
                    <a:pt x="784326" y="34023"/>
                  </a:lnTo>
                  <a:lnTo>
                    <a:pt x="789355" y="38049"/>
                  </a:lnTo>
                  <a:lnTo>
                    <a:pt x="790613" y="40894"/>
                  </a:lnTo>
                  <a:lnTo>
                    <a:pt x="790613" y="48361"/>
                  </a:lnTo>
                  <a:lnTo>
                    <a:pt x="789190" y="51371"/>
                  </a:lnTo>
                  <a:lnTo>
                    <a:pt x="783818" y="55397"/>
                  </a:lnTo>
                  <a:lnTo>
                    <a:pt x="779881" y="56400"/>
                  </a:lnTo>
                  <a:lnTo>
                    <a:pt x="771677" y="56400"/>
                  </a:lnTo>
                  <a:lnTo>
                    <a:pt x="768819" y="56070"/>
                  </a:lnTo>
                  <a:lnTo>
                    <a:pt x="763371" y="54724"/>
                  </a:lnTo>
                  <a:lnTo>
                    <a:pt x="760857" y="53721"/>
                  </a:lnTo>
                  <a:lnTo>
                    <a:pt x="758596" y="52374"/>
                  </a:lnTo>
                  <a:lnTo>
                    <a:pt x="758596" y="60337"/>
                  </a:lnTo>
                  <a:lnTo>
                    <a:pt x="761453" y="61353"/>
                  </a:lnTo>
                  <a:lnTo>
                    <a:pt x="764298" y="62103"/>
                  </a:lnTo>
                  <a:lnTo>
                    <a:pt x="769658" y="63017"/>
                  </a:lnTo>
                  <a:lnTo>
                    <a:pt x="772337" y="63271"/>
                  </a:lnTo>
                  <a:lnTo>
                    <a:pt x="782561" y="63271"/>
                  </a:lnTo>
                  <a:lnTo>
                    <a:pt x="788428" y="61683"/>
                  </a:lnTo>
                  <a:lnTo>
                    <a:pt x="796721" y="55143"/>
                  </a:lnTo>
                  <a:lnTo>
                    <a:pt x="798817" y="50457"/>
                  </a:lnTo>
                  <a:lnTo>
                    <a:pt x="798817" y="40563"/>
                  </a:lnTo>
                  <a:close/>
                </a:path>
                <a:path w="1896745" h="1892300">
                  <a:moveTo>
                    <a:pt x="1184694" y="1864868"/>
                  </a:moveTo>
                  <a:lnTo>
                    <a:pt x="1162659" y="1864868"/>
                  </a:lnTo>
                  <a:lnTo>
                    <a:pt x="1162659" y="1871573"/>
                  </a:lnTo>
                  <a:lnTo>
                    <a:pt x="1184694" y="1871573"/>
                  </a:lnTo>
                  <a:lnTo>
                    <a:pt x="1184694" y="1864868"/>
                  </a:lnTo>
                  <a:close/>
                </a:path>
                <a:path w="1896745" h="1892300">
                  <a:moveTo>
                    <a:pt x="1236814" y="1865210"/>
                  </a:moveTo>
                  <a:lnTo>
                    <a:pt x="1234973" y="1860092"/>
                  </a:lnTo>
                  <a:lnTo>
                    <a:pt x="1228521" y="1853336"/>
                  </a:lnTo>
                  <a:lnTo>
                    <a:pt x="1228521" y="1867217"/>
                  </a:lnTo>
                  <a:lnTo>
                    <a:pt x="1228521" y="1876018"/>
                  </a:lnTo>
                  <a:lnTo>
                    <a:pt x="1227429" y="1879536"/>
                  </a:lnTo>
                  <a:lnTo>
                    <a:pt x="1223073" y="1884565"/>
                  </a:lnTo>
                  <a:lnTo>
                    <a:pt x="1220139" y="1885823"/>
                  </a:lnTo>
                  <a:lnTo>
                    <a:pt x="1212773" y="1885823"/>
                  </a:lnTo>
                  <a:lnTo>
                    <a:pt x="1209840" y="1884565"/>
                  </a:lnTo>
                  <a:lnTo>
                    <a:pt x="1205484" y="1879536"/>
                  </a:lnTo>
                  <a:lnTo>
                    <a:pt x="1204391" y="1876018"/>
                  </a:lnTo>
                  <a:lnTo>
                    <a:pt x="1204391" y="1867217"/>
                  </a:lnTo>
                  <a:lnTo>
                    <a:pt x="1205484" y="1863699"/>
                  </a:lnTo>
                  <a:lnTo>
                    <a:pt x="1209840" y="1858670"/>
                  </a:lnTo>
                  <a:lnTo>
                    <a:pt x="1212773" y="1857336"/>
                  </a:lnTo>
                  <a:lnTo>
                    <a:pt x="1220139" y="1857336"/>
                  </a:lnTo>
                  <a:lnTo>
                    <a:pt x="1223073" y="1858670"/>
                  </a:lnTo>
                  <a:lnTo>
                    <a:pt x="1227429" y="1863699"/>
                  </a:lnTo>
                  <a:lnTo>
                    <a:pt x="1228521" y="1867217"/>
                  </a:lnTo>
                  <a:lnTo>
                    <a:pt x="1228521" y="1853336"/>
                  </a:lnTo>
                  <a:lnTo>
                    <a:pt x="1227937" y="1852726"/>
                  </a:lnTo>
                  <a:lnTo>
                    <a:pt x="1223073" y="1850796"/>
                  </a:lnTo>
                  <a:lnTo>
                    <a:pt x="1214031" y="1850796"/>
                  </a:lnTo>
                  <a:lnTo>
                    <a:pt x="1211338" y="1851469"/>
                  </a:lnTo>
                  <a:lnTo>
                    <a:pt x="1206487" y="1853984"/>
                  </a:lnTo>
                  <a:lnTo>
                    <a:pt x="1204468" y="1855825"/>
                  </a:lnTo>
                  <a:lnTo>
                    <a:pt x="1204391" y="1855952"/>
                  </a:lnTo>
                  <a:lnTo>
                    <a:pt x="1202880" y="1858175"/>
                  </a:lnTo>
                  <a:lnTo>
                    <a:pt x="1203210" y="1850796"/>
                  </a:lnTo>
                  <a:lnTo>
                    <a:pt x="1204887" y="1845183"/>
                  </a:lnTo>
                  <a:lnTo>
                    <a:pt x="1210589" y="1837804"/>
                  </a:lnTo>
                  <a:lnTo>
                    <a:pt x="1214780" y="1835962"/>
                  </a:lnTo>
                  <a:lnTo>
                    <a:pt x="1223073" y="1836051"/>
                  </a:lnTo>
                  <a:lnTo>
                    <a:pt x="1224419" y="1836216"/>
                  </a:lnTo>
                  <a:lnTo>
                    <a:pt x="1228686" y="1837220"/>
                  </a:lnTo>
                  <a:lnTo>
                    <a:pt x="1230782" y="1837969"/>
                  </a:lnTo>
                  <a:lnTo>
                    <a:pt x="1232877" y="1838985"/>
                  </a:lnTo>
                  <a:lnTo>
                    <a:pt x="1232877" y="1831441"/>
                  </a:lnTo>
                  <a:lnTo>
                    <a:pt x="1212265" y="1829003"/>
                  </a:lnTo>
                  <a:lnTo>
                    <a:pt x="1206068" y="1831936"/>
                  </a:lnTo>
                  <a:lnTo>
                    <a:pt x="1202880" y="1835950"/>
                  </a:lnTo>
                  <a:lnTo>
                    <a:pt x="1201534" y="1837639"/>
                  </a:lnTo>
                  <a:lnTo>
                    <a:pt x="1196924" y="1843341"/>
                  </a:lnTo>
                  <a:lnTo>
                    <a:pt x="1194663" y="1851050"/>
                  </a:lnTo>
                  <a:lnTo>
                    <a:pt x="1194663" y="1870989"/>
                  </a:lnTo>
                  <a:lnTo>
                    <a:pt x="1196505" y="1878863"/>
                  </a:lnTo>
                  <a:lnTo>
                    <a:pt x="1200277" y="1884235"/>
                  </a:lnTo>
                  <a:lnTo>
                    <a:pt x="1203972" y="1889594"/>
                  </a:lnTo>
                  <a:lnTo>
                    <a:pt x="1209421" y="1892274"/>
                  </a:lnTo>
                  <a:lnTo>
                    <a:pt x="1222578" y="1892274"/>
                  </a:lnTo>
                  <a:lnTo>
                    <a:pt x="1227518" y="1890433"/>
                  </a:lnTo>
                  <a:lnTo>
                    <a:pt x="1234897" y="1882889"/>
                  </a:lnTo>
                  <a:lnTo>
                    <a:pt x="1236814" y="1877860"/>
                  </a:lnTo>
                  <a:lnTo>
                    <a:pt x="1236814" y="1865210"/>
                  </a:lnTo>
                  <a:close/>
                </a:path>
                <a:path w="1896745" h="1892300">
                  <a:moveTo>
                    <a:pt x="1259700" y="1880793"/>
                  </a:moveTo>
                  <a:lnTo>
                    <a:pt x="1251064" y="1880793"/>
                  </a:lnTo>
                  <a:lnTo>
                    <a:pt x="1251064" y="1891182"/>
                  </a:lnTo>
                  <a:lnTo>
                    <a:pt x="1259700" y="1891182"/>
                  </a:lnTo>
                  <a:lnTo>
                    <a:pt x="1259700" y="1880793"/>
                  </a:lnTo>
                  <a:close/>
                </a:path>
                <a:path w="1896745" h="1892300">
                  <a:moveTo>
                    <a:pt x="1316177" y="1850466"/>
                  </a:moveTo>
                  <a:lnTo>
                    <a:pt x="1306461" y="1831555"/>
                  </a:lnTo>
                  <a:lnTo>
                    <a:pt x="1306461" y="1845437"/>
                  </a:lnTo>
                  <a:lnTo>
                    <a:pt x="1306461" y="1854225"/>
                  </a:lnTo>
                  <a:lnTo>
                    <a:pt x="1305369" y="1857756"/>
                  </a:lnTo>
                  <a:lnTo>
                    <a:pt x="1301013" y="1862772"/>
                  </a:lnTo>
                  <a:lnTo>
                    <a:pt x="1298079" y="1864029"/>
                  </a:lnTo>
                  <a:lnTo>
                    <a:pt x="1290701" y="1864029"/>
                  </a:lnTo>
                  <a:lnTo>
                    <a:pt x="1287767" y="1862772"/>
                  </a:lnTo>
                  <a:lnTo>
                    <a:pt x="1283411" y="1857756"/>
                  </a:lnTo>
                  <a:lnTo>
                    <a:pt x="1282319" y="1854225"/>
                  </a:lnTo>
                  <a:lnTo>
                    <a:pt x="1282319" y="1845437"/>
                  </a:lnTo>
                  <a:lnTo>
                    <a:pt x="1283411" y="1841906"/>
                  </a:lnTo>
                  <a:lnTo>
                    <a:pt x="1287767" y="1836889"/>
                  </a:lnTo>
                  <a:lnTo>
                    <a:pt x="1290701" y="1835543"/>
                  </a:lnTo>
                  <a:lnTo>
                    <a:pt x="1298079" y="1835543"/>
                  </a:lnTo>
                  <a:lnTo>
                    <a:pt x="1301013" y="1836889"/>
                  </a:lnTo>
                  <a:lnTo>
                    <a:pt x="1305369" y="1841906"/>
                  </a:lnTo>
                  <a:lnTo>
                    <a:pt x="1306461" y="1845437"/>
                  </a:lnTo>
                  <a:lnTo>
                    <a:pt x="1306461" y="1831555"/>
                  </a:lnTo>
                  <a:lnTo>
                    <a:pt x="1301432" y="1829003"/>
                  </a:lnTo>
                  <a:lnTo>
                    <a:pt x="1288186" y="1829003"/>
                  </a:lnTo>
                  <a:lnTo>
                    <a:pt x="1274025" y="1843582"/>
                  </a:lnTo>
                  <a:lnTo>
                    <a:pt x="1274025" y="1856244"/>
                  </a:lnTo>
                  <a:lnTo>
                    <a:pt x="1275791" y="1861273"/>
                  </a:lnTo>
                  <a:lnTo>
                    <a:pt x="1282827" y="1868639"/>
                  </a:lnTo>
                  <a:lnTo>
                    <a:pt x="1287691" y="1870494"/>
                  </a:lnTo>
                  <a:lnTo>
                    <a:pt x="1296822" y="1870494"/>
                  </a:lnTo>
                  <a:lnTo>
                    <a:pt x="1307973" y="1863204"/>
                  </a:lnTo>
                  <a:lnTo>
                    <a:pt x="1307465" y="1870735"/>
                  </a:lnTo>
                  <a:lnTo>
                    <a:pt x="1305788" y="1876272"/>
                  </a:lnTo>
                  <a:lnTo>
                    <a:pt x="1300086" y="1883638"/>
                  </a:lnTo>
                  <a:lnTo>
                    <a:pt x="1295895" y="1885403"/>
                  </a:lnTo>
                  <a:lnTo>
                    <a:pt x="1287691" y="1885315"/>
                  </a:lnTo>
                  <a:lnTo>
                    <a:pt x="1286344" y="1885149"/>
                  </a:lnTo>
                  <a:lnTo>
                    <a:pt x="1282077" y="1884146"/>
                  </a:lnTo>
                  <a:lnTo>
                    <a:pt x="1279982" y="1883397"/>
                  </a:lnTo>
                  <a:lnTo>
                    <a:pt x="1277962" y="1882394"/>
                  </a:lnTo>
                  <a:lnTo>
                    <a:pt x="1277962" y="1889925"/>
                  </a:lnTo>
                  <a:lnTo>
                    <a:pt x="1298575" y="1892274"/>
                  </a:lnTo>
                  <a:lnTo>
                    <a:pt x="1304696" y="1889429"/>
                  </a:lnTo>
                  <a:lnTo>
                    <a:pt x="1309306" y="1883727"/>
                  </a:lnTo>
                  <a:lnTo>
                    <a:pt x="1313827" y="1878025"/>
                  </a:lnTo>
                  <a:lnTo>
                    <a:pt x="1316177" y="1870405"/>
                  </a:lnTo>
                  <a:lnTo>
                    <a:pt x="1316177" y="1850466"/>
                  </a:lnTo>
                  <a:close/>
                </a:path>
                <a:path w="1896745" h="1892300">
                  <a:moveTo>
                    <a:pt x="1712747" y="1510157"/>
                  </a:moveTo>
                  <a:lnTo>
                    <a:pt x="1690700" y="1510157"/>
                  </a:lnTo>
                  <a:lnTo>
                    <a:pt x="1690700" y="1516862"/>
                  </a:lnTo>
                  <a:lnTo>
                    <a:pt x="1712747" y="1516862"/>
                  </a:lnTo>
                  <a:lnTo>
                    <a:pt x="1712747" y="1510157"/>
                  </a:lnTo>
                  <a:close/>
                </a:path>
                <a:path w="1896745" h="1892300">
                  <a:moveTo>
                    <a:pt x="1762442" y="1529524"/>
                  </a:moveTo>
                  <a:lnTo>
                    <a:pt x="1748942" y="1529524"/>
                  </a:lnTo>
                  <a:lnTo>
                    <a:pt x="1748942" y="1475384"/>
                  </a:lnTo>
                  <a:lnTo>
                    <a:pt x="1740649" y="1475384"/>
                  </a:lnTo>
                  <a:lnTo>
                    <a:pt x="1726069" y="1478318"/>
                  </a:lnTo>
                  <a:lnTo>
                    <a:pt x="1726069" y="1485861"/>
                  </a:lnTo>
                  <a:lnTo>
                    <a:pt x="1740725" y="1482928"/>
                  </a:lnTo>
                  <a:lnTo>
                    <a:pt x="1740725" y="1529524"/>
                  </a:lnTo>
                  <a:lnTo>
                    <a:pt x="1727238" y="1529524"/>
                  </a:lnTo>
                  <a:lnTo>
                    <a:pt x="1727238" y="1536471"/>
                  </a:lnTo>
                  <a:lnTo>
                    <a:pt x="1762442" y="1536471"/>
                  </a:lnTo>
                  <a:lnTo>
                    <a:pt x="1762442" y="1529524"/>
                  </a:lnTo>
                  <a:close/>
                </a:path>
                <a:path w="1896745" h="1892300">
                  <a:moveTo>
                    <a:pt x="1787740" y="1526082"/>
                  </a:moveTo>
                  <a:lnTo>
                    <a:pt x="1779117" y="1526082"/>
                  </a:lnTo>
                  <a:lnTo>
                    <a:pt x="1779117" y="1536471"/>
                  </a:lnTo>
                  <a:lnTo>
                    <a:pt x="1787740" y="1536471"/>
                  </a:lnTo>
                  <a:lnTo>
                    <a:pt x="1787740" y="1526082"/>
                  </a:lnTo>
                  <a:close/>
                </a:path>
                <a:path w="1896745" h="1892300">
                  <a:moveTo>
                    <a:pt x="1841715" y="1529524"/>
                  </a:moveTo>
                  <a:lnTo>
                    <a:pt x="1812886" y="1529524"/>
                  </a:lnTo>
                  <a:lnTo>
                    <a:pt x="1834172" y="1507642"/>
                  </a:lnTo>
                  <a:lnTo>
                    <a:pt x="1837359" y="1503794"/>
                  </a:lnTo>
                  <a:lnTo>
                    <a:pt x="1839036" y="1501114"/>
                  </a:lnTo>
                  <a:lnTo>
                    <a:pt x="1840877" y="1496669"/>
                  </a:lnTo>
                  <a:lnTo>
                    <a:pt x="1841373" y="1494243"/>
                  </a:lnTo>
                  <a:lnTo>
                    <a:pt x="1841373" y="1486446"/>
                  </a:lnTo>
                  <a:lnTo>
                    <a:pt x="1839455" y="1482255"/>
                  </a:lnTo>
                  <a:lnTo>
                    <a:pt x="1831911" y="1475892"/>
                  </a:lnTo>
                  <a:lnTo>
                    <a:pt x="1826882" y="1474292"/>
                  </a:lnTo>
                  <a:lnTo>
                    <a:pt x="1818170" y="1474292"/>
                  </a:lnTo>
                  <a:lnTo>
                    <a:pt x="1815477" y="1474635"/>
                  </a:lnTo>
                  <a:lnTo>
                    <a:pt x="1809788" y="1475968"/>
                  </a:lnTo>
                  <a:lnTo>
                    <a:pt x="1806689" y="1476971"/>
                  </a:lnTo>
                  <a:lnTo>
                    <a:pt x="1803336" y="1478318"/>
                  </a:lnTo>
                  <a:lnTo>
                    <a:pt x="1803336" y="1486700"/>
                  </a:lnTo>
                  <a:lnTo>
                    <a:pt x="1806600" y="1484858"/>
                  </a:lnTo>
                  <a:lnTo>
                    <a:pt x="1809699" y="1483512"/>
                  </a:lnTo>
                  <a:lnTo>
                    <a:pt x="1815401" y="1481747"/>
                  </a:lnTo>
                  <a:lnTo>
                    <a:pt x="1818170" y="1481251"/>
                  </a:lnTo>
                  <a:lnTo>
                    <a:pt x="1824443" y="1481251"/>
                  </a:lnTo>
                  <a:lnTo>
                    <a:pt x="1827377" y="1482344"/>
                  </a:lnTo>
                  <a:lnTo>
                    <a:pt x="1831911" y="1486357"/>
                  </a:lnTo>
                  <a:lnTo>
                    <a:pt x="1833079" y="1489049"/>
                  </a:lnTo>
                  <a:lnTo>
                    <a:pt x="1833079" y="1494243"/>
                  </a:lnTo>
                  <a:lnTo>
                    <a:pt x="1802917" y="1529524"/>
                  </a:lnTo>
                  <a:lnTo>
                    <a:pt x="1802917" y="1536471"/>
                  </a:lnTo>
                  <a:lnTo>
                    <a:pt x="1841715" y="1536471"/>
                  </a:lnTo>
                  <a:lnTo>
                    <a:pt x="1841715" y="1529524"/>
                  </a:lnTo>
                  <a:close/>
                </a:path>
                <a:path w="1896745" h="1892300">
                  <a:moveTo>
                    <a:pt x="1896262" y="1475384"/>
                  </a:moveTo>
                  <a:lnTo>
                    <a:pt x="1856968" y="1475384"/>
                  </a:lnTo>
                  <a:lnTo>
                    <a:pt x="1856968" y="1482344"/>
                  </a:lnTo>
                  <a:lnTo>
                    <a:pt x="1886292" y="1482344"/>
                  </a:lnTo>
                  <a:lnTo>
                    <a:pt x="1865426" y="1536471"/>
                  </a:lnTo>
                  <a:lnTo>
                    <a:pt x="1874062" y="1536471"/>
                  </a:lnTo>
                  <a:lnTo>
                    <a:pt x="1896262" y="1478902"/>
                  </a:lnTo>
                  <a:lnTo>
                    <a:pt x="1896262" y="1475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39274" y="2673977"/>
              <a:ext cx="1172845" cy="556895"/>
            </a:xfrm>
            <a:custGeom>
              <a:avLst/>
              <a:gdLst/>
              <a:ahLst/>
              <a:cxnLst/>
              <a:rect l="l" t="t" r="r" b="b"/>
              <a:pathLst>
                <a:path w="1172845" h="556894">
                  <a:moveTo>
                    <a:pt x="18049" y="556878"/>
                  </a:moveTo>
                  <a:lnTo>
                    <a:pt x="1154731" y="556878"/>
                  </a:lnTo>
                  <a:lnTo>
                    <a:pt x="1172781" y="538828"/>
                  </a:lnTo>
                  <a:lnTo>
                    <a:pt x="1172781" y="18049"/>
                  </a:lnTo>
                  <a:lnTo>
                    <a:pt x="1171653" y="10152"/>
                  </a:lnTo>
                  <a:lnTo>
                    <a:pt x="1168268" y="4512"/>
                  </a:lnTo>
                  <a:lnTo>
                    <a:pt x="1162628" y="1128"/>
                  </a:lnTo>
                  <a:lnTo>
                    <a:pt x="1154731" y="0"/>
                  </a:lnTo>
                  <a:lnTo>
                    <a:pt x="18049" y="0"/>
                  </a:lnTo>
                  <a:lnTo>
                    <a:pt x="10153" y="1128"/>
                  </a:lnTo>
                  <a:lnTo>
                    <a:pt x="4512" y="4512"/>
                  </a:lnTo>
                  <a:lnTo>
                    <a:pt x="1128" y="10152"/>
                  </a:lnTo>
                  <a:lnTo>
                    <a:pt x="0" y="18049"/>
                  </a:lnTo>
                  <a:lnTo>
                    <a:pt x="0" y="538828"/>
                  </a:lnTo>
                  <a:lnTo>
                    <a:pt x="1128" y="546725"/>
                  </a:lnTo>
                  <a:lnTo>
                    <a:pt x="4512" y="552366"/>
                  </a:lnTo>
                  <a:lnTo>
                    <a:pt x="10153" y="555750"/>
                  </a:lnTo>
                  <a:lnTo>
                    <a:pt x="18049" y="556878"/>
                  </a:lnTo>
                  <a:close/>
                </a:path>
              </a:pathLst>
            </a:custGeom>
            <a:ln w="6446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75373" y="2715495"/>
              <a:ext cx="180496" cy="6317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28790" y="2711706"/>
              <a:ext cx="840931" cy="82575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75373" y="2847946"/>
              <a:ext cx="180496" cy="6317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28790" y="2845329"/>
              <a:ext cx="391857" cy="669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63154" y="2847585"/>
              <a:ext cx="77974" cy="79148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982733" y="2844156"/>
              <a:ext cx="276970" cy="6813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75373" y="2980397"/>
              <a:ext cx="180496" cy="6317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33122" y="2976606"/>
              <a:ext cx="370828" cy="6813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846459" y="2980037"/>
              <a:ext cx="77974" cy="7914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66037" y="2976606"/>
              <a:ext cx="276971" cy="68138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5175373" y="3112848"/>
              <a:ext cx="180975" cy="63500"/>
            </a:xfrm>
            <a:custGeom>
              <a:avLst/>
              <a:gdLst/>
              <a:ahLst/>
              <a:cxnLst/>
              <a:rect l="l" t="t" r="r" b="b"/>
              <a:pathLst>
                <a:path w="180975" h="63500">
                  <a:moveTo>
                    <a:pt x="180496" y="0"/>
                  </a:moveTo>
                  <a:lnTo>
                    <a:pt x="0" y="0"/>
                  </a:lnTo>
                  <a:lnTo>
                    <a:pt x="0" y="63173"/>
                  </a:lnTo>
                  <a:lnTo>
                    <a:pt x="180496" y="63173"/>
                  </a:lnTo>
                  <a:lnTo>
                    <a:pt x="18049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75373" y="3112848"/>
              <a:ext cx="180975" cy="63500"/>
            </a:xfrm>
            <a:custGeom>
              <a:avLst/>
              <a:gdLst/>
              <a:ahLst/>
              <a:cxnLst/>
              <a:rect l="l" t="t" r="r" b="b"/>
              <a:pathLst>
                <a:path w="180975" h="63500">
                  <a:moveTo>
                    <a:pt x="0" y="63173"/>
                  </a:moveTo>
                  <a:lnTo>
                    <a:pt x="180496" y="63173"/>
                  </a:lnTo>
                  <a:lnTo>
                    <a:pt x="180496" y="0"/>
                  </a:lnTo>
                  <a:lnTo>
                    <a:pt x="0" y="0"/>
                  </a:lnTo>
                  <a:lnTo>
                    <a:pt x="0" y="63173"/>
                  </a:lnTo>
                  <a:close/>
                </a:path>
              </a:pathLst>
            </a:custGeom>
            <a:ln w="6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33122" y="3109059"/>
              <a:ext cx="120300" cy="68136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3530801" y="3658205"/>
            <a:ext cx="98425" cy="268605"/>
            <a:chOff x="3530801" y="3658205"/>
            <a:chExt cx="98425" cy="268605"/>
          </a:xfrm>
        </p:grpSpPr>
        <p:pic>
          <p:nvPicPr>
            <p:cNvPr id="126" name="object 12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534798" y="3847468"/>
              <a:ext cx="93987" cy="7903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30801" y="3658205"/>
              <a:ext cx="97984" cy="169924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3530930" y="3235330"/>
            <a:ext cx="125095" cy="368300"/>
            <a:chOff x="3530930" y="3235330"/>
            <a:chExt cx="125095" cy="368300"/>
          </a:xfrm>
        </p:grpSpPr>
        <p:sp>
          <p:nvSpPr>
            <p:cNvPr id="129" name="object 129"/>
            <p:cNvSpPr/>
            <p:nvPr/>
          </p:nvSpPr>
          <p:spPr>
            <a:xfrm>
              <a:off x="3530930" y="3574145"/>
              <a:ext cx="114935" cy="29209"/>
            </a:xfrm>
            <a:custGeom>
              <a:avLst/>
              <a:gdLst/>
              <a:ahLst/>
              <a:cxnLst/>
              <a:rect l="l" t="t" r="r" b="b"/>
              <a:pathLst>
                <a:path w="114935" h="29210">
                  <a:moveTo>
                    <a:pt x="0" y="0"/>
                  </a:moveTo>
                  <a:lnTo>
                    <a:pt x="0" y="10057"/>
                  </a:lnTo>
                  <a:lnTo>
                    <a:pt x="7399" y="14557"/>
                  </a:lnTo>
                  <a:lnTo>
                    <a:pt x="43351" y="27719"/>
                  </a:lnTo>
                  <a:lnTo>
                    <a:pt x="57372" y="28879"/>
                  </a:lnTo>
                  <a:lnTo>
                    <a:pt x="64433" y="28589"/>
                  </a:lnTo>
                  <a:lnTo>
                    <a:pt x="107365" y="14502"/>
                  </a:lnTo>
                  <a:lnTo>
                    <a:pt x="114744" y="10057"/>
                  </a:lnTo>
                  <a:lnTo>
                    <a:pt x="114744" y="0"/>
                  </a:lnTo>
                  <a:lnTo>
                    <a:pt x="107534" y="3967"/>
                  </a:lnTo>
                  <a:lnTo>
                    <a:pt x="100385" y="7365"/>
                  </a:lnTo>
                  <a:lnTo>
                    <a:pt x="57372" y="16631"/>
                  </a:lnTo>
                  <a:lnTo>
                    <a:pt x="50144" y="16386"/>
                  </a:lnTo>
                  <a:lnTo>
                    <a:pt x="7302" y="3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556586" y="3285481"/>
              <a:ext cx="98886" cy="266618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3530930" y="3235330"/>
              <a:ext cx="114935" cy="29209"/>
            </a:xfrm>
            <a:custGeom>
              <a:avLst/>
              <a:gdLst/>
              <a:ahLst/>
              <a:cxnLst/>
              <a:rect l="l" t="t" r="r" b="b"/>
              <a:pathLst>
                <a:path w="114935" h="29210">
                  <a:moveTo>
                    <a:pt x="0" y="18822"/>
                  </a:moveTo>
                  <a:lnTo>
                    <a:pt x="0" y="28878"/>
                  </a:lnTo>
                  <a:lnTo>
                    <a:pt x="7302" y="24984"/>
                  </a:lnTo>
                  <a:lnTo>
                    <a:pt x="14521" y="21610"/>
                  </a:lnTo>
                  <a:lnTo>
                    <a:pt x="57372" y="12247"/>
                  </a:lnTo>
                  <a:lnTo>
                    <a:pt x="64674" y="12511"/>
                  </a:lnTo>
                  <a:lnTo>
                    <a:pt x="107534" y="24984"/>
                  </a:lnTo>
                  <a:lnTo>
                    <a:pt x="114744" y="28878"/>
                  </a:lnTo>
                  <a:lnTo>
                    <a:pt x="114744" y="18822"/>
                  </a:lnTo>
                  <a:lnTo>
                    <a:pt x="78603" y="2719"/>
                  </a:lnTo>
                  <a:lnTo>
                    <a:pt x="57372" y="0"/>
                  </a:lnTo>
                  <a:lnTo>
                    <a:pt x="50386" y="310"/>
                  </a:lnTo>
                  <a:lnTo>
                    <a:pt x="7399" y="14451"/>
                  </a:lnTo>
                  <a:lnTo>
                    <a:pt x="0" y="18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906531" y="4856172"/>
            <a:ext cx="2258060" cy="146621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0160" rIns="0" bIns="0" rtlCol="0">
            <a:spAutoFit/>
          </a:bodyPr>
          <a:lstStyle/>
          <a:p>
            <a:pPr marL="203200" marR="186055" indent="-13970" algn="ctr">
              <a:lnSpc>
                <a:spcPct val="101000"/>
              </a:lnSpc>
              <a:spcBef>
                <a:spcPts val="8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5" dirty="0">
                <a:latin typeface="Arial"/>
                <a:cs typeface="Arial"/>
              </a:rPr>
              <a:t>Higher sampling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frequency</a:t>
            </a:r>
            <a:r>
              <a:rPr sz="1850" b="1" i="1" spc="-8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yields </a:t>
            </a:r>
            <a:r>
              <a:rPr sz="1850" b="1" i="1" spc="-49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better clock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estimates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044138" y="4998600"/>
            <a:ext cx="2258060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marL="51435" marR="36195" indent="471170">
              <a:lnSpc>
                <a:spcPct val="101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Some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sensor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types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on a platform </a:t>
            </a:r>
            <a:r>
              <a:rPr sz="1850" b="1" i="1" spc="-5" dirty="0">
                <a:latin typeface="Arial"/>
                <a:cs typeface="Arial"/>
              </a:rPr>
              <a:t>out </a:t>
            </a:r>
            <a:r>
              <a:rPr sz="1850" b="1" i="1" dirty="0">
                <a:latin typeface="Arial"/>
                <a:cs typeface="Arial"/>
              </a:rPr>
              <a:t> perform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the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others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077923" y="4713743"/>
            <a:ext cx="2258060" cy="1751330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marL="239395" marR="240665" indent="-635" algn="ctr">
              <a:lnSpc>
                <a:spcPct val="101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Inverse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relationship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between event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occurrence</a:t>
            </a:r>
            <a:r>
              <a:rPr sz="1850" b="1" i="1" spc="-7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rate </a:t>
            </a:r>
            <a:r>
              <a:rPr sz="1850" b="1" i="1" spc="-49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and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spc="-5" dirty="0">
                <a:latin typeface="Arial"/>
                <a:cs typeface="Arial"/>
              </a:rPr>
              <a:t>clock</a:t>
            </a:r>
            <a:r>
              <a:rPr sz="1850" b="1" i="1" spc="-2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0871" y="6574224"/>
            <a:ext cx="8182609" cy="1083945"/>
            <a:chOff x="1020871" y="6574224"/>
            <a:chExt cx="8182609" cy="1083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871" y="6574224"/>
              <a:ext cx="8182402" cy="10838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0864" y="6603692"/>
              <a:ext cx="6542405" cy="1054735"/>
            </a:xfrm>
            <a:custGeom>
              <a:avLst/>
              <a:gdLst/>
              <a:ahLst/>
              <a:cxnLst/>
              <a:rect l="l" t="t" r="r" b="b"/>
              <a:pathLst>
                <a:path w="6542405" h="1054734">
                  <a:moveTo>
                    <a:pt x="0" y="1054407"/>
                  </a:moveTo>
                  <a:lnTo>
                    <a:pt x="6541979" y="1054407"/>
                  </a:lnTo>
                  <a:lnTo>
                    <a:pt x="6200460" y="0"/>
                  </a:lnTo>
                  <a:lnTo>
                    <a:pt x="341325" y="0"/>
                  </a:lnTo>
                  <a:lnTo>
                    <a:pt x="0" y="1054407"/>
                  </a:lnTo>
                  <a:close/>
                </a:path>
              </a:pathLst>
            </a:custGeom>
            <a:solidFill>
              <a:srgbClr val="FD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90852" y="2668195"/>
            <a:ext cx="6174740" cy="4794250"/>
            <a:chOff x="1090852" y="2668195"/>
            <a:chExt cx="6174740" cy="4794250"/>
          </a:xfrm>
        </p:grpSpPr>
        <p:sp>
          <p:nvSpPr>
            <p:cNvPr id="7" name="object 7"/>
            <p:cNvSpPr/>
            <p:nvPr/>
          </p:nvSpPr>
          <p:spPr>
            <a:xfrm>
              <a:off x="5080686" y="5278445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0"/>
                  </a:moveTo>
                  <a:lnTo>
                    <a:pt x="0" y="52606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3538" y="57946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7022" y="3575052"/>
              <a:ext cx="4208330" cy="18450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06135" y="3604519"/>
              <a:ext cx="4110354" cy="1746885"/>
            </a:xfrm>
            <a:custGeom>
              <a:avLst/>
              <a:gdLst/>
              <a:ahLst/>
              <a:cxnLst/>
              <a:rect l="l" t="t" r="r" b="b"/>
              <a:pathLst>
                <a:path w="4110354" h="1746885">
                  <a:moveTo>
                    <a:pt x="0" y="1746794"/>
                  </a:moveTo>
                  <a:lnTo>
                    <a:pt x="4110103" y="1746794"/>
                  </a:lnTo>
                  <a:lnTo>
                    <a:pt x="3544322" y="0"/>
                  </a:lnTo>
                  <a:lnTo>
                    <a:pt x="565459" y="0"/>
                  </a:lnTo>
                  <a:lnTo>
                    <a:pt x="0" y="1746794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0852" y="5988979"/>
              <a:ext cx="4003761" cy="14733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1379" y="683360"/>
                  </a:lnTo>
                  <a:lnTo>
                    <a:pt x="4656" y="712143"/>
                  </a:lnTo>
                  <a:lnTo>
                    <a:pt x="11037" y="738425"/>
                  </a:lnTo>
                  <a:lnTo>
                    <a:pt x="42950" y="788519"/>
                  </a:lnTo>
                  <a:lnTo>
                    <a:pt x="93044" y="820432"/>
                  </a:lnTo>
                  <a:lnTo>
                    <a:pt x="148108" y="830094"/>
                  </a:lnTo>
                  <a:lnTo>
                    <a:pt x="225233" y="831469"/>
                  </a:lnTo>
                  <a:lnTo>
                    <a:pt x="1401443" y="831465"/>
                  </a:lnTo>
                  <a:lnTo>
                    <a:pt x="1444020" y="831297"/>
                  </a:lnTo>
                  <a:lnTo>
                    <a:pt x="1507366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1" y="4654"/>
                  </a:lnTo>
                  <a:lnTo>
                    <a:pt x="1444443" y="172"/>
                  </a:lnTo>
                  <a:lnTo>
                    <a:pt x="1401443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4782" y="2702802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39">
                  <a:moveTo>
                    <a:pt x="0" y="0"/>
                  </a:moveTo>
                  <a:lnTo>
                    <a:pt x="611811" y="0"/>
                  </a:lnTo>
                </a:path>
              </a:pathLst>
            </a:custGeom>
            <a:ln w="687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24688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25" dirty="0">
                <a:latin typeface="Arial MT"/>
                <a:cs typeface="Arial MT"/>
              </a:rPr>
              <a:t>Networked </a:t>
            </a:r>
            <a:r>
              <a:rPr sz="3100" b="0" i="0" spc="-80" dirty="0">
                <a:latin typeface="Arial MT"/>
                <a:cs typeface="Arial MT"/>
              </a:rPr>
              <a:t>Edge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System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9348" y="2459037"/>
            <a:ext cx="68072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35" dirty="0">
                <a:latin typeface="Arial MT"/>
                <a:cs typeface="Arial MT"/>
              </a:rPr>
              <a:t>Cloud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8747" y="6132711"/>
            <a:ext cx="59436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5" dirty="0">
                <a:latin typeface="Arial MT"/>
                <a:cs typeface="Arial MT"/>
              </a:rPr>
              <a:t>Edge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26415" y="2676968"/>
            <a:ext cx="94615" cy="3380104"/>
            <a:chOff x="8426415" y="2676968"/>
            <a:chExt cx="94615" cy="3380104"/>
          </a:xfrm>
        </p:grpSpPr>
        <p:sp>
          <p:nvSpPr>
            <p:cNvPr id="19" name="object 19"/>
            <p:cNvSpPr/>
            <p:nvPr/>
          </p:nvSpPr>
          <p:spPr>
            <a:xfrm>
              <a:off x="8473564" y="2761443"/>
              <a:ext cx="0" cy="3285490"/>
            </a:xfrm>
            <a:custGeom>
              <a:avLst/>
              <a:gdLst/>
              <a:ahLst/>
              <a:cxnLst/>
              <a:rect l="l" t="t" r="r" b="b"/>
              <a:pathLst>
                <a:path h="3285490">
                  <a:moveTo>
                    <a:pt x="0" y="1183929"/>
                  </a:moveTo>
                  <a:lnTo>
                    <a:pt x="0" y="3285289"/>
                  </a:lnTo>
                </a:path>
                <a:path h="3285490">
                  <a:moveTo>
                    <a:pt x="0" y="0"/>
                  </a:moveTo>
                  <a:lnTo>
                    <a:pt x="0" y="827091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26415" y="267696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924006" y="3608288"/>
            <a:ext cx="9994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80" dirty="0">
                <a:latin typeface="Arial MT"/>
                <a:cs typeface="Arial MT"/>
              </a:rPr>
              <a:t> </a:t>
            </a:r>
            <a:r>
              <a:rPr sz="1850" i="1" spc="-25" dirty="0">
                <a:latin typeface="Arial"/>
                <a:cs typeface="Arial"/>
              </a:rPr>
              <a:t>Tier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453644" y="5994558"/>
            <a:ext cx="1334135" cy="94615"/>
            <a:chOff x="8453644" y="5994558"/>
            <a:chExt cx="1334135" cy="94615"/>
          </a:xfrm>
        </p:grpSpPr>
        <p:sp>
          <p:nvSpPr>
            <p:cNvPr id="23" name="object 23"/>
            <p:cNvSpPr/>
            <p:nvPr/>
          </p:nvSpPr>
          <p:spPr>
            <a:xfrm>
              <a:off x="8463486" y="6041707"/>
              <a:ext cx="1240155" cy="0"/>
            </a:xfrm>
            <a:custGeom>
              <a:avLst/>
              <a:gdLst/>
              <a:ahLst/>
              <a:cxnLst/>
              <a:rect l="l" t="t" r="r" b="b"/>
              <a:pathLst>
                <a:path w="1240154">
                  <a:moveTo>
                    <a:pt x="0" y="0"/>
                  </a:moveTo>
                  <a:lnTo>
                    <a:pt x="1229875" y="0"/>
                  </a:lnTo>
                  <a:lnTo>
                    <a:pt x="1239697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93361" y="599455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493720" y="6191647"/>
            <a:ext cx="126174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70" dirty="0">
                <a:latin typeface="Arial MT"/>
                <a:cs typeface="Arial MT"/>
              </a:rPr>
              <a:t> </a:t>
            </a:r>
            <a:r>
              <a:rPr sz="1850" i="1" spc="20" dirty="0">
                <a:latin typeface="Arial"/>
                <a:cs typeface="Arial"/>
              </a:rPr>
              <a:t>Modal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35762" y="3036205"/>
            <a:ext cx="4151629" cy="4426585"/>
            <a:chOff x="3035762" y="3036205"/>
            <a:chExt cx="4151629" cy="4426585"/>
          </a:xfrm>
        </p:grpSpPr>
        <p:sp>
          <p:nvSpPr>
            <p:cNvPr id="27" name="object 27"/>
            <p:cNvSpPr/>
            <p:nvPr/>
          </p:nvSpPr>
          <p:spPr>
            <a:xfrm>
              <a:off x="3077687" y="5533966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771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82911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35762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04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92755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89108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41960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44680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97532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83509" y="3273745"/>
              <a:ext cx="2955925" cy="0"/>
            </a:xfrm>
            <a:custGeom>
              <a:avLst/>
              <a:gdLst/>
              <a:ahLst/>
              <a:cxnLst/>
              <a:rect l="l" t="t" r="r" b="b"/>
              <a:pathLst>
                <a:path w="2955925">
                  <a:moveTo>
                    <a:pt x="0" y="0"/>
                  </a:moveTo>
                  <a:lnTo>
                    <a:pt x="295535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80687" y="3267944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1010675"/>
                  </a:moveTo>
                  <a:lnTo>
                    <a:pt x="0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8807" y="5988979"/>
              <a:ext cx="4003761" cy="147339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4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4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57526" y="6156424"/>
              <a:ext cx="1646555" cy="0"/>
            </a:xfrm>
            <a:custGeom>
              <a:avLst/>
              <a:gdLst/>
              <a:ahLst/>
              <a:cxnLst/>
              <a:rect l="l" t="t" r="r" b="b"/>
              <a:pathLst>
                <a:path w="1646554">
                  <a:moveTo>
                    <a:pt x="0" y="0"/>
                  </a:moveTo>
                  <a:lnTo>
                    <a:pt x="1646323" y="0"/>
                  </a:lnTo>
                </a:path>
              </a:pathLst>
            </a:custGeom>
            <a:ln w="1964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57526" y="6438591"/>
              <a:ext cx="1577975" cy="0"/>
            </a:xfrm>
            <a:custGeom>
              <a:avLst/>
              <a:gdLst/>
              <a:ahLst/>
              <a:cxnLst/>
              <a:rect l="l" t="t" r="r" b="b"/>
              <a:pathLst>
                <a:path w="1577975">
                  <a:moveTo>
                    <a:pt x="0" y="0"/>
                  </a:moveTo>
                  <a:lnTo>
                    <a:pt x="1577361" y="0"/>
                  </a:lnTo>
                </a:path>
              </a:pathLst>
            </a:custGeom>
            <a:ln w="1964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682529" y="5877321"/>
            <a:ext cx="867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 MT"/>
                <a:cs typeface="Arial MT"/>
              </a:rPr>
              <a:t>Application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08450" y="6172002"/>
            <a:ext cx="2679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60" dirty="0">
                <a:latin typeface="Arial MT"/>
                <a:cs typeface="Arial MT"/>
              </a:rPr>
              <a:t>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11997" y="6466681"/>
            <a:ext cx="763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Arial MT"/>
                <a:cs typeface="Arial MT"/>
              </a:rPr>
              <a:t>Ha</a:t>
            </a:r>
            <a:r>
              <a:rPr sz="1400" spc="-5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dwa</a:t>
            </a:r>
            <a:r>
              <a:rPr sz="1400" spc="-40" dirty="0">
                <a:latin typeface="Arial MT"/>
                <a:cs typeface="Arial MT"/>
              </a:rPr>
              <a:t>r</a:t>
            </a:r>
            <a:r>
              <a:rPr sz="1400" spc="-6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142496" y="5874543"/>
            <a:ext cx="4004310" cy="1588135"/>
            <a:chOff x="5142496" y="5874543"/>
            <a:chExt cx="4004310" cy="1588135"/>
          </a:xfrm>
        </p:grpSpPr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2496" y="5988979"/>
              <a:ext cx="4003761" cy="147339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5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5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952251" y="2188455"/>
          <a:ext cx="1454150" cy="849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235"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Application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56"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60" dirty="0">
                          <a:latin typeface="Arial MT"/>
                          <a:cs typeface="Arial MT"/>
                        </a:rPr>
                        <a:t>OS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92"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35" dirty="0">
                          <a:latin typeface="Arial MT"/>
                          <a:cs typeface="Arial MT"/>
                        </a:rPr>
                        <a:t>Hardware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1773532" y="2183499"/>
            <a:ext cx="6786880" cy="1611630"/>
            <a:chOff x="1773532" y="2183499"/>
            <a:chExt cx="6786880" cy="1611630"/>
          </a:xfrm>
        </p:grpSpPr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532" y="2321185"/>
              <a:ext cx="3831152" cy="147339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9102" y="2316228"/>
              <a:ext cx="3831152" cy="147339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917644" y="2193321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328914" y="4865588"/>
            <a:ext cx="15627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i="1" spc="-20" dirty="0">
                <a:latin typeface="Arial"/>
                <a:cs typeface="Arial"/>
              </a:rPr>
              <a:t>Network</a:t>
            </a:r>
            <a:r>
              <a:rPr sz="1850" i="1" spc="-50" dirty="0">
                <a:latin typeface="Arial"/>
                <a:cs typeface="Arial"/>
              </a:rPr>
              <a:t> </a:t>
            </a:r>
            <a:r>
              <a:rPr sz="1850" i="1" spc="-40" dirty="0">
                <a:latin typeface="Arial"/>
                <a:cs typeface="Arial"/>
              </a:rPr>
              <a:t>Fabric</a:t>
            </a:r>
            <a:endParaRPr sz="18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58382" y="7224754"/>
            <a:ext cx="1514475" cy="3003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50" i="1" spc="-45" dirty="0">
                <a:latin typeface="Arial"/>
                <a:cs typeface="Arial"/>
              </a:rPr>
              <a:t>Physical</a:t>
            </a:r>
            <a:r>
              <a:rPr sz="1850" i="1" spc="-65" dirty="0">
                <a:latin typeface="Arial"/>
                <a:cs typeface="Arial"/>
              </a:rPr>
              <a:t> </a:t>
            </a:r>
            <a:r>
              <a:rPr sz="1850" i="1" spc="-35" dirty="0">
                <a:latin typeface="Arial"/>
                <a:cs typeface="Arial"/>
              </a:rPr>
              <a:t>World</a:t>
            </a:r>
            <a:endParaRPr sz="185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3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520509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spc="-75" dirty="0">
                <a:latin typeface="Arial MT"/>
                <a:cs typeface="Arial MT"/>
              </a:rPr>
              <a:t>Network-wide</a:t>
            </a:r>
            <a:r>
              <a:rPr sz="3250" spc="-110" dirty="0">
                <a:latin typeface="Arial MT"/>
                <a:cs typeface="Arial MT"/>
              </a:rPr>
              <a:t> </a:t>
            </a:r>
            <a:r>
              <a:rPr sz="3250" spc="-135" dirty="0">
                <a:latin typeface="Arial MT"/>
                <a:cs typeface="Arial MT"/>
              </a:rPr>
              <a:t>Synchronization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7090" y="2764001"/>
            <a:ext cx="1397635" cy="2944495"/>
            <a:chOff x="967090" y="2764001"/>
            <a:chExt cx="1397635" cy="2944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154" y="2764001"/>
              <a:ext cx="98897" cy="1069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17000" y="2807031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7211" y="3142957"/>
              <a:ext cx="98897" cy="106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0786" y="3505168"/>
              <a:ext cx="98897" cy="106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252" y="3872776"/>
              <a:ext cx="98897" cy="1069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61096" y="354123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90" y="3505168"/>
              <a:ext cx="98897" cy="1069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11368" y="319465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2299" y="3589183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1823" y="321890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9542" y="2833194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7207" y="2827172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4024" y="3120792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2163" y="3249552"/>
              <a:ext cx="379095" cy="312420"/>
            </a:xfrm>
            <a:custGeom>
              <a:avLst/>
              <a:gdLst/>
              <a:ahLst/>
              <a:cxnLst/>
              <a:rect l="l" t="t" r="r" b="b"/>
              <a:pathLst>
                <a:path w="379094" h="312420">
                  <a:moveTo>
                    <a:pt x="0" y="0"/>
                  </a:moveTo>
                  <a:lnTo>
                    <a:pt x="9681" y="51554"/>
                  </a:lnTo>
                  <a:lnTo>
                    <a:pt x="23341" y="98467"/>
                  </a:lnTo>
                  <a:lnTo>
                    <a:pt x="40978" y="140740"/>
                  </a:lnTo>
                  <a:lnTo>
                    <a:pt x="62593" y="178373"/>
                  </a:lnTo>
                  <a:lnTo>
                    <a:pt x="88186" y="211365"/>
                  </a:lnTo>
                  <a:lnTo>
                    <a:pt x="117757" y="239717"/>
                  </a:lnTo>
                  <a:lnTo>
                    <a:pt x="151306" y="263428"/>
                  </a:lnTo>
                  <a:lnTo>
                    <a:pt x="188832" y="282498"/>
                  </a:lnTo>
                  <a:lnTo>
                    <a:pt x="230337" y="296928"/>
                  </a:lnTo>
                  <a:lnTo>
                    <a:pt x="275819" y="306717"/>
                  </a:lnTo>
                  <a:lnTo>
                    <a:pt x="325279" y="311866"/>
                  </a:lnTo>
                  <a:lnTo>
                    <a:pt x="378717" y="3123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9496" y="3207738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7962" y="3084581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6240" y="3080571"/>
              <a:ext cx="98896" cy="1069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6705" y="4492788"/>
              <a:ext cx="98897" cy="1069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26550" y="4535819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6761" y="4871745"/>
              <a:ext cx="98897" cy="1069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0337" y="5233955"/>
              <a:ext cx="98896" cy="1069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0803" y="5601563"/>
              <a:ext cx="98896" cy="1069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70648" y="5270025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641" y="5233955"/>
              <a:ext cx="98897" cy="1069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20918" y="492344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51849" y="5317972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1372" y="494768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092" y="4561982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46757" y="455595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03574" y="484958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51713" y="4978340"/>
              <a:ext cx="379095" cy="312420"/>
            </a:xfrm>
            <a:custGeom>
              <a:avLst/>
              <a:gdLst/>
              <a:ahLst/>
              <a:cxnLst/>
              <a:rect l="l" t="t" r="r" b="b"/>
              <a:pathLst>
                <a:path w="379094" h="312420">
                  <a:moveTo>
                    <a:pt x="0" y="0"/>
                  </a:moveTo>
                  <a:lnTo>
                    <a:pt x="9681" y="51554"/>
                  </a:lnTo>
                  <a:lnTo>
                    <a:pt x="23341" y="98467"/>
                  </a:lnTo>
                  <a:lnTo>
                    <a:pt x="40978" y="140740"/>
                  </a:lnTo>
                  <a:lnTo>
                    <a:pt x="62593" y="178373"/>
                  </a:lnTo>
                  <a:lnTo>
                    <a:pt x="88186" y="211365"/>
                  </a:lnTo>
                  <a:lnTo>
                    <a:pt x="117757" y="239717"/>
                  </a:lnTo>
                  <a:lnTo>
                    <a:pt x="151306" y="263428"/>
                  </a:lnTo>
                  <a:lnTo>
                    <a:pt x="188832" y="282498"/>
                  </a:lnTo>
                  <a:lnTo>
                    <a:pt x="230337" y="296928"/>
                  </a:lnTo>
                  <a:lnTo>
                    <a:pt x="275819" y="306717"/>
                  </a:lnTo>
                  <a:lnTo>
                    <a:pt x="325279" y="311866"/>
                  </a:lnTo>
                  <a:lnTo>
                    <a:pt x="378717" y="3123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19046" y="4936526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17512" y="4813368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5789" y="4809358"/>
              <a:ext cx="98897" cy="10692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40700" y="3932047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80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4265" y="3569542"/>
              <a:ext cx="415925" cy="1224915"/>
            </a:xfrm>
            <a:custGeom>
              <a:avLst/>
              <a:gdLst/>
              <a:ahLst/>
              <a:cxnLst/>
              <a:rect l="l" t="t" r="r" b="b"/>
              <a:pathLst>
                <a:path w="415925" h="1224914">
                  <a:moveTo>
                    <a:pt x="415409" y="12247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6239" y="3602328"/>
              <a:ext cx="316230" cy="885825"/>
            </a:xfrm>
            <a:custGeom>
              <a:avLst/>
              <a:gdLst/>
              <a:ahLst/>
              <a:cxnLst/>
              <a:rect l="l" t="t" r="r" b="b"/>
              <a:pathLst>
                <a:path w="316230" h="885825">
                  <a:moveTo>
                    <a:pt x="0" y="885454"/>
                  </a:moveTo>
                  <a:lnTo>
                    <a:pt x="3162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057953" y="2764001"/>
            <a:ext cx="1397635" cy="2944495"/>
            <a:chOff x="4057953" y="2764001"/>
            <a:chExt cx="1397635" cy="2944495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00" y="5233956"/>
              <a:ext cx="98896" cy="10692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1665" y="5601563"/>
              <a:ext cx="98897" cy="10692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761509" y="5270025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94437" y="484958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6653" y="4809358"/>
              <a:ext cx="98896" cy="1069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7624" y="4871745"/>
              <a:ext cx="98897" cy="10692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7568" y="4492788"/>
              <a:ext cx="98896" cy="10692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617414" y="4535819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503" y="5233956"/>
              <a:ext cx="98897" cy="10692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311780" y="492344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42711" y="531797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72235" y="494768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09954" y="4561982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37619" y="455595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43352" y="4978239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9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09909" y="4936527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08375" y="4813368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31564" y="3932047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79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2115" y="3872776"/>
              <a:ext cx="98897" cy="10692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8018" y="2764001"/>
              <a:ext cx="98897" cy="10692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407862" y="2807031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28069" y="2827172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1650" y="3505168"/>
              <a:ext cx="98897" cy="1069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984887" y="3120792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7102" y="3080571"/>
              <a:ext cx="98897" cy="10692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8073" y="3142957"/>
              <a:ext cx="98897" cy="10692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551960" y="3541237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953" y="3505168"/>
              <a:ext cx="98897" cy="1069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102230" y="319465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133161" y="3589183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62684" y="321890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00404" y="2833194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33802" y="3249452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8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00360" y="3207738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98825" y="3084581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2697157" y="4194531"/>
            <a:ext cx="1212215" cy="391160"/>
          </a:xfrm>
          <a:custGeom>
            <a:avLst/>
            <a:gdLst/>
            <a:ahLst/>
            <a:cxnLst/>
            <a:rect l="l" t="t" r="r" b="b"/>
            <a:pathLst>
              <a:path w="1212214" h="391160">
                <a:moveTo>
                  <a:pt x="0" y="84385"/>
                </a:moveTo>
                <a:lnTo>
                  <a:pt x="0" y="306711"/>
                </a:lnTo>
                <a:lnTo>
                  <a:pt x="868564" y="306711"/>
                </a:lnTo>
                <a:lnTo>
                  <a:pt x="868564" y="391096"/>
                </a:lnTo>
                <a:lnTo>
                  <a:pt x="1212188" y="195548"/>
                </a:lnTo>
                <a:lnTo>
                  <a:pt x="868564" y="0"/>
                </a:lnTo>
                <a:lnTo>
                  <a:pt x="868564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590303" y="3323430"/>
            <a:ext cx="1085850" cy="8153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985" algn="ctr">
              <a:lnSpc>
                <a:spcPct val="102400"/>
              </a:lnSpc>
              <a:spcBef>
                <a:spcPts val="50"/>
              </a:spcBef>
            </a:pPr>
            <a:r>
              <a:rPr sz="1700" b="1" spc="20" dirty="0">
                <a:solidFill>
                  <a:srgbClr val="FF644E"/>
                </a:solidFill>
                <a:latin typeface="Arial"/>
                <a:cs typeface="Arial"/>
              </a:rPr>
              <a:t>Markov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Clustering  </a:t>
            </a:r>
            <a:r>
              <a:rPr sz="1700" b="1" spc="-15" dirty="0">
                <a:solidFill>
                  <a:srgbClr val="FF644E"/>
                </a:solidFill>
                <a:latin typeface="Arial"/>
                <a:cs typeface="Arial"/>
              </a:rPr>
              <a:t>Algorithm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725078" y="2606838"/>
            <a:ext cx="1397635" cy="2944495"/>
            <a:chOff x="7725078" y="2606838"/>
            <a:chExt cx="1397635" cy="2944495"/>
          </a:xfrm>
        </p:grpSpPr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3777" y="4652196"/>
              <a:ext cx="98897" cy="10692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4693" y="4335626"/>
              <a:ext cx="98897" cy="1069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4629" y="5076793"/>
              <a:ext cx="98897" cy="10692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977079" y="4404819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4749" y="4714582"/>
              <a:ext cx="98896" cy="10692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8304744" y="4398797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325" y="5076793"/>
              <a:ext cx="98897" cy="10692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8791" y="5444401"/>
              <a:ext cx="98896" cy="10692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8428635" y="5112862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377034" y="4779365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375501" y="4656206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5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5143" y="2606838"/>
              <a:ext cx="98897" cy="10692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5198" y="2985795"/>
              <a:ext cx="98897" cy="10692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5078" y="3348005"/>
              <a:ext cx="98897" cy="106924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769355" y="303749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8775" y="3348005"/>
              <a:ext cx="98897" cy="10692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8229810" y="306173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95194" y="267000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652012" y="296363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9240" y="3715613"/>
              <a:ext cx="98897" cy="10692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8167484" y="3050576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4227" y="2923408"/>
              <a:ext cx="98897" cy="10692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8198688" y="3774885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79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/>
          <p:nvPr/>
        </p:nvSpPr>
        <p:spPr>
          <a:xfrm>
            <a:off x="5740958" y="4655496"/>
            <a:ext cx="2055495" cy="702310"/>
          </a:xfrm>
          <a:custGeom>
            <a:avLst/>
            <a:gdLst/>
            <a:ahLst/>
            <a:cxnLst/>
            <a:rect l="l" t="t" r="r" b="b"/>
            <a:pathLst>
              <a:path w="2055495" h="702310">
                <a:moveTo>
                  <a:pt x="0" y="0"/>
                </a:moveTo>
                <a:lnTo>
                  <a:pt x="0" y="701781"/>
                </a:lnTo>
                <a:lnTo>
                  <a:pt x="2054961" y="701781"/>
                </a:lnTo>
                <a:lnTo>
                  <a:pt x="205496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056">
              <a:alpha val="343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84787" y="4194531"/>
            <a:ext cx="1212215" cy="391160"/>
          </a:xfrm>
          <a:custGeom>
            <a:avLst/>
            <a:gdLst/>
            <a:ahLst/>
            <a:cxnLst/>
            <a:rect l="l" t="t" r="r" b="b"/>
            <a:pathLst>
              <a:path w="1212215" h="391160">
                <a:moveTo>
                  <a:pt x="0" y="84385"/>
                </a:moveTo>
                <a:lnTo>
                  <a:pt x="0" y="306711"/>
                </a:lnTo>
                <a:lnTo>
                  <a:pt x="868564" y="306711"/>
                </a:lnTo>
                <a:lnTo>
                  <a:pt x="868564" y="391096"/>
                </a:lnTo>
                <a:lnTo>
                  <a:pt x="1212187" y="195548"/>
                </a:lnTo>
                <a:lnTo>
                  <a:pt x="868564" y="0"/>
                </a:lnTo>
                <a:lnTo>
                  <a:pt x="868564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185872" y="3504605"/>
            <a:ext cx="2113280" cy="702310"/>
          </a:xfrm>
          <a:prstGeom prst="rect">
            <a:avLst/>
          </a:prstGeom>
          <a:solidFill>
            <a:srgbClr val="942192">
              <a:alpha val="9609"/>
            </a:srgbClr>
          </a:solidFill>
        </p:spPr>
        <p:txBody>
          <a:bodyPr vert="horz" wrap="square" lIns="0" tIns="111760" rIns="0" bIns="0" rtlCol="0">
            <a:spAutoFit/>
          </a:bodyPr>
          <a:lstStyle/>
          <a:p>
            <a:pPr marL="69215">
              <a:lnSpc>
                <a:spcPts val="1375"/>
              </a:lnSpc>
              <a:spcBef>
                <a:spcPts val="880"/>
              </a:spcBef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8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node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227965">
              <a:lnSpc>
                <a:spcPts val="1375"/>
              </a:lnSpc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edge</a:t>
            </a: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  <a:spcBef>
                <a:spcPts val="135"/>
              </a:spcBef>
            </a:pP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l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5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150" i="1" spc="-16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f </a:t>
            </a:r>
            <a:r>
              <a:rPr sz="1150" i="1" spc="-1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spc="15" dirty="0">
                <a:solidFill>
                  <a:srgbClr val="5E5E5E"/>
                </a:solidFill>
                <a:latin typeface="Times New Roman"/>
                <a:cs typeface="Times New Roman"/>
              </a:rPr>
              <a:t>g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!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4" dirty="0">
                <a:solidFill>
                  <a:srgbClr val="5E5E5E"/>
                </a:solidFill>
                <a:latin typeface="Times New Roman"/>
                <a:cs typeface="Times New Roman"/>
              </a:rPr>
              <a:t>m</a:t>
            </a:r>
            <a:r>
              <a:rPr sz="1150" i="1" spc="155" dirty="0">
                <a:solidFill>
                  <a:srgbClr val="5E5E5E"/>
                </a:solidFill>
                <a:latin typeface="Times New Roman"/>
                <a:cs typeface="Times New Roman"/>
              </a:rPr>
              <a:t>a</a:t>
            </a:r>
            <a:r>
              <a:rPr sz="1150" i="1" spc="85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150" spc="-7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0" dirty="0">
                <a:solidFill>
                  <a:srgbClr val="5E5E5E"/>
                </a:solidFill>
                <a:latin typeface="Times New Roman"/>
                <a:cs typeface="Times New Roman"/>
              </a:rPr>
              <a:t>f</a:t>
            </a:r>
            <a:r>
              <a:rPr sz="1150" i="1" spc="75" dirty="0">
                <a:solidFill>
                  <a:srgbClr val="5E5E5E"/>
                </a:solidFill>
                <a:latin typeface="Times New Roman"/>
                <a:cs typeface="Times New Roman"/>
              </a:rPr>
              <a:t>r</a:t>
            </a:r>
            <a:r>
              <a:rPr sz="1150" i="1" spc="2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" dirty="0">
                <a:solidFill>
                  <a:srgbClr val="5E5E5E"/>
                </a:solidFill>
                <a:latin typeface="Times New Roman"/>
                <a:cs typeface="Times New Roman"/>
              </a:rPr>
              <a:t>q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30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766852" y="4650111"/>
            <a:ext cx="2134870" cy="568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110"/>
              </a:spcBef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8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node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39700">
              <a:lnSpc>
                <a:spcPts val="1375"/>
              </a:lnSpc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edge</a:t>
            </a: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135"/>
              </a:spcBef>
            </a:pP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l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5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150" i="1" spc="-16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f </a:t>
            </a:r>
            <a:r>
              <a:rPr sz="1150" i="1" spc="-1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spc="15" dirty="0">
                <a:solidFill>
                  <a:srgbClr val="5E5E5E"/>
                </a:solidFill>
                <a:latin typeface="Times New Roman"/>
                <a:cs typeface="Times New Roman"/>
              </a:rPr>
              <a:t>g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!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4" dirty="0">
                <a:solidFill>
                  <a:srgbClr val="5E5E5E"/>
                </a:solidFill>
                <a:latin typeface="Times New Roman"/>
                <a:cs typeface="Times New Roman"/>
              </a:rPr>
              <a:t>m</a:t>
            </a:r>
            <a:r>
              <a:rPr sz="1150" i="1" spc="155" dirty="0">
                <a:solidFill>
                  <a:srgbClr val="5E5E5E"/>
                </a:solidFill>
                <a:latin typeface="Times New Roman"/>
                <a:cs typeface="Times New Roman"/>
              </a:rPr>
              <a:t>a</a:t>
            </a:r>
            <a:r>
              <a:rPr sz="1150" i="1" spc="85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v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7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s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6815" y="1857143"/>
            <a:ext cx="4396105" cy="4785360"/>
          </a:xfrm>
          <a:custGeom>
            <a:avLst/>
            <a:gdLst/>
            <a:ahLst/>
            <a:cxnLst/>
            <a:rect l="l" t="t" r="r" b="b"/>
            <a:pathLst>
              <a:path w="4396105" h="4785359">
                <a:moveTo>
                  <a:pt x="0" y="461227"/>
                </a:moveTo>
                <a:lnTo>
                  <a:pt x="3054" y="534527"/>
                </a:lnTo>
                <a:lnTo>
                  <a:pt x="6685" y="573085"/>
                </a:lnTo>
                <a:lnTo>
                  <a:pt x="11731" y="612904"/>
                </a:lnTo>
                <a:lnTo>
                  <a:pt x="18201" y="653976"/>
                </a:lnTo>
                <a:lnTo>
                  <a:pt x="26104" y="696292"/>
                </a:lnTo>
                <a:lnTo>
                  <a:pt x="35449" y="739845"/>
                </a:lnTo>
                <a:lnTo>
                  <a:pt x="46246" y="784627"/>
                </a:lnTo>
                <a:lnTo>
                  <a:pt x="58503" y="830628"/>
                </a:lnTo>
                <a:lnTo>
                  <a:pt x="72229" y="877842"/>
                </a:lnTo>
                <a:lnTo>
                  <a:pt x="87433" y="926259"/>
                </a:lnTo>
                <a:lnTo>
                  <a:pt x="104126" y="975872"/>
                </a:lnTo>
                <a:lnTo>
                  <a:pt x="122314" y="1026672"/>
                </a:lnTo>
                <a:lnTo>
                  <a:pt x="142009" y="1078652"/>
                </a:lnTo>
                <a:lnTo>
                  <a:pt x="163218" y="1131803"/>
                </a:lnTo>
                <a:lnTo>
                  <a:pt x="185951" y="1186117"/>
                </a:lnTo>
                <a:lnTo>
                  <a:pt x="210217" y="1241585"/>
                </a:lnTo>
                <a:lnTo>
                  <a:pt x="228161" y="1281183"/>
                </a:lnTo>
                <a:lnTo>
                  <a:pt x="246709" y="1321000"/>
                </a:lnTo>
                <a:lnTo>
                  <a:pt x="265854" y="1361027"/>
                </a:lnTo>
                <a:lnTo>
                  <a:pt x="285585" y="1401254"/>
                </a:lnTo>
                <a:lnTo>
                  <a:pt x="305895" y="1441671"/>
                </a:lnTo>
                <a:lnTo>
                  <a:pt x="326775" y="1482269"/>
                </a:lnTo>
                <a:lnTo>
                  <a:pt x="348215" y="1523037"/>
                </a:lnTo>
                <a:lnTo>
                  <a:pt x="370207" y="1563965"/>
                </a:lnTo>
                <a:lnTo>
                  <a:pt x="392741" y="1605044"/>
                </a:lnTo>
                <a:lnTo>
                  <a:pt x="415810" y="1646264"/>
                </a:lnTo>
                <a:lnTo>
                  <a:pt x="439404" y="1687616"/>
                </a:lnTo>
                <a:lnTo>
                  <a:pt x="463515" y="1729089"/>
                </a:lnTo>
                <a:lnTo>
                  <a:pt x="488133" y="1770673"/>
                </a:lnTo>
                <a:lnTo>
                  <a:pt x="513250" y="1812359"/>
                </a:lnTo>
                <a:lnTo>
                  <a:pt x="538856" y="1854137"/>
                </a:lnTo>
                <a:lnTo>
                  <a:pt x="564944" y="1895997"/>
                </a:lnTo>
                <a:lnTo>
                  <a:pt x="591504" y="1937930"/>
                </a:lnTo>
                <a:lnTo>
                  <a:pt x="618528" y="1979925"/>
                </a:lnTo>
                <a:lnTo>
                  <a:pt x="646006" y="2021973"/>
                </a:lnTo>
                <a:lnTo>
                  <a:pt x="673930" y="2064063"/>
                </a:lnTo>
                <a:lnTo>
                  <a:pt x="702290" y="2106187"/>
                </a:lnTo>
                <a:lnTo>
                  <a:pt x="731079" y="2148334"/>
                </a:lnTo>
                <a:lnTo>
                  <a:pt x="760287" y="2190494"/>
                </a:lnTo>
                <a:lnTo>
                  <a:pt x="789906" y="2232658"/>
                </a:lnTo>
                <a:lnTo>
                  <a:pt x="819926" y="2274816"/>
                </a:lnTo>
                <a:lnTo>
                  <a:pt x="850338" y="2316958"/>
                </a:lnTo>
                <a:lnTo>
                  <a:pt x="881135" y="2359073"/>
                </a:lnTo>
                <a:lnTo>
                  <a:pt x="912306" y="2401154"/>
                </a:lnTo>
                <a:lnTo>
                  <a:pt x="943844" y="2443189"/>
                </a:lnTo>
                <a:lnTo>
                  <a:pt x="975739" y="2485168"/>
                </a:lnTo>
                <a:lnTo>
                  <a:pt x="1007983" y="2527083"/>
                </a:lnTo>
                <a:lnTo>
                  <a:pt x="1040567" y="2568923"/>
                </a:lnTo>
                <a:lnTo>
                  <a:pt x="1073481" y="2610678"/>
                </a:lnTo>
                <a:lnTo>
                  <a:pt x="1106717" y="2652338"/>
                </a:lnTo>
                <a:lnTo>
                  <a:pt x="1140267" y="2693894"/>
                </a:lnTo>
                <a:lnTo>
                  <a:pt x="1174121" y="2735336"/>
                </a:lnTo>
                <a:lnTo>
                  <a:pt x="1208270" y="2776654"/>
                </a:lnTo>
                <a:lnTo>
                  <a:pt x="1242707" y="2817839"/>
                </a:lnTo>
                <a:lnTo>
                  <a:pt x="1277421" y="2858879"/>
                </a:lnTo>
                <a:lnTo>
                  <a:pt x="1312404" y="2899767"/>
                </a:lnTo>
                <a:lnTo>
                  <a:pt x="1347647" y="2940491"/>
                </a:lnTo>
                <a:lnTo>
                  <a:pt x="1383142" y="2981042"/>
                </a:lnTo>
                <a:lnTo>
                  <a:pt x="1418879" y="3021410"/>
                </a:lnTo>
                <a:lnTo>
                  <a:pt x="1454850" y="3061586"/>
                </a:lnTo>
                <a:lnTo>
                  <a:pt x="1491045" y="3101559"/>
                </a:lnTo>
                <a:lnTo>
                  <a:pt x="1527457" y="3141320"/>
                </a:lnTo>
                <a:lnTo>
                  <a:pt x="1564076" y="3180859"/>
                </a:lnTo>
                <a:lnTo>
                  <a:pt x="1600893" y="3220166"/>
                </a:lnTo>
                <a:lnTo>
                  <a:pt x="1637899" y="3259232"/>
                </a:lnTo>
                <a:lnTo>
                  <a:pt x="1675087" y="3298045"/>
                </a:lnTo>
                <a:lnTo>
                  <a:pt x="1712446" y="3336598"/>
                </a:lnTo>
                <a:lnTo>
                  <a:pt x="1749968" y="3374879"/>
                </a:lnTo>
                <a:lnTo>
                  <a:pt x="1787644" y="3412880"/>
                </a:lnTo>
                <a:lnTo>
                  <a:pt x="1825466" y="3450589"/>
                </a:lnTo>
                <a:lnTo>
                  <a:pt x="1863424" y="3487998"/>
                </a:lnTo>
                <a:lnTo>
                  <a:pt x="1901510" y="3525097"/>
                </a:lnTo>
                <a:lnTo>
                  <a:pt x="1939715" y="3561875"/>
                </a:lnTo>
                <a:lnTo>
                  <a:pt x="1978029" y="3598324"/>
                </a:lnTo>
                <a:lnTo>
                  <a:pt x="2016445" y="3634432"/>
                </a:lnTo>
                <a:lnTo>
                  <a:pt x="2054953" y="3670191"/>
                </a:lnTo>
                <a:lnTo>
                  <a:pt x="2093544" y="3705591"/>
                </a:lnTo>
                <a:lnTo>
                  <a:pt x="2132210" y="3740621"/>
                </a:lnTo>
                <a:lnTo>
                  <a:pt x="2170942" y="3775272"/>
                </a:lnTo>
                <a:lnTo>
                  <a:pt x="2209731" y="3809534"/>
                </a:lnTo>
                <a:lnTo>
                  <a:pt x="2248568" y="3843398"/>
                </a:lnTo>
                <a:lnTo>
                  <a:pt x="2287445" y="3876853"/>
                </a:lnTo>
                <a:lnTo>
                  <a:pt x="2326351" y="3909889"/>
                </a:lnTo>
                <a:lnTo>
                  <a:pt x="2365280" y="3942498"/>
                </a:lnTo>
                <a:lnTo>
                  <a:pt x="2404221" y="3974668"/>
                </a:lnTo>
                <a:lnTo>
                  <a:pt x="2443166" y="4006391"/>
                </a:lnTo>
                <a:lnTo>
                  <a:pt x="2482106" y="4037656"/>
                </a:lnTo>
                <a:lnTo>
                  <a:pt x="2521033" y="4068454"/>
                </a:lnTo>
                <a:lnTo>
                  <a:pt x="2559937" y="4098774"/>
                </a:lnTo>
                <a:lnTo>
                  <a:pt x="2598810" y="4128608"/>
                </a:lnTo>
                <a:lnTo>
                  <a:pt x="2637642" y="4157944"/>
                </a:lnTo>
                <a:lnTo>
                  <a:pt x="2676425" y="4186774"/>
                </a:lnTo>
                <a:lnTo>
                  <a:pt x="2715151" y="4215088"/>
                </a:lnTo>
                <a:lnTo>
                  <a:pt x="2753809" y="4242875"/>
                </a:lnTo>
                <a:lnTo>
                  <a:pt x="2792392" y="4270126"/>
                </a:lnTo>
                <a:lnTo>
                  <a:pt x="2830891" y="4296832"/>
                </a:lnTo>
                <a:lnTo>
                  <a:pt x="2869296" y="4322981"/>
                </a:lnTo>
                <a:lnTo>
                  <a:pt x="2907600" y="4348565"/>
                </a:lnTo>
                <a:lnTo>
                  <a:pt x="2945792" y="4373574"/>
                </a:lnTo>
                <a:lnTo>
                  <a:pt x="2983865" y="4397997"/>
                </a:lnTo>
                <a:lnTo>
                  <a:pt x="3021809" y="4421826"/>
                </a:lnTo>
                <a:lnTo>
                  <a:pt x="3059616" y="4445049"/>
                </a:lnTo>
                <a:lnTo>
                  <a:pt x="3097276" y="4467658"/>
                </a:lnTo>
                <a:lnTo>
                  <a:pt x="3134782" y="4489643"/>
                </a:lnTo>
                <a:lnTo>
                  <a:pt x="3187410" y="4519574"/>
                </a:lnTo>
                <a:lnTo>
                  <a:pt x="3239049" y="4547860"/>
                </a:lnTo>
                <a:lnTo>
                  <a:pt x="3289692" y="4574509"/>
                </a:lnTo>
                <a:lnTo>
                  <a:pt x="3339328" y="4599528"/>
                </a:lnTo>
                <a:lnTo>
                  <a:pt x="3387949" y="4622927"/>
                </a:lnTo>
                <a:lnTo>
                  <a:pt x="3435545" y="4644714"/>
                </a:lnTo>
                <a:lnTo>
                  <a:pt x="3482108" y="4664896"/>
                </a:lnTo>
                <a:lnTo>
                  <a:pt x="3527628" y="4683482"/>
                </a:lnTo>
                <a:lnTo>
                  <a:pt x="3572096" y="4700480"/>
                </a:lnTo>
                <a:lnTo>
                  <a:pt x="3615504" y="4715899"/>
                </a:lnTo>
                <a:lnTo>
                  <a:pt x="3657842" y="4729745"/>
                </a:lnTo>
                <a:lnTo>
                  <a:pt x="3699100" y="4742028"/>
                </a:lnTo>
                <a:lnTo>
                  <a:pt x="3739271" y="4752756"/>
                </a:lnTo>
                <a:lnTo>
                  <a:pt x="3778344" y="4761937"/>
                </a:lnTo>
                <a:lnTo>
                  <a:pt x="3816311" y="4769579"/>
                </a:lnTo>
                <a:lnTo>
                  <a:pt x="3888890" y="4780278"/>
                </a:lnTo>
                <a:lnTo>
                  <a:pt x="3956936" y="4784920"/>
                </a:lnTo>
                <a:lnTo>
                  <a:pt x="3989236" y="4784989"/>
                </a:lnTo>
                <a:lnTo>
                  <a:pt x="4020375" y="4783569"/>
                </a:lnTo>
                <a:lnTo>
                  <a:pt x="4079135" y="4776291"/>
                </a:lnTo>
                <a:lnTo>
                  <a:pt x="4133143" y="4763152"/>
                </a:lnTo>
                <a:lnTo>
                  <a:pt x="4182327" y="4744217"/>
                </a:lnTo>
                <a:lnTo>
                  <a:pt x="4226614" y="4719550"/>
                </a:lnTo>
                <a:lnTo>
                  <a:pt x="4265932" y="4689219"/>
                </a:lnTo>
                <a:lnTo>
                  <a:pt x="4300207" y="4653288"/>
                </a:lnTo>
                <a:lnTo>
                  <a:pt x="4329367" y="4611822"/>
                </a:lnTo>
                <a:lnTo>
                  <a:pt x="4353340" y="4564886"/>
                </a:lnTo>
                <a:lnTo>
                  <a:pt x="4372053" y="4512547"/>
                </a:lnTo>
                <a:lnTo>
                  <a:pt x="4385433" y="4454870"/>
                </a:lnTo>
                <a:lnTo>
                  <a:pt x="4393407" y="4391920"/>
                </a:lnTo>
                <a:lnTo>
                  <a:pt x="4395904" y="4323762"/>
                </a:lnTo>
                <a:lnTo>
                  <a:pt x="4395075" y="4287750"/>
                </a:lnTo>
                <a:lnTo>
                  <a:pt x="4389219" y="4211904"/>
                </a:lnTo>
                <a:lnTo>
                  <a:pt x="4384173" y="4172085"/>
                </a:lnTo>
                <a:lnTo>
                  <a:pt x="4377703" y="4131013"/>
                </a:lnTo>
                <a:lnTo>
                  <a:pt x="4369799" y="4088696"/>
                </a:lnTo>
                <a:lnTo>
                  <a:pt x="4360454" y="4045143"/>
                </a:lnTo>
                <a:lnTo>
                  <a:pt x="4349658" y="4000362"/>
                </a:lnTo>
                <a:lnTo>
                  <a:pt x="4337401" y="3954361"/>
                </a:lnTo>
                <a:lnTo>
                  <a:pt x="4323675" y="3907147"/>
                </a:lnTo>
                <a:lnTo>
                  <a:pt x="4308470" y="3858730"/>
                </a:lnTo>
                <a:lnTo>
                  <a:pt x="4291778" y="3809117"/>
                </a:lnTo>
                <a:lnTo>
                  <a:pt x="4273590" y="3758317"/>
                </a:lnTo>
                <a:lnTo>
                  <a:pt x="4253895" y="3706337"/>
                </a:lnTo>
                <a:lnTo>
                  <a:pt x="4232686" y="3653186"/>
                </a:lnTo>
                <a:lnTo>
                  <a:pt x="4209953" y="3598873"/>
                </a:lnTo>
                <a:lnTo>
                  <a:pt x="4185687" y="3543404"/>
                </a:lnTo>
                <a:lnTo>
                  <a:pt x="4167744" y="3503806"/>
                </a:lnTo>
                <a:lnTo>
                  <a:pt x="4149195" y="3463989"/>
                </a:lnTo>
                <a:lnTo>
                  <a:pt x="4130050" y="3423962"/>
                </a:lnTo>
                <a:lnTo>
                  <a:pt x="4110319" y="3383735"/>
                </a:lnTo>
                <a:lnTo>
                  <a:pt x="4090009" y="3343318"/>
                </a:lnTo>
                <a:lnTo>
                  <a:pt x="4069129" y="3302721"/>
                </a:lnTo>
                <a:lnTo>
                  <a:pt x="4047689" y="3261953"/>
                </a:lnTo>
                <a:lnTo>
                  <a:pt x="4025697" y="3221024"/>
                </a:lnTo>
                <a:lnTo>
                  <a:pt x="4003162" y="3179945"/>
                </a:lnTo>
                <a:lnTo>
                  <a:pt x="3980094" y="3138725"/>
                </a:lnTo>
                <a:lnTo>
                  <a:pt x="3956499" y="3097373"/>
                </a:lnTo>
                <a:lnTo>
                  <a:pt x="3932389" y="3055901"/>
                </a:lnTo>
                <a:lnTo>
                  <a:pt x="3907771" y="3014316"/>
                </a:lnTo>
                <a:lnTo>
                  <a:pt x="3882654" y="2972630"/>
                </a:lnTo>
                <a:lnTo>
                  <a:pt x="3857047" y="2930852"/>
                </a:lnTo>
                <a:lnTo>
                  <a:pt x="3830959" y="2888992"/>
                </a:lnTo>
                <a:lnTo>
                  <a:pt x="3804399" y="2847059"/>
                </a:lnTo>
                <a:lnTo>
                  <a:pt x="3777376" y="2805064"/>
                </a:lnTo>
                <a:lnTo>
                  <a:pt x="3749898" y="2763017"/>
                </a:lnTo>
                <a:lnTo>
                  <a:pt x="3721974" y="2720926"/>
                </a:lnTo>
                <a:lnTo>
                  <a:pt x="3693613" y="2678802"/>
                </a:lnTo>
                <a:lnTo>
                  <a:pt x="3664824" y="2636656"/>
                </a:lnTo>
                <a:lnTo>
                  <a:pt x="3635616" y="2594495"/>
                </a:lnTo>
                <a:lnTo>
                  <a:pt x="3605998" y="2552331"/>
                </a:lnTo>
                <a:lnTo>
                  <a:pt x="3575978" y="2510174"/>
                </a:lnTo>
                <a:lnTo>
                  <a:pt x="3545565" y="2468032"/>
                </a:lnTo>
                <a:lnTo>
                  <a:pt x="3514769" y="2425916"/>
                </a:lnTo>
                <a:lnTo>
                  <a:pt x="3483597" y="2383835"/>
                </a:lnTo>
                <a:lnTo>
                  <a:pt x="3452059" y="2341801"/>
                </a:lnTo>
                <a:lnTo>
                  <a:pt x="3420164" y="2299821"/>
                </a:lnTo>
                <a:lnTo>
                  <a:pt x="3387920" y="2257906"/>
                </a:lnTo>
                <a:lnTo>
                  <a:pt x="3355337" y="2216067"/>
                </a:lnTo>
                <a:lnTo>
                  <a:pt x="3322422" y="2174312"/>
                </a:lnTo>
                <a:lnTo>
                  <a:pt x="3289186" y="2132651"/>
                </a:lnTo>
                <a:lnTo>
                  <a:pt x="3255636" y="2091095"/>
                </a:lnTo>
                <a:lnTo>
                  <a:pt x="3221782" y="2049653"/>
                </a:lnTo>
                <a:lnTo>
                  <a:pt x="3187633" y="2008335"/>
                </a:lnTo>
                <a:lnTo>
                  <a:pt x="3153196" y="1967151"/>
                </a:lnTo>
                <a:lnTo>
                  <a:pt x="3118482" y="1926110"/>
                </a:lnTo>
                <a:lnTo>
                  <a:pt x="3083499" y="1885222"/>
                </a:lnTo>
                <a:lnTo>
                  <a:pt x="3048256" y="1844498"/>
                </a:lnTo>
                <a:lnTo>
                  <a:pt x="3012761" y="1803947"/>
                </a:lnTo>
                <a:lnTo>
                  <a:pt x="2977024" y="1763579"/>
                </a:lnTo>
                <a:lnTo>
                  <a:pt x="2941054" y="1723403"/>
                </a:lnTo>
                <a:lnTo>
                  <a:pt x="2904858" y="1683430"/>
                </a:lnTo>
                <a:lnTo>
                  <a:pt x="2868446" y="1643669"/>
                </a:lnTo>
                <a:lnTo>
                  <a:pt x="2831827" y="1604130"/>
                </a:lnTo>
                <a:lnTo>
                  <a:pt x="2795010" y="1564823"/>
                </a:lnTo>
                <a:lnTo>
                  <a:pt x="2758004" y="1525758"/>
                </a:lnTo>
                <a:lnTo>
                  <a:pt x="2720816" y="1486944"/>
                </a:lnTo>
                <a:lnTo>
                  <a:pt x="2683457" y="1448391"/>
                </a:lnTo>
                <a:lnTo>
                  <a:pt x="2645935" y="1410110"/>
                </a:lnTo>
                <a:lnTo>
                  <a:pt x="2608259" y="1372110"/>
                </a:lnTo>
                <a:lnTo>
                  <a:pt x="2570437" y="1334400"/>
                </a:lnTo>
                <a:lnTo>
                  <a:pt x="2532479" y="1296991"/>
                </a:lnTo>
                <a:lnTo>
                  <a:pt x="2494393" y="1259892"/>
                </a:lnTo>
                <a:lnTo>
                  <a:pt x="2456188" y="1223114"/>
                </a:lnTo>
                <a:lnTo>
                  <a:pt x="2417874" y="1186666"/>
                </a:lnTo>
                <a:lnTo>
                  <a:pt x="2379458" y="1150557"/>
                </a:lnTo>
                <a:lnTo>
                  <a:pt x="2340950" y="1114798"/>
                </a:lnTo>
                <a:lnTo>
                  <a:pt x="2302359" y="1079399"/>
                </a:lnTo>
                <a:lnTo>
                  <a:pt x="2263692" y="1044368"/>
                </a:lnTo>
                <a:lnTo>
                  <a:pt x="2224960" y="1009717"/>
                </a:lnTo>
                <a:lnTo>
                  <a:pt x="2186172" y="975455"/>
                </a:lnTo>
                <a:lnTo>
                  <a:pt x="2147335" y="941592"/>
                </a:lnTo>
                <a:lnTo>
                  <a:pt x="2108458" y="908137"/>
                </a:lnTo>
                <a:lnTo>
                  <a:pt x="2069551" y="875100"/>
                </a:lnTo>
                <a:lnTo>
                  <a:pt x="2030623" y="842492"/>
                </a:lnTo>
                <a:lnTo>
                  <a:pt x="1991682" y="810321"/>
                </a:lnTo>
                <a:lnTo>
                  <a:pt x="1952737" y="778598"/>
                </a:lnTo>
                <a:lnTo>
                  <a:pt x="1913796" y="747333"/>
                </a:lnTo>
                <a:lnTo>
                  <a:pt x="1874870" y="716535"/>
                </a:lnTo>
                <a:lnTo>
                  <a:pt x="1835966" y="686215"/>
                </a:lnTo>
                <a:lnTo>
                  <a:pt x="1797093" y="656381"/>
                </a:lnTo>
                <a:lnTo>
                  <a:pt x="1758261" y="627045"/>
                </a:lnTo>
                <a:lnTo>
                  <a:pt x="1719478" y="598215"/>
                </a:lnTo>
                <a:lnTo>
                  <a:pt x="1680752" y="569901"/>
                </a:lnTo>
                <a:lnTo>
                  <a:pt x="1642094" y="542114"/>
                </a:lnTo>
                <a:lnTo>
                  <a:pt x="1603511" y="514863"/>
                </a:lnTo>
                <a:lnTo>
                  <a:pt x="1565012" y="488158"/>
                </a:lnTo>
                <a:lnTo>
                  <a:pt x="1526606" y="462008"/>
                </a:lnTo>
                <a:lnTo>
                  <a:pt x="1488303" y="436424"/>
                </a:lnTo>
                <a:lnTo>
                  <a:pt x="1450111" y="411416"/>
                </a:lnTo>
                <a:lnTo>
                  <a:pt x="1412038" y="386992"/>
                </a:lnTo>
                <a:lnTo>
                  <a:pt x="1374094" y="363164"/>
                </a:lnTo>
                <a:lnTo>
                  <a:pt x="1336287" y="339940"/>
                </a:lnTo>
                <a:lnTo>
                  <a:pt x="1298627" y="317331"/>
                </a:lnTo>
                <a:lnTo>
                  <a:pt x="1261121" y="295346"/>
                </a:lnTo>
                <a:lnTo>
                  <a:pt x="1208493" y="265415"/>
                </a:lnTo>
                <a:lnTo>
                  <a:pt x="1156853" y="237129"/>
                </a:lnTo>
                <a:lnTo>
                  <a:pt x="1106211" y="210481"/>
                </a:lnTo>
                <a:lnTo>
                  <a:pt x="1056575" y="185461"/>
                </a:lnTo>
                <a:lnTo>
                  <a:pt x="1007954" y="162062"/>
                </a:lnTo>
                <a:lnTo>
                  <a:pt x="960357" y="140275"/>
                </a:lnTo>
                <a:lnTo>
                  <a:pt x="913795" y="120093"/>
                </a:lnTo>
                <a:lnTo>
                  <a:pt x="868275" y="101507"/>
                </a:lnTo>
                <a:lnTo>
                  <a:pt x="823806" y="84508"/>
                </a:lnTo>
                <a:lnTo>
                  <a:pt x="780399" y="69090"/>
                </a:lnTo>
                <a:lnTo>
                  <a:pt x="738061" y="55244"/>
                </a:lnTo>
                <a:lnTo>
                  <a:pt x="696803" y="42960"/>
                </a:lnTo>
                <a:lnTo>
                  <a:pt x="656632" y="32233"/>
                </a:lnTo>
                <a:lnTo>
                  <a:pt x="617559" y="23052"/>
                </a:lnTo>
                <a:lnTo>
                  <a:pt x="579592" y="15410"/>
                </a:lnTo>
                <a:lnTo>
                  <a:pt x="507012" y="4711"/>
                </a:lnTo>
                <a:lnTo>
                  <a:pt x="438967" y="69"/>
                </a:lnTo>
                <a:lnTo>
                  <a:pt x="406667" y="0"/>
                </a:lnTo>
                <a:lnTo>
                  <a:pt x="375528" y="1420"/>
                </a:lnTo>
                <a:lnTo>
                  <a:pt x="316768" y="8697"/>
                </a:lnTo>
                <a:lnTo>
                  <a:pt x="262760" y="21837"/>
                </a:lnTo>
                <a:lnTo>
                  <a:pt x="213576" y="40772"/>
                </a:lnTo>
                <a:lnTo>
                  <a:pt x="169289" y="65438"/>
                </a:lnTo>
                <a:lnTo>
                  <a:pt x="129971" y="95770"/>
                </a:lnTo>
                <a:lnTo>
                  <a:pt x="95696" y="131701"/>
                </a:lnTo>
                <a:lnTo>
                  <a:pt x="66536" y="173167"/>
                </a:lnTo>
                <a:lnTo>
                  <a:pt x="42563" y="220102"/>
                </a:lnTo>
                <a:lnTo>
                  <a:pt x="23851" y="272441"/>
                </a:lnTo>
                <a:lnTo>
                  <a:pt x="10471" y="330119"/>
                </a:lnTo>
                <a:lnTo>
                  <a:pt x="2496" y="393069"/>
                </a:lnTo>
                <a:lnTo>
                  <a:pt x="0" y="461227"/>
                </a:lnTo>
                <a:close/>
              </a:path>
            </a:pathLst>
          </a:custGeom>
          <a:solidFill>
            <a:srgbClr val="F2C668">
              <a:alpha val="402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082577"/>
              </p:ext>
            </p:extLst>
          </p:nvPr>
        </p:nvGraphicFramePr>
        <p:xfrm>
          <a:off x="4473293" y="3155849"/>
          <a:ext cx="1120641" cy="1126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2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3C1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069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R="1219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endParaRPr lang="ru-RU" sz="1200" b="1" dirty="0">
                        <a:latin typeface="Arial"/>
                        <a:cs typeface="Arial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200" b="1" dirty="0" err="1">
                          <a:latin typeface="Arial"/>
                          <a:cs typeface="Arial"/>
                        </a:rPr>
                        <a:t>En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49530" indent="97790">
                        <a:lnSpc>
                          <a:spcPct val="105900"/>
                        </a:lnSpc>
                        <a:spcBef>
                          <a:spcPts val="125"/>
                        </a:spcBef>
                      </a:pPr>
                      <a:r>
                        <a:rPr sz="1200" b="1" spc="-40" dirty="0">
                          <a:latin typeface="Arial"/>
                          <a:cs typeface="Arial"/>
                        </a:rPr>
                        <a:t>Train 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Sensor</a:t>
                      </a:r>
                      <a:endParaRPr lang="ru-RU" sz="1200" b="1" dirty="0">
                        <a:latin typeface="Arial"/>
                        <a:cs typeface="Arial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lang="ru-RU" sz="1200" b="1" spc="5" dirty="0">
                        <a:latin typeface="Arial"/>
                        <a:cs typeface="Arial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z="1200" b="1" spc="5" dirty="0">
                          <a:latin typeface="Arial"/>
                          <a:cs typeface="Arial"/>
                        </a:rPr>
                        <a:t>coder</a:t>
                      </a:r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39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64332" y="4043810"/>
            <a:ext cx="1508760" cy="130175"/>
            <a:chOff x="2964332" y="4043810"/>
            <a:chExt cx="1508760" cy="130175"/>
          </a:xfrm>
        </p:grpSpPr>
        <p:sp>
          <p:nvSpPr>
            <p:cNvPr id="5" name="object 5"/>
            <p:cNvSpPr/>
            <p:nvPr/>
          </p:nvSpPr>
          <p:spPr>
            <a:xfrm>
              <a:off x="2979254" y="4108640"/>
              <a:ext cx="1379220" cy="0"/>
            </a:xfrm>
            <a:custGeom>
              <a:avLst/>
              <a:gdLst/>
              <a:ahLst/>
              <a:cxnLst/>
              <a:rect l="l" t="t" r="r" b="b"/>
              <a:pathLst>
                <a:path w="1379220">
                  <a:moveTo>
                    <a:pt x="0" y="0"/>
                  </a:moveTo>
                  <a:lnTo>
                    <a:pt x="1363863" y="0"/>
                  </a:lnTo>
                  <a:lnTo>
                    <a:pt x="137859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3118" y="404381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58244" y="3614180"/>
            <a:ext cx="87947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59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Data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Collection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267" y="2131620"/>
            <a:ext cx="966469" cy="732155"/>
          </a:xfrm>
          <a:prstGeom prst="rect">
            <a:avLst/>
          </a:prstGeom>
          <a:solidFill>
            <a:srgbClr val="B9D7B6"/>
          </a:solidFill>
          <a:ln w="317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000" marR="123189" indent="9525" algn="ctr">
              <a:lnSpc>
                <a:spcPct val="105900"/>
              </a:lnSpc>
              <a:spcBef>
                <a:spcPts val="250"/>
              </a:spcBef>
            </a:pPr>
            <a:r>
              <a:rPr sz="1400" b="1" spc="-10" dirty="0">
                <a:latin typeface="Arial"/>
                <a:cs typeface="Arial"/>
              </a:rPr>
              <a:t>Base </a:t>
            </a:r>
            <a:r>
              <a:rPr sz="1400" b="1" spc="-5" dirty="0">
                <a:latin typeface="Arial"/>
                <a:cs typeface="Arial"/>
              </a:rPr>
              <a:t> Encoder  </a:t>
            </a:r>
            <a:r>
              <a:rPr sz="1400" b="1" spc="15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02358" y="2522447"/>
            <a:ext cx="2776855" cy="3808729"/>
            <a:chOff x="4202358" y="2522447"/>
            <a:chExt cx="2776855" cy="3808729"/>
          </a:xfrm>
        </p:grpSpPr>
        <p:sp>
          <p:nvSpPr>
            <p:cNvPr id="10" name="object 10"/>
            <p:cNvSpPr/>
            <p:nvPr/>
          </p:nvSpPr>
          <p:spPr>
            <a:xfrm>
              <a:off x="4217281" y="2556317"/>
              <a:ext cx="670560" cy="0"/>
            </a:xfrm>
            <a:custGeom>
              <a:avLst/>
              <a:gdLst/>
              <a:ahLst/>
              <a:cxnLst/>
              <a:rect l="l" t="t" r="r" b="b"/>
              <a:pathLst>
                <a:path w="670560">
                  <a:moveTo>
                    <a:pt x="0" y="0"/>
                  </a:moveTo>
                  <a:lnTo>
                    <a:pt x="67046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68987" y="2537369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335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04158" y="293597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9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6625" y="5597740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961174" y="0"/>
                  </a:moveTo>
                  <a:lnTo>
                    <a:pt x="0" y="0"/>
                  </a:lnTo>
                  <a:lnTo>
                    <a:pt x="0" y="529907"/>
                  </a:lnTo>
                  <a:lnTo>
                    <a:pt x="0" y="570318"/>
                  </a:lnTo>
                  <a:lnTo>
                    <a:pt x="0" y="610730"/>
                  </a:lnTo>
                  <a:lnTo>
                    <a:pt x="0" y="651141"/>
                  </a:lnTo>
                  <a:lnTo>
                    <a:pt x="0" y="691553"/>
                  </a:lnTo>
                  <a:lnTo>
                    <a:pt x="0" y="731964"/>
                  </a:lnTo>
                  <a:lnTo>
                    <a:pt x="961174" y="731964"/>
                  </a:lnTo>
                  <a:lnTo>
                    <a:pt x="961174" y="529907"/>
                  </a:lnTo>
                  <a:lnTo>
                    <a:pt x="961174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6625" y="5597732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58805" y="5639053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ctr">
              <a:lnSpc>
                <a:spcPts val="1635"/>
              </a:lnSpc>
            </a:pPr>
            <a:r>
              <a:rPr sz="1400" spc="10" dirty="0"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latin typeface="Arial MT"/>
                <a:cs typeface="Arial MT"/>
              </a:rPr>
              <a:t>Encoder  </a:t>
            </a:r>
            <a:r>
              <a:rPr sz="1400" spc="4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74943" y="5556048"/>
            <a:ext cx="963930" cy="734695"/>
            <a:chOff x="5974943" y="5556048"/>
            <a:chExt cx="963930" cy="734695"/>
          </a:xfrm>
        </p:grpSpPr>
        <p:sp>
          <p:nvSpPr>
            <p:cNvPr id="17" name="object 17"/>
            <p:cNvSpPr/>
            <p:nvPr/>
          </p:nvSpPr>
          <p:spPr>
            <a:xfrm>
              <a:off x="5976213" y="555731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6213" y="555731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09691" y="5599762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34529" y="5515635"/>
            <a:ext cx="963930" cy="734695"/>
            <a:chOff x="5934529" y="5515635"/>
            <a:chExt cx="963930" cy="734695"/>
          </a:xfrm>
        </p:grpSpPr>
        <p:sp>
          <p:nvSpPr>
            <p:cNvPr id="21" name="object 21"/>
            <p:cNvSpPr/>
            <p:nvPr/>
          </p:nvSpPr>
          <p:spPr>
            <a:xfrm>
              <a:off x="5935799" y="5516904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35799" y="5516905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70401" y="5560472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94116" y="5475221"/>
            <a:ext cx="963930" cy="734695"/>
            <a:chOff x="5894116" y="5475221"/>
            <a:chExt cx="963930" cy="734695"/>
          </a:xfrm>
        </p:grpSpPr>
        <p:sp>
          <p:nvSpPr>
            <p:cNvPr id="25" name="object 25"/>
            <p:cNvSpPr/>
            <p:nvPr/>
          </p:nvSpPr>
          <p:spPr>
            <a:xfrm>
              <a:off x="5895386" y="5476492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3"/>
                  </a:lnTo>
                  <a:lnTo>
                    <a:pt x="961181" y="731973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5386" y="5476491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31110" y="5521181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53703" y="5434808"/>
            <a:ext cx="963930" cy="734695"/>
            <a:chOff x="5853703" y="5434808"/>
            <a:chExt cx="963930" cy="734695"/>
          </a:xfrm>
        </p:grpSpPr>
        <p:sp>
          <p:nvSpPr>
            <p:cNvPr id="29" name="object 29"/>
            <p:cNvSpPr/>
            <p:nvPr/>
          </p:nvSpPr>
          <p:spPr>
            <a:xfrm>
              <a:off x="5854973" y="543607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54973" y="543607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91820" y="5481890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25902" y="4637716"/>
            <a:ext cx="519430" cy="704215"/>
            <a:chOff x="6925902" y="4637716"/>
            <a:chExt cx="519430" cy="704215"/>
          </a:xfrm>
        </p:grpSpPr>
        <p:sp>
          <p:nvSpPr>
            <p:cNvPr id="33" name="object 33"/>
            <p:cNvSpPr/>
            <p:nvPr/>
          </p:nvSpPr>
          <p:spPr>
            <a:xfrm>
              <a:off x="6993780" y="4652638"/>
              <a:ext cx="436880" cy="596900"/>
            </a:xfrm>
            <a:custGeom>
              <a:avLst/>
              <a:gdLst/>
              <a:ahLst/>
              <a:cxnLst/>
              <a:rect l="l" t="t" r="r" b="b"/>
              <a:pathLst>
                <a:path w="436879" h="596900">
                  <a:moveTo>
                    <a:pt x="436530" y="0"/>
                  </a:moveTo>
                  <a:lnTo>
                    <a:pt x="8702" y="584515"/>
                  </a:lnTo>
                  <a:lnTo>
                    <a:pt x="0" y="59640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25902" y="5198863"/>
              <a:ext cx="128905" cy="143510"/>
            </a:xfrm>
            <a:custGeom>
              <a:avLst/>
              <a:gdLst/>
              <a:ahLst/>
              <a:cxnLst/>
              <a:rect l="l" t="t" r="r" b="b"/>
              <a:pathLst>
                <a:path w="128904" h="143510">
                  <a:moveTo>
                    <a:pt x="0" y="142918"/>
                  </a:moveTo>
                  <a:lnTo>
                    <a:pt x="128893" y="76582"/>
                  </a:lnTo>
                  <a:lnTo>
                    <a:pt x="24267" y="0"/>
                  </a:lnTo>
                  <a:lnTo>
                    <a:pt x="0" y="142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26596" y="4792899"/>
            <a:ext cx="88963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59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Data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</a:t>
            </a:r>
            <a:r>
              <a:rPr sz="1400" b="1" spc="-3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eaming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13288" y="5394394"/>
            <a:ext cx="963930" cy="734695"/>
            <a:chOff x="5813288" y="5394394"/>
            <a:chExt cx="963930" cy="734695"/>
          </a:xfrm>
        </p:grpSpPr>
        <p:sp>
          <p:nvSpPr>
            <p:cNvPr id="37" name="object 37"/>
            <p:cNvSpPr/>
            <p:nvPr/>
          </p:nvSpPr>
          <p:spPr>
            <a:xfrm>
              <a:off x="5814558" y="5395666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3"/>
                  </a:lnTo>
                  <a:lnTo>
                    <a:pt x="961182" y="731973"/>
                  </a:lnTo>
                  <a:lnTo>
                    <a:pt x="961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14558" y="5395664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88942" y="5425479"/>
            <a:ext cx="6184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30007" y="5651401"/>
            <a:ext cx="7327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3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coder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90716" y="5877321"/>
            <a:ext cx="817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20" dirty="0">
                <a:latin typeface="Arial"/>
                <a:cs typeface="Arial"/>
              </a:rPr>
              <a:t>I</a:t>
            </a:r>
            <a:r>
              <a:rPr sz="1400" b="1" spc="-3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fe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ence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199507" y="2859175"/>
            <a:ext cx="7270115" cy="1927860"/>
            <a:chOff x="1199507" y="2859175"/>
            <a:chExt cx="7270115" cy="1927860"/>
          </a:xfrm>
        </p:grpSpPr>
        <p:sp>
          <p:nvSpPr>
            <p:cNvPr id="43" name="object 43"/>
            <p:cNvSpPr/>
            <p:nvPr/>
          </p:nvSpPr>
          <p:spPr>
            <a:xfrm>
              <a:off x="1204587" y="4781538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955" y="0"/>
                  </a:lnTo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7487" y="3868606"/>
              <a:ext cx="98897" cy="1069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475" y="3404031"/>
              <a:ext cx="98897" cy="1069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630724" y="3484229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68279" y="2859175"/>
              <a:ext cx="1608455" cy="1882139"/>
            </a:xfrm>
            <a:custGeom>
              <a:avLst/>
              <a:gdLst/>
              <a:ahLst/>
              <a:cxnLst/>
              <a:rect l="l" t="t" r="r" b="b"/>
              <a:pathLst>
                <a:path w="1608455" h="1882139">
                  <a:moveTo>
                    <a:pt x="0" y="917468"/>
                  </a:moveTo>
                  <a:lnTo>
                    <a:pt x="0" y="964080"/>
                  </a:lnTo>
                  <a:lnTo>
                    <a:pt x="1961" y="1010646"/>
                  </a:lnTo>
                  <a:lnTo>
                    <a:pt x="5884" y="1057075"/>
                  </a:lnTo>
                  <a:lnTo>
                    <a:pt x="11768" y="1103273"/>
                  </a:lnTo>
                  <a:lnTo>
                    <a:pt x="19614" y="1149149"/>
                  </a:lnTo>
                  <a:lnTo>
                    <a:pt x="29421" y="1194611"/>
                  </a:lnTo>
                  <a:lnTo>
                    <a:pt x="41189" y="1239568"/>
                  </a:lnTo>
                  <a:lnTo>
                    <a:pt x="54919" y="1283927"/>
                  </a:lnTo>
                  <a:lnTo>
                    <a:pt x="70610" y="1327595"/>
                  </a:lnTo>
                  <a:lnTo>
                    <a:pt x="88263" y="1370482"/>
                  </a:lnTo>
                  <a:lnTo>
                    <a:pt x="107877" y="1412495"/>
                  </a:lnTo>
                  <a:lnTo>
                    <a:pt x="129452" y="1453543"/>
                  </a:lnTo>
                  <a:lnTo>
                    <a:pt x="152989" y="1493532"/>
                  </a:lnTo>
                  <a:lnTo>
                    <a:pt x="178487" y="1532372"/>
                  </a:lnTo>
                  <a:lnTo>
                    <a:pt x="205947" y="1569970"/>
                  </a:lnTo>
                  <a:lnTo>
                    <a:pt x="235368" y="1606234"/>
                  </a:lnTo>
                  <a:lnTo>
                    <a:pt x="268546" y="1642943"/>
                  </a:lnTo>
                  <a:lnTo>
                    <a:pt x="303022" y="1677030"/>
                  </a:lnTo>
                  <a:lnTo>
                    <a:pt x="338697" y="1708494"/>
                  </a:lnTo>
                  <a:lnTo>
                    <a:pt x="375478" y="1737336"/>
                  </a:lnTo>
                  <a:lnTo>
                    <a:pt x="413266" y="1763557"/>
                  </a:lnTo>
                  <a:lnTo>
                    <a:pt x="451967" y="1787155"/>
                  </a:lnTo>
                  <a:lnTo>
                    <a:pt x="491484" y="1808132"/>
                  </a:lnTo>
                  <a:lnTo>
                    <a:pt x="531722" y="1826486"/>
                  </a:lnTo>
                  <a:lnTo>
                    <a:pt x="572583" y="1842218"/>
                  </a:lnTo>
                  <a:lnTo>
                    <a:pt x="613973" y="1855328"/>
                  </a:lnTo>
                  <a:lnTo>
                    <a:pt x="655796" y="1865817"/>
                  </a:lnTo>
                  <a:lnTo>
                    <a:pt x="697954" y="1873683"/>
                  </a:lnTo>
                  <a:lnTo>
                    <a:pt x="740352" y="1878927"/>
                  </a:lnTo>
                  <a:lnTo>
                    <a:pt x="782894" y="1881549"/>
                  </a:lnTo>
                  <a:lnTo>
                    <a:pt x="825485" y="1881549"/>
                  </a:lnTo>
                  <a:lnTo>
                    <a:pt x="868027" y="1878927"/>
                  </a:lnTo>
                  <a:lnTo>
                    <a:pt x="910425" y="1873683"/>
                  </a:lnTo>
                  <a:lnTo>
                    <a:pt x="952584" y="1865817"/>
                  </a:lnTo>
                  <a:lnTo>
                    <a:pt x="994406" y="1855328"/>
                  </a:lnTo>
                  <a:lnTo>
                    <a:pt x="1035796" y="1842218"/>
                  </a:lnTo>
                  <a:lnTo>
                    <a:pt x="1076657" y="1826486"/>
                  </a:lnTo>
                  <a:lnTo>
                    <a:pt x="1116895" y="1808132"/>
                  </a:lnTo>
                  <a:lnTo>
                    <a:pt x="1156412" y="1787155"/>
                  </a:lnTo>
                  <a:lnTo>
                    <a:pt x="1195113" y="1763557"/>
                  </a:lnTo>
                  <a:lnTo>
                    <a:pt x="1232901" y="1737336"/>
                  </a:lnTo>
                  <a:lnTo>
                    <a:pt x="1269681" y="1708494"/>
                  </a:lnTo>
                  <a:lnTo>
                    <a:pt x="1305357" y="1677030"/>
                  </a:lnTo>
                  <a:lnTo>
                    <a:pt x="1339832" y="1642943"/>
                  </a:lnTo>
                  <a:lnTo>
                    <a:pt x="1373011" y="1606234"/>
                  </a:lnTo>
                  <a:lnTo>
                    <a:pt x="1402432" y="1569970"/>
                  </a:lnTo>
                  <a:lnTo>
                    <a:pt x="1429892" y="1532372"/>
                  </a:lnTo>
                  <a:lnTo>
                    <a:pt x="1455390" y="1493532"/>
                  </a:lnTo>
                  <a:lnTo>
                    <a:pt x="1478927" y="1453543"/>
                  </a:lnTo>
                  <a:lnTo>
                    <a:pt x="1500502" y="1412495"/>
                  </a:lnTo>
                  <a:lnTo>
                    <a:pt x="1520116" y="1370482"/>
                  </a:lnTo>
                  <a:lnTo>
                    <a:pt x="1537769" y="1327595"/>
                  </a:lnTo>
                  <a:lnTo>
                    <a:pt x="1553460" y="1283927"/>
                  </a:lnTo>
                  <a:lnTo>
                    <a:pt x="1567190" y="1239568"/>
                  </a:lnTo>
                  <a:lnTo>
                    <a:pt x="1578959" y="1194611"/>
                  </a:lnTo>
                  <a:lnTo>
                    <a:pt x="1588766" y="1149149"/>
                  </a:lnTo>
                  <a:lnTo>
                    <a:pt x="1596611" y="1103273"/>
                  </a:lnTo>
                  <a:lnTo>
                    <a:pt x="1602496" y="1057075"/>
                  </a:lnTo>
                  <a:lnTo>
                    <a:pt x="1606418" y="1010646"/>
                  </a:lnTo>
                  <a:lnTo>
                    <a:pt x="1608380" y="964080"/>
                  </a:lnTo>
                  <a:lnTo>
                    <a:pt x="1608380" y="917468"/>
                  </a:lnTo>
                  <a:lnTo>
                    <a:pt x="1606418" y="870902"/>
                  </a:lnTo>
                  <a:lnTo>
                    <a:pt x="1602496" y="824474"/>
                  </a:lnTo>
                  <a:lnTo>
                    <a:pt x="1596611" y="778276"/>
                  </a:lnTo>
                  <a:lnTo>
                    <a:pt x="1588766" y="732399"/>
                  </a:lnTo>
                  <a:lnTo>
                    <a:pt x="1578959" y="686937"/>
                  </a:lnTo>
                  <a:lnTo>
                    <a:pt x="1567190" y="641980"/>
                  </a:lnTo>
                  <a:lnTo>
                    <a:pt x="1553460" y="597622"/>
                  </a:lnTo>
                  <a:lnTo>
                    <a:pt x="1537769" y="553953"/>
                  </a:lnTo>
                  <a:lnTo>
                    <a:pt x="1520116" y="511066"/>
                  </a:lnTo>
                  <a:lnTo>
                    <a:pt x="1500502" y="469053"/>
                  </a:lnTo>
                  <a:lnTo>
                    <a:pt x="1478927" y="428006"/>
                  </a:lnTo>
                  <a:lnTo>
                    <a:pt x="1455390" y="388016"/>
                  </a:lnTo>
                  <a:lnTo>
                    <a:pt x="1429892" y="349176"/>
                  </a:lnTo>
                  <a:lnTo>
                    <a:pt x="1402432" y="311578"/>
                  </a:lnTo>
                  <a:lnTo>
                    <a:pt x="1373011" y="275314"/>
                  </a:lnTo>
                  <a:lnTo>
                    <a:pt x="1339832" y="238605"/>
                  </a:lnTo>
                  <a:lnTo>
                    <a:pt x="1305357" y="204519"/>
                  </a:lnTo>
                  <a:lnTo>
                    <a:pt x="1269681" y="173054"/>
                  </a:lnTo>
                  <a:lnTo>
                    <a:pt x="1232901" y="144212"/>
                  </a:lnTo>
                  <a:lnTo>
                    <a:pt x="1195113" y="117991"/>
                  </a:lnTo>
                  <a:lnTo>
                    <a:pt x="1156412" y="94393"/>
                  </a:lnTo>
                  <a:lnTo>
                    <a:pt x="1116895" y="73417"/>
                  </a:lnTo>
                  <a:lnTo>
                    <a:pt x="1076657" y="55062"/>
                  </a:lnTo>
                  <a:lnTo>
                    <a:pt x="1035796" y="39330"/>
                  </a:lnTo>
                  <a:lnTo>
                    <a:pt x="994406" y="26220"/>
                  </a:lnTo>
                  <a:lnTo>
                    <a:pt x="952584" y="15732"/>
                  </a:lnTo>
                  <a:lnTo>
                    <a:pt x="910425" y="7866"/>
                  </a:lnTo>
                  <a:lnTo>
                    <a:pt x="868027" y="2622"/>
                  </a:lnTo>
                  <a:lnTo>
                    <a:pt x="825485" y="0"/>
                  </a:lnTo>
                  <a:lnTo>
                    <a:pt x="782894" y="0"/>
                  </a:lnTo>
                  <a:lnTo>
                    <a:pt x="740352" y="2622"/>
                  </a:lnTo>
                  <a:lnTo>
                    <a:pt x="697954" y="7866"/>
                  </a:lnTo>
                  <a:lnTo>
                    <a:pt x="655796" y="15732"/>
                  </a:lnTo>
                  <a:lnTo>
                    <a:pt x="613973" y="26220"/>
                  </a:lnTo>
                  <a:lnTo>
                    <a:pt x="572583" y="39330"/>
                  </a:lnTo>
                  <a:lnTo>
                    <a:pt x="531722" y="55062"/>
                  </a:lnTo>
                  <a:lnTo>
                    <a:pt x="491484" y="73417"/>
                  </a:lnTo>
                  <a:lnTo>
                    <a:pt x="451967" y="94393"/>
                  </a:lnTo>
                  <a:lnTo>
                    <a:pt x="413266" y="117991"/>
                  </a:lnTo>
                  <a:lnTo>
                    <a:pt x="375478" y="144212"/>
                  </a:lnTo>
                  <a:lnTo>
                    <a:pt x="338697" y="173054"/>
                  </a:lnTo>
                  <a:lnTo>
                    <a:pt x="303022" y="204519"/>
                  </a:lnTo>
                  <a:lnTo>
                    <a:pt x="268546" y="238605"/>
                  </a:lnTo>
                  <a:lnTo>
                    <a:pt x="235368" y="275314"/>
                  </a:lnTo>
                  <a:lnTo>
                    <a:pt x="205947" y="311578"/>
                  </a:lnTo>
                  <a:lnTo>
                    <a:pt x="178487" y="349176"/>
                  </a:lnTo>
                  <a:lnTo>
                    <a:pt x="152989" y="388016"/>
                  </a:lnTo>
                  <a:lnTo>
                    <a:pt x="129452" y="428006"/>
                  </a:lnTo>
                  <a:lnTo>
                    <a:pt x="107877" y="469053"/>
                  </a:lnTo>
                  <a:lnTo>
                    <a:pt x="88263" y="511066"/>
                  </a:lnTo>
                  <a:lnTo>
                    <a:pt x="70610" y="553953"/>
                  </a:lnTo>
                  <a:lnTo>
                    <a:pt x="54919" y="597622"/>
                  </a:lnTo>
                  <a:lnTo>
                    <a:pt x="41189" y="641980"/>
                  </a:lnTo>
                  <a:lnTo>
                    <a:pt x="29421" y="686937"/>
                  </a:lnTo>
                  <a:lnTo>
                    <a:pt x="19614" y="732399"/>
                  </a:lnTo>
                  <a:lnTo>
                    <a:pt x="11768" y="778276"/>
                  </a:lnTo>
                  <a:lnTo>
                    <a:pt x="5884" y="824474"/>
                  </a:lnTo>
                  <a:lnTo>
                    <a:pt x="1961" y="870902"/>
                  </a:lnTo>
                  <a:lnTo>
                    <a:pt x="0" y="917468"/>
                  </a:lnTo>
                  <a:close/>
                </a:path>
              </a:pathLst>
            </a:custGeom>
            <a:solidFill>
              <a:srgbClr val="157EF3">
                <a:alpha val="139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804491" y="4531618"/>
            <a:ext cx="6184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703789" y="2144413"/>
            <a:ext cx="6769734" cy="2593340"/>
            <a:chOff x="1703789" y="2144413"/>
            <a:chExt cx="6769734" cy="2593340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3854" y="3127438"/>
              <a:ext cx="98898" cy="10692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3910" y="3506396"/>
              <a:ext cx="98897" cy="1069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7951" y="4236214"/>
              <a:ext cx="98897" cy="10692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3789" y="3868606"/>
              <a:ext cx="98897" cy="10692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53699" y="3170468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97797" y="390467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48067" y="355809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78999" y="3952622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08522" y="3582339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46241" y="3196633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73906" y="3190610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79638" y="3612890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8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46195" y="3571177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44661" y="3448019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50346" y="2144413"/>
              <a:ext cx="1823085" cy="2593340"/>
            </a:xfrm>
            <a:custGeom>
              <a:avLst/>
              <a:gdLst/>
              <a:ahLst/>
              <a:cxnLst/>
              <a:rect l="l" t="t" r="r" b="b"/>
              <a:pathLst>
                <a:path w="1823084" h="2593340">
                  <a:moveTo>
                    <a:pt x="0" y="1272238"/>
                  </a:moveTo>
                  <a:lnTo>
                    <a:pt x="0" y="1320793"/>
                  </a:lnTo>
                  <a:lnTo>
                    <a:pt x="1270" y="1369320"/>
                  </a:lnTo>
                  <a:lnTo>
                    <a:pt x="3811" y="1417765"/>
                  </a:lnTo>
                  <a:lnTo>
                    <a:pt x="7623" y="1466074"/>
                  </a:lnTo>
                  <a:lnTo>
                    <a:pt x="12706" y="1514190"/>
                  </a:lnTo>
                  <a:lnTo>
                    <a:pt x="19059" y="1562061"/>
                  </a:lnTo>
                  <a:lnTo>
                    <a:pt x="26683" y="1609630"/>
                  </a:lnTo>
                  <a:lnTo>
                    <a:pt x="35577" y="1656842"/>
                  </a:lnTo>
                  <a:lnTo>
                    <a:pt x="45742" y="1703645"/>
                  </a:lnTo>
                  <a:lnTo>
                    <a:pt x="57178" y="1749981"/>
                  </a:lnTo>
                  <a:lnTo>
                    <a:pt x="69884" y="1795797"/>
                  </a:lnTo>
                  <a:lnTo>
                    <a:pt x="83861" y="1841038"/>
                  </a:lnTo>
                  <a:lnTo>
                    <a:pt x="99109" y="1885649"/>
                  </a:lnTo>
                  <a:lnTo>
                    <a:pt x="115627" y="1929576"/>
                  </a:lnTo>
                  <a:lnTo>
                    <a:pt x="133416" y="1972763"/>
                  </a:lnTo>
                  <a:lnTo>
                    <a:pt x="152475" y="2015156"/>
                  </a:lnTo>
                  <a:lnTo>
                    <a:pt x="172805" y="2056699"/>
                  </a:lnTo>
                  <a:lnTo>
                    <a:pt x="194406" y="2097339"/>
                  </a:lnTo>
                  <a:lnTo>
                    <a:pt x="217278" y="2137021"/>
                  </a:lnTo>
                  <a:lnTo>
                    <a:pt x="241420" y="2175689"/>
                  </a:lnTo>
                  <a:lnTo>
                    <a:pt x="266832" y="2213289"/>
                  </a:lnTo>
                  <a:lnTo>
                    <a:pt x="297000" y="2254311"/>
                  </a:lnTo>
                  <a:lnTo>
                    <a:pt x="328136" y="2292988"/>
                  </a:lnTo>
                  <a:lnTo>
                    <a:pt x="360182" y="2329321"/>
                  </a:lnTo>
                  <a:lnTo>
                    <a:pt x="393081" y="2363310"/>
                  </a:lnTo>
                  <a:lnTo>
                    <a:pt x="426776" y="2394955"/>
                  </a:lnTo>
                  <a:lnTo>
                    <a:pt x="461211" y="2424256"/>
                  </a:lnTo>
                  <a:lnTo>
                    <a:pt x="496329" y="2451213"/>
                  </a:lnTo>
                  <a:lnTo>
                    <a:pt x="532072" y="2475826"/>
                  </a:lnTo>
                  <a:lnTo>
                    <a:pt x="568384" y="2498095"/>
                  </a:lnTo>
                  <a:lnTo>
                    <a:pt x="605208" y="2518019"/>
                  </a:lnTo>
                  <a:lnTo>
                    <a:pt x="642488" y="2535600"/>
                  </a:lnTo>
                  <a:lnTo>
                    <a:pt x="680165" y="2550837"/>
                  </a:lnTo>
                  <a:lnTo>
                    <a:pt x="718184" y="2563729"/>
                  </a:lnTo>
                  <a:lnTo>
                    <a:pt x="756488" y="2574277"/>
                  </a:lnTo>
                  <a:lnTo>
                    <a:pt x="795019" y="2582482"/>
                  </a:lnTo>
                  <a:lnTo>
                    <a:pt x="833720" y="2588342"/>
                  </a:lnTo>
                  <a:lnTo>
                    <a:pt x="872536" y="2591858"/>
                  </a:lnTo>
                  <a:lnTo>
                    <a:pt x="911408" y="2593030"/>
                  </a:lnTo>
                  <a:lnTo>
                    <a:pt x="950280" y="2591858"/>
                  </a:lnTo>
                  <a:lnTo>
                    <a:pt x="989095" y="2588342"/>
                  </a:lnTo>
                  <a:lnTo>
                    <a:pt x="1027797" y="2582482"/>
                  </a:lnTo>
                  <a:lnTo>
                    <a:pt x="1066328" y="2574277"/>
                  </a:lnTo>
                  <a:lnTo>
                    <a:pt x="1104631" y="2563729"/>
                  </a:lnTo>
                  <a:lnTo>
                    <a:pt x="1142650" y="2550837"/>
                  </a:lnTo>
                  <a:lnTo>
                    <a:pt x="1180328" y="2535600"/>
                  </a:lnTo>
                  <a:lnTo>
                    <a:pt x="1217607" y="2518019"/>
                  </a:lnTo>
                  <a:lnTo>
                    <a:pt x="1254431" y="2498095"/>
                  </a:lnTo>
                  <a:lnTo>
                    <a:pt x="1290743" y="2475826"/>
                  </a:lnTo>
                  <a:lnTo>
                    <a:pt x="1326487" y="2451213"/>
                  </a:lnTo>
                  <a:lnTo>
                    <a:pt x="1361604" y="2424256"/>
                  </a:lnTo>
                  <a:lnTo>
                    <a:pt x="1396039" y="2394955"/>
                  </a:lnTo>
                  <a:lnTo>
                    <a:pt x="1429734" y="2363310"/>
                  </a:lnTo>
                  <a:lnTo>
                    <a:pt x="1462633" y="2329321"/>
                  </a:lnTo>
                  <a:lnTo>
                    <a:pt x="1494679" y="2292988"/>
                  </a:lnTo>
                  <a:lnTo>
                    <a:pt x="1525814" y="2254311"/>
                  </a:lnTo>
                  <a:lnTo>
                    <a:pt x="1555982" y="2213289"/>
                  </a:lnTo>
                  <a:lnTo>
                    <a:pt x="1581395" y="2175689"/>
                  </a:lnTo>
                  <a:lnTo>
                    <a:pt x="1605537" y="2137021"/>
                  </a:lnTo>
                  <a:lnTo>
                    <a:pt x="1628409" y="2097339"/>
                  </a:lnTo>
                  <a:lnTo>
                    <a:pt x="1650010" y="2056699"/>
                  </a:lnTo>
                  <a:lnTo>
                    <a:pt x="1670340" y="2015156"/>
                  </a:lnTo>
                  <a:lnTo>
                    <a:pt x="1689399" y="1972763"/>
                  </a:lnTo>
                  <a:lnTo>
                    <a:pt x="1707188" y="1929576"/>
                  </a:lnTo>
                  <a:lnTo>
                    <a:pt x="1723706" y="1885649"/>
                  </a:lnTo>
                  <a:lnTo>
                    <a:pt x="1738954" y="1841038"/>
                  </a:lnTo>
                  <a:lnTo>
                    <a:pt x="1752931" y="1795797"/>
                  </a:lnTo>
                  <a:lnTo>
                    <a:pt x="1765637" y="1749981"/>
                  </a:lnTo>
                  <a:lnTo>
                    <a:pt x="1777073" y="1703645"/>
                  </a:lnTo>
                  <a:lnTo>
                    <a:pt x="1787238" y="1656842"/>
                  </a:lnTo>
                  <a:lnTo>
                    <a:pt x="1796133" y="1609630"/>
                  </a:lnTo>
                  <a:lnTo>
                    <a:pt x="1803757" y="1562061"/>
                  </a:lnTo>
                  <a:lnTo>
                    <a:pt x="1810110" y="1514190"/>
                  </a:lnTo>
                  <a:lnTo>
                    <a:pt x="1815192" y="1466074"/>
                  </a:lnTo>
                  <a:lnTo>
                    <a:pt x="1819004" y="1417765"/>
                  </a:lnTo>
                  <a:lnTo>
                    <a:pt x="1821545" y="1369320"/>
                  </a:lnTo>
                  <a:lnTo>
                    <a:pt x="1822816" y="1320793"/>
                  </a:lnTo>
                  <a:lnTo>
                    <a:pt x="1822816" y="1272238"/>
                  </a:lnTo>
                  <a:lnTo>
                    <a:pt x="1821545" y="1223710"/>
                  </a:lnTo>
                  <a:lnTo>
                    <a:pt x="1819004" y="1175265"/>
                  </a:lnTo>
                  <a:lnTo>
                    <a:pt x="1815192" y="1126957"/>
                  </a:lnTo>
                  <a:lnTo>
                    <a:pt x="1810110" y="1078840"/>
                  </a:lnTo>
                  <a:lnTo>
                    <a:pt x="1803757" y="1030970"/>
                  </a:lnTo>
                  <a:lnTo>
                    <a:pt x="1796133" y="983401"/>
                  </a:lnTo>
                  <a:lnTo>
                    <a:pt x="1787238" y="936188"/>
                  </a:lnTo>
                  <a:lnTo>
                    <a:pt x="1777073" y="889386"/>
                  </a:lnTo>
                  <a:lnTo>
                    <a:pt x="1765637" y="843049"/>
                  </a:lnTo>
                  <a:lnTo>
                    <a:pt x="1752931" y="797233"/>
                  </a:lnTo>
                  <a:lnTo>
                    <a:pt x="1738954" y="751992"/>
                  </a:lnTo>
                  <a:lnTo>
                    <a:pt x="1723706" y="707380"/>
                  </a:lnTo>
                  <a:lnTo>
                    <a:pt x="1707188" y="663454"/>
                  </a:lnTo>
                  <a:lnTo>
                    <a:pt x="1689399" y="620267"/>
                  </a:lnTo>
                  <a:lnTo>
                    <a:pt x="1670340" y="577874"/>
                  </a:lnTo>
                  <a:lnTo>
                    <a:pt x="1650010" y="536330"/>
                  </a:lnTo>
                  <a:lnTo>
                    <a:pt x="1628409" y="495690"/>
                  </a:lnTo>
                  <a:lnTo>
                    <a:pt x="1605537" y="456008"/>
                  </a:lnTo>
                  <a:lnTo>
                    <a:pt x="1581395" y="417340"/>
                  </a:lnTo>
                  <a:lnTo>
                    <a:pt x="1555982" y="379739"/>
                  </a:lnTo>
                  <a:lnTo>
                    <a:pt x="1525814" y="338718"/>
                  </a:lnTo>
                  <a:lnTo>
                    <a:pt x="1494679" y="300041"/>
                  </a:lnTo>
                  <a:lnTo>
                    <a:pt x="1462633" y="263708"/>
                  </a:lnTo>
                  <a:lnTo>
                    <a:pt x="1429734" y="229719"/>
                  </a:lnTo>
                  <a:lnTo>
                    <a:pt x="1396039" y="198074"/>
                  </a:lnTo>
                  <a:lnTo>
                    <a:pt x="1361604" y="168773"/>
                  </a:lnTo>
                  <a:lnTo>
                    <a:pt x="1326487" y="141816"/>
                  </a:lnTo>
                  <a:lnTo>
                    <a:pt x="1290743" y="117203"/>
                  </a:lnTo>
                  <a:lnTo>
                    <a:pt x="1254431" y="94934"/>
                  </a:lnTo>
                  <a:lnTo>
                    <a:pt x="1217607" y="75010"/>
                  </a:lnTo>
                  <a:lnTo>
                    <a:pt x="1180328" y="57429"/>
                  </a:lnTo>
                  <a:lnTo>
                    <a:pt x="1142650" y="42193"/>
                  </a:lnTo>
                  <a:lnTo>
                    <a:pt x="1104631" y="29300"/>
                  </a:lnTo>
                  <a:lnTo>
                    <a:pt x="1066328" y="18752"/>
                  </a:lnTo>
                  <a:lnTo>
                    <a:pt x="1027797" y="10548"/>
                  </a:lnTo>
                  <a:lnTo>
                    <a:pt x="989095" y="4688"/>
                  </a:lnTo>
                  <a:lnTo>
                    <a:pt x="950280" y="1172"/>
                  </a:lnTo>
                  <a:lnTo>
                    <a:pt x="911408" y="0"/>
                  </a:lnTo>
                  <a:lnTo>
                    <a:pt x="872536" y="1172"/>
                  </a:lnTo>
                  <a:lnTo>
                    <a:pt x="833720" y="4688"/>
                  </a:lnTo>
                  <a:lnTo>
                    <a:pt x="795019" y="10548"/>
                  </a:lnTo>
                  <a:lnTo>
                    <a:pt x="756488" y="18752"/>
                  </a:lnTo>
                  <a:lnTo>
                    <a:pt x="718184" y="29300"/>
                  </a:lnTo>
                  <a:lnTo>
                    <a:pt x="680165" y="42193"/>
                  </a:lnTo>
                  <a:lnTo>
                    <a:pt x="642488" y="57429"/>
                  </a:lnTo>
                  <a:lnTo>
                    <a:pt x="605208" y="75010"/>
                  </a:lnTo>
                  <a:lnTo>
                    <a:pt x="568384" y="94934"/>
                  </a:lnTo>
                  <a:lnTo>
                    <a:pt x="532072" y="117203"/>
                  </a:lnTo>
                  <a:lnTo>
                    <a:pt x="496329" y="141816"/>
                  </a:lnTo>
                  <a:lnTo>
                    <a:pt x="461211" y="168773"/>
                  </a:lnTo>
                  <a:lnTo>
                    <a:pt x="426776" y="198074"/>
                  </a:lnTo>
                  <a:lnTo>
                    <a:pt x="393081" y="229719"/>
                  </a:lnTo>
                  <a:lnTo>
                    <a:pt x="360182" y="263708"/>
                  </a:lnTo>
                  <a:lnTo>
                    <a:pt x="328136" y="300041"/>
                  </a:lnTo>
                  <a:lnTo>
                    <a:pt x="297000" y="338718"/>
                  </a:lnTo>
                  <a:lnTo>
                    <a:pt x="266832" y="379739"/>
                  </a:lnTo>
                  <a:lnTo>
                    <a:pt x="241420" y="417340"/>
                  </a:lnTo>
                  <a:lnTo>
                    <a:pt x="217278" y="456008"/>
                  </a:lnTo>
                  <a:lnTo>
                    <a:pt x="194406" y="495690"/>
                  </a:lnTo>
                  <a:lnTo>
                    <a:pt x="172805" y="536330"/>
                  </a:lnTo>
                  <a:lnTo>
                    <a:pt x="152475" y="577874"/>
                  </a:lnTo>
                  <a:lnTo>
                    <a:pt x="133416" y="620267"/>
                  </a:lnTo>
                  <a:lnTo>
                    <a:pt x="115627" y="663454"/>
                  </a:lnTo>
                  <a:lnTo>
                    <a:pt x="99109" y="707380"/>
                  </a:lnTo>
                  <a:lnTo>
                    <a:pt x="83861" y="751992"/>
                  </a:lnTo>
                  <a:lnTo>
                    <a:pt x="69884" y="797233"/>
                  </a:lnTo>
                  <a:lnTo>
                    <a:pt x="57178" y="843049"/>
                  </a:lnTo>
                  <a:lnTo>
                    <a:pt x="45742" y="889386"/>
                  </a:lnTo>
                  <a:lnTo>
                    <a:pt x="35577" y="936188"/>
                  </a:lnTo>
                  <a:lnTo>
                    <a:pt x="26683" y="983401"/>
                  </a:lnTo>
                  <a:lnTo>
                    <a:pt x="19059" y="1030970"/>
                  </a:lnTo>
                  <a:lnTo>
                    <a:pt x="12706" y="1078840"/>
                  </a:lnTo>
                  <a:lnTo>
                    <a:pt x="7623" y="1126957"/>
                  </a:lnTo>
                  <a:lnTo>
                    <a:pt x="3811" y="1175265"/>
                  </a:lnTo>
                  <a:lnTo>
                    <a:pt x="1270" y="1223710"/>
                  </a:lnTo>
                  <a:lnTo>
                    <a:pt x="0" y="1272238"/>
                  </a:lnTo>
                  <a:close/>
                </a:path>
              </a:pathLst>
            </a:custGeom>
            <a:solidFill>
              <a:srgbClr val="F2C668">
                <a:alpha val="402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93631" y="3287559"/>
            <a:ext cx="462280" cy="123063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356235" marR="5080" indent="-344170">
              <a:lnSpc>
                <a:spcPts val="1780"/>
              </a:lnSpc>
              <a:spcBef>
                <a:spcPts val="3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Bootstrapping 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93631" y="5091273"/>
            <a:ext cx="462280" cy="138176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454659" marR="5080" indent="-442595">
              <a:lnSpc>
                <a:spcPts val="1780"/>
              </a:lnSpc>
              <a:spcBef>
                <a:spcPts val="3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Synch</a:t>
            </a:r>
            <a:r>
              <a:rPr sz="1400" b="1" spc="-30" dirty="0">
                <a:solidFill>
                  <a:srgbClr val="929292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onization 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59612" y="4193720"/>
            <a:ext cx="1433830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5900"/>
              </a:lnSpc>
              <a:spcBef>
                <a:spcPts val="10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Network:  </a:t>
            </a:r>
            <a:r>
              <a:rPr sz="1400" b="1" spc="-25" dirty="0">
                <a:latin typeface="Arial"/>
                <a:cs typeface="Arial"/>
              </a:rPr>
              <a:t>Sync </a:t>
            </a:r>
            <a:r>
              <a:rPr sz="1400" b="1" spc="-10" dirty="0">
                <a:latin typeface="Arial"/>
                <a:cs typeface="Arial"/>
              </a:rPr>
              <a:t>Pairs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530801" y="3603819"/>
            <a:ext cx="1086485" cy="130175"/>
            <a:chOff x="5530801" y="3603819"/>
            <a:chExt cx="1086485" cy="130175"/>
          </a:xfrm>
        </p:grpSpPr>
        <p:sp>
          <p:nvSpPr>
            <p:cNvPr id="69" name="object 69"/>
            <p:cNvSpPr/>
            <p:nvPr/>
          </p:nvSpPr>
          <p:spPr>
            <a:xfrm>
              <a:off x="5545724" y="3668648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5">
                  <a:moveTo>
                    <a:pt x="0" y="0"/>
                  </a:moveTo>
                  <a:lnTo>
                    <a:pt x="941681" y="0"/>
                  </a:lnTo>
                  <a:lnTo>
                    <a:pt x="956415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87404" y="360381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596036" y="3382367"/>
            <a:ext cx="817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Arial"/>
                <a:cs typeface="Arial"/>
              </a:rPr>
              <a:t>Infe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33553" y="3643651"/>
            <a:ext cx="60515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 algn="just">
              <a:lnSpc>
                <a:spcPct val="1059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Mutual  </a:t>
            </a:r>
            <a:r>
              <a:rPr sz="1400" b="1" spc="-15" dirty="0">
                <a:latin typeface="Arial"/>
                <a:cs typeface="Arial"/>
              </a:rPr>
              <a:t>Event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Count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594754" y="2800091"/>
            <a:ext cx="5629275" cy="3785235"/>
            <a:chOff x="2594754" y="2800091"/>
            <a:chExt cx="5629275" cy="3785235"/>
          </a:xfrm>
        </p:grpSpPr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4358" y="2800091"/>
              <a:ext cx="98897" cy="10692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4413" y="3179048"/>
              <a:ext cx="98897" cy="10692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7989" y="3541259"/>
              <a:ext cx="98897" cy="10692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8454" y="3908866"/>
              <a:ext cx="98898" cy="1069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4293" y="3541259"/>
              <a:ext cx="98897" cy="10692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4979" y="3076684"/>
              <a:ext cx="98897" cy="10692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528300" y="3605068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78571" y="323074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39024" y="3259034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84202" y="2903677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75165" y="3120673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5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94754" y="4976746"/>
              <a:ext cx="1882139" cy="1608455"/>
            </a:xfrm>
            <a:custGeom>
              <a:avLst/>
              <a:gdLst/>
              <a:ahLst/>
              <a:cxnLst/>
              <a:rect l="l" t="t" r="r" b="b"/>
              <a:pathLst>
                <a:path w="1882139" h="1608454">
                  <a:moveTo>
                    <a:pt x="0" y="782895"/>
                  </a:moveTo>
                  <a:lnTo>
                    <a:pt x="0" y="825485"/>
                  </a:lnTo>
                  <a:lnTo>
                    <a:pt x="2622" y="868028"/>
                  </a:lnTo>
                  <a:lnTo>
                    <a:pt x="7866" y="910426"/>
                  </a:lnTo>
                  <a:lnTo>
                    <a:pt x="15732" y="952584"/>
                  </a:lnTo>
                  <a:lnTo>
                    <a:pt x="26220" y="994406"/>
                  </a:lnTo>
                  <a:lnTo>
                    <a:pt x="39330" y="1035796"/>
                  </a:lnTo>
                  <a:lnTo>
                    <a:pt x="55062" y="1076658"/>
                  </a:lnTo>
                  <a:lnTo>
                    <a:pt x="73417" y="1116896"/>
                  </a:lnTo>
                  <a:lnTo>
                    <a:pt x="94393" y="1156413"/>
                  </a:lnTo>
                  <a:lnTo>
                    <a:pt x="117991" y="1195114"/>
                  </a:lnTo>
                  <a:lnTo>
                    <a:pt x="144212" y="1232902"/>
                  </a:lnTo>
                  <a:lnTo>
                    <a:pt x="173054" y="1269682"/>
                  </a:lnTo>
                  <a:lnTo>
                    <a:pt x="204519" y="1305358"/>
                  </a:lnTo>
                  <a:lnTo>
                    <a:pt x="238605" y="1339833"/>
                  </a:lnTo>
                  <a:lnTo>
                    <a:pt x="275314" y="1373012"/>
                  </a:lnTo>
                  <a:lnTo>
                    <a:pt x="311578" y="1402433"/>
                  </a:lnTo>
                  <a:lnTo>
                    <a:pt x="349176" y="1429892"/>
                  </a:lnTo>
                  <a:lnTo>
                    <a:pt x="388016" y="1455391"/>
                  </a:lnTo>
                  <a:lnTo>
                    <a:pt x="428006" y="1478928"/>
                  </a:lnTo>
                  <a:lnTo>
                    <a:pt x="469053" y="1500503"/>
                  </a:lnTo>
                  <a:lnTo>
                    <a:pt x="511066" y="1520117"/>
                  </a:lnTo>
                  <a:lnTo>
                    <a:pt x="553953" y="1537770"/>
                  </a:lnTo>
                  <a:lnTo>
                    <a:pt x="597622" y="1553461"/>
                  </a:lnTo>
                  <a:lnTo>
                    <a:pt x="641981" y="1567191"/>
                  </a:lnTo>
                  <a:lnTo>
                    <a:pt x="686937" y="1578959"/>
                  </a:lnTo>
                  <a:lnTo>
                    <a:pt x="732399" y="1588766"/>
                  </a:lnTo>
                  <a:lnTo>
                    <a:pt x="778276" y="1596612"/>
                  </a:lnTo>
                  <a:lnTo>
                    <a:pt x="824474" y="1602496"/>
                  </a:lnTo>
                  <a:lnTo>
                    <a:pt x="870902" y="1606419"/>
                  </a:lnTo>
                  <a:lnTo>
                    <a:pt x="917468" y="1608380"/>
                  </a:lnTo>
                  <a:lnTo>
                    <a:pt x="964081" y="1608380"/>
                  </a:lnTo>
                  <a:lnTo>
                    <a:pt x="1010647" y="1606419"/>
                  </a:lnTo>
                  <a:lnTo>
                    <a:pt x="1057075" y="1602496"/>
                  </a:lnTo>
                  <a:lnTo>
                    <a:pt x="1103273" y="1596612"/>
                  </a:lnTo>
                  <a:lnTo>
                    <a:pt x="1149149" y="1588766"/>
                  </a:lnTo>
                  <a:lnTo>
                    <a:pt x="1194612" y="1578959"/>
                  </a:lnTo>
                  <a:lnTo>
                    <a:pt x="1239568" y="1567191"/>
                  </a:lnTo>
                  <a:lnTo>
                    <a:pt x="1283927" y="1553461"/>
                  </a:lnTo>
                  <a:lnTo>
                    <a:pt x="1327595" y="1537770"/>
                  </a:lnTo>
                  <a:lnTo>
                    <a:pt x="1370482" y="1520117"/>
                  </a:lnTo>
                  <a:lnTo>
                    <a:pt x="1412495" y="1500503"/>
                  </a:lnTo>
                  <a:lnTo>
                    <a:pt x="1453542" y="1478928"/>
                  </a:lnTo>
                  <a:lnTo>
                    <a:pt x="1493532" y="1455391"/>
                  </a:lnTo>
                  <a:lnTo>
                    <a:pt x="1532371" y="1429892"/>
                  </a:lnTo>
                  <a:lnTo>
                    <a:pt x="1569969" y="1402433"/>
                  </a:lnTo>
                  <a:lnTo>
                    <a:pt x="1606233" y="1373012"/>
                  </a:lnTo>
                  <a:lnTo>
                    <a:pt x="1642942" y="1339833"/>
                  </a:lnTo>
                  <a:lnTo>
                    <a:pt x="1677029" y="1305358"/>
                  </a:lnTo>
                  <a:lnTo>
                    <a:pt x="1708493" y="1269682"/>
                  </a:lnTo>
                  <a:lnTo>
                    <a:pt x="1737336" y="1232902"/>
                  </a:lnTo>
                  <a:lnTo>
                    <a:pt x="1763556" y="1195114"/>
                  </a:lnTo>
                  <a:lnTo>
                    <a:pt x="1787155" y="1156413"/>
                  </a:lnTo>
                  <a:lnTo>
                    <a:pt x="1808131" y="1116896"/>
                  </a:lnTo>
                  <a:lnTo>
                    <a:pt x="1826485" y="1076658"/>
                  </a:lnTo>
                  <a:lnTo>
                    <a:pt x="1842218" y="1035796"/>
                  </a:lnTo>
                  <a:lnTo>
                    <a:pt x="1855328" y="994406"/>
                  </a:lnTo>
                  <a:lnTo>
                    <a:pt x="1865816" y="952584"/>
                  </a:lnTo>
                  <a:lnTo>
                    <a:pt x="1873682" y="910426"/>
                  </a:lnTo>
                  <a:lnTo>
                    <a:pt x="1878926" y="868028"/>
                  </a:lnTo>
                  <a:lnTo>
                    <a:pt x="1881548" y="825485"/>
                  </a:lnTo>
                  <a:lnTo>
                    <a:pt x="1881548" y="782895"/>
                  </a:lnTo>
                  <a:lnTo>
                    <a:pt x="1878926" y="740352"/>
                  </a:lnTo>
                  <a:lnTo>
                    <a:pt x="1873682" y="697954"/>
                  </a:lnTo>
                  <a:lnTo>
                    <a:pt x="1865816" y="655796"/>
                  </a:lnTo>
                  <a:lnTo>
                    <a:pt x="1855328" y="613974"/>
                  </a:lnTo>
                  <a:lnTo>
                    <a:pt x="1842218" y="572584"/>
                  </a:lnTo>
                  <a:lnTo>
                    <a:pt x="1826485" y="531722"/>
                  </a:lnTo>
                  <a:lnTo>
                    <a:pt x="1808131" y="491485"/>
                  </a:lnTo>
                  <a:lnTo>
                    <a:pt x="1787155" y="451967"/>
                  </a:lnTo>
                  <a:lnTo>
                    <a:pt x="1763556" y="413267"/>
                  </a:lnTo>
                  <a:lnTo>
                    <a:pt x="1737336" y="375478"/>
                  </a:lnTo>
                  <a:lnTo>
                    <a:pt x="1708493" y="338698"/>
                  </a:lnTo>
                  <a:lnTo>
                    <a:pt x="1677029" y="303022"/>
                  </a:lnTo>
                  <a:lnTo>
                    <a:pt x="1642942" y="268547"/>
                  </a:lnTo>
                  <a:lnTo>
                    <a:pt x="1606233" y="235369"/>
                  </a:lnTo>
                  <a:lnTo>
                    <a:pt x="1569969" y="205947"/>
                  </a:lnTo>
                  <a:lnTo>
                    <a:pt x="1532371" y="178488"/>
                  </a:lnTo>
                  <a:lnTo>
                    <a:pt x="1493532" y="152989"/>
                  </a:lnTo>
                  <a:lnTo>
                    <a:pt x="1453542" y="129452"/>
                  </a:lnTo>
                  <a:lnTo>
                    <a:pt x="1412495" y="107877"/>
                  </a:lnTo>
                  <a:lnTo>
                    <a:pt x="1370482" y="88263"/>
                  </a:lnTo>
                  <a:lnTo>
                    <a:pt x="1327595" y="70610"/>
                  </a:lnTo>
                  <a:lnTo>
                    <a:pt x="1283927" y="54919"/>
                  </a:lnTo>
                  <a:lnTo>
                    <a:pt x="1239568" y="41189"/>
                  </a:lnTo>
                  <a:lnTo>
                    <a:pt x="1194612" y="29421"/>
                  </a:lnTo>
                  <a:lnTo>
                    <a:pt x="1149149" y="19614"/>
                  </a:lnTo>
                  <a:lnTo>
                    <a:pt x="1103273" y="11768"/>
                  </a:lnTo>
                  <a:lnTo>
                    <a:pt x="1057075" y="5884"/>
                  </a:lnTo>
                  <a:lnTo>
                    <a:pt x="1010647" y="1961"/>
                  </a:lnTo>
                  <a:lnTo>
                    <a:pt x="964081" y="0"/>
                  </a:lnTo>
                  <a:lnTo>
                    <a:pt x="917468" y="0"/>
                  </a:lnTo>
                  <a:lnTo>
                    <a:pt x="870902" y="1961"/>
                  </a:lnTo>
                  <a:lnTo>
                    <a:pt x="824474" y="5884"/>
                  </a:lnTo>
                  <a:lnTo>
                    <a:pt x="778276" y="11768"/>
                  </a:lnTo>
                  <a:lnTo>
                    <a:pt x="732399" y="19614"/>
                  </a:lnTo>
                  <a:lnTo>
                    <a:pt x="686937" y="29421"/>
                  </a:lnTo>
                  <a:lnTo>
                    <a:pt x="641981" y="41189"/>
                  </a:lnTo>
                  <a:lnTo>
                    <a:pt x="597622" y="54919"/>
                  </a:lnTo>
                  <a:lnTo>
                    <a:pt x="553953" y="70610"/>
                  </a:lnTo>
                  <a:lnTo>
                    <a:pt x="511066" y="88263"/>
                  </a:lnTo>
                  <a:lnTo>
                    <a:pt x="469053" y="107877"/>
                  </a:lnTo>
                  <a:lnTo>
                    <a:pt x="428006" y="129452"/>
                  </a:lnTo>
                  <a:lnTo>
                    <a:pt x="388016" y="152989"/>
                  </a:lnTo>
                  <a:lnTo>
                    <a:pt x="349176" y="178488"/>
                  </a:lnTo>
                  <a:lnTo>
                    <a:pt x="311578" y="205947"/>
                  </a:lnTo>
                  <a:lnTo>
                    <a:pt x="275314" y="235369"/>
                  </a:lnTo>
                  <a:lnTo>
                    <a:pt x="238605" y="268547"/>
                  </a:lnTo>
                  <a:lnTo>
                    <a:pt x="204519" y="303022"/>
                  </a:lnTo>
                  <a:lnTo>
                    <a:pt x="173054" y="338698"/>
                  </a:lnTo>
                  <a:lnTo>
                    <a:pt x="144212" y="375478"/>
                  </a:lnTo>
                  <a:lnTo>
                    <a:pt x="117991" y="413267"/>
                  </a:lnTo>
                  <a:lnTo>
                    <a:pt x="94393" y="451967"/>
                  </a:lnTo>
                  <a:lnTo>
                    <a:pt x="73417" y="491485"/>
                  </a:lnTo>
                  <a:lnTo>
                    <a:pt x="55062" y="531722"/>
                  </a:lnTo>
                  <a:lnTo>
                    <a:pt x="39330" y="572584"/>
                  </a:lnTo>
                  <a:lnTo>
                    <a:pt x="26220" y="613974"/>
                  </a:lnTo>
                  <a:lnTo>
                    <a:pt x="15732" y="655796"/>
                  </a:lnTo>
                  <a:lnTo>
                    <a:pt x="7866" y="697954"/>
                  </a:lnTo>
                  <a:lnTo>
                    <a:pt x="2622" y="740352"/>
                  </a:lnTo>
                  <a:lnTo>
                    <a:pt x="0" y="782895"/>
                  </a:lnTo>
                  <a:close/>
                </a:path>
              </a:pathLst>
            </a:custGeom>
            <a:solidFill>
              <a:srgbClr val="F2C668">
                <a:alpha val="402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20576" y="5761652"/>
              <a:ext cx="1159510" cy="0"/>
            </a:xfrm>
            <a:custGeom>
              <a:avLst/>
              <a:gdLst/>
              <a:ahLst/>
              <a:cxnLst/>
              <a:rect l="l" t="t" r="r" b="b"/>
              <a:pathLst>
                <a:path w="1159510">
                  <a:moveTo>
                    <a:pt x="1159391" y="0"/>
                  </a:moveTo>
                  <a:lnTo>
                    <a:pt x="14733" y="0"/>
                  </a:ln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05651" y="569682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64829"/>
                  </a:moveTo>
                  <a:lnTo>
                    <a:pt x="129659" y="129659"/>
                  </a:lnTo>
                  <a:lnTo>
                    <a:pt x="129659" y="0"/>
                  </a:lnTo>
                  <a:lnTo>
                    <a:pt x="0" y="64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961385" y="2409924"/>
            <a:ext cx="12045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5" dirty="0">
                <a:solidFill>
                  <a:srgbClr val="929292"/>
                </a:solidFill>
                <a:latin typeface="Arial"/>
                <a:cs typeface="Arial"/>
              </a:rPr>
              <a:t>Network</a:t>
            </a:r>
            <a:r>
              <a:rPr sz="1400" b="1" spc="-70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929292"/>
                </a:solidFill>
                <a:latin typeface="Arial"/>
                <a:cs typeface="Arial"/>
              </a:rPr>
              <a:t>Sync</a:t>
            </a:r>
            <a:endParaRPr sz="14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64658" y="4443214"/>
            <a:ext cx="13684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929292"/>
                </a:solidFill>
                <a:latin typeface="Arial"/>
                <a:cs typeface="Arial"/>
              </a:rPr>
              <a:t>Event</a:t>
            </a:r>
            <a:r>
              <a:rPr sz="1400" b="1" spc="-6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967834" y="6698006"/>
            <a:ext cx="741680" cy="204470"/>
          </a:xfrm>
          <a:custGeom>
            <a:avLst/>
            <a:gdLst/>
            <a:ahLst/>
            <a:cxnLst/>
            <a:rect l="l" t="t" r="r" b="b"/>
            <a:pathLst>
              <a:path w="741679" h="204470">
                <a:moveTo>
                  <a:pt x="0" y="0"/>
                </a:moveTo>
                <a:lnTo>
                  <a:pt x="0" y="204223"/>
                </a:lnTo>
                <a:lnTo>
                  <a:pt x="741419" y="204223"/>
                </a:lnTo>
                <a:lnTo>
                  <a:pt x="7414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1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95196" y="6731661"/>
            <a:ext cx="741680" cy="204470"/>
          </a:xfrm>
          <a:custGeom>
            <a:avLst/>
            <a:gdLst/>
            <a:ahLst/>
            <a:cxnLst/>
            <a:rect l="l" t="t" r="r" b="b"/>
            <a:pathLst>
              <a:path w="741679" h="204470">
                <a:moveTo>
                  <a:pt x="0" y="0"/>
                </a:moveTo>
                <a:lnTo>
                  <a:pt x="0" y="204223"/>
                </a:lnTo>
                <a:lnTo>
                  <a:pt x="741418" y="204223"/>
                </a:lnTo>
                <a:lnTo>
                  <a:pt x="7414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904628" y="6712247"/>
            <a:ext cx="101091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IoT</a:t>
            </a:r>
            <a:r>
              <a:rPr sz="1400" b="1" spc="-7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31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84441" y="6712247"/>
            <a:ext cx="7620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Gateway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904135" y="5436077"/>
            <a:ext cx="1167130" cy="812800"/>
          </a:xfrm>
          <a:prstGeom prst="rect">
            <a:avLst/>
          </a:prstGeom>
          <a:solidFill>
            <a:srgbClr val="BBECFA"/>
          </a:solidFill>
          <a:ln w="317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30810" marR="128270" indent="205740">
              <a:lnSpc>
                <a:spcPct val="105900"/>
              </a:lnSpc>
              <a:spcBef>
                <a:spcPts val="525"/>
              </a:spcBef>
            </a:pPr>
            <a:r>
              <a:rPr sz="1400" b="1" spc="5" dirty="0">
                <a:latin typeface="Arial"/>
                <a:cs typeface="Arial"/>
              </a:rPr>
              <a:t>Clock </a:t>
            </a:r>
            <a:r>
              <a:rPr sz="1400" b="1" spc="10" dirty="0">
                <a:latin typeface="Arial"/>
                <a:cs typeface="Arial"/>
              </a:rPr>
              <a:t> Parameter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Estimation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26047" y="5091508"/>
            <a:ext cx="13582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Clock</a:t>
            </a:r>
            <a:r>
              <a:rPr sz="1400" b="1" spc="-4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Pair</a:t>
            </a:r>
            <a:r>
              <a:rPr sz="1400" b="1" spc="-4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929292"/>
                </a:solidFill>
                <a:latin typeface="Arial"/>
                <a:cs typeface="Arial"/>
              </a:rPr>
              <a:t>Sync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623593" y="5175983"/>
            <a:ext cx="79502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89" marR="5080" indent="-98425">
              <a:lnSpc>
                <a:spcPct val="1059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Detected  </a:t>
            </a:r>
            <a:r>
              <a:rPr sz="1400" b="1" spc="5" dirty="0">
                <a:latin typeface="Arial"/>
                <a:cs typeface="Arial"/>
              </a:rPr>
              <a:t>Mutual 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Events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380428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90" dirty="0">
                <a:latin typeface="Arial MT"/>
                <a:cs typeface="Arial MT"/>
              </a:rPr>
              <a:t>Overal</a:t>
            </a:r>
            <a:r>
              <a:rPr sz="3250" b="0" i="0" spc="-60" dirty="0">
                <a:latin typeface="Arial MT"/>
                <a:cs typeface="Arial MT"/>
              </a:rPr>
              <a:t>l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215" dirty="0">
                <a:latin typeface="Arial MT"/>
                <a:cs typeface="Arial MT"/>
              </a:rPr>
              <a:t>HAES</a:t>
            </a:r>
            <a:r>
              <a:rPr sz="3250" b="0" i="0" spc="-1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50" dirty="0">
                <a:latin typeface="Arial MT"/>
                <a:cs typeface="Arial MT"/>
              </a:rPr>
              <a:t>Design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194437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55" dirty="0">
                <a:latin typeface="Arial MT"/>
                <a:cs typeface="Arial MT"/>
              </a:rPr>
              <a:t>Evaluations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32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900" y="1641633"/>
            <a:ext cx="8808720" cy="563689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18440" indent="-206375">
              <a:lnSpc>
                <a:spcPct val="100000"/>
              </a:lnSpc>
              <a:spcBef>
                <a:spcPts val="844"/>
              </a:spcBef>
              <a:buSzPct val="121052"/>
              <a:buFont typeface="SimSun"/>
              <a:buChar char="•"/>
              <a:tabLst>
                <a:tab pos="219075" algn="l"/>
              </a:tabLst>
            </a:pPr>
            <a:r>
              <a:rPr sz="1900" spc="-5" dirty="0">
                <a:latin typeface="Arial MT"/>
                <a:cs typeface="Arial MT"/>
              </a:rPr>
              <a:t>Heterogeneous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35" dirty="0">
                <a:latin typeface="Arial MT"/>
                <a:cs typeface="Arial MT"/>
              </a:rPr>
              <a:t>commodity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devices</a:t>
            </a:r>
            <a:endParaRPr sz="1900">
              <a:latin typeface="Arial MT"/>
              <a:cs typeface="Arial MT"/>
            </a:endParaRPr>
          </a:p>
          <a:p>
            <a:pPr marL="690245" marR="823594" lvl="1" indent="-206375">
              <a:lnSpc>
                <a:spcPts val="2010"/>
              </a:lnSpc>
              <a:spcBef>
                <a:spcPts val="1645"/>
              </a:spcBef>
              <a:buSzPct val="121052"/>
              <a:buFont typeface="SimSun"/>
              <a:buChar char="•"/>
              <a:tabLst>
                <a:tab pos="690880" algn="l"/>
              </a:tabLst>
            </a:pPr>
            <a:r>
              <a:rPr sz="1900" b="1" spc="-15" dirty="0">
                <a:latin typeface="Arial"/>
                <a:cs typeface="Arial"/>
              </a:rPr>
              <a:t>ESP32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-40" dirty="0">
                <a:latin typeface="Arial"/>
                <a:cs typeface="Arial"/>
              </a:rPr>
              <a:t>Things: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spc="40" dirty="0">
                <a:latin typeface="Arial MT"/>
                <a:cs typeface="Arial MT"/>
              </a:rPr>
              <a:t>32-bit</a:t>
            </a:r>
            <a:r>
              <a:rPr sz="1900" spc="5" dirty="0">
                <a:latin typeface="Arial MT"/>
                <a:cs typeface="Arial MT"/>
              </a:rPr>
              <a:t> dual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Core,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WiFi/BLE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enabled,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hardware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35" dirty="0">
                <a:latin typeface="Arial MT"/>
                <a:cs typeface="Arial MT"/>
              </a:rPr>
              <a:t>time- </a:t>
            </a:r>
            <a:r>
              <a:rPr sz="1900" spc="-509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stamping,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-65" dirty="0">
                <a:latin typeface="Arial MT"/>
                <a:cs typeface="Arial MT"/>
              </a:rPr>
              <a:t>RTOS</a:t>
            </a:r>
            <a:endParaRPr sz="1900">
              <a:latin typeface="Arial MT"/>
              <a:cs typeface="Arial MT"/>
            </a:endParaRPr>
          </a:p>
          <a:p>
            <a:pPr marL="690245" lvl="1" indent="-207010">
              <a:lnSpc>
                <a:spcPct val="100000"/>
              </a:lnSpc>
              <a:spcBef>
                <a:spcPts val="1490"/>
              </a:spcBef>
              <a:buSzPct val="121052"/>
              <a:buFont typeface="SimSun"/>
              <a:buChar char="•"/>
              <a:tabLst>
                <a:tab pos="690880" algn="l"/>
              </a:tabLst>
            </a:pPr>
            <a:r>
              <a:rPr sz="2850" b="1" spc="-22" baseline="2923" dirty="0">
                <a:latin typeface="Arial"/>
                <a:cs typeface="Arial"/>
              </a:rPr>
              <a:t>STK</a:t>
            </a:r>
            <a:r>
              <a:rPr sz="2850" b="1" spc="7" baseline="2923" dirty="0">
                <a:latin typeface="Arial"/>
                <a:cs typeface="Arial"/>
              </a:rPr>
              <a:t> </a:t>
            </a:r>
            <a:r>
              <a:rPr sz="2850" b="1" spc="-37" baseline="2923" dirty="0">
                <a:latin typeface="Arial"/>
                <a:cs typeface="Arial"/>
              </a:rPr>
              <a:t>2650:</a:t>
            </a:r>
            <a:r>
              <a:rPr sz="2850" b="1" spc="7" baseline="2923" dirty="0">
                <a:latin typeface="Arial"/>
                <a:cs typeface="Arial"/>
              </a:rPr>
              <a:t> </a:t>
            </a:r>
            <a:r>
              <a:rPr sz="2850" spc="60" baseline="2923" dirty="0">
                <a:latin typeface="Arial MT"/>
                <a:cs typeface="Arial MT"/>
              </a:rPr>
              <a:t>32-bit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-7" baseline="2923" dirty="0">
                <a:latin typeface="Arial MT"/>
                <a:cs typeface="Arial MT"/>
              </a:rPr>
              <a:t>single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-15" baseline="2923" dirty="0">
                <a:latin typeface="Arial MT"/>
                <a:cs typeface="Arial MT"/>
              </a:rPr>
              <a:t>Core,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-37" baseline="2923" dirty="0">
                <a:latin typeface="Arial MT"/>
                <a:cs typeface="Arial MT"/>
              </a:rPr>
              <a:t>BLE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baseline="2923" dirty="0">
                <a:latin typeface="Arial MT"/>
                <a:cs typeface="Arial MT"/>
              </a:rPr>
              <a:t>enabled,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15" baseline="2923" dirty="0">
                <a:latin typeface="Arial MT"/>
                <a:cs typeface="Arial MT"/>
              </a:rPr>
              <a:t>software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37" baseline="2923" dirty="0">
                <a:latin typeface="Arial MT"/>
                <a:cs typeface="Arial MT"/>
              </a:rPr>
              <a:t>time-stamping,</a:t>
            </a:r>
            <a:r>
              <a:rPr sz="2850" spc="7" baseline="2923" dirty="0">
                <a:latin typeface="Arial MT"/>
                <a:cs typeface="Arial MT"/>
              </a:rPr>
              <a:t> </a:t>
            </a:r>
            <a:r>
              <a:rPr sz="2850" spc="-97" baseline="2923" dirty="0">
                <a:latin typeface="Arial MT"/>
                <a:cs typeface="Arial MT"/>
              </a:rPr>
              <a:t>RTOS</a:t>
            </a:r>
            <a:endParaRPr sz="2850" baseline="2923">
              <a:latin typeface="Arial MT"/>
              <a:cs typeface="Arial MT"/>
            </a:endParaRPr>
          </a:p>
          <a:p>
            <a:pPr marL="690245" indent="-207010">
              <a:lnSpc>
                <a:spcPct val="100000"/>
              </a:lnSpc>
              <a:spcBef>
                <a:spcPts val="1280"/>
              </a:spcBef>
              <a:buSzPct val="121052"/>
              <a:buChar char="•"/>
              <a:tabLst>
                <a:tab pos="690880" algn="l"/>
              </a:tabLst>
            </a:pPr>
            <a:r>
              <a:rPr sz="1900" b="1" spc="-45" dirty="0">
                <a:latin typeface="Arial"/>
                <a:cs typeface="Arial"/>
              </a:rPr>
              <a:t>FLORA: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spc="45" dirty="0">
                <a:latin typeface="Arial MT"/>
                <a:cs typeface="Arial MT"/>
              </a:rPr>
              <a:t>8-bit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single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core,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Serial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Communication,</a:t>
            </a:r>
            <a:r>
              <a:rPr sz="1900" spc="10" dirty="0">
                <a:latin typeface="Arial MT"/>
                <a:cs typeface="Arial MT"/>
              </a:rPr>
              <a:t> software </a:t>
            </a:r>
            <a:r>
              <a:rPr sz="1900" spc="25" dirty="0">
                <a:latin typeface="Arial MT"/>
                <a:cs typeface="Arial MT"/>
              </a:rPr>
              <a:t>time-stamping</a:t>
            </a:r>
            <a:endParaRPr sz="1900">
              <a:latin typeface="Arial MT"/>
              <a:cs typeface="Arial MT"/>
            </a:endParaRPr>
          </a:p>
          <a:p>
            <a:pPr marL="218440" indent="-206375">
              <a:lnSpc>
                <a:spcPct val="100000"/>
              </a:lnSpc>
              <a:spcBef>
                <a:spcPts val="1275"/>
              </a:spcBef>
              <a:buSzPct val="121052"/>
              <a:buFont typeface="Arial"/>
              <a:buChar char="•"/>
              <a:tabLst>
                <a:tab pos="219075" algn="l"/>
              </a:tabLst>
            </a:pPr>
            <a:r>
              <a:rPr sz="1900" spc="-5" dirty="0">
                <a:latin typeface="Arial MT"/>
                <a:cs typeface="Arial MT"/>
              </a:rPr>
              <a:t>Heterogeneous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35" dirty="0">
                <a:latin typeface="Arial MT"/>
                <a:cs typeface="Arial MT"/>
              </a:rPr>
              <a:t>commodity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sensors</a:t>
            </a:r>
            <a:endParaRPr sz="1900">
              <a:latin typeface="Arial MT"/>
              <a:cs typeface="Arial MT"/>
            </a:endParaRPr>
          </a:p>
          <a:p>
            <a:pPr marL="690245" lvl="1" indent="-207010">
              <a:lnSpc>
                <a:spcPct val="100000"/>
              </a:lnSpc>
              <a:spcBef>
                <a:spcPts val="1355"/>
              </a:spcBef>
              <a:buSzPct val="121052"/>
              <a:buChar char="•"/>
              <a:tabLst>
                <a:tab pos="690880" algn="l"/>
              </a:tabLst>
            </a:pPr>
            <a:r>
              <a:rPr sz="1900" b="1" spc="50" dirty="0">
                <a:latin typeface="Arial"/>
                <a:cs typeface="Arial"/>
              </a:rPr>
              <a:t>IMU,</a:t>
            </a:r>
            <a:r>
              <a:rPr sz="1900" b="1" spc="-1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optical</a:t>
            </a:r>
            <a:r>
              <a:rPr sz="1900" b="1" spc="-1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and</a:t>
            </a:r>
            <a:r>
              <a:rPr sz="1900" b="1" spc="-10" dirty="0">
                <a:latin typeface="Arial"/>
                <a:cs typeface="Arial"/>
              </a:rPr>
              <a:t> audio</a:t>
            </a:r>
            <a:endParaRPr sz="1900">
              <a:latin typeface="Arial"/>
              <a:cs typeface="Arial"/>
            </a:endParaRPr>
          </a:p>
          <a:p>
            <a:pPr marL="218440" marR="441325" indent="-206375">
              <a:lnSpc>
                <a:spcPts val="2010"/>
              </a:lnSpc>
              <a:spcBef>
                <a:spcPts val="1805"/>
              </a:spcBef>
              <a:buSzPct val="121052"/>
              <a:buFont typeface="SimSun"/>
              <a:buChar char="•"/>
              <a:tabLst>
                <a:tab pos="219075" algn="l"/>
              </a:tabLst>
            </a:pPr>
            <a:r>
              <a:rPr sz="2850" spc="-22" baseline="2923" dirty="0">
                <a:latin typeface="Arial MT"/>
                <a:cs typeface="Arial MT"/>
              </a:rPr>
              <a:t>Event </a:t>
            </a:r>
            <a:r>
              <a:rPr sz="2850" spc="37" baseline="2923" dirty="0">
                <a:latin typeface="Arial MT"/>
                <a:cs typeface="Arial MT"/>
              </a:rPr>
              <a:t>detection </a:t>
            </a:r>
            <a:r>
              <a:rPr sz="2850" spc="-7" baseline="2923" dirty="0">
                <a:latin typeface="Arial MT"/>
                <a:cs typeface="Arial MT"/>
              </a:rPr>
              <a:t>results </a:t>
            </a:r>
            <a:r>
              <a:rPr sz="2850" spc="7" baseline="2923" dirty="0">
                <a:latin typeface="Arial MT"/>
                <a:cs typeface="Arial MT"/>
              </a:rPr>
              <a:t>using </a:t>
            </a:r>
            <a:r>
              <a:rPr sz="2850" spc="30" baseline="2923" dirty="0">
                <a:latin typeface="Arial MT"/>
                <a:cs typeface="Arial MT"/>
              </a:rPr>
              <a:t>data-sets: </a:t>
            </a:r>
            <a:r>
              <a:rPr sz="2850" b="1" spc="44" baseline="2923" dirty="0">
                <a:latin typeface="Arial"/>
                <a:cs typeface="Arial"/>
              </a:rPr>
              <a:t>UCI </a:t>
            </a:r>
            <a:r>
              <a:rPr sz="2850" b="1" spc="-15" baseline="2923" dirty="0">
                <a:latin typeface="Arial"/>
                <a:cs typeface="Arial"/>
              </a:rPr>
              <a:t>HAPT </a:t>
            </a:r>
            <a:r>
              <a:rPr sz="2850" b="1" spc="15" baseline="2923" dirty="0">
                <a:latin typeface="Arial"/>
                <a:cs typeface="Arial"/>
              </a:rPr>
              <a:t>(IMU) </a:t>
            </a:r>
            <a:r>
              <a:rPr sz="2850" spc="15" baseline="2923" dirty="0">
                <a:latin typeface="Arial MT"/>
                <a:cs typeface="Arial MT"/>
              </a:rPr>
              <a:t>and </a:t>
            </a:r>
            <a:r>
              <a:rPr sz="2850" b="1" spc="-22" baseline="2923" dirty="0">
                <a:latin typeface="Arial"/>
                <a:cs typeface="Arial"/>
              </a:rPr>
              <a:t>DCASE </a:t>
            </a:r>
            <a:r>
              <a:rPr sz="2850" b="1" spc="-7" baseline="2923" dirty="0">
                <a:latin typeface="Arial"/>
                <a:cs typeface="Arial"/>
              </a:rPr>
              <a:t>2016 </a:t>
            </a:r>
            <a:r>
              <a:rPr sz="2850" b="1" spc="-780" baseline="2923" dirty="0">
                <a:latin typeface="Arial"/>
                <a:cs typeface="Arial"/>
              </a:rPr>
              <a:t> </a:t>
            </a:r>
            <a:r>
              <a:rPr sz="1900" b="1" spc="-45" dirty="0">
                <a:latin typeface="Arial"/>
                <a:cs typeface="Arial"/>
              </a:rPr>
              <a:t>(Audio)</a:t>
            </a:r>
            <a:endParaRPr sz="1900">
              <a:latin typeface="Arial"/>
              <a:cs typeface="Arial"/>
            </a:endParaRPr>
          </a:p>
          <a:p>
            <a:pPr marL="218440" indent="-206375">
              <a:lnSpc>
                <a:spcPts val="2185"/>
              </a:lnSpc>
              <a:spcBef>
                <a:spcPts val="1335"/>
              </a:spcBef>
              <a:buSzPct val="121052"/>
              <a:buFont typeface="SimSun"/>
              <a:buChar char="•"/>
              <a:tabLst>
                <a:tab pos="219075" algn="l"/>
              </a:tabLst>
            </a:pPr>
            <a:r>
              <a:rPr sz="1900" spc="25" dirty="0">
                <a:latin typeface="Arial MT"/>
                <a:cs typeface="Arial MT"/>
              </a:rPr>
              <a:t>Clock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parameter</a:t>
            </a:r>
            <a:r>
              <a:rPr sz="1900" spc="10" dirty="0">
                <a:latin typeface="Arial MT"/>
                <a:cs typeface="Arial MT"/>
              </a:rPr>
              <a:t> estimation: </a:t>
            </a:r>
            <a:r>
              <a:rPr sz="1900" spc="5" dirty="0">
                <a:latin typeface="Arial MT"/>
                <a:cs typeface="Arial MT"/>
              </a:rPr>
              <a:t>characterization </a:t>
            </a:r>
            <a:r>
              <a:rPr sz="1900" spc="30" dirty="0">
                <a:latin typeface="Arial MT"/>
                <a:cs typeface="Arial MT"/>
              </a:rPr>
              <a:t>of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b="1" spc="-25" dirty="0">
                <a:latin typeface="Arial"/>
                <a:cs typeface="Arial"/>
              </a:rPr>
              <a:t>frequency,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sampling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b="1" spc="25" dirty="0">
                <a:latin typeface="Arial"/>
                <a:cs typeface="Arial"/>
              </a:rPr>
              <a:t>rate</a:t>
            </a:r>
            <a:r>
              <a:rPr sz="1900" b="1" spc="10" dirty="0">
                <a:latin typeface="Arial"/>
                <a:cs typeface="Arial"/>
              </a:rPr>
              <a:t> </a:t>
            </a:r>
            <a:r>
              <a:rPr sz="1900" spc="10" dirty="0">
                <a:latin typeface="Arial MT"/>
                <a:cs typeface="Arial MT"/>
              </a:rPr>
              <a:t>and</a:t>
            </a:r>
            <a:endParaRPr sz="1900">
              <a:latin typeface="Arial MT"/>
              <a:cs typeface="Arial MT"/>
            </a:endParaRPr>
          </a:p>
          <a:p>
            <a:pPr marL="218440">
              <a:lnSpc>
                <a:spcPts val="2185"/>
              </a:lnSpc>
            </a:pPr>
            <a:r>
              <a:rPr sz="1900" b="1" spc="-15" dirty="0">
                <a:latin typeface="Arial"/>
                <a:cs typeface="Arial"/>
              </a:rPr>
              <a:t>sensor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type </a:t>
            </a:r>
            <a:r>
              <a:rPr sz="1900" spc="-110" dirty="0">
                <a:latin typeface="Arial MT"/>
                <a:cs typeface="Arial MT"/>
              </a:rPr>
              <a:t>a</a:t>
            </a:r>
            <a:r>
              <a:rPr sz="1900" spc="-110" dirty="0">
                <a:latin typeface="SimSun"/>
                <a:cs typeface="SimSun"/>
              </a:rPr>
              <a:t>ff</a:t>
            </a:r>
            <a:r>
              <a:rPr sz="1900" spc="-110" dirty="0">
                <a:latin typeface="Arial MT"/>
                <a:cs typeface="Arial MT"/>
              </a:rPr>
              <a:t>ects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on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b="1" spc="10" dirty="0">
                <a:latin typeface="Arial"/>
                <a:cs typeface="Arial"/>
              </a:rPr>
              <a:t>clock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-5" dirty="0">
                <a:latin typeface="Arial"/>
                <a:cs typeface="Arial"/>
              </a:rPr>
              <a:t>drift</a:t>
            </a:r>
            <a:endParaRPr sz="1900">
              <a:latin typeface="Arial"/>
              <a:cs typeface="Arial"/>
            </a:endParaRPr>
          </a:p>
          <a:p>
            <a:pPr marL="218440" marR="862330" indent="-206375">
              <a:lnSpc>
                <a:spcPts val="2010"/>
              </a:lnSpc>
              <a:spcBef>
                <a:spcPts val="1645"/>
              </a:spcBef>
              <a:buSzPct val="121052"/>
              <a:buFont typeface="SimSun"/>
              <a:buChar char="•"/>
              <a:tabLst>
                <a:tab pos="219075" algn="l"/>
              </a:tabLst>
            </a:pPr>
            <a:r>
              <a:rPr sz="1900" spc="-20" dirty="0">
                <a:latin typeface="Arial MT"/>
                <a:cs typeface="Arial MT"/>
              </a:rPr>
              <a:t>Case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Studies: </a:t>
            </a:r>
            <a:r>
              <a:rPr sz="1900" b="1" spc="10" dirty="0">
                <a:latin typeface="Arial"/>
                <a:cs typeface="Arial"/>
              </a:rPr>
              <a:t>Smart</a:t>
            </a:r>
            <a:r>
              <a:rPr sz="1900" b="1" dirty="0">
                <a:latin typeface="Arial"/>
                <a:cs typeface="Arial"/>
              </a:rPr>
              <a:t> </a:t>
            </a:r>
            <a:r>
              <a:rPr sz="1900" b="1" spc="25" dirty="0">
                <a:latin typeface="Arial"/>
                <a:cs typeface="Arial"/>
              </a:rPr>
              <a:t>Home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spc="10" dirty="0">
                <a:latin typeface="Arial MT"/>
                <a:cs typeface="Arial MT"/>
              </a:rPr>
              <a:t>and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b="1" spc="-20" dirty="0">
                <a:latin typeface="Arial"/>
                <a:cs typeface="Arial"/>
              </a:rPr>
              <a:t>WBAN</a:t>
            </a:r>
            <a:r>
              <a:rPr sz="1900" b="1" spc="5" dirty="0">
                <a:latin typeface="Arial"/>
                <a:cs typeface="Arial"/>
              </a:rPr>
              <a:t> </a:t>
            </a:r>
            <a:r>
              <a:rPr sz="1900" spc="25" dirty="0">
                <a:latin typeface="Arial MT"/>
                <a:cs typeface="Arial MT"/>
              </a:rPr>
              <a:t>study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to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evaluate</a:t>
            </a:r>
            <a:r>
              <a:rPr sz="1900" dirty="0">
                <a:latin typeface="Arial MT"/>
                <a:cs typeface="Arial MT"/>
              </a:rPr>
              <a:t> </a:t>
            </a:r>
            <a:r>
              <a:rPr sz="1900" spc="20" dirty="0">
                <a:latin typeface="Arial MT"/>
                <a:cs typeface="Arial MT"/>
              </a:rPr>
              <a:t>network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25" dirty="0">
                <a:latin typeface="Arial MT"/>
                <a:cs typeface="Arial MT"/>
              </a:rPr>
              <a:t>wide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5" dirty="0">
                <a:latin typeface="Arial MT"/>
                <a:cs typeface="Arial MT"/>
              </a:rPr>
              <a:t>synchronization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spc="10" dirty="0">
                <a:latin typeface="Arial MT"/>
                <a:cs typeface="Arial MT"/>
              </a:rPr>
              <a:t>performance</a:t>
            </a:r>
            <a:endParaRPr sz="1900">
              <a:latin typeface="Arial MT"/>
              <a:cs typeface="Arial MT"/>
            </a:endParaRPr>
          </a:p>
          <a:p>
            <a:pPr marL="218440" indent="-206375">
              <a:lnSpc>
                <a:spcPct val="100000"/>
              </a:lnSpc>
              <a:spcBef>
                <a:spcPts val="1410"/>
              </a:spcBef>
              <a:buSzPct val="121052"/>
              <a:buChar char="•"/>
              <a:tabLst>
                <a:tab pos="219075" algn="l"/>
              </a:tabLst>
            </a:pPr>
            <a:r>
              <a:rPr sz="1900" b="1" spc="10" dirty="0">
                <a:latin typeface="Arial"/>
                <a:cs typeface="Arial"/>
              </a:rPr>
              <a:t>Performance</a:t>
            </a:r>
            <a:r>
              <a:rPr sz="1900" b="1" spc="-5" dirty="0">
                <a:latin typeface="Arial"/>
                <a:cs typeface="Arial"/>
              </a:rPr>
              <a:t> comparison </a:t>
            </a:r>
            <a:r>
              <a:rPr sz="1900" b="1" spc="5" dirty="0">
                <a:latin typeface="Arial"/>
                <a:cs typeface="Arial"/>
              </a:rPr>
              <a:t>with</a:t>
            </a:r>
            <a:r>
              <a:rPr sz="1900" b="1" spc="-5" dirty="0">
                <a:latin typeface="Arial"/>
                <a:cs typeface="Arial"/>
              </a:rPr>
              <a:t> </a:t>
            </a:r>
            <a:r>
              <a:rPr sz="1900" b="1" spc="10" dirty="0">
                <a:latin typeface="Arial"/>
                <a:cs typeface="Arial"/>
              </a:rPr>
              <a:t>NTP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293" y="1600027"/>
            <a:ext cx="9063355" cy="0"/>
          </a:xfrm>
          <a:custGeom>
            <a:avLst/>
            <a:gdLst/>
            <a:ahLst/>
            <a:cxnLst/>
            <a:rect l="l" t="t" r="r" b="b"/>
            <a:pathLst>
              <a:path w="9063355">
                <a:moveTo>
                  <a:pt x="0" y="0"/>
                </a:moveTo>
                <a:lnTo>
                  <a:pt x="9063037" y="0"/>
                </a:lnTo>
              </a:path>
            </a:pathLst>
          </a:custGeom>
          <a:ln w="4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439864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60" dirty="0">
                <a:latin typeface="Arial MT"/>
                <a:cs typeface="Arial MT"/>
              </a:rPr>
              <a:t>Cas</a:t>
            </a:r>
            <a:r>
              <a:rPr sz="3250" b="0" i="0" spc="-90" dirty="0">
                <a:latin typeface="Arial MT"/>
                <a:cs typeface="Arial MT"/>
              </a:rPr>
              <a:t>e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Study</a:t>
            </a:r>
            <a:r>
              <a:rPr sz="3250" b="0" i="0" spc="-20" dirty="0">
                <a:latin typeface="Arial MT"/>
                <a:cs typeface="Arial MT"/>
              </a:rPr>
              <a:t>: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20" dirty="0">
                <a:latin typeface="Arial MT"/>
                <a:cs typeface="Arial MT"/>
              </a:rPr>
              <a:t>Smar</a:t>
            </a:r>
            <a:r>
              <a:rPr sz="3250" b="0" i="0" spc="-30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4" dirty="0">
                <a:latin typeface="Arial MT"/>
                <a:cs typeface="Arial MT"/>
              </a:rPr>
              <a:t>Home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6375" y="2210888"/>
            <a:ext cx="5386705" cy="2665730"/>
            <a:chOff x="2036375" y="2210888"/>
            <a:chExt cx="5386705" cy="2665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375" y="2210888"/>
              <a:ext cx="5386373" cy="26657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1609" y="3802686"/>
              <a:ext cx="209487" cy="2219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317" y="4199463"/>
              <a:ext cx="209487" cy="2219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2243" y="3367063"/>
              <a:ext cx="209487" cy="2219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7430" y="4502351"/>
              <a:ext cx="269398" cy="794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0702" y="4502351"/>
              <a:ext cx="236734" cy="797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0404" y="3463931"/>
              <a:ext cx="249919" cy="806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7084" y="2488271"/>
              <a:ext cx="305057" cy="79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5306" y="2376505"/>
              <a:ext cx="5028392" cy="2304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3671" y="2617657"/>
              <a:ext cx="393158" cy="8060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15201" y="5054274"/>
            <a:ext cx="5428965" cy="1250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33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346773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60" dirty="0">
                <a:latin typeface="Arial MT"/>
                <a:cs typeface="Arial MT"/>
              </a:rPr>
              <a:t>Cas</a:t>
            </a:r>
            <a:r>
              <a:rPr sz="3250" b="0" i="0" spc="-90" dirty="0">
                <a:latin typeface="Arial MT"/>
                <a:cs typeface="Arial MT"/>
              </a:rPr>
              <a:t>e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00" dirty="0">
                <a:latin typeface="Arial MT"/>
                <a:cs typeface="Arial MT"/>
              </a:rPr>
              <a:t>Study</a:t>
            </a:r>
            <a:r>
              <a:rPr sz="3250" b="0" i="0" spc="-20" dirty="0">
                <a:latin typeface="Arial MT"/>
                <a:cs typeface="Arial MT"/>
              </a:rPr>
              <a:t>: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45" dirty="0">
                <a:latin typeface="Arial MT"/>
                <a:cs typeface="Arial MT"/>
              </a:rPr>
              <a:t>Results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52821" y="2672308"/>
            <a:ext cx="3103880" cy="2350135"/>
            <a:chOff x="5452821" y="2672308"/>
            <a:chExt cx="3103880" cy="2350135"/>
          </a:xfrm>
        </p:grpSpPr>
        <p:sp>
          <p:nvSpPr>
            <p:cNvPr id="4" name="object 4"/>
            <p:cNvSpPr/>
            <p:nvPr/>
          </p:nvSpPr>
          <p:spPr>
            <a:xfrm>
              <a:off x="6206865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6865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70659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0659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445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445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8246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8246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62040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2040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2583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2583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9627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9627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2821" y="2672308"/>
              <a:ext cx="3103786" cy="23496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06865" y="2819279"/>
              <a:ext cx="2183130" cy="1384935"/>
            </a:xfrm>
            <a:custGeom>
              <a:avLst/>
              <a:gdLst/>
              <a:ahLst/>
              <a:cxnLst/>
              <a:rect l="l" t="t" r="r" b="b"/>
              <a:pathLst>
                <a:path w="2183129" h="1384935">
                  <a:moveTo>
                    <a:pt x="0" y="1384614"/>
                  </a:moveTo>
                  <a:lnTo>
                    <a:pt x="0" y="1158802"/>
                  </a:lnTo>
                </a:path>
                <a:path w="2183129" h="1384935">
                  <a:moveTo>
                    <a:pt x="363793" y="1278357"/>
                  </a:moveTo>
                  <a:lnTo>
                    <a:pt x="363793" y="934048"/>
                  </a:lnTo>
                </a:path>
                <a:path w="2183129" h="1384935">
                  <a:moveTo>
                    <a:pt x="727587" y="1339763"/>
                  </a:moveTo>
                  <a:lnTo>
                    <a:pt x="727587" y="58374"/>
                  </a:lnTo>
                </a:path>
                <a:path w="2183129" h="1384935">
                  <a:moveTo>
                    <a:pt x="1091380" y="1328602"/>
                  </a:moveTo>
                  <a:lnTo>
                    <a:pt x="1091380" y="1089579"/>
                  </a:lnTo>
                </a:path>
                <a:path w="2183129" h="1384935">
                  <a:moveTo>
                    <a:pt x="1455174" y="1221367"/>
                  </a:moveTo>
                  <a:lnTo>
                    <a:pt x="1455174" y="865803"/>
                  </a:lnTo>
                </a:path>
                <a:path w="2183129" h="1384935">
                  <a:moveTo>
                    <a:pt x="1818968" y="1272903"/>
                  </a:moveTo>
                  <a:lnTo>
                    <a:pt x="1818968" y="0"/>
                  </a:lnTo>
                </a:path>
                <a:path w="2183129" h="1384935">
                  <a:moveTo>
                    <a:pt x="2182761" y="1287387"/>
                  </a:moveTo>
                  <a:lnTo>
                    <a:pt x="2182761" y="701316"/>
                  </a:lnTo>
                </a:path>
              </a:pathLst>
            </a:custGeom>
            <a:ln w="1073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1070" y="4203895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1070" y="4203895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34864" y="409763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34864" y="409763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98658" y="415904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98658" y="415904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62451" y="41478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62451" y="41478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6245" y="404064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6245" y="404064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0037" y="40921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90037" y="40921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3831" y="410666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53831" y="410666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71070" y="39780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71070" y="39780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34864" y="375332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34864" y="375332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98658" y="287765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98658" y="287765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62451" y="390885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62451" y="390885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26245" y="368508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26245" y="368508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0037" y="2819280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90037" y="2819280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53831" y="352059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53831" y="352059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7490" y="4051613"/>
              <a:ext cx="78750" cy="787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1284" y="3886108"/>
              <a:ext cx="78750" cy="7875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5078" y="3478974"/>
              <a:ext cx="78750" cy="787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8871" y="3988996"/>
              <a:ext cx="78750" cy="7875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2665" y="3823491"/>
              <a:ext cx="78750" cy="7875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6458" y="3416357"/>
              <a:ext cx="78750" cy="7875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0252" y="3774257"/>
              <a:ext cx="78750" cy="787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097728" y="2750049"/>
              <a:ext cx="2401570" cy="1523365"/>
            </a:xfrm>
            <a:custGeom>
              <a:avLst/>
              <a:gdLst/>
              <a:ahLst/>
              <a:cxnLst/>
              <a:rect l="l" t="t" r="r" b="b"/>
              <a:pathLst>
                <a:path w="2401570" h="1523364">
                  <a:moveTo>
                    <a:pt x="0" y="1523075"/>
                  </a:moveTo>
                  <a:lnTo>
                    <a:pt x="2401037" y="1523075"/>
                  </a:lnTo>
                </a:path>
                <a:path w="2401570" h="1523364">
                  <a:moveTo>
                    <a:pt x="0" y="0"/>
                  </a:moveTo>
                  <a:lnTo>
                    <a:pt x="2401037" y="0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341221" y="2620201"/>
            <a:ext cx="3227705" cy="2433955"/>
            <a:chOff x="1341221" y="2620201"/>
            <a:chExt cx="3227705" cy="2433955"/>
          </a:xfrm>
        </p:grpSpPr>
        <p:sp>
          <p:nvSpPr>
            <p:cNvPr id="57" name="object 57"/>
            <p:cNvSpPr/>
            <p:nvPr/>
          </p:nvSpPr>
          <p:spPr>
            <a:xfrm>
              <a:off x="2129165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29165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58222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58222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727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8727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9491" y="4567246"/>
              <a:ext cx="2819322" cy="48652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416336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16336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45393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5393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7444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7444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1354" y="2620201"/>
              <a:ext cx="683505" cy="188402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3618" y="4262241"/>
              <a:ext cx="126352" cy="30396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341221" y="4180891"/>
              <a:ext cx="101600" cy="61594"/>
            </a:xfrm>
            <a:custGeom>
              <a:avLst/>
              <a:gdLst/>
              <a:ahLst/>
              <a:cxnLst/>
              <a:rect l="l" t="t" r="r" b="b"/>
              <a:pathLst>
                <a:path w="101600" h="61595">
                  <a:moveTo>
                    <a:pt x="0" y="48995"/>
                  </a:moveTo>
                  <a:lnTo>
                    <a:pt x="0" y="60979"/>
                  </a:lnTo>
                  <a:lnTo>
                    <a:pt x="101188" y="60979"/>
                  </a:lnTo>
                  <a:lnTo>
                    <a:pt x="101188" y="48995"/>
                  </a:lnTo>
                  <a:lnTo>
                    <a:pt x="52990" y="48995"/>
                  </a:lnTo>
                  <a:lnTo>
                    <a:pt x="47398" y="47130"/>
                  </a:lnTo>
                  <a:lnTo>
                    <a:pt x="39143" y="39676"/>
                  </a:lnTo>
                  <a:lnTo>
                    <a:pt x="37014" y="34616"/>
                  </a:lnTo>
                  <a:lnTo>
                    <a:pt x="37014" y="22766"/>
                  </a:lnTo>
                  <a:lnTo>
                    <a:pt x="38745" y="18771"/>
                  </a:lnTo>
                  <a:lnTo>
                    <a:pt x="45667" y="13446"/>
                  </a:lnTo>
                  <a:lnTo>
                    <a:pt x="50727" y="11982"/>
                  </a:lnTo>
                  <a:lnTo>
                    <a:pt x="101188" y="11982"/>
                  </a:lnTo>
                  <a:lnTo>
                    <a:pt x="101188" y="0"/>
                  </a:lnTo>
                  <a:lnTo>
                    <a:pt x="57251" y="0"/>
                  </a:lnTo>
                  <a:lnTo>
                    <a:pt x="47265" y="0"/>
                  </a:lnTo>
                  <a:lnTo>
                    <a:pt x="39677" y="2263"/>
                  </a:lnTo>
                  <a:lnTo>
                    <a:pt x="29291" y="10783"/>
                  </a:lnTo>
                  <a:lnTo>
                    <a:pt x="26628" y="17175"/>
                  </a:lnTo>
                  <a:lnTo>
                    <a:pt x="26628" y="30488"/>
                  </a:lnTo>
                  <a:lnTo>
                    <a:pt x="27826" y="35016"/>
                  </a:lnTo>
                  <a:lnTo>
                    <a:pt x="32087" y="42871"/>
                  </a:lnTo>
                  <a:lnTo>
                    <a:pt x="35415" y="46200"/>
                  </a:lnTo>
                  <a:lnTo>
                    <a:pt x="39677" y="48995"/>
                  </a:lnTo>
                  <a:lnTo>
                    <a:pt x="0" y="48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7849" y="4040692"/>
              <a:ext cx="76291" cy="11676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367849" y="3960275"/>
              <a:ext cx="74930" cy="61594"/>
            </a:xfrm>
            <a:custGeom>
              <a:avLst/>
              <a:gdLst/>
              <a:ahLst/>
              <a:cxnLst/>
              <a:rect l="l" t="t" r="r" b="b"/>
              <a:pathLst>
                <a:path w="74930" h="61595">
                  <a:moveTo>
                    <a:pt x="0" y="17175"/>
                  </a:moveTo>
                  <a:lnTo>
                    <a:pt x="0" y="30490"/>
                  </a:lnTo>
                  <a:lnTo>
                    <a:pt x="1198" y="35016"/>
                  </a:lnTo>
                  <a:lnTo>
                    <a:pt x="5459" y="42872"/>
                  </a:lnTo>
                  <a:lnTo>
                    <a:pt x="8787" y="46200"/>
                  </a:lnTo>
                  <a:lnTo>
                    <a:pt x="13049" y="48996"/>
                  </a:lnTo>
                  <a:lnTo>
                    <a:pt x="1732" y="48996"/>
                  </a:lnTo>
                  <a:lnTo>
                    <a:pt x="1732" y="60979"/>
                  </a:lnTo>
                  <a:lnTo>
                    <a:pt x="74560" y="60979"/>
                  </a:lnTo>
                  <a:lnTo>
                    <a:pt x="74560" y="48996"/>
                  </a:lnTo>
                  <a:lnTo>
                    <a:pt x="26362" y="48996"/>
                  </a:lnTo>
                  <a:lnTo>
                    <a:pt x="20770" y="47132"/>
                  </a:lnTo>
                  <a:lnTo>
                    <a:pt x="12515" y="39676"/>
                  </a:lnTo>
                  <a:lnTo>
                    <a:pt x="10386" y="34617"/>
                  </a:lnTo>
                  <a:lnTo>
                    <a:pt x="10386" y="22767"/>
                  </a:lnTo>
                  <a:lnTo>
                    <a:pt x="12117" y="18773"/>
                  </a:lnTo>
                  <a:lnTo>
                    <a:pt x="19039" y="13448"/>
                  </a:lnTo>
                  <a:lnTo>
                    <a:pt x="24099" y="11982"/>
                  </a:lnTo>
                  <a:lnTo>
                    <a:pt x="74560" y="11982"/>
                  </a:lnTo>
                  <a:lnTo>
                    <a:pt x="74560" y="0"/>
                  </a:lnTo>
                  <a:lnTo>
                    <a:pt x="30623" y="0"/>
                  </a:lnTo>
                  <a:lnTo>
                    <a:pt x="20637" y="0"/>
                  </a:lnTo>
                  <a:lnTo>
                    <a:pt x="13049" y="2263"/>
                  </a:lnTo>
                  <a:lnTo>
                    <a:pt x="2663" y="10784"/>
                  </a:lnTo>
                  <a:lnTo>
                    <a:pt x="0" y="1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1221" y="3683739"/>
              <a:ext cx="102919" cy="25270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7849" y="3597064"/>
              <a:ext cx="76291" cy="66837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367849" y="3516646"/>
              <a:ext cx="74930" cy="61594"/>
            </a:xfrm>
            <a:custGeom>
              <a:avLst/>
              <a:gdLst/>
              <a:ahLst/>
              <a:cxnLst/>
              <a:rect l="l" t="t" r="r" b="b"/>
              <a:pathLst>
                <a:path w="74930" h="61595">
                  <a:moveTo>
                    <a:pt x="0" y="17175"/>
                  </a:moveTo>
                  <a:lnTo>
                    <a:pt x="0" y="30488"/>
                  </a:lnTo>
                  <a:lnTo>
                    <a:pt x="1198" y="35016"/>
                  </a:lnTo>
                  <a:lnTo>
                    <a:pt x="5459" y="42871"/>
                  </a:lnTo>
                  <a:lnTo>
                    <a:pt x="8787" y="46200"/>
                  </a:lnTo>
                  <a:lnTo>
                    <a:pt x="13049" y="48996"/>
                  </a:lnTo>
                  <a:lnTo>
                    <a:pt x="1732" y="48996"/>
                  </a:lnTo>
                  <a:lnTo>
                    <a:pt x="1732" y="60979"/>
                  </a:lnTo>
                  <a:lnTo>
                    <a:pt x="74560" y="60979"/>
                  </a:lnTo>
                  <a:lnTo>
                    <a:pt x="74560" y="48996"/>
                  </a:lnTo>
                  <a:lnTo>
                    <a:pt x="26362" y="48996"/>
                  </a:lnTo>
                  <a:lnTo>
                    <a:pt x="20770" y="47132"/>
                  </a:lnTo>
                  <a:lnTo>
                    <a:pt x="12515" y="39676"/>
                  </a:lnTo>
                  <a:lnTo>
                    <a:pt x="10386" y="34616"/>
                  </a:lnTo>
                  <a:lnTo>
                    <a:pt x="10386" y="22767"/>
                  </a:lnTo>
                  <a:lnTo>
                    <a:pt x="12117" y="18773"/>
                  </a:lnTo>
                  <a:lnTo>
                    <a:pt x="19039" y="13448"/>
                  </a:lnTo>
                  <a:lnTo>
                    <a:pt x="24099" y="11983"/>
                  </a:lnTo>
                  <a:lnTo>
                    <a:pt x="74560" y="11983"/>
                  </a:lnTo>
                  <a:lnTo>
                    <a:pt x="74560" y="0"/>
                  </a:lnTo>
                  <a:lnTo>
                    <a:pt x="30623" y="0"/>
                  </a:lnTo>
                  <a:lnTo>
                    <a:pt x="20637" y="0"/>
                  </a:lnTo>
                  <a:lnTo>
                    <a:pt x="13049" y="2263"/>
                  </a:lnTo>
                  <a:lnTo>
                    <a:pt x="2663" y="10784"/>
                  </a:lnTo>
                  <a:lnTo>
                    <a:pt x="0" y="1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29165" y="2770481"/>
              <a:ext cx="2145665" cy="1651635"/>
            </a:xfrm>
            <a:custGeom>
              <a:avLst/>
              <a:gdLst/>
              <a:ahLst/>
              <a:cxnLst/>
              <a:rect l="l" t="t" r="r" b="b"/>
              <a:pathLst>
                <a:path w="2145665" h="1651635">
                  <a:moveTo>
                    <a:pt x="0" y="1651186"/>
                  </a:moveTo>
                  <a:lnTo>
                    <a:pt x="0" y="1430740"/>
                  </a:lnTo>
                </a:path>
                <a:path w="2145665" h="1651635">
                  <a:moveTo>
                    <a:pt x="429056" y="1525913"/>
                  </a:moveTo>
                  <a:lnTo>
                    <a:pt x="429056" y="1127997"/>
                  </a:lnTo>
                </a:path>
                <a:path w="2145665" h="1651635">
                  <a:moveTo>
                    <a:pt x="858113" y="1601016"/>
                  </a:moveTo>
                  <a:lnTo>
                    <a:pt x="858113" y="0"/>
                  </a:lnTo>
                </a:path>
                <a:path w="2145665" h="1651635">
                  <a:moveTo>
                    <a:pt x="1287170" y="1620045"/>
                  </a:moveTo>
                  <a:lnTo>
                    <a:pt x="1287170" y="1585441"/>
                  </a:lnTo>
                </a:path>
                <a:path w="2145665" h="1651635">
                  <a:moveTo>
                    <a:pt x="1716227" y="1610692"/>
                  </a:moveTo>
                  <a:lnTo>
                    <a:pt x="1716227" y="1432858"/>
                  </a:lnTo>
                </a:path>
                <a:path w="2145665" h="1651635">
                  <a:moveTo>
                    <a:pt x="2145283" y="1567527"/>
                  </a:moveTo>
                  <a:lnTo>
                    <a:pt x="2145283" y="1149651"/>
                  </a:lnTo>
                </a:path>
              </a:pathLst>
            </a:custGeom>
            <a:ln w="1109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92181" y="442166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92181" y="442166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21238" y="42963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21238" y="42963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50295" y="437149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50295" y="437149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379352" y="439052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379352" y="439052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08409" y="438117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08409" y="438117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37465" y="433800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37465" y="433800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92181" y="420122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92181" y="420122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21238" y="389847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21238" y="389847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50295" y="277048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50295" y="277048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79352" y="435592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379352" y="435592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08409" y="420334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08409" y="420334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37465" y="392013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237465" y="392013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8482" y="4270763"/>
              <a:ext cx="81364" cy="8136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7539" y="4056755"/>
              <a:ext cx="81364" cy="8136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6596" y="3530307"/>
              <a:ext cx="81364" cy="81364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379351" y="4336240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36983" y="0"/>
                  </a:moveTo>
                  <a:lnTo>
                    <a:pt x="0" y="73967"/>
                  </a:lnTo>
                  <a:lnTo>
                    <a:pt x="73967" y="73967"/>
                  </a:lnTo>
                  <a:lnTo>
                    <a:pt x="36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379351" y="4336240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36983" y="0"/>
                  </a:moveTo>
                  <a:lnTo>
                    <a:pt x="0" y="73967"/>
                  </a:lnTo>
                  <a:lnTo>
                    <a:pt x="73967" y="73967"/>
                  </a:lnTo>
                  <a:lnTo>
                    <a:pt x="36983" y="0"/>
                  </a:lnTo>
                  <a:close/>
                </a:path>
              </a:pathLst>
            </a:custGeom>
            <a:ln w="7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4711" y="4251574"/>
              <a:ext cx="81364" cy="8136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3766" y="4088388"/>
              <a:ext cx="81364" cy="8136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2021901" y="2687922"/>
              <a:ext cx="2360295" cy="1816735"/>
            </a:xfrm>
            <a:custGeom>
              <a:avLst/>
              <a:gdLst/>
              <a:ahLst/>
              <a:cxnLst/>
              <a:rect l="l" t="t" r="r" b="b"/>
              <a:pathLst>
                <a:path w="2360295" h="1816735">
                  <a:moveTo>
                    <a:pt x="2359812" y="1816304"/>
                  </a:moveTo>
                  <a:lnTo>
                    <a:pt x="2359812" y="0"/>
                  </a:lnTo>
                </a:path>
                <a:path w="2360295" h="1816735">
                  <a:moveTo>
                    <a:pt x="0" y="1816304"/>
                  </a:moveTo>
                  <a:lnTo>
                    <a:pt x="2359812" y="1816304"/>
                  </a:lnTo>
                </a:path>
                <a:path w="2360295" h="1816735">
                  <a:moveTo>
                    <a:pt x="0" y="0"/>
                  </a:moveTo>
                  <a:lnTo>
                    <a:pt x="2359812" y="0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1902717" y="2193825"/>
            <a:ext cx="26187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Intra-cluster</a:t>
            </a:r>
            <a:r>
              <a:rPr sz="1850" b="1" spc="-2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FF644E"/>
                </a:solidFill>
                <a:latin typeface="Arial"/>
                <a:cs typeface="Arial"/>
              </a:rPr>
              <a:t>sync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34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018410" y="2213471"/>
            <a:ext cx="26060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Inter-cluster</a:t>
            </a:r>
            <a:r>
              <a:rPr sz="185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FF644E"/>
                </a:solidFill>
                <a:latin typeface="Arial"/>
                <a:cs typeface="Arial"/>
              </a:rPr>
              <a:t>sync</a:t>
            </a:r>
            <a:r>
              <a:rPr sz="185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350347" y="5261542"/>
            <a:ext cx="3235325" cy="146621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34290" marR="34290" indent="10160" algn="ctr">
              <a:lnSpc>
                <a:spcPct val="101000"/>
              </a:lnSpc>
            </a:pPr>
            <a:r>
              <a:rPr sz="1850" b="1" i="1" spc="-15" dirty="0">
                <a:latin typeface="Arial"/>
                <a:cs typeface="Arial"/>
              </a:rPr>
              <a:t>We</a:t>
            </a:r>
            <a:r>
              <a:rPr sz="1850" b="1" i="1" spc="8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achieve</a:t>
            </a:r>
            <a:r>
              <a:rPr sz="1850" b="1" i="1" spc="9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</a:t>
            </a:r>
            <a:r>
              <a:rPr sz="1850" b="1" i="1" spc="9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average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 of few milliseconds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and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best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case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is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under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millisecond.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548007" y="5241008"/>
            <a:ext cx="3235325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2095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65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50800" marR="44450" indent="-6985" algn="ctr">
              <a:lnSpc>
                <a:spcPct val="101000"/>
              </a:lnSpc>
            </a:pPr>
            <a:r>
              <a:rPr sz="1850" b="1" i="1" dirty="0">
                <a:latin typeface="Arial"/>
                <a:cs typeface="Arial"/>
              </a:rPr>
              <a:t>On average inter-cluster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sync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errors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are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greater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than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intra-cluster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errors.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97434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90" dirty="0">
                <a:latin typeface="Arial MT"/>
                <a:cs typeface="Arial MT"/>
              </a:rPr>
              <a:t>NT</a:t>
            </a:r>
            <a:r>
              <a:rPr sz="3250" b="0" i="0" spc="-125" dirty="0">
                <a:latin typeface="Arial MT"/>
                <a:cs typeface="Arial MT"/>
              </a:rPr>
              <a:t>P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-110" dirty="0">
                <a:latin typeface="Arial MT"/>
                <a:cs typeface="Arial MT"/>
              </a:rPr>
              <a:t>Comparison</a:t>
            </a:r>
            <a:endParaRPr sz="325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9253" y="2538088"/>
            <a:ext cx="3094355" cy="2693670"/>
            <a:chOff x="1049253" y="2538088"/>
            <a:chExt cx="3094355" cy="2693670"/>
          </a:xfrm>
        </p:grpSpPr>
        <p:sp>
          <p:nvSpPr>
            <p:cNvPr id="4" name="object 4"/>
            <p:cNvSpPr/>
            <p:nvPr/>
          </p:nvSpPr>
          <p:spPr>
            <a:xfrm>
              <a:off x="2015134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5134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8410" y="4884061"/>
              <a:ext cx="106439" cy="1569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30234" y="4750257"/>
              <a:ext cx="102870" cy="112395"/>
            </a:xfrm>
            <a:custGeom>
              <a:avLst/>
              <a:gdLst/>
              <a:ahLst/>
              <a:cxnLst/>
              <a:rect l="l" t="t" r="r" b="b"/>
              <a:pathLst>
                <a:path w="102869" h="112395">
                  <a:moveTo>
                    <a:pt x="69786" y="0"/>
                  </a:moveTo>
                  <a:lnTo>
                    <a:pt x="58508" y="0"/>
                  </a:lnTo>
                  <a:lnTo>
                    <a:pt x="58508" y="37084"/>
                  </a:lnTo>
                  <a:lnTo>
                    <a:pt x="69786" y="37084"/>
                  </a:lnTo>
                  <a:lnTo>
                    <a:pt x="69786" y="0"/>
                  </a:lnTo>
                  <a:close/>
                </a:path>
                <a:path w="102869" h="112395">
                  <a:moveTo>
                    <a:pt x="102781" y="98145"/>
                  </a:moveTo>
                  <a:lnTo>
                    <a:pt x="61468" y="98145"/>
                  </a:lnTo>
                  <a:lnTo>
                    <a:pt x="61468" y="80657"/>
                  </a:lnTo>
                  <a:lnTo>
                    <a:pt x="60998" y="72605"/>
                  </a:lnTo>
                  <a:lnTo>
                    <a:pt x="59550" y="65557"/>
                  </a:lnTo>
                  <a:lnTo>
                    <a:pt x="57124" y="59550"/>
                  </a:lnTo>
                  <a:lnTo>
                    <a:pt x="53721" y="54584"/>
                  </a:lnTo>
                  <a:lnTo>
                    <a:pt x="50050" y="50304"/>
                  </a:lnTo>
                  <a:lnTo>
                    <a:pt x="50050" y="74180"/>
                  </a:lnTo>
                  <a:lnTo>
                    <a:pt x="50050" y="98145"/>
                  </a:lnTo>
                  <a:lnTo>
                    <a:pt x="11417" y="98145"/>
                  </a:lnTo>
                  <a:lnTo>
                    <a:pt x="11417" y="74180"/>
                  </a:lnTo>
                  <a:lnTo>
                    <a:pt x="13119" y="69240"/>
                  </a:lnTo>
                  <a:lnTo>
                    <a:pt x="19875" y="62191"/>
                  </a:lnTo>
                  <a:lnTo>
                    <a:pt x="24536" y="60363"/>
                  </a:lnTo>
                  <a:lnTo>
                    <a:pt x="36944" y="60363"/>
                  </a:lnTo>
                  <a:lnTo>
                    <a:pt x="41732" y="62191"/>
                  </a:lnTo>
                  <a:lnTo>
                    <a:pt x="48501" y="69240"/>
                  </a:lnTo>
                  <a:lnTo>
                    <a:pt x="50050" y="74180"/>
                  </a:lnTo>
                  <a:lnTo>
                    <a:pt x="50050" y="50304"/>
                  </a:lnTo>
                  <a:lnTo>
                    <a:pt x="48641" y="48653"/>
                  </a:lnTo>
                  <a:lnTo>
                    <a:pt x="40894" y="45694"/>
                  </a:lnTo>
                  <a:lnTo>
                    <a:pt x="20726" y="45694"/>
                  </a:lnTo>
                  <a:lnTo>
                    <a:pt x="0" y="80657"/>
                  </a:lnTo>
                  <a:lnTo>
                    <a:pt x="0" y="112102"/>
                  </a:lnTo>
                  <a:lnTo>
                    <a:pt x="102781" y="112102"/>
                  </a:lnTo>
                  <a:lnTo>
                    <a:pt x="102781" y="98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8410" y="4572619"/>
              <a:ext cx="106439" cy="1569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43" y="4484507"/>
              <a:ext cx="102774" cy="664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22389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2389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5666" y="4884061"/>
              <a:ext cx="106439" cy="1569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37498" y="4750257"/>
              <a:ext cx="102870" cy="112395"/>
            </a:xfrm>
            <a:custGeom>
              <a:avLst/>
              <a:gdLst/>
              <a:ahLst/>
              <a:cxnLst/>
              <a:rect l="l" t="t" r="r" b="b"/>
              <a:pathLst>
                <a:path w="102869" h="112395">
                  <a:moveTo>
                    <a:pt x="69786" y="0"/>
                  </a:moveTo>
                  <a:lnTo>
                    <a:pt x="58496" y="0"/>
                  </a:lnTo>
                  <a:lnTo>
                    <a:pt x="58496" y="37084"/>
                  </a:lnTo>
                  <a:lnTo>
                    <a:pt x="69786" y="37084"/>
                  </a:lnTo>
                  <a:lnTo>
                    <a:pt x="69786" y="0"/>
                  </a:lnTo>
                  <a:close/>
                </a:path>
                <a:path w="102869" h="112395">
                  <a:moveTo>
                    <a:pt x="102768" y="98145"/>
                  </a:moveTo>
                  <a:lnTo>
                    <a:pt x="61468" y="98145"/>
                  </a:lnTo>
                  <a:lnTo>
                    <a:pt x="61468" y="80657"/>
                  </a:lnTo>
                  <a:lnTo>
                    <a:pt x="60985" y="72605"/>
                  </a:lnTo>
                  <a:lnTo>
                    <a:pt x="59537" y="65557"/>
                  </a:lnTo>
                  <a:lnTo>
                    <a:pt x="57124" y="59550"/>
                  </a:lnTo>
                  <a:lnTo>
                    <a:pt x="53708" y="54584"/>
                  </a:lnTo>
                  <a:lnTo>
                    <a:pt x="50038" y="50304"/>
                  </a:lnTo>
                  <a:lnTo>
                    <a:pt x="50038" y="74180"/>
                  </a:lnTo>
                  <a:lnTo>
                    <a:pt x="50038" y="98145"/>
                  </a:lnTo>
                  <a:lnTo>
                    <a:pt x="11417" y="98145"/>
                  </a:lnTo>
                  <a:lnTo>
                    <a:pt x="11417" y="74180"/>
                  </a:lnTo>
                  <a:lnTo>
                    <a:pt x="13106" y="69240"/>
                  </a:lnTo>
                  <a:lnTo>
                    <a:pt x="19875" y="62191"/>
                  </a:lnTo>
                  <a:lnTo>
                    <a:pt x="24523" y="60363"/>
                  </a:lnTo>
                  <a:lnTo>
                    <a:pt x="36931" y="60363"/>
                  </a:lnTo>
                  <a:lnTo>
                    <a:pt x="41719" y="62191"/>
                  </a:lnTo>
                  <a:lnTo>
                    <a:pt x="48488" y="69240"/>
                  </a:lnTo>
                  <a:lnTo>
                    <a:pt x="50038" y="74180"/>
                  </a:lnTo>
                  <a:lnTo>
                    <a:pt x="50038" y="50304"/>
                  </a:lnTo>
                  <a:lnTo>
                    <a:pt x="48628" y="48653"/>
                  </a:lnTo>
                  <a:lnTo>
                    <a:pt x="40881" y="45694"/>
                  </a:lnTo>
                  <a:lnTo>
                    <a:pt x="20713" y="45694"/>
                  </a:lnTo>
                  <a:lnTo>
                    <a:pt x="13106" y="48653"/>
                  </a:lnTo>
                  <a:lnTo>
                    <a:pt x="11417" y="50584"/>
                  </a:lnTo>
                  <a:lnTo>
                    <a:pt x="7886" y="54584"/>
                  </a:lnTo>
                  <a:lnTo>
                    <a:pt x="4457" y="59550"/>
                  </a:lnTo>
                  <a:lnTo>
                    <a:pt x="1981" y="65557"/>
                  </a:lnTo>
                  <a:lnTo>
                    <a:pt x="495" y="72605"/>
                  </a:lnTo>
                  <a:lnTo>
                    <a:pt x="0" y="80657"/>
                  </a:lnTo>
                  <a:lnTo>
                    <a:pt x="0" y="112102"/>
                  </a:lnTo>
                  <a:lnTo>
                    <a:pt x="102768" y="112102"/>
                  </a:lnTo>
                  <a:lnTo>
                    <a:pt x="102768" y="98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5666" y="4572619"/>
              <a:ext cx="106439" cy="1569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7499" y="4484507"/>
              <a:ext cx="102774" cy="664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29643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9643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2920" y="5074826"/>
              <a:ext cx="106439" cy="1569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44748" y="4861229"/>
              <a:ext cx="102870" cy="192405"/>
            </a:xfrm>
            <a:custGeom>
              <a:avLst/>
              <a:gdLst/>
              <a:ahLst/>
              <a:cxnLst/>
              <a:rect l="l" t="t" r="r" b="b"/>
              <a:pathLst>
                <a:path w="102870" h="192404">
                  <a:moveTo>
                    <a:pt x="69786" y="79794"/>
                  </a:moveTo>
                  <a:lnTo>
                    <a:pt x="58508" y="79794"/>
                  </a:lnTo>
                  <a:lnTo>
                    <a:pt x="58508" y="116878"/>
                  </a:lnTo>
                  <a:lnTo>
                    <a:pt x="69786" y="116878"/>
                  </a:lnTo>
                  <a:lnTo>
                    <a:pt x="69786" y="79794"/>
                  </a:lnTo>
                  <a:close/>
                </a:path>
                <a:path w="102870" h="192404">
                  <a:moveTo>
                    <a:pt x="102768" y="177939"/>
                  </a:moveTo>
                  <a:lnTo>
                    <a:pt x="61468" y="177939"/>
                  </a:lnTo>
                  <a:lnTo>
                    <a:pt x="61468" y="160451"/>
                  </a:lnTo>
                  <a:lnTo>
                    <a:pt x="60985" y="152387"/>
                  </a:lnTo>
                  <a:lnTo>
                    <a:pt x="59550" y="145351"/>
                  </a:lnTo>
                  <a:lnTo>
                    <a:pt x="57124" y="139344"/>
                  </a:lnTo>
                  <a:lnTo>
                    <a:pt x="53708" y="134366"/>
                  </a:lnTo>
                  <a:lnTo>
                    <a:pt x="50050" y="130098"/>
                  </a:lnTo>
                  <a:lnTo>
                    <a:pt x="50050" y="153962"/>
                  </a:lnTo>
                  <a:lnTo>
                    <a:pt x="50050" y="177939"/>
                  </a:lnTo>
                  <a:lnTo>
                    <a:pt x="11417" y="177939"/>
                  </a:lnTo>
                  <a:lnTo>
                    <a:pt x="11417" y="153962"/>
                  </a:lnTo>
                  <a:lnTo>
                    <a:pt x="13106" y="149034"/>
                  </a:lnTo>
                  <a:lnTo>
                    <a:pt x="19875" y="141986"/>
                  </a:lnTo>
                  <a:lnTo>
                    <a:pt x="24523" y="140157"/>
                  </a:lnTo>
                  <a:lnTo>
                    <a:pt x="36931" y="140157"/>
                  </a:lnTo>
                  <a:lnTo>
                    <a:pt x="41732" y="141986"/>
                  </a:lnTo>
                  <a:lnTo>
                    <a:pt x="48501" y="149034"/>
                  </a:lnTo>
                  <a:lnTo>
                    <a:pt x="50050" y="153962"/>
                  </a:lnTo>
                  <a:lnTo>
                    <a:pt x="50050" y="130098"/>
                  </a:lnTo>
                  <a:lnTo>
                    <a:pt x="48641" y="128447"/>
                  </a:lnTo>
                  <a:lnTo>
                    <a:pt x="40881" y="125488"/>
                  </a:lnTo>
                  <a:lnTo>
                    <a:pt x="20726" y="125488"/>
                  </a:lnTo>
                  <a:lnTo>
                    <a:pt x="0" y="160451"/>
                  </a:lnTo>
                  <a:lnTo>
                    <a:pt x="0" y="191897"/>
                  </a:lnTo>
                  <a:lnTo>
                    <a:pt x="102768" y="191897"/>
                  </a:lnTo>
                  <a:lnTo>
                    <a:pt x="102768" y="177939"/>
                  </a:lnTo>
                  <a:close/>
                </a:path>
                <a:path w="102870" h="192404">
                  <a:moveTo>
                    <a:pt x="102768" y="45110"/>
                  </a:moveTo>
                  <a:lnTo>
                    <a:pt x="53708" y="45110"/>
                  </a:lnTo>
                  <a:lnTo>
                    <a:pt x="53708" y="4368"/>
                  </a:lnTo>
                  <a:lnTo>
                    <a:pt x="42011" y="4368"/>
                  </a:lnTo>
                  <a:lnTo>
                    <a:pt x="42011" y="45110"/>
                  </a:lnTo>
                  <a:lnTo>
                    <a:pt x="11696" y="45110"/>
                  </a:lnTo>
                  <a:lnTo>
                    <a:pt x="11696" y="0"/>
                  </a:lnTo>
                  <a:lnTo>
                    <a:pt x="0" y="0"/>
                  </a:lnTo>
                  <a:lnTo>
                    <a:pt x="0" y="59067"/>
                  </a:lnTo>
                  <a:lnTo>
                    <a:pt x="102768" y="59067"/>
                  </a:lnTo>
                  <a:lnTo>
                    <a:pt x="102768" y="4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2920" y="4676420"/>
              <a:ext cx="106439" cy="1628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4753" y="4480858"/>
              <a:ext cx="102774" cy="17385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836898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6898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175" y="5074826"/>
              <a:ext cx="106439" cy="15691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51999" y="4861229"/>
              <a:ext cx="102870" cy="192405"/>
            </a:xfrm>
            <a:custGeom>
              <a:avLst/>
              <a:gdLst/>
              <a:ahLst/>
              <a:cxnLst/>
              <a:rect l="l" t="t" r="r" b="b"/>
              <a:pathLst>
                <a:path w="102870" h="192404">
                  <a:moveTo>
                    <a:pt x="69786" y="79794"/>
                  </a:moveTo>
                  <a:lnTo>
                    <a:pt x="58508" y="79794"/>
                  </a:lnTo>
                  <a:lnTo>
                    <a:pt x="58508" y="116878"/>
                  </a:lnTo>
                  <a:lnTo>
                    <a:pt x="69786" y="116878"/>
                  </a:lnTo>
                  <a:lnTo>
                    <a:pt x="69786" y="79794"/>
                  </a:lnTo>
                  <a:close/>
                </a:path>
                <a:path w="102870" h="192404">
                  <a:moveTo>
                    <a:pt x="102781" y="177939"/>
                  </a:moveTo>
                  <a:lnTo>
                    <a:pt x="61468" y="177939"/>
                  </a:lnTo>
                  <a:lnTo>
                    <a:pt x="61468" y="160451"/>
                  </a:lnTo>
                  <a:lnTo>
                    <a:pt x="60985" y="152387"/>
                  </a:lnTo>
                  <a:lnTo>
                    <a:pt x="59550" y="145351"/>
                  </a:lnTo>
                  <a:lnTo>
                    <a:pt x="57124" y="139344"/>
                  </a:lnTo>
                  <a:lnTo>
                    <a:pt x="53721" y="134366"/>
                  </a:lnTo>
                  <a:lnTo>
                    <a:pt x="50050" y="130098"/>
                  </a:lnTo>
                  <a:lnTo>
                    <a:pt x="50050" y="153962"/>
                  </a:lnTo>
                  <a:lnTo>
                    <a:pt x="50050" y="177939"/>
                  </a:lnTo>
                  <a:lnTo>
                    <a:pt x="11417" y="177939"/>
                  </a:lnTo>
                  <a:lnTo>
                    <a:pt x="11417" y="153962"/>
                  </a:lnTo>
                  <a:lnTo>
                    <a:pt x="13119" y="149034"/>
                  </a:lnTo>
                  <a:lnTo>
                    <a:pt x="19875" y="141986"/>
                  </a:lnTo>
                  <a:lnTo>
                    <a:pt x="24536" y="140157"/>
                  </a:lnTo>
                  <a:lnTo>
                    <a:pt x="36944" y="140157"/>
                  </a:lnTo>
                  <a:lnTo>
                    <a:pt x="41732" y="141986"/>
                  </a:lnTo>
                  <a:lnTo>
                    <a:pt x="48501" y="149034"/>
                  </a:lnTo>
                  <a:lnTo>
                    <a:pt x="50050" y="153962"/>
                  </a:lnTo>
                  <a:lnTo>
                    <a:pt x="50050" y="130098"/>
                  </a:lnTo>
                  <a:lnTo>
                    <a:pt x="48641" y="128447"/>
                  </a:lnTo>
                  <a:lnTo>
                    <a:pt x="40894" y="125488"/>
                  </a:lnTo>
                  <a:lnTo>
                    <a:pt x="20726" y="125488"/>
                  </a:lnTo>
                  <a:lnTo>
                    <a:pt x="0" y="160451"/>
                  </a:lnTo>
                  <a:lnTo>
                    <a:pt x="0" y="191897"/>
                  </a:lnTo>
                  <a:lnTo>
                    <a:pt x="102781" y="191897"/>
                  </a:lnTo>
                  <a:lnTo>
                    <a:pt x="102781" y="177939"/>
                  </a:lnTo>
                  <a:close/>
                </a:path>
                <a:path w="102870" h="192404">
                  <a:moveTo>
                    <a:pt x="102781" y="45110"/>
                  </a:moveTo>
                  <a:lnTo>
                    <a:pt x="53721" y="45110"/>
                  </a:lnTo>
                  <a:lnTo>
                    <a:pt x="53721" y="4368"/>
                  </a:lnTo>
                  <a:lnTo>
                    <a:pt x="42011" y="4368"/>
                  </a:lnTo>
                  <a:lnTo>
                    <a:pt x="42011" y="45110"/>
                  </a:lnTo>
                  <a:lnTo>
                    <a:pt x="11709" y="45110"/>
                  </a:lnTo>
                  <a:lnTo>
                    <a:pt x="11709" y="0"/>
                  </a:lnTo>
                  <a:lnTo>
                    <a:pt x="0" y="0"/>
                  </a:lnTo>
                  <a:lnTo>
                    <a:pt x="0" y="59067"/>
                  </a:lnTo>
                  <a:lnTo>
                    <a:pt x="102781" y="59067"/>
                  </a:lnTo>
                  <a:lnTo>
                    <a:pt x="102781" y="4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0175" y="4676420"/>
              <a:ext cx="106439" cy="1628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52007" y="4480858"/>
              <a:ext cx="102774" cy="1738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9394" y="2538088"/>
              <a:ext cx="664932" cy="189264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1789" y="4348988"/>
              <a:ext cx="133790" cy="24107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77448" y="4268207"/>
              <a:ext cx="81280" cy="61594"/>
            </a:xfrm>
            <a:custGeom>
              <a:avLst/>
              <a:gdLst/>
              <a:ahLst/>
              <a:cxnLst/>
              <a:rect l="l" t="t" r="r" b="b"/>
              <a:pathLst>
                <a:path w="81280" h="61595">
                  <a:moveTo>
                    <a:pt x="0" y="18327"/>
                  </a:moveTo>
                  <a:lnTo>
                    <a:pt x="0" y="22274"/>
                  </a:lnTo>
                  <a:lnTo>
                    <a:pt x="685" y="30867"/>
                  </a:lnTo>
                  <a:lnTo>
                    <a:pt x="31553" y="60407"/>
                  </a:lnTo>
                  <a:lnTo>
                    <a:pt x="40462" y="61043"/>
                  </a:lnTo>
                  <a:lnTo>
                    <a:pt x="49288" y="60407"/>
                  </a:lnTo>
                  <a:lnTo>
                    <a:pt x="80116" y="31363"/>
                  </a:lnTo>
                  <a:lnTo>
                    <a:pt x="80782" y="23120"/>
                  </a:lnTo>
                  <a:lnTo>
                    <a:pt x="80782" y="18891"/>
                  </a:lnTo>
                  <a:lnTo>
                    <a:pt x="80359" y="14803"/>
                  </a:lnTo>
                  <a:lnTo>
                    <a:pt x="78948" y="7330"/>
                  </a:lnTo>
                  <a:lnTo>
                    <a:pt x="77680" y="3665"/>
                  </a:lnTo>
                  <a:lnTo>
                    <a:pt x="75987" y="0"/>
                  </a:lnTo>
                  <a:lnTo>
                    <a:pt x="64287" y="0"/>
                  </a:lnTo>
                  <a:lnTo>
                    <a:pt x="66260" y="3665"/>
                  </a:lnTo>
                  <a:lnTo>
                    <a:pt x="67811" y="7189"/>
                  </a:lnTo>
                  <a:lnTo>
                    <a:pt x="69785" y="14521"/>
                  </a:lnTo>
                  <a:lnTo>
                    <a:pt x="70208" y="18045"/>
                  </a:lnTo>
                  <a:lnTo>
                    <a:pt x="70208" y="29886"/>
                  </a:lnTo>
                  <a:lnTo>
                    <a:pt x="67670" y="36372"/>
                  </a:lnTo>
                  <a:lnTo>
                    <a:pt x="57237" y="45394"/>
                  </a:lnTo>
                  <a:lnTo>
                    <a:pt x="49907" y="47650"/>
                  </a:lnTo>
                  <a:lnTo>
                    <a:pt x="31156" y="47650"/>
                  </a:lnTo>
                  <a:lnTo>
                    <a:pt x="23826" y="45394"/>
                  </a:lnTo>
                  <a:lnTo>
                    <a:pt x="13393" y="36372"/>
                  </a:lnTo>
                  <a:lnTo>
                    <a:pt x="10714" y="29886"/>
                  </a:lnTo>
                  <a:lnTo>
                    <a:pt x="10714" y="18045"/>
                  </a:lnTo>
                  <a:lnTo>
                    <a:pt x="11278" y="14521"/>
                  </a:lnTo>
                  <a:lnTo>
                    <a:pt x="13252" y="7189"/>
                  </a:lnTo>
                  <a:lnTo>
                    <a:pt x="14662" y="3665"/>
                  </a:lnTo>
                  <a:lnTo>
                    <a:pt x="16635" y="0"/>
                  </a:lnTo>
                  <a:lnTo>
                    <a:pt x="4794" y="0"/>
                  </a:lnTo>
                  <a:lnTo>
                    <a:pt x="3242" y="3524"/>
                  </a:lnTo>
                  <a:lnTo>
                    <a:pt x="2114" y="7189"/>
                  </a:lnTo>
                  <a:lnTo>
                    <a:pt x="422" y="14521"/>
                  </a:lnTo>
                  <a:lnTo>
                    <a:pt x="0" y="18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9253" y="4182066"/>
              <a:ext cx="107143" cy="645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7448" y="4036700"/>
              <a:ext cx="80782" cy="12055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7448" y="3951546"/>
              <a:ext cx="78948" cy="6456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49248" y="3913631"/>
              <a:ext cx="107314" cy="12700"/>
            </a:xfrm>
            <a:custGeom>
              <a:avLst/>
              <a:gdLst/>
              <a:ahLst/>
              <a:cxnLst/>
              <a:rect l="l" t="t" r="r" b="b"/>
              <a:pathLst>
                <a:path w="107315" h="12700">
                  <a:moveTo>
                    <a:pt x="16065" y="0"/>
                  </a:moveTo>
                  <a:lnTo>
                    <a:pt x="0" y="0"/>
                  </a:lnTo>
                  <a:lnTo>
                    <a:pt x="0" y="12687"/>
                  </a:lnTo>
                  <a:lnTo>
                    <a:pt x="16065" y="12687"/>
                  </a:lnTo>
                  <a:lnTo>
                    <a:pt x="16065" y="0"/>
                  </a:lnTo>
                  <a:close/>
                </a:path>
                <a:path w="107315" h="12700">
                  <a:moveTo>
                    <a:pt x="107137" y="0"/>
                  </a:moveTo>
                  <a:lnTo>
                    <a:pt x="30022" y="0"/>
                  </a:lnTo>
                  <a:lnTo>
                    <a:pt x="30022" y="12687"/>
                  </a:lnTo>
                  <a:lnTo>
                    <a:pt x="107137" y="12687"/>
                  </a:lnTo>
                  <a:lnTo>
                    <a:pt x="107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9253" y="3658731"/>
              <a:ext cx="108977" cy="23557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7448" y="3566953"/>
              <a:ext cx="80782" cy="7077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7448" y="3481801"/>
              <a:ext cx="78948" cy="6456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11507" y="2696037"/>
              <a:ext cx="2429510" cy="1734820"/>
            </a:xfrm>
            <a:custGeom>
              <a:avLst/>
              <a:gdLst/>
              <a:ahLst/>
              <a:cxnLst/>
              <a:rect l="l" t="t" r="r" b="b"/>
              <a:pathLst>
                <a:path w="2429510" h="1734820">
                  <a:moveTo>
                    <a:pt x="2429018" y="1734693"/>
                  </a:moveTo>
                  <a:lnTo>
                    <a:pt x="2429018" y="0"/>
                  </a:lnTo>
                </a:path>
                <a:path w="2429510" h="1734820">
                  <a:moveTo>
                    <a:pt x="0" y="1734693"/>
                  </a:moveTo>
                  <a:lnTo>
                    <a:pt x="2429018" y="1734693"/>
                  </a:lnTo>
                </a:path>
                <a:path w="2429510" h="1734820">
                  <a:moveTo>
                    <a:pt x="0" y="0"/>
                  </a:moveTo>
                  <a:lnTo>
                    <a:pt x="2429018" y="0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70513" y="4533464"/>
            <a:ext cx="106441" cy="45381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79039" y="4633959"/>
            <a:ext cx="103334" cy="25799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085023" y="4628846"/>
            <a:ext cx="106439" cy="45381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694109" y="4729341"/>
            <a:ext cx="103190" cy="257992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874978" y="4261239"/>
            <a:ext cx="280670" cy="94615"/>
            <a:chOff x="1874978" y="4261239"/>
            <a:chExt cx="280670" cy="94615"/>
          </a:xfrm>
        </p:grpSpPr>
        <p:sp>
          <p:nvSpPr>
            <p:cNvPr id="44" name="object 44"/>
            <p:cNvSpPr/>
            <p:nvPr/>
          </p:nvSpPr>
          <p:spPr>
            <a:xfrm>
              <a:off x="1878502" y="4264764"/>
              <a:ext cx="273685" cy="87630"/>
            </a:xfrm>
            <a:custGeom>
              <a:avLst/>
              <a:gdLst/>
              <a:ahLst/>
              <a:cxnLst/>
              <a:rect l="l" t="t" r="r" b="b"/>
              <a:pathLst>
                <a:path w="273685" h="87629">
                  <a:moveTo>
                    <a:pt x="0" y="62828"/>
                  </a:moveTo>
                  <a:lnTo>
                    <a:pt x="273264" y="62828"/>
                  </a:lnTo>
                  <a:lnTo>
                    <a:pt x="273264" y="22916"/>
                  </a:lnTo>
                  <a:lnTo>
                    <a:pt x="0" y="22916"/>
                  </a:lnTo>
                  <a:lnTo>
                    <a:pt x="0" y="62828"/>
                  </a:lnTo>
                </a:path>
                <a:path w="273685" h="87629">
                  <a:moveTo>
                    <a:pt x="136631" y="62828"/>
                  </a:moveTo>
                  <a:lnTo>
                    <a:pt x="136631" y="87117"/>
                  </a:lnTo>
                </a:path>
                <a:path w="273685" h="87629">
                  <a:moveTo>
                    <a:pt x="136631" y="22916"/>
                  </a:moveTo>
                  <a:lnTo>
                    <a:pt x="136631" y="0"/>
                  </a:lnTo>
                </a:path>
                <a:path w="273685" h="87629">
                  <a:moveTo>
                    <a:pt x="68316" y="87117"/>
                  </a:moveTo>
                  <a:lnTo>
                    <a:pt x="204947" y="87117"/>
                  </a:lnTo>
                </a:path>
                <a:path w="273685" h="87629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78502" y="43011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2482233" y="3871458"/>
            <a:ext cx="280670" cy="442595"/>
            <a:chOff x="2482233" y="3871458"/>
            <a:chExt cx="280670" cy="442595"/>
          </a:xfrm>
        </p:grpSpPr>
        <p:sp>
          <p:nvSpPr>
            <p:cNvPr id="47" name="object 47"/>
            <p:cNvSpPr/>
            <p:nvPr/>
          </p:nvSpPr>
          <p:spPr>
            <a:xfrm>
              <a:off x="2485757" y="3874983"/>
              <a:ext cx="273685" cy="435609"/>
            </a:xfrm>
            <a:custGeom>
              <a:avLst/>
              <a:gdLst/>
              <a:ahLst/>
              <a:cxnLst/>
              <a:rect l="l" t="t" r="r" b="b"/>
              <a:pathLst>
                <a:path w="273685" h="435610">
                  <a:moveTo>
                    <a:pt x="0" y="386847"/>
                  </a:moveTo>
                  <a:lnTo>
                    <a:pt x="273264" y="386847"/>
                  </a:lnTo>
                  <a:lnTo>
                    <a:pt x="273264" y="214106"/>
                  </a:lnTo>
                  <a:lnTo>
                    <a:pt x="0" y="214106"/>
                  </a:lnTo>
                  <a:lnTo>
                    <a:pt x="0" y="386847"/>
                  </a:lnTo>
                </a:path>
                <a:path w="273685" h="435610">
                  <a:moveTo>
                    <a:pt x="136631" y="386847"/>
                  </a:moveTo>
                  <a:lnTo>
                    <a:pt x="136631" y="435452"/>
                  </a:lnTo>
                </a:path>
                <a:path w="273685" h="435610">
                  <a:moveTo>
                    <a:pt x="136631" y="214106"/>
                  </a:moveTo>
                  <a:lnTo>
                    <a:pt x="136631" y="0"/>
                  </a:lnTo>
                </a:path>
                <a:path w="273685" h="435610">
                  <a:moveTo>
                    <a:pt x="68316" y="435452"/>
                  </a:moveTo>
                  <a:lnTo>
                    <a:pt x="204947" y="435452"/>
                  </a:lnTo>
                </a:path>
                <a:path w="273685" h="435610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85757" y="4196485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089487" y="3946654"/>
            <a:ext cx="280670" cy="368935"/>
            <a:chOff x="3089487" y="3946654"/>
            <a:chExt cx="280670" cy="368935"/>
          </a:xfrm>
        </p:grpSpPr>
        <p:sp>
          <p:nvSpPr>
            <p:cNvPr id="50" name="object 50"/>
            <p:cNvSpPr/>
            <p:nvPr/>
          </p:nvSpPr>
          <p:spPr>
            <a:xfrm>
              <a:off x="3093012" y="3950178"/>
              <a:ext cx="273685" cy="361950"/>
            </a:xfrm>
            <a:custGeom>
              <a:avLst/>
              <a:gdLst/>
              <a:ahLst/>
              <a:cxnLst/>
              <a:rect l="l" t="t" r="r" b="b"/>
              <a:pathLst>
                <a:path w="273685" h="361950">
                  <a:moveTo>
                    <a:pt x="0" y="292012"/>
                  </a:moveTo>
                  <a:lnTo>
                    <a:pt x="273264" y="292012"/>
                  </a:lnTo>
                  <a:lnTo>
                    <a:pt x="273264" y="174705"/>
                  </a:lnTo>
                  <a:lnTo>
                    <a:pt x="0" y="174705"/>
                  </a:lnTo>
                  <a:lnTo>
                    <a:pt x="0" y="292012"/>
                  </a:lnTo>
                </a:path>
                <a:path w="273685" h="361950">
                  <a:moveTo>
                    <a:pt x="136631" y="292012"/>
                  </a:moveTo>
                  <a:lnTo>
                    <a:pt x="136631" y="361872"/>
                  </a:lnTo>
                </a:path>
                <a:path w="273685" h="361950">
                  <a:moveTo>
                    <a:pt x="136631" y="174705"/>
                  </a:moveTo>
                  <a:lnTo>
                    <a:pt x="136631" y="0"/>
                  </a:lnTo>
                </a:path>
                <a:path w="273685" h="361950">
                  <a:moveTo>
                    <a:pt x="68316" y="361872"/>
                  </a:moveTo>
                  <a:lnTo>
                    <a:pt x="204947" y="361872"/>
                  </a:lnTo>
                </a:path>
                <a:path w="273685" h="361950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3012" y="4203806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696742" y="2771362"/>
            <a:ext cx="280670" cy="1532890"/>
            <a:chOff x="3696742" y="2771362"/>
            <a:chExt cx="280670" cy="1532890"/>
          </a:xfrm>
        </p:grpSpPr>
        <p:sp>
          <p:nvSpPr>
            <p:cNvPr id="53" name="object 53"/>
            <p:cNvSpPr/>
            <p:nvPr/>
          </p:nvSpPr>
          <p:spPr>
            <a:xfrm>
              <a:off x="3700266" y="2774887"/>
              <a:ext cx="273685" cy="1525905"/>
            </a:xfrm>
            <a:custGeom>
              <a:avLst/>
              <a:gdLst/>
              <a:ahLst/>
              <a:cxnLst/>
              <a:rect l="l" t="t" r="r" b="b"/>
              <a:pathLst>
                <a:path w="273685" h="1525904">
                  <a:moveTo>
                    <a:pt x="0" y="1187778"/>
                  </a:moveTo>
                  <a:lnTo>
                    <a:pt x="273264" y="1187778"/>
                  </a:lnTo>
                  <a:lnTo>
                    <a:pt x="273264" y="708740"/>
                  </a:lnTo>
                  <a:lnTo>
                    <a:pt x="0" y="708740"/>
                  </a:lnTo>
                  <a:lnTo>
                    <a:pt x="0" y="1187778"/>
                  </a:lnTo>
                </a:path>
                <a:path w="273685" h="1525904">
                  <a:moveTo>
                    <a:pt x="136631" y="1187778"/>
                  </a:moveTo>
                  <a:lnTo>
                    <a:pt x="136631" y="1525671"/>
                  </a:lnTo>
                </a:path>
                <a:path w="273685" h="1525904">
                  <a:moveTo>
                    <a:pt x="136631" y="708740"/>
                  </a:moveTo>
                  <a:lnTo>
                    <a:pt x="136631" y="0"/>
                  </a:lnTo>
                </a:path>
                <a:path w="273685" h="1525904">
                  <a:moveTo>
                    <a:pt x="68316" y="1525671"/>
                  </a:moveTo>
                  <a:lnTo>
                    <a:pt x="204947" y="1525671"/>
                  </a:lnTo>
                </a:path>
                <a:path w="273685" h="1525904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00266" y="3694329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709284" y="2579618"/>
            <a:ext cx="3103245" cy="2225040"/>
            <a:chOff x="5709284" y="2579618"/>
            <a:chExt cx="3103245" cy="2225040"/>
          </a:xfrm>
        </p:grpSpPr>
        <p:sp>
          <p:nvSpPr>
            <p:cNvPr id="56" name="object 56"/>
            <p:cNvSpPr/>
            <p:nvPr/>
          </p:nvSpPr>
          <p:spPr>
            <a:xfrm>
              <a:off x="6733265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33265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98589" y="4692703"/>
              <a:ext cx="286699" cy="10943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04804" y="4690752"/>
              <a:ext cx="177655" cy="11333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563633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63633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31046" y="4692703"/>
              <a:ext cx="274704" cy="10943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394001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94001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61414" y="4692703"/>
              <a:ext cx="274704" cy="10943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291811" y="451495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91811" y="451495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9987" y="4460627"/>
              <a:ext cx="75656" cy="11333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291811" y="414713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91811" y="414713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99190" y="4092807"/>
              <a:ext cx="69502" cy="11138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3611" y="4092807"/>
              <a:ext cx="75656" cy="11333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4092807"/>
              <a:ext cx="75656" cy="11333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4092807"/>
              <a:ext cx="75656" cy="11333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4092807"/>
              <a:ext cx="75655" cy="11333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291811" y="377931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291811" y="377931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95588" y="3724986"/>
              <a:ext cx="173678" cy="11333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3724986"/>
              <a:ext cx="75656" cy="11333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3724986"/>
              <a:ext cx="75656" cy="11333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3724986"/>
              <a:ext cx="75655" cy="11333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291811" y="341149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291811" y="341149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3611" y="3357165"/>
              <a:ext cx="75656" cy="11333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798741" y="3357165"/>
              <a:ext cx="75505" cy="11333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3357165"/>
              <a:ext cx="75656" cy="11333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3357165"/>
              <a:ext cx="75656" cy="11333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3357165"/>
              <a:ext cx="75655" cy="11333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6291811" y="304367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91811" y="304367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98440" y="2989343"/>
              <a:ext cx="75055" cy="11333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93611" y="2989343"/>
              <a:ext cx="75656" cy="11333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989082" y="2989343"/>
              <a:ext cx="75656" cy="11333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084553" y="2989343"/>
              <a:ext cx="75656" cy="11333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180025" y="2989343"/>
              <a:ext cx="75655" cy="11333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6291811" y="2675851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291811" y="2675851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09284" y="2623474"/>
              <a:ext cx="65147" cy="10943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798149" y="2621522"/>
              <a:ext cx="75656" cy="11333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93621" y="2621522"/>
              <a:ext cx="75655" cy="11333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89092" y="2621522"/>
              <a:ext cx="75656" cy="113334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084562" y="2621522"/>
              <a:ext cx="75657" cy="113334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34" y="2621522"/>
              <a:ext cx="75655" cy="11333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318081" y="2582620"/>
              <a:ext cx="2491105" cy="2052955"/>
            </a:xfrm>
            <a:custGeom>
              <a:avLst/>
              <a:gdLst/>
              <a:ahLst/>
              <a:cxnLst/>
              <a:rect l="l" t="t" r="r" b="b"/>
              <a:pathLst>
                <a:path w="2491104" h="2052954">
                  <a:moveTo>
                    <a:pt x="0" y="2052867"/>
                  </a:moveTo>
                  <a:lnTo>
                    <a:pt x="0" y="0"/>
                  </a:lnTo>
                </a:path>
                <a:path w="2491104" h="2052954">
                  <a:moveTo>
                    <a:pt x="2491103" y="2052867"/>
                  </a:moveTo>
                  <a:lnTo>
                    <a:pt x="2491103" y="0"/>
                  </a:lnTo>
                </a:path>
                <a:path w="2491104" h="2052954">
                  <a:moveTo>
                    <a:pt x="0" y="2052867"/>
                  </a:moveTo>
                  <a:lnTo>
                    <a:pt x="2491103" y="2052867"/>
                  </a:lnTo>
                </a:path>
                <a:path w="2491104" h="2052954">
                  <a:moveTo>
                    <a:pt x="0" y="0"/>
                  </a:moveTo>
                  <a:lnTo>
                    <a:pt x="2491103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7361096" y="4856173"/>
            <a:ext cx="401320" cy="116205"/>
            <a:chOff x="7361096" y="4856173"/>
            <a:chExt cx="401320" cy="116205"/>
          </a:xfrm>
        </p:grpSpPr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361096" y="4858876"/>
              <a:ext cx="169777" cy="11333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552489" y="4856173"/>
              <a:ext cx="75656" cy="11408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51262" y="4886197"/>
              <a:ext cx="69352" cy="86013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7748385" y="4856175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0" y="0"/>
                  </a:moveTo>
                  <a:lnTo>
                    <a:pt x="0" y="114084"/>
                  </a:lnTo>
                  <a:lnTo>
                    <a:pt x="13510" y="114084"/>
                  </a:lnTo>
                  <a:lnTo>
                    <a:pt x="135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8267982" y="4860828"/>
            <a:ext cx="257175" cy="109855"/>
            <a:chOff x="8267982" y="4860828"/>
            <a:chExt cx="257175" cy="109855"/>
          </a:xfrm>
        </p:grpSpPr>
        <p:pic>
          <p:nvPicPr>
            <p:cNvPr id="111" name="object 11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267982" y="4860828"/>
              <a:ext cx="77608" cy="10943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370570" y="4860828"/>
              <a:ext cx="154553" cy="109430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5517469" y="3522186"/>
            <a:ext cx="145415" cy="1180465"/>
            <a:chOff x="5517469" y="3522186"/>
            <a:chExt cx="145415" cy="1180465"/>
          </a:xfrm>
        </p:grpSpPr>
        <p:pic>
          <p:nvPicPr>
            <p:cNvPr id="114" name="object 11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520171" y="4445540"/>
              <a:ext cx="142455" cy="256692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547492" y="4359527"/>
              <a:ext cx="86013" cy="6499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517469" y="4267809"/>
              <a:ext cx="114084" cy="68751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547492" y="4113025"/>
              <a:ext cx="86013" cy="1283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547492" y="4022357"/>
              <a:ext cx="84061" cy="68751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5517464" y="3981983"/>
              <a:ext cx="114300" cy="13970"/>
            </a:xfrm>
            <a:custGeom>
              <a:avLst/>
              <a:gdLst/>
              <a:ahLst/>
              <a:cxnLst/>
              <a:rect l="l" t="t" r="r" b="b"/>
              <a:pathLst>
                <a:path w="114300" h="13970">
                  <a:moveTo>
                    <a:pt x="17106" y="0"/>
                  </a:moveTo>
                  <a:lnTo>
                    <a:pt x="0" y="0"/>
                  </a:lnTo>
                  <a:lnTo>
                    <a:pt x="0" y="13512"/>
                  </a:lnTo>
                  <a:lnTo>
                    <a:pt x="17106" y="13512"/>
                  </a:lnTo>
                  <a:lnTo>
                    <a:pt x="17106" y="0"/>
                  </a:lnTo>
                  <a:close/>
                </a:path>
                <a:path w="114300" h="13970">
                  <a:moveTo>
                    <a:pt x="114084" y="0"/>
                  </a:moveTo>
                  <a:lnTo>
                    <a:pt x="31978" y="0"/>
                  </a:lnTo>
                  <a:lnTo>
                    <a:pt x="31978" y="13512"/>
                  </a:lnTo>
                  <a:lnTo>
                    <a:pt x="114084" y="13512"/>
                  </a:lnTo>
                  <a:lnTo>
                    <a:pt x="114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517469" y="3710575"/>
              <a:ext cx="116036" cy="25083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547492" y="3612852"/>
              <a:ext cx="86013" cy="7535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547492" y="3522186"/>
              <a:ext cx="84061" cy="68750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5522122" y="3095727"/>
            <a:ext cx="111760" cy="351790"/>
            <a:chOff x="5522122" y="3095727"/>
            <a:chExt cx="111760" cy="351790"/>
          </a:xfrm>
        </p:grpSpPr>
        <p:pic>
          <p:nvPicPr>
            <p:cNvPr id="124" name="object 12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522122" y="3376428"/>
              <a:ext cx="109430" cy="70551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547492" y="3165679"/>
              <a:ext cx="86013" cy="187479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547492" y="3095727"/>
              <a:ext cx="84455" cy="48260"/>
            </a:xfrm>
            <a:custGeom>
              <a:avLst/>
              <a:gdLst/>
              <a:ahLst/>
              <a:cxnLst/>
              <a:rect l="l" t="t" r="r" b="b"/>
              <a:pathLst>
                <a:path w="84454" h="48260">
                  <a:moveTo>
                    <a:pt x="0" y="6004"/>
                  </a:moveTo>
                  <a:lnTo>
                    <a:pt x="0" y="13510"/>
                  </a:lnTo>
                  <a:lnTo>
                    <a:pt x="1200" y="19063"/>
                  </a:lnTo>
                  <a:lnTo>
                    <a:pt x="6004" y="28070"/>
                  </a:lnTo>
                  <a:lnTo>
                    <a:pt x="9757" y="31823"/>
                  </a:lnTo>
                  <a:lnTo>
                    <a:pt x="14710" y="34524"/>
                  </a:lnTo>
                  <a:lnTo>
                    <a:pt x="1950" y="34524"/>
                  </a:lnTo>
                  <a:lnTo>
                    <a:pt x="1950" y="48035"/>
                  </a:lnTo>
                  <a:lnTo>
                    <a:pt x="84061" y="48035"/>
                  </a:lnTo>
                  <a:lnTo>
                    <a:pt x="84061" y="34524"/>
                  </a:lnTo>
                  <a:lnTo>
                    <a:pt x="31522" y="34524"/>
                  </a:lnTo>
                  <a:lnTo>
                    <a:pt x="24467" y="32574"/>
                  </a:lnTo>
                  <a:lnTo>
                    <a:pt x="14560" y="24317"/>
                  </a:lnTo>
                  <a:lnTo>
                    <a:pt x="12009" y="18463"/>
                  </a:lnTo>
                  <a:lnTo>
                    <a:pt x="12009" y="8707"/>
                  </a:lnTo>
                  <a:lnTo>
                    <a:pt x="13059" y="3152"/>
                  </a:lnTo>
                  <a:lnTo>
                    <a:pt x="13660" y="1501"/>
                  </a:lnTo>
                  <a:lnTo>
                    <a:pt x="14560" y="0"/>
                  </a:lnTo>
                  <a:lnTo>
                    <a:pt x="749" y="0"/>
                  </a:lnTo>
                  <a:lnTo>
                    <a:pt x="450" y="1501"/>
                  </a:lnTo>
                  <a:lnTo>
                    <a:pt x="0" y="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5517620" y="2517346"/>
            <a:ext cx="133985" cy="518159"/>
            <a:chOff x="5517620" y="2517346"/>
            <a:chExt cx="133985" cy="518159"/>
          </a:xfrm>
        </p:grpSpPr>
        <p:sp>
          <p:nvSpPr>
            <p:cNvPr id="128" name="object 128"/>
            <p:cNvSpPr/>
            <p:nvPr/>
          </p:nvSpPr>
          <p:spPr>
            <a:xfrm>
              <a:off x="5517620" y="3001456"/>
              <a:ext cx="133985" cy="33655"/>
            </a:xfrm>
            <a:custGeom>
              <a:avLst/>
              <a:gdLst/>
              <a:ahLst/>
              <a:cxnLst/>
              <a:rect l="l" t="t" r="r" b="b"/>
              <a:pathLst>
                <a:path w="133985" h="33655">
                  <a:moveTo>
                    <a:pt x="0" y="0"/>
                  </a:moveTo>
                  <a:lnTo>
                    <a:pt x="0" y="11709"/>
                  </a:lnTo>
                  <a:lnTo>
                    <a:pt x="8614" y="16949"/>
                  </a:lnTo>
                  <a:lnTo>
                    <a:pt x="50474" y="32274"/>
                  </a:lnTo>
                  <a:lnTo>
                    <a:pt x="66798" y="33625"/>
                  </a:lnTo>
                  <a:lnTo>
                    <a:pt x="75019" y="33287"/>
                  </a:lnTo>
                  <a:lnTo>
                    <a:pt x="116542" y="21372"/>
                  </a:lnTo>
                  <a:lnTo>
                    <a:pt x="133598" y="11709"/>
                  </a:lnTo>
                  <a:lnTo>
                    <a:pt x="133598" y="0"/>
                  </a:lnTo>
                  <a:lnTo>
                    <a:pt x="125204" y="4618"/>
                  </a:lnTo>
                  <a:lnTo>
                    <a:pt x="116880" y="8575"/>
                  </a:lnTo>
                  <a:lnTo>
                    <a:pt x="75301" y="19078"/>
                  </a:lnTo>
                  <a:lnTo>
                    <a:pt x="66798" y="19364"/>
                  </a:lnTo>
                  <a:lnTo>
                    <a:pt x="58383" y="19078"/>
                  </a:lnTo>
                  <a:lnTo>
                    <a:pt x="16905" y="8575"/>
                  </a:lnTo>
                  <a:lnTo>
                    <a:pt x="8501" y="4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549442" y="2907937"/>
              <a:ext cx="84062" cy="68750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547492" y="2570337"/>
              <a:ext cx="86013" cy="315833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517620" y="2517346"/>
              <a:ext cx="133985" cy="33655"/>
            </a:xfrm>
            <a:custGeom>
              <a:avLst/>
              <a:gdLst/>
              <a:ahLst/>
              <a:cxnLst/>
              <a:rect l="l" t="t" r="r" b="b"/>
              <a:pathLst>
                <a:path w="133985" h="33655">
                  <a:moveTo>
                    <a:pt x="0" y="21916"/>
                  </a:moveTo>
                  <a:lnTo>
                    <a:pt x="0" y="33625"/>
                  </a:lnTo>
                  <a:lnTo>
                    <a:pt x="8501" y="29091"/>
                  </a:lnTo>
                  <a:lnTo>
                    <a:pt x="16905" y="25162"/>
                  </a:lnTo>
                  <a:lnTo>
                    <a:pt x="58383" y="14569"/>
                  </a:lnTo>
                  <a:lnTo>
                    <a:pt x="66798" y="14262"/>
                  </a:lnTo>
                  <a:lnTo>
                    <a:pt x="75301" y="14569"/>
                  </a:lnTo>
                  <a:lnTo>
                    <a:pt x="116880" y="25162"/>
                  </a:lnTo>
                  <a:lnTo>
                    <a:pt x="133598" y="33625"/>
                  </a:lnTo>
                  <a:lnTo>
                    <a:pt x="133598" y="21916"/>
                  </a:lnTo>
                  <a:lnTo>
                    <a:pt x="91517" y="3167"/>
                  </a:lnTo>
                  <a:lnTo>
                    <a:pt x="66798" y="0"/>
                  </a:lnTo>
                  <a:lnTo>
                    <a:pt x="58664" y="361"/>
                  </a:lnTo>
                  <a:lnTo>
                    <a:pt x="17131" y="12385"/>
                  </a:lnTo>
                  <a:lnTo>
                    <a:pt x="8614" y="16827"/>
                  </a:lnTo>
                  <a:lnTo>
                    <a:pt x="0" y="21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" name="object 132"/>
          <p:cNvGrpSpPr/>
          <p:nvPr/>
        </p:nvGrpSpPr>
        <p:grpSpPr>
          <a:xfrm>
            <a:off x="6604958" y="4478890"/>
            <a:ext cx="257175" cy="67310"/>
            <a:chOff x="6604958" y="4478890"/>
            <a:chExt cx="257175" cy="67310"/>
          </a:xfrm>
        </p:grpSpPr>
        <p:sp>
          <p:nvSpPr>
            <p:cNvPr id="133" name="object 133"/>
            <p:cNvSpPr/>
            <p:nvPr/>
          </p:nvSpPr>
          <p:spPr>
            <a:xfrm>
              <a:off x="6608710" y="4482643"/>
              <a:ext cx="249554" cy="59690"/>
            </a:xfrm>
            <a:custGeom>
              <a:avLst/>
              <a:gdLst/>
              <a:ahLst/>
              <a:cxnLst/>
              <a:rect l="l" t="t" r="r" b="b"/>
              <a:pathLst>
                <a:path w="249554" h="59689">
                  <a:moveTo>
                    <a:pt x="0" y="42933"/>
                  </a:moveTo>
                  <a:lnTo>
                    <a:pt x="249110" y="42933"/>
                  </a:lnTo>
                  <a:lnTo>
                    <a:pt x="249110" y="15660"/>
                  </a:lnTo>
                  <a:lnTo>
                    <a:pt x="0" y="15660"/>
                  </a:lnTo>
                  <a:lnTo>
                    <a:pt x="0" y="42933"/>
                  </a:lnTo>
                </a:path>
                <a:path w="249554" h="59689">
                  <a:moveTo>
                    <a:pt x="124555" y="42933"/>
                  </a:moveTo>
                  <a:lnTo>
                    <a:pt x="124555" y="59531"/>
                  </a:lnTo>
                </a:path>
                <a:path w="249554" h="59689">
                  <a:moveTo>
                    <a:pt x="124555" y="15660"/>
                  </a:moveTo>
                  <a:lnTo>
                    <a:pt x="124555" y="0"/>
                  </a:lnTo>
                </a:path>
                <a:path w="249554" h="59689">
                  <a:moveTo>
                    <a:pt x="62277" y="59531"/>
                  </a:moveTo>
                  <a:lnTo>
                    <a:pt x="186832" y="59531"/>
                  </a:lnTo>
                </a:path>
                <a:path w="249554" h="59689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08710" y="4507480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object 135"/>
          <p:cNvGrpSpPr/>
          <p:nvPr/>
        </p:nvGrpSpPr>
        <p:grpSpPr>
          <a:xfrm>
            <a:off x="7435325" y="4212533"/>
            <a:ext cx="257175" cy="305435"/>
            <a:chOff x="7435325" y="4212533"/>
            <a:chExt cx="257175" cy="305435"/>
          </a:xfrm>
        </p:grpSpPr>
        <p:sp>
          <p:nvSpPr>
            <p:cNvPr id="136" name="object 136"/>
            <p:cNvSpPr/>
            <p:nvPr/>
          </p:nvSpPr>
          <p:spPr>
            <a:xfrm>
              <a:off x="7439078" y="4216285"/>
              <a:ext cx="249554" cy="297815"/>
            </a:xfrm>
            <a:custGeom>
              <a:avLst/>
              <a:gdLst/>
              <a:ahLst/>
              <a:cxnLst/>
              <a:rect l="l" t="t" r="r" b="b"/>
              <a:pathLst>
                <a:path w="249554" h="297814">
                  <a:moveTo>
                    <a:pt x="0" y="264353"/>
                  </a:moveTo>
                  <a:lnTo>
                    <a:pt x="249110" y="264353"/>
                  </a:lnTo>
                  <a:lnTo>
                    <a:pt x="249110" y="146310"/>
                  </a:lnTo>
                  <a:lnTo>
                    <a:pt x="0" y="146310"/>
                  </a:lnTo>
                  <a:lnTo>
                    <a:pt x="0" y="264353"/>
                  </a:lnTo>
                </a:path>
                <a:path w="249554" h="297814">
                  <a:moveTo>
                    <a:pt x="124555" y="264353"/>
                  </a:moveTo>
                  <a:lnTo>
                    <a:pt x="124555" y="297567"/>
                  </a:lnTo>
                </a:path>
                <a:path w="249554" h="297814">
                  <a:moveTo>
                    <a:pt x="124555" y="146310"/>
                  </a:moveTo>
                  <a:lnTo>
                    <a:pt x="124555" y="0"/>
                  </a:lnTo>
                </a:path>
                <a:path w="249554" h="297814">
                  <a:moveTo>
                    <a:pt x="62277" y="297567"/>
                  </a:moveTo>
                  <a:lnTo>
                    <a:pt x="186832" y="297567"/>
                  </a:lnTo>
                </a:path>
                <a:path w="249554" h="297814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439078" y="4435985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8265693" y="2672180"/>
            <a:ext cx="257175" cy="1846580"/>
            <a:chOff x="8265693" y="2672180"/>
            <a:chExt cx="257175" cy="1846580"/>
          </a:xfrm>
        </p:grpSpPr>
        <p:sp>
          <p:nvSpPr>
            <p:cNvPr id="139" name="object 139"/>
            <p:cNvSpPr/>
            <p:nvPr/>
          </p:nvSpPr>
          <p:spPr>
            <a:xfrm>
              <a:off x="8269445" y="2675932"/>
              <a:ext cx="249554" cy="1839595"/>
            </a:xfrm>
            <a:custGeom>
              <a:avLst/>
              <a:gdLst/>
              <a:ahLst/>
              <a:cxnLst/>
              <a:rect l="l" t="t" r="r" b="b"/>
              <a:pathLst>
                <a:path w="249554" h="1839595">
                  <a:moveTo>
                    <a:pt x="0" y="1819188"/>
                  </a:moveTo>
                  <a:lnTo>
                    <a:pt x="249110" y="1819188"/>
                  </a:lnTo>
                  <a:lnTo>
                    <a:pt x="249110" y="91135"/>
                  </a:lnTo>
                  <a:lnTo>
                    <a:pt x="0" y="91135"/>
                  </a:lnTo>
                  <a:lnTo>
                    <a:pt x="0" y="1819188"/>
                  </a:lnTo>
                </a:path>
                <a:path w="249554" h="1839595">
                  <a:moveTo>
                    <a:pt x="124555" y="1819188"/>
                  </a:moveTo>
                  <a:lnTo>
                    <a:pt x="124555" y="1838992"/>
                  </a:lnTo>
                </a:path>
                <a:path w="249554" h="1839595">
                  <a:moveTo>
                    <a:pt x="124555" y="91135"/>
                  </a:moveTo>
                  <a:lnTo>
                    <a:pt x="124555" y="0"/>
                  </a:lnTo>
                </a:path>
                <a:path w="249554" h="1839595">
                  <a:moveTo>
                    <a:pt x="62277" y="1838992"/>
                  </a:moveTo>
                  <a:lnTo>
                    <a:pt x="186832" y="1838992"/>
                  </a:lnTo>
                </a:path>
                <a:path w="249554" h="1839595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269445" y="4469005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1362471" y="2262585"/>
            <a:ext cx="312547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NTP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over 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Serial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Connection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35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096991" y="2262585"/>
            <a:ext cx="2947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NTP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over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30" dirty="0">
                <a:solidFill>
                  <a:srgbClr val="FF644E"/>
                </a:solidFill>
                <a:latin typeface="Arial"/>
                <a:cs typeface="Arial"/>
              </a:rPr>
              <a:t>BLE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Connection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971640" y="5678651"/>
            <a:ext cx="6476365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100330" marR="86995" algn="ctr">
              <a:lnSpc>
                <a:spcPct val="101000"/>
              </a:lnSpc>
              <a:spcBef>
                <a:spcPts val="5"/>
              </a:spcBef>
            </a:pPr>
            <a:r>
              <a:rPr sz="1850" b="1" i="1" spc="-15" dirty="0">
                <a:latin typeface="Arial"/>
                <a:cs typeface="Arial"/>
              </a:rPr>
              <a:t>We </a:t>
            </a:r>
            <a:r>
              <a:rPr sz="1850" b="1" i="1" dirty="0">
                <a:latin typeface="Arial"/>
                <a:cs typeface="Arial"/>
              </a:rPr>
              <a:t>achieve better mean error and spread than NTP over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both the serial and BLE connection </a:t>
            </a:r>
            <a:r>
              <a:rPr sz="1850" b="1" i="1" spc="-5" dirty="0">
                <a:latin typeface="Arial"/>
                <a:cs typeface="Arial"/>
              </a:rPr>
              <a:t>while </a:t>
            </a:r>
            <a:r>
              <a:rPr sz="1850" b="1" i="1" dirty="0">
                <a:latin typeface="Arial"/>
                <a:cs typeface="Arial"/>
              </a:rPr>
              <a:t>consuming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less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spc="-20" dirty="0">
                <a:latin typeface="Arial"/>
                <a:cs typeface="Arial"/>
              </a:rPr>
              <a:t>power.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865338" y="5229026"/>
            <a:ext cx="43307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NTP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consumes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upto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70" dirty="0">
                <a:solidFill>
                  <a:srgbClr val="FF644E"/>
                </a:solidFill>
                <a:latin typeface="Arial"/>
                <a:cs typeface="Arial"/>
              </a:rPr>
              <a:t>36%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more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power.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598741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65" dirty="0">
                <a:latin typeface="Arial MT"/>
                <a:cs typeface="Arial MT"/>
              </a:rPr>
              <a:t>Problem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45" dirty="0">
                <a:latin typeface="Arial MT"/>
                <a:cs typeface="Arial MT"/>
              </a:rPr>
              <a:t>and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40" dirty="0">
                <a:latin typeface="Arial MT"/>
                <a:cs typeface="Arial MT"/>
              </a:rPr>
              <a:t>Proposed</a:t>
            </a:r>
            <a:r>
              <a:rPr sz="3250" b="0" i="0" spc="-10" dirty="0">
                <a:latin typeface="Arial MT"/>
                <a:cs typeface="Arial MT"/>
              </a:rPr>
              <a:t> </a:t>
            </a:r>
            <a:r>
              <a:rPr sz="3250" b="0" i="0" spc="-35" dirty="0">
                <a:latin typeface="Arial MT"/>
                <a:cs typeface="Arial MT"/>
              </a:rPr>
              <a:t>Approach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7799" y="7258298"/>
            <a:ext cx="768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050" spc="15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64" y="7209945"/>
            <a:ext cx="9509125" cy="448309"/>
          </a:xfrm>
          <a:custGeom>
            <a:avLst/>
            <a:gdLst/>
            <a:ahLst/>
            <a:cxnLst/>
            <a:rect l="l" t="t" r="r" b="b"/>
            <a:pathLst>
              <a:path w="9509125" h="448309">
                <a:moveTo>
                  <a:pt x="0" y="0"/>
                </a:moveTo>
                <a:lnTo>
                  <a:pt x="0" y="448154"/>
                </a:lnTo>
                <a:lnTo>
                  <a:pt x="9508552" y="448154"/>
                </a:lnTo>
                <a:lnTo>
                  <a:pt x="9508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0840" y="1686023"/>
            <a:ext cx="9377045" cy="5972175"/>
            <a:chOff x="340840" y="1686023"/>
            <a:chExt cx="9377045" cy="5972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840" y="1686023"/>
              <a:ext cx="9376719" cy="59720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5555" y="1736907"/>
              <a:ext cx="4216400" cy="34086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01558" y="7245598"/>
            <a:ext cx="102235" cy="186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15" dirty="0">
                <a:latin typeface="Arial MT"/>
                <a:cs typeface="Arial MT"/>
              </a:rPr>
              <a:t>7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1492488"/>
            <a:ext cx="2192020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i="0" spc="-90" dirty="0">
                <a:latin typeface="Arial"/>
                <a:cs typeface="Arial"/>
              </a:rPr>
              <a:t>Questions</a:t>
            </a:r>
            <a:endParaRPr sz="365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6502" y="3364953"/>
            <a:ext cx="7998459" cy="1947545"/>
            <a:chOff x="1116502" y="3364953"/>
            <a:chExt cx="7998459" cy="1947545"/>
          </a:xfrm>
        </p:grpSpPr>
        <p:sp>
          <p:nvSpPr>
            <p:cNvPr id="4" name="object 4"/>
            <p:cNvSpPr/>
            <p:nvPr/>
          </p:nvSpPr>
          <p:spPr>
            <a:xfrm>
              <a:off x="1116502" y="4422076"/>
              <a:ext cx="7822565" cy="0"/>
            </a:xfrm>
            <a:custGeom>
              <a:avLst/>
              <a:gdLst/>
              <a:ahLst/>
              <a:cxnLst/>
              <a:rect l="l" t="t" r="r" b="b"/>
              <a:pathLst>
                <a:path w="7822565">
                  <a:moveTo>
                    <a:pt x="0" y="0"/>
                  </a:moveTo>
                  <a:lnTo>
                    <a:pt x="7797619" y="0"/>
                  </a:lnTo>
                  <a:lnTo>
                    <a:pt x="7822176" y="0"/>
                  </a:lnTo>
                </a:path>
              </a:pathLst>
            </a:custGeom>
            <a:ln w="49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4122" y="4321886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59" h="200660">
                  <a:moveTo>
                    <a:pt x="0" y="0"/>
                  </a:moveTo>
                  <a:lnTo>
                    <a:pt x="0" y="200381"/>
                  </a:lnTo>
                  <a:lnTo>
                    <a:pt x="200382" y="100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7419" y="4489716"/>
              <a:ext cx="809940" cy="8099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9521" y="3456717"/>
              <a:ext cx="1047750" cy="1047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2111" y="4502312"/>
              <a:ext cx="809940" cy="8099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7468" y="3364953"/>
              <a:ext cx="1047750" cy="1047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036" y="4750180"/>
              <a:ext cx="492318" cy="49231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9195" y="3642668"/>
            <a:ext cx="492318" cy="492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75399" y="2155250"/>
            <a:ext cx="1558290" cy="949960"/>
            <a:chOff x="5875399" y="2155250"/>
            <a:chExt cx="1558290" cy="949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5399" y="2155250"/>
              <a:ext cx="1558204" cy="9493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4513" y="2184717"/>
              <a:ext cx="1460500" cy="851535"/>
            </a:xfrm>
            <a:custGeom>
              <a:avLst/>
              <a:gdLst/>
              <a:ahLst/>
              <a:cxnLst/>
              <a:rect l="l" t="t" r="r" b="b"/>
              <a:pathLst>
                <a:path w="1460500" h="851535">
                  <a:moveTo>
                    <a:pt x="0" y="0"/>
                  </a:moveTo>
                  <a:lnTo>
                    <a:pt x="0" y="851114"/>
                  </a:lnTo>
                  <a:lnTo>
                    <a:pt x="1459978" y="851114"/>
                  </a:lnTo>
                  <a:lnTo>
                    <a:pt x="1459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>
                <a:alpha val="3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912959" y="2154029"/>
            <a:ext cx="1558290" cy="949960"/>
            <a:chOff x="2912959" y="2154029"/>
            <a:chExt cx="1558290" cy="9499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2959" y="2154029"/>
              <a:ext cx="1558204" cy="9493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62073" y="2183497"/>
              <a:ext cx="1460500" cy="851535"/>
            </a:xfrm>
            <a:custGeom>
              <a:avLst/>
              <a:gdLst/>
              <a:ahLst/>
              <a:cxnLst/>
              <a:rect l="l" t="t" r="r" b="b"/>
              <a:pathLst>
                <a:path w="1460500" h="851535">
                  <a:moveTo>
                    <a:pt x="0" y="0"/>
                  </a:moveTo>
                  <a:lnTo>
                    <a:pt x="0" y="851114"/>
                  </a:lnTo>
                  <a:lnTo>
                    <a:pt x="1459978" y="851114"/>
                  </a:lnTo>
                  <a:lnTo>
                    <a:pt x="1459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>
                <a:alpha val="3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729102" y="2183499"/>
            <a:ext cx="3831590" cy="1606550"/>
            <a:chOff x="4729102" y="2183499"/>
            <a:chExt cx="3831590" cy="16065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9102" y="2316228"/>
              <a:ext cx="3831152" cy="14733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17644" y="2193321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20871" y="6574224"/>
            <a:ext cx="8182609" cy="1083945"/>
            <a:chOff x="1020871" y="6574224"/>
            <a:chExt cx="8182609" cy="10839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871" y="6574224"/>
              <a:ext cx="8182402" cy="10838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40864" y="6603692"/>
              <a:ext cx="6542405" cy="1054735"/>
            </a:xfrm>
            <a:custGeom>
              <a:avLst/>
              <a:gdLst/>
              <a:ahLst/>
              <a:cxnLst/>
              <a:rect l="l" t="t" r="r" b="b"/>
              <a:pathLst>
                <a:path w="6542405" h="1054734">
                  <a:moveTo>
                    <a:pt x="0" y="1054407"/>
                  </a:moveTo>
                  <a:lnTo>
                    <a:pt x="6541979" y="1054407"/>
                  </a:lnTo>
                  <a:lnTo>
                    <a:pt x="6200460" y="0"/>
                  </a:lnTo>
                  <a:lnTo>
                    <a:pt x="341325" y="0"/>
                  </a:lnTo>
                  <a:lnTo>
                    <a:pt x="0" y="1054407"/>
                  </a:lnTo>
                  <a:close/>
                </a:path>
              </a:pathLst>
            </a:custGeom>
            <a:solidFill>
              <a:srgbClr val="FD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90852" y="2668195"/>
            <a:ext cx="6174740" cy="4794250"/>
            <a:chOff x="1090852" y="2668195"/>
            <a:chExt cx="6174740" cy="4794250"/>
          </a:xfrm>
        </p:grpSpPr>
        <p:sp>
          <p:nvSpPr>
            <p:cNvPr id="16" name="object 16"/>
            <p:cNvSpPr/>
            <p:nvPr/>
          </p:nvSpPr>
          <p:spPr>
            <a:xfrm>
              <a:off x="5080686" y="5278445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0"/>
                  </a:moveTo>
                  <a:lnTo>
                    <a:pt x="0" y="52606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3538" y="57946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7022" y="3575052"/>
              <a:ext cx="4208330" cy="18450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06135" y="3604519"/>
              <a:ext cx="4110354" cy="1746885"/>
            </a:xfrm>
            <a:custGeom>
              <a:avLst/>
              <a:gdLst/>
              <a:ahLst/>
              <a:cxnLst/>
              <a:rect l="l" t="t" r="r" b="b"/>
              <a:pathLst>
                <a:path w="4110354" h="1746885">
                  <a:moveTo>
                    <a:pt x="0" y="1746794"/>
                  </a:moveTo>
                  <a:lnTo>
                    <a:pt x="4110103" y="1746794"/>
                  </a:lnTo>
                  <a:lnTo>
                    <a:pt x="3544322" y="0"/>
                  </a:lnTo>
                  <a:lnTo>
                    <a:pt x="565459" y="0"/>
                  </a:lnTo>
                  <a:lnTo>
                    <a:pt x="0" y="1746794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852" y="5988979"/>
              <a:ext cx="4003761" cy="14733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1379" y="683360"/>
                  </a:lnTo>
                  <a:lnTo>
                    <a:pt x="4656" y="712143"/>
                  </a:lnTo>
                  <a:lnTo>
                    <a:pt x="11037" y="738425"/>
                  </a:lnTo>
                  <a:lnTo>
                    <a:pt x="42950" y="788519"/>
                  </a:lnTo>
                  <a:lnTo>
                    <a:pt x="93044" y="820432"/>
                  </a:lnTo>
                  <a:lnTo>
                    <a:pt x="148108" y="830094"/>
                  </a:lnTo>
                  <a:lnTo>
                    <a:pt x="225233" y="831469"/>
                  </a:lnTo>
                  <a:lnTo>
                    <a:pt x="1401443" y="831465"/>
                  </a:lnTo>
                  <a:lnTo>
                    <a:pt x="1444020" y="831297"/>
                  </a:lnTo>
                  <a:lnTo>
                    <a:pt x="1507366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1" y="4654"/>
                  </a:lnTo>
                  <a:lnTo>
                    <a:pt x="1444443" y="172"/>
                  </a:lnTo>
                  <a:lnTo>
                    <a:pt x="1401443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74782" y="2702802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39">
                  <a:moveTo>
                    <a:pt x="0" y="0"/>
                  </a:moveTo>
                  <a:lnTo>
                    <a:pt x="611811" y="0"/>
                  </a:lnTo>
                </a:path>
              </a:pathLst>
            </a:custGeom>
            <a:ln w="687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05701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40" dirty="0">
                <a:latin typeface="Arial MT"/>
                <a:cs typeface="Arial MT"/>
              </a:rPr>
              <a:t>Untrusted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80" dirty="0">
                <a:latin typeface="Arial MT"/>
                <a:cs typeface="Arial MT"/>
              </a:rPr>
              <a:t>Edge</a:t>
            </a:r>
            <a:r>
              <a:rPr sz="3100" b="0" i="0" spc="-1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System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89348" y="2459037"/>
            <a:ext cx="68072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35" dirty="0">
                <a:latin typeface="Arial MT"/>
                <a:cs typeface="Arial MT"/>
              </a:rPr>
              <a:t>Cloud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3564" y="4682697"/>
            <a:ext cx="0" cy="1364615"/>
          </a:xfrm>
          <a:custGeom>
            <a:avLst/>
            <a:gdLst/>
            <a:ahLst/>
            <a:cxnLst/>
            <a:rect l="l" t="t" r="r" b="b"/>
            <a:pathLst>
              <a:path h="1364614">
                <a:moveTo>
                  <a:pt x="0" y="0"/>
                </a:moveTo>
                <a:lnTo>
                  <a:pt x="0" y="1364035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8426415" y="2676968"/>
            <a:ext cx="94615" cy="1364615"/>
            <a:chOff x="8426415" y="2676968"/>
            <a:chExt cx="94615" cy="1364615"/>
          </a:xfrm>
        </p:grpSpPr>
        <p:sp>
          <p:nvSpPr>
            <p:cNvPr id="28" name="object 28"/>
            <p:cNvSpPr/>
            <p:nvPr/>
          </p:nvSpPr>
          <p:spPr>
            <a:xfrm>
              <a:off x="8473564" y="2761443"/>
              <a:ext cx="0" cy="1280160"/>
            </a:xfrm>
            <a:custGeom>
              <a:avLst/>
              <a:gdLst/>
              <a:ahLst/>
              <a:cxnLst/>
              <a:rect l="l" t="t" r="r" b="b"/>
              <a:pathLst>
                <a:path h="1280160">
                  <a:moveTo>
                    <a:pt x="0" y="0"/>
                  </a:moveTo>
                  <a:lnTo>
                    <a:pt x="0" y="127955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26415" y="267696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747198" y="4060130"/>
            <a:ext cx="1457960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0965" marR="5080" indent="-88900">
              <a:lnSpc>
                <a:spcPct val="101000"/>
              </a:lnSpc>
              <a:spcBef>
                <a:spcPts val="8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45" dirty="0">
                <a:latin typeface="Arial MT"/>
                <a:cs typeface="Arial MT"/>
              </a:rPr>
              <a:t> </a:t>
            </a:r>
            <a:r>
              <a:rPr sz="1850" i="1" spc="-25" dirty="0">
                <a:latin typeface="Arial"/>
                <a:cs typeface="Arial"/>
              </a:rPr>
              <a:t>Tier</a:t>
            </a:r>
            <a:r>
              <a:rPr sz="1850" i="1" spc="-40" dirty="0">
                <a:latin typeface="Arial"/>
                <a:cs typeface="Arial"/>
              </a:rPr>
              <a:t> </a:t>
            </a:r>
            <a:r>
              <a:rPr sz="1850" i="1" dirty="0">
                <a:latin typeface="Arial"/>
                <a:cs typeface="Arial"/>
              </a:rPr>
              <a:t>and </a:t>
            </a:r>
            <a:r>
              <a:rPr sz="1850" i="1" spc="-495" dirty="0">
                <a:latin typeface="Arial"/>
                <a:cs typeface="Arial"/>
              </a:rPr>
              <a:t> </a:t>
            </a:r>
            <a:r>
              <a:rPr sz="1850" i="1" spc="-35" dirty="0">
                <a:latin typeface="Arial"/>
                <a:cs typeface="Arial"/>
              </a:rPr>
              <a:t>Delay</a:t>
            </a:r>
            <a:r>
              <a:rPr sz="1850" i="1" spc="-30" dirty="0">
                <a:latin typeface="Arial"/>
                <a:cs typeface="Arial"/>
              </a:rPr>
              <a:t> </a:t>
            </a:r>
            <a:r>
              <a:rPr sz="1850" i="1" spc="5" dirty="0">
                <a:latin typeface="Arial"/>
                <a:cs typeface="Arial"/>
              </a:rPr>
              <a:t>prone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453644" y="5994558"/>
            <a:ext cx="1334135" cy="94615"/>
            <a:chOff x="8453644" y="5994558"/>
            <a:chExt cx="1334135" cy="94615"/>
          </a:xfrm>
        </p:grpSpPr>
        <p:sp>
          <p:nvSpPr>
            <p:cNvPr id="32" name="object 32"/>
            <p:cNvSpPr/>
            <p:nvPr/>
          </p:nvSpPr>
          <p:spPr>
            <a:xfrm>
              <a:off x="8463486" y="6041707"/>
              <a:ext cx="1240155" cy="0"/>
            </a:xfrm>
            <a:custGeom>
              <a:avLst/>
              <a:gdLst/>
              <a:ahLst/>
              <a:cxnLst/>
              <a:rect l="l" t="t" r="r" b="b"/>
              <a:pathLst>
                <a:path w="1240154">
                  <a:moveTo>
                    <a:pt x="0" y="0"/>
                  </a:moveTo>
                  <a:lnTo>
                    <a:pt x="1229875" y="0"/>
                  </a:lnTo>
                  <a:lnTo>
                    <a:pt x="1239697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93361" y="599455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493720" y="6103242"/>
            <a:ext cx="126174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80" dirty="0">
                <a:latin typeface="Arial MT"/>
                <a:cs typeface="Arial MT"/>
              </a:rPr>
              <a:t> </a:t>
            </a:r>
            <a:r>
              <a:rPr sz="1850" i="1" spc="20" dirty="0">
                <a:latin typeface="Arial"/>
                <a:cs typeface="Arial"/>
              </a:rPr>
              <a:t>Modal </a:t>
            </a:r>
            <a:r>
              <a:rPr sz="1850" i="1" spc="-505" dirty="0">
                <a:latin typeface="Arial"/>
                <a:cs typeface="Arial"/>
              </a:rPr>
              <a:t> </a:t>
            </a:r>
            <a:r>
              <a:rPr sz="1850" i="1" dirty="0">
                <a:latin typeface="Arial"/>
                <a:cs typeface="Arial"/>
              </a:rPr>
              <a:t>and</a:t>
            </a:r>
            <a:r>
              <a:rPr sz="1850" i="1" spc="-70" dirty="0">
                <a:latin typeface="Arial"/>
                <a:cs typeface="Arial"/>
              </a:rPr>
              <a:t> </a:t>
            </a:r>
            <a:r>
              <a:rPr sz="1850" i="1" spc="-25" dirty="0">
                <a:latin typeface="Arial"/>
                <a:cs typeface="Arial"/>
              </a:rPr>
              <a:t>Diverse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35762" y="3036205"/>
            <a:ext cx="6110605" cy="4426585"/>
            <a:chOff x="3035762" y="3036205"/>
            <a:chExt cx="6110605" cy="4426585"/>
          </a:xfrm>
        </p:grpSpPr>
        <p:sp>
          <p:nvSpPr>
            <p:cNvPr id="36" name="object 36"/>
            <p:cNvSpPr/>
            <p:nvPr/>
          </p:nvSpPr>
          <p:spPr>
            <a:xfrm>
              <a:off x="3077687" y="5533966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771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82911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5762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39904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92755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9108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41960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4680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97532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83509" y="3273745"/>
              <a:ext cx="2955925" cy="0"/>
            </a:xfrm>
            <a:custGeom>
              <a:avLst/>
              <a:gdLst/>
              <a:ahLst/>
              <a:cxnLst/>
              <a:rect l="l" t="t" r="r" b="b"/>
              <a:pathLst>
                <a:path w="2955925">
                  <a:moveTo>
                    <a:pt x="0" y="0"/>
                  </a:moveTo>
                  <a:lnTo>
                    <a:pt x="295535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80687" y="3267944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1010675"/>
                  </a:moveTo>
                  <a:lnTo>
                    <a:pt x="0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2496" y="5988979"/>
              <a:ext cx="4003761" cy="147339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5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5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6557" y="5864741"/>
              <a:ext cx="1705259" cy="91005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345670" y="5894209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4" h="812165">
                  <a:moveTo>
                    <a:pt x="0" y="225233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4656" y="692497"/>
                  </a:lnTo>
                  <a:lnTo>
                    <a:pt x="24343" y="745721"/>
                  </a:lnTo>
                  <a:lnTo>
                    <a:pt x="66103" y="787480"/>
                  </a:lnTo>
                  <a:lnTo>
                    <a:pt x="119326" y="807168"/>
                  </a:lnTo>
                  <a:lnTo>
                    <a:pt x="182234" y="811651"/>
                  </a:lnTo>
                  <a:lnTo>
                    <a:pt x="225233" y="811823"/>
                  </a:lnTo>
                  <a:lnTo>
                    <a:pt x="1381799" y="811819"/>
                  </a:lnTo>
                  <a:lnTo>
                    <a:pt x="1424376" y="811651"/>
                  </a:lnTo>
                  <a:lnTo>
                    <a:pt x="1487722" y="807163"/>
                  </a:lnTo>
                  <a:lnTo>
                    <a:pt x="1540929" y="787480"/>
                  </a:lnTo>
                  <a:lnTo>
                    <a:pt x="1582689" y="745721"/>
                  </a:lnTo>
                  <a:lnTo>
                    <a:pt x="1602376" y="692512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6"/>
                  </a:lnTo>
                  <a:lnTo>
                    <a:pt x="1602376" y="119326"/>
                  </a:lnTo>
                  <a:lnTo>
                    <a:pt x="1582689" y="66102"/>
                  </a:lnTo>
                  <a:lnTo>
                    <a:pt x="1540929" y="24343"/>
                  </a:lnTo>
                  <a:lnTo>
                    <a:pt x="1487706" y="4654"/>
                  </a:lnTo>
                  <a:lnTo>
                    <a:pt x="1424798" y="172"/>
                  </a:lnTo>
                  <a:lnTo>
                    <a:pt x="1381799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2"/>
                  </a:lnTo>
                  <a:lnTo>
                    <a:pt x="4656" y="119311"/>
                  </a:lnTo>
                  <a:lnTo>
                    <a:pt x="172" y="182234"/>
                  </a:lnTo>
                  <a:lnTo>
                    <a:pt x="0" y="225233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568747" y="6132711"/>
            <a:ext cx="59436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5" dirty="0">
                <a:latin typeface="Arial MT"/>
                <a:cs typeface="Arial MT"/>
              </a:rPr>
              <a:t>Edge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25366" y="4315519"/>
            <a:ext cx="1274445" cy="5505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25425">
              <a:lnSpc>
                <a:spcPct val="102400"/>
              </a:lnSpc>
              <a:spcBef>
                <a:spcPts val="50"/>
              </a:spcBef>
            </a:pPr>
            <a:r>
              <a:rPr sz="1700" spc="-10" dirty="0">
                <a:latin typeface="Arial MT"/>
                <a:cs typeface="Arial MT"/>
              </a:rPr>
              <a:t>Network 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90" dirty="0">
                <a:latin typeface="Arial MT"/>
                <a:cs typeface="Arial MT"/>
              </a:rPr>
              <a:t>V</a:t>
            </a:r>
            <a:r>
              <a:rPr sz="1700" spc="-45" dirty="0">
                <a:latin typeface="Arial MT"/>
                <a:cs typeface="Arial MT"/>
              </a:rPr>
              <a:t>ulnerabilities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773532" y="2188435"/>
            <a:ext cx="5309235" cy="5274310"/>
            <a:chOff x="1773532" y="2188435"/>
            <a:chExt cx="5309235" cy="5274310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532" y="2321185"/>
              <a:ext cx="3831152" cy="147339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962074" y="2198278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8807" y="5988979"/>
              <a:ext cx="4003761" cy="147339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4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4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28058" y="5864741"/>
              <a:ext cx="1705259" cy="91005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277171" y="5894209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5" h="812165">
                  <a:moveTo>
                    <a:pt x="0" y="225233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4656" y="692497"/>
                  </a:lnTo>
                  <a:lnTo>
                    <a:pt x="24343" y="745721"/>
                  </a:lnTo>
                  <a:lnTo>
                    <a:pt x="66102" y="787480"/>
                  </a:lnTo>
                  <a:lnTo>
                    <a:pt x="119326" y="807168"/>
                  </a:lnTo>
                  <a:lnTo>
                    <a:pt x="182233" y="811651"/>
                  </a:lnTo>
                  <a:lnTo>
                    <a:pt x="225233" y="811823"/>
                  </a:lnTo>
                  <a:lnTo>
                    <a:pt x="1381798" y="811819"/>
                  </a:lnTo>
                  <a:lnTo>
                    <a:pt x="1424375" y="811651"/>
                  </a:lnTo>
                  <a:lnTo>
                    <a:pt x="1487721" y="807163"/>
                  </a:lnTo>
                  <a:lnTo>
                    <a:pt x="1540929" y="787480"/>
                  </a:lnTo>
                  <a:lnTo>
                    <a:pt x="1582688" y="745721"/>
                  </a:lnTo>
                  <a:lnTo>
                    <a:pt x="1602376" y="692512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6"/>
                  </a:lnTo>
                  <a:lnTo>
                    <a:pt x="1602376" y="119326"/>
                  </a:lnTo>
                  <a:lnTo>
                    <a:pt x="1582688" y="66102"/>
                  </a:lnTo>
                  <a:lnTo>
                    <a:pt x="1540929" y="24343"/>
                  </a:lnTo>
                  <a:lnTo>
                    <a:pt x="1487706" y="4654"/>
                  </a:lnTo>
                  <a:lnTo>
                    <a:pt x="1424797" y="172"/>
                  </a:lnTo>
                  <a:lnTo>
                    <a:pt x="1381798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2"/>
                  </a:lnTo>
                  <a:lnTo>
                    <a:pt x="4656" y="119311"/>
                  </a:lnTo>
                  <a:lnTo>
                    <a:pt x="172" y="182234"/>
                  </a:lnTo>
                  <a:lnTo>
                    <a:pt x="0" y="225233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962073" y="2183496"/>
            <a:ext cx="1460500" cy="851535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88925" marR="285115" indent="9525">
              <a:lnSpc>
                <a:spcPct val="101000"/>
              </a:lnSpc>
              <a:spcBef>
                <a:spcPts val="1170"/>
              </a:spcBef>
            </a:pPr>
            <a:r>
              <a:rPr sz="1850" spc="-35" dirty="0">
                <a:latin typeface="Arial MT"/>
                <a:cs typeface="Arial MT"/>
              </a:rPr>
              <a:t>Machine  </a:t>
            </a:r>
            <a:r>
              <a:rPr sz="1850" spc="-55" dirty="0">
                <a:latin typeface="Arial MT"/>
                <a:cs typeface="Arial MT"/>
              </a:rPr>
              <a:t>Lea</a:t>
            </a:r>
            <a:r>
              <a:rPr sz="1850" spc="-5" dirty="0">
                <a:latin typeface="Arial MT"/>
                <a:cs typeface="Arial MT"/>
              </a:rPr>
              <a:t>r</a:t>
            </a:r>
            <a:r>
              <a:rPr sz="1850" spc="-35" dirty="0">
                <a:latin typeface="Arial MT"/>
                <a:cs typeface="Arial MT"/>
              </a:rPr>
              <a:t>ning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24513" y="2184717"/>
            <a:ext cx="1460500" cy="85153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233679">
              <a:lnSpc>
                <a:spcPct val="100000"/>
              </a:lnSpc>
            </a:pPr>
            <a:r>
              <a:rPr sz="1850" spc="-40" dirty="0">
                <a:latin typeface="Arial MT"/>
                <a:cs typeface="Arial MT"/>
              </a:rPr>
              <a:t>Database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0" y="3269711"/>
            <a:ext cx="3945890" cy="3495675"/>
            <a:chOff x="0" y="3269711"/>
            <a:chExt cx="3945890" cy="3495675"/>
          </a:xfrm>
        </p:grpSpPr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0103" y="5854919"/>
              <a:ext cx="1705259" cy="91005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289216" y="5884386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5" h="812165">
                  <a:moveTo>
                    <a:pt x="0" y="225234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1379" y="663715"/>
                  </a:lnTo>
                  <a:lnTo>
                    <a:pt x="4656" y="692497"/>
                  </a:lnTo>
                  <a:lnTo>
                    <a:pt x="11037" y="718780"/>
                  </a:lnTo>
                  <a:lnTo>
                    <a:pt x="42951" y="768873"/>
                  </a:lnTo>
                  <a:lnTo>
                    <a:pt x="93044" y="800787"/>
                  </a:lnTo>
                  <a:lnTo>
                    <a:pt x="148109" y="810449"/>
                  </a:lnTo>
                  <a:lnTo>
                    <a:pt x="225233" y="811824"/>
                  </a:lnTo>
                  <a:lnTo>
                    <a:pt x="1381799" y="811820"/>
                  </a:lnTo>
                  <a:lnTo>
                    <a:pt x="1424375" y="811651"/>
                  </a:lnTo>
                  <a:lnTo>
                    <a:pt x="1487721" y="807164"/>
                  </a:lnTo>
                  <a:lnTo>
                    <a:pt x="1540930" y="787480"/>
                  </a:lnTo>
                  <a:lnTo>
                    <a:pt x="1582689" y="745721"/>
                  </a:lnTo>
                  <a:lnTo>
                    <a:pt x="1602376" y="692513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7"/>
                  </a:lnTo>
                  <a:lnTo>
                    <a:pt x="1602376" y="119326"/>
                  </a:lnTo>
                  <a:lnTo>
                    <a:pt x="1582689" y="66103"/>
                  </a:lnTo>
                  <a:lnTo>
                    <a:pt x="1540930" y="24343"/>
                  </a:lnTo>
                  <a:lnTo>
                    <a:pt x="1487705" y="4654"/>
                  </a:lnTo>
                  <a:lnTo>
                    <a:pt x="1424798" y="172"/>
                  </a:lnTo>
                  <a:lnTo>
                    <a:pt x="1381799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0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3269711"/>
              <a:ext cx="2931402" cy="221651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281364" y="3269716"/>
              <a:ext cx="531495" cy="2216785"/>
            </a:xfrm>
            <a:custGeom>
              <a:avLst/>
              <a:gdLst/>
              <a:ahLst/>
              <a:cxnLst/>
              <a:rect l="l" t="t" r="r" b="b"/>
              <a:pathLst>
                <a:path w="531494" h="2216785">
                  <a:moveTo>
                    <a:pt x="531368" y="1669656"/>
                  </a:moveTo>
                  <a:lnTo>
                    <a:pt x="0" y="1669656"/>
                  </a:lnTo>
                  <a:lnTo>
                    <a:pt x="0" y="2216518"/>
                  </a:lnTo>
                  <a:lnTo>
                    <a:pt x="531368" y="2216518"/>
                  </a:lnTo>
                  <a:lnTo>
                    <a:pt x="531368" y="1669656"/>
                  </a:lnTo>
                  <a:close/>
                </a:path>
                <a:path w="531494" h="2216785">
                  <a:moveTo>
                    <a:pt x="531368" y="0"/>
                  </a:moveTo>
                  <a:lnTo>
                    <a:pt x="0" y="0"/>
                  </a:lnTo>
                  <a:lnTo>
                    <a:pt x="0" y="546862"/>
                  </a:lnTo>
                  <a:lnTo>
                    <a:pt x="531368" y="546862"/>
                  </a:lnTo>
                  <a:lnTo>
                    <a:pt x="531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88041" y="3764621"/>
              <a:ext cx="531495" cy="97790"/>
            </a:xfrm>
            <a:custGeom>
              <a:avLst/>
              <a:gdLst/>
              <a:ahLst/>
              <a:cxnLst/>
              <a:rect l="l" t="t" r="r" b="b"/>
              <a:pathLst>
                <a:path w="531494" h="97789">
                  <a:moveTo>
                    <a:pt x="0" y="0"/>
                  </a:moveTo>
                  <a:lnTo>
                    <a:pt x="0" y="97238"/>
                  </a:lnTo>
                  <a:lnTo>
                    <a:pt x="531368" y="97238"/>
                  </a:lnTo>
                  <a:lnTo>
                    <a:pt x="53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767111" y="6191647"/>
            <a:ext cx="6375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70" dirty="0">
                <a:latin typeface="Arial MT"/>
                <a:cs typeface="Arial MT"/>
              </a:rPr>
              <a:t>Dr</a:t>
            </a:r>
            <a:r>
              <a:rPr sz="1850" spc="-35" dirty="0">
                <a:latin typeface="Arial MT"/>
                <a:cs typeface="Arial MT"/>
              </a:rPr>
              <a:t>one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58382" y="6034485"/>
            <a:ext cx="145351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>
              <a:lnSpc>
                <a:spcPct val="101000"/>
              </a:lnSpc>
              <a:spcBef>
                <a:spcPts val="85"/>
              </a:spcBef>
            </a:pPr>
            <a:r>
              <a:rPr sz="1850" spc="-75" dirty="0">
                <a:latin typeface="Arial MT"/>
                <a:cs typeface="Arial MT"/>
              </a:rPr>
              <a:t>Envi</a:t>
            </a:r>
            <a:r>
              <a:rPr sz="1850" spc="-85" dirty="0">
                <a:latin typeface="Arial MT"/>
                <a:cs typeface="Arial MT"/>
              </a:rPr>
              <a:t>r</a:t>
            </a:r>
            <a:r>
              <a:rPr sz="1850" spc="-25" dirty="0">
                <a:latin typeface="Arial MT"/>
                <a:cs typeface="Arial MT"/>
              </a:rPr>
              <a:t>onmental  </a:t>
            </a:r>
            <a:r>
              <a:rPr sz="1850" spc="-40" dirty="0">
                <a:latin typeface="Arial MT"/>
                <a:cs typeface="Arial MT"/>
              </a:rPr>
              <a:t>Sensors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47060" y="6034485"/>
            <a:ext cx="990600" cy="593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5"/>
              </a:spcBef>
            </a:pPr>
            <a:r>
              <a:rPr sz="1850" spc="-60" dirty="0">
                <a:latin typeface="Arial MT"/>
                <a:cs typeface="Arial MT"/>
              </a:rPr>
              <a:t>AR/VR</a:t>
            </a: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-30" dirty="0">
                <a:latin typeface="Arial MT"/>
                <a:cs typeface="Arial MT"/>
              </a:rPr>
              <a:t>Headsets</a:t>
            </a:r>
            <a:endParaRPr sz="1850">
              <a:latin typeface="Arial MT"/>
              <a:cs typeface="Arial MT"/>
            </a:endParaRPr>
          </a:p>
        </p:txBody>
      </p:sp>
      <p:pic>
        <p:nvPicPr>
          <p:cNvPr id="71" name="object 7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80090" y="4394032"/>
            <a:ext cx="375066" cy="370066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4358382" y="7224754"/>
            <a:ext cx="1514475" cy="30035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50" i="1" spc="-45" dirty="0">
                <a:latin typeface="Arial"/>
                <a:cs typeface="Arial"/>
              </a:rPr>
              <a:t>Physical</a:t>
            </a:r>
            <a:r>
              <a:rPr sz="1850" i="1" spc="-65" dirty="0">
                <a:latin typeface="Arial"/>
                <a:cs typeface="Arial"/>
              </a:rPr>
              <a:t> </a:t>
            </a:r>
            <a:r>
              <a:rPr sz="1850" i="1" spc="-35" dirty="0">
                <a:latin typeface="Arial"/>
                <a:cs typeface="Arial"/>
              </a:rPr>
              <a:t>World</a:t>
            </a:r>
            <a:endParaRPr sz="185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4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381000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100" dirty="0">
                <a:latin typeface="Arial MT"/>
                <a:cs typeface="Arial MT"/>
              </a:rPr>
              <a:t>Vulnerabilities</a:t>
            </a:r>
            <a:r>
              <a:rPr sz="3250" b="0" i="0" spc="-25" dirty="0">
                <a:latin typeface="Arial MT"/>
                <a:cs typeface="Arial MT"/>
              </a:rPr>
              <a:t> </a:t>
            </a:r>
            <a:r>
              <a:rPr sz="3250" b="0" i="0" spc="-95" dirty="0">
                <a:latin typeface="Arial MT"/>
                <a:cs typeface="Arial MT"/>
              </a:rPr>
              <a:t>in</a:t>
            </a:r>
            <a:r>
              <a:rPr sz="3250" b="0" i="0" spc="-25" dirty="0">
                <a:latin typeface="Arial MT"/>
                <a:cs typeface="Arial MT"/>
              </a:rPr>
              <a:t> </a:t>
            </a:r>
            <a:r>
              <a:rPr sz="3250" b="0" i="0" spc="-90" dirty="0">
                <a:latin typeface="Arial MT"/>
                <a:cs typeface="Arial MT"/>
              </a:rPr>
              <a:t>Time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692" y="2586756"/>
            <a:ext cx="3596640" cy="2900045"/>
          </a:xfrm>
          <a:custGeom>
            <a:avLst/>
            <a:gdLst/>
            <a:ahLst/>
            <a:cxnLst/>
            <a:rect l="l" t="t" r="r" b="b"/>
            <a:pathLst>
              <a:path w="3596640" h="2900045">
                <a:moveTo>
                  <a:pt x="225233" y="0"/>
                </a:moveTo>
                <a:lnTo>
                  <a:pt x="3371331" y="0"/>
                </a:lnTo>
                <a:lnTo>
                  <a:pt x="3414330" y="172"/>
                </a:lnTo>
                <a:lnTo>
                  <a:pt x="3477253" y="4656"/>
                </a:lnTo>
                <a:lnTo>
                  <a:pt x="3530461" y="24343"/>
                </a:lnTo>
                <a:lnTo>
                  <a:pt x="3572220" y="66102"/>
                </a:lnTo>
                <a:lnTo>
                  <a:pt x="3591908" y="119326"/>
                </a:lnTo>
                <a:lnTo>
                  <a:pt x="3596392" y="182656"/>
                </a:lnTo>
                <a:lnTo>
                  <a:pt x="3596564" y="226234"/>
                </a:lnTo>
                <a:lnTo>
                  <a:pt x="3596564" y="2674746"/>
                </a:lnTo>
                <a:lnTo>
                  <a:pt x="3596392" y="2717745"/>
                </a:lnTo>
                <a:lnTo>
                  <a:pt x="3591908" y="2780669"/>
                </a:lnTo>
                <a:lnTo>
                  <a:pt x="3572220" y="2833877"/>
                </a:lnTo>
                <a:lnTo>
                  <a:pt x="3530461" y="2875636"/>
                </a:lnTo>
                <a:lnTo>
                  <a:pt x="3477237" y="2895323"/>
                </a:lnTo>
                <a:lnTo>
                  <a:pt x="3413907" y="2899807"/>
                </a:lnTo>
                <a:lnTo>
                  <a:pt x="3370329" y="2899980"/>
                </a:lnTo>
                <a:lnTo>
                  <a:pt x="225233" y="2899980"/>
                </a:lnTo>
                <a:lnTo>
                  <a:pt x="182234" y="2899807"/>
                </a:lnTo>
                <a:lnTo>
                  <a:pt x="119310" y="2895323"/>
                </a:lnTo>
                <a:lnTo>
                  <a:pt x="66102" y="2875636"/>
                </a:lnTo>
                <a:lnTo>
                  <a:pt x="24343" y="2833877"/>
                </a:lnTo>
                <a:lnTo>
                  <a:pt x="4656" y="2780653"/>
                </a:lnTo>
                <a:lnTo>
                  <a:pt x="172" y="2717323"/>
                </a:lnTo>
                <a:lnTo>
                  <a:pt x="0" y="2673745"/>
                </a:lnTo>
                <a:lnTo>
                  <a:pt x="0" y="225233"/>
                </a:lnTo>
                <a:lnTo>
                  <a:pt x="172" y="182234"/>
                </a:lnTo>
                <a:lnTo>
                  <a:pt x="4656" y="119310"/>
                </a:lnTo>
                <a:lnTo>
                  <a:pt x="24343" y="66102"/>
                </a:lnTo>
                <a:lnTo>
                  <a:pt x="66102" y="24343"/>
                </a:lnTo>
                <a:lnTo>
                  <a:pt x="119326" y="4656"/>
                </a:lnTo>
                <a:lnTo>
                  <a:pt x="182656" y="172"/>
                </a:lnTo>
                <a:lnTo>
                  <a:pt x="226234" y="0"/>
                </a:lnTo>
                <a:lnTo>
                  <a:pt x="225233" y="0"/>
                </a:lnTo>
                <a:close/>
              </a:path>
            </a:pathLst>
          </a:custGeom>
          <a:ln w="29467">
            <a:solidFill>
              <a:srgbClr val="B5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7723" y="2616200"/>
            <a:ext cx="2434590" cy="20199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53465">
              <a:lnSpc>
                <a:spcPct val="100000"/>
              </a:lnSpc>
              <a:spcBef>
                <a:spcPts val="90"/>
              </a:spcBef>
            </a:pPr>
            <a:r>
              <a:rPr sz="3100" i="1" spc="-85" dirty="0">
                <a:solidFill>
                  <a:srgbClr val="B51700"/>
                </a:solidFill>
                <a:latin typeface="Arial"/>
                <a:cs typeface="Arial"/>
              </a:rPr>
              <a:t>Causes</a:t>
            </a:r>
            <a:endParaRPr sz="31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2805"/>
              </a:spcBef>
              <a:buChar char="-"/>
              <a:tabLst>
                <a:tab pos="189865" algn="l"/>
              </a:tabLst>
            </a:pPr>
            <a:r>
              <a:rPr sz="2300" spc="-40" dirty="0">
                <a:latin typeface="Arial MT"/>
                <a:cs typeface="Arial MT"/>
              </a:rPr>
              <a:t>Malicious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i="1" spc="-50" dirty="0">
                <a:latin typeface="Arial"/>
                <a:cs typeface="Arial"/>
              </a:rPr>
              <a:t>delays</a:t>
            </a:r>
            <a:endParaRPr sz="23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490"/>
              </a:spcBef>
              <a:buChar char="-"/>
              <a:tabLst>
                <a:tab pos="189865" algn="l"/>
              </a:tabLst>
            </a:pPr>
            <a:r>
              <a:rPr sz="2300" spc="-25" dirty="0">
                <a:latin typeface="Arial MT"/>
                <a:cs typeface="Arial MT"/>
              </a:rPr>
              <a:t>Inconsistent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i="1" spc="-35" dirty="0">
                <a:latin typeface="Arial"/>
                <a:cs typeface="Arial"/>
              </a:rPr>
              <a:t>rates</a:t>
            </a:r>
            <a:endParaRPr sz="230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409"/>
              </a:spcBef>
              <a:buChar char="-"/>
              <a:tabLst>
                <a:tab pos="189865" algn="l"/>
              </a:tabLst>
            </a:pPr>
            <a:r>
              <a:rPr sz="2300" spc="-20" dirty="0">
                <a:latin typeface="Arial MT"/>
                <a:cs typeface="Arial MT"/>
              </a:rPr>
              <a:t>Induced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i="1" spc="-15" dirty="0">
                <a:latin typeface="Arial"/>
                <a:cs typeface="Arial"/>
              </a:rPr>
              <a:t>drifts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3650" y="2565452"/>
            <a:ext cx="5404485" cy="2900045"/>
          </a:xfrm>
          <a:custGeom>
            <a:avLst/>
            <a:gdLst/>
            <a:ahLst/>
            <a:cxnLst/>
            <a:rect l="l" t="t" r="r" b="b"/>
            <a:pathLst>
              <a:path w="5404484" h="2900045">
                <a:moveTo>
                  <a:pt x="507681" y="0"/>
                </a:moveTo>
                <a:lnTo>
                  <a:pt x="4896376" y="0"/>
                </a:lnTo>
                <a:lnTo>
                  <a:pt x="4963534" y="115"/>
                </a:lnTo>
                <a:lnTo>
                  <a:pt x="5020868" y="921"/>
                </a:lnTo>
                <a:lnTo>
                  <a:pt x="5070498" y="3109"/>
                </a:lnTo>
                <a:lnTo>
                  <a:pt x="5114539" y="7371"/>
                </a:lnTo>
                <a:lnTo>
                  <a:pt x="5155112" y="14397"/>
                </a:lnTo>
                <a:lnTo>
                  <a:pt x="5194333" y="24878"/>
                </a:lnTo>
                <a:lnTo>
                  <a:pt x="5243543" y="47862"/>
                </a:lnTo>
                <a:lnTo>
                  <a:pt x="5287505" y="78710"/>
                </a:lnTo>
                <a:lnTo>
                  <a:pt x="5325346" y="116551"/>
                </a:lnTo>
                <a:lnTo>
                  <a:pt x="5356195" y="160513"/>
                </a:lnTo>
                <a:lnTo>
                  <a:pt x="5379179" y="209723"/>
                </a:lnTo>
                <a:lnTo>
                  <a:pt x="5389660" y="248955"/>
                </a:lnTo>
                <a:lnTo>
                  <a:pt x="5396685" y="289600"/>
                </a:lnTo>
                <a:lnTo>
                  <a:pt x="5400947" y="333841"/>
                </a:lnTo>
                <a:lnTo>
                  <a:pt x="5403135" y="383857"/>
                </a:lnTo>
                <a:lnTo>
                  <a:pt x="5403941" y="441829"/>
                </a:lnTo>
                <a:lnTo>
                  <a:pt x="5404057" y="509938"/>
                </a:lnTo>
                <a:lnTo>
                  <a:pt x="5404057" y="2392299"/>
                </a:lnTo>
                <a:lnTo>
                  <a:pt x="5403941" y="2459457"/>
                </a:lnTo>
                <a:lnTo>
                  <a:pt x="5403135" y="2516791"/>
                </a:lnTo>
                <a:lnTo>
                  <a:pt x="5400947" y="2566421"/>
                </a:lnTo>
                <a:lnTo>
                  <a:pt x="5396685" y="2610462"/>
                </a:lnTo>
                <a:lnTo>
                  <a:pt x="5389660" y="2651035"/>
                </a:lnTo>
                <a:lnTo>
                  <a:pt x="5379179" y="2690256"/>
                </a:lnTo>
                <a:lnTo>
                  <a:pt x="5356195" y="2739466"/>
                </a:lnTo>
                <a:lnTo>
                  <a:pt x="5325346" y="2783428"/>
                </a:lnTo>
                <a:lnTo>
                  <a:pt x="5287505" y="2821269"/>
                </a:lnTo>
                <a:lnTo>
                  <a:pt x="5243543" y="2852117"/>
                </a:lnTo>
                <a:lnTo>
                  <a:pt x="5194333" y="2875101"/>
                </a:lnTo>
                <a:lnTo>
                  <a:pt x="5155102" y="2885582"/>
                </a:lnTo>
                <a:lnTo>
                  <a:pt x="5114456" y="2892608"/>
                </a:lnTo>
                <a:lnTo>
                  <a:pt x="5070215" y="2896870"/>
                </a:lnTo>
                <a:lnTo>
                  <a:pt x="5020199" y="2899058"/>
                </a:lnTo>
                <a:lnTo>
                  <a:pt x="4962227" y="2899864"/>
                </a:lnTo>
                <a:lnTo>
                  <a:pt x="4894118" y="2899980"/>
                </a:lnTo>
                <a:lnTo>
                  <a:pt x="507681" y="2899980"/>
                </a:lnTo>
                <a:lnTo>
                  <a:pt x="440523" y="2899864"/>
                </a:lnTo>
                <a:lnTo>
                  <a:pt x="383188" y="2899058"/>
                </a:lnTo>
                <a:lnTo>
                  <a:pt x="333559" y="2896870"/>
                </a:lnTo>
                <a:lnTo>
                  <a:pt x="289517" y="2892608"/>
                </a:lnTo>
                <a:lnTo>
                  <a:pt x="248944" y="2885582"/>
                </a:lnTo>
                <a:lnTo>
                  <a:pt x="209723" y="2875101"/>
                </a:lnTo>
                <a:lnTo>
                  <a:pt x="160513" y="2852117"/>
                </a:lnTo>
                <a:lnTo>
                  <a:pt x="116551" y="2821269"/>
                </a:lnTo>
                <a:lnTo>
                  <a:pt x="78710" y="2783428"/>
                </a:lnTo>
                <a:lnTo>
                  <a:pt x="47862" y="2739466"/>
                </a:lnTo>
                <a:lnTo>
                  <a:pt x="24878" y="2690256"/>
                </a:lnTo>
                <a:lnTo>
                  <a:pt x="14397" y="2651025"/>
                </a:lnTo>
                <a:lnTo>
                  <a:pt x="7371" y="2610379"/>
                </a:lnTo>
                <a:lnTo>
                  <a:pt x="3109" y="2566138"/>
                </a:lnTo>
                <a:lnTo>
                  <a:pt x="921" y="2516122"/>
                </a:lnTo>
                <a:lnTo>
                  <a:pt x="115" y="2458150"/>
                </a:lnTo>
                <a:lnTo>
                  <a:pt x="0" y="2390041"/>
                </a:lnTo>
                <a:lnTo>
                  <a:pt x="0" y="507681"/>
                </a:lnTo>
                <a:lnTo>
                  <a:pt x="115" y="440523"/>
                </a:lnTo>
                <a:lnTo>
                  <a:pt x="921" y="383188"/>
                </a:lnTo>
                <a:lnTo>
                  <a:pt x="3109" y="333559"/>
                </a:lnTo>
                <a:lnTo>
                  <a:pt x="7371" y="289517"/>
                </a:lnTo>
                <a:lnTo>
                  <a:pt x="14397" y="248944"/>
                </a:lnTo>
                <a:lnTo>
                  <a:pt x="24878" y="209723"/>
                </a:lnTo>
                <a:lnTo>
                  <a:pt x="47862" y="160513"/>
                </a:lnTo>
                <a:lnTo>
                  <a:pt x="78710" y="116551"/>
                </a:lnTo>
                <a:lnTo>
                  <a:pt x="116551" y="78710"/>
                </a:lnTo>
                <a:lnTo>
                  <a:pt x="160513" y="47862"/>
                </a:lnTo>
                <a:lnTo>
                  <a:pt x="209723" y="24878"/>
                </a:lnTo>
                <a:lnTo>
                  <a:pt x="248955" y="14397"/>
                </a:lnTo>
                <a:lnTo>
                  <a:pt x="289600" y="7371"/>
                </a:lnTo>
                <a:lnTo>
                  <a:pt x="333841" y="3109"/>
                </a:lnTo>
                <a:lnTo>
                  <a:pt x="383857" y="921"/>
                </a:lnTo>
                <a:lnTo>
                  <a:pt x="441829" y="115"/>
                </a:lnTo>
                <a:lnTo>
                  <a:pt x="509938" y="0"/>
                </a:lnTo>
                <a:lnTo>
                  <a:pt x="507681" y="0"/>
                </a:lnTo>
                <a:close/>
              </a:path>
            </a:pathLst>
          </a:custGeom>
          <a:ln w="29467">
            <a:solidFill>
              <a:srgbClr val="B5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53199" y="2596554"/>
            <a:ext cx="238379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i="1" spc="-55" dirty="0">
                <a:solidFill>
                  <a:srgbClr val="B51700"/>
                </a:solidFill>
                <a:latin typeface="Arial"/>
                <a:cs typeface="Arial"/>
              </a:rPr>
              <a:t>Consequence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5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73662" y="3539530"/>
            <a:ext cx="3427729" cy="92519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0"/>
              </a:spcBef>
            </a:pPr>
            <a:r>
              <a:rPr sz="2900" spc="-20" dirty="0">
                <a:latin typeface="Arial MT"/>
                <a:cs typeface="Arial MT"/>
              </a:rPr>
              <a:t>Time</a:t>
            </a:r>
            <a:r>
              <a:rPr sz="2900" spc="-65" dirty="0">
                <a:latin typeface="Arial MT"/>
                <a:cs typeface="Arial MT"/>
              </a:rPr>
              <a:t> </a:t>
            </a:r>
            <a:r>
              <a:rPr sz="2900" spc="35" dirty="0">
                <a:latin typeface="Arial MT"/>
                <a:cs typeface="Arial MT"/>
              </a:rPr>
              <a:t>discontinuities, </a:t>
            </a:r>
            <a:r>
              <a:rPr sz="2900" spc="-800" dirty="0">
                <a:latin typeface="Arial MT"/>
                <a:cs typeface="Arial MT"/>
              </a:rPr>
              <a:t> </a:t>
            </a:r>
            <a:r>
              <a:rPr sz="2900" spc="-15" dirty="0">
                <a:latin typeface="Arial MT"/>
                <a:cs typeface="Arial MT"/>
              </a:rPr>
              <a:t>Fuzzy</a:t>
            </a:r>
            <a:r>
              <a:rPr sz="2900" spc="5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Time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16148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15" dirty="0">
                <a:solidFill>
                  <a:srgbClr val="B51700"/>
                </a:solidFill>
                <a:latin typeface="Arial MT"/>
                <a:cs typeface="Arial MT"/>
              </a:rPr>
              <a:t>Absolute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B51700"/>
                </a:solidFill>
                <a:latin typeface="Arial MT"/>
                <a:cs typeface="Arial MT"/>
              </a:rPr>
              <a:t>Reference</a:t>
            </a:r>
            <a:r>
              <a:rPr sz="1850" spc="-8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72528" y="3167472"/>
            <a:ext cx="4906645" cy="1503045"/>
            <a:chOff x="2472528" y="3167472"/>
            <a:chExt cx="4906645" cy="1503045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92" y="4447264"/>
              <a:ext cx="129043" cy="13828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62239" y="3323339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27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4296" y="4447264"/>
              <a:ext cx="129042" cy="13828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566989" y="3330413"/>
              <a:ext cx="0" cy="1067435"/>
            </a:xfrm>
            <a:custGeom>
              <a:avLst/>
              <a:gdLst/>
              <a:ahLst/>
              <a:cxnLst/>
              <a:rect l="l" t="t" r="r" b="b"/>
              <a:pathLst>
                <a:path h="1067435">
                  <a:moveTo>
                    <a:pt x="0" y="106712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03405" y="4335165"/>
            <a:ext cx="1550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6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58382" y="5896967"/>
            <a:ext cx="133540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30" dirty="0">
                <a:latin typeface="Arial MT"/>
                <a:cs typeface="Arial MT"/>
              </a:rPr>
              <a:t>No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spc="45" dirty="0">
                <a:latin typeface="Arial MT"/>
                <a:cs typeface="Arial MT"/>
              </a:rPr>
              <a:t>Attack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291528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4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Strategies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16148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15" dirty="0">
                <a:solidFill>
                  <a:srgbClr val="B51700"/>
                </a:solidFill>
                <a:latin typeface="Arial MT"/>
                <a:cs typeface="Arial MT"/>
              </a:rPr>
              <a:t>Absolute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B51700"/>
                </a:solidFill>
                <a:latin typeface="Arial MT"/>
                <a:cs typeface="Arial MT"/>
              </a:rPr>
              <a:t>Reference</a:t>
            </a:r>
            <a:r>
              <a:rPr sz="1850" spc="-8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429" y="3167472"/>
            <a:ext cx="5320030" cy="1620520"/>
            <a:chOff x="2059429" y="3167472"/>
            <a:chExt cx="5320030" cy="1620520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3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92" y="4447264"/>
              <a:ext cx="129043" cy="1382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429" y="4245058"/>
              <a:ext cx="550035" cy="5427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189867" y="3317089"/>
              <a:ext cx="833119" cy="1087755"/>
            </a:xfrm>
            <a:custGeom>
              <a:avLst/>
              <a:gdLst/>
              <a:ahLst/>
              <a:cxnLst/>
              <a:rect l="l" t="t" r="r" b="b"/>
              <a:pathLst>
                <a:path w="833120" h="1087754">
                  <a:moveTo>
                    <a:pt x="833080" y="108752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4296" y="4447264"/>
              <a:ext cx="129042" cy="1382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586635" y="3324163"/>
              <a:ext cx="285115" cy="1073785"/>
            </a:xfrm>
            <a:custGeom>
              <a:avLst/>
              <a:gdLst/>
              <a:ahLst/>
              <a:cxnLst/>
              <a:rect l="l" t="t" r="r" b="b"/>
              <a:pathLst>
                <a:path w="285115" h="1073785">
                  <a:moveTo>
                    <a:pt x="0" y="1073377"/>
                  </a:moveTo>
                  <a:lnTo>
                    <a:pt x="284783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03405" y="4335165"/>
            <a:ext cx="1550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7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29732" y="5896967"/>
            <a:ext cx="259778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30" dirty="0">
                <a:latin typeface="Arial MT"/>
                <a:cs typeface="Arial MT"/>
              </a:rPr>
              <a:t>O</a:t>
            </a:r>
            <a:r>
              <a:rPr sz="2300" spc="-484" dirty="0">
                <a:latin typeface="SimSun"/>
                <a:cs typeface="SimSun"/>
              </a:rPr>
              <a:t>ff</a:t>
            </a:r>
            <a:r>
              <a:rPr sz="2300" spc="20" dirty="0">
                <a:latin typeface="Arial MT"/>
                <a:cs typeface="Arial MT"/>
              </a:rPr>
              <a:t>set</a:t>
            </a:r>
            <a:r>
              <a:rPr sz="2300" spc="5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Manipulation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2225" y="4217292"/>
            <a:ext cx="116649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dirty="0">
                <a:latin typeface="Arial MT"/>
                <a:cs typeface="Arial MT"/>
              </a:rPr>
              <a:t>Jump</a:t>
            </a:r>
            <a:r>
              <a:rPr sz="1850" spc="-7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Time </a:t>
            </a:r>
            <a:r>
              <a:rPr sz="1850" spc="-495" dirty="0">
                <a:latin typeface="Arial MT"/>
                <a:cs typeface="Arial MT"/>
              </a:rPr>
              <a:t> </a:t>
            </a:r>
            <a:r>
              <a:rPr sz="1850" spc="-40" dirty="0">
                <a:latin typeface="Arial MT"/>
                <a:cs typeface="Arial MT"/>
              </a:rPr>
              <a:t>Arbitrarily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68204" y="2655491"/>
            <a:ext cx="11709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75" dirty="0">
                <a:latin typeface="Arial MT"/>
                <a:cs typeface="Arial MT"/>
              </a:rPr>
              <a:t>Fuzzy </a:t>
            </a:r>
            <a:r>
              <a:rPr sz="1850" spc="-60" dirty="0">
                <a:latin typeface="Arial MT"/>
                <a:cs typeface="Arial MT"/>
              </a:rPr>
              <a:t>T</a:t>
            </a:r>
            <a:r>
              <a:rPr sz="1850" spc="-45" dirty="0">
                <a:latin typeface="Arial MT"/>
                <a:cs typeface="Arial MT"/>
              </a:rPr>
              <a:t>ime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343217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Strategies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195" dirty="0">
                <a:latin typeface="Arial MT"/>
                <a:cs typeface="Arial MT"/>
              </a:rPr>
              <a:t>(1)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16148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15" dirty="0">
                <a:solidFill>
                  <a:srgbClr val="B51700"/>
                </a:solidFill>
                <a:latin typeface="Arial MT"/>
                <a:cs typeface="Arial MT"/>
              </a:rPr>
              <a:t>Absolute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B51700"/>
                </a:solidFill>
                <a:latin typeface="Arial MT"/>
                <a:cs typeface="Arial MT"/>
              </a:rPr>
              <a:t>Reference</a:t>
            </a:r>
            <a:r>
              <a:rPr sz="1850" spc="-8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429" y="3167472"/>
            <a:ext cx="5320030" cy="1620520"/>
            <a:chOff x="2059429" y="3167472"/>
            <a:chExt cx="5320030" cy="1620520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3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0646" y="4451740"/>
              <a:ext cx="129043" cy="1382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429" y="4245058"/>
              <a:ext cx="550035" cy="5427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507550" y="3380521"/>
              <a:ext cx="271145" cy="1040130"/>
            </a:xfrm>
            <a:custGeom>
              <a:avLst/>
              <a:gdLst/>
              <a:ahLst/>
              <a:cxnLst/>
              <a:rect l="l" t="t" r="r" b="b"/>
              <a:pathLst>
                <a:path w="271145" h="1040129">
                  <a:moveTo>
                    <a:pt x="0" y="1039619"/>
                  </a:moveTo>
                  <a:lnTo>
                    <a:pt x="27071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7543" y="4451740"/>
              <a:ext cx="129043" cy="1382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360522" y="3303185"/>
              <a:ext cx="1506855" cy="1166495"/>
            </a:xfrm>
            <a:custGeom>
              <a:avLst/>
              <a:gdLst/>
              <a:ahLst/>
              <a:cxnLst/>
              <a:rect l="l" t="t" r="r" b="b"/>
              <a:pathLst>
                <a:path w="1506854" h="1166495">
                  <a:moveTo>
                    <a:pt x="0" y="1166028"/>
                  </a:moveTo>
                  <a:lnTo>
                    <a:pt x="1506811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03405" y="4335165"/>
            <a:ext cx="1550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8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18135" y="5896967"/>
            <a:ext cx="241617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spc="-15" dirty="0">
                <a:latin typeface="Arial MT"/>
                <a:cs typeface="Arial MT"/>
              </a:rPr>
              <a:t>Rate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Manipulation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7723" y="4217292"/>
            <a:ext cx="14497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-50" dirty="0">
                <a:latin typeface="Arial MT"/>
                <a:cs typeface="Arial MT"/>
              </a:rPr>
              <a:t>Increase Time </a:t>
            </a:r>
            <a:r>
              <a:rPr sz="1850" spc="-500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Advance</a:t>
            </a:r>
            <a:r>
              <a:rPr sz="1850" spc="-6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Rate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69022" y="2773362"/>
            <a:ext cx="296037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5" dirty="0">
                <a:latin typeface="Arial MT"/>
                <a:cs typeface="Arial MT"/>
              </a:rPr>
              <a:t>Error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Accumulation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spc="-40" dirty="0">
                <a:latin typeface="Arial MT"/>
                <a:cs typeface="Arial MT"/>
              </a:rPr>
              <a:t>over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8433" y="1692870"/>
            <a:ext cx="455422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Effect 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on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a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Single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spc="-35" dirty="0">
                <a:solidFill>
                  <a:srgbClr val="C82506"/>
                </a:solidFill>
                <a:latin typeface="Arial MT"/>
                <a:cs typeface="Arial MT"/>
              </a:rPr>
              <a:t>Time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 Source: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343217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Strategies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195" dirty="0">
                <a:latin typeface="Arial MT"/>
                <a:cs typeface="Arial MT"/>
              </a:rPr>
              <a:t>(2)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1100" y="2812652"/>
            <a:ext cx="1614805" cy="5937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50" spc="15" dirty="0">
                <a:solidFill>
                  <a:srgbClr val="B51700"/>
                </a:solidFill>
                <a:latin typeface="Arial MT"/>
                <a:cs typeface="Arial MT"/>
              </a:rPr>
              <a:t>Absolute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B51700"/>
                </a:solidFill>
                <a:latin typeface="Arial MT"/>
                <a:cs typeface="Arial MT"/>
              </a:rPr>
              <a:t>Reference</a:t>
            </a:r>
            <a:r>
              <a:rPr sz="1850" spc="-8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B51700"/>
                </a:solidFill>
                <a:latin typeface="Arial MT"/>
                <a:cs typeface="Arial MT"/>
              </a:rPr>
              <a:t>time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4675" y="3011092"/>
            <a:ext cx="5320030" cy="2846070"/>
            <a:chOff x="2214675" y="3011092"/>
            <a:chExt cx="5320030" cy="2846070"/>
          </a:xfrm>
        </p:grpSpPr>
        <p:sp>
          <p:nvSpPr>
            <p:cNvPr id="5" name="object 5"/>
            <p:cNvSpPr/>
            <p:nvPr/>
          </p:nvSpPr>
          <p:spPr>
            <a:xfrm>
              <a:off x="2627773" y="3114653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81909" y="3067504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6077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432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2566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1164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5976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836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3696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2556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416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02758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0118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960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7847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1609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24336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85950" y="4374951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40087" y="4327803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85950" y="563524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40087" y="558810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6732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9212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8127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351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575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8172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3059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1300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1507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731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955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01613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708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1915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31036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069" y="4305807"/>
              <a:ext cx="129041" cy="1382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069" y="5566105"/>
              <a:ext cx="129041" cy="13828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639781" y="3196150"/>
              <a:ext cx="284480" cy="2336800"/>
            </a:xfrm>
            <a:custGeom>
              <a:avLst/>
              <a:gdLst/>
              <a:ahLst/>
              <a:cxnLst/>
              <a:rect l="l" t="t" r="r" b="b"/>
              <a:pathLst>
                <a:path w="284479" h="2336800">
                  <a:moveTo>
                    <a:pt x="0" y="2336369"/>
                  </a:moveTo>
                  <a:lnTo>
                    <a:pt x="283887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6742" y="3192730"/>
              <a:ext cx="278765" cy="1085850"/>
            </a:xfrm>
            <a:custGeom>
              <a:avLst/>
              <a:gdLst/>
              <a:ahLst/>
              <a:cxnLst/>
              <a:rect l="l" t="t" r="r" b="b"/>
              <a:pathLst>
                <a:path w="278764" h="1085850">
                  <a:moveTo>
                    <a:pt x="278427" y="108543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876" y="4295192"/>
              <a:ext cx="129042" cy="1382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876" y="5566105"/>
              <a:ext cx="129042" cy="1382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675" y="4103600"/>
              <a:ext cx="550035" cy="5427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675" y="5314402"/>
              <a:ext cx="550035" cy="54270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550745" y="4197647"/>
            <a:ext cx="15500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1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9319" y="4836120"/>
            <a:ext cx="293179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0" dirty="0">
                <a:latin typeface="Arial MT"/>
                <a:cs typeface="Arial MT"/>
              </a:rPr>
              <a:t>Increase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Time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Advance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Rate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1092" y="3588642"/>
            <a:ext cx="303657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0" dirty="0">
                <a:latin typeface="Arial MT"/>
                <a:cs typeface="Arial MT"/>
              </a:rPr>
              <a:t>Decrease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Time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Advance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-50" dirty="0">
                <a:latin typeface="Arial MT"/>
                <a:cs typeface="Arial MT"/>
              </a:rPr>
              <a:t>Rate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425036" y="3143851"/>
            <a:ext cx="3010535" cy="2552065"/>
            <a:chOff x="3425036" y="3143851"/>
            <a:chExt cx="3010535" cy="2552065"/>
          </a:xfrm>
        </p:grpSpPr>
        <p:sp>
          <p:nvSpPr>
            <p:cNvPr id="53" name="object 53"/>
            <p:cNvSpPr/>
            <p:nvPr/>
          </p:nvSpPr>
          <p:spPr>
            <a:xfrm>
              <a:off x="5822043" y="3254950"/>
              <a:ext cx="598805" cy="2219325"/>
            </a:xfrm>
            <a:custGeom>
              <a:avLst/>
              <a:gdLst/>
              <a:ahLst/>
              <a:cxnLst/>
              <a:rect l="l" t="t" r="r" b="b"/>
              <a:pathLst>
                <a:path w="598804" h="2219325">
                  <a:moveTo>
                    <a:pt x="0" y="2218771"/>
                  </a:moveTo>
                  <a:lnTo>
                    <a:pt x="598622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29155" y="3196094"/>
              <a:ext cx="524510" cy="1058545"/>
            </a:xfrm>
            <a:custGeom>
              <a:avLst/>
              <a:gdLst/>
              <a:ahLst/>
              <a:cxnLst/>
              <a:rect l="l" t="t" r="r" b="b"/>
              <a:pathLst>
                <a:path w="524510" h="1058545">
                  <a:moveTo>
                    <a:pt x="524129" y="1058356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036" y="4297263"/>
              <a:ext cx="129042" cy="13828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036" y="5557561"/>
              <a:ext cx="129042" cy="13828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488926" y="3143851"/>
              <a:ext cx="0" cy="2281555"/>
            </a:xfrm>
            <a:custGeom>
              <a:avLst/>
              <a:gdLst/>
              <a:ahLst/>
              <a:cxnLst/>
              <a:rect l="l" t="t" r="r" b="b"/>
              <a:pathLst>
                <a:path h="2281554">
                  <a:moveTo>
                    <a:pt x="0" y="2281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93959" y="3188338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27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201219" y="5474592"/>
            <a:ext cx="4899025" cy="1361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850" spc="-15" dirty="0">
                <a:latin typeface="Arial MT"/>
                <a:cs typeface="Arial MT"/>
              </a:rPr>
              <a:t>Time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Source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2</a:t>
            </a:r>
            <a:endParaRPr sz="1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300" spc="-15" dirty="0">
                <a:latin typeface="Arial MT"/>
                <a:cs typeface="Arial MT"/>
              </a:rPr>
              <a:t>Rate</a:t>
            </a:r>
            <a:r>
              <a:rPr sz="2300" spc="-25" dirty="0">
                <a:latin typeface="Arial MT"/>
                <a:cs typeface="Arial MT"/>
              </a:rPr>
              <a:t> </a:t>
            </a:r>
            <a:r>
              <a:rPr sz="2300" spc="25" dirty="0">
                <a:latin typeface="Arial MT"/>
                <a:cs typeface="Arial MT"/>
              </a:rPr>
              <a:t>Manipulation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343473" y="2919258"/>
            <a:ext cx="574675" cy="59055"/>
            <a:chOff x="4343473" y="2919258"/>
            <a:chExt cx="574675" cy="59055"/>
          </a:xfrm>
        </p:grpSpPr>
        <p:sp>
          <p:nvSpPr>
            <p:cNvPr id="61" name="object 61"/>
            <p:cNvSpPr/>
            <p:nvPr/>
          </p:nvSpPr>
          <p:spPr>
            <a:xfrm>
              <a:off x="4397498" y="2948726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0" y="0"/>
                  </a:moveTo>
                  <a:lnTo>
                    <a:pt x="4911" y="0"/>
                  </a:lnTo>
                  <a:lnTo>
                    <a:pt x="461273" y="0"/>
                  </a:lnTo>
                  <a:lnTo>
                    <a:pt x="466184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43463" y="2919259"/>
              <a:ext cx="574675" cy="59055"/>
            </a:xfrm>
            <a:custGeom>
              <a:avLst/>
              <a:gdLst/>
              <a:ahLst/>
              <a:cxnLst/>
              <a:rect l="l" t="t" r="r" b="b"/>
              <a:pathLst>
                <a:path w="574675" h="59055">
                  <a:moveTo>
                    <a:pt x="58940" y="0"/>
                  </a:moveTo>
                  <a:lnTo>
                    <a:pt x="0" y="29476"/>
                  </a:lnTo>
                  <a:lnTo>
                    <a:pt x="58940" y="58940"/>
                  </a:lnTo>
                  <a:lnTo>
                    <a:pt x="58940" y="0"/>
                  </a:lnTo>
                  <a:close/>
                </a:path>
                <a:path w="574675" h="59055">
                  <a:moveTo>
                    <a:pt x="574243" y="29476"/>
                  </a:moveTo>
                  <a:lnTo>
                    <a:pt x="515302" y="0"/>
                  </a:lnTo>
                  <a:lnTo>
                    <a:pt x="515302" y="58940"/>
                  </a:lnTo>
                  <a:lnTo>
                    <a:pt x="574243" y="29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61928" y="2537618"/>
            <a:ext cx="210693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900" spc="-30" dirty="0">
                <a:latin typeface="Arial MT"/>
                <a:cs typeface="Arial MT"/>
              </a:rPr>
              <a:t>error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=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2	</a:t>
            </a:r>
            <a:r>
              <a:rPr sz="2850" spc="-44" baseline="2923" dirty="0">
                <a:latin typeface="Arial MT"/>
                <a:cs typeface="Arial MT"/>
              </a:rPr>
              <a:t>error</a:t>
            </a:r>
            <a:r>
              <a:rPr sz="2850" spc="-52" baseline="2923" dirty="0">
                <a:latin typeface="Arial MT"/>
                <a:cs typeface="Arial MT"/>
              </a:rPr>
              <a:t> </a:t>
            </a:r>
            <a:r>
              <a:rPr sz="2850" spc="75" baseline="2923" dirty="0">
                <a:latin typeface="Arial MT"/>
                <a:cs typeface="Arial MT"/>
              </a:rPr>
              <a:t>=</a:t>
            </a:r>
            <a:r>
              <a:rPr sz="2850" spc="-52" baseline="2923" dirty="0">
                <a:latin typeface="Arial MT"/>
                <a:cs typeface="Arial MT"/>
              </a:rPr>
              <a:t> </a:t>
            </a:r>
            <a:r>
              <a:rPr sz="2850" spc="22" baseline="2923" dirty="0">
                <a:latin typeface="Arial MT"/>
                <a:cs typeface="Arial MT"/>
              </a:rPr>
              <a:t>4</a:t>
            </a:r>
            <a:endParaRPr sz="2850" baseline="2923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226809" y="2915011"/>
            <a:ext cx="1200785" cy="59055"/>
            <a:chOff x="5226809" y="2915011"/>
            <a:chExt cx="1200785" cy="59055"/>
          </a:xfrm>
        </p:grpSpPr>
        <p:sp>
          <p:nvSpPr>
            <p:cNvPr id="65" name="object 65"/>
            <p:cNvSpPr/>
            <p:nvPr/>
          </p:nvSpPr>
          <p:spPr>
            <a:xfrm>
              <a:off x="5280834" y="2944479"/>
              <a:ext cx="1092835" cy="0"/>
            </a:xfrm>
            <a:custGeom>
              <a:avLst/>
              <a:gdLst/>
              <a:ahLst/>
              <a:cxnLst/>
              <a:rect l="l" t="t" r="r" b="b"/>
              <a:pathLst>
                <a:path w="1092835">
                  <a:moveTo>
                    <a:pt x="0" y="0"/>
                  </a:moveTo>
                  <a:lnTo>
                    <a:pt x="4911" y="0"/>
                  </a:lnTo>
                  <a:lnTo>
                    <a:pt x="1087366" y="0"/>
                  </a:lnTo>
                  <a:lnTo>
                    <a:pt x="1092277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26799" y="2915018"/>
              <a:ext cx="1200785" cy="59055"/>
            </a:xfrm>
            <a:custGeom>
              <a:avLst/>
              <a:gdLst/>
              <a:ahLst/>
              <a:cxnLst/>
              <a:rect l="l" t="t" r="r" b="b"/>
              <a:pathLst>
                <a:path w="1200785" h="59055">
                  <a:moveTo>
                    <a:pt x="58940" y="0"/>
                  </a:moveTo>
                  <a:lnTo>
                    <a:pt x="0" y="29464"/>
                  </a:lnTo>
                  <a:lnTo>
                    <a:pt x="58940" y="58940"/>
                  </a:lnTo>
                  <a:lnTo>
                    <a:pt x="58940" y="0"/>
                  </a:lnTo>
                  <a:close/>
                </a:path>
                <a:path w="1200785" h="59055">
                  <a:moveTo>
                    <a:pt x="1200327" y="29464"/>
                  </a:moveTo>
                  <a:lnTo>
                    <a:pt x="1141399" y="0"/>
                  </a:lnTo>
                  <a:lnTo>
                    <a:pt x="1141399" y="58940"/>
                  </a:lnTo>
                  <a:lnTo>
                    <a:pt x="1200327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884983" y="2547441"/>
            <a:ext cx="937894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-30" dirty="0">
                <a:latin typeface="Arial MT"/>
                <a:cs typeface="Arial MT"/>
              </a:rPr>
              <a:t>error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=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0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9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3432175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0" i="0" spc="-15" dirty="0">
                <a:latin typeface="Arial MT"/>
                <a:cs typeface="Arial MT"/>
              </a:rPr>
              <a:t>Attack</a:t>
            </a:r>
            <a:r>
              <a:rPr sz="3100" b="0" i="0" spc="-25" dirty="0">
                <a:latin typeface="Arial MT"/>
                <a:cs typeface="Arial MT"/>
              </a:rPr>
              <a:t> </a:t>
            </a:r>
            <a:r>
              <a:rPr sz="3100" b="0" i="0" spc="-65" dirty="0">
                <a:latin typeface="Arial MT"/>
                <a:cs typeface="Arial MT"/>
              </a:rPr>
              <a:t>Strategies</a:t>
            </a:r>
            <a:r>
              <a:rPr sz="3100" b="0" i="0" spc="-20" dirty="0">
                <a:latin typeface="Arial MT"/>
                <a:cs typeface="Arial MT"/>
              </a:rPr>
              <a:t> </a:t>
            </a:r>
            <a:r>
              <a:rPr sz="3100" b="0" i="0" spc="-195" dirty="0">
                <a:latin typeface="Arial MT"/>
                <a:cs typeface="Arial MT"/>
              </a:rPr>
              <a:t>(2)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7368" y="1692870"/>
            <a:ext cx="535559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-20" dirty="0">
                <a:solidFill>
                  <a:srgbClr val="C82506"/>
                </a:solidFill>
                <a:latin typeface="Arial MT"/>
                <a:cs typeface="Arial MT"/>
              </a:rPr>
              <a:t>Relative</a:t>
            </a:r>
            <a:r>
              <a:rPr sz="2550" spc="-5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Effect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 on </a:t>
            </a:r>
            <a:r>
              <a:rPr sz="2550" spc="-120" dirty="0">
                <a:solidFill>
                  <a:srgbClr val="C82506"/>
                </a:solidFill>
                <a:latin typeface="Arial MT"/>
                <a:cs typeface="Arial MT"/>
              </a:rPr>
              <a:t>Two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spc="-35" dirty="0">
                <a:solidFill>
                  <a:srgbClr val="C82506"/>
                </a:solidFill>
                <a:latin typeface="Arial MT"/>
                <a:cs typeface="Arial MT"/>
              </a:rPr>
              <a:t>Time</a:t>
            </a:r>
            <a:r>
              <a:rPr sz="2550" dirty="0">
                <a:solidFill>
                  <a:srgbClr val="C82506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C82506"/>
                </a:solidFill>
                <a:latin typeface="Arial MT"/>
                <a:cs typeface="Arial MT"/>
              </a:rPr>
              <a:t>Sources: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6D5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1142</Words>
  <Application>Microsoft Office PowerPoint</Application>
  <PresentationFormat>Произвольный</PresentationFormat>
  <Paragraphs>393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SimSun</vt:lpstr>
      <vt:lpstr>Arial</vt:lpstr>
      <vt:lpstr>Arial MT</vt:lpstr>
      <vt:lpstr>Calibri</vt:lpstr>
      <vt:lpstr>Lucida Sans Unicode</vt:lpstr>
      <vt:lpstr>Times New Roman</vt:lpstr>
      <vt:lpstr>Trebuchet MS</vt:lpstr>
      <vt:lpstr>Office Theme</vt:lpstr>
      <vt:lpstr>Secure Timing Architecture for Untrusted  Edge Systems</vt:lpstr>
      <vt:lpstr>An Edge Platform</vt:lpstr>
      <vt:lpstr>Networked Edge System</vt:lpstr>
      <vt:lpstr>Untrusted Edge System</vt:lpstr>
      <vt:lpstr>Vulnerabilities in Time</vt:lpstr>
      <vt:lpstr>Attack Strategies</vt:lpstr>
      <vt:lpstr>Attack Strategies (1)</vt:lpstr>
      <vt:lpstr>Attack Strategies (2)</vt:lpstr>
      <vt:lpstr>Attack Strategies (2)</vt:lpstr>
      <vt:lpstr>Time Attack Consequences</vt:lpstr>
      <vt:lpstr>Attack on ARM Trustzone “Trusted” Time</vt:lpstr>
      <vt:lpstr>Problem and Proposed Approach</vt:lpstr>
      <vt:lpstr>Time Transfer for Heterogeneous Devices with  Sensor Clocks</vt:lpstr>
      <vt:lpstr>Sensing for Synchronization - Prior Work</vt:lpstr>
      <vt:lpstr>Sensing for Synchronization — Limitations</vt:lpstr>
      <vt:lpstr>Problem Statement</vt:lpstr>
      <vt:lpstr>Our Approaches</vt:lpstr>
      <vt:lpstr>Презентация PowerPoint</vt:lpstr>
      <vt:lpstr>HAEST - Principle Idea</vt:lpstr>
      <vt:lpstr>HAEST - Research Challenges</vt:lpstr>
      <vt:lpstr>Research Challenge 1</vt:lpstr>
      <vt:lpstr>Event Detection</vt:lpstr>
      <vt:lpstr>Event Detection — Lightweight</vt:lpstr>
      <vt:lpstr>Event Detection — Universal</vt:lpstr>
      <vt:lpstr>Event Detection — tackling high data rates</vt:lpstr>
      <vt:lpstr>Event Detection — putting it all together</vt:lpstr>
      <vt:lpstr>Research Challenge 2</vt:lpstr>
      <vt:lpstr>Research Challenge 2</vt:lpstr>
      <vt:lpstr>Research Challenge 2</vt:lpstr>
      <vt:lpstr>Research Challenge 3</vt:lpstr>
      <vt:lpstr>Overall HAEST Design</vt:lpstr>
      <vt:lpstr>Evaluations</vt:lpstr>
      <vt:lpstr>Case Study: Smart Home</vt:lpstr>
      <vt:lpstr>Case Study: Results</vt:lpstr>
      <vt:lpstr>NTP Comparison</vt:lpstr>
      <vt:lpstr>Problem and Proposed Approach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Security-OCP-TAP-2023.pdf</dc:title>
  <dc:creator>SHIWA</dc:creator>
  <cp:lastModifiedBy>Вячеслав Миронов</cp:lastModifiedBy>
  <cp:revision>3</cp:revision>
  <dcterms:created xsi:type="dcterms:W3CDTF">2024-06-12T15:19:19Z</dcterms:created>
  <dcterms:modified xsi:type="dcterms:W3CDTF">2024-06-17T06:33:43Z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2023-07-12T00:00:00Z</vt:filetime>
  </property>
  <property fmtid="{D5CDD505-2E9C-101B-9397-08002B2CF9AE}" pid="3" name="Creator">
    <vt:lpwstr>Preview</vt:lpwstr>
  </property>
  <property fmtid="{D5CDD505-2E9C-101B-9397-08002B2CF9AE}" pid="4" name="LastSaved">
    <vt:filetime>2024-06-12T00:00:00Z</vt:filetime>
  </property>
</Properties>
</file>