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TBu1ULPuT3dlB6yz1A+ak4y0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4A7BF-1DC4-4BED-9C83-273346A54F64}">
  <a:tblStyle styleId="{C464A7BF-1DC4-4BED-9C83-273346A54F6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DCDCD"/>
          </a:solidFill>
        </a:fill>
      </a:tcStyle>
    </a:band1H>
    <a:band2H>
      <a:tcTxStyle/>
      <a:tcStyle>
        <a:tcBdr/>
      </a:tcStyle>
    </a:band2H>
    <a:band1V>
      <a:tcTxStyle/>
      <a:tcStyle>
        <a:tcBdr/>
        <a:fill>
          <a:solidFill>
            <a:srgbClr val="CDCD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055b0ce30_0_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2055b0ce3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65" name="Google Shape;26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73" name="Google Shape;27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1" name="Google Shape;28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9" name="Google Shape;28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7" name="Google Shape;29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156dc2b05_0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2156dc2b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55b0ce30_0_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2055b0ce3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05156B-6385-4B32-97EE-F0010DFA432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E64E6D8-435C-4538-95B6-28C3F4A01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3B9C41B-0DDC-4443-AC37-7B7BC19A12FA}"/>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196C4EB1-DB47-4317-85E4-9E39A5A9951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E77414-D865-40C0-8375-782F05971A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67630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EE8141-E078-468C-B495-81C4617238A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B26A97B-5A28-4474-9054-0F01DEFF6B9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ED6034-161D-4C7E-B024-277F41762CE4}"/>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1E663361-C763-44E8-8F77-DBFA69EBE2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FF48DA-F84E-4FC2-A7C9-2072FB11F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06418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F663137-9003-4FCC-B242-628826BA6F7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989BEF1-F009-41C3-AAD6-ABB5DFD6B65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204DE73-AA18-47BB-ABBD-F054086AD97D}"/>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45D79921-B946-4DDC-B3A9-D27615726F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07141D-AAC4-40AE-BE6C-376D51B8E0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37997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13"/>
        <p:cNvGrpSpPr/>
        <p:nvPr/>
      </p:nvGrpSpPr>
      <p:grpSpPr>
        <a:xfrm>
          <a:off x="0" y="0"/>
          <a:ext cx="0" cy="0"/>
          <a:chOff x="0" y="0"/>
          <a:chExt cx="0" cy="0"/>
        </a:xfrm>
      </p:grpSpPr>
      <p:sp>
        <p:nvSpPr>
          <p:cNvPr id="17" name="Google Shape;17;p18"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000"/>
              <a:buFont typeface="Calibri"/>
              <a:buNone/>
              <a:defRPr sz="40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18"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sp>
        <p:nvSpPr>
          <p:cNvPr id="20" name="Google Shape;20;p18"/>
          <p:cNvSpPr>
            <a:spLocks noGrp="1"/>
          </p:cNvSpPr>
          <p:nvPr>
            <p:ph type="pic" idx="2"/>
          </p:nvPr>
        </p:nvSpPr>
        <p:spPr>
          <a:xfrm>
            <a:off x="1683398" y="860944"/>
            <a:ext cx="4428523" cy="5137089"/>
          </a:xfrm>
          <a:prstGeom prst="rect">
            <a:avLst/>
          </a:prstGeom>
          <a:noFill/>
          <a:ln>
            <a:noFill/>
          </a:ln>
        </p:spPr>
      </p:sp>
    </p:spTree>
    <p:extLst>
      <p:ext uri="{BB962C8B-B14F-4D97-AF65-F5344CB8AC3E}">
        <p14:creationId xmlns:p14="http://schemas.microsoft.com/office/powerpoint/2010/main" val="331422477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22"/>
        <p:cNvGrpSpPr/>
        <p:nvPr/>
      </p:nvGrpSpPr>
      <p:grpSpPr>
        <a:xfrm>
          <a:off x="0" y="0"/>
          <a:ext cx="0" cy="0"/>
          <a:chOff x="0" y="0"/>
          <a:chExt cx="0" cy="0"/>
        </a:xfrm>
      </p:grpSpPr>
      <p:sp>
        <p:nvSpPr>
          <p:cNvPr id="27" name="Google Shape;27;p20"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2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0"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20"/>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20"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6346891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3"/>
        <p:cNvGrpSpPr/>
        <p:nvPr/>
      </p:nvGrpSpPr>
      <p:grpSpPr>
        <a:xfrm>
          <a:off x="0" y="0"/>
          <a:ext cx="0" cy="0"/>
          <a:chOff x="0" y="0"/>
          <a:chExt cx="0" cy="0"/>
        </a:xfrm>
      </p:grpSpPr>
      <p:sp>
        <p:nvSpPr>
          <p:cNvPr id="34" name="Google Shape;34;p19"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9"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9"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1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271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2"/>
        <p:cNvGrpSpPr/>
        <p:nvPr/>
      </p:nvGrpSpPr>
      <p:grpSpPr>
        <a:xfrm>
          <a:off x="0" y="0"/>
          <a:ext cx="0" cy="0"/>
          <a:chOff x="0" y="0"/>
          <a:chExt cx="0" cy="0"/>
        </a:xfrm>
      </p:grpSpPr>
      <p:sp>
        <p:nvSpPr>
          <p:cNvPr id="43" name="Google Shape;43;p21"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1"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2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1"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1547779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7" name="Google Shape;57;p2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27"/>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27"/>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2" name="Google Shape;62;p27"/>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60873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46EAE-6CF9-4246-A623-9802D0A8DED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7431730-8A46-4AFF-84F2-3B7E8CFE926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858ABE-D8AF-4A96-8876-6329F54FEE47}"/>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16B870E6-9C5F-4555-BCD5-20A26F5E77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DF36CB-5402-4FF6-A49B-B32A77060D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24471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21F87F-76BA-4E43-B077-26F1CCD2565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33759DE-B873-453E-B70F-83ABF80EB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3C23B6C-D0D5-4D96-B535-1BACA54A5C1F}"/>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658EE7E5-5B96-4285-A535-266749C70C0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9F5A43-2727-41B0-A7E5-F6B7AC9085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38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2D7577-482E-43F9-91EB-A8FAC84E46F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709DE23-F219-4D21-BF83-4CD117D6A41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A019FAA-27D9-405B-B3EE-F46F9DDD2FC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80ED2C8-7E0A-465F-A578-173FE4E49DF8}"/>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6" name="Нижний колонтитул 5">
            <a:extLst>
              <a:ext uri="{FF2B5EF4-FFF2-40B4-BE49-F238E27FC236}">
                <a16:creationId xmlns:a16="http://schemas.microsoft.com/office/drawing/2014/main" id="{7F72F79F-DBC7-47BA-9FCA-3CAE325729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EECA855-1B9C-4579-9B47-7B07D7785C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90683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52BFF-58C7-49E2-B039-57AFE2B034A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7175C97-E69C-45E2-BFF9-0496C0F12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FA97AD8-D8E5-4A20-8C86-EFA23F3B6A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199049E-57DC-4195-A23B-0BB885025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46591E2-D946-438C-8687-9B937C6EFBC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A46A0F2-E162-4F4C-84FE-37B2D481622D}"/>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8" name="Нижний колонтитул 7">
            <a:extLst>
              <a:ext uri="{FF2B5EF4-FFF2-40B4-BE49-F238E27FC236}">
                <a16:creationId xmlns:a16="http://schemas.microsoft.com/office/drawing/2014/main" id="{1F793123-D2C5-4278-893C-06E215C9837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027CB8-6E94-4D45-A486-6A28F3EC43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34603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C38DC7-4962-4D40-9761-9DE3D08DA0A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8AF3267-FFF4-4E08-9BAD-E69FF937665D}"/>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4" name="Нижний колонтитул 3">
            <a:extLst>
              <a:ext uri="{FF2B5EF4-FFF2-40B4-BE49-F238E27FC236}">
                <a16:creationId xmlns:a16="http://schemas.microsoft.com/office/drawing/2014/main" id="{4A2D7298-6D6B-4A62-A892-C7643163E2B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6BDA660-7CE6-46DF-ABD7-185BABE04D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75127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EA1D251-0F5F-4993-8FFF-B5AD53C44AA6}"/>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3" name="Нижний колонтитул 2">
            <a:extLst>
              <a:ext uri="{FF2B5EF4-FFF2-40B4-BE49-F238E27FC236}">
                <a16:creationId xmlns:a16="http://schemas.microsoft.com/office/drawing/2014/main" id="{1E7B70C7-F87F-4C02-AC4D-75D41BF1A52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BABCD2D-8BD2-4047-914C-233978FD83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25194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369326-842E-4854-869E-4308EEF81B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B697E6B-2E35-4A2F-8084-0F40CD496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0804E24-F99E-48D8-83D0-5BD602179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4E1F85C-ABBF-47B7-9C4A-A32674F672FD}"/>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6" name="Нижний колонтитул 5">
            <a:extLst>
              <a:ext uri="{FF2B5EF4-FFF2-40B4-BE49-F238E27FC236}">
                <a16:creationId xmlns:a16="http://schemas.microsoft.com/office/drawing/2014/main" id="{C96E91F7-6D1E-40B6-B5ED-A8E4C0E229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6CC7F05-5544-42A2-B9C1-0619E1C265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85056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65DEBA-099F-4758-A5DF-C66CF545C9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B23A271-EE6F-4A47-B450-FADFDFD3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E82C0C2-1FD6-4C99-9C7D-E0D5990C7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088A0-3E21-4F85-8450-71F7F31BCB42}"/>
              </a:ext>
            </a:extLst>
          </p:cNvPr>
          <p:cNvSpPr>
            <a:spLocks noGrp="1"/>
          </p:cNvSpPr>
          <p:nvPr>
            <p:ph type="dt" sz="half" idx="10"/>
          </p:nvPr>
        </p:nvSpPr>
        <p:spPr/>
        <p:txBody>
          <a:bodyPr/>
          <a:lstStyle/>
          <a:p>
            <a:fld id="{A1276BF3-0615-4C23-85FE-653C1A8C5BC2}" type="datetimeFigureOut">
              <a:rPr lang="ru-RU" smtClean="0"/>
              <a:t>13.06.2024</a:t>
            </a:fld>
            <a:endParaRPr lang="ru-RU"/>
          </a:p>
        </p:txBody>
      </p:sp>
      <p:sp>
        <p:nvSpPr>
          <p:cNvPr id="6" name="Нижний колонтитул 5">
            <a:extLst>
              <a:ext uri="{FF2B5EF4-FFF2-40B4-BE49-F238E27FC236}">
                <a16:creationId xmlns:a16="http://schemas.microsoft.com/office/drawing/2014/main" id="{F70B8F28-6374-410D-B3F9-F711183B10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7C9ED69-59B8-4E3B-AABE-5FFC27C6E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693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58A567-348B-4670-85A4-6FD5FFBDF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75BAD4D-7B7A-49EE-A3D8-773002FC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DB349A9-7988-4800-9F68-89B478B74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76BF3-0615-4C23-85FE-653C1A8C5BC2}" type="datetimeFigureOut">
              <a:rPr lang="ru-RU" smtClean="0"/>
              <a:t>13.06.2024</a:t>
            </a:fld>
            <a:endParaRPr lang="ru-RU"/>
          </a:p>
        </p:txBody>
      </p:sp>
      <p:sp>
        <p:nvSpPr>
          <p:cNvPr id="5" name="Нижний колонтитул 4">
            <a:extLst>
              <a:ext uri="{FF2B5EF4-FFF2-40B4-BE49-F238E27FC236}">
                <a16:creationId xmlns:a16="http://schemas.microsoft.com/office/drawing/2014/main" id="{E6A5BA85-C1DB-4165-B85F-C9FDCA6FC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D37ECF4-3A56-49E9-A8E9-D7A10614F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476543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www.syncmonk.ne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a:t>SyncESMC</a:t>
            </a:r>
            <a:br>
              <a:rPr lang="en-US"/>
            </a:br>
            <a:endParaRPr/>
          </a:p>
        </p:txBody>
      </p:sp>
      <p:sp>
        <p:nvSpPr>
          <p:cNvPr id="69" name="Google Shape;69;p2"/>
          <p:cNvSpPr txBox="1">
            <a:spLocks noGrp="1"/>
          </p:cNvSpPr>
          <p:nvPr>
            <p:ph type="body" idx="1"/>
          </p:nvPr>
        </p:nvSpPr>
        <p:spPr>
          <a:xfrm>
            <a:off x="6061688" y="3151427"/>
            <a:ext cx="6130312" cy="91058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rgbClr val="2E7A40"/>
              </a:buClr>
              <a:buSzPts val="2000"/>
              <a:buFont typeface="Arial"/>
              <a:buNone/>
            </a:pPr>
            <a:r>
              <a:rPr lang="en-US" b="0" i="0">
                <a:solidFill>
                  <a:srgbClr val="222222"/>
                </a:solidFill>
                <a:latin typeface="Arial"/>
                <a:ea typeface="Arial"/>
                <a:cs typeface="Arial"/>
                <a:sym typeface="Arial"/>
              </a:rPr>
              <a:t> ITU-T G.781 Multi-Clock ESMC Implementation</a:t>
            </a:r>
            <a:endParaRPr/>
          </a:p>
        </p:txBody>
      </p:sp>
      <p:pic>
        <p:nvPicPr>
          <p:cNvPr id="70" name="Google Shape;70;p2"/>
          <p:cNvPicPr preferRelativeResize="0">
            <a:picLocks noGrp="1"/>
          </p:cNvPicPr>
          <p:nvPr>
            <p:ph type="pic" idx="2"/>
          </p:nvPr>
        </p:nvPicPr>
        <p:blipFill rotWithShape="1">
          <a:blip r:embed="rId3">
            <a:alphaModFix/>
          </a:blip>
          <a:srcRect l="25744" r="25744"/>
          <a:stretch/>
        </p:blipFill>
        <p:spPr>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
        <p:nvSpPr>
          <p:cNvPr id="71" name="Google Shape;71;p2"/>
          <p:cNvSpPr txBox="1"/>
          <p:nvPr/>
        </p:nvSpPr>
        <p:spPr>
          <a:xfrm>
            <a:off x="5766032" y="6282765"/>
            <a:ext cx="6425968"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©2022 SyncMonk Technologies | </a:t>
            </a:r>
            <a:r>
              <a:rPr lang="en-US" sz="1200" b="0" i="0" u="sng" strike="noStrike" cap="none">
                <a:solidFill>
                  <a:srgbClr val="9E9E9E"/>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www.syncmonk.net</a:t>
            </a:r>
            <a:r>
              <a:rPr lang="en-US" sz="1200" b="0" i="0" u="none" strike="noStrike" cap="none">
                <a:solidFill>
                  <a:srgbClr val="9E9E9E"/>
                </a:solidFill>
                <a:latin typeface="Calibri"/>
                <a:ea typeface="Calibri"/>
                <a:cs typeface="Calibri"/>
                <a:sym typeface="Calibri"/>
              </a:rPr>
              <a:t> |  info@syncmonk.net</a:t>
            </a:r>
            <a:endParaRPr sz="1200" b="0" i="0" u="none" strike="noStrike" cap="none">
              <a:solidFill>
                <a:srgbClr val="9E9E9E"/>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Google Shape;148;p5"/>
          <p:cNvSpPr txBox="1">
            <a:spLocks noGrp="1"/>
          </p:cNvSpPr>
          <p:nvPr>
            <p:ph type="body" idx="1"/>
          </p:nvPr>
        </p:nvSpPr>
        <p:spPr>
          <a:xfrm>
            <a:off x="531377" y="1566333"/>
            <a:ext cx="8437961"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a:t>Packet Engine is involved with the interface-related activity.</a:t>
            </a:r>
            <a:endParaRPr/>
          </a:p>
          <a:p>
            <a:pPr marL="571500" lvl="0" indent="-342900" algn="l" rtl="0">
              <a:lnSpc>
                <a:spcPct val="90000"/>
              </a:lnSpc>
              <a:spcBef>
                <a:spcPts val="1000"/>
              </a:spcBef>
              <a:spcAft>
                <a:spcPts val="0"/>
              </a:spcAft>
              <a:buClr>
                <a:srgbClr val="C00000"/>
              </a:buClr>
              <a:buSzPts val="2000"/>
              <a:buFont typeface="Arial"/>
              <a:buChar char="•"/>
            </a:pPr>
            <a:r>
              <a:rPr lang="en-US"/>
              <a:t>Packet RX</a:t>
            </a:r>
            <a:endParaRPr/>
          </a:p>
          <a:p>
            <a:pPr marL="571500" lvl="0" indent="-342900" algn="l" rtl="0">
              <a:lnSpc>
                <a:spcPct val="90000"/>
              </a:lnSpc>
              <a:spcBef>
                <a:spcPts val="1000"/>
              </a:spcBef>
              <a:spcAft>
                <a:spcPts val="0"/>
              </a:spcAft>
              <a:buClr>
                <a:srgbClr val="C00000"/>
              </a:buClr>
              <a:buSzPts val="2000"/>
              <a:buFont typeface="Arial"/>
              <a:buChar char="•"/>
            </a:pPr>
            <a:r>
              <a:rPr lang="en-US"/>
              <a:t>Packet TX</a:t>
            </a:r>
            <a:endParaRPr/>
          </a:p>
          <a:p>
            <a:pPr marL="571500" lvl="0" indent="-342900" algn="l" rtl="0">
              <a:lnSpc>
                <a:spcPct val="90000"/>
              </a:lnSpc>
              <a:spcBef>
                <a:spcPts val="1000"/>
              </a:spcBef>
              <a:spcAft>
                <a:spcPts val="0"/>
              </a:spcAft>
              <a:buClr>
                <a:srgbClr val="C00000"/>
              </a:buClr>
              <a:buSzPts val="2000"/>
              <a:buFont typeface="Arial"/>
              <a:buChar char="•"/>
            </a:pPr>
            <a:r>
              <a:rPr lang="en-US"/>
              <a:t>Port Link up/ Link down Events (Network Link)</a:t>
            </a:r>
            <a:endParaRPr/>
          </a:p>
          <a:p>
            <a:pPr marL="571500" lvl="0" indent="-342900" algn="l" rtl="0">
              <a:lnSpc>
                <a:spcPct val="90000"/>
              </a:lnSpc>
              <a:spcBef>
                <a:spcPts val="1000"/>
              </a:spcBef>
              <a:spcAft>
                <a:spcPts val="0"/>
              </a:spcAft>
              <a:buClr>
                <a:srgbClr val="C00000"/>
              </a:buClr>
              <a:buSzPts val="2000"/>
              <a:buFont typeface="Arial"/>
              <a:buChar char="•"/>
            </a:pPr>
            <a:r>
              <a:rPr lang="en-US"/>
              <a:t>Packet filtering</a:t>
            </a:r>
            <a:endParaRPr/>
          </a:p>
          <a:p>
            <a:pPr marL="228600" lvl="0" indent="0" algn="l" rtl="0">
              <a:lnSpc>
                <a:spcPct val="90000"/>
              </a:lnSpc>
              <a:spcBef>
                <a:spcPts val="1000"/>
              </a:spcBef>
              <a:spcAft>
                <a:spcPts val="0"/>
              </a:spcAft>
              <a:buClr>
                <a:srgbClr val="C00000"/>
              </a:buClr>
              <a:buSzPts val="2000"/>
              <a:buNone/>
            </a:pPr>
            <a:endParaRPr/>
          </a:p>
          <a:p>
            <a:pPr marL="228600" lvl="0" indent="0" algn="l" rtl="0">
              <a:lnSpc>
                <a:spcPct val="90000"/>
              </a:lnSpc>
              <a:spcBef>
                <a:spcPts val="1000"/>
              </a:spcBef>
              <a:spcAft>
                <a:spcPts val="0"/>
              </a:spcAft>
              <a:buClr>
                <a:srgbClr val="C00000"/>
              </a:buClr>
              <a:buSzPts val="2000"/>
              <a:buNone/>
            </a:pPr>
            <a:r>
              <a:rPr lang="en-US"/>
              <a:t>Different types of Sockets and interface types are </a:t>
            </a:r>
            <a:endParaRPr/>
          </a:p>
          <a:p>
            <a:pPr marL="228600" lvl="0" indent="0" algn="l" rtl="0">
              <a:lnSpc>
                <a:spcPct val="90000"/>
              </a:lnSpc>
              <a:spcBef>
                <a:spcPts val="1000"/>
              </a:spcBef>
              <a:spcAft>
                <a:spcPts val="0"/>
              </a:spcAft>
              <a:buClr>
                <a:srgbClr val="C00000"/>
              </a:buClr>
              <a:buSzPts val="2000"/>
              <a:buNone/>
            </a:pPr>
            <a:r>
              <a:rPr lang="en-US"/>
              <a:t>Separated using packet engine library.</a:t>
            </a:r>
            <a:endParaRPr/>
          </a:p>
          <a:p>
            <a:pPr marL="571500" lvl="0" indent="-342900" algn="l" rtl="0">
              <a:lnSpc>
                <a:spcPct val="90000"/>
              </a:lnSpc>
              <a:spcBef>
                <a:spcPts val="1000"/>
              </a:spcBef>
              <a:spcAft>
                <a:spcPts val="0"/>
              </a:spcAft>
              <a:buClr>
                <a:srgbClr val="C00000"/>
              </a:buClr>
              <a:buSzPts val="2000"/>
              <a:buFont typeface="Arial"/>
              <a:buChar char="•"/>
            </a:pPr>
            <a:r>
              <a:rPr lang="en-US"/>
              <a:t>Raw Socket</a:t>
            </a:r>
            <a:endParaRPr/>
          </a:p>
          <a:p>
            <a:pPr marL="571500" lvl="0" indent="-342900" algn="l" rtl="0">
              <a:lnSpc>
                <a:spcPct val="90000"/>
              </a:lnSpc>
              <a:spcBef>
                <a:spcPts val="1000"/>
              </a:spcBef>
              <a:spcAft>
                <a:spcPts val="0"/>
              </a:spcAft>
              <a:buClr>
                <a:srgbClr val="C00000"/>
              </a:buClr>
              <a:buSzPts val="2000"/>
              <a:buFont typeface="Arial"/>
              <a:buChar char="•"/>
            </a:pPr>
            <a:r>
              <a:rPr lang="en-US"/>
              <a:t>UDS Socket</a:t>
            </a:r>
            <a:endParaRPr/>
          </a:p>
          <a:p>
            <a:pPr marL="571500" lvl="0" indent="-342900" algn="l" rtl="0">
              <a:lnSpc>
                <a:spcPct val="90000"/>
              </a:lnSpc>
              <a:spcBef>
                <a:spcPts val="1000"/>
              </a:spcBef>
              <a:spcAft>
                <a:spcPts val="0"/>
              </a:spcAft>
              <a:buClr>
                <a:srgbClr val="C00000"/>
              </a:buClr>
              <a:buSzPts val="2000"/>
              <a:buFont typeface="Arial"/>
              <a:buChar char="•"/>
            </a:pPr>
            <a:r>
              <a:rPr lang="en-US"/>
              <a:t>APIs</a:t>
            </a:r>
            <a:endParaRPr/>
          </a:p>
          <a:p>
            <a:pPr marL="571500" lvl="0" indent="-215900" algn="l" rtl="0">
              <a:lnSpc>
                <a:spcPct val="90000"/>
              </a:lnSpc>
              <a:spcBef>
                <a:spcPts val="1000"/>
              </a:spcBef>
              <a:spcAft>
                <a:spcPts val="0"/>
              </a:spcAft>
              <a:buClr>
                <a:srgbClr val="C00000"/>
              </a:buClr>
              <a:buSzPts val="2000"/>
              <a:buFont typeface="Arial"/>
              <a:buNone/>
            </a:pPr>
            <a:endParaRPr/>
          </a:p>
          <a:p>
            <a:pPr marL="685800" lvl="1" indent="0" algn="l" rtl="0">
              <a:lnSpc>
                <a:spcPct val="90000"/>
              </a:lnSpc>
              <a:spcBef>
                <a:spcPts val="500"/>
              </a:spcBef>
              <a:spcAft>
                <a:spcPts val="0"/>
              </a:spcAft>
              <a:buClr>
                <a:srgbClr val="C00000"/>
              </a:buClr>
              <a:buSzPts val="2000"/>
              <a:buNone/>
            </a:pPr>
            <a:endParaRPr/>
          </a:p>
          <a:p>
            <a:pPr marL="1028700" lvl="1" indent="-215900" algn="l" rtl="0">
              <a:lnSpc>
                <a:spcPct val="90000"/>
              </a:lnSpc>
              <a:spcBef>
                <a:spcPts val="500"/>
              </a:spcBef>
              <a:spcAft>
                <a:spcPts val="0"/>
              </a:spcAft>
              <a:buClr>
                <a:srgbClr val="C00000"/>
              </a:buClr>
              <a:buSzPts val="2000"/>
              <a:buFont typeface="Arial"/>
              <a:buNone/>
            </a:pP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46" name="Google Shape;146;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47" name="Google Shape;147;p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Packet Engine</a:t>
            </a:r>
            <a:endParaRPr/>
          </a:p>
        </p:txBody>
      </p:sp>
      <p:grpSp>
        <p:nvGrpSpPr>
          <p:cNvPr id="149" name="Google Shape;149;p5"/>
          <p:cNvGrpSpPr/>
          <p:nvPr/>
        </p:nvGrpSpPr>
        <p:grpSpPr>
          <a:xfrm>
            <a:off x="6945328" y="2273978"/>
            <a:ext cx="4661656" cy="3941923"/>
            <a:chOff x="6431623" y="2284252"/>
            <a:chExt cx="4661656" cy="3941923"/>
          </a:xfrm>
        </p:grpSpPr>
        <p:grpSp>
          <p:nvGrpSpPr>
            <p:cNvPr id="150" name="Google Shape;150;p5"/>
            <p:cNvGrpSpPr/>
            <p:nvPr/>
          </p:nvGrpSpPr>
          <p:grpSpPr>
            <a:xfrm>
              <a:off x="6431623" y="2284252"/>
              <a:ext cx="4315142" cy="3941923"/>
              <a:chOff x="6811764" y="2291137"/>
              <a:chExt cx="4931593" cy="4247775"/>
            </a:xfrm>
          </p:grpSpPr>
          <p:grpSp>
            <p:nvGrpSpPr>
              <p:cNvPr id="151" name="Google Shape;151;p5"/>
              <p:cNvGrpSpPr/>
              <p:nvPr/>
            </p:nvGrpSpPr>
            <p:grpSpPr>
              <a:xfrm>
                <a:off x="6811765" y="3429000"/>
                <a:ext cx="4931592" cy="3109912"/>
                <a:chOff x="7017247" y="1839074"/>
                <a:chExt cx="5712603" cy="4089115"/>
              </a:xfrm>
            </p:grpSpPr>
            <p:sp>
              <p:nvSpPr>
                <p:cNvPr id="152" name="Google Shape;152;p5"/>
                <p:cNvSpPr/>
                <p:nvPr/>
              </p:nvSpPr>
              <p:spPr>
                <a:xfrm>
                  <a:off x="7017247" y="2763748"/>
                  <a:ext cx="5712603" cy="2527919"/>
                </a:xfrm>
                <a:prstGeom prst="rect">
                  <a:avLst/>
                </a:prstGeom>
                <a:gradFill>
                  <a:gsLst>
                    <a:gs pos="0">
                      <a:srgbClr val="BDF295"/>
                    </a:gs>
                    <a:gs pos="50000">
                      <a:srgbClr val="D5F5BE"/>
                    </a:gs>
                    <a:gs pos="100000">
                      <a:srgbClr val="EAFADE"/>
                    </a:gs>
                  </a:gsLst>
                  <a:lin ang="135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53" name="Google Shape;153;p5"/>
                <p:cNvGrpSpPr/>
                <p:nvPr/>
              </p:nvGrpSpPr>
              <p:grpSpPr>
                <a:xfrm>
                  <a:off x="7207320" y="1839074"/>
                  <a:ext cx="3333964" cy="4089115"/>
                  <a:chOff x="7207320" y="1839074"/>
                  <a:chExt cx="3333964" cy="4089115"/>
                </a:xfrm>
              </p:grpSpPr>
              <p:cxnSp>
                <p:nvCxnSpPr>
                  <p:cNvPr id="154" name="Google Shape;154;p5"/>
                  <p:cNvCxnSpPr/>
                  <p:nvPr/>
                </p:nvCxnSpPr>
                <p:spPr>
                  <a:xfrm rot="10800000">
                    <a:off x="7993293" y="1839074"/>
                    <a:ext cx="0" cy="4089115"/>
                  </a:xfrm>
                  <a:prstGeom prst="straightConnector1">
                    <a:avLst/>
                  </a:prstGeom>
                  <a:noFill/>
                  <a:ln w="38100" cap="flat" cmpd="sng">
                    <a:solidFill>
                      <a:srgbClr val="0070C0"/>
                    </a:solidFill>
                    <a:prstDash val="solid"/>
                    <a:round/>
                    <a:headEnd type="none" w="sm" len="sm"/>
                    <a:tailEnd type="triangle" w="med" len="med"/>
                  </a:ln>
                </p:spPr>
              </p:cxnSp>
              <p:sp>
                <p:nvSpPr>
                  <p:cNvPr id="155" name="Google Shape;155;p5"/>
                  <p:cNvSpPr/>
                  <p:nvPr/>
                </p:nvSpPr>
                <p:spPr>
                  <a:xfrm>
                    <a:off x="7207320" y="3023170"/>
                    <a:ext cx="1571946" cy="811659"/>
                  </a:xfrm>
                  <a:prstGeom prst="roundRect">
                    <a:avLst>
                      <a:gd name="adj" fmla="val 16667"/>
                    </a:avLst>
                  </a:prstGeom>
                  <a:gradFill>
                    <a:gsLst>
                      <a:gs pos="0">
                        <a:srgbClr val="005121"/>
                      </a:gs>
                      <a:gs pos="50000">
                        <a:srgbClr val="007630"/>
                      </a:gs>
                      <a:gs pos="100000">
                        <a:srgbClr val="008D3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Packet Filter</a:t>
                    </a:r>
                    <a:endParaRPr/>
                  </a:p>
                </p:txBody>
              </p:sp>
              <p:sp>
                <p:nvSpPr>
                  <p:cNvPr id="156" name="Google Shape;156;p5"/>
                  <p:cNvSpPr/>
                  <p:nvPr/>
                </p:nvSpPr>
                <p:spPr>
                  <a:xfrm>
                    <a:off x="7207320" y="4168897"/>
                    <a:ext cx="1571946" cy="811659"/>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RX</a:t>
                    </a:r>
                    <a:endParaRPr/>
                  </a:p>
                </p:txBody>
              </p:sp>
              <p:cxnSp>
                <p:nvCxnSpPr>
                  <p:cNvPr id="157" name="Google Shape;157;p5"/>
                  <p:cNvCxnSpPr/>
                  <p:nvPr/>
                </p:nvCxnSpPr>
                <p:spPr>
                  <a:xfrm>
                    <a:off x="9743326" y="1855690"/>
                    <a:ext cx="23970" cy="4055881"/>
                  </a:xfrm>
                  <a:prstGeom prst="straightConnector1">
                    <a:avLst/>
                  </a:prstGeom>
                  <a:noFill/>
                  <a:ln w="38100" cap="flat" cmpd="sng">
                    <a:solidFill>
                      <a:srgbClr val="900000"/>
                    </a:solidFill>
                    <a:prstDash val="solid"/>
                    <a:round/>
                    <a:headEnd type="none" w="sm" len="sm"/>
                    <a:tailEnd type="triangle" w="med" len="med"/>
                  </a:ln>
                </p:spPr>
              </p:cxnSp>
              <p:sp>
                <p:nvSpPr>
                  <p:cNvPr id="158" name="Google Shape;158;p5"/>
                  <p:cNvSpPr/>
                  <p:nvPr/>
                </p:nvSpPr>
                <p:spPr>
                  <a:xfrm>
                    <a:off x="8969338" y="4168896"/>
                    <a:ext cx="1571946" cy="811659"/>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TX</a:t>
                    </a:r>
                    <a:endParaRPr/>
                  </a:p>
                </p:txBody>
              </p:sp>
            </p:grpSp>
          </p:grpSp>
          <p:sp>
            <p:nvSpPr>
              <p:cNvPr id="159" name="Google Shape;159;p5"/>
              <p:cNvSpPr/>
              <p:nvPr/>
            </p:nvSpPr>
            <p:spPr>
              <a:xfrm>
                <a:off x="6811764" y="2291137"/>
                <a:ext cx="4715839" cy="1109315"/>
              </a:xfrm>
              <a:prstGeom prst="roundRect">
                <a:avLst>
                  <a:gd name="adj" fmla="val 16667"/>
                </a:avLst>
              </a:prstGeom>
              <a:gradFill>
                <a:gsLst>
                  <a:gs pos="0">
                    <a:srgbClr val="FFDE7E"/>
                  </a:gs>
                  <a:gs pos="50000">
                    <a:srgbClr val="FFE9B1"/>
                  </a:gs>
                  <a:gs pos="100000">
                    <a:srgbClr val="FFF2D9"/>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Application</a:t>
                </a:r>
                <a:endParaRPr/>
              </a:p>
            </p:txBody>
          </p:sp>
          <p:cxnSp>
            <p:nvCxnSpPr>
              <p:cNvPr id="160" name="Google Shape;160;p5"/>
              <p:cNvCxnSpPr/>
              <p:nvPr/>
            </p:nvCxnSpPr>
            <p:spPr>
              <a:xfrm rot="10800000">
                <a:off x="10738602" y="3400452"/>
                <a:ext cx="0" cy="3097275"/>
              </a:xfrm>
              <a:prstGeom prst="straightConnector1">
                <a:avLst/>
              </a:prstGeom>
              <a:noFill/>
              <a:ln w="19050" cap="flat" cmpd="sng">
                <a:solidFill>
                  <a:srgbClr val="FF3F40"/>
                </a:solidFill>
                <a:prstDash val="dash"/>
                <a:round/>
                <a:headEnd type="none" w="sm" len="sm"/>
                <a:tailEnd type="triangle" w="med" len="med"/>
              </a:ln>
            </p:spPr>
          </p:cxnSp>
          <p:sp>
            <p:nvSpPr>
              <p:cNvPr id="161" name="Google Shape;161;p5"/>
              <p:cNvSpPr/>
              <p:nvPr/>
            </p:nvSpPr>
            <p:spPr>
              <a:xfrm>
                <a:off x="10049811" y="5200909"/>
                <a:ext cx="1357034" cy="617294"/>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RTNL</a:t>
                </a:r>
                <a:endParaRPr/>
              </a:p>
            </p:txBody>
          </p:sp>
        </p:grpSp>
        <p:sp>
          <p:nvSpPr>
            <p:cNvPr id="162" name="Google Shape;162;p5"/>
            <p:cNvSpPr txBox="1"/>
            <p:nvPr/>
          </p:nvSpPr>
          <p:spPr>
            <a:xfrm>
              <a:off x="9419682" y="4311881"/>
              <a:ext cx="16735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Link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Events</a:t>
              </a:r>
              <a:endParaRPr/>
            </a:p>
          </p:txBody>
        </p:sp>
      </p:grpSp>
      <p:sp>
        <p:nvSpPr>
          <p:cNvPr id="163" name="Google Shape;163;p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6"/>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Core of the ESMC stack.</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the Packet Engine, Configuration Engine, HAL </a:t>
            </a:r>
            <a:endParaRPr/>
          </a:p>
          <a:p>
            <a:pPr marL="571500" lvl="0" indent="-342900" algn="l" rtl="0">
              <a:lnSpc>
                <a:spcPct val="90000"/>
              </a:lnSpc>
              <a:spcBef>
                <a:spcPts val="1000"/>
              </a:spcBef>
              <a:spcAft>
                <a:spcPts val="0"/>
              </a:spcAft>
              <a:buClr>
                <a:srgbClr val="C00000"/>
              </a:buClr>
              <a:buSzPts val="2000"/>
              <a:buFont typeface="Arial"/>
              <a:buChar char="•"/>
            </a:pPr>
            <a:r>
              <a:rPr lang="en-US"/>
              <a:t>Decides to select the source port based on the Best Port Selection Algorithm. (Quality, Priority, Hops)</a:t>
            </a:r>
            <a:endParaRPr/>
          </a:p>
          <a:p>
            <a:pPr marL="571500" lvl="0" indent="-342900" algn="l" rtl="0">
              <a:lnSpc>
                <a:spcPct val="90000"/>
              </a:lnSpc>
              <a:spcBef>
                <a:spcPts val="1000"/>
              </a:spcBef>
              <a:spcAft>
                <a:spcPts val="0"/>
              </a:spcAft>
              <a:buClr>
                <a:srgbClr val="C00000"/>
              </a:buClr>
              <a:buSzPts val="2000"/>
              <a:buFont typeface="Arial"/>
              <a:buChar char="•"/>
            </a:pPr>
            <a:r>
              <a:rPr lang="en-US"/>
              <a:t>Handles the timer interrupts for Time outs for Hold off time,  no activity on the port, Holdover timeout and Restore timers.</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HAL to configure the Hardware. </a:t>
            </a: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68" name="Google Shape;168;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69" name="Google Shape;169;p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ESMC State Machine</a:t>
            </a:r>
            <a:endParaRPr/>
          </a:p>
        </p:txBody>
      </p:sp>
      <p:grpSp>
        <p:nvGrpSpPr>
          <p:cNvPr id="171" name="Google Shape;171;p6"/>
          <p:cNvGrpSpPr/>
          <p:nvPr/>
        </p:nvGrpSpPr>
        <p:grpSpPr>
          <a:xfrm>
            <a:off x="6969312" y="969279"/>
            <a:ext cx="5058836" cy="3676928"/>
            <a:chOff x="6263424" y="1566333"/>
            <a:chExt cx="6838820" cy="4799477"/>
          </a:xfrm>
        </p:grpSpPr>
        <p:grpSp>
          <p:nvGrpSpPr>
            <p:cNvPr id="172" name="Google Shape;172;p6"/>
            <p:cNvGrpSpPr/>
            <p:nvPr/>
          </p:nvGrpSpPr>
          <p:grpSpPr>
            <a:xfrm>
              <a:off x="7169550" y="1566333"/>
              <a:ext cx="4750940" cy="4369721"/>
              <a:chOff x="7127217" y="1930507"/>
              <a:chExt cx="4750940" cy="4369721"/>
            </a:xfrm>
          </p:grpSpPr>
          <p:sp>
            <p:nvSpPr>
              <p:cNvPr id="173" name="Google Shape;173;p6"/>
              <p:cNvSpPr/>
              <p:nvPr/>
            </p:nvSpPr>
            <p:spPr>
              <a:xfrm>
                <a:off x="7698103" y="1930507"/>
                <a:ext cx="3640666" cy="3852333"/>
              </a:xfrm>
              <a:prstGeom prst="roundRect">
                <a:avLst>
                  <a:gd name="adj" fmla="val 16667"/>
                </a:avLst>
              </a:prstGeom>
              <a:gradFill>
                <a:gsLst>
                  <a:gs pos="0">
                    <a:srgbClr val="FFDE7E"/>
                  </a:gs>
                  <a:gs pos="50000">
                    <a:srgbClr val="FFE9B1"/>
                  </a:gs>
                  <a:gs pos="100000">
                    <a:srgbClr val="FFF2D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ESMC </a:t>
                </a:r>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State Machine</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174" name="Google Shape;174;p6" descr="Head with gears"/>
              <p:cNvPicPr preferRelativeResize="0"/>
              <p:nvPr/>
            </p:nvPicPr>
            <p:blipFill rotWithShape="1">
              <a:blip r:embed="rId3">
                <a:alphaModFix/>
              </a:blip>
              <a:srcRect/>
              <a:stretch/>
            </p:blipFill>
            <p:spPr>
              <a:xfrm>
                <a:off x="9107722" y="2500996"/>
                <a:ext cx="914400" cy="914400"/>
              </a:xfrm>
              <a:prstGeom prst="rect">
                <a:avLst/>
              </a:prstGeom>
              <a:noFill/>
              <a:ln>
                <a:noFill/>
              </a:ln>
            </p:spPr>
          </p:pic>
          <p:sp>
            <p:nvSpPr>
              <p:cNvPr id="175" name="Google Shape;175;p6"/>
              <p:cNvSpPr/>
              <p:nvPr/>
            </p:nvSpPr>
            <p:spPr>
              <a:xfrm>
                <a:off x="7178691" y="4160038"/>
                <a:ext cx="1016000" cy="1147969"/>
              </a:xfrm>
              <a:prstGeom prst="roundRect">
                <a:avLst>
                  <a:gd name="adj" fmla="val 16667"/>
                </a:avLst>
              </a:prstGeom>
              <a:gradFill>
                <a:gsLst>
                  <a:gs pos="0">
                    <a:srgbClr val="547D28"/>
                  </a:gs>
                  <a:gs pos="50000">
                    <a:srgbClr val="7AB539"/>
                  </a:gs>
                  <a:gs pos="100000">
                    <a:srgbClr val="92D946"/>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6"/>
              <p:cNvSpPr/>
              <p:nvPr/>
            </p:nvSpPr>
            <p:spPr>
              <a:xfrm>
                <a:off x="10862157" y="4160038"/>
                <a:ext cx="1016000" cy="1147969"/>
              </a:xfrm>
              <a:prstGeom prst="roundRect">
                <a:avLst>
                  <a:gd name="adj" fmla="val 16667"/>
                </a:avLst>
              </a:prstGeom>
              <a:gradFill>
                <a:gsLst>
                  <a:gs pos="0">
                    <a:srgbClr val="770000"/>
                  </a:gs>
                  <a:gs pos="50000">
                    <a:srgbClr val="AC0000"/>
                  </a:gs>
                  <a:gs pos="100000">
                    <a:srgbClr val="CE0000"/>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7" name="Google Shape;177;p6" descr="Gears"/>
              <p:cNvPicPr preferRelativeResize="0"/>
              <p:nvPr/>
            </p:nvPicPr>
            <p:blipFill rotWithShape="1">
              <a:blip r:embed="rId4">
                <a:alphaModFix/>
              </a:blip>
              <a:srcRect/>
              <a:stretch/>
            </p:blipFill>
            <p:spPr>
              <a:xfrm>
                <a:off x="7219742" y="4276822"/>
                <a:ext cx="914400" cy="914400"/>
              </a:xfrm>
              <a:prstGeom prst="rect">
                <a:avLst/>
              </a:prstGeom>
              <a:noFill/>
              <a:ln>
                <a:noFill/>
              </a:ln>
            </p:spPr>
          </p:pic>
          <p:pic>
            <p:nvPicPr>
              <p:cNvPr id="178" name="Google Shape;178;p6" descr="Processor"/>
              <p:cNvPicPr preferRelativeResize="0"/>
              <p:nvPr/>
            </p:nvPicPr>
            <p:blipFill rotWithShape="1">
              <a:blip r:embed="rId5">
                <a:alphaModFix/>
              </a:blip>
              <a:srcRect/>
              <a:stretch/>
            </p:blipFill>
            <p:spPr>
              <a:xfrm>
                <a:off x="10912957" y="4276822"/>
                <a:ext cx="914400" cy="914400"/>
              </a:xfrm>
              <a:prstGeom prst="rect">
                <a:avLst/>
              </a:prstGeom>
              <a:noFill/>
              <a:ln>
                <a:noFill/>
              </a:ln>
            </p:spPr>
          </p:pic>
          <p:sp>
            <p:nvSpPr>
              <p:cNvPr id="179" name="Google Shape;179;p6"/>
              <p:cNvSpPr/>
              <p:nvPr/>
            </p:nvSpPr>
            <p:spPr>
              <a:xfrm>
                <a:off x="8768422" y="5414481"/>
                <a:ext cx="1500027" cy="842481"/>
              </a:xfrm>
              <a:prstGeom prst="roundRect">
                <a:avLst>
                  <a:gd name="adj" fmla="val 16667"/>
                </a:avLst>
              </a:prstGeom>
              <a:gradFill>
                <a:gsLst>
                  <a:gs pos="0">
                    <a:srgbClr val="81D2FF"/>
                  </a:gs>
                  <a:gs pos="50000">
                    <a:srgbClr val="B3E1FF"/>
                  </a:gs>
                  <a:gs pos="100000">
                    <a:srgbClr val="DAEFFF"/>
                  </a:gs>
                </a:gsLst>
                <a:lin ang="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0" name="Google Shape;180;p6" descr="Traffic light"/>
              <p:cNvPicPr preferRelativeResize="0"/>
              <p:nvPr/>
            </p:nvPicPr>
            <p:blipFill rotWithShape="1">
              <a:blip r:embed="rId6">
                <a:alphaModFix/>
              </a:blip>
              <a:srcRect/>
              <a:stretch/>
            </p:blipFill>
            <p:spPr>
              <a:xfrm>
                <a:off x="9096624" y="5385828"/>
                <a:ext cx="914400" cy="914400"/>
              </a:xfrm>
              <a:prstGeom prst="rect">
                <a:avLst/>
              </a:prstGeom>
              <a:noFill/>
              <a:ln>
                <a:noFill/>
              </a:ln>
            </p:spPr>
          </p:pic>
          <p:sp>
            <p:nvSpPr>
              <p:cNvPr id="181" name="Google Shape;181;p6"/>
              <p:cNvSpPr/>
              <p:nvPr/>
            </p:nvSpPr>
            <p:spPr>
              <a:xfrm>
                <a:off x="9474174" y="5046133"/>
                <a:ext cx="161359" cy="332388"/>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6"/>
              <p:cNvSpPr/>
              <p:nvPr/>
            </p:nvSpPr>
            <p:spPr>
              <a:xfrm rot="5400000">
                <a:off x="8635712" y="4205294"/>
                <a:ext cx="183434" cy="1016000"/>
              </a:xfrm>
              <a:prstGeom prst="upArrow">
                <a:avLst>
                  <a:gd name="adj1" fmla="val 50000"/>
                  <a:gd name="adj2" fmla="val 500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6"/>
              <p:cNvSpPr/>
              <p:nvPr/>
            </p:nvSpPr>
            <p:spPr>
              <a:xfrm rot="-5400000">
                <a:off x="10242464" y="4185107"/>
                <a:ext cx="183434" cy="1016000"/>
              </a:xfrm>
              <a:prstGeom prst="up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6"/>
              <p:cNvSpPr/>
              <p:nvPr/>
            </p:nvSpPr>
            <p:spPr>
              <a:xfrm>
                <a:off x="9424858" y="3323166"/>
                <a:ext cx="252414" cy="1016000"/>
              </a:xfrm>
              <a:prstGeom prst="upArrow">
                <a:avLst>
                  <a:gd name="adj1" fmla="val 50000"/>
                  <a:gd name="adj2" fmla="val 107023"/>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6"/>
              <p:cNvSpPr/>
              <p:nvPr/>
            </p:nvSpPr>
            <p:spPr>
              <a:xfrm>
                <a:off x="7127217" y="2496477"/>
                <a:ext cx="1016000" cy="1147969"/>
              </a:xfrm>
              <a:prstGeom prst="roundRect">
                <a:avLst>
                  <a:gd name="adj" fmla="val 16667"/>
                </a:avLst>
              </a:prstGeom>
              <a:gradFill>
                <a:gsLst>
                  <a:gs pos="0">
                    <a:srgbClr val="AF94D2"/>
                  </a:gs>
                  <a:gs pos="50000">
                    <a:srgbClr val="CCBEE1"/>
                  </a:gs>
                  <a:gs pos="100000">
                    <a:srgbClr val="E6E0E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6" name="Google Shape;186;p6" descr="Alarm clock"/>
              <p:cNvPicPr preferRelativeResize="0"/>
              <p:nvPr/>
            </p:nvPicPr>
            <p:blipFill rotWithShape="1">
              <a:blip r:embed="rId7">
                <a:alphaModFix/>
              </a:blip>
              <a:srcRect/>
              <a:stretch/>
            </p:blipFill>
            <p:spPr>
              <a:xfrm>
                <a:off x="7219742" y="2588073"/>
                <a:ext cx="914400" cy="914400"/>
              </a:xfrm>
              <a:prstGeom prst="rect">
                <a:avLst/>
              </a:prstGeom>
              <a:noFill/>
              <a:ln>
                <a:noFill/>
              </a:ln>
            </p:spPr>
          </p:pic>
          <p:sp>
            <p:nvSpPr>
              <p:cNvPr id="187" name="Google Shape;187;p6"/>
              <p:cNvSpPr/>
              <p:nvPr/>
            </p:nvSpPr>
            <p:spPr>
              <a:xfrm rot="5400000">
                <a:off x="8559500" y="2528753"/>
                <a:ext cx="183434" cy="1016000"/>
              </a:xfrm>
              <a:prstGeom prst="upArrow">
                <a:avLst>
                  <a:gd name="adj1" fmla="val 50000"/>
                  <a:gd name="adj2" fmla="val 50000"/>
                </a:avLst>
              </a:prstGeom>
              <a:solidFill>
                <a:srgbClr val="6F3B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6"/>
              <p:cNvSpPr/>
              <p:nvPr/>
            </p:nvSpPr>
            <p:spPr>
              <a:xfrm rot="5400000">
                <a:off x="9967123" y="2939422"/>
                <a:ext cx="1216208" cy="1225024"/>
              </a:xfrm>
              <a:prstGeom prst="bentArrow">
                <a:avLst>
                  <a:gd name="adj1" fmla="val 5648"/>
                  <a:gd name="adj2" fmla="val 6339"/>
                  <a:gd name="adj3" fmla="val 18780"/>
                  <a:gd name="adj4" fmla="val 4375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89" name="Google Shape;189;p6" descr="Database"/>
              <p:cNvPicPr preferRelativeResize="0"/>
              <p:nvPr/>
            </p:nvPicPr>
            <p:blipFill rotWithShape="1">
              <a:blip r:embed="rId8">
                <a:alphaModFix/>
              </a:blip>
              <a:srcRect/>
              <a:stretch/>
            </p:blipFill>
            <p:spPr>
              <a:xfrm>
                <a:off x="9096624" y="4213326"/>
                <a:ext cx="914400" cy="914400"/>
              </a:xfrm>
              <a:prstGeom prst="rect">
                <a:avLst/>
              </a:prstGeom>
              <a:noFill/>
              <a:ln>
                <a:noFill/>
              </a:ln>
            </p:spPr>
          </p:pic>
        </p:grpSp>
        <p:sp>
          <p:nvSpPr>
            <p:cNvPr id="190" name="Google Shape;190;p6"/>
            <p:cNvSpPr txBox="1"/>
            <p:nvPr/>
          </p:nvSpPr>
          <p:spPr>
            <a:xfrm>
              <a:off x="8739679" y="5964070"/>
              <a:ext cx="2091115" cy="4017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Packet Engine</a:t>
              </a:r>
              <a:endParaRPr/>
            </a:p>
          </p:txBody>
        </p:sp>
        <p:sp>
          <p:nvSpPr>
            <p:cNvPr id="191" name="Google Shape;191;p6"/>
            <p:cNvSpPr txBox="1"/>
            <p:nvPr/>
          </p:nvSpPr>
          <p:spPr>
            <a:xfrm>
              <a:off x="6263424" y="493871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Configuration</a:t>
              </a:r>
              <a:endParaRPr/>
            </a:p>
          </p:txBody>
        </p:sp>
        <p:sp>
          <p:nvSpPr>
            <p:cNvPr id="192" name="Google Shape;192;p6"/>
            <p:cNvSpPr txBox="1"/>
            <p:nvPr/>
          </p:nvSpPr>
          <p:spPr>
            <a:xfrm>
              <a:off x="6884147" y="170116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Timer</a:t>
              </a:r>
              <a:endParaRPr/>
            </a:p>
          </p:txBody>
        </p:sp>
        <p:sp>
          <p:nvSpPr>
            <p:cNvPr id="193" name="Google Shape;193;p6"/>
            <p:cNvSpPr txBox="1"/>
            <p:nvPr/>
          </p:nvSpPr>
          <p:spPr>
            <a:xfrm>
              <a:off x="11412490" y="342502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HAL</a:t>
              </a:r>
              <a:endParaRPr/>
            </a:p>
          </p:txBody>
        </p:sp>
        <p:sp>
          <p:nvSpPr>
            <p:cNvPr id="194" name="Google Shape;194;p6"/>
            <p:cNvSpPr txBox="1"/>
            <p:nvPr/>
          </p:nvSpPr>
          <p:spPr>
            <a:xfrm>
              <a:off x="9189336" y="464093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endParaRPr/>
            </a:p>
          </p:txBody>
        </p:sp>
        <p:sp>
          <p:nvSpPr>
            <p:cNvPr id="195" name="Google Shape;195;p6"/>
            <p:cNvSpPr txBox="1"/>
            <p:nvPr/>
          </p:nvSpPr>
          <p:spPr>
            <a:xfrm>
              <a:off x="8483685" y="401782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endParaRPr/>
            </a:p>
          </p:txBody>
        </p:sp>
        <p:sp>
          <p:nvSpPr>
            <p:cNvPr id="196" name="Google Shape;196;p6"/>
            <p:cNvSpPr txBox="1"/>
            <p:nvPr/>
          </p:nvSpPr>
          <p:spPr>
            <a:xfrm>
              <a:off x="8470993" y="2681099"/>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a:t>
              </a:r>
              <a:endParaRPr/>
            </a:p>
          </p:txBody>
        </p:sp>
        <p:sp>
          <p:nvSpPr>
            <p:cNvPr id="197" name="Google Shape;197;p6"/>
            <p:cNvSpPr txBox="1"/>
            <p:nvPr/>
          </p:nvSpPr>
          <p:spPr>
            <a:xfrm>
              <a:off x="10094202" y="399857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a:t>
              </a:r>
              <a:endParaRPr/>
            </a:p>
          </p:txBody>
        </p:sp>
        <p:sp>
          <p:nvSpPr>
            <p:cNvPr id="198" name="Google Shape;198;p6"/>
            <p:cNvSpPr txBox="1"/>
            <p:nvPr/>
          </p:nvSpPr>
          <p:spPr>
            <a:xfrm>
              <a:off x="10459716" y="264470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5</a:t>
              </a:r>
              <a:endParaRPr/>
            </a:p>
          </p:txBody>
        </p:sp>
      </p:grpSp>
      <p:sp>
        <p:nvSpPr>
          <p:cNvPr id="199" name="Google Shape;199;p6"/>
          <p:cNvSpPr/>
          <p:nvPr/>
        </p:nvSpPr>
        <p:spPr>
          <a:xfrm rot="10800000" flipH="1">
            <a:off x="9574480" y="1923893"/>
            <a:ext cx="119361" cy="1537797"/>
          </a:xfrm>
          <a:prstGeom prst="upArrow">
            <a:avLst>
              <a:gd name="adj1" fmla="val 50000"/>
              <a:gd name="adj2" fmla="val 8710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6"/>
          <p:cNvSpPr txBox="1"/>
          <p:nvPr/>
        </p:nvSpPr>
        <p:spPr>
          <a:xfrm>
            <a:off x="7809429" y="4877670"/>
            <a:ext cx="3855299" cy="156966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Packet Engine updates the packet metadata to Database.</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Configuration can be updated run time </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Timer-based events for TX packets, Holdover events, and RX timeout events.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Hardware events like LOS, OOF, PLL Loss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PLL ID and PLL input selection instructions to HAL. </a:t>
            </a:r>
            <a:endParaRPr/>
          </a:p>
        </p:txBody>
      </p:sp>
      <p:sp>
        <p:nvSpPr>
          <p:cNvPr id="201" name="Google Shape;201;p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g12055b0ce30_0_9"/>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Supports Multiplexing, where it can be configured for the maximum number of Sources available for a PLL and the maximum number of inputs which can be given to the PLL.</a:t>
            </a:r>
            <a:endParaRPr/>
          </a:p>
          <a:p>
            <a:pPr marL="571500" lvl="0" indent="-342900" algn="l" rtl="0">
              <a:lnSpc>
                <a:spcPct val="90000"/>
              </a:lnSpc>
              <a:spcBef>
                <a:spcPts val="1000"/>
              </a:spcBef>
              <a:spcAft>
                <a:spcPts val="0"/>
              </a:spcAft>
              <a:buClr>
                <a:srgbClr val="C00000"/>
              </a:buClr>
              <a:buSzPts val="2000"/>
              <a:buFont typeface="Arial"/>
              <a:buChar char="•"/>
            </a:pPr>
            <a:r>
              <a:rPr lang="en-US"/>
              <a:t>Runs an algorithm to select the best ports and based on priority programs the MUX. </a:t>
            </a:r>
            <a:endParaRPr/>
          </a:p>
          <a:p>
            <a:pPr marL="571500" lvl="0" indent="-342900" algn="l" rtl="0">
              <a:lnSpc>
                <a:spcPct val="90000"/>
              </a:lnSpc>
              <a:spcBef>
                <a:spcPts val="1000"/>
              </a:spcBef>
              <a:spcAft>
                <a:spcPts val="0"/>
              </a:spcAft>
              <a:buClr>
                <a:srgbClr val="C00000"/>
              </a:buClr>
              <a:buSzPts val="2000"/>
              <a:buFont typeface="Arial"/>
              <a:buChar char="•"/>
            </a:pPr>
            <a:r>
              <a:rPr lang="en-US"/>
              <a:t>Works with any of the available hardware where the number of inputs to PLL is more than the number of sources available. For e.g Broadcom XGS chips for Data Center switches</a:t>
            </a:r>
            <a:endParaRPr/>
          </a:p>
        </p:txBody>
      </p:sp>
      <p:sp>
        <p:nvSpPr>
          <p:cNvPr id="206" name="Google Shape;206;g12055b0ce30_0_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07" name="Google Shape;207;g12055b0ce30_0_9"/>
          <p:cNvSpPr txBox="1">
            <a:spLocks noGrp="1"/>
          </p:cNvSpPr>
          <p:nvPr>
            <p:ph type="title"/>
          </p:nvPr>
        </p:nvSpPr>
        <p:spPr>
          <a:prstGeom prst="rect">
            <a:avLst/>
          </a:prstGeom>
          <a:noFill/>
          <a:ln>
            <a:noFill/>
          </a:ln>
        </p:spPr>
        <p:txBody>
          <a:bodyPr spcFirstLastPara="1" wrap="square" lIns="91425" tIns="45700" rIns="91425" bIns="0" anchor="b" anchorCtr="0">
            <a:normAutofit fontScale="90000"/>
          </a:bodyPr>
          <a:lstStyle/>
          <a:p>
            <a:pPr marL="228600" lvl="0" indent="0" algn="l" rtl="0">
              <a:lnSpc>
                <a:spcPct val="90000"/>
              </a:lnSpc>
              <a:spcBef>
                <a:spcPts val="0"/>
              </a:spcBef>
              <a:spcAft>
                <a:spcPts val="0"/>
              </a:spcAft>
              <a:buClr>
                <a:srgbClr val="C00000"/>
              </a:buClr>
              <a:buSzPct val="111111"/>
              <a:buNone/>
            </a:pPr>
            <a:r>
              <a:rPr lang="en-US"/>
              <a:t>External MUX for Input Signals</a:t>
            </a:r>
            <a:endParaRPr/>
          </a:p>
        </p:txBody>
      </p:sp>
      <p:sp>
        <p:nvSpPr>
          <p:cNvPr id="209" name="Google Shape;209;g12055b0ce30_0_9"/>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10" name="Google Shape;210;g12055b0ce30_0_9"/>
          <p:cNvGrpSpPr/>
          <p:nvPr/>
        </p:nvGrpSpPr>
        <p:grpSpPr>
          <a:xfrm>
            <a:off x="7129794" y="1526013"/>
            <a:ext cx="3573764" cy="3914848"/>
            <a:chOff x="7129794" y="1526013"/>
            <a:chExt cx="3573764" cy="3914848"/>
          </a:xfrm>
        </p:grpSpPr>
        <p:sp>
          <p:nvSpPr>
            <p:cNvPr id="211" name="Google Shape;211;g12055b0ce30_0_9"/>
            <p:cNvSpPr/>
            <p:nvPr/>
          </p:nvSpPr>
          <p:spPr>
            <a:xfrm rot="-5400000">
              <a:off x="8717371" y="2229879"/>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12055b0ce30_0_9"/>
            <p:cNvSpPr/>
            <p:nvPr/>
          </p:nvSpPr>
          <p:spPr>
            <a:xfrm rot="-5400000">
              <a:off x="9776128" y="2616194"/>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g12055b0ce30_0_9"/>
            <p:cNvSpPr/>
            <p:nvPr/>
          </p:nvSpPr>
          <p:spPr>
            <a:xfrm rot="-5400000">
              <a:off x="9723044" y="3475227"/>
              <a:ext cx="300292" cy="631379"/>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g12055b0ce30_0_9"/>
            <p:cNvSpPr/>
            <p:nvPr/>
          </p:nvSpPr>
          <p:spPr>
            <a:xfrm rot="-5400000">
              <a:off x="8727862" y="3070686"/>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g12055b0ce30_0_9"/>
            <p:cNvSpPr/>
            <p:nvPr/>
          </p:nvSpPr>
          <p:spPr>
            <a:xfrm rot="-5400000">
              <a:off x="8717372" y="3888532"/>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g12055b0ce30_0_9"/>
            <p:cNvSpPr/>
            <p:nvPr/>
          </p:nvSpPr>
          <p:spPr>
            <a:xfrm>
              <a:off x="10188878" y="2642629"/>
              <a:ext cx="514680" cy="1442751"/>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PLL</a:t>
              </a:r>
              <a:r>
                <a:rPr lang="en-US" sz="1400" b="0" i="0" u="none" strike="noStrike" cap="none">
                  <a:solidFill>
                    <a:schemeClr val="lt1"/>
                  </a:solidFill>
                  <a:latin typeface="Arial"/>
                  <a:ea typeface="Arial"/>
                  <a:cs typeface="Arial"/>
                  <a:sym typeface="Arial"/>
                </a:rPr>
                <a:t> </a:t>
              </a:r>
              <a:endParaRPr/>
            </a:p>
          </p:txBody>
        </p:sp>
        <p:sp>
          <p:nvSpPr>
            <p:cNvPr id="217" name="Google Shape;217;g12055b0ce30_0_9"/>
            <p:cNvSpPr/>
            <p:nvPr/>
          </p:nvSpPr>
          <p:spPr>
            <a:xfrm rot="5400000">
              <a:off x="7409968" y="3261024"/>
              <a:ext cx="3914848" cy="444825"/>
            </a:xfrm>
            <a:prstGeom prst="trapezoid">
              <a:avLst>
                <a:gd name="adj" fmla="val 80502"/>
              </a:avLst>
            </a:prstGeom>
            <a:solidFill>
              <a:srgbClr val="D7B4C6"/>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MUX</a:t>
              </a:r>
              <a:endParaRPr/>
            </a:p>
          </p:txBody>
        </p:sp>
        <p:sp>
          <p:nvSpPr>
            <p:cNvPr id="218" name="Google Shape;218;g12055b0ce30_0_9"/>
            <p:cNvSpPr/>
            <p:nvPr/>
          </p:nvSpPr>
          <p:spPr>
            <a:xfrm>
              <a:off x="7931940" y="2286000"/>
              <a:ext cx="425676" cy="2660904"/>
            </a:xfrm>
            <a:prstGeom prst="leftBrace">
              <a:avLst>
                <a:gd name="adj1" fmla="val 8333"/>
                <a:gd name="adj2" fmla="val 50000"/>
              </a:avLst>
            </a:prstGeom>
            <a:noFill/>
            <a:ln w="9525" cap="flat" cmpd="sng">
              <a:solidFill>
                <a:srgbClr val="3D3D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g12055b0ce30_0_9"/>
            <p:cNvSpPr txBox="1"/>
            <p:nvPr/>
          </p:nvSpPr>
          <p:spPr>
            <a:xfrm>
              <a:off x="7129794" y="3321272"/>
              <a:ext cx="1014984"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Inputs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35"/>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Hardware Abstraction Layer.</a:t>
            </a:r>
            <a:endParaRPr/>
          </a:p>
          <a:p>
            <a:pPr marL="571500" lvl="0" indent="-342900" algn="l" rtl="0">
              <a:lnSpc>
                <a:spcPct val="90000"/>
              </a:lnSpc>
              <a:spcBef>
                <a:spcPts val="1000"/>
              </a:spcBef>
              <a:spcAft>
                <a:spcPts val="0"/>
              </a:spcAft>
              <a:buClr>
                <a:srgbClr val="C00000"/>
              </a:buClr>
              <a:buSzPts val="2000"/>
              <a:buFont typeface="Arial"/>
              <a:buChar char="•"/>
            </a:pPr>
            <a:r>
              <a:rPr lang="en-US"/>
              <a:t>Hardware vendors can plugin their HAL functions to integrate with SyncESMC.</a:t>
            </a:r>
            <a:endParaRPr/>
          </a:p>
          <a:p>
            <a:pPr marL="571500" lvl="0" indent="-342900" algn="l" rtl="0">
              <a:lnSpc>
                <a:spcPct val="90000"/>
              </a:lnSpc>
              <a:spcBef>
                <a:spcPts val="1000"/>
              </a:spcBef>
              <a:spcAft>
                <a:spcPts val="0"/>
              </a:spcAft>
              <a:buClr>
                <a:srgbClr val="C00000"/>
              </a:buClr>
              <a:buSzPts val="2000"/>
              <a:buFont typeface="Arial"/>
              <a:buChar char="•"/>
            </a:pPr>
            <a:r>
              <a:rPr lang="en-US"/>
              <a:t>Ready for Kernel exposed APIs (in future) for controlling the hardware.</a:t>
            </a:r>
            <a:endParaRPr/>
          </a:p>
          <a:p>
            <a:pPr marL="571500" lvl="0" indent="-342900" algn="l" rtl="0">
              <a:lnSpc>
                <a:spcPct val="90000"/>
              </a:lnSpc>
              <a:spcBef>
                <a:spcPts val="1000"/>
              </a:spcBef>
              <a:spcAft>
                <a:spcPts val="0"/>
              </a:spcAft>
              <a:buClr>
                <a:srgbClr val="C00000"/>
              </a:buClr>
              <a:buSzPts val="2000"/>
              <a:buFont typeface="Arial"/>
              <a:buChar char="•"/>
            </a:pPr>
            <a:r>
              <a:rPr lang="en-US"/>
              <a:t>Hardware interrupt and status 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Multiple vendors’ PLLs can be controlled by the same stack.</a:t>
            </a:r>
            <a:endParaRPr/>
          </a:p>
          <a:p>
            <a:pPr marL="228600" lvl="0" indent="0" algn="l" rtl="0">
              <a:lnSpc>
                <a:spcPct val="90000"/>
              </a:lnSpc>
              <a:spcBef>
                <a:spcPts val="1000"/>
              </a:spcBef>
              <a:spcAft>
                <a:spcPts val="0"/>
              </a:spcAft>
              <a:buClr>
                <a:srgbClr val="C00000"/>
              </a:buClr>
              <a:buSzPts val="2000"/>
              <a:buNone/>
            </a:pPr>
            <a:endParaRPr/>
          </a:p>
        </p:txBody>
      </p:sp>
      <p:sp>
        <p:nvSpPr>
          <p:cNvPr id="224" name="Google Shape;224;p3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25" name="Google Shape;225;p3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Hardware Abstraction Layer</a:t>
            </a:r>
            <a:endParaRPr/>
          </a:p>
        </p:txBody>
      </p:sp>
      <p:grpSp>
        <p:nvGrpSpPr>
          <p:cNvPr id="227" name="Google Shape;227;p35"/>
          <p:cNvGrpSpPr/>
          <p:nvPr/>
        </p:nvGrpSpPr>
        <p:grpSpPr>
          <a:xfrm>
            <a:off x="7506712" y="1780097"/>
            <a:ext cx="4153910" cy="2650066"/>
            <a:chOff x="7506712" y="2501898"/>
            <a:chExt cx="4153910" cy="2650066"/>
          </a:xfrm>
        </p:grpSpPr>
        <p:sp>
          <p:nvSpPr>
            <p:cNvPr id="228" name="Google Shape;228;p35"/>
            <p:cNvSpPr/>
            <p:nvPr/>
          </p:nvSpPr>
          <p:spPr>
            <a:xfrm>
              <a:off x="7506712" y="2899829"/>
              <a:ext cx="1854201" cy="1854202"/>
            </a:xfrm>
            <a:prstGeom prst="roundRect">
              <a:avLst>
                <a:gd name="adj" fmla="val 16667"/>
              </a:avLst>
            </a:prstGeom>
            <a:gradFill>
              <a:gsLst>
                <a:gs pos="0">
                  <a:srgbClr val="A2A2A2"/>
                </a:gs>
                <a:gs pos="50000">
                  <a:srgbClr val="C6C6C6"/>
                </a:gs>
                <a:gs pos="100000">
                  <a:srgbClr val="E3E3E3"/>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HAL</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(Hardware Abstraction Layer)</a:t>
              </a:r>
              <a:endParaRPr/>
            </a:p>
          </p:txBody>
        </p:sp>
        <p:grpSp>
          <p:nvGrpSpPr>
            <p:cNvPr id="229" name="Google Shape;229;p35"/>
            <p:cNvGrpSpPr/>
            <p:nvPr/>
          </p:nvGrpSpPr>
          <p:grpSpPr>
            <a:xfrm>
              <a:off x="11051021" y="2501898"/>
              <a:ext cx="609601" cy="2650065"/>
              <a:chOff x="10032999" y="2501899"/>
              <a:chExt cx="609601" cy="2650065"/>
            </a:xfrm>
          </p:grpSpPr>
          <p:pic>
            <p:nvPicPr>
              <p:cNvPr id="230" name="Google Shape;230;p35" descr="Processor"/>
              <p:cNvPicPr preferRelativeResize="0"/>
              <p:nvPr/>
            </p:nvPicPr>
            <p:blipFill rotWithShape="1">
              <a:blip r:embed="rId3">
                <a:alphaModFix/>
              </a:blip>
              <a:srcRect/>
              <a:stretch/>
            </p:blipFill>
            <p:spPr>
              <a:xfrm>
                <a:off x="10033000" y="2501899"/>
                <a:ext cx="609600" cy="609600"/>
              </a:xfrm>
              <a:prstGeom prst="rect">
                <a:avLst/>
              </a:prstGeom>
              <a:noFill/>
              <a:ln>
                <a:noFill/>
              </a:ln>
            </p:spPr>
          </p:pic>
          <p:pic>
            <p:nvPicPr>
              <p:cNvPr id="231" name="Google Shape;231;p35" descr="Processor"/>
              <p:cNvPicPr preferRelativeResize="0"/>
              <p:nvPr/>
            </p:nvPicPr>
            <p:blipFill rotWithShape="1">
              <a:blip r:embed="rId4">
                <a:alphaModFix/>
              </a:blip>
              <a:srcRect/>
              <a:stretch/>
            </p:blipFill>
            <p:spPr>
              <a:xfrm>
                <a:off x="10032999" y="3522133"/>
                <a:ext cx="609599" cy="609599"/>
              </a:xfrm>
              <a:prstGeom prst="rect">
                <a:avLst/>
              </a:prstGeom>
              <a:noFill/>
              <a:ln>
                <a:noFill/>
              </a:ln>
            </p:spPr>
          </p:pic>
          <p:pic>
            <p:nvPicPr>
              <p:cNvPr id="232" name="Google Shape;232;p35" descr="Processor"/>
              <p:cNvPicPr preferRelativeResize="0"/>
              <p:nvPr/>
            </p:nvPicPr>
            <p:blipFill rotWithShape="1">
              <a:blip r:embed="rId5">
                <a:alphaModFix/>
              </a:blip>
              <a:srcRect/>
              <a:stretch/>
            </p:blipFill>
            <p:spPr>
              <a:xfrm>
                <a:off x="10033000" y="4542366"/>
                <a:ext cx="609598" cy="609598"/>
              </a:xfrm>
              <a:prstGeom prst="rect">
                <a:avLst/>
              </a:prstGeom>
              <a:noFill/>
              <a:ln>
                <a:noFill/>
              </a:ln>
            </p:spPr>
          </p:pic>
        </p:grpSp>
        <p:sp>
          <p:nvSpPr>
            <p:cNvPr id="233" name="Google Shape;233;p35"/>
            <p:cNvSpPr/>
            <p:nvPr/>
          </p:nvSpPr>
          <p:spPr>
            <a:xfrm>
              <a:off x="10058400" y="2501899"/>
              <a:ext cx="406400" cy="2650065"/>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35"/>
            <p:cNvSpPr/>
            <p:nvPr/>
          </p:nvSpPr>
          <p:spPr>
            <a:xfrm rot="-5400000">
              <a:off x="10661649" y="2487081"/>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35"/>
            <p:cNvSpPr/>
            <p:nvPr/>
          </p:nvSpPr>
          <p:spPr>
            <a:xfrm rot="-5400000">
              <a:off x="10672139" y="3505196"/>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35"/>
            <p:cNvSpPr/>
            <p:nvPr/>
          </p:nvSpPr>
          <p:spPr>
            <a:xfrm rot="-5400000">
              <a:off x="10672140" y="4557183"/>
              <a:ext cx="215901" cy="609598"/>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35"/>
            <p:cNvSpPr/>
            <p:nvPr/>
          </p:nvSpPr>
          <p:spPr>
            <a:xfrm rot="-5400000">
              <a:off x="9592827" y="3505195"/>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38" name="Google Shape;238;p3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7"/>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UDS socket can be used to interact with external applications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PTP stack</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Seamless integration with any PTP stack over a UDS socket.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SyncESMC can convert Clock Class to Clock quality as per G.8275.2  Annex F.</a:t>
            </a:r>
            <a:endParaRPr/>
          </a:p>
          <a:p>
            <a:pPr marL="571500" lvl="0" indent="-228600" algn="l" rtl="0">
              <a:lnSpc>
                <a:spcPct val="90000"/>
              </a:lnSpc>
              <a:spcBef>
                <a:spcPts val="1000"/>
              </a:spcBef>
              <a:spcAft>
                <a:spcPts val="0"/>
              </a:spcAft>
              <a:buClr>
                <a:srgbClr val="C00000"/>
              </a:buClr>
              <a:buSzPts val="2000"/>
              <a:buFont typeface="Noto Sans Symbols"/>
              <a:buChar char="▪"/>
            </a:pPr>
            <a:r>
              <a:rPr lang="en-US"/>
              <a:t>External Application Interfaces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FishEye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Configurations</a:t>
            </a:r>
            <a:endParaRPr/>
          </a:p>
          <a:p>
            <a:pPr marL="228600" lvl="0" indent="0" algn="l" rtl="0">
              <a:lnSpc>
                <a:spcPct val="90000"/>
              </a:lnSpc>
              <a:spcBef>
                <a:spcPts val="1000"/>
              </a:spcBef>
              <a:spcAft>
                <a:spcPts val="0"/>
              </a:spcAft>
              <a:buClr>
                <a:srgbClr val="C00000"/>
              </a:buClr>
              <a:buSzPts val="2000"/>
              <a:buNone/>
            </a:pPr>
            <a:r>
              <a:rPr lang="en-US"/>
              <a:t>	</a:t>
            </a:r>
            <a:endParaRPr/>
          </a:p>
        </p:txBody>
      </p:sp>
      <p:sp>
        <p:nvSpPr>
          <p:cNvPr id="243" name="Google Shape;243;p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44" name="Google Shape;244;p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External Interface</a:t>
            </a:r>
            <a:endParaRPr/>
          </a:p>
        </p:txBody>
      </p:sp>
      <p:sp>
        <p:nvSpPr>
          <p:cNvPr id="246" name="Google Shape;246;p7"/>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47" name="Google Shape;247;p7"/>
          <p:cNvGrpSpPr/>
          <p:nvPr/>
        </p:nvGrpSpPr>
        <p:grpSpPr>
          <a:xfrm>
            <a:off x="7162800" y="1657349"/>
            <a:ext cx="4789152" cy="4219576"/>
            <a:chOff x="6993578" y="1576126"/>
            <a:chExt cx="5535131" cy="4519874"/>
          </a:xfrm>
        </p:grpSpPr>
        <p:sp>
          <p:nvSpPr>
            <p:cNvPr id="248" name="Google Shape;248;p7"/>
            <p:cNvSpPr/>
            <p:nvPr/>
          </p:nvSpPr>
          <p:spPr>
            <a:xfrm>
              <a:off x="7787811" y="3935858"/>
              <a:ext cx="3972168" cy="2160142"/>
            </a:xfrm>
            <a:prstGeom prst="roundRect">
              <a:avLst>
                <a:gd name="adj" fmla="val 16667"/>
              </a:avLst>
            </a:prstGeom>
            <a:solidFill>
              <a:srgbClr val="B3FFD3"/>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SyncESMC</a:t>
              </a:r>
              <a:endParaRPr/>
            </a:p>
          </p:txBody>
        </p:sp>
        <p:sp>
          <p:nvSpPr>
            <p:cNvPr id="249" name="Google Shape;249;p7"/>
            <p:cNvSpPr/>
            <p:nvPr/>
          </p:nvSpPr>
          <p:spPr>
            <a:xfrm>
              <a:off x="9534756" y="3613999"/>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UDS</a:t>
              </a:r>
              <a:endParaRPr/>
            </a:p>
          </p:txBody>
        </p:sp>
        <p:sp>
          <p:nvSpPr>
            <p:cNvPr id="250" name="Google Shape;250;p7"/>
            <p:cNvSpPr/>
            <p:nvPr/>
          </p:nvSpPr>
          <p:spPr>
            <a:xfrm>
              <a:off x="8918306" y="1576126"/>
              <a:ext cx="1931541" cy="1509445"/>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PTP </a:t>
              </a:r>
              <a:endParaRPr/>
            </a:p>
          </p:txBody>
        </p:sp>
        <p:sp>
          <p:nvSpPr>
            <p:cNvPr id="251" name="Google Shape;251;p7"/>
            <p:cNvSpPr/>
            <p:nvPr/>
          </p:nvSpPr>
          <p:spPr>
            <a:xfrm>
              <a:off x="9789398" y="3107896"/>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7"/>
            <p:cNvSpPr txBox="1"/>
            <p:nvPr/>
          </p:nvSpPr>
          <p:spPr>
            <a:xfrm>
              <a:off x="10233399" y="3122556"/>
              <a:ext cx="2295310" cy="791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Exchange information on Application-defined TLVs</a:t>
              </a:r>
              <a:endParaRPr/>
            </a:p>
          </p:txBody>
        </p:sp>
        <p:sp>
          <p:nvSpPr>
            <p:cNvPr id="253" name="Google Shape;253;p7"/>
            <p:cNvSpPr/>
            <p:nvPr/>
          </p:nvSpPr>
          <p:spPr>
            <a:xfrm>
              <a:off x="7477356" y="4585383"/>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I/F</a:t>
              </a:r>
              <a:endParaRPr/>
            </a:p>
          </p:txBody>
        </p:sp>
        <p:sp>
          <p:nvSpPr>
            <p:cNvPr id="254" name="Google Shape;254;p7"/>
            <p:cNvSpPr/>
            <p:nvPr/>
          </p:nvSpPr>
          <p:spPr>
            <a:xfrm rot="-5400000">
              <a:off x="7140789" y="4687678"/>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6"/>
          <p:cNvPicPr preferRelativeResize="0"/>
          <p:nvPr/>
        </p:nvPicPr>
        <p:blipFill rotWithShape="1">
          <a:blip r:embed="rId3">
            <a:alphaModFix/>
          </a:blip>
          <a:srcRect/>
          <a:stretch/>
        </p:blipFill>
        <p:spPr>
          <a:xfrm>
            <a:off x="0" y="870857"/>
            <a:ext cx="12192000" cy="5987143"/>
          </a:xfrm>
          <a:prstGeom prst="rect">
            <a:avLst/>
          </a:prstGeom>
          <a:noFill/>
          <a:ln>
            <a:noFill/>
          </a:ln>
        </p:spPr>
      </p:pic>
      <p:pic>
        <p:nvPicPr>
          <p:cNvPr id="260" name="Google Shape;260;p36"/>
          <p:cNvPicPr preferRelativeResize="0"/>
          <p:nvPr/>
        </p:nvPicPr>
        <p:blipFill rotWithShape="1">
          <a:blip r:embed="rId4">
            <a:alphaModFix/>
          </a:blip>
          <a:srcRect/>
          <a:stretch/>
        </p:blipFill>
        <p:spPr>
          <a:xfrm>
            <a:off x="4400550" y="2847975"/>
            <a:ext cx="3390900" cy="1162050"/>
          </a:xfrm>
          <a:prstGeom prst="rect">
            <a:avLst/>
          </a:prstGeom>
          <a:noFill/>
          <a:ln>
            <a:noFill/>
          </a:ln>
        </p:spPr>
      </p:pic>
      <p:sp>
        <p:nvSpPr>
          <p:cNvPr id="261" name="Google Shape;261;p36"/>
          <p:cNvSpPr txBox="1"/>
          <p:nvPr/>
        </p:nvSpPr>
        <p:spPr>
          <a:xfrm>
            <a:off x="3600450" y="4286250"/>
            <a:ext cx="580072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Calibri"/>
                <a:ea typeface="Calibri"/>
                <a:cs typeface="Calibri"/>
                <a:sym typeface="Calibri"/>
              </a:rPr>
              <a:t>Analyze, Optimize and Monetize your Network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68" name="Google Shape;268;p3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Graph</a:t>
            </a:r>
            <a:endParaRPr/>
          </a:p>
        </p:txBody>
      </p:sp>
      <p:pic>
        <p:nvPicPr>
          <p:cNvPr id="269" name="Google Shape;269;p37"/>
          <p:cNvPicPr preferRelativeResize="0"/>
          <p:nvPr/>
        </p:nvPicPr>
        <p:blipFill rotWithShape="1">
          <a:blip r:embed="rId3">
            <a:alphaModFix/>
          </a:blip>
          <a:srcRect/>
          <a:stretch/>
        </p:blipFill>
        <p:spPr>
          <a:xfrm>
            <a:off x="627797" y="1441204"/>
            <a:ext cx="11095630" cy="49151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76" name="Google Shape;276;p38"/>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Summary</a:t>
            </a:r>
            <a:endParaRPr/>
          </a:p>
        </p:txBody>
      </p:sp>
      <p:pic>
        <p:nvPicPr>
          <p:cNvPr id="277" name="Google Shape;277;p38"/>
          <p:cNvPicPr preferRelativeResize="0"/>
          <p:nvPr/>
        </p:nvPicPr>
        <p:blipFill rotWithShape="1">
          <a:blip r:embed="rId3">
            <a:alphaModFix/>
          </a:blip>
          <a:srcRect/>
          <a:stretch/>
        </p:blipFill>
        <p:spPr>
          <a:xfrm>
            <a:off x="518678" y="1553804"/>
            <a:ext cx="11177453" cy="48349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84" name="Google Shape;284;p39"/>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Performance</a:t>
            </a:r>
            <a:endParaRPr/>
          </a:p>
        </p:txBody>
      </p:sp>
      <p:pic>
        <p:nvPicPr>
          <p:cNvPr id="285" name="Google Shape;285;p39"/>
          <p:cNvPicPr preferRelativeResize="0"/>
          <p:nvPr/>
        </p:nvPicPr>
        <p:blipFill rotWithShape="1">
          <a:blip r:embed="rId3">
            <a:alphaModFix/>
          </a:blip>
          <a:srcRect/>
          <a:stretch/>
        </p:blipFill>
        <p:spPr>
          <a:xfrm>
            <a:off x="518677" y="1493881"/>
            <a:ext cx="11177453" cy="46851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92" name="Google Shape;292;p4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Port Performance</a:t>
            </a:r>
            <a:endParaRPr/>
          </a:p>
        </p:txBody>
      </p:sp>
      <p:pic>
        <p:nvPicPr>
          <p:cNvPr id="293" name="Google Shape;293;p40"/>
          <p:cNvPicPr preferRelativeResize="0"/>
          <p:nvPr/>
        </p:nvPicPr>
        <p:blipFill rotWithShape="1">
          <a:blip r:embed="rId3">
            <a:alphaModFix/>
          </a:blip>
          <a:srcRect/>
          <a:stretch/>
        </p:blipFill>
        <p:spPr>
          <a:xfrm>
            <a:off x="518678" y="1501254"/>
            <a:ext cx="11334792" cy="4855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33"/>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SzPts val="2400"/>
              <a:buFont typeface="Arial"/>
              <a:buChar char="•"/>
            </a:pPr>
            <a:r>
              <a:rPr lang="en-US" b="1">
                <a:solidFill>
                  <a:srgbClr val="222222"/>
                </a:solidFill>
                <a:latin typeface="Calibri"/>
                <a:ea typeface="Calibri"/>
                <a:cs typeface="Calibri"/>
                <a:sym typeface="Calibri"/>
              </a:rPr>
              <a:t>SyncMonk</a:t>
            </a:r>
            <a:r>
              <a:rPr lang="en-US" b="1" i="0">
                <a:solidFill>
                  <a:srgbClr val="222222"/>
                </a:solidFill>
                <a:latin typeface="Calibri"/>
                <a:ea typeface="Calibri"/>
                <a:cs typeface="Calibri"/>
                <a:sym typeface="Calibri"/>
              </a:rPr>
              <a:t> </a:t>
            </a:r>
            <a:r>
              <a:rPr lang="en-US" b="0" i="0">
                <a:solidFill>
                  <a:srgbClr val="222222"/>
                </a:solidFill>
                <a:latin typeface="Calibri"/>
                <a:ea typeface="Calibri"/>
                <a:cs typeface="Calibri"/>
                <a:sym typeface="Calibri"/>
              </a:rPr>
              <a:t>is an early stage bootstrapped startup founded in 2020. We are based in Bangalore, India with main focus on time synchronization services and products. SyncMonk provides complete integration services to Telecom, Networking and Semiconductor companies. </a:t>
            </a:r>
            <a:endParaRPr/>
          </a:p>
          <a:p>
            <a:pPr marL="571500" lvl="0" indent="-342900" algn="l" rtl="0">
              <a:lnSpc>
                <a:spcPct val="90000"/>
              </a:lnSpc>
              <a:spcBef>
                <a:spcPts val="1000"/>
              </a:spcBef>
              <a:spcAft>
                <a:spcPts val="0"/>
              </a:spcAft>
              <a:buSzPts val="2400"/>
              <a:buFont typeface="Arial"/>
              <a:buChar char="•"/>
            </a:pPr>
            <a:r>
              <a:rPr lang="en-US" b="0" i="0">
                <a:solidFill>
                  <a:srgbClr val="222222"/>
                </a:solidFill>
                <a:latin typeface="Calibri"/>
                <a:ea typeface="Calibri"/>
                <a:cs typeface="Calibri"/>
                <a:sym typeface="Calibri"/>
              </a:rPr>
              <a:t>SyncMonk believes in innovating things and is working on the Time Services portfolio including software  and hardware solutions. </a:t>
            </a:r>
            <a:endParaRPr/>
          </a:p>
          <a:p>
            <a:pPr marL="571500" lvl="0" indent="-342900" algn="l" rtl="0">
              <a:lnSpc>
                <a:spcPct val="90000"/>
              </a:lnSpc>
              <a:spcBef>
                <a:spcPts val="1000"/>
              </a:spcBef>
              <a:spcAft>
                <a:spcPts val="0"/>
              </a:spcAft>
              <a:buSzPts val="2400"/>
              <a:buFont typeface="Arial"/>
              <a:buChar char="•"/>
            </a:pPr>
            <a:r>
              <a:rPr lang="en-US" b="0" i="0">
                <a:solidFill>
                  <a:srgbClr val="222222"/>
                </a:solidFill>
                <a:latin typeface="Calibri"/>
                <a:ea typeface="Calibri"/>
                <a:cs typeface="Calibri"/>
                <a:sym typeface="Calibri"/>
              </a:rPr>
              <a:t>Solutions offered by </a:t>
            </a:r>
            <a:r>
              <a:rPr lang="en-US">
                <a:solidFill>
                  <a:srgbClr val="222222"/>
                </a:solidFill>
                <a:latin typeface="Calibri"/>
                <a:ea typeface="Calibri"/>
                <a:cs typeface="Calibri"/>
                <a:sym typeface="Calibri"/>
              </a:rPr>
              <a:t>S</a:t>
            </a:r>
            <a:r>
              <a:rPr lang="en-US" b="0" i="0">
                <a:solidFill>
                  <a:srgbClr val="222222"/>
                </a:solidFill>
                <a:latin typeface="Calibri"/>
                <a:ea typeface="Calibri"/>
                <a:cs typeface="Calibri"/>
                <a:sym typeface="Calibri"/>
              </a:rPr>
              <a:t>yncMonk are:</a:t>
            </a:r>
            <a:endParaRPr/>
          </a:p>
          <a:p>
            <a:pPr marL="1028700" lvl="1" indent="-342900" algn="l" rtl="0">
              <a:lnSpc>
                <a:spcPct val="90000"/>
              </a:lnSpc>
              <a:spcBef>
                <a:spcPts val="500"/>
              </a:spcBef>
              <a:spcAft>
                <a:spcPts val="0"/>
              </a:spcAft>
              <a:buSzPts val="2400"/>
              <a:buFont typeface="Arial"/>
              <a:buChar char="•"/>
            </a:pPr>
            <a:r>
              <a:rPr lang="en-US" b="1" i="0">
                <a:solidFill>
                  <a:srgbClr val="222222"/>
                </a:solidFill>
                <a:latin typeface="Calibri"/>
                <a:ea typeface="Calibri"/>
                <a:cs typeface="Calibri"/>
                <a:sym typeface="Calibri"/>
              </a:rPr>
              <a:t>SyncESMC v1.0</a:t>
            </a:r>
            <a:r>
              <a:rPr lang="en-US" b="0" i="0">
                <a:solidFill>
                  <a:srgbClr val="222222"/>
                </a:solidFill>
                <a:latin typeface="Calibri"/>
                <a:ea typeface="Calibri"/>
                <a:cs typeface="Calibri"/>
                <a:sym typeface="Calibri"/>
              </a:rPr>
              <a:t>  an ESMC implementation based on ITU-T standard, </a:t>
            </a:r>
            <a:endParaRPr/>
          </a:p>
          <a:p>
            <a:pPr marL="1028700" lvl="1" indent="-342900" algn="l" rtl="0">
              <a:lnSpc>
                <a:spcPct val="90000"/>
              </a:lnSpc>
              <a:spcBef>
                <a:spcPts val="500"/>
              </a:spcBef>
              <a:spcAft>
                <a:spcPts val="0"/>
              </a:spcAft>
              <a:buSzPts val="2400"/>
              <a:buFont typeface="Arial"/>
              <a:buChar char="•"/>
            </a:pPr>
            <a:r>
              <a:rPr lang="en-US" b="1" i="0">
                <a:solidFill>
                  <a:srgbClr val="222222"/>
                </a:solidFill>
                <a:latin typeface="Calibri"/>
                <a:ea typeface="Calibri"/>
                <a:cs typeface="Calibri"/>
                <a:sym typeface="Calibri"/>
              </a:rPr>
              <a:t>FishEye - Set your Vision</a:t>
            </a:r>
            <a:r>
              <a:rPr lang="en-US" b="0" i="0">
                <a:solidFill>
                  <a:srgbClr val="222222"/>
                </a:solidFill>
                <a:latin typeface="Calibri"/>
                <a:ea typeface="Calibri"/>
                <a:cs typeface="Calibri"/>
                <a:sym typeface="Calibri"/>
              </a:rPr>
              <a:t> Clock Monitoring tool for sync and time services</a:t>
            </a:r>
            <a:endParaRPr/>
          </a:p>
          <a:p>
            <a:pPr marL="1028700" lvl="1" indent="-342900" algn="l" rtl="0">
              <a:lnSpc>
                <a:spcPct val="90000"/>
              </a:lnSpc>
              <a:spcBef>
                <a:spcPts val="500"/>
              </a:spcBef>
              <a:spcAft>
                <a:spcPts val="0"/>
              </a:spcAft>
              <a:buSzPts val="2400"/>
              <a:buFont typeface="Arial"/>
              <a:buChar char="•"/>
            </a:pPr>
            <a:r>
              <a:rPr lang="en-US" b="1" i="0">
                <a:solidFill>
                  <a:srgbClr val="222222"/>
                </a:solidFill>
                <a:latin typeface="Calibri"/>
                <a:ea typeface="Calibri"/>
                <a:cs typeface="Calibri"/>
                <a:sym typeface="Calibri"/>
              </a:rPr>
              <a:t>SyncPTP</a:t>
            </a:r>
            <a:r>
              <a:rPr lang="en-US" b="0" i="0">
                <a:solidFill>
                  <a:srgbClr val="222222"/>
                </a:solidFill>
                <a:latin typeface="Calibri"/>
                <a:ea typeface="Calibri"/>
                <a:cs typeface="Calibri"/>
                <a:sym typeface="Calibri"/>
              </a:rPr>
              <a:t> ptp stack optimized and in compliance with IEEE 1588-2019 standard and respective profiles. </a:t>
            </a:r>
            <a:endParaRPr/>
          </a:p>
          <a:p>
            <a:pPr marL="571500" lvl="0" indent="-190500" algn="l" rtl="0">
              <a:lnSpc>
                <a:spcPct val="90000"/>
              </a:lnSpc>
              <a:spcBef>
                <a:spcPts val="1000"/>
              </a:spcBef>
              <a:spcAft>
                <a:spcPts val="0"/>
              </a:spcAft>
              <a:buClr>
                <a:srgbClr val="C00000"/>
              </a:buClr>
              <a:buSzPts val="2400"/>
              <a:buFont typeface="Arial"/>
              <a:buNone/>
            </a:pPr>
            <a:endParaRPr>
              <a:solidFill>
                <a:schemeClr val="dk1"/>
              </a:solidFill>
            </a:endParaRPr>
          </a:p>
        </p:txBody>
      </p:sp>
      <p:sp>
        <p:nvSpPr>
          <p:cNvPr id="78" name="Google Shape;78;p3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76" name="Google Shape;76;p33"/>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Introduction</a:t>
            </a:r>
            <a:endParaRPr/>
          </a:p>
        </p:txBody>
      </p:sp>
      <p:sp>
        <p:nvSpPr>
          <p:cNvPr id="79" name="Google Shape;79;p3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300" name="Google Shape;300;p4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Details</a:t>
            </a:r>
            <a:endParaRPr/>
          </a:p>
        </p:txBody>
      </p:sp>
      <p:pic>
        <p:nvPicPr>
          <p:cNvPr id="301" name="Google Shape;301;p41"/>
          <p:cNvPicPr preferRelativeResize="0"/>
          <p:nvPr/>
        </p:nvPicPr>
        <p:blipFill rotWithShape="1">
          <a:blip r:embed="rId3">
            <a:alphaModFix/>
          </a:blip>
          <a:srcRect/>
          <a:stretch/>
        </p:blipFill>
        <p:spPr>
          <a:xfrm>
            <a:off x="518678" y="1776199"/>
            <a:ext cx="11296160" cy="1652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body" idx="1"/>
          </p:nvPr>
        </p:nvSpPr>
        <p:spPr>
          <a:xfrm>
            <a:off x="531378" y="1754156"/>
            <a:ext cx="5981389" cy="4130178"/>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81000" algn="l" rtl="0">
              <a:lnSpc>
                <a:spcPct val="90000"/>
              </a:lnSpc>
              <a:spcBef>
                <a:spcPts val="1000"/>
              </a:spcBef>
              <a:spcAft>
                <a:spcPts val="0"/>
              </a:spcAft>
              <a:buClr>
                <a:schemeClr val="accent2"/>
              </a:buClr>
              <a:buSzPct val="108108"/>
              <a:buFont typeface="Arial"/>
              <a:buChar char="•"/>
            </a:pPr>
            <a:r>
              <a:rPr lang="en-US"/>
              <a:t>Overview</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Why SyncESMC</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Architecture</a:t>
            </a:r>
            <a:endParaRPr/>
          </a:p>
          <a:p>
            <a:pPr marL="914400" lvl="1" indent="-355600" algn="l" rtl="0">
              <a:lnSpc>
                <a:spcPct val="90000"/>
              </a:lnSpc>
              <a:spcBef>
                <a:spcPts val="500"/>
              </a:spcBef>
              <a:spcAft>
                <a:spcPts val="0"/>
              </a:spcAft>
              <a:buSzPct val="108108"/>
              <a:buChar char="•"/>
            </a:pPr>
            <a:r>
              <a:rPr lang="en-US"/>
              <a:t>Design GOALS</a:t>
            </a:r>
            <a:endParaRPr/>
          </a:p>
          <a:p>
            <a:pPr marL="914400" lvl="1" indent="-355600" algn="l" rtl="0">
              <a:lnSpc>
                <a:spcPct val="90000"/>
              </a:lnSpc>
              <a:spcBef>
                <a:spcPts val="500"/>
              </a:spcBef>
              <a:spcAft>
                <a:spcPts val="0"/>
              </a:spcAft>
              <a:buSzPct val="108108"/>
              <a:buChar char="•"/>
            </a:pPr>
            <a:r>
              <a:rPr lang="en-US"/>
              <a:t>Configuration</a:t>
            </a:r>
            <a:endParaRPr/>
          </a:p>
          <a:p>
            <a:pPr marL="914400" lvl="1" indent="-355600" algn="l" rtl="0">
              <a:lnSpc>
                <a:spcPct val="90000"/>
              </a:lnSpc>
              <a:spcBef>
                <a:spcPts val="500"/>
              </a:spcBef>
              <a:spcAft>
                <a:spcPts val="0"/>
              </a:spcAft>
              <a:buSzPct val="108108"/>
              <a:buChar char="•"/>
            </a:pPr>
            <a:r>
              <a:rPr lang="en-US"/>
              <a:t>Packet Engine</a:t>
            </a:r>
            <a:endParaRPr/>
          </a:p>
          <a:p>
            <a:pPr marL="914400" lvl="1" indent="-355600" algn="l" rtl="0">
              <a:lnSpc>
                <a:spcPct val="90000"/>
              </a:lnSpc>
              <a:spcBef>
                <a:spcPts val="500"/>
              </a:spcBef>
              <a:spcAft>
                <a:spcPts val="0"/>
              </a:spcAft>
              <a:buSzPct val="108108"/>
              <a:buChar char="•"/>
            </a:pPr>
            <a:r>
              <a:rPr lang="en-US"/>
              <a:t>ESMC State Machine</a:t>
            </a:r>
            <a:endParaRPr/>
          </a:p>
          <a:p>
            <a:pPr marL="914400" lvl="1" indent="-355600" algn="l" rtl="0">
              <a:lnSpc>
                <a:spcPct val="90000"/>
              </a:lnSpc>
              <a:spcBef>
                <a:spcPts val="500"/>
              </a:spcBef>
              <a:spcAft>
                <a:spcPts val="0"/>
              </a:spcAft>
              <a:buSzPct val="108108"/>
              <a:buChar char="•"/>
            </a:pPr>
            <a:r>
              <a:rPr lang="en-US"/>
              <a:t>Hardware Abstraction Layer (HAL)</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External Interface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FishEye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Demo Video</a:t>
            </a:r>
            <a:endParaRPr/>
          </a:p>
        </p:txBody>
      </p:sp>
      <p:sp>
        <p:nvSpPr>
          <p:cNvPr id="85" name="Google Shape;85;p3"/>
          <p:cNvSpPr txBox="1">
            <a:spLocks noGrp="1"/>
          </p:cNvSpPr>
          <p:nvPr>
            <p:ph type="title"/>
          </p:nvPr>
        </p:nvSpPr>
        <p:spPr>
          <a:xfrm>
            <a:off x="531378" y="363705"/>
            <a:ext cx="7342622" cy="121556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Agenda</a:t>
            </a:r>
            <a:endParaRPr/>
          </a:p>
        </p:txBody>
      </p:sp>
      <p:sp>
        <p:nvSpPr>
          <p:cNvPr id="86" name="Google Shape;86;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pic>
        <p:nvPicPr>
          <p:cNvPr id="87" name="Google Shape;87;p3"/>
          <p:cNvPicPr preferRelativeResize="0"/>
          <p:nvPr/>
        </p:nvPicPr>
        <p:blipFill rotWithShape="1">
          <a:blip r:embed="rId3">
            <a:alphaModFix/>
          </a:blip>
          <a:srcRect l="5694" t="1991" r="4597" b="10412"/>
          <a:stretch/>
        </p:blipFill>
        <p:spPr>
          <a:xfrm>
            <a:off x="6512767" y="1127394"/>
            <a:ext cx="5000120" cy="4872716"/>
          </a:xfrm>
          <a:prstGeom prst="rect">
            <a:avLst/>
          </a:prstGeom>
          <a:noFill/>
          <a:ln>
            <a:noFill/>
          </a:ln>
        </p:spPr>
      </p:pic>
      <p:sp>
        <p:nvSpPr>
          <p:cNvPr id="88" name="Google Shape;88;p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ESMC is a Logical Channel which transmits SSM information.</a:t>
            </a:r>
            <a:endParaRPr/>
          </a:p>
          <a:p>
            <a:pPr marL="571500" lvl="0" indent="-342900" algn="l" rtl="0">
              <a:lnSpc>
                <a:spcPct val="90000"/>
              </a:lnSpc>
              <a:spcBef>
                <a:spcPts val="1000"/>
              </a:spcBef>
              <a:spcAft>
                <a:spcPts val="0"/>
              </a:spcAft>
              <a:buClr>
                <a:srgbClr val="C00000"/>
              </a:buClr>
              <a:buSzPts val="2400"/>
              <a:buFont typeface="Arial"/>
              <a:buChar char="•"/>
            </a:pPr>
            <a:r>
              <a:rPr lang="en-US"/>
              <a:t>The SSM information determines the Quality level of EEC.</a:t>
            </a:r>
            <a:endParaRPr/>
          </a:p>
          <a:p>
            <a:pPr marL="571500" lvl="0" indent="-342900" algn="l" rtl="0">
              <a:lnSpc>
                <a:spcPct val="90000"/>
              </a:lnSpc>
              <a:spcBef>
                <a:spcPts val="1000"/>
              </a:spcBef>
              <a:spcAft>
                <a:spcPts val="0"/>
              </a:spcAft>
              <a:buClr>
                <a:srgbClr val="C00000"/>
              </a:buClr>
              <a:buSzPts val="2400"/>
              <a:buFont typeface="Arial"/>
              <a:buChar char="•"/>
            </a:pPr>
            <a:r>
              <a:rPr lang="en-US"/>
              <a:t>It is based on ITU-T G.8264 (03/2018) and ITU-T G.781 (04/2020)</a:t>
            </a:r>
            <a:endParaRPr/>
          </a:p>
          <a:p>
            <a:pPr marL="571500" lvl="0" indent="-342900" algn="l" rtl="0">
              <a:lnSpc>
                <a:spcPct val="90000"/>
              </a:lnSpc>
              <a:spcBef>
                <a:spcPts val="1000"/>
              </a:spcBef>
              <a:spcAft>
                <a:spcPts val="0"/>
              </a:spcAft>
              <a:buClr>
                <a:srgbClr val="C00000"/>
              </a:buClr>
              <a:buSzPts val="2400"/>
              <a:buFont typeface="Arial"/>
              <a:buChar char="•"/>
            </a:pPr>
            <a:r>
              <a:rPr lang="en-US"/>
              <a:t>Ethernet SSM is ITU-T-defined Ethernet Slow Protocol.</a:t>
            </a:r>
            <a:endParaRPr/>
          </a:p>
        </p:txBody>
      </p:sp>
      <p:sp>
        <p:nvSpPr>
          <p:cNvPr id="95" name="Google Shape;95;p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93" name="Google Shape;93;p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Overview</a:t>
            </a:r>
            <a:endParaRPr/>
          </a:p>
        </p:txBody>
      </p:sp>
      <p:sp>
        <p:nvSpPr>
          <p:cNvPr id="96" name="Google Shape;96;p1"/>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97" name="Google Shape;97;p1"/>
          <p:cNvPicPr preferRelativeResize="0"/>
          <p:nvPr/>
        </p:nvPicPr>
        <p:blipFill rotWithShape="1">
          <a:blip r:embed="rId3">
            <a:alphaModFix/>
          </a:blip>
          <a:srcRect/>
          <a:stretch/>
        </p:blipFill>
        <p:spPr>
          <a:xfrm>
            <a:off x="3368421" y="3681850"/>
            <a:ext cx="5455158" cy="1924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531378" y="363705"/>
            <a:ext cx="8155422" cy="1215566"/>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SzPct val="111111"/>
              <a:buNone/>
            </a:pPr>
            <a:r>
              <a:rPr lang="en-US" b="0" i="0">
                <a:solidFill>
                  <a:srgbClr val="202122"/>
                </a:solidFill>
                <a:latin typeface="Arial"/>
                <a:ea typeface="Arial"/>
                <a:cs typeface="Arial"/>
                <a:sym typeface="Arial"/>
              </a:rPr>
              <a:t>Synchronization Network Topology</a:t>
            </a:r>
            <a:endParaRPr/>
          </a:p>
        </p:txBody>
      </p:sp>
      <p:sp>
        <p:nvSpPr>
          <p:cNvPr id="103" name="Google Shape;103;p3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04" name="Google Shape;104;p34"/>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05" name="Google Shape;105;p34"/>
          <p:cNvPicPr preferRelativeResize="0"/>
          <p:nvPr/>
        </p:nvPicPr>
        <p:blipFill rotWithShape="1">
          <a:blip r:embed="rId3">
            <a:alphaModFix/>
          </a:blip>
          <a:srcRect/>
          <a:stretch/>
        </p:blipFill>
        <p:spPr>
          <a:xfrm>
            <a:off x="2395930" y="1722316"/>
            <a:ext cx="7395529" cy="449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0"/>
          <p:cNvSpPr txBox="1">
            <a:spLocks noGrp="1"/>
          </p:cNvSpPr>
          <p:nvPr>
            <p:ph type="body" idx="1"/>
          </p:nvPr>
        </p:nvSpPr>
        <p:spPr>
          <a:xfrm>
            <a:off x="338529" y="1650162"/>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Hardware Abstracted ESMC stack.</a:t>
            </a:r>
            <a:endParaRPr/>
          </a:p>
          <a:p>
            <a:pPr marL="571500" lvl="0" indent="-342900" algn="l" rtl="0">
              <a:lnSpc>
                <a:spcPct val="90000"/>
              </a:lnSpc>
              <a:spcBef>
                <a:spcPts val="1000"/>
              </a:spcBef>
              <a:spcAft>
                <a:spcPts val="0"/>
              </a:spcAft>
              <a:buClr>
                <a:srgbClr val="C00000"/>
              </a:buClr>
              <a:buSzPts val="2400"/>
              <a:buFont typeface="Arial"/>
              <a:buChar char="•"/>
            </a:pPr>
            <a:r>
              <a:rPr lang="en-US"/>
              <a:t>Compliant to G.781(04/2020) and G.8264 (03/2018).</a:t>
            </a:r>
            <a:endParaRPr/>
          </a:p>
          <a:p>
            <a:pPr marL="571500" lvl="0" indent="-342900" algn="l" rtl="0">
              <a:lnSpc>
                <a:spcPct val="90000"/>
              </a:lnSpc>
              <a:spcBef>
                <a:spcPts val="1000"/>
              </a:spcBef>
              <a:spcAft>
                <a:spcPts val="0"/>
              </a:spcAft>
              <a:buClr>
                <a:srgbClr val="C00000"/>
              </a:buClr>
              <a:buSzPts val="2400"/>
              <a:buFont typeface="Arial"/>
              <a:buChar char="•"/>
            </a:pPr>
            <a:r>
              <a:rPr lang="en-US"/>
              <a:t>Simplified 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PTP Stack (to support IWF)</a:t>
            </a:r>
            <a:endParaRPr/>
          </a:p>
          <a:p>
            <a:pPr marL="571500" lvl="0" indent="-342900" algn="l" rtl="0">
              <a:lnSpc>
                <a:spcPct val="90000"/>
              </a:lnSpc>
              <a:spcBef>
                <a:spcPts val="1000"/>
              </a:spcBef>
              <a:spcAft>
                <a:spcPts val="0"/>
              </a:spcAft>
              <a:buClr>
                <a:srgbClr val="C00000"/>
              </a:buClr>
              <a:buSzPts val="2400"/>
              <a:buFont typeface="Arial"/>
              <a:buChar char="•"/>
            </a:pPr>
            <a:r>
              <a:rPr lang="en-US"/>
              <a:t>Dynamic configuration support.</a:t>
            </a:r>
            <a:endParaRPr/>
          </a:p>
          <a:p>
            <a:pPr marL="571500" lvl="0" indent="-342900" algn="l" rtl="0">
              <a:lnSpc>
                <a:spcPct val="90000"/>
              </a:lnSpc>
              <a:spcBef>
                <a:spcPts val="1000"/>
              </a:spcBef>
              <a:spcAft>
                <a:spcPts val="0"/>
              </a:spcAft>
              <a:buClr>
                <a:srgbClr val="C00000"/>
              </a:buClr>
              <a:buSzPts val="2400"/>
              <a:buFont typeface="Arial"/>
              <a:buChar char="•"/>
            </a:pPr>
            <a:r>
              <a:rPr lang="en-US"/>
              <a:t>Monitoring with FishEye</a:t>
            </a:r>
            <a:endParaRPr/>
          </a:p>
          <a:p>
            <a:pPr marL="571500" lvl="0" indent="-342900" algn="l" rtl="0">
              <a:lnSpc>
                <a:spcPct val="90000"/>
              </a:lnSpc>
              <a:spcBef>
                <a:spcPts val="1000"/>
              </a:spcBef>
              <a:spcAft>
                <a:spcPts val="0"/>
              </a:spcAft>
              <a:buClr>
                <a:srgbClr val="C00000"/>
              </a:buClr>
              <a:buSzPts val="2400"/>
              <a:buFont typeface="Arial"/>
              <a:buChar char="•"/>
            </a:pPr>
            <a:r>
              <a:rPr lang="en-US"/>
              <a:t>Supporting Intel® E810XXVDA4T, Renesas® ClockMatrix™ 8A34001 and AuraSemi® 5508 PHC. </a:t>
            </a:r>
            <a:endParaRPr/>
          </a:p>
          <a:p>
            <a:pPr marL="1028700" lvl="1" indent="-190500" algn="l" rtl="0">
              <a:lnSpc>
                <a:spcPct val="90000"/>
              </a:lnSpc>
              <a:spcBef>
                <a:spcPts val="500"/>
              </a:spcBef>
              <a:spcAft>
                <a:spcPts val="0"/>
              </a:spcAft>
              <a:buClr>
                <a:srgbClr val="C00000"/>
              </a:buClr>
              <a:buSzPts val="2400"/>
              <a:buFont typeface="Arial"/>
              <a:buNone/>
            </a:pPr>
            <a:endParaRPr/>
          </a:p>
        </p:txBody>
      </p:sp>
      <p:sp>
        <p:nvSpPr>
          <p:cNvPr id="110" name="Google Shape;110;p1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11" name="Google Shape;111;p1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Why SyncESMC</a:t>
            </a:r>
            <a:endParaRPr/>
          </a:p>
        </p:txBody>
      </p:sp>
      <p:sp>
        <p:nvSpPr>
          <p:cNvPr id="113" name="Google Shape;113;p1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
        <p:nvSpPr>
          <p:cNvPr id="114" name="Google Shape;114;p10"/>
          <p:cNvSpPr/>
          <p:nvPr/>
        </p:nvSpPr>
        <p:spPr>
          <a:xfrm>
            <a:off x="6984542" y="1250112"/>
            <a:ext cx="3734716" cy="4083888"/>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20" name="Google Shape;120;p4"/>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Architecture</a:t>
            </a:r>
            <a:endParaRPr/>
          </a:p>
        </p:txBody>
      </p:sp>
      <p:sp>
        <p:nvSpPr>
          <p:cNvPr id="121" name="Google Shape;121;p4"/>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22" name="Google Shape;122;p4"/>
          <p:cNvPicPr preferRelativeResize="0"/>
          <p:nvPr/>
        </p:nvPicPr>
        <p:blipFill rotWithShape="1">
          <a:blip r:embed="rId3">
            <a:alphaModFix/>
          </a:blip>
          <a:srcRect/>
          <a:stretch/>
        </p:blipFill>
        <p:spPr>
          <a:xfrm>
            <a:off x="1666194" y="1234162"/>
            <a:ext cx="8859611" cy="5122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9" name="Google Shape;129;g12156dc2b05_0_0"/>
          <p:cNvSpPr txBox="1">
            <a:spLocks noGrp="1"/>
          </p:cNvSpPr>
          <p:nvPr>
            <p:ph type="body" idx="1"/>
          </p:nvPr>
        </p:nvSpPr>
        <p:spPr>
          <a:xfrm>
            <a:off x="338530" y="1814729"/>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Multiple hardware support using HAL</a:t>
            </a:r>
            <a:endParaRPr/>
          </a:p>
          <a:p>
            <a:pPr marL="571500" lvl="0" indent="-342900" algn="l" rtl="0">
              <a:lnSpc>
                <a:spcPct val="90000"/>
              </a:lnSpc>
              <a:spcBef>
                <a:spcPts val="1000"/>
              </a:spcBef>
              <a:spcAft>
                <a:spcPts val="0"/>
              </a:spcAft>
              <a:buClr>
                <a:srgbClr val="C00000"/>
              </a:buClr>
              <a:buSzPts val="2400"/>
              <a:buFont typeface="Arial"/>
              <a:buChar char="•"/>
            </a:pPr>
            <a:r>
              <a:rPr lang="en-US"/>
              <a:t>Multi Clock Support</a:t>
            </a:r>
            <a:endParaRPr/>
          </a:p>
          <a:p>
            <a:pPr marL="571500" lvl="0" indent="-342900" algn="l" rtl="0">
              <a:lnSpc>
                <a:spcPct val="90000"/>
              </a:lnSpc>
              <a:spcBef>
                <a:spcPts val="1000"/>
              </a:spcBef>
              <a:spcAft>
                <a:spcPts val="0"/>
              </a:spcAft>
              <a:buClr>
                <a:srgbClr val="C00000"/>
              </a:buClr>
              <a:buSzPts val="2400"/>
              <a:buFont typeface="Arial"/>
              <a:buChar char="•"/>
            </a:pPr>
            <a:r>
              <a:rPr lang="en-US"/>
              <a:t>External MUX for Input Signals</a:t>
            </a:r>
            <a:endParaRPr/>
          </a:p>
          <a:p>
            <a:pPr marL="571500" lvl="0" indent="-342900" algn="l" rtl="0">
              <a:lnSpc>
                <a:spcPct val="90000"/>
              </a:lnSpc>
              <a:spcBef>
                <a:spcPts val="1000"/>
              </a:spcBef>
              <a:spcAft>
                <a:spcPts val="0"/>
              </a:spcAft>
              <a:buClr>
                <a:srgbClr val="C00000"/>
              </a:buClr>
              <a:buSzPts val="2400"/>
              <a:buFont typeface="Arial"/>
              <a:buChar char="•"/>
            </a:pPr>
            <a:r>
              <a:rPr lang="en-US"/>
              <a:t>Futuristic design to support kernel driver support with minimal changes.</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multi-vendor PTP stacks.</a:t>
            </a:r>
            <a:endParaRPr/>
          </a:p>
          <a:p>
            <a:pPr marL="571500" lvl="0" indent="-342900" algn="l" rtl="0">
              <a:lnSpc>
                <a:spcPct val="90000"/>
              </a:lnSpc>
              <a:spcBef>
                <a:spcPts val="1000"/>
              </a:spcBef>
              <a:spcAft>
                <a:spcPts val="0"/>
              </a:spcAft>
              <a:buClr>
                <a:srgbClr val="C00000"/>
              </a:buClr>
              <a:buSzPts val="2400"/>
              <a:buFont typeface="Arial"/>
              <a:buChar char="•"/>
            </a:pPr>
            <a:r>
              <a:rPr lang="en-US"/>
              <a:t>In-built Support for Network configuration and Monitoring</a:t>
            </a:r>
            <a:endParaRPr/>
          </a:p>
          <a:p>
            <a:pPr marL="571500" lvl="0" indent="-342900" algn="l" rtl="0">
              <a:lnSpc>
                <a:spcPct val="90000"/>
              </a:lnSpc>
              <a:spcBef>
                <a:spcPts val="1000"/>
              </a:spcBef>
              <a:spcAft>
                <a:spcPts val="0"/>
              </a:spcAft>
              <a:buClr>
                <a:srgbClr val="C00000"/>
              </a:buClr>
              <a:buSzPts val="2400"/>
              <a:buFont typeface="Arial"/>
              <a:buChar char="•"/>
            </a:pPr>
            <a:r>
              <a:rPr lang="en-US"/>
              <a:t>Micro Service compatible for SONiC </a:t>
            </a:r>
            <a:endParaRPr/>
          </a:p>
        </p:txBody>
      </p:sp>
      <p:sp>
        <p:nvSpPr>
          <p:cNvPr id="127" name="Google Shape;127;g12156dc2b05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28" name="Google Shape;128;g12156dc2b05_0_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Design GOALS</a:t>
            </a:r>
            <a:endParaRPr/>
          </a:p>
        </p:txBody>
      </p:sp>
      <p:sp>
        <p:nvSpPr>
          <p:cNvPr id="130" name="Google Shape;130;g12156dc2b05_0_0"/>
          <p:cNvSpPr/>
          <p:nvPr/>
        </p:nvSpPr>
        <p:spPr>
          <a:xfrm>
            <a:off x="6404855" y="1087883"/>
            <a:ext cx="5268467" cy="5268467"/>
          </a:xfrm>
          <a:prstGeom prst="rect">
            <a:avLst/>
          </a:prstGeom>
          <a:noFill/>
          <a:ln>
            <a:noFill/>
          </a:ln>
        </p:spPr>
      </p:sp>
      <p:sp>
        <p:nvSpPr>
          <p:cNvPr id="131" name="Google Shape;131;g12156dc2b05_0_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Google Shape;138;g12055b0ce30_0_16"/>
          <p:cNvSpPr txBox="1">
            <a:spLocks noGrp="1"/>
          </p:cNvSpPr>
          <p:nvPr>
            <p:ph type="body" idx="1"/>
          </p:nvPr>
        </p:nvSpPr>
        <p:spPr>
          <a:xfrm>
            <a:off x="531378" y="1566333"/>
            <a:ext cx="8130022"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a:t>Configuration Module has two modes:</a:t>
            </a:r>
            <a:endParaRPr/>
          </a:p>
          <a:p>
            <a:pPr marL="571500" lvl="0" indent="-342900" algn="l" rtl="0">
              <a:lnSpc>
                <a:spcPct val="90000"/>
              </a:lnSpc>
              <a:spcBef>
                <a:spcPts val="1000"/>
              </a:spcBef>
              <a:spcAft>
                <a:spcPts val="0"/>
              </a:spcAft>
              <a:buClr>
                <a:srgbClr val="C00000"/>
              </a:buClr>
              <a:buSzPts val="2000"/>
              <a:buFont typeface="Arial"/>
              <a:buChar char="•"/>
            </a:pPr>
            <a:r>
              <a:rPr lang="en-US"/>
              <a:t>Static Configuration Mode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 JSON-based configuration file.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System boots up with the predefined configuration </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 is majorly classified into</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Device </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Port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Dynamic Configuration</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REST API</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Netconf-yang model for O-RAN</a:t>
            </a:r>
            <a:endParaRPr/>
          </a:p>
          <a:p>
            <a:pPr marL="571500" lvl="0" indent="-215900" algn="l" rtl="0">
              <a:lnSpc>
                <a:spcPct val="90000"/>
              </a:lnSpc>
              <a:spcBef>
                <a:spcPts val="1000"/>
              </a:spcBef>
              <a:spcAft>
                <a:spcPts val="0"/>
              </a:spcAft>
              <a:buClr>
                <a:srgbClr val="C00000"/>
              </a:buClr>
              <a:buSzPts val="2000"/>
              <a:buFont typeface="Arial"/>
              <a:buNone/>
            </a:pPr>
            <a:endParaRPr/>
          </a:p>
          <a:p>
            <a:pPr marL="685800" lvl="1" indent="0" algn="l" rtl="0">
              <a:lnSpc>
                <a:spcPct val="90000"/>
              </a:lnSpc>
              <a:spcBef>
                <a:spcPts val="500"/>
              </a:spcBef>
              <a:spcAft>
                <a:spcPts val="0"/>
              </a:spcAft>
              <a:buClr>
                <a:srgbClr val="C00000"/>
              </a:buClr>
              <a:buSzPts val="2000"/>
              <a:buNone/>
            </a:pPr>
            <a:endParaRPr/>
          </a:p>
          <a:p>
            <a:pPr marL="1028700" lvl="1" indent="-215900" algn="l" rtl="0">
              <a:lnSpc>
                <a:spcPct val="90000"/>
              </a:lnSpc>
              <a:spcBef>
                <a:spcPts val="500"/>
              </a:spcBef>
              <a:spcAft>
                <a:spcPts val="0"/>
              </a:spcAft>
              <a:buClr>
                <a:srgbClr val="C00000"/>
              </a:buClr>
              <a:buSzPts val="2000"/>
              <a:buFont typeface="Arial"/>
              <a:buNone/>
            </a:pP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36" name="Google Shape;136;g12055b0ce30_0_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37" name="Google Shape;137;g12055b0ce30_0_1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Configuration</a:t>
            </a:r>
            <a:endParaRPr/>
          </a:p>
        </p:txBody>
      </p:sp>
      <p:sp>
        <p:nvSpPr>
          <p:cNvPr id="139" name="Google Shape;139;g12055b0ce30_0_1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40" name="Google Shape;140;g12055b0ce30_0_16" descr="Json file - Free interface icons"/>
          <p:cNvPicPr preferRelativeResize="0"/>
          <p:nvPr/>
        </p:nvPicPr>
        <p:blipFill rotWithShape="1">
          <a:blip r:embed="rId3">
            <a:alphaModFix/>
          </a:blip>
          <a:srcRect/>
          <a:stretch/>
        </p:blipFill>
        <p:spPr>
          <a:xfrm>
            <a:off x="7472680" y="1954361"/>
            <a:ext cx="2037080" cy="2037080"/>
          </a:xfrm>
          <a:prstGeom prst="rect">
            <a:avLst/>
          </a:prstGeom>
          <a:noFill/>
          <a:ln>
            <a:noFill/>
          </a:ln>
        </p:spPr>
      </p:pic>
      <p:pic>
        <p:nvPicPr>
          <p:cNvPr id="141" name="Google Shape;141;g12055b0ce30_0_16" descr="Understanding Rest API and its Uses in Web Application Development"/>
          <p:cNvPicPr preferRelativeResize="0"/>
          <p:nvPr/>
        </p:nvPicPr>
        <p:blipFill rotWithShape="1">
          <a:blip r:embed="rId4">
            <a:alphaModFix/>
          </a:blip>
          <a:srcRect/>
          <a:stretch/>
        </p:blipFill>
        <p:spPr>
          <a:xfrm>
            <a:off x="9767238" y="2349330"/>
            <a:ext cx="1573446" cy="1573446"/>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1009</Words>
  <Application>Microsoft Office PowerPoint</Application>
  <PresentationFormat>Широкоэкранный</PresentationFormat>
  <Paragraphs>191</Paragraphs>
  <Slides>20</Slides>
  <Notes>20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Noto Sans Symbols</vt:lpstr>
      <vt:lpstr>Calibri Light</vt:lpstr>
      <vt:lpstr>Calibri</vt:lpstr>
      <vt:lpstr>Arial</vt:lpstr>
      <vt:lpstr>Тема Office</vt:lpstr>
      <vt:lpstr>SyncESMC </vt:lpstr>
      <vt:lpstr>Introduction</vt:lpstr>
      <vt:lpstr>Agenda</vt:lpstr>
      <vt:lpstr>Overview</vt:lpstr>
      <vt:lpstr>Synchronization Network Topology</vt:lpstr>
      <vt:lpstr>Why SyncESMC</vt:lpstr>
      <vt:lpstr>Architecture</vt:lpstr>
      <vt:lpstr>Design GOALS</vt:lpstr>
      <vt:lpstr>Configuration</vt:lpstr>
      <vt:lpstr>Packet Engine</vt:lpstr>
      <vt:lpstr>ESMC State Machine</vt:lpstr>
      <vt:lpstr>External MUX for Input Signals</vt:lpstr>
      <vt:lpstr>Hardware Abstraction Layer</vt:lpstr>
      <vt:lpstr>External Interface</vt:lpstr>
      <vt:lpstr>Презентация PowerPoint</vt:lpstr>
      <vt:lpstr>Clock Network Graph</vt:lpstr>
      <vt:lpstr>Clock Network Summary</vt:lpstr>
      <vt:lpstr>Clock Performance</vt:lpstr>
      <vt:lpstr>Port Performance</vt:lpstr>
      <vt:lpstr>Clock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SyncESMC </dc:title>
  <dc:creator>Devasish Dey</dc:creator>
  <cp:lastModifiedBy>Вячеслав Миронов</cp:lastModifiedBy>
  <cp:revision>2</cp:revision>
  <dcterms:created xsi:type="dcterms:W3CDTF">2022-08-19T12:03:53Z</dcterms:created>
  <dcterms:modified xsi:type="dcterms:W3CDTF">2024-06-13T09:17:56Z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