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0058400" cy="7772400"/>
  <p:notesSz cx="10058400" cy="7772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58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900" y="946348"/>
            <a:ext cx="9042598" cy="520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086" y="278407"/>
            <a:ext cx="9186227" cy="30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900" y="1864964"/>
            <a:ext cx="9042598" cy="3291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9876" y="7245598"/>
            <a:ext cx="239395" cy="30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‹#›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mailto:fanwar@umas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jpg"/><Relationship Id="rId3" Type="http://schemas.openxmlformats.org/officeDocument/2006/relationships/image" Target="../media/image34.jp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jpg"/><Relationship Id="rId7" Type="http://schemas.openxmlformats.org/officeDocument/2006/relationships/image" Target="../media/image37.pn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9.png"/><Relationship Id="rId5" Type="http://schemas.openxmlformats.org/officeDocument/2006/relationships/image" Target="../media/image46.png"/><Relationship Id="rId10" Type="http://schemas.openxmlformats.org/officeDocument/2006/relationships/image" Target="../media/image48.png"/><Relationship Id="rId4" Type="http://schemas.openxmlformats.org/officeDocument/2006/relationships/image" Target="../media/image35.png"/><Relationship Id="rId9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0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26" Type="http://schemas.openxmlformats.org/officeDocument/2006/relationships/image" Target="../media/image110.png"/><Relationship Id="rId3" Type="http://schemas.openxmlformats.org/officeDocument/2006/relationships/image" Target="../media/image87.png"/><Relationship Id="rId21" Type="http://schemas.openxmlformats.org/officeDocument/2006/relationships/image" Target="../media/image105.png"/><Relationship Id="rId34" Type="http://schemas.openxmlformats.org/officeDocument/2006/relationships/image" Target="../media/image11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5" Type="http://schemas.openxmlformats.org/officeDocument/2006/relationships/image" Target="../media/image109.png"/><Relationship Id="rId33" Type="http://schemas.openxmlformats.org/officeDocument/2006/relationships/image" Target="../media/image117.png"/><Relationship Id="rId2" Type="http://schemas.openxmlformats.org/officeDocument/2006/relationships/image" Target="../media/image85.png"/><Relationship Id="rId16" Type="http://schemas.openxmlformats.org/officeDocument/2006/relationships/image" Target="../media/image100.png"/><Relationship Id="rId20" Type="http://schemas.openxmlformats.org/officeDocument/2006/relationships/image" Target="../media/image104.png"/><Relationship Id="rId29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24" Type="http://schemas.openxmlformats.org/officeDocument/2006/relationships/image" Target="../media/image108.png"/><Relationship Id="rId32" Type="http://schemas.openxmlformats.org/officeDocument/2006/relationships/image" Target="../media/image116.png"/><Relationship Id="rId5" Type="http://schemas.openxmlformats.org/officeDocument/2006/relationships/image" Target="../media/image89.png"/><Relationship Id="rId15" Type="http://schemas.openxmlformats.org/officeDocument/2006/relationships/image" Target="../media/image99.png"/><Relationship Id="rId23" Type="http://schemas.openxmlformats.org/officeDocument/2006/relationships/image" Target="../media/image107.png"/><Relationship Id="rId28" Type="http://schemas.openxmlformats.org/officeDocument/2006/relationships/image" Target="../media/image112.png"/><Relationship Id="rId36" Type="http://schemas.openxmlformats.org/officeDocument/2006/relationships/image" Target="../media/image11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31" Type="http://schemas.openxmlformats.org/officeDocument/2006/relationships/image" Target="../media/image115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Relationship Id="rId22" Type="http://schemas.openxmlformats.org/officeDocument/2006/relationships/image" Target="../media/image106.png"/><Relationship Id="rId27" Type="http://schemas.openxmlformats.org/officeDocument/2006/relationships/image" Target="../media/image111.png"/><Relationship Id="rId30" Type="http://schemas.openxmlformats.org/officeDocument/2006/relationships/image" Target="../media/image114.png"/><Relationship Id="rId35" Type="http://schemas.openxmlformats.org/officeDocument/2006/relationships/image" Target="../media/image86.png"/><Relationship Id="rId8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1.png"/><Relationship Id="rId18" Type="http://schemas.openxmlformats.org/officeDocument/2006/relationships/image" Target="../media/image136.png"/><Relationship Id="rId26" Type="http://schemas.openxmlformats.org/officeDocument/2006/relationships/image" Target="../media/image144.png"/><Relationship Id="rId39" Type="http://schemas.openxmlformats.org/officeDocument/2006/relationships/image" Target="../media/image157.png"/><Relationship Id="rId21" Type="http://schemas.openxmlformats.org/officeDocument/2006/relationships/image" Target="../media/image139.png"/><Relationship Id="rId34" Type="http://schemas.openxmlformats.org/officeDocument/2006/relationships/image" Target="../media/image152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6" Type="http://schemas.openxmlformats.org/officeDocument/2006/relationships/image" Target="../media/image134.png"/><Relationship Id="rId20" Type="http://schemas.openxmlformats.org/officeDocument/2006/relationships/image" Target="../media/image138.png"/><Relationship Id="rId29" Type="http://schemas.openxmlformats.org/officeDocument/2006/relationships/image" Target="../media/image147.png"/><Relationship Id="rId41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24" Type="http://schemas.openxmlformats.org/officeDocument/2006/relationships/image" Target="../media/image142.png"/><Relationship Id="rId32" Type="http://schemas.openxmlformats.org/officeDocument/2006/relationships/image" Target="../media/image150.png"/><Relationship Id="rId37" Type="http://schemas.openxmlformats.org/officeDocument/2006/relationships/image" Target="../media/image155.png"/><Relationship Id="rId40" Type="http://schemas.openxmlformats.org/officeDocument/2006/relationships/image" Target="../media/image158.png"/><Relationship Id="rId5" Type="http://schemas.openxmlformats.org/officeDocument/2006/relationships/image" Target="../media/image123.png"/><Relationship Id="rId15" Type="http://schemas.openxmlformats.org/officeDocument/2006/relationships/image" Target="../media/image133.png"/><Relationship Id="rId23" Type="http://schemas.openxmlformats.org/officeDocument/2006/relationships/image" Target="../media/image141.png"/><Relationship Id="rId28" Type="http://schemas.openxmlformats.org/officeDocument/2006/relationships/image" Target="../media/image146.png"/><Relationship Id="rId36" Type="http://schemas.openxmlformats.org/officeDocument/2006/relationships/image" Target="../media/image154.png"/><Relationship Id="rId10" Type="http://schemas.openxmlformats.org/officeDocument/2006/relationships/image" Target="../media/image128.png"/><Relationship Id="rId19" Type="http://schemas.openxmlformats.org/officeDocument/2006/relationships/image" Target="../media/image137.png"/><Relationship Id="rId31" Type="http://schemas.openxmlformats.org/officeDocument/2006/relationships/image" Target="../media/image149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2.png"/><Relationship Id="rId22" Type="http://schemas.openxmlformats.org/officeDocument/2006/relationships/image" Target="../media/image140.png"/><Relationship Id="rId27" Type="http://schemas.openxmlformats.org/officeDocument/2006/relationships/image" Target="../media/image145.png"/><Relationship Id="rId30" Type="http://schemas.openxmlformats.org/officeDocument/2006/relationships/image" Target="../media/image148.png"/><Relationship Id="rId35" Type="http://schemas.openxmlformats.org/officeDocument/2006/relationships/image" Target="../media/image153.png"/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12" Type="http://schemas.openxmlformats.org/officeDocument/2006/relationships/image" Target="../media/image130.png"/><Relationship Id="rId17" Type="http://schemas.openxmlformats.org/officeDocument/2006/relationships/image" Target="../media/image135.png"/><Relationship Id="rId25" Type="http://schemas.openxmlformats.org/officeDocument/2006/relationships/image" Target="../media/image143.png"/><Relationship Id="rId33" Type="http://schemas.openxmlformats.org/officeDocument/2006/relationships/image" Target="../media/image151.png"/><Relationship Id="rId38" Type="http://schemas.openxmlformats.org/officeDocument/2006/relationships/image" Target="../media/image1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3.png"/><Relationship Id="rId7" Type="http://schemas.openxmlformats.org/officeDocument/2006/relationships/image" Target="../media/image161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65.png"/><Relationship Id="rId4" Type="http://schemas.openxmlformats.org/officeDocument/2006/relationships/image" Target="../media/image167.png"/><Relationship Id="rId9" Type="http://schemas.openxmlformats.org/officeDocument/2006/relationships/image" Target="../media/image1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9" Type="http://schemas.openxmlformats.org/officeDocument/2006/relationships/image" Target="../media/image229.png"/><Relationship Id="rId21" Type="http://schemas.openxmlformats.org/officeDocument/2006/relationships/image" Target="../media/image211.png"/><Relationship Id="rId34" Type="http://schemas.openxmlformats.org/officeDocument/2006/relationships/image" Target="../media/image224.png"/><Relationship Id="rId42" Type="http://schemas.openxmlformats.org/officeDocument/2006/relationships/image" Target="../media/image232.png"/><Relationship Id="rId47" Type="http://schemas.openxmlformats.org/officeDocument/2006/relationships/image" Target="../media/image237.png"/><Relationship Id="rId50" Type="http://schemas.openxmlformats.org/officeDocument/2006/relationships/image" Target="../media/image240.png"/><Relationship Id="rId55" Type="http://schemas.openxmlformats.org/officeDocument/2006/relationships/image" Target="../media/image245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6" Type="http://schemas.openxmlformats.org/officeDocument/2006/relationships/image" Target="../media/image206.png"/><Relationship Id="rId29" Type="http://schemas.openxmlformats.org/officeDocument/2006/relationships/image" Target="../media/image219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32" Type="http://schemas.openxmlformats.org/officeDocument/2006/relationships/image" Target="../media/image222.png"/><Relationship Id="rId37" Type="http://schemas.openxmlformats.org/officeDocument/2006/relationships/image" Target="../media/image227.png"/><Relationship Id="rId40" Type="http://schemas.openxmlformats.org/officeDocument/2006/relationships/image" Target="../media/image230.png"/><Relationship Id="rId45" Type="http://schemas.openxmlformats.org/officeDocument/2006/relationships/image" Target="../media/image235.png"/><Relationship Id="rId53" Type="http://schemas.openxmlformats.org/officeDocument/2006/relationships/image" Target="../media/image243.png"/><Relationship Id="rId5" Type="http://schemas.openxmlformats.org/officeDocument/2006/relationships/image" Target="../media/image195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Relationship Id="rId30" Type="http://schemas.openxmlformats.org/officeDocument/2006/relationships/image" Target="../media/image220.png"/><Relationship Id="rId35" Type="http://schemas.openxmlformats.org/officeDocument/2006/relationships/image" Target="../media/image225.png"/><Relationship Id="rId43" Type="http://schemas.openxmlformats.org/officeDocument/2006/relationships/image" Target="../media/image233.png"/><Relationship Id="rId48" Type="http://schemas.openxmlformats.org/officeDocument/2006/relationships/image" Target="../media/image238.png"/><Relationship Id="rId56" Type="http://schemas.openxmlformats.org/officeDocument/2006/relationships/image" Target="../media/image246.png"/><Relationship Id="rId8" Type="http://schemas.openxmlformats.org/officeDocument/2006/relationships/image" Target="../media/image198.png"/><Relationship Id="rId51" Type="http://schemas.openxmlformats.org/officeDocument/2006/relationships/image" Target="../media/image241.png"/><Relationship Id="rId3" Type="http://schemas.openxmlformats.org/officeDocument/2006/relationships/image" Target="../media/image193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33" Type="http://schemas.openxmlformats.org/officeDocument/2006/relationships/image" Target="../media/image223.png"/><Relationship Id="rId38" Type="http://schemas.openxmlformats.org/officeDocument/2006/relationships/image" Target="../media/image228.png"/><Relationship Id="rId46" Type="http://schemas.openxmlformats.org/officeDocument/2006/relationships/image" Target="../media/image236.png"/><Relationship Id="rId20" Type="http://schemas.openxmlformats.org/officeDocument/2006/relationships/image" Target="../media/image210.png"/><Relationship Id="rId41" Type="http://schemas.openxmlformats.org/officeDocument/2006/relationships/image" Target="../media/image231.png"/><Relationship Id="rId54" Type="http://schemas.openxmlformats.org/officeDocument/2006/relationships/image" Target="../media/image2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36" Type="http://schemas.openxmlformats.org/officeDocument/2006/relationships/image" Target="../media/image226.png"/><Relationship Id="rId49" Type="http://schemas.openxmlformats.org/officeDocument/2006/relationships/image" Target="../media/image239.png"/><Relationship Id="rId57" Type="http://schemas.openxmlformats.org/officeDocument/2006/relationships/image" Target="../media/image247.png"/><Relationship Id="rId10" Type="http://schemas.openxmlformats.org/officeDocument/2006/relationships/image" Target="../media/image200.png"/><Relationship Id="rId31" Type="http://schemas.openxmlformats.org/officeDocument/2006/relationships/image" Target="../media/image221.png"/><Relationship Id="rId44" Type="http://schemas.openxmlformats.org/officeDocument/2006/relationships/image" Target="../media/image234.png"/><Relationship Id="rId52" Type="http://schemas.openxmlformats.org/officeDocument/2006/relationships/image" Target="../media/image2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7.png"/><Relationship Id="rId5" Type="http://schemas.openxmlformats.org/officeDocument/2006/relationships/image" Target="../media/image9.png"/><Relationship Id="rId10" Type="http://schemas.openxmlformats.org/officeDocument/2006/relationships/image" Target="../media/image16.jpg"/><Relationship Id="rId4" Type="http://schemas.openxmlformats.org/officeDocument/2006/relationships/image" Target="../media/image8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14300"/>
            <a:ext cx="10058400" cy="7543800"/>
            <a:chOff x="0" y="114300"/>
            <a:chExt cx="10058400" cy="7543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14300"/>
              <a:ext cx="10058400" cy="75438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14300"/>
              <a:ext cx="10058400" cy="7543800"/>
            </a:xfrm>
            <a:custGeom>
              <a:avLst/>
              <a:gdLst/>
              <a:ahLst/>
              <a:cxnLst/>
              <a:rect l="l" t="t" r="r" b="b"/>
              <a:pathLst>
                <a:path w="10058400" h="7543800">
                  <a:moveTo>
                    <a:pt x="0" y="0"/>
                  </a:moveTo>
                  <a:lnTo>
                    <a:pt x="0" y="7543800"/>
                  </a:lnTo>
                  <a:lnTo>
                    <a:pt x="10058400" y="7543800"/>
                  </a:lnTo>
                  <a:lnTo>
                    <a:pt x="10058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881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3430" y="114300"/>
              <a:ext cx="9427820" cy="412089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52500" y="3216966"/>
            <a:ext cx="8373566" cy="105067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0899"/>
              </a:lnSpc>
              <a:spcBef>
                <a:spcPts val="90"/>
              </a:spcBef>
            </a:pPr>
            <a:r>
              <a:rPr lang="ru-RU" sz="3450" b="0" i="0" spc="-10" dirty="0">
                <a:solidFill>
                  <a:srgbClr val="FFFFFF"/>
                </a:solidFill>
                <a:latin typeface="Arial MT"/>
                <a:cs typeface="Arial MT"/>
              </a:rPr>
              <a:t>Безопасная архитектура синхронизации для ненадежных периферийных систем</a:t>
            </a:r>
            <a:endParaRPr sz="3450" dirty="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2500" y="3771900"/>
            <a:ext cx="6261100" cy="2133600"/>
            <a:chOff x="952500" y="3771900"/>
            <a:chExt cx="6261100" cy="2133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200" y="3771900"/>
              <a:ext cx="1625600" cy="304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2500" y="4140200"/>
              <a:ext cx="2260600" cy="317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2500" y="4343400"/>
              <a:ext cx="2273300" cy="127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5200" y="4521200"/>
              <a:ext cx="1854200" cy="3048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7900" y="5549900"/>
              <a:ext cx="6235700" cy="3556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38200" y="5962736"/>
            <a:ext cx="6170930" cy="73308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992245">
              <a:lnSpc>
                <a:spcPct val="122500"/>
              </a:lnSpc>
              <a:spcBef>
                <a:spcPts val="95"/>
              </a:spcBef>
            </a:pPr>
            <a:r>
              <a:rPr lang="en-US" sz="2000" u="heavy" spc="-55" dirty="0">
                <a:solidFill>
                  <a:srgbClr val="D6D5D5"/>
                </a:solidFill>
                <a:uFill>
                  <a:solidFill>
                    <a:srgbClr val="D6D5D5"/>
                  </a:solidFill>
                </a:uFill>
                <a:latin typeface="Arial MT"/>
                <a:cs typeface="Arial MT"/>
                <a:hlinkClick r:id="rId9"/>
              </a:rPr>
              <a:t>MIRONOV VYACHESLAV</a:t>
            </a:r>
            <a:endParaRPr sz="26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60083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0" dirty="0">
                <a:latin typeface="Arial MT"/>
                <a:cs typeface="Arial MT"/>
              </a:rPr>
              <a:t>Последствия атаки на время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110926" y="2416641"/>
            <a:ext cx="7837170" cy="5241925"/>
            <a:chOff x="1110926" y="2416641"/>
            <a:chExt cx="7837170" cy="524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4669" y="2416641"/>
              <a:ext cx="4492804" cy="133363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0926" y="3630791"/>
              <a:ext cx="4297153" cy="4027308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5408079" y="1808872"/>
            <a:ext cx="3628628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15" dirty="0">
                <a:latin typeface="Arial MT"/>
                <a:cs typeface="Arial MT"/>
              </a:rPr>
              <a:t>Кража местоположения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6079" y="4187971"/>
            <a:ext cx="45720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5" dirty="0">
                <a:latin typeface="Arial MT"/>
                <a:cs typeface="Arial MT"/>
              </a:rPr>
              <a:t>Атака на инфраструктуру (сеть)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66613" y="2307475"/>
            <a:ext cx="7205980" cy="4425315"/>
            <a:chOff x="1866613" y="2307475"/>
            <a:chExt cx="7205980" cy="442531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66613" y="2307475"/>
              <a:ext cx="1551960" cy="15519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195031" y="3345289"/>
              <a:ext cx="501015" cy="210185"/>
            </a:xfrm>
            <a:custGeom>
              <a:avLst/>
              <a:gdLst/>
              <a:ahLst/>
              <a:cxnLst/>
              <a:rect l="l" t="t" r="r" b="b"/>
              <a:pathLst>
                <a:path w="501014" h="210185">
                  <a:moveTo>
                    <a:pt x="0" y="0"/>
                  </a:moveTo>
                  <a:lnTo>
                    <a:pt x="0" y="209654"/>
                  </a:lnTo>
                  <a:lnTo>
                    <a:pt x="500675" y="209654"/>
                  </a:lnTo>
                  <a:lnTo>
                    <a:pt x="50067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D3B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2012" y="5305544"/>
              <a:ext cx="1427156" cy="142715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8472" y="5352306"/>
              <a:ext cx="1333630" cy="133363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90601" y="1799087"/>
            <a:ext cx="365760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50" dirty="0">
                <a:latin typeface="Arial MT"/>
                <a:cs typeface="Arial MT"/>
              </a:rPr>
              <a:t>Подмена временной метки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10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92070" y="4448731"/>
            <a:ext cx="4492804" cy="7232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Неправильная классификация деятельности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903109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" dirty="0">
                <a:latin typeface="Arial MT"/>
                <a:cs typeface="Arial MT"/>
              </a:rPr>
              <a:t>Атака на «доверенное» время ARM </a:t>
            </a:r>
            <a:r>
              <a:rPr lang="ru-RU" sz="3250" b="0" i="0" spc="-15" dirty="0" err="1">
                <a:latin typeface="Arial MT"/>
                <a:cs typeface="Arial MT"/>
              </a:rPr>
              <a:t>Trustzone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519" y="2701838"/>
            <a:ext cx="9267558" cy="281120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11</a:t>
            </a:fld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48561"/>
            <a:ext cx="7456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1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7074" y="1213693"/>
            <a:ext cx="9376719" cy="5491907"/>
            <a:chOff x="320375" y="1477999"/>
            <a:chExt cx="9376719" cy="5491907"/>
          </a:xfrm>
        </p:grpSpPr>
        <p:pic>
          <p:nvPicPr>
            <p:cNvPr id="6" name="object 6"/>
            <p:cNvPicPr/>
            <p:nvPr/>
          </p:nvPicPr>
          <p:blipFill rotWithShape="1">
            <a:blip r:embed="rId2" cstate="print"/>
            <a:srcRect b="8041"/>
            <a:stretch/>
          </p:blipFill>
          <p:spPr>
            <a:xfrm>
              <a:off x="320375" y="1477999"/>
              <a:ext cx="9376719" cy="54919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7927" y="1477999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396279"/>
            <a:ext cx="9089351" cy="10217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55"/>
              </a:spcBef>
            </a:pPr>
            <a:r>
              <a:rPr lang="ru-RU" sz="3250" b="0" i="0" spc="-90" dirty="0">
                <a:latin typeface="Arial MT"/>
                <a:cs typeface="Arial MT"/>
              </a:rPr>
              <a:t>Передача времени для гетерогенных устройств с сенсорными часами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4" name="object 4"/>
          <p:cNvSpPr txBox="1"/>
          <p:nvPr/>
        </p:nvSpPr>
        <p:spPr>
          <a:xfrm>
            <a:off x="576658" y="1997373"/>
            <a:ext cx="8981302" cy="233140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Цель:</a:t>
            </a:r>
          </a:p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Обосновать необходимость использования каналов измерения для безопасной передачи времени между гетерогенными готовыми коммерческими устройствами (COTS) при низкой пропускной способности и вычислительных затратах. </a:t>
            </a:r>
          </a:p>
          <a:p>
            <a:pPr algn="just">
              <a:lnSpc>
                <a:spcPct val="100000"/>
              </a:lnSpc>
            </a:pPr>
            <a:r>
              <a:rPr lang="ru-RU" sz="2150" dirty="0">
                <a:latin typeface="Arial MT"/>
                <a:cs typeface="Arial MT"/>
              </a:rPr>
              <a:t>Изучите сигналы, альтернативные традиционным сетевым пакетам, и альтернативные каналы для синхронизации времени.</a:t>
            </a:r>
            <a:endParaRPr lang="en-US" sz="21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05262" y="4078339"/>
            <a:ext cx="1869439" cy="1212850"/>
            <a:chOff x="6905262" y="4078339"/>
            <a:chExt cx="1869439" cy="1212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8205" y="4413274"/>
              <a:ext cx="754173" cy="49768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3088" y="4412046"/>
              <a:ext cx="811784" cy="5448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19996" y="4078339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35797" y="4684461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07899" y="946348"/>
            <a:ext cx="8712299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45" dirty="0">
                <a:latin typeface="Arial MT"/>
                <a:cs typeface="Arial MT"/>
              </a:rPr>
              <a:t>Обнаружение синхронизации 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87564" y="2708355"/>
            <a:ext cx="1047750" cy="10477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36177" y="4398679"/>
            <a:ext cx="545909" cy="79532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2708355"/>
            <a:ext cx="1047750" cy="10477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3534" y="2916919"/>
            <a:ext cx="1838810" cy="63118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0533" y="4272458"/>
            <a:ext cx="1047750" cy="104775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6665" y="4135621"/>
            <a:ext cx="1047750" cy="104775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878881" y="2611185"/>
            <a:ext cx="1884680" cy="1242695"/>
            <a:chOff x="6878881" y="2611185"/>
            <a:chExt cx="1884680" cy="1242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2986008"/>
              <a:ext cx="1508760" cy="49768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893804" y="2626108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09604" y="3232229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729464" y="3235027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93483" y="2596189"/>
            <a:ext cx="131762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-170" dirty="0">
                <a:solidFill>
                  <a:srgbClr val="5E5E5E"/>
                </a:solidFill>
                <a:latin typeface="Arial"/>
                <a:cs typeface="Arial"/>
              </a:rPr>
              <a:t>Напряжение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67308" y="3549045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953" y="3559175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49108" y="4688780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56233" y="4071255"/>
            <a:ext cx="2170407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600" b="1" spc="-15" dirty="0">
                <a:solidFill>
                  <a:srgbClr val="5E5E5E"/>
                </a:solidFill>
                <a:latin typeface="Arial"/>
                <a:cs typeface="Arial"/>
              </a:rPr>
              <a:t>Интенсивность света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5888" y="4626896"/>
            <a:ext cx="601980" cy="6000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6995">
              <a:lnSpc>
                <a:spcPct val="100000"/>
              </a:lnSpc>
              <a:spcBef>
                <a:spcPts val="590"/>
              </a:spcBef>
              <a:tabLst>
                <a:tab pos="46355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63028" y="4553959"/>
            <a:ext cx="1412810" cy="485140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1843874" y="5549022"/>
            <a:ext cx="718185" cy="718185"/>
            <a:chOff x="1843874" y="5549022"/>
            <a:chExt cx="718185" cy="71818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43874" y="5549022"/>
              <a:ext cx="717603" cy="71760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33341" y="5637256"/>
              <a:ext cx="539750" cy="540983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4656331" y="5470595"/>
            <a:ext cx="1236980" cy="1047750"/>
            <a:chOff x="4656331" y="5470595"/>
            <a:chExt cx="1236980" cy="10477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656331" y="5563081"/>
              <a:ext cx="450584" cy="450584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7864" y="5470595"/>
              <a:ext cx="1047750" cy="10477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497022" y="5712353"/>
              <a:ext cx="396124" cy="390884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92730" y="6230937"/>
            <a:ext cx="2721571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5E5E5E"/>
                </a:solidFill>
                <a:latin typeface="Arial"/>
                <a:cs typeface="Arial"/>
              </a:rPr>
              <a:t>Нет обмена пакетами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7781" y="6230937"/>
            <a:ext cx="273558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ru-RU" sz="1850" b="1" spc="-5" dirty="0">
                <a:solidFill>
                  <a:srgbClr val="5E5E5E"/>
                </a:solidFill>
                <a:latin typeface="Arial"/>
                <a:cs typeface="Arial"/>
              </a:rPr>
              <a:t>Поддержка нескольких радиостанций</a:t>
            </a:r>
            <a:endParaRPr sz="1850" dirty="0">
              <a:latin typeface="Arial"/>
              <a:cs typeface="Arial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26734" y="5589911"/>
            <a:ext cx="1047750" cy="1047750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705697" y="6409107"/>
            <a:ext cx="3309540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5E5E5E"/>
                </a:solidFill>
                <a:latin typeface="Arial"/>
                <a:cs typeface="Arial"/>
              </a:rPr>
              <a:t>Низкое энергопотребление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7" name="object 37"/>
          <p:cNvSpPr txBox="1"/>
          <p:nvPr/>
        </p:nvSpPr>
        <p:spPr>
          <a:xfrm>
            <a:off x="311447" y="2242939"/>
            <a:ext cx="4585970" cy="5136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20" dirty="0">
                <a:solidFill>
                  <a:srgbClr val="FF644E"/>
                </a:solidFill>
                <a:latin typeface="Arial"/>
                <a:cs typeface="Arial"/>
              </a:rPr>
              <a:t>Современные мир</a:t>
            </a:r>
            <a:endParaRPr sz="1850" dirty="0">
              <a:latin typeface="Arial"/>
              <a:cs typeface="Arial"/>
            </a:endParaRPr>
          </a:p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417043" y="4145338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8559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35" dirty="0">
                <a:latin typeface="Arial MT"/>
                <a:cs typeface="Arial MT"/>
              </a:rPr>
              <a:t>Обнаружение синхронизации — ограничения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900023" y="4130726"/>
            <a:ext cx="1869439" cy="1212850"/>
            <a:chOff x="6900023" y="4130726"/>
            <a:chExt cx="1869439" cy="1212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2968" y="4465661"/>
              <a:ext cx="754172" cy="49768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7851" y="4464433"/>
              <a:ext cx="811782" cy="5448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914757" y="4130726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930559" y="4736848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987564" y="2376155"/>
            <a:ext cx="1047750" cy="1485265"/>
            <a:chOff x="4987564" y="2376155"/>
            <a:chExt cx="1047750" cy="148526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7564" y="2813129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277" y="2385979"/>
              <a:ext cx="455560" cy="54482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52277" y="2385978"/>
              <a:ext cx="455930" cy="545465"/>
            </a:xfrm>
            <a:custGeom>
              <a:avLst/>
              <a:gdLst/>
              <a:ahLst/>
              <a:cxnLst/>
              <a:rect l="l" t="t" r="r" b="b"/>
              <a:pathLst>
                <a:path w="455929" h="545464">
                  <a:moveTo>
                    <a:pt x="0" y="0"/>
                  </a:moveTo>
                  <a:lnTo>
                    <a:pt x="0" y="544850"/>
                  </a:lnTo>
                  <a:lnTo>
                    <a:pt x="455525" y="544850"/>
                  </a:lnTo>
                  <a:lnTo>
                    <a:pt x="455525" y="0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30938" y="4451066"/>
            <a:ext cx="545910" cy="7953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0533" y="2813129"/>
            <a:ext cx="1047750" cy="10477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613534" y="3021693"/>
            <a:ext cx="1838810" cy="63118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25295" y="4324844"/>
            <a:ext cx="1047750" cy="10477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51426" y="4188007"/>
            <a:ext cx="1047750" cy="10477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878881" y="2715960"/>
            <a:ext cx="1884680" cy="1242695"/>
            <a:chOff x="6878881" y="2715960"/>
            <a:chExt cx="1884680" cy="124269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4643" y="3090783"/>
              <a:ext cx="1508760" cy="49768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3804" y="2730883"/>
              <a:ext cx="0" cy="1212850"/>
            </a:xfrm>
            <a:custGeom>
              <a:avLst/>
              <a:gdLst/>
              <a:ahLst/>
              <a:cxnLst/>
              <a:rect l="l" t="t" r="r" b="b"/>
              <a:pathLst>
                <a:path h="1212850">
                  <a:moveTo>
                    <a:pt x="0" y="1212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09604" y="3337004"/>
              <a:ext cx="1838960" cy="0"/>
            </a:xfrm>
            <a:custGeom>
              <a:avLst/>
              <a:gdLst/>
              <a:ahLst/>
              <a:cxnLst/>
              <a:rect l="l" t="t" r="r" b="b"/>
              <a:pathLst>
                <a:path w="1838959">
                  <a:moveTo>
                    <a:pt x="0" y="0"/>
                  </a:moveTo>
                  <a:lnTo>
                    <a:pt x="183877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29464" y="334307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16775" y="2694781"/>
            <a:ext cx="86360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70" dirty="0">
                <a:solidFill>
                  <a:srgbClr val="5E5E5E"/>
                </a:solidFill>
                <a:latin typeface="Arial"/>
                <a:cs typeface="Arial"/>
              </a:rPr>
              <a:t>V</a:t>
            </a:r>
            <a:r>
              <a:rPr sz="1850" b="1" spc="10" dirty="0">
                <a:solidFill>
                  <a:srgbClr val="5E5E5E"/>
                </a:solidFill>
                <a:latin typeface="Arial"/>
                <a:cs typeface="Arial"/>
              </a:rPr>
              <a:t>oltage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267308" y="3653819"/>
            <a:ext cx="541655" cy="0"/>
          </a:xfrm>
          <a:custGeom>
            <a:avLst/>
            <a:gdLst/>
            <a:ahLst/>
            <a:cxnLst/>
            <a:rect l="l" t="t" r="r" b="b"/>
            <a:pathLst>
              <a:path w="541654">
                <a:moveTo>
                  <a:pt x="0" y="0"/>
                </a:moveTo>
                <a:lnTo>
                  <a:pt x="541030" y="0"/>
                </a:lnTo>
              </a:path>
            </a:pathLst>
          </a:custGeom>
          <a:ln w="2946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06953" y="3667224"/>
            <a:ext cx="6896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16.67</a:t>
            </a:r>
            <a:r>
              <a:rPr sz="1200" b="1" spc="-55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49108" y="4747716"/>
            <a:ext cx="10858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35" dirty="0">
                <a:solidFill>
                  <a:srgbClr val="5E5E5E"/>
                </a:solidFill>
                <a:latin typeface="Arial"/>
                <a:cs typeface="Arial"/>
              </a:rPr>
              <a:t>t</a:t>
            </a:r>
            <a:endParaRPr sz="18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39967" y="4050308"/>
            <a:ext cx="161861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-15" dirty="0">
                <a:solidFill>
                  <a:srgbClr val="5E5E5E"/>
                </a:solidFill>
                <a:latin typeface="Arial"/>
                <a:cs typeface="Arial"/>
              </a:rPr>
              <a:t>Light</a:t>
            </a:r>
            <a:r>
              <a:rPr sz="1850" b="1" spc="-3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5E5E5E"/>
                </a:solidFill>
                <a:latin typeface="Arial"/>
                <a:cs typeface="Arial"/>
              </a:rPr>
              <a:t>Intensity</a:t>
            </a:r>
            <a:endParaRPr sz="18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65888" y="4700567"/>
            <a:ext cx="601980" cy="57594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475"/>
              </a:spcBef>
              <a:tabLst>
                <a:tab pos="458470" algn="l"/>
              </a:tabLst>
            </a:pPr>
            <a:r>
              <a:rPr sz="1850" b="1" u="heavy" dirty="0">
                <a:solidFill>
                  <a:srgbClr val="5E5E5E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	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200" b="1" spc="15" dirty="0">
                <a:solidFill>
                  <a:srgbClr val="5E5E5E"/>
                </a:solidFill>
                <a:latin typeface="Arial"/>
                <a:cs typeface="Arial"/>
              </a:rPr>
              <a:t>8.33</a:t>
            </a:r>
            <a:r>
              <a:rPr sz="1200" b="1" spc="-60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200" b="1" spc="25" dirty="0">
                <a:solidFill>
                  <a:srgbClr val="5E5E5E"/>
                </a:solidFill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57789" y="4606347"/>
            <a:ext cx="1412810" cy="48514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3490317" y="2015223"/>
            <a:ext cx="482258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0" dirty="0">
                <a:solidFill>
                  <a:srgbClr val="FF644E"/>
                </a:solidFill>
                <a:latin typeface="Arial"/>
                <a:cs typeface="Arial"/>
              </a:rPr>
              <a:t>Индивидуальное оборудование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084606" y="4309128"/>
            <a:ext cx="572770" cy="1099185"/>
            <a:chOff x="6084606" y="4309128"/>
            <a:chExt cx="572770" cy="1099185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94429" y="4318951"/>
              <a:ext cx="545976" cy="54597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094429" y="4318951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01132" y="4852063"/>
              <a:ext cx="545976" cy="54597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101132" y="4852064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546100" h="546100">
                  <a:moveTo>
                    <a:pt x="0" y="0"/>
                  </a:moveTo>
                  <a:lnTo>
                    <a:pt x="545976" y="0"/>
                  </a:lnTo>
                  <a:lnTo>
                    <a:pt x="545976" y="545976"/>
                  </a:lnTo>
                  <a:lnTo>
                    <a:pt x="0" y="545976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ED22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601346" y="3843542"/>
            <a:ext cx="3500754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20" dirty="0">
                <a:solidFill>
                  <a:srgbClr val="FF644E"/>
                </a:solidFill>
                <a:latin typeface="Arial"/>
                <a:cs typeface="Arial"/>
              </a:rPr>
              <a:t>No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support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for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diverse</a:t>
            </a:r>
            <a:r>
              <a:rPr sz="1850" b="1" spc="-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sensors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8" name="object 38"/>
          <p:cNvSpPr txBox="1"/>
          <p:nvPr/>
        </p:nvSpPr>
        <p:spPr>
          <a:xfrm>
            <a:off x="380206" y="5592464"/>
            <a:ext cx="9086215" cy="8293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022600" marR="5080" indent="-3010535">
              <a:lnSpc>
                <a:spcPct val="101600"/>
              </a:lnSpc>
              <a:spcBef>
                <a:spcPts val="80"/>
              </a:spcBef>
            </a:pPr>
            <a:r>
              <a:rPr lang="ru-RU" sz="2600" b="1" spc="-20" dirty="0">
                <a:solidFill>
                  <a:srgbClr val="004D7F"/>
                </a:solidFill>
                <a:latin typeface="Arial"/>
                <a:cs typeface="Arial"/>
              </a:rPr>
              <a:t>Существующая синхронизация на основе датчиков не поддерживает стандартные датчики.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4066B6D4-A7B3-4E1F-A48E-44FA49475CE2}"/>
              </a:ext>
            </a:extLst>
          </p:cNvPr>
          <p:cNvSpPr txBox="1"/>
          <p:nvPr/>
        </p:nvSpPr>
        <p:spPr>
          <a:xfrm>
            <a:off x="380206" y="2684426"/>
            <a:ext cx="4495799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7860">
              <a:lnSpc>
                <a:spcPct val="100000"/>
              </a:lnSpc>
              <a:spcBef>
                <a:spcPts val="25"/>
              </a:spcBef>
            </a:pPr>
            <a:r>
              <a:rPr lang="ru-RU" sz="1400" b="1" spc="5" dirty="0">
                <a:solidFill>
                  <a:srgbClr val="5E5E5E"/>
                </a:solidFill>
                <a:latin typeface="Arial"/>
                <a:cs typeface="Arial"/>
              </a:rPr>
              <a:t>Электромагнитные волны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1" name="object 38">
            <a:extLst>
              <a:ext uri="{FF2B5EF4-FFF2-40B4-BE49-F238E27FC236}">
                <a16:creationId xmlns:a16="http://schemas.microsoft.com/office/drawing/2014/main" id="{14AB83B6-3B20-4CFC-9429-69545229C10B}"/>
              </a:ext>
            </a:extLst>
          </p:cNvPr>
          <p:cNvSpPr txBox="1"/>
          <p:nvPr/>
        </p:nvSpPr>
        <p:spPr>
          <a:xfrm>
            <a:off x="2430938" y="4219462"/>
            <a:ext cx="2338404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-5" dirty="0">
                <a:solidFill>
                  <a:srgbClr val="5E5E5E"/>
                </a:solidFill>
                <a:latin typeface="Arial"/>
                <a:cs typeface="Arial"/>
              </a:rPr>
              <a:t>Флюоресцентная волна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26703"/>
            <a:ext cx="3786504" cy="5911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ru-RU" sz="3700" b="0" i="0" spc="-204" dirty="0">
                <a:latin typeface="Arial MT"/>
                <a:cs typeface="Arial MT"/>
              </a:rPr>
              <a:t>Постановка задачи</a:t>
            </a:r>
            <a:endParaRPr sz="37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689" y="3333253"/>
            <a:ext cx="9618980" cy="934038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just">
              <a:lnSpc>
                <a:spcPct val="103099"/>
              </a:lnSpc>
              <a:spcBef>
                <a:spcPts val="30"/>
              </a:spcBef>
            </a:pPr>
            <a:r>
              <a:rPr lang="ru-RU" sz="2000" b="1" spc="75" dirty="0">
                <a:latin typeface="Arial"/>
                <a:cs typeface="Arial"/>
              </a:rPr>
              <a:t>Как создать универсальное решение для синхронизации времени на основе датчиков для готовых коммерческих гетерогенных устройств с ограниченными ресурсами?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65151" y="3333362"/>
            <a:ext cx="7045325" cy="0"/>
          </a:xfrm>
          <a:custGeom>
            <a:avLst/>
            <a:gdLst/>
            <a:ahLst/>
            <a:cxnLst/>
            <a:rect l="l" t="t" r="r" b="b"/>
            <a:pathLst>
              <a:path w="7045325">
                <a:moveTo>
                  <a:pt x="0" y="0"/>
                </a:moveTo>
                <a:lnTo>
                  <a:pt x="7044872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71682" y="2450309"/>
            <a:ext cx="8764866" cy="6590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1959">
              <a:lnSpc>
                <a:spcPct val="118500"/>
              </a:lnSpc>
              <a:spcBef>
                <a:spcPts val="95"/>
              </a:spcBef>
            </a:pPr>
            <a:r>
              <a:rPr lang="ru-RU" sz="1850" b="1" i="1" spc="5" dirty="0">
                <a:solidFill>
                  <a:srgbClr val="FF644E"/>
                </a:solidFill>
                <a:latin typeface="Arial"/>
                <a:cs typeface="Arial"/>
              </a:rPr>
              <a:t>Отсутствие требований к специальному оборудованию. Гетерогенное программное обеспечение, поддержка сети и радиосвязи.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14765" y="4419600"/>
            <a:ext cx="3297554" cy="0"/>
          </a:xfrm>
          <a:custGeom>
            <a:avLst/>
            <a:gdLst/>
            <a:ahLst/>
            <a:cxnLst/>
            <a:rect l="l" t="t" r="r" b="b"/>
            <a:pathLst>
              <a:path w="3297554">
                <a:moveTo>
                  <a:pt x="0" y="0"/>
                </a:moveTo>
                <a:lnTo>
                  <a:pt x="3297076" y="0"/>
                </a:lnTo>
              </a:path>
            </a:pathLst>
          </a:custGeom>
          <a:ln w="49113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82254" y="4737893"/>
            <a:ext cx="5137746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0" dirty="0">
                <a:solidFill>
                  <a:srgbClr val="FF644E"/>
                </a:solidFill>
                <a:latin typeface="Arial"/>
                <a:cs typeface="Arial"/>
              </a:rPr>
              <a:t>Низкие требования к энергопотреблению, пропускной способности и вычислительным ресурсам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01672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5" dirty="0">
                <a:latin typeface="Arial MT"/>
                <a:cs typeface="Arial MT"/>
              </a:rPr>
              <a:t>Наши подходы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1641" y="2711452"/>
            <a:ext cx="3244850" cy="2957830"/>
            <a:chOff x="1351641" y="2711452"/>
            <a:chExt cx="3244850" cy="2957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1641" y="2711452"/>
              <a:ext cx="3244469" cy="29572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723261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4735"/>
                  </a:moveTo>
                  <a:lnTo>
                    <a:pt x="0" y="52912"/>
                  </a:lnTo>
                  <a:lnTo>
                    <a:pt x="0" y="58752"/>
                  </a:lnTo>
                  <a:lnTo>
                    <a:pt x="4890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4890" y="0"/>
                  </a:lnTo>
                  <a:lnTo>
                    <a:pt x="0" y="473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23262" y="5594917"/>
              <a:ext cx="2550160" cy="63500"/>
            </a:xfrm>
            <a:custGeom>
              <a:avLst/>
              <a:gdLst/>
              <a:ahLst/>
              <a:cxnLst/>
              <a:rect l="l" t="t" r="r" b="b"/>
              <a:pathLst>
                <a:path w="2550160" h="63500">
                  <a:moveTo>
                    <a:pt x="0" y="52911"/>
                  </a:moveTo>
                  <a:lnTo>
                    <a:pt x="0" y="58752"/>
                  </a:lnTo>
                  <a:lnTo>
                    <a:pt x="4889" y="63493"/>
                  </a:lnTo>
                  <a:lnTo>
                    <a:pt x="10974" y="63493"/>
                  </a:lnTo>
                  <a:lnTo>
                    <a:pt x="2538864" y="63493"/>
                  </a:lnTo>
                  <a:lnTo>
                    <a:pt x="2544949" y="63493"/>
                  </a:lnTo>
                  <a:lnTo>
                    <a:pt x="2549838" y="58752"/>
                  </a:lnTo>
                  <a:lnTo>
                    <a:pt x="2549838" y="52911"/>
                  </a:lnTo>
                  <a:lnTo>
                    <a:pt x="2549838" y="10582"/>
                  </a:lnTo>
                  <a:lnTo>
                    <a:pt x="2549838" y="4735"/>
                  </a:lnTo>
                  <a:lnTo>
                    <a:pt x="2544949" y="0"/>
                  </a:lnTo>
                  <a:lnTo>
                    <a:pt x="2538864" y="0"/>
                  </a:lnTo>
                  <a:lnTo>
                    <a:pt x="10974" y="0"/>
                  </a:lnTo>
                  <a:lnTo>
                    <a:pt x="4889" y="0"/>
                  </a:lnTo>
                  <a:lnTo>
                    <a:pt x="0" y="4735"/>
                  </a:lnTo>
                  <a:lnTo>
                    <a:pt x="0" y="10582"/>
                  </a:lnTo>
                  <a:lnTo>
                    <a:pt x="0" y="52911"/>
                  </a:lnTo>
                  <a:close/>
                </a:path>
              </a:pathLst>
            </a:custGeom>
            <a:ln w="5238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59772" y="5063079"/>
              <a:ext cx="2494280" cy="518795"/>
            </a:xfrm>
            <a:custGeom>
              <a:avLst/>
              <a:gdLst/>
              <a:ahLst/>
              <a:cxnLst/>
              <a:rect l="l" t="t" r="r" b="b"/>
              <a:pathLst>
                <a:path w="2494279" h="518795">
                  <a:moveTo>
                    <a:pt x="0" y="0"/>
                  </a:moveTo>
                  <a:lnTo>
                    <a:pt x="0" y="518636"/>
                  </a:lnTo>
                  <a:lnTo>
                    <a:pt x="2493769" y="518636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1100" y="5186133"/>
              <a:ext cx="372110" cy="391160"/>
            </a:xfrm>
            <a:custGeom>
              <a:avLst/>
              <a:gdLst/>
              <a:ahLst/>
              <a:cxnLst/>
              <a:rect l="l" t="t" r="r" b="b"/>
              <a:pathLst>
                <a:path w="372110" h="391160">
                  <a:moveTo>
                    <a:pt x="269709" y="43980"/>
                  </a:moveTo>
                  <a:lnTo>
                    <a:pt x="254457" y="43980"/>
                  </a:lnTo>
                  <a:lnTo>
                    <a:pt x="254457" y="217157"/>
                  </a:lnTo>
                  <a:lnTo>
                    <a:pt x="249047" y="232422"/>
                  </a:lnTo>
                  <a:lnTo>
                    <a:pt x="240652" y="236423"/>
                  </a:lnTo>
                  <a:lnTo>
                    <a:pt x="228803" y="232257"/>
                  </a:lnTo>
                  <a:lnTo>
                    <a:pt x="225501" y="228968"/>
                  </a:lnTo>
                  <a:lnTo>
                    <a:pt x="224028" y="224802"/>
                  </a:lnTo>
                  <a:lnTo>
                    <a:pt x="196164" y="224802"/>
                  </a:lnTo>
                  <a:lnTo>
                    <a:pt x="196164" y="215023"/>
                  </a:lnTo>
                  <a:lnTo>
                    <a:pt x="224028" y="215023"/>
                  </a:lnTo>
                  <a:lnTo>
                    <a:pt x="226733" y="207391"/>
                  </a:lnTo>
                  <a:lnTo>
                    <a:pt x="235140" y="203390"/>
                  </a:lnTo>
                  <a:lnTo>
                    <a:pt x="250456" y="208788"/>
                  </a:lnTo>
                  <a:lnTo>
                    <a:pt x="254457" y="217157"/>
                  </a:lnTo>
                  <a:lnTo>
                    <a:pt x="254457" y="43980"/>
                  </a:lnTo>
                  <a:lnTo>
                    <a:pt x="196164" y="43980"/>
                  </a:lnTo>
                  <a:lnTo>
                    <a:pt x="103073" y="43980"/>
                  </a:lnTo>
                  <a:lnTo>
                    <a:pt x="103073" y="390956"/>
                  </a:lnTo>
                  <a:lnTo>
                    <a:pt x="269709" y="390956"/>
                  </a:lnTo>
                  <a:lnTo>
                    <a:pt x="269709" y="43980"/>
                  </a:lnTo>
                  <a:close/>
                </a:path>
                <a:path w="372110" h="391160">
                  <a:moveTo>
                    <a:pt x="372110" y="361632"/>
                  </a:moveTo>
                  <a:lnTo>
                    <a:pt x="313690" y="361632"/>
                  </a:lnTo>
                  <a:lnTo>
                    <a:pt x="313690" y="0"/>
                  </a:lnTo>
                  <a:lnTo>
                    <a:pt x="284480" y="0"/>
                  </a:lnTo>
                  <a:lnTo>
                    <a:pt x="88900" y="0"/>
                  </a:lnTo>
                  <a:lnTo>
                    <a:pt x="58420" y="0"/>
                  </a:lnTo>
                  <a:lnTo>
                    <a:pt x="58420" y="361632"/>
                  </a:lnTo>
                  <a:lnTo>
                    <a:pt x="0" y="361632"/>
                  </a:lnTo>
                  <a:lnTo>
                    <a:pt x="0" y="390956"/>
                  </a:lnTo>
                  <a:lnTo>
                    <a:pt x="58420" y="390956"/>
                  </a:lnTo>
                  <a:lnTo>
                    <a:pt x="88900" y="390956"/>
                  </a:lnTo>
                  <a:lnTo>
                    <a:pt x="88900" y="29311"/>
                  </a:lnTo>
                  <a:lnTo>
                    <a:pt x="284480" y="29311"/>
                  </a:lnTo>
                  <a:lnTo>
                    <a:pt x="284480" y="390956"/>
                  </a:lnTo>
                  <a:lnTo>
                    <a:pt x="313690" y="390956"/>
                  </a:lnTo>
                  <a:lnTo>
                    <a:pt x="372110" y="390956"/>
                  </a:lnTo>
                  <a:lnTo>
                    <a:pt x="372110" y="361632"/>
                  </a:lnTo>
                  <a:close/>
                </a:path>
              </a:pathLst>
            </a:custGeom>
            <a:solidFill>
              <a:srgbClr val="20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9772" y="4191142"/>
              <a:ext cx="2494280" cy="871855"/>
            </a:xfrm>
            <a:custGeom>
              <a:avLst/>
              <a:gdLst/>
              <a:ahLst/>
              <a:cxnLst/>
              <a:rect l="l" t="t" r="r" b="b"/>
              <a:pathLst>
                <a:path w="2494279" h="871854">
                  <a:moveTo>
                    <a:pt x="0" y="0"/>
                  </a:moveTo>
                  <a:lnTo>
                    <a:pt x="0" y="871308"/>
                  </a:lnTo>
                  <a:lnTo>
                    <a:pt x="2493769" y="871308"/>
                  </a:lnTo>
                  <a:lnTo>
                    <a:pt x="249376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72677" y="4740582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2933"/>
                  </a:moveTo>
                  <a:lnTo>
                    <a:pt x="0" y="6601"/>
                  </a:lnTo>
                  <a:lnTo>
                    <a:pt x="0" y="36671"/>
                  </a:lnTo>
                  <a:lnTo>
                    <a:pt x="3042" y="39604"/>
                  </a:lnTo>
                  <a:lnTo>
                    <a:pt x="455942" y="39604"/>
                  </a:lnTo>
                  <a:lnTo>
                    <a:pt x="458984" y="36671"/>
                  </a:lnTo>
                  <a:lnTo>
                    <a:pt x="458984" y="2933"/>
                  </a:lnTo>
                  <a:lnTo>
                    <a:pt x="455942" y="0"/>
                  </a:lnTo>
                  <a:lnTo>
                    <a:pt x="3042" y="0"/>
                  </a:lnTo>
                  <a:lnTo>
                    <a:pt x="0" y="29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72678" y="4740581"/>
              <a:ext cx="459105" cy="40005"/>
            </a:xfrm>
            <a:custGeom>
              <a:avLst/>
              <a:gdLst/>
              <a:ahLst/>
              <a:cxnLst/>
              <a:rect l="l" t="t" r="r" b="b"/>
              <a:pathLst>
                <a:path w="459104" h="40004">
                  <a:moveTo>
                    <a:pt x="0" y="6600"/>
                  </a:moveTo>
                  <a:lnTo>
                    <a:pt x="0" y="2933"/>
                  </a:lnTo>
                  <a:lnTo>
                    <a:pt x="3042" y="0"/>
                  </a:lnTo>
                  <a:lnTo>
                    <a:pt x="6845" y="0"/>
                  </a:lnTo>
                  <a:lnTo>
                    <a:pt x="452138" y="0"/>
                  </a:lnTo>
                  <a:lnTo>
                    <a:pt x="455941" y="0"/>
                  </a:lnTo>
                  <a:lnTo>
                    <a:pt x="458984" y="2933"/>
                  </a:lnTo>
                  <a:lnTo>
                    <a:pt x="458984" y="6600"/>
                  </a:lnTo>
                  <a:lnTo>
                    <a:pt x="458984" y="33004"/>
                  </a:lnTo>
                  <a:lnTo>
                    <a:pt x="458984" y="36671"/>
                  </a:lnTo>
                  <a:lnTo>
                    <a:pt x="455941" y="39604"/>
                  </a:lnTo>
                  <a:lnTo>
                    <a:pt x="452138" y="39604"/>
                  </a:lnTo>
                  <a:lnTo>
                    <a:pt x="6845" y="39604"/>
                  </a:lnTo>
                  <a:lnTo>
                    <a:pt x="3042" y="39604"/>
                  </a:lnTo>
                  <a:lnTo>
                    <a:pt x="0" y="36671"/>
                  </a:lnTo>
                  <a:lnTo>
                    <a:pt x="0" y="33004"/>
                  </a:lnTo>
                  <a:lnTo>
                    <a:pt x="0" y="6600"/>
                  </a:lnTo>
                  <a:close/>
                </a:path>
              </a:pathLst>
            </a:custGeom>
            <a:ln w="524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0262" y="4793389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499" y="120700"/>
                  </a:lnTo>
                  <a:lnTo>
                    <a:pt x="30750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0" y="0"/>
                  </a:lnTo>
                  <a:lnTo>
                    <a:pt x="5542" y="0"/>
                  </a:lnTo>
                  <a:lnTo>
                    <a:pt x="2499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0262" y="4793388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14307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0" y="2409"/>
                  </a:moveTo>
                  <a:lnTo>
                    <a:pt x="0" y="118291"/>
                  </a:lnTo>
                  <a:lnTo>
                    <a:pt x="2500" y="120700"/>
                  </a:lnTo>
                  <a:lnTo>
                    <a:pt x="30751" y="120700"/>
                  </a:lnTo>
                  <a:lnTo>
                    <a:pt x="33251" y="118291"/>
                  </a:lnTo>
                  <a:lnTo>
                    <a:pt x="33251" y="2409"/>
                  </a:lnTo>
                  <a:lnTo>
                    <a:pt x="30751" y="0"/>
                  </a:lnTo>
                  <a:lnTo>
                    <a:pt x="5542" y="0"/>
                  </a:lnTo>
                  <a:lnTo>
                    <a:pt x="2500" y="0"/>
                  </a:lnTo>
                  <a:lnTo>
                    <a:pt x="0" y="240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4308" y="4790874"/>
              <a:ext cx="33655" cy="121285"/>
            </a:xfrm>
            <a:custGeom>
              <a:avLst/>
              <a:gdLst/>
              <a:ahLst/>
              <a:cxnLst/>
              <a:rect l="l" t="t" r="r" b="b"/>
              <a:pathLst>
                <a:path w="33655" h="121285">
                  <a:moveTo>
                    <a:pt x="5541" y="0"/>
                  </a:moveTo>
                  <a:lnTo>
                    <a:pt x="2499" y="0"/>
                  </a:lnTo>
                  <a:lnTo>
                    <a:pt x="0" y="2409"/>
                  </a:lnTo>
                  <a:lnTo>
                    <a:pt x="0" y="5343"/>
                  </a:lnTo>
                  <a:lnTo>
                    <a:pt x="0" y="115357"/>
                  </a:lnTo>
                  <a:lnTo>
                    <a:pt x="0" y="118291"/>
                  </a:lnTo>
                  <a:lnTo>
                    <a:pt x="2499" y="120700"/>
                  </a:lnTo>
                  <a:lnTo>
                    <a:pt x="5541" y="120700"/>
                  </a:lnTo>
                  <a:lnTo>
                    <a:pt x="27708" y="120700"/>
                  </a:lnTo>
                  <a:lnTo>
                    <a:pt x="30751" y="120700"/>
                  </a:lnTo>
                  <a:lnTo>
                    <a:pt x="33250" y="118291"/>
                  </a:lnTo>
                  <a:lnTo>
                    <a:pt x="33250" y="115357"/>
                  </a:lnTo>
                  <a:lnTo>
                    <a:pt x="33250" y="5343"/>
                  </a:lnTo>
                  <a:lnTo>
                    <a:pt x="33250" y="2409"/>
                  </a:lnTo>
                  <a:lnTo>
                    <a:pt x="30751" y="0"/>
                  </a:lnTo>
                  <a:lnTo>
                    <a:pt x="27708" y="0"/>
                  </a:lnTo>
                  <a:lnTo>
                    <a:pt x="5541" y="0"/>
                  </a:lnTo>
                  <a:close/>
                </a:path>
              </a:pathLst>
            </a:custGeom>
            <a:ln w="541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81" y="4605379"/>
              <a:ext cx="79278" cy="1401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8009" y="4585013"/>
              <a:ext cx="190243" cy="1625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4390" y="4766982"/>
              <a:ext cx="306070" cy="307340"/>
            </a:xfrm>
            <a:custGeom>
              <a:avLst/>
              <a:gdLst/>
              <a:ahLst/>
              <a:cxnLst/>
              <a:rect l="l" t="t" r="r" b="b"/>
              <a:pathLst>
                <a:path w="306069" h="307339">
                  <a:moveTo>
                    <a:pt x="209423" y="169189"/>
                  </a:moveTo>
                  <a:lnTo>
                    <a:pt x="205981" y="159804"/>
                  </a:lnTo>
                  <a:lnTo>
                    <a:pt x="203276" y="157187"/>
                  </a:lnTo>
                  <a:lnTo>
                    <a:pt x="199859" y="156032"/>
                  </a:lnTo>
                  <a:lnTo>
                    <a:pt x="199859" y="164858"/>
                  </a:lnTo>
                  <a:lnTo>
                    <a:pt x="199859" y="169151"/>
                  </a:lnTo>
                  <a:lnTo>
                    <a:pt x="198056" y="170891"/>
                  </a:lnTo>
                  <a:lnTo>
                    <a:pt x="193535" y="170827"/>
                  </a:lnTo>
                  <a:lnTo>
                    <a:pt x="191808" y="169151"/>
                  </a:lnTo>
                  <a:lnTo>
                    <a:pt x="191808" y="164858"/>
                  </a:lnTo>
                  <a:lnTo>
                    <a:pt x="193535" y="163182"/>
                  </a:lnTo>
                  <a:lnTo>
                    <a:pt x="198056" y="163118"/>
                  </a:lnTo>
                  <a:lnTo>
                    <a:pt x="199859" y="164858"/>
                  </a:lnTo>
                  <a:lnTo>
                    <a:pt x="199859" y="156032"/>
                  </a:lnTo>
                  <a:lnTo>
                    <a:pt x="193535" y="153873"/>
                  </a:lnTo>
                  <a:lnTo>
                    <a:pt x="191808" y="154673"/>
                  </a:lnTo>
                  <a:lnTo>
                    <a:pt x="186651" y="157035"/>
                  </a:lnTo>
                  <a:lnTo>
                    <a:pt x="184416" y="163118"/>
                  </a:lnTo>
                  <a:lnTo>
                    <a:pt x="161518" y="163118"/>
                  </a:lnTo>
                  <a:lnTo>
                    <a:pt x="161518" y="170891"/>
                  </a:lnTo>
                  <a:lnTo>
                    <a:pt x="184416" y="170891"/>
                  </a:lnTo>
                  <a:lnTo>
                    <a:pt x="186639" y="176949"/>
                  </a:lnTo>
                  <a:lnTo>
                    <a:pt x="193535" y="180136"/>
                  </a:lnTo>
                  <a:lnTo>
                    <a:pt x="206121" y="175844"/>
                  </a:lnTo>
                  <a:lnTo>
                    <a:pt x="209423" y="169189"/>
                  </a:lnTo>
                  <a:close/>
                </a:path>
                <a:path w="306069" h="307339">
                  <a:moveTo>
                    <a:pt x="217932" y="23304"/>
                  </a:moveTo>
                  <a:lnTo>
                    <a:pt x="89027" y="23304"/>
                  </a:lnTo>
                  <a:lnTo>
                    <a:pt x="89027" y="31076"/>
                  </a:lnTo>
                  <a:lnTo>
                    <a:pt x="217932" y="31076"/>
                  </a:lnTo>
                  <a:lnTo>
                    <a:pt x="217932" y="23304"/>
                  </a:lnTo>
                  <a:close/>
                </a:path>
                <a:path w="306069" h="307339">
                  <a:moveTo>
                    <a:pt x="226060" y="23304"/>
                  </a:moveTo>
                  <a:lnTo>
                    <a:pt x="218440" y="23304"/>
                  </a:lnTo>
                  <a:lnTo>
                    <a:pt x="218440" y="299046"/>
                  </a:lnTo>
                  <a:lnTo>
                    <a:pt x="88900" y="299046"/>
                  </a:lnTo>
                  <a:lnTo>
                    <a:pt x="88900" y="23304"/>
                  </a:lnTo>
                  <a:lnTo>
                    <a:pt x="81280" y="23304"/>
                  </a:lnTo>
                  <a:lnTo>
                    <a:pt x="81280" y="306819"/>
                  </a:lnTo>
                  <a:lnTo>
                    <a:pt x="88900" y="306819"/>
                  </a:lnTo>
                  <a:lnTo>
                    <a:pt x="218440" y="306819"/>
                  </a:lnTo>
                  <a:lnTo>
                    <a:pt x="226060" y="306819"/>
                  </a:lnTo>
                  <a:lnTo>
                    <a:pt x="226060" y="23304"/>
                  </a:lnTo>
                  <a:close/>
                </a:path>
                <a:path w="306069" h="307339">
                  <a:moveTo>
                    <a:pt x="306070" y="299046"/>
                  </a:moveTo>
                  <a:lnTo>
                    <a:pt x="250190" y="299046"/>
                  </a:lnTo>
                  <a:lnTo>
                    <a:pt x="250190" y="0"/>
                  </a:lnTo>
                  <a:lnTo>
                    <a:pt x="242570" y="0"/>
                  </a:lnTo>
                  <a:lnTo>
                    <a:pt x="64770" y="0"/>
                  </a:lnTo>
                  <a:lnTo>
                    <a:pt x="57150" y="0"/>
                  </a:lnTo>
                  <a:lnTo>
                    <a:pt x="57150" y="299046"/>
                  </a:lnTo>
                  <a:lnTo>
                    <a:pt x="0" y="299046"/>
                  </a:lnTo>
                  <a:lnTo>
                    <a:pt x="0" y="306819"/>
                  </a:lnTo>
                  <a:lnTo>
                    <a:pt x="57150" y="306819"/>
                  </a:lnTo>
                  <a:lnTo>
                    <a:pt x="64770" y="306819"/>
                  </a:lnTo>
                  <a:lnTo>
                    <a:pt x="64770" y="7772"/>
                  </a:lnTo>
                  <a:lnTo>
                    <a:pt x="242570" y="7772"/>
                  </a:lnTo>
                  <a:lnTo>
                    <a:pt x="242570" y="306819"/>
                  </a:lnTo>
                  <a:lnTo>
                    <a:pt x="250190" y="306819"/>
                  </a:lnTo>
                  <a:lnTo>
                    <a:pt x="306070" y="306819"/>
                  </a:lnTo>
                  <a:lnTo>
                    <a:pt x="306070" y="299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615478" y="4022977"/>
              <a:ext cx="636905" cy="118110"/>
            </a:xfrm>
            <a:custGeom>
              <a:avLst/>
              <a:gdLst/>
              <a:ahLst/>
              <a:cxnLst/>
              <a:rect l="l" t="t" r="r" b="b"/>
              <a:pathLst>
                <a:path w="636904" h="118110">
                  <a:moveTo>
                    <a:pt x="0" y="117557"/>
                  </a:moveTo>
                  <a:lnTo>
                    <a:pt x="636318" y="117557"/>
                  </a:lnTo>
                  <a:lnTo>
                    <a:pt x="636318" y="0"/>
                  </a:lnTo>
                  <a:lnTo>
                    <a:pt x="0" y="0"/>
                  </a:lnTo>
                  <a:lnTo>
                    <a:pt x="0" y="117557"/>
                  </a:lnTo>
                  <a:close/>
                </a:path>
              </a:pathLst>
            </a:custGeom>
            <a:ln w="15735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615478" y="4022977"/>
            <a:ext cx="636905" cy="142875"/>
          </a:xfrm>
          <a:prstGeom prst="rect">
            <a:avLst/>
          </a:prstGeom>
          <a:ln w="15736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9215">
              <a:lnSpc>
                <a:spcPts val="860"/>
              </a:lnSpc>
            </a:pPr>
            <a:r>
              <a:rPr sz="750" b="1" spc="5" dirty="0">
                <a:latin typeface="Calibri"/>
                <a:cs typeface="Calibri"/>
              </a:rPr>
              <a:t>Microphone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45219" y="4137392"/>
            <a:ext cx="205740" cy="429259"/>
          </a:xfrm>
          <a:custGeom>
            <a:avLst/>
            <a:gdLst/>
            <a:ahLst/>
            <a:cxnLst/>
            <a:rect l="l" t="t" r="r" b="b"/>
            <a:pathLst>
              <a:path w="205739" h="429260">
                <a:moveTo>
                  <a:pt x="205151" y="429106"/>
                </a:moveTo>
                <a:lnTo>
                  <a:pt x="205151" y="214526"/>
                </a:lnTo>
                <a:lnTo>
                  <a:pt x="0" y="214526"/>
                </a:lnTo>
                <a:lnTo>
                  <a:pt x="0" y="0"/>
                </a:lnTo>
              </a:path>
            </a:pathLst>
          </a:custGeom>
          <a:ln w="16190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053483" y="3714939"/>
            <a:ext cx="408305" cy="226695"/>
          </a:xfrm>
          <a:prstGeom prst="rect">
            <a:avLst/>
          </a:prstGeom>
          <a:ln w="15861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9055">
              <a:lnSpc>
                <a:spcPts val="835"/>
              </a:lnSpc>
            </a:pPr>
            <a:r>
              <a:rPr sz="750" b="1" spc="5" dirty="0">
                <a:latin typeface="Calibri"/>
                <a:cs typeface="Calibri"/>
              </a:rPr>
              <a:t>Optical</a:t>
            </a:r>
            <a:endParaRPr sz="750">
              <a:latin typeface="Calibri"/>
              <a:cs typeface="Calibri"/>
            </a:endParaRPr>
          </a:p>
          <a:p>
            <a:pPr marL="65405">
              <a:lnSpc>
                <a:spcPts val="894"/>
              </a:lnSpc>
            </a:pPr>
            <a:r>
              <a:rPr sz="750" b="1" spc="5" dirty="0">
                <a:latin typeface="Calibri"/>
                <a:cs typeface="Calibri"/>
              </a:rPr>
              <a:t>Sensor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211259" y="3941253"/>
            <a:ext cx="673735" cy="1628139"/>
          </a:xfrm>
          <a:custGeom>
            <a:avLst/>
            <a:gdLst/>
            <a:ahLst/>
            <a:cxnLst/>
            <a:rect l="l" t="t" r="r" b="b"/>
            <a:pathLst>
              <a:path w="673735" h="1628139">
                <a:moveTo>
                  <a:pt x="0" y="0"/>
                </a:moveTo>
                <a:lnTo>
                  <a:pt x="0" y="143751"/>
                </a:lnTo>
                <a:lnTo>
                  <a:pt x="134304" y="143751"/>
                </a:lnTo>
                <a:lnTo>
                  <a:pt x="134304" y="287502"/>
                </a:lnTo>
              </a:path>
              <a:path w="673735" h="1628139">
                <a:moveTo>
                  <a:pt x="118657" y="1627575"/>
                </a:moveTo>
                <a:lnTo>
                  <a:pt x="673480" y="1627575"/>
                </a:lnTo>
                <a:lnTo>
                  <a:pt x="673480" y="1355369"/>
                </a:lnTo>
                <a:lnTo>
                  <a:pt x="118657" y="1355369"/>
                </a:lnTo>
                <a:lnTo>
                  <a:pt x="118657" y="1627575"/>
                </a:lnTo>
                <a:close/>
              </a:path>
            </a:pathLst>
          </a:custGeom>
          <a:ln w="16007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6117" y="5300708"/>
            <a:ext cx="501015" cy="2520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6096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Grid </a:t>
            </a:r>
            <a:r>
              <a:rPr sz="750" b="1" spc="10" dirty="0">
                <a:latin typeface="Calibri"/>
                <a:cs typeface="Calibri"/>
              </a:rPr>
              <a:t>ENF </a:t>
            </a:r>
            <a:r>
              <a:rPr sz="750" b="1" spc="15" dirty="0">
                <a:latin typeface="Calibri"/>
                <a:cs typeface="Calibri"/>
              </a:rPr>
              <a:t> </a:t>
            </a:r>
            <a:r>
              <a:rPr sz="750" b="1" spc="-10" dirty="0">
                <a:latin typeface="Calibri"/>
                <a:cs typeface="Calibri"/>
              </a:rPr>
              <a:t>E</a:t>
            </a:r>
            <a:r>
              <a:rPr sz="750" b="1" spc="10" dirty="0">
                <a:latin typeface="Calibri"/>
                <a:cs typeface="Calibri"/>
              </a:rPr>
              <a:t>d</a:t>
            </a:r>
            <a:r>
              <a:rPr sz="750" b="1" spc="-10" dirty="0">
                <a:latin typeface="Calibri"/>
                <a:cs typeface="Calibri"/>
              </a:rPr>
              <a:t>g</a:t>
            </a:r>
            <a:r>
              <a:rPr sz="750" b="1" spc="10" dirty="0">
                <a:latin typeface="Calibri"/>
                <a:cs typeface="Calibri"/>
              </a:rPr>
              <a:t>e</a:t>
            </a:r>
            <a:r>
              <a:rPr sz="750" b="1" spc="-5" dirty="0">
                <a:latin typeface="Calibri"/>
                <a:cs typeface="Calibri"/>
              </a:rPr>
              <a:t> </a:t>
            </a:r>
            <a:r>
              <a:rPr sz="750" b="1" spc="5" dirty="0">
                <a:latin typeface="Calibri"/>
                <a:cs typeface="Calibri"/>
              </a:rPr>
              <a:t>Ser</a:t>
            </a:r>
            <a:r>
              <a:rPr sz="750" b="1" dirty="0">
                <a:latin typeface="Calibri"/>
                <a:cs typeface="Calibri"/>
              </a:rPr>
              <a:t>v</a:t>
            </a:r>
            <a:r>
              <a:rPr sz="750" b="1" spc="5" dirty="0">
                <a:latin typeface="Calibri"/>
                <a:cs typeface="Calibri"/>
              </a:rPr>
              <a:t>er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05998" y="4228896"/>
            <a:ext cx="2042160" cy="1161415"/>
            <a:chOff x="2205998" y="4228896"/>
            <a:chExt cx="2042160" cy="11614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04587" y="4507353"/>
              <a:ext cx="184505" cy="17853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05998" y="4228896"/>
              <a:ext cx="240783" cy="20224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68115" y="5190695"/>
              <a:ext cx="207323" cy="19928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22267" y="4916918"/>
              <a:ext cx="418465" cy="146685"/>
            </a:xfrm>
            <a:custGeom>
              <a:avLst/>
              <a:gdLst/>
              <a:ahLst/>
              <a:cxnLst/>
              <a:rect l="l" t="t" r="r" b="b"/>
              <a:pathLst>
                <a:path w="418464" h="146685">
                  <a:moveTo>
                    <a:pt x="0" y="146475"/>
                  </a:moveTo>
                  <a:lnTo>
                    <a:pt x="417910" y="146475"/>
                  </a:lnTo>
                  <a:lnTo>
                    <a:pt x="417910" y="0"/>
                  </a:lnTo>
                  <a:lnTo>
                    <a:pt x="0" y="0"/>
                  </a:lnTo>
                  <a:lnTo>
                    <a:pt x="0" y="146475"/>
                  </a:lnTo>
                  <a:close/>
                </a:path>
              </a:pathLst>
            </a:custGeom>
            <a:ln w="1578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3816405" y="4914853"/>
            <a:ext cx="41592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Light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24336" y="2874749"/>
            <a:ext cx="3001645" cy="2692400"/>
            <a:chOff x="1024336" y="2874749"/>
            <a:chExt cx="3001645" cy="2692400"/>
          </a:xfrm>
        </p:grpSpPr>
        <p:sp>
          <p:nvSpPr>
            <p:cNvPr id="32" name="object 32"/>
            <p:cNvSpPr/>
            <p:nvPr/>
          </p:nvSpPr>
          <p:spPr>
            <a:xfrm>
              <a:off x="3632545" y="4329130"/>
              <a:ext cx="156210" cy="170815"/>
            </a:xfrm>
            <a:custGeom>
              <a:avLst/>
              <a:gdLst/>
              <a:ahLst/>
              <a:cxnLst/>
              <a:rect l="l" t="t" r="r" b="b"/>
              <a:pathLst>
                <a:path w="156210" h="170814">
                  <a:moveTo>
                    <a:pt x="156145" y="170207"/>
                  </a:moveTo>
                  <a:lnTo>
                    <a:pt x="156145" y="85077"/>
                  </a:lnTo>
                  <a:lnTo>
                    <a:pt x="0" y="85077"/>
                  </a:lnTo>
                  <a:lnTo>
                    <a:pt x="0" y="0"/>
                  </a:lnTo>
                </a:path>
              </a:pathLst>
            </a:custGeom>
            <a:ln w="1603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24336" y="2874749"/>
              <a:ext cx="623949" cy="7675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96935" y="2952701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0"/>
                  </a:moveTo>
                  <a:lnTo>
                    <a:pt x="0" y="374675"/>
                  </a:lnTo>
                  <a:lnTo>
                    <a:pt x="290123" y="374675"/>
                  </a:lnTo>
                  <a:lnTo>
                    <a:pt x="29012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796934" y="2952700"/>
              <a:ext cx="290195" cy="375285"/>
            </a:xfrm>
            <a:custGeom>
              <a:avLst/>
              <a:gdLst/>
              <a:ahLst/>
              <a:cxnLst/>
              <a:rect l="l" t="t" r="r" b="b"/>
              <a:pathLst>
                <a:path w="290194" h="375285">
                  <a:moveTo>
                    <a:pt x="0" y="374675"/>
                  </a:moveTo>
                  <a:lnTo>
                    <a:pt x="290124" y="374675"/>
                  </a:lnTo>
                  <a:lnTo>
                    <a:pt x="290124" y="0"/>
                  </a:lnTo>
                  <a:lnTo>
                    <a:pt x="0" y="0"/>
                  </a:lnTo>
                  <a:lnTo>
                    <a:pt x="0" y="374675"/>
                  </a:lnTo>
                  <a:close/>
                </a:path>
              </a:pathLst>
            </a:custGeom>
            <a:ln w="53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0175" y="3132495"/>
              <a:ext cx="239271" cy="278491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7664" y="4694062"/>
              <a:ext cx="314247" cy="3030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61346" y="5212698"/>
              <a:ext cx="347497" cy="3539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811509" y="4877627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412274" y="3256338"/>
              <a:ext cx="2585720" cy="2091055"/>
            </a:xfrm>
            <a:custGeom>
              <a:avLst/>
              <a:gdLst/>
              <a:ahLst/>
              <a:cxnLst/>
              <a:rect l="l" t="t" r="r" b="b"/>
              <a:pathLst>
                <a:path w="2585720" h="2091054">
                  <a:moveTo>
                    <a:pt x="0" y="0"/>
                  </a:moveTo>
                  <a:lnTo>
                    <a:pt x="445021" y="4505"/>
                  </a:lnTo>
                </a:path>
                <a:path w="2585720" h="2091054">
                  <a:moveTo>
                    <a:pt x="578456" y="192366"/>
                  </a:moveTo>
                  <a:lnTo>
                    <a:pt x="560690" y="2010475"/>
                  </a:lnTo>
                </a:path>
                <a:path w="2585720" h="2091054">
                  <a:moveTo>
                    <a:pt x="560690" y="1997850"/>
                  </a:moveTo>
                  <a:lnTo>
                    <a:pt x="1460132" y="1997850"/>
                  </a:lnTo>
                </a:path>
                <a:path w="2585720" h="2091054">
                  <a:moveTo>
                    <a:pt x="1799426" y="2090560"/>
                  </a:moveTo>
                  <a:lnTo>
                    <a:pt x="2316000" y="1728787"/>
                  </a:lnTo>
                </a:path>
                <a:path w="2585720" h="2091054">
                  <a:moveTo>
                    <a:pt x="2585697" y="1335252"/>
                  </a:moveTo>
                  <a:lnTo>
                    <a:pt x="2585697" y="1632971"/>
                  </a:lnTo>
                </a:path>
              </a:pathLst>
            </a:custGeom>
            <a:ln w="240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4328" y="4594106"/>
              <a:ext cx="180340" cy="2540"/>
            </a:xfrm>
            <a:custGeom>
              <a:avLst/>
              <a:gdLst/>
              <a:ahLst/>
              <a:cxnLst/>
              <a:rect l="l" t="t" r="r" b="b"/>
              <a:pathLst>
                <a:path w="180339" h="2539">
                  <a:moveTo>
                    <a:pt x="-11787" y="1021"/>
                  </a:moveTo>
                  <a:lnTo>
                    <a:pt x="191512" y="1021"/>
                  </a:lnTo>
                </a:path>
              </a:pathLst>
            </a:custGeom>
            <a:ln w="256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409572" y="4266265"/>
              <a:ext cx="547370" cy="106680"/>
            </a:xfrm>
            <a:custGeom>
              <a:avLst/>
              <a:gdLst/>
              <a:ahLst/>
              <a:cxnLst/>
              <a:rect l="l" t="t" r="r" b="b"/>
              <a:pathLst>
                <a:path w="547370" h="106679">
                  <a:moveTo>
                    <a:pt x="0" y="106241"/>
                  </a:moveTo>
                  <a:lnTo>
                    <a:pt x="546999" y="106241"/>
                  </a:lnTo>
                  <a:lnTo>
                    <a:pt x="546999" y="0"/>
                  </a:lnTo>
                  <a:lnTo>
                    <a:pt x="0" y="0"/>
                  </a:lnTo>
                  <a:lnTo>
                    <a:pt x="0" y="106241"/>
                  </a:lnTo>
                  <a:close/>
                </a:path>
              </a:pathLst>
            </a:custGeom>
            <a:ln w="1573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548998" y="4243821"/>
            <a:ext cx="267335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b="1" spc="5" dirty="0">
                <a:latin typeface="Calibri"/>
                <a:cs typeface="Calibri"/>
              </a:rPr>
              <a:t>Audio</a:t>
            </a:r>
            <a:endParaRPr sz="7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656252" y="2705195"/>
            <a:ext cx="3211830" cy="2905760"/>
            <a:chOff x="5656252" y="2705195"/>
            <a:chExt cx="3211830" cy="2905760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56252" y="2705195"/>
              <a:ext cx="3211310" cy="290548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2704623" y="55399"/>
                  </a:lnTo>
                  <a:lnTo>
                    <a:pt x="2708314" y="51266"/>
                  </a:lnTo>
                  <a:lnTo>
                    <a:pt x="2708314" y="4133"/>
                  </a:lnTo>
                  <a:lnTo>
                    <a:pt x="2704623" y="0"/>
                  </a:lnTo>
                  <a:lnTo>
                    <a:pt x="8243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97359" y="5547295"/>
              <a:ext cx="2708910" cy="55880"/>
            </a:xfrm>
            <a:custGeom>
              <a:avLst/>
              <a:gdLst/>
              <a:ahLst/>
              <a:cxnLst/>
              <a:rect l="l" t="t" r="r" b="b"/>
              <a:pathLst>
                <a:path w="2708909" h="55879">
                  <a:moveTo>
                    <a:pt x="8243" y="0"/>
                  </a:moveTo>
                  <a:lnTo>
                    <a:pt x="2700070" y="0"/>
                  </a:lnTo>
                  <a:lnTo>
                    <a:pt x="2704623" y="0"/>
                  </a:lnTo>
                  <a:lnTo>
                    <a:pt x="2708314" y="4134"/>
                  </a:lnTo>
                  <a:lnTo>
                    <a:pt x="2708314" y="9233"/>
                  </a:lnTo>
                  <a:lnTo>
                    <a:pt x="2708314" y="46166"/>
                  </a:lnTo>
                  <a:lnTo>
                    <a:pt x="2708314" y="51266"/>
                  </a:lnTo>
                  <a:lnTo>
                    <a:pt x="2704623" y="55400"/>
                  </a:lnTo>
                  <a:lnTo>
                    <a:pt x="2700070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3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005819" y="4864333"/>
              <a:ext cx="2519045" cy="683260"/>
            </a:xfrm>
            <a:custGeom>
              <a:avLst/>
              <a:gdLst/>
              <a:ahLst/>
              <a:cxnLst/>
              <a:rect l="l" t="t" r="r" b="b"/>
              <a:pathLst>
                <a:path w="2519045" h="683260">
                  <a:moveTo>
                    <a:pt x="0" y="682961"/>
                  </a:moveTo>
                  <a:lnTo>
                    <a:pt x="2519010" y="682961"/>
                  </a:lnTo>
                  <a:lnTo>
                    <a:pt x="2519010" y="0"/>
                  </a:lnTo>
                  <a:lnTo>
                    <a:pt x="0" y="0"/>
                  </a:lnTo>
                  <a:lnTo>
                    <a:pt x="0" y="682961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945106" y="5081983"/>
              <a:ext cx="464859" cy="52071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002451" y="4157531"/>
              <a:ext cx="2519045" cy="707390"/>
            </a:xfrm>
            <a:custGeom>
              <a:avLst/>
              <a:gdLst/>
              <a:ahLst/>
              <a:cxnLst/>
              <a:rect l="l" t="t" r="r" b="b"/>
              <a:pathLst>
                <a:path w="2519045" h="707389">
                  <a:moveTo>
                    <a:pt x="0" y="0"/>
                  </a:moveTo>
                  <a:lnTo>
                    <a:pt x="0" y="706801"/>
                  </a:lnTo>
                  <a:lnTo>
                    <a:pt x="2519009" y="706801"/>
                  </a:lnTo>
                  <a:lnTo>
                    <a:pt x="251900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285" y="4638025"/>
              <a:ext cx="464859" cy="52071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0" y="4133"/>
                  </a:moveTo>
                  <a:lnTo>
                    <a:pt x="0" y="51266"/>
                  </a:lnTo>
                  <a:lnTo>
                    <a:pt x="3690" y="55399"/>
                  </a:lnTo>
                  <a:lnTo>
                    <a:pt x="541681" y="55399"/>
                  </a:lnTo>
                  <a:lnTo>
                    <a:pt x="545372" y="51266"/>
                  </a:lnTo>
                  <a:lnTo>
                    <a:pt x="545372" y="4133"/>
                  </a:lnTo>
                  <a:lnTo>
                    <a:pt x="541681" y="0"/>
                  </a:lnTo>
                  <a:lnTo>
                    <a:pt x="8242" y="0"/>
                  </a:lnTo>
                  <a:lnTo>
                    <a:pt x="3690" y="0"/>
                  </a:lnTo>
                  <a:lnTo>
                    <a:pt x="0" y="4133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99733" y="4864333"/>
              <a:ext cx="545465" cy="55880"/>
            </a:xfrm>
            <a:custGeom>
              <a:avLst/>
              <a:gdLst/>
              <a:ahLst/>
              <a:cxnLst/>
              <a:rect l="l" t="t" r="r" b="b"/>
              <a:pathLst>
                <a:path w="545465" h="55879">
                  <a:moveTo>
                    <a:pt x="8243" y="0"/>
                  </a:moveTo>
                  <a:lnTo>
                    <a:pt x="537129" y="0"/>
                  </a:lnTo>
                  <a:lnTo>
                    <a:pt x="541681" y="0"/>
                  </a:lnTo>
                  <a:lnTo>
                    <a:pt x="545372" y="4134"/>
                  </a:lnTo>
                  <a:lnTo>
                    <a:pt x="545372" y="9233"/>
                  </a:lnTo>
                  <a:lnTo>
                    <a:pt x="545372" y="46166"/>
                  </a:lnTo>
                  <a:lnTo>
                    <a:pt x="545372" y="51266"/>
                  </a:lnTo>
                  <a:lnTo>
                    <a:pt x="541681" y="55400"/>
                  </a:lnTo>
                  <a:lnTo>
                    <a:pt x="537129" y="55400"/>
                  </a:lnTo>
                  <a:lnTo>
                    <a:pt x="8243" y="55400"/>
                  </a:lnTo>
                  <a:lnTo>
                    <a:pt x="3690" y="55400"/>
                  </a:lnTo>
                  <a:lnTo>
                    <a:pt x="0" y="51266"/>
                  </a:lnTo>
                  <a:lnTo>
                    <a:pt x="0" y="46166"/>
                  </a:lnTo>
                  <a:lnTo>
                    <a:pt x="0" y="9233"/>
                  </a:lnTo>
                  <a:lnTo>
                    <a:pt x="0" y="4134"/>
                  </a:lnTo>
                  <a:lnTo>
                    <a:pt x="3690" y="0"/>
                  </a:lnTo>
                  <a:lnTo>
                    <a:pt x="8243" y="0"/>
                  </a:lnTo>
                  <a:close/>
                </a:path>
              </a:pathLst>
            </a:custGeom>
            <a:ln w="7224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2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6"/>
                  </a:lnTo>
                  <a:lnTo>
                    <a:pt x="36542" y="167126"/>
                  </a:lnTo>
                  <a:lnTo>
                    <a:pt x="39489" y="163823"/>
                  </a:lnTo>
                  <a:lnTo>
                    <a:pt x="39489" y="3302"/>
                  </a:lnTo>
                  <a:lnTo>
                    <a:pt x="36542" y="0"/>
                  </a:lnTo>
                  <a:lnTo>
                    <a:pt x="2946" y="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492399" y="4937502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3300"/>
                  </a:moveTo>
                  <a:lnTo>
                    <a:pt x="0" y="7372"/>
                  </a:lnTo>
                  <a:lnTo>
                    <a:pt x="0" y="163823"/>
                  </a:lnTo>
                  <a:lnTo>
                    <a:pt x="2946" y="167125"/>
                  </a:lnTo>
                  <a:lnTo>
                    <a:pt x="36544" y="167125"/>
                  </a:lnTo>
                  <a:lnTo>
                    <a:pt x="39490" y="163823"/>
                  </a:lnTo>
                  <a:lnTo>
                    <a:pt x="39490" y="3300"/>
                  </a:lnTo>
                  <a:lnTo>
                    <a:pt x="36544" y="0"/>
                  </a:lnTo>
                  <a:lnTo>
                    <a:pt x="2946" y="0"/>
                  </a:lnTo>
                  <a:lnTo>
                    <a:pt x="0" y="330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05674" y="4933730"/>
              <a:ext cx="40005" cy="167640"/>
            </a:xfrm>
            <a:custGeom>
              <a:avLst/>
              <a:gdLst/>
              <a:ahLst/>
              <a:cxnLst/>
              <a:rect l="l" t="t" r="r" b="b"/>
              <a:pathLst>
                <a:path w="40004" h="167639">
                  <a:moveTo>
                    <a:pt x="0" y="7372"/>
                  </a:moveTo>
                  <a:lnTo>
                    <a:pt x="0" y="159752"/>
                  </a:lnTo>
                  <a:lnTo>
                    <a:pt x="0" y="163824"/>
                  </a:lnTo>
                  <a:lnTo>
                    <a:pt x="2946" y="167125"/>
                  </a:lnTo>
                  <a:lnTo>
                    <a:pt x="6581" y="167125"/>
                  </a:lnTo>
                  <a:lnTo>
                    <a:pt x="32908" y="167125"/>
                  </a:lnTo>
                  <a:lnTo>
                    <a:pt x="36543" y="167125"/>
                  </a:lnTo>
                  <a:lnTo>
                    <a:pt x="39490" y="163824"/>
                  </a:lnTo>
                  <a:lnTo>
                    <a:pt x="39490" y="159752"/>
                  </a:lnTo>
                  <a:lnTo>
                    <a:pt x="39490" y="7372"/>
                  </a:lnTo>
                  <a:lnTo>
                    <a:pt x="39490" y="3300"/>
                  </a:lnTo>
                  <a:lnTo>
                    <a:pt x="36543" y="0"/>
                  </a:lnTo>
                  <a:lnTo>
                    <a:pt x="32908" y="0"/>
                  </a:lnTo>
                  <a:lnTo>
                    <a:pt x="6581" y="0"/>
                  </a:lnTo>
                  <a:lnTo>
                    <a:pt x="2946" y="0"/>
                  </a:lnTo>
                  <a:lnTo>
                    <a:pt x="0" y="3300"/>
                  </a:lnTo>
                  <a:lnTo>
                    <a:pt x="0" y="7372"/>
                  </a:lnTo>
                  <a:close/>
                </a:path>
              </a:pathLst>
            </a:custGeom>
            <a:ln w="7191">
              <a:solidFill>
                <a:srgbClr val="32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396367" y="4667769"/>
              <a:ext cx="190861" cy="21379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55411" y="4623490"/>
              <a:ext cx="249271" cy="279221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940328" y="4395248"/>
              <a:ext cx="464859" cy="52071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8128" y="4393606"/>
              <a:ext cx="464859" cy="52071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399732" y="3835429"/>
              <a:ext cx="756920" cy="162560"/>
            </a:xfrm>
            <a:custGeom>
              <a:avLst/>
              <a:gdLst/>
              <a:ahLst/>
              <a:cxnLst/>
              <a:rect l="l" t="t" r="r" b="b"/>
              <a:pathLst>
                <a:path w="756920" h="162560">
                  <a:moveTo>
                    <a:pt x="0" y="0"/>
                  </a:moveTo>
                  <a:lnTo>
                    <a:pt x="756375" y="0"/>
                  </a:lnTo>
                  <a:lnTo>
                    <a:pt x="756375" y="162250"/>
                  </a:lnTo>
                  <a:lnTo>
                    <a:pt x="0" y="162250"/>
                  </a:lnTo>
                  <a:lnTo>
                    <a:pt x="0" y="0"/>
                  </a:lnTo>
                  <a:close/>
                </a:path>
              </a:pathLst>
            </a:custGeom>
            <a:ln w="21593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450644" y="3820002"/>
            <a:ext cx="659765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Microphone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415427" y="3437341"/>
            <a:ext cx="1400810" cy="1196340"/>
            <a:chOff x="6415427" y="3437341"/>
            <a:chExt cx="1400810" cy="1196340"/>
          </a:xfrm>
        </p:grpSpPr>
        <p:sp>
          <p:nvSpPr>
            <p:cNvPr id="65" name="object 65"/>
            <p:cNvSpPr/>
            <p:nvPr/>
          </p:nvSpPr>
          <p:spPr>
            <a:xfrm>
              <a:off x="7491796" y="3997677"/>
              <a:ext cx="314325" cy="626110"/>
            </a:xfrm>
            <a:custGeom>
              <a:avLst/>
              <a:gdLst/>
              <a:ahLst/>
              <a:cxnLst/>
              <a:rect l="l" t="t" r="r" b="b"/>
              <a:pathLst>
                <a:path w="314325" h="626110">
                  <a:moveTo>
                    <a:pt x="0" y="625810"/>
                  </a:moveTo>
                  <a:lnTo>
                    <a:pt x="0" y="312905"/>
                  </a:lnTo>
                  <a:lnTo>
                    <a:pt x="313878" y="312905"/>
                  </a:lnTo>
                  <a:lnTo>
                    <a:pt x="313878" y="0"/>
                  </a:lnTo>
                </a:path>
              </a:pathLst>
            </a:custGeom>
            <a:ln w="2122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426222" y="3448136"/>
              <a:ext cx="485140" cy="313055"/>
            </a:xfrm>
            <a:custGeom>
              <a:avLst/>
              <a:gdLst/>
              <a:ahLst/>
              <a:cxnLst/>
              <a:rect l="l" t="t" r="r" b="b"/>
              <a:pathLst>
                <a:path w="485140" h="313054">
                  <a:moveTo>
                    <a:pt x="0" y="0"/>
                  </a:moveTo>
                  <a:lnTo>
                    <a:pt x="484574" y="0"/>
                  </a:lnTo>
                  <a:lnTo>
                    <a:pt x="484574" y="312493"/>
                  </a:lnTo>
                  <a:lnTo>
                    <a:pt x="0" y="312493"/>
                  </a:lnTo>
                  <a:lnTo>
                    <a:pt x="0" y="0"/>
                  </a:lnTo>
                  <a:close/>
                </a:path>
              </a:pathLst>
            </a:custGeom>
            <a:ln w="2101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462816" y="3429468"/>
            <a:ext cx="41084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5400" marR="5080" indent="-13335">
              <a:lnSpc>
                <a:spcPct val="100000"/>
              </a:lnSpc>
              <a:spcBef>
                <a:spcPts val="125"/>
              </a:spcBef>
            </a:pPr>
            <a:r>
              <a:rPr sz="1000" b="1" spc="-60" dirty="0">
                <a:latin typeface="Trebuchet MS"/>
                <a:cs typeface="Trebuchet MS"/>
              </a:rPr>
              <a:t>O</a:t>
            </a:r>
            <a:r>
              <a:rPr sz="1000" b="1" spc="-40" dirty="0">
                <a:latin typeface="Trebuchet MS"/>
                <a:cs typeface="Trebuchet MS"/>
              </a:rPr>
              <a:t>ptical  </a:t>
            </a:r>
            <a:r>
              <a:rPr sz="1000" b="1" spc="-50" dirty="0">
                <a:latin typeface="Trebuchet MS"/>
                <a:cs typeface="Trebuchet MS"/>
              </a:rPr>
              <a:t>Sensor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603431" y="3750468"/>
            <a:ext cx="565150" cy="1654810"/>
            <a:chOff x="6603431" y="3750468"/>
            <a:chExt cx="565150" cy="1654810"/>
          </a:xfrm>
        </p:grpSpPr>
        <p:sp>
          <p:nvSpPr>
            <p:cNvPr id="69" name="object 69"/>
            <p:cNvSpPr/>
            <p:nvPr/>
          </p:nvSpPr>
          <p:spPr>
            <a:xfrm>
              <a:off x="6613591" y="3760628"/>
              <a:ext cx="160020" cy="397510"/>
            </a:xfrm>
            <a:custGeom>
              <a:avLst/>
              <a:gdLst/>
              <a:ahLst/>
              <a:cxnLst/>
              <a:rect l="l" t="t" r="r" b="b"/>
              <a:pathLst>
                <a:path w="160020" h="397510">
                  <a:moveTo>
                    <a:pt x="0" y="0"/>
                  </a:moveTo>
                  <a:lnTo>
                    <a:pt x="0" y="198451"/>
                  </a:lnTo>
                  <a:lnTo>
                    <a:pt x="159592" y="198451"/>
                  </a:lnTo>
                  <a:lnTo>
                    <a:pt x="159592" y="396903"/>
                  </a:lnTo>
                </a:path>
              </a:pathLst>
            </a:custGeom>
            <a:ln w="2137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828129" y="5176827"/>
              <a:ext cx="329565" cy="217170"/>
            </a:xfrm>
            <a:custGeom>
              <a:avLst/>
              <a:gdLst/>
              <a:ahLst/>
              <a:cxnLst/>
              <a:rect l="l" t="t" r="r" b="b"/>
              <a:pathLst>
                <a:path w="329565" h="217170">
                  <a:moveTo>
                    <a:pt x="0" y="0"/>
                  </a:moveTo>
                  <a:lnTo>
                    <a:pt x="329069" y="0"/>
                  </a:lnTo>
                  <a:lnTo>
                    <a:pt x="329069" y="217171"/>
                  </a:lnTo>
                  <a:lnTo>
                    <a:pt x="0" y="217171"/>
                  </a:lnTo>
                  <a:lnTo>
                    <a:pt x="0" y="0"/>
                  </a:lnTo>
                  <a:close/>
                </a:path>
              </a:pathLst>
            </a:custGeom>
            <a:ln w="2099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6882481" y="5186870"/>
            <a:ext cx="22352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50" dirty="0">
                <a:latin typeface="Trebuchet MS"/>
                <a:cs typeface="Trebuchet MS"/>
              </a:rPr>
              <a:t>IMU</a:t>
            </a:r>
            <a:endParaRPr sz="1000">
              <a:latin typeface="Trebuchet MS"/>
              <a:cs typeface="Trebuchet MS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58452" y="4140210"/>
            <a:ext cx="1276350" cy="1395730"/>
            <a:chOff x="6658452" y="4140210"/>
            <a:chExt cx="1276350" cy="1395730"/>
          </a:xfrm>
        </p:grpSpPr>
        <p:sp>
          <p:nvSpPr>
            <p:cNvPr id="73" name="object 73"/>
            <p:cNvSpPr/>
            <p:nvPr/>
          </p:nvSpPr>
          <p:spPr>
            <a:xfrm>
              <a:off x="7157199" y="5285412"/>
              <a:ext cx="648970" cy="135890"/>
            </a:xfrm>
            <a:custGeom>
              <a:avLst/>
              <a:gdLst/>
              <a:ahLst/>
              <a:cxnLst/>
              <a:rect l="l" t="t" r="r" b="b"/>
              <a:pathLst>
                <a:path w="648970" h="135889">
                  <a:moveTo>
                    <a:pt x="0" y="0"/>
                  </a:moveTo>
                  <a:lnTo>
                    <a:pt x="324238" y="0"/>
                  </a:lnTo>
                  <a:lnTo>
                    <a:pt x="324238" y="135734"/>
                  </a:lnTo>
                  <a:lnTo>
                    <a:pt x="648476" y="135734"/>
                  </a:lnTo>
                </a:path>
              </a:pathLst>
            </a:custGeom>
            <a:ln w="21598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716321" y="5291033"/>
              <a:ext cx="218195" cy="2444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58452" y="4140210"/>
              <a:ext cx="232557" cy="244411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1824136" y="5798740"/>
            <a:ext cx="2388235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5" dirty="0">
                <a:solidFill>
                  <a:srgbClr val="0076BA"/>
                </a:solidFill>
                <a:latin typeface="Arial"/>
                <a:cs typeface="Arial"/>
              </a:rPr>
              <a:t>Активное зондирование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897359" y="5942863"/>
            <a:ext cx="2611120" cy="816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ru-RU" sz="2600" b="1" i="1" spc="-20" dirty="0">
                <a:solidFill>
                  <a:srgbClr val="0076BA"/>
                </a:solidFill>
                <a:latin typeface="Arial"/>
                <a:cs typeface="Arial"/>
              </a:rPr>
              <a:t>Пассивное зондирование</a:t>
            </a:r>
            <a:endParaRPr sz="2600" dirty="0">
              <a:latin typeface="Arial"/>
              <a:cs typeface="Arial"/>
            </a:endParaRPr>
          </a:p>
        </p:txBody>
      </p:sp>
      <p:pic>
        <p:nvPicPr>
          <p:cNvPr id="80" name="object 80"/>
          <p:cNvPicPr/>
          <p:nvPr/>
        </p:nvPicPr>
        <p:blipFill rotWithShape="1">
          <a:blip r:embed="rId20" cstate="print"/>
          <a:srcRect t="1" b="-3346"/>
          <a:stretch/>
        </p:blipFill>
        <p:spPr>
          <a:xfrm>
            <a:off x="5393177" y="2461143"/>
            <a:ext cx="3746500" cy="3337597"/>
          </a:xfrm>
          <a:prstGeom prst="rect">
            <a:avLst/>
          </a:prstGeom>
        </p:spPr>
      </p:pic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17</a:t>
            </a:fld>
            <a:endParaRPr spc="1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6658" y="2979638"/>
            <a:ext cx="8910320" cy="23820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400"/>
              </a:lnSpc>
              <a:spcBef>
                <a:spcPts val="95"/>
              </a:spcBef>
            </a:pPr>
            <a:r>
              <a:rPr lang="ru-RU" sz="3850" i="1" spc="-70" dirty="0">
                <a:solidFill>
                  <a:srgbClr val="FF644E"/>
                </a:solidFill>
                <a:latin typeface="Arial"/>
                <a:cs typeface="Arial"/>
              </a:rPr>
              <a:t>Сбор данных о внешних событиях для синхронизации времени на гетерогенных устройствах Интернета вещей (HAEST)</a:t>
            </a:r>
            <a:endParaRPr sz="38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18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507900" y="946348"/>
            <a:ext cx="456565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0" dirty="0">
                <a:latin typeface="Arial MT"/>
                <a:cs typeface="Arial MT"/>
              </a:rPr>
              <a:t>Пассивный подход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2071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50" b="0" i="0" spc="-215" dirty="0">
                <a:latin typeface="Arial MT"/>
                <a:cs typeface="Arial MT"/>
              </a:rPr>
              <a:t>HAES</a:t>
            </a:r>
            <a:r>
              <a:rPr sz="3250" b="0" i="0" spc="-135" dirty="0">
                <a:latin typeface="Arial MT"/>
                <a:cs typeface="Arial MT"/>
              </a:rPr>
              <a:t>T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sz="3250" b="0" i="0" spc="114" dirty="0">
                <a:latin typeface="Arial MT"/>
                <a:cs typeface="Arial MT"/>
              </a:rPr>
              <a:t>-</a:t>
            </a:r>
            <a:r>
              <a:rPr sz="3250" b="0" i="0" spc="-130" dirty="0">
                <a:latin typeface="Arial MT"/>
                <a:cs typeface="Arial MT"/>
              </a:rPr>
              <a:t> </a:t>
            </a:r>
            <a:r>
              <a:rPr lang="ru-RU" sz="3250" b="0" i="0" spc="-135" dirty="0">
                <a:latin typeface="Arial MT"/>
                <a:cs typeface="Arial MT"/>
              </a:rPr>
              <a:t>Основная идея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3173" y="2745271"/>
            <a:ext cx="3453129" cy="2799080"/>
            <a:chOff x="773173" y="2745271"/>
            <a:chExt cx="3453129" cy="27990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3173" y="2745271"/>
              <a:ext cx="3453042" cy="279879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48893" y="5439371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2901594" y="0"/>
                  </a:moveTo>
                  <a:lnTo>
                    <a:pt x="0" y="0"/>
                  </a:lnTo>
                  <a:lnTo>
                    <a:pt x="0" y="24041"/>
                  </a:lnTo>
                  <a:lnTo>
                    <a:pt x="0" y="64173"/>
                  </a:lnTo>
                  <a:lnTo>
                    <a:pt x="2901594" y="64173"/>
                  </a:lnTo>
                  <a:lnTo>
                    <a:pt x="2901594" y="24041"/>
                  </a:lnTo>
                  <a:lnTo>
                    <a:pt x="2901594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8901" y="5439370"/>
              <a:ext cx="2901950" cy="64769"/>
            </a:xfrm>
            <a:custGeom>
              <a:avLst/>
              <a:gdLst/>
              <a:ahLst/>
              <a:cxnLst/>
              <a:rect l="l" t="t" r="r" b="b"/>
              <a:pathLst>
                <a:path w="2901950" h="64770">
                  <a:moveTo>
                    <a:pt x="8831" y="0"/>
                  </a:moveTo>
                  <a:lnTo>
                    <a:pt x="2892755" y="0"/>
                  </a:lnTo>
                  <a:lnTo>
                    <a:pt x="2897633" y="0"/>
                  </a:lnTo>
                  <a:lnTo>
                    <a:pt x="2901587" y="3953"/>
                  </a:lnTo>
                  <a:lnTo>
                    <a:pt x="2901587" y="8831"/>
                  </a:lnTo>
                  <a:lnTo>
                    <a:pt x="2901587" y="55338"/>
                  </a:lnTo>
                  <a:lnTo>
                    <a:pt x="2901587" y="60215"/>
                  </a:lnTo>
                  <a:lnTo>
                    <a:pt x="2897633" y="64169"/>
                  </a:lnTo>
                  <a:lnTo>
                    <a:pt x="2892755" y="64169"/>
                  </a:lnTo>
                  <a:lnTo>
                    <a:pt x="8831" y="64169"/>
                  </a:lnTo>
                  <a:lnTo>
                    <a:pt x="3953" y="64169"/>
                  </a:lnTo>
                  <a:lnTo>
                    <a:pt x="0" y="60215"/>
                  </a:lnTo>
                  <a:lnTo>
                    <a:pt x="0" y="55338"/>
                  </a:lnTo>
                  <a:lnTo>
                    <a:pt x="0" y="8831"/>
                  </a:lnTo>
                  <a:lnTo>
                    <a:pt x="0" y="3953"/>
                  </a:lnTo>
                  <a:lnTo>
                    <a:pt x="3953" y="0"/>
                  </a:lnTo>
                  <a:lnTo>
                    <a:pt x="8831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8078" y="4968689"/>
              <a:ext cx="2600960" cy="495300"/>
            </a:xfrm>
            <a:custGeom>
              <a:avLst/>
              <a:gdLst/>
              <a:ahLst/>
              <a:cxnLst/>
              <a:rect l="l" t="t" r="r" b="b"/>
              <a:pathLst>
                <a:path w="2600960" h="495300">
                  <a:moveTo>
                    <a:pt x="0" y="494720"/>
                  </a:moveTo>
                  <a:lnTo>
                    <a:pt x="2600500" y="494720"/>
                  </a:lnTo>
                  <a:lnTo>
                    <a:pt x="2600500" y="0"/>
                  </a:lnTo>
                  <a:lnTo>
                    <a:pt x="0" y="0"/>
                  </a:lnTo>
                  <a:lnTo>
                    <a:pt x="0" y="494720"/>
                  </a:lnTo>
                  <a:close/>
                </a:path>
              </a:pathLst>
            </a:custGeom>
            <a:solidFill>
              <a:srgbClr val="C4B68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336" y="5126351"/>
              <a:ext cx="377190" cy="3771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00810" y="4166471"/>
              <a:ext cx="2597785" cy="802640"/>
            </a:xfrm>
            <a:custGeom>
              <a:avLst/>
              <a:gdLst/>
              <a:ahLst/>
              <a:cxnLst/>
              <a:rect l="l" t="t" r="r" b="b"/>
              <a:pathLst>
                <a:path w="2597785" h="802639">
                  <a:moveTo>
                    <a:pt x="0" y="0"/>
                  </a:moveTo>
                  <a:lnTo>
                    <a:pt x="0" y="802218"/>
                  </a:lnTo>
                  <a:lnTo>
                    <a:pt x="2597768" y="802218"/>
                  </a:lnTo>
                  <a:lnTo>
                    <a:pt x="25977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C9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1675" y="4800160"/>
              <a:ext cx="377190" cy="37719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0" y="110197"/>
                  </a:lnTo>
                  <a:lnTo>
                    <a:pt x="87464" y="110197"/>
                  </a:lnTo>
                  <a:lnTo>
                    <a:pt x="874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33459" y="4458704"/>
              <a:ext cx="87630" cy="110489"/>
            </a:xfrm>
            <a:custGeom>
              <a:avLst/>
              <a:gdLst/>
              <a:ahLst/>
              <a:cxnLst/>
              <a:rect l="l" t="t" r="r" b="b"/>
              <a:pathLst>
                <a:path w="87630" h="110489">
                  <a:moveTo>
                    <a:pt x="0" y="0"/>
                  </a:moveTo>
                  <a:lnTo>
                    <a:pt x="87464" y="0"/>
                  </a:lnTo>
                  <a:lnTo>
                    <a:pt x="87464" y="110198"/>
                  </a:lnTo>
                  <a:lnTo>
                    <a:pt x="0" y="110198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0" y="2994"/>
                  </a:moveTo>
                  <a:lnTo>
                    <a:pt x="0" y="37136"/>
                  </a:lnTo>
                  <a:lnTo>
                    <a:pt x="2995" y="40130"/>
                  </a:lnTo>
                  <a:lnTo>
                    <a:pt x="439525" y="40130"/>
                  </a:lnTo>
                  <a:lnTo>
                    <a:pt x="442518" y="37136"/>
                  </a:lnTo>
                  <a:lnTo>
                    <a:pt x="442518" y="2994"/>
                  </a:lnTo>
                  <a:lnTo>
                    <a:pt x="439525" y="0"/>
                  </a:lnTo>
                  <a:lnTo>
                    <a:pt x="6690" y="0"/>
                  </a:lnTo>
                  <a:lnTo>
                    <a:pt x="2995" y="0"/>
                  </a:lnTo>
                  <a:lnTo>
                    <a:pt x="0" y="299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10042" y="4968690"/>
              <a:ext cx="442595" cy="40640"/>
            </a:xfrm>
            <a:custGeom>
              <a:avLst/>
              <a:gdLst/>
              <a:ahLst/>
              <a:cxnLst/>
              <a:rect l="l" t="t" r="r" b="b"/>
              <a:pathLst>
                <a:path w="442594" h="40639">
                  <a:moveTo>
                    <a:pt x="6688" y="0"/>
                  </a:moveTo>
                  <a:lnTo>
                    <a:pt x="435829" y="0"/>
                  </a:lnTo>
                  <a:lnTo>
                    <a:pt x="439523" y="0"/>
                  </a:lnTo>
                  <a:lnTo>
                    <a:pt x="442518" y="2994"/>
                  </a:lnTo>
                  <a:lnTo>
                    <a:pt x="442518" y="6688"/>
                  </a:lnTo>
                  <a:lnTo>
                    <a:pt x="442518" y="33441"/>
                  </a:lnTo>
                  <a:lnTo>
                    <a:pt x="442518" y="37135"/>
                  </a:lnTo>
                  <a:lnTo>
                    <a:pt x="439523" y="40130"/>
                  </a:lnTo>
                  <a:lnTo>
                    <a:pt x="435829" y="40130"/>
                  </a:lnTo>
                  <a:lnTo>
                    <a:pt x="6688" y="40130"/>
                  </a:lnTo>
                  <a:lnTo>
                    <a:pt x="2994" y="40130"/>
                  </a:lnTo>
                  <a:lnTo>
                    <a:pt x="0" y="37135"/>
                  </a:lnTo>
                  <a:lnTo>
                    <a:pt x="0" y="33441"/>
                  </a:lnTo>
                  <a:lnTo>
                    <a:pt x="0" y="6688"/>
                  </a:lnTo>
                  <a:lnTo>
                    <a:pt x="0" y="2994"/>
                  </a:lnTo>
                  <a:lnTo>
                    <a:pt x="2994" y="0"/>
                  </a:lnTo>
                  <a:lnTo>
                    <a:pt x="6688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1"/>
                  </a:moveTo>
                  <a:lnTo>
                    <a:pt x="0" y="5341"/>
                  </a:lnTo>
                  <a:lnTo>
                    <a:pt x="0" y="118671"/>
                  </a:lnTo>
                  <a:lnTo>
                    <a:pt x="2390" y="121061"/>
                  </a:lnTo>
                  <a:lnTo>
                    <a:pt x="29651" y="121061"/>
                  </a:lnTo>
                  <a:lnTo>
                    <a:pt x="32042" y="118671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390" y="0"/>
                  </a:lnTo>
                  <a:lnTo>
                    <a:pt x="0" y="239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79995" y="5021691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2390"/>
                  </a:moveTo>
                  <a:lnTo>
                    <a:pt x="0" y="5340"/>
                  </a:lnTo>
                  <a:lnTo>
                    <a:pt x="0" y="118670"/>
                  </a:lnTo>
                  <a:lnTo>
                    <a:pt x="2391" y="121060"/>
                  </a:lnTo>
                  <a:lnTo>
                    <a:pt x="29650" y="121060"/>
                  </a:lnTo>
                  <a:lnTo>
                    <a:pt x="32042" y="118670"/>
                  </a:lnTo>
                  <a:lnTo>
                    <a:pt x="32042" y="2390"/>
                  </a:lnTo>
                  <a:lnTo>
                    <a:pt x="29650" y="0"/>
                  </a:lnTo>
                  <a:lnTo>
                    <a:pt x="2391" y="0"/>
                  </a:lnTo>
                  <a:lnTo>
                    <a:pt x="0" y="239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39427" y="5018960"/>
              <a:ext cx="32384" cy="121285"/>
            </a:xfrm>
            <a:custGeom>
              <a:avLst/>
              <a:gdLst/>
              <a:ahLst/>
              <a:cxnLst/>
              <a:rect l="l" t="t" r="r" b="b"/>
              <a:pathLst>
                <a:path w="32385" h="121285">
                  <a:moveTo>
                    <a:pt x="0" y="5340"/>
                  </a:moveTo>
                  <a:lnTo>
                    <a:pt x="0" y="115720"/>
                  </a:lnTo>
                  <a:lnTo>
                    <a:pt x="0" y="118670"/>
                  </a:lnTo>
                  <a:lnTo>
                    <a:pt x="2391" y="121061"/>
                  </a:lnTo>
                  <a:lnTo>
                    <a:pt x="5340" y="121061"/>
                  </a:lnTo>
                  <a:lnTo>
                    <a:pt x="26702" y="121061"/>
                  </a:lnTo>
                  <a:lnTo>
                    <a:pt x="29651" y="121061"/>
                  </a:lnTo>
                  <a:lnTo>
                    <a:pt x="32042" y="118670"/>
                  </a:lnTo>
                  <a:lnTo>
                    <a:pt x="32042" y="115720"/>
                  </a:lnTo>
                  <a:lnTo>
                    <a:pt x="32042" y="5340"/>
                  </a:lnTo>
                  <a:lnTo>
                    <a:pt x="32042" y="2391"/>
                  </a:lnTo>
                  <a:lnTo>
                    <a:pt x="29651" y="0"/>
                  </a:lnTo>
                  <a:lnTo>
                    <a:pt x="26702" y="0"/>
                  </a:lnTo>
                  <a:lnTo>
                    <a:pt x="5340" y="0"/>
                  </a:lnTo>
                  <a:lnTo>
                    <a:pt x="2391" y="0"/>
                  </a:lnTo>
                  <a:lnTo>
                    <a:pt x="0" y="2391"/>
                  </a:lnTo>
                  <a:lnTo>
                    <a:pt x="0" y="534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2073" y="4826305"/>
              <a:ext cx="154866" cy="154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0" y="98901"/>
                  </a:lnTo>
                  <a:lnTo>
                    <a:pt x="76530" y="98901"/>
                  </a:lnTo>
                  <a:lnTo>
                    <a:pt x="765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CB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27517" y="5322581"/>
              <a:ext cx="76835" cy="99060"/>
            </a:xfrm>
            <a:custGeom>
              <a:avLst/>
              <a:gdLst/>
              <a:ahLst/>
              <a:cxnLst/>
              <a:rect l="l" t="t" r="r" b="b"/>
              <a:pathLst>
                <a:path w="76835" h="99060">
                  <a:moveTo>
                    <a:pt x="0" y="0"/>
                  </a:moveTo>
                  <a:lnTo>
                    <a:pt x="76530" y="0"/>
                  </a:lnTo>
                  <a:lnTo>
                    <a:pt x="76530" y="98900"/>
                  </a:lnTo>
                  <a:lnTo>
                    <a:pt x="0" y="98900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3153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2264" y="4794230"/>
              <a:ext cx="202260" cy="20226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58235" y="4628898"/>
              <a:ext cx="377190" cy="37719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3852" y="4627708"/>
              <a:ext cx="377190" cy="3771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704805" y="4223378"/>
              <a:ext cx="614045" cy="118110"/>
            </a:xfrm>
            <a:custGeom>
              <a:avLst/>
              <a:gdLst/>
              <a:ahLst/>
              <a:cxnLst/>
              <a:rect l="l" t="t" r="r" b="b"/>
              <a:pathLst>
                <a:path w="614045" h="118110">
                  <a:moveTo>
                    <a:pt x="0" y="0"/>
                  </a:moveTo>
                  <a:lnTo>
                    <a:pt x="613727" y="0"/>
                  </a:lnTo>
                  <a:lnTo>
                    <a:pt x="613727" y="117530"/>
                  </a:lnTo>
                  <a:lnTo>
                    <a:pt x="0" y="117530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767111" y="4128888"/>
            <a:ext cx="48387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Microph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894806" y="4266407"/>
            <a:ext cx="23495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one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79505" y="4340932"/>
            <a:ext cx="255270" cy="453390"/>
          </a:xfrm>
          <a:custGeom>
            <a:avLst/>
            <a:gdLst/>
            <a:ahLst/>
            <a:cxnLst/>
            <a:rect l="l" t="t" r="r" b="b"/>
            <a:pathLst>
              <a:path w="255269" h="453389">
                <a:moveTo>
                  <a:pt x="0" y="453296"/>
                </a:moveTo>
                <a:lnTo>
                  <a:pt x="0" y="226648"/>
                </a:lnTo>
                <a:lnTo>
                  <a:pt x="254677" y="226648"/>
                </a:lnTo>
                <a:lnTo>
                  <a:pt x="254677" y="0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407387" y="3846587"/>
            <a:ext cx="596251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5" dirty="0">
                <a:latin typeface="Arial"/>
                <a:cs typeface="Arial"/>
              </a:rPr>
              <a:t>Opt</a:t>
            </a:r>
            <a:r>
              <a:rPr sz="900" b="1" dirty="0">
                <a:latin typeface="Arial"/>
                <a:cs typeface="Arial"/>
              </a:rPr>
              <a:t>i</a:t>
            </a:r>
            <a:r>
              <a:rPr sz="900" b="1" spc="15" dirty="0">
                <a:latin typeface="Arial"/>
                <a:cs typeface="Arial"/>
              </a:rPr>
              <a:t>c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389339" y="3904451"/>
            <a:ext cx="767330" cy="230832"/>
          </a:xfrm>
          <a:prstGeom prst="rect">
            <a:avLst/>
          </a:prstGeom>
          <a:ln w="9822">
            <a:solidFill>
              <a:srgbClr val="4472C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905" algn="ctr">
              <a:lnSpc>
                <a:spcPts val="819"/>
              </a:lnSpc>
            </a:pPr>
            <a:r>
              <a:rPr sz="900" b="1" spc="5" dirty="0">
                <a:latin typeface="Arial"/>
                <a:cs typeface="Arial"/>
              </a:rPr>
              <a:t>al</a:t>
            </a:r>
            <a:endParaRPr sz="900" dirty="0">
              <a:latin typeface="Arial"/>
              <a:cs typeface="Arial"/>
            </a:endParaRPr>
          </a:p>
          <a:p>
            <a:pPr algn="ctr">
              <a:lnSpc>
                <a:spcPts val="960"/>
              </a:lnSpc>
            </a:pPr>
            <a:r>
              <a:rPr sz="900" b="1" spc="15" dirty="0">
                <a:latin typeface="Arial"/>
                <a:cs typeface="Arial"/>
              </a:rPr>
              <a:t>Sens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83072" y="4158356"/>
            <a:ext cx="143510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or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44491" y="4149044"/>
            <a:ext cx="558165" cy="1208405"/>
            <a:chOff x="1944491" y="4149044"/>
            <a:chExt cx="558165" cy="1208405"/>
          </a:xfrm>
        </p:grpSpPr>
        <p:sp>
          <p:nvSpPr>
            <p:cNvPr id="33" name="object 33"/>
            <p:cNvSpPr/>
            <p:nvPr/>
          </p:nvSpPr>
          <p:spPr>
            <a:xfrm>
              <a:off x="1949571" y="4154124"/>
              <a:ext cx="129539" cy="287655"/>
            </a:xfrm>
            <a:custGeom>
              <a:avLst/>
              <a:gdLst/>
              <a:ahLst/>
              <a:cxnLst/>
              <a:rect l="l" t="t" r="r" b="b"/>
              <a:pathLst>
                <a:path w="129539" h="287654">
                  <a:moveTo>
                    <a:pt x="0" y="0"/>
                  </a:moveTo>
                  <a:lnTo>
                    <a:pt x="0" y="143735"/>
                  </a:lnTo>
                  <a:lnTo>
                    <a:pt x="129442" y="143735"/>
                  </a:lnTo>
                  <a:lnTo>
                    <a:pt x="129442" y="287471"/>
                  </a:lnTo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230525" y="5195053"/>
              <a:ext cx="267335" cy="157480"/>
            </a:xfrm>
            <a:custGeom>
              <a:avLst/>
              <a:gdLst/>
              <a:ahLst/>
              <a:cxnLst/>
              <a:rect l="l" t="t" r="r" b="b"/>
              <a:pathLst>
                <a:path w="267335" h="157479">
                  <a:moveTo>
                    <a:pt x="0" y="0"/>
                  </a:moveTo>
                  <a:lnTo>
                    <a:pt x="267008" y="0"/>
                  </a:lnTo>
                  <a:lnTo>
                    <a:pt x="267008" y="157313"/>
                  </a:lnTo>
                  <a:lnTo>
                    <a:pt x="0" y="15731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003477" y="5111155"/>
            <a:ext cx="439169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0" marR="5080" indent="-19685">
              <a:lnSpc>
                <a:spcPct val="100000"/>
              </a:lnSpc>
              <a:spcBef>
                <a:spcPts val="125"/>
              </a:spcBef>
            </a:pPr>
            <a:r>
              <a:rPr sz="900" b="1" spc="10" dirty="0">
                <a:latin typeface="Arial"/>
                <a:cs typeface="Arial"/>
              </a:rPr>
              <a:t>IM  </a:t>
            </a:r>
            <a:r>
              <a:rPr sz="900" b="1" spc="20" dirty="0">
                <a:latin typeface="Arial"/>
                <a:cs typeface="Arial"/>
              </a:rPr>
              <a:t>U</a:t>
            </a:r>
            <a:endParaRPr sz="900" dirty="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497533" y="5273709"/>
            <a:ext cx="526415" cy="98425"/>
          </a:xfrm>
          <a:custGeom>
            <a:avLst/>
            <a:gdLst/>
            <a:ahLst/>
            <a:cxnLst/>
            <a:rect l="l" t="t" r="r" b="b"/>
            <a:pathLst>
              <a:path w="526414" h="98425">
                <a:moveTo>
                  <a:pt x="0" y="0"/>
                </a:moveTo>
                <a:lnTo>
                  <a:pt x="263092" y="0"/>
                </a:lnTo>
                <a:lnTo>
                  <a:pt x="263092" y="98381"/>
                </a:lnTo>
                <a:lnTo>
                  <a:pt x="526185" y="98381"/>
                </a:lnTo>
              </a:path>
            </a:pathLst>
          </a:custGeom>
          <a:ln w="9822">
            <a:solidFill>
              <a:srgbClr val="4472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816862" y="2371175"/>
            <a:ext cx="1553210" cy="3632835"/>
            <a:chOff x="4784817" y="2380580"/>
            <a:chExt cx="1553210" cy="3632835"/>
          </a:xfrm>
        </p:grpSpPr>
        <p:sp>
          <p:nvSpPr>
            <p:cNvPr id="38" name="object 38"/>
            <p:cNvSpPr/>
            <p:nvPr/>
          </p:nvSpPr>
          <p:spPr>
            <a:xfrm>
              <a:off x="4799740" y="3738091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07535" y="4280224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3799687"/>
              <a:ext cx="116657" cy="6819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806102" y="2395503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806102" y="2937636"/>
              <a:ext cx="416559" cy="0"/>
            </a:xfrm>
            <a:custGeom>
              <a:avLst/>
              <a:gdLst/>
              <a:ahLst/>
              <a:cxnLst/>
              <a:rect l="l" t="t" r="r" b="b"/>
              <a:pathLst>
                <a:path w="416560">
                  <a:moveTo>
                    <a:pt x="0" y="0"/>
                  </a:moveTo>
                  <a:lnTo>
                    <a:pt x="4164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97834" y="2703377"/>
              <a:ext cx="711835" cy="6985"/>
            </a:xfrm>
            <a:custGeom>
              <a:avLst/>
              <a:gdLst/>
              <a:ahLst/>
              <a:cxnLst/>
              <a:rect l="l" t="t" r="r" b="b"/>
              <a:pathLst>
                <a:path w="711835" h="6985">
                  <a:moveTo>
                    <a:pt x="0" y="6772"/>
                  </a:moveTo>
                  <a:lnTo>
                    <a:pt x="711545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209321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37693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75240" y="2937636"/>
              <a:ext cx="448309" cy="0"/>
            </a:xfrm>
            <a:custGeom>
              <a:avLst/>
              <a:gdLst/>
              <a:ahLst/>
              <a:cxnLst/>
              <a:rect l="l" t="t" r="r" b="b"/>
              <a:pathLst>
                <a:path w="448310">
                  <a:moveTo>
                    <a:pt x="0" y="0"/>
                  </a:moveTo>
                  <a:lnTo>
                    <a:pt x="447757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878983" y="2056308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 algn="ctr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625503" y="2056308"/>
            <a:ext cx="692059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785006" y="2472478"/>
            <a:ext cx="1532255" cy="3660140"/>
            <a:chOff x="4785006" y="2472478"/>
            <a:chExt cx="1532255" cy="3660140"/>
          </a:xfrm>
        </p:grpSpPr>
        <p:sp>
          <p:nvSpPr>
            <p:cNvPr id="50" name="object 50"/>
            <p:cNvSpPr/>
            <p:nvPr/>
          </p:nvSpPr>
          <p:spPr>
            <a:xfrm>
              <a:off x="5890957" y="27204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215772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3799687"/>
              <a:ext cx="116657" cy="681992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799740" y="504777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807535" y="558991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29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62858" y="5109375"/>
              <a:ext cx="116657" cy="68199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43896" y="5109375"/>
              <a:ext cx="116657" cy="6819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830631" y="2482301"/>
              <a:ext cx="143510" cy="3521710"/>
            </a:xfrm>
            <a:custGeom>
              <a:avLst/>
              <a:gdLst/>
              <a:ahLst/>
              <a:cxnLst/>
              <a:rect l="l" t="t" r="r" b="b"/>
              <a:pathLst>
                <a:path w="143510" h="3521710">
                  <a:moveTo>
                    <a:pt x="0" y="0"/>
                  </a:moveTo>
                  <a:lnTo>
                    <a:pt x="143256" y="0"/>
                  </a:lnTo>
                  <a:lnTo>
                    <a:pt x="143256" y="3521082"/>
                  </a:lnTo>
                  <a:lnTo>
                    <a:pt x="0" y="3521082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FF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580212" y="4757539"/>
            <a:ext cx="840629" cy="3325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2099"/>
              </a:lnSpc>
              <a:spcBef>
                <a:spcPts val="105"/>
              </a:spcBef>
            </a:pPr>
            <a:r>
              <a:rPr lang="ru-RU" sz="1050" b="1" spc="20" dirty="0">
                <a:latin typeface="Arial"/>
                <a:cs typeface="Arial"/>
              </a:rPr>
              <a:t>Оптический сенсор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904760" y="3105542"/>
            <a:ext cx="2661285" cy="2413000"/>
            <a:chOff x="6904760" y="3105542"/>
            <a:chExt cx="2661285" cy="2413000"/>
          </a:xfrm>
        </p:grpSpPr>
        <p:sp>
          <p:nvSpPr>
            <p:cNvPr id="59" name="object 59"/>
            <p:cNvSpPr/>
            <p:nvPr/>
          </p:nvSpPr>
          <p:spPr>
            <a:xfrm>
              <a:off x="6919494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917914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050877" y="4454766"/>
              <a:ext cx="2482215" cy="346075"/>
            </a:xfrm>
            <a:custGeom>
              <a:avLst/>
              <a:gdLst/>
              <a:ahLst/>
              <a:cxnLst/>
              <a:rect l="l" t="t" r="r" b="b"/>
              <a:pathLst>
                <a:path w="2482215" h="346075">
                  <a:moveTo>
                    <a:pt x="2482120" y="0"/>
                  </a:moveTo>
                  <a:lnTo>
                    <a:pt x="0" y="346063"/>
                  </a:lnTo>
                </a:path>
              </a:pathLst>
            </a:custGeom>
            <a:ln w="29467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049844" y="3848520"/>
              <a:ext cx="2484755" cy="546100"/>
            </a:xfrm>
            <a:custGeom>
              <a:avLst/>
              <a:gdLst/>
              <a:ahLst/>
              <a:cxnLst/>
              <a:rect l="l" t="t" r="r" b="b"/>
              <a:pathLst>
                <a:path w="2484754" h="546100">
                  <a:moveTo>
                    <a:pt x="2484187" y="0"/>
                  </a:moveTo>
                  <a:lnTo>
                    <a:pt x="0" y="546088"/>
                  </a:lnTo>
                </a:path>
              </a:pathLst>
            </a:custGeom>
            <a:ln w="29467">
              <a:solidFill>
                <a:srgbClr val="92D0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49845" y="3674437"/>
              <a:ext cx="2501265" cy="184785"/>
            </a:xfrm>
            <a:custGeom>
              <a:avLst/>
              <a:gdLst/>
              <a:ahLst/>
              <a:cxnLst/>
              <a:rect l="l" t="t" r="r" b="b"/>
              <a:pathLst>
                <a:path w="2501265" h="184785">
                  <a:moveTo>
                    <a:pt x="2501228" y="0"/>
                  </a:moveTo>
                  <a:lnTo>
                    <a:pt x="0" y="184442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278284" y="3305750"/>
              <a:ext cx="0" cy="2212975"/>
            </a:xfrm>
            <a:custGeom>
              <a:avLst/>
              <a:gdLst/>
              <a:ahLst/>
              <a:cxnLst/>
              <a:rect l="l" t="t" r="r" b="b"/>
              <a:pathLst>
                <a:path h="2212975">
                  <a:moveTo>
                    <a:pt x="0" y="0"/>
                  </a:moveTo>
                  <a:lnTo>
                    <a:pt x="0" y="2212706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509520" y="3307283"/>
              <a:ext cx="0" cy="2209800"/>
            </a:xfrm>
            <a:custGeom>
              <a:avLst/>
              <a:gdLst/>
              <a:ahLst/>
              <a:cxnLst/>
              <a:rect l="l" t="t" r="r" b="b"/>
              <a:pathLst>
                <a:path h="2209800">
                  <a:moveTo>
                    <a:pt x="0" y="0"/>
                  </a:moveTo>
                  <a:lnTo>
                    <a:pt x="0" y="2209641"/>
                  </a:lnTo>
                </a:path>
              </a:pathLst>
            </a:custGeom>
            <a:ln w="19645">
              <a:solidFill>
                <a:srgbClr val="ED7D3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59612" y="2783184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07950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открыта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19</a:t>
            </a:fld>
            <a:endParaRPr spc="15" dirty="0"/>
          </a:p>
        </p:txBody>
      </p:sp>
      <p:sp>
        <p:nvSpPr>
          <p:cNvPr id="67" name="object 67"/>
          <p:cNvSpPr txBox="1"/>
          <p:nvPr/>
        </p:nvSpPr>
        <p:spPr>
          <a:xfrm>
            <a:off x="8297267" y="2822475"/>
            <a:ext cx="610870" cy="3477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105">
              <a:lnSpc>
                <a:spcPct val="102099"/>
              </a:lnSpc>
              <a:spcBef>
                <a:spcPts val="105"/>
              </a:spcBef>
            </a:pPr>
            <a:r>
              <a:rPr lang="ru-RU" sz="1100" b="1" spc="15" dirty="0">
                <a:latin typeface="Arial"/>
                <a:cs typeface="Arial"/>
              </a:rPr>
              <a:t>Дверь закрыта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481986" y="3549352"/>
            <a:ext cx="91630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sz="1200" b="1" spc="30" dirty="0">
                <a:latin typeface="Arial"/>
                <a:cs typeface="Arial"/>
              </a:rPr>
              <a:t>Микрофон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07907" y="4266406"/>
            <a:ext cx="31369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spc="20" dirty="0">
                <a:latin typeface="Arial"/>
                <a:cs typeface="Arial"/>
              </a:rPr>
              <a:t>IMU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673382" y="3305751"/>
            <a:ext cx="166712" cy="160525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95"/>
              </a:lnSpc>
            </a:pPr>
            <a:r>
              <a:rPr lang="ru-RU" sz="1200" b="1" spc="15" dirty="0">
                <a:latin typeface="Arial"/>
                <a:cs typeface="Arial"/>
              </a:rPr>
              <a:t>Часы устройства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2303" y="368667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14567" y="3554474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131594" y="4217094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53857" y="4084897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21770" y="485556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A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44034" y="472337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604992" y="4708228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527256" y="4576030"/>
            <a:ext cx="28575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15" dirty="0"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585347" y="4128691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507610" y="3996494"/>
            <a:ext cx="23367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92" baseline="-11574" dirty="0">
                <a:latin typeface="Arial"/>
                <a:cs typeface="Arial"/>
              </a:rPr>
              <a:t> </a:t>
            </a:r>
            <a:r>
              <a:rPr sz="800" b="1" spc="5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585347" y="3568800"/>
            <a:ext cx="10160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Arial"/>
                <a:cs typeface="Arial"/>
              </a:rPr>
              <a:t>B</a:t>
            </a:r>
            <a:endParaRPr sz="800">
              <a:latin typeface="Arial"/>
              <a:cs typeface="Aria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507610" y="3436603"/>
            <a:ext cx="29210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800" b="1" spc="15" baseline="-11574" dirty="0">
                <a:latin typeface="Arial"/>
                <a:cs typeface="Arial"/>
              </a:rPr>
              <a:t>t</a:t>
            </a:r>
            <a:r>
              <a:rPr sz="1800" b="1" spc="284" baseline="-11574" dirty="0">
                <a:latin typeface="Arial"/>
                <a:cs typeface="Arial"/>
              </a:rPr>
              <a:t> </a:t>
            </a:r>
            <a:r>
              <a:rPr sz="800" b="1" spc="20" dirty="0">
                <a:latin typeface="Arial"/>
                <a:cs typeface="Arial"/>
              </a:rPr>
              <a:t>M</a:t>
            </a:r>
            <a:endParaRPr sz="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891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95" dirty="0">
                <a:latin typeface="Arial MT"/>
                <a:cs typeface="Arial MT"/>
              </a:rPr>
              <a:t>Платформа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1558" y="7238997"/>
            <a:ext cx="102235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15" dirty="0">
                <a:latin typeface="Arial MT"/>
                <a:cs typeface="Arial MT"/>
              </a:rPr>
              <a:t>2</a:t>
            </a:r>
            <a:endParaRPr sz="105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266452" y="3144587"/>
            <a:ext cx="5525770" cy="3044825"/>
            <a:chOff x="2266452" y="3144587"/>
            <a:chExt cx="5525770" cy="3044825"/>
          </a:xfrm>
        </p:grpSpPr>
        <p:sp>
          <p:nvSpPr>
            <p:cNvPr id="6" name="object 6"/>
            <p:cNvSpPr/>
            <p:nvPr/>
          </p:nvSpPr>
          <p:spPr>
            <a:xfrm>
              <a:off x="5137753" y="3259512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72913" y="3144595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52"/>
                  </a:moveTo>
                  <a:lnTo>
                    <a:pt x="0" y="1108252"/>
                  </a:lnTo>
                  <a:lnTo>
                    <a:pt x="64833" y="1237907"/>
                  </a:lnTo>
                  <a:lnTo>
                    <a:pt x="129667" y="1108252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37753" y="5066378"/>
              <a:ext cx="0" cy="1008380"/>
            </a:xfrm>
            <a:custGeom>
              <a:avLst/>
              <a:gdLst/>
              <a:ahLst/>
              <a:cxnLst/>
              <a:rect l="l" t="t" r="r" b="b"/>
              <a:pathLst>
                <a:path h="1008379">
                  <a:moveTo>
                    <a:pt x="0" y="0"/>
                  </a:moveTo>
                  <a:lnTo>
                    <a:pt x="0" y="1008058"/>
                  </a:lnTo>
                </a:path>
              </a:pathLst>
            </a:custGeom>
            <a:ln w="29467">
              <a:solidFill>
                <a:srgbClr val="0076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72913" y="4951463"/>
              <a:ext cx="130175" cy="1238250"/>
            </a:xfrm>
            <a:custGeom>
              <a:avLst/>
              <a:gdLst/>
              <a:ahLst/>
              <a:cxnLst/>
              <a:rect l="l" t="t" r="r" b="b"/>
              <a:pathLst>
                <a:path w="130175" h="1238250">
                  <a:moveTo>
                    <a:pt x="129667" y="1108240"/>
                  </a:moveTo>
                  <a:lnTo>
                    <a:pt x="0" y="1108240"/>
                  </a:lnTo>
                  <a:lnTo>
                    <a:pt x="64833" y="1237907"/>
                  </a:lnTo>
                  <a:lnTo>
                    <a:pt x="129667" y="1108240"/>
                  </a:lnTo>
                  <a:close/>
                </a:path>
                <a:path w="130175" h="1238250">
                  <a:moveTo>
                    <a:pt x="129667" y="129654"/>
                  </a:moveTo>
                  <a:lnTo>
                    <a:pt x="64833" y="0"/>
                  </a:lnTo>
                  <a:lnTo>
                    <a:pt x="0" y="129654"/>
                  </a:lnTo>
                  <a:lnTo>
                    <a:pt x="129667" y="129654"/>
                  </a:lnTo>
                  <a:close/>
                </a:path>
              </a:pathLst>
            </a:custGeom>
            <a:solidFill>
              <a:srgbClr val="0076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1374" y="5495151"/>
              <a:ext cx="5495925" cy="0"/>
            </a:xfrm>
            <a:custGeom>
              <a:avLst/>
              <a:gdLst/>
              <a:ahLst/>
              <a:cxnLst/>
              <a:rect l="l" t="t" r="r" b="b"/>
              <a:pathLst>
                <a:path w="5495925">
                  <a:moveTo>
                    <a:pt x="0" y="0"/>
                  </a:moveTo>
                  <a:lnTo>
                    <a:pt x="549565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14284" y="6132666"/>
            <a:ext cx="266699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lang="ru-RU" sz="3100" spc="-95" dirty="0">
                <a:latin typeface="Arial MT"/>
                <a:cs typeface="Arial MT"/>
              </a:rPr>
              <a:t>Оборудование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1374" y="3734074"/>
            <a:ext cx="5495925" cy="0"/>
          </a:xfrm>
          <a:custGeom>
            <a:avLst/>
            <a:gdLst/>
            <a:ahLst/>
            <a:cxnLst/>
            <a:rect l="l" t="t" r="r" b="b"/>
            <a:pathLst>
              <a:path w="5495925">
                <a:moveTo>
                  <a:pt x="0" y="0"/>
                </a:moveTo>
                <a:lnTo>
                  <a:pt x="5495650" y="0"/>
                </a:lnTo>
              </a:path>
            </a:pathLst>
          </a:custGeom>
          <a:ln w="29467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09902" y="4364343"/>
            <a:ext cx="4495796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55" dirty="0">
                <a:latin typeface="Arial MT"/>
                <a:cs typeface="Arial MT"/>
              </a:rPr>
              <a:t>Операционная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6921" y="2584834"/>
            <a:ext cx="2301727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spc="-40" dirty="0">
                <a:latin typeface="Arial MT"/>
                <a:cs typeface="Arial MT"/>
              </a:rPr>
              <a:t>Приложение</a:t>
            </a:r>
            <a:endParaRPr sz="3100" dirty="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77301" y="2357323"/>
            <a:ext cx="5504180" cy="4514850"/>
            <a:chOff x="2277301" y="2357323"/>
            <a:chExt cx="5504180" cy="4514850"/>
          </a:xfrm>
        </p:grpSpPr>
        <p:sp>
          <p:nvSpPr>
            <p:cNvPr id="16" name="object 16"/>
            <p:cNvSpPr/>
            <p:nvPr/>
          </p:nvSpPr>
          <p:spPr>
            <a:xfrm>
              <a:off x="2282381" y="2362403"/>
              <a:ext cx="5494020" cy="4504690"/>
            </a:xfrm>
            <a:custGeom>
              <a:avLst/>
              <a:gdLst/>
              <a:ahLst/>
              <a:cxnLst/>
              <a:rect l="l" t="t" r="r" b="b"/>
              <a:pathLst>
                <a:path w="5494020" h="4504690">
                  <a:moveTo>
                    <a:pt x="0" y="0"/>
                  </a:moveTo>
                  <a:lnTo>
                    <a:pt x="5493635" y="0"/>
                  </a:lnTo>
                  <a:lnTo>
                    <a:pt x="5493635" y="4504419"/>
                  </a:lnTo>
                  <a:lnTo>
                    <a:pt x="0" y="4504419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1"/>
                  </a:lnTo>
                  <a:lnTo>
                    <a:pt x="175" y="304000"/>
                  </a:lnTo>
                  <a:lnTo>
                    <a:pt x="4729" y="368337"/>
                  </a:lnTo>
                  <a:lnTo>
                    <a:pt x="24729" y="422407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7"/>
                  </a:lnTo>
                  <a:lnTo>
                    <a:pt x="3066617" y="368353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9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3"/>
                  </a:lnTo>
                  <a:lnTo>
                    <a:pt x="3004195" y="24730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4"/>
                  </a:lnTo>
                  <a:lnTo>
                    <a:pt x="67151" y="24730"/>
                  </a:lnTo>
                  <a:lnTo>
                    <a:pt x="24729" y="67153"/>
                  </a:lnTo>
                  <a:lnTo>
                    <a:pt x="4729" y="121206"/>
                  </a:lnTo>
                  <a:lnTo>
                    <a:pt x="175" y="185129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02079" y="3489294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90441" y="3560102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87345" y="5310894"/>
            <a:ext cx="3101340" cy="519430"/>
            <a:chOff x="3587345" y="5310894"/>
            <a:chExt cx="3101340" cy="519430"/>
          </a:xfrm>
        </p:grpSpPr>
        <p:sp>
          <p:nvSpPr>
            <p:cNvPr id="21" name="object 21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0" y="228810"/>
                  </a:moveTo>
                  <a:lnTo>
                    <a:pt x="0" y="259730"/>
                  </a:lnTo>
                  <a:lnTo>
                    <a:pt x="175" y="304000"/>
                  </a:lnTo>
                  <a:lnTo>
                    <a:pt x="4729" y="368336"/>
                  </a:lnTo>
                  <a:lnTo>
                    <a:pt x="24729" y="422405"/>
                  </a:lnTo>
                  <a:lnTo>
                    <a:pt x="67151" y="464828"/>
                  </a:lnTo>
                  <a:lnTo>
                    <a:pt x="121221" y="484829"/>
                  </a:lnTo>
                  <a:lnTo>
                    <a:pt x="185128" y="489383"/>
                  </a:lnTo>
                  <a:lnTo>
                    <a:pt x="228810" y="489558"/>
                  </a:lnTo>
                  <a:lnTo>
                    <a:pt x="2842536" y="489554"/>
                  </a:lnTo>
                  <a:lnTo>
                    <a:pt x="2885789" y="489383"/>
                  </a:lnTo>
                  <a:lnTo>
                    <a:pt x="2950141" y="484824"/>
                  </a:lnTo>
                  <a:lnTo>
                    <a:pt x="3004195" y="464828"/>
                  </a:lnTo>
                  <a:lnTo>
                    <a:pt x="3046617" y="422405"/>
                  </a:lnTo>
                  <a:lnTo>
                    <a:pt x="3066617" y="368352"/>
                  </a:lnTo>
                  <a:lnTo>
                    <a:pt x="3071172" y="304429"/>
                  </a:lnTo>
                  <a:lnTo>
                    <a:pt x="3071347" y="260747"/>
                  </a:lnTo>
                  <a:lnTo>
                    <a:pt x="3071347" y="229828"/>
                  </a:lnTo>
                  <a:lnTo>
                    <a:pt x="3071172" y="185558"/>
                  </a:lnTo>
                  <a:lnTo>
                    <a:pt x="3066617" y="121222"/>
                  </a:lnTo>
                  <a:lnTo>
                    <a:pt x="3046617" y="67152"/>
                  </a:lnTo>
                  <a:lnTo>
                    <a:pt x="3004195" y="24729"/>
                  </a:lnTo>
                  <a:lnTo>
                    <a:pt x="2950125" y="4728"/>
                  </a:lnTo>
                  <a:lnTo>
                    <a:pt x="2886218" y="175"/>
                  </a:lnTo>
                  <a:lnTo>
                    <a:pt x="2842536" y="0"/>
                  </a:lnTo>
                  <a:lnTo>
                    <a:pt x="228810" y="4"/>
                  </a:lnTo>
                  <a:lnTo>
                    <a:pt x="185557" y="175"/>
                  </a:lnTo>
                  <a:lnTo>
                    <a:pt x="121205" y="4733"/>
                  </a:lnTo>
                  <a:lnTo>
                    <a:pt x="67151" y="24729"/>
                  </a:lnTo>
                  <a:lnTo>
                    <a:pt x="24729" y="67152"/>
                  </a:lnTo>
                  <a:lnTo>
                    <a:pt x="4729" y="121206"/>
                  </a:lnTo>
                  <a:lnTo>
                    <a:pt x="175" y="185128"/>
                  </a:lnTo>
                  <a:lnTo>
                    <a:pt x="0" y="2288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02079" y="5325628"/>
              <a:ext cx="3071495" cy="489584"/>
            </a:xfrm>
            <a:custGeom>
              <a:avLst/>
              <a:gdLst/>
              <a:ahLst/>
              <a:cxnLst/>
              <a:rect l="l" t="t" r="r" b="b"/>
              <a:pathLst>
                <a:path w="3071495" h="489585">
                  <a:moveTo>
                    <a:pt x="228811" y="0"/>
                  </a:moveTo>
                  <a:lnTo>
                    <a:pt x="2842537" y="0"/>
                  </a:lnTo>
                  <a:lnTo>
                    <a:pt x="2886219" y="175"/>
                  </a:lnTo>
                  <a:lnTo>
                    <a:pt x="2950142" y="4730"/>
                  </a:lnTo>
                  <a:lnTo>
                    <a:pt x="3004195" y="24730"/>
                  </a:lnTo>
                  <a:lnTo>
                    <a:pt x="3046617" y="67152"/>
                  </a:lnTo>
                  <a:lnTo>
                    <a:pt x="3066617" y="121222"/>
                  </a:lnTo>
                  <a:lnTo>
                    <a:pt x="3071172" y="185558"/>
                  </a:lnTo>
                  <a:lnTo>
                    <a:pt x="3071348" y="229828"/>
                  </a:lnTo>
                  <a:lnTo>
                    <a:pt x="3071348" y="260747"/>
                  </a:lnTo>
                  <a:lnTo>
                    <a:pt x="3071172" y="304429"/>
                  </a:lnTo>
                  <a:lnTo>
                    <a:pt x="3066617" y="368352"/>
                  </a:lnTo>
                  <a:lnTo>
                    <a:pt x="3046617" y="422405"/>
                  </a:lnTo>
                  <a:lnTo>
                    <a:pt x="3004195" y="464828"/>
                  </a:lnTo>
                  <a:lnTo>
                    <a:pt x="2950126" y="484828"/>
                  </a:lnTo>
                  <a:lnTo>
                    <a:pt x="2885789" y="489383"/>
                  </a:lnTo>
                  <a:lnTo>
                    <a:pt x="2841519" y="489558"/>
                  </a:lnTo>
                  <a:lnTo>
                    <a:pt x="228811" y="489558"/>
                  </a:lnTo>
                  <a:lnTo>
                    <a:pt x="185128" y="489383"/>
                  </a:lnTo>
                  <a:lnTo>
                    <a:pt x="121206" y="484828"/>
                  </a:lnTo>
                  <a:lnTo>
                    <a:pt x="67152" y="464828"/>
                  </a:lnTo>
                  <a:lnTo>
                    <a:pt x="24730" y="422405"/>
                  </a:lnTo>
                  <a:lnTo>
                    <a:pt x="4730" y="368336"/>
                  </a:lnTo>
                  <a:lnTo>
                    <a:pt x="175" y="304000"/>
                  </a:lnTo>
                  <a:lnTo>
                    <a:pt x="0" y="259730"/>
                  </a:lnTo>
                  <a:lnTo>
                    <a:pt x="0" y="228811"/>
                  </a:lnTo>
                  <a:lnTo>
                    <a:pt x="175" y="185128"/>
                  </a:lnTo>
                  <a:lnTo>
                    <a:pt x="4730" y="121206"/>
                  </a:lnTo>
                  <a:lnTo>
                    <a:pt x="24730" y="67152"/>
                  </a:lnTo>
                  <a:lnTo>
                    <a:pt x="67152" y="24730"/>
                  </a:lnTo>
                  <a:lnTo>
                    <a:pt x="121222" y="4730"/>
                  </a:lnTo>
                  <a:lnTo>
                    <a:pt x="185558" y="175"/>
                  </a:lnTo>
                  <a:lnTo>
                    <a:pt x="229828" y="0"/>
                  </a:lnTo>
                  <a:lnTo>
                    <a:pt x="228811" y="0"/>
                  </a:lnTo>
                  <a:close/>
                </a:path>
              </a:pathLst>
            </a:custGeom>
            <a:ln w="29467">
              <a:solidFill>
                <a:srgbClr val="00A2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9">
            <a:extLst>
              <a:ext uri="{FF2B5EF4-FFF2-40B4-BE49-F238E27FC236}">
                <a16:creationId xmlns:a16="http://schemas.microsoft.com/office/drawing/2014/main" id="{43CE7F8B-7A6D-4E3E-8EBC-D03D4CF60F3F}"/>
              </a:ext>
            </a:extLst>
          </p:cNvPr>
          <p:cNvSpPr txBox="1"/>
          <p:nvPr/>
        </p:nvSpPr>
        <p:spPr>
          <a:xfrm>
            <a:off x="3715998" y="5394783"/>
            <a:ext cx="2863571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i="1" spc="-20" dirty="0">
                <a:latin typeface="Arial"/>
                <a:cs typeface="Arial"/>
              </a:rPr>
              <a:t>Информационный поток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6918" y="914400"/>
            <a:ext cx="729548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3250" b="0" i="0" spc="-215" dirty="0">
                <a:latin typeface="Arial MT"/>
                <a:cs typeface="Arial MT"/>
              </a:rPr>
              <a:t>HAEST ​​– </a:t>
            </a:r>
            <a:r>
              <a:rPr lang="ru-RU" sz="3250" b="0" i="0" spc="-215" dirty="0">
                <a:latin typeface="Arial MT"/>
                <a:cs typeface="Arial MT"/>
              </a:rPr>
              <a:t>Задачи исследований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722449" y="2218268"/>
            <a:ext cx="8896985" cy="463973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Обнаружение событий: легкий (пропускная способность &gt; 1 тыс. выборок в секунду), универсальный (общий алгоритм) и масштабируемый (без ручной калибровки)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Каденция: пропускная способность 33 выборки в секунду со специальной моделью глубокого обучения.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часов с регулировкой задержки: одно событие обнаруживается с задержкой в ​​паре датчиков.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Окружающие сигналы распространяются на асимметричные расстояния по направлению к паре.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Сигналы могут иметь совершенно разные скорости распространения.</a:t>
            </a:r>
          </a:p>
          <a:p>
            <a:pPr marL="12065" algn="just">
              <a:lnSpc>
                <a:spcPct val="100000"/>
              </a:lnSpc>
              <a:spcBef>
                <a:spcPts val="1664"/>
              </a:spcBef>
              <a:buSzPct val="121052"/>
              <a:tabLst>
                <a:tab pos="248920" algn="l"/>
              </a:tabLst>
            </a:pPr>
            <a:r>
              <a:rPr lang="ru-RU" sz="2850" baseline="2923" dirty="0">
                <a:latin typeface="Arial MT"/>
                <a:cs typeface="Arial MT"/>
              </a:rPr>
              <a:t>Синхронизация по всей сети: все датчики в сети не отслеживают события совместно.</a:t>
            </a:r>
            <a:endParaRPr lang="en-US" sz="2850" baseline="2923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3405" y="987443"/>
            <a:ext cx="6439535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75" dirty="0">
                <a:latin typeface="Arial MT"/>
                <a:cs typeface="Arial MT"/>
              </a:rPr>
              <a:t>Обнаружение событий - Интуиция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03855" y="2874164"/>
            <a:ext cx="1532255" cy="2536190"/>
            <a:chOff x="1003855" y="2874164"/>
            <a:chExt cx="1532255" cy="2536190"/>
          </a:xfrm>
        </p:grpSpPr>
        <p:sp>
          <p:nvSpPr>
            <p:cNvPr id="4" name="object 4"/>
            <p:cNvSpPr/>
            <p:nvPr/>
          </p:nvSpPr>
          <p:spPr>
            <a:xfrm>
              <a:off x="1018589" y="2968398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26384" y="3510532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1706" y="3029994"/>
              <a:ext cx="116657" cy="6819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2745" y="3029995"/>
              <a:ext cx="116657" cy="6819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7618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38656" y="2888898"/>
              <a:ext cx="179070" cy="1123315"/>
            </a:xfrm>
            <a:custGeom>
              <a:avLst/>
              <a:gdLst/>
              <a:ahLst/>
              <a:cxnLst/>
              <a:rect l="l" t="t" r="r" b="b"/>
              <a:pathLst>
                <a:path w="179069" h="1123314">
                  <a:moveTo>
                    <a:pt x="152640" y="164415"/>
                  </a:moveTo>
                  <a:lnTo>
                    <a:pt x="158778" y="207049"/>
                  </a:lnTo>
                  <a:lnTo>
                    <a:pt x="164098" y="252476"/>
                  </a:lnTo>
                  <a:lnTo>
                    <a:pt x="168599" y="300297"/>
                  </a:lnTo>
                  <a:lnTo>
                    <a:pt x="172282" y="350113"/>
                  </a:lnTo>
                  <a:lnTo>
                    <a:pt x="175147" y="401526"/>
                  </a:lnTo>
                  <a:lnTo>
                    <a:pt x="177193" y="454135"/>
                  </a:lnTo>
                  <a:lnTo>
                    <a:pt x="178420" y="507543"/>
                  </a:lnTo>
                  <a:lnTo>
                    <a:pt x="178830" y="561350"/>
                  </a:lnTo>
                  <a:lnTo>
                    <a:pt x="178420" y="615157"/>
                  </a:lnTo>
                  <a:lnTo>
                    <a:pt x="177193" y="668564"/>
                  </a:lnTo>
                  <a:lnTo>
                    <a:pt x="175147" y="721174"/>
                  </a:lnTo>
                  <a:lnTo>
                    <a:pt x="172282" y="772586"/>
                  </a:lnTo>
                  <a:lnTo>
                    <a:pt x="168599" y="822403"/>
                  </a:lnTo>
                  <a:lnTo>
                    <a:pt x="164098" y="870224"/>
                  </a:lnTo>
                  <a:lnTo>
                    <a:pt x="158778" y="915651"/>
                  </a:lnTo>
                  <a:lnTo>
                    <a:pt x="152640" y="958284"/>
                  </a:lnTo>
                  <a:lnTo>
                    <a:pt x="141557" y="1017474"/>
                  </a:lnTo>
                  <a:lnTo>
                    <a:pt x="129433" y="1063510"/>
                  </a:lnTo>
                  <a:lnTo>
                    <a:pt x="103101" y="1116123"/>
                  </a:lnTo>
                  <a:lnTo>
                    <a:pt x="89414" y="1122700"/>
                  </a:lnTo>
                  <a:lnTo>
                    <a:pt x="75728" y="1116123"/>
                  </a:lnTo>
                  <a:lnTo>
                    <a:pt x="49396" y="1063510"/>
                  </a:lnTo>
                  <a:lnTo>
                    <a:pt x="37272" y="1017474"/>
                  </a:lnTo>
                  <a:lnTo>
                    <a:pt x="26189" y="958284"/>
                  </a:lnTo>
                  <a:lnTo>
                    <a:pt x="20050" y="915651"/>
                  </a:lnTo>
                  <a:lnTo>
                    <a:pt x="14731" y="870224"/>
                  </a:lnTo>
                  <a:lnTo>
                    <a:pt x="10230" y="822403"/>
                  </a:lnTo>
                  <a:lnTo>
                    <a:pt x="6547" y="772586"/>
                  </a:lnTo>
                  <a:lnTo>
                    <a:pt x="3682" y="721174"/>
                  </a:lnTo>
                  <a:lnTo>
                    <a:pt x="1636" y="668564"/>
                  </a:lnTo>
                  <a:lnTo>
                    <a:pt x="409" y="615157"/>
                  </a:lnTo>
                  <a:lnTo>
                    <a:pt x="0" y="561350"/>
                  </a:lnTo>
                  <a:lnTo>
                    <a:pt x="409" y="507543"/>
                  </a:lnTo>
                  <a:lnTo>
                    <a:pt x="1636" y="454135"/>
                  </a:lnTo>
                  <a:lnTo>
                    <a:pt x="3682" y="401526"/>
                  </a:lnTo>
                  <a:lnTo>
                    <a:pt x="6547" y="350113"/>
                  </a:lnTo>
                  <a:lnTo>
                    <a:pt x="10230" y="300297"/>
                  </a:lnTo>
                  <a:lnTo>
                    <a:pt x="14731" y="252476"/>
                  </a:lnTo>
                  <a:lnTo>
                    <a:pt x="20050" y="207049"/>
                  </a:lnTo>
                  <a:lnTo>
                    <a:pt x="26189" y="164415"/>
                  </a:lnTo>
                  <a:lnTo>
                    <a:pt x="37272" y="105226"/>
                  </a:lnTo>
                  <a:lnTo>
                    <a:pt x="49396" y="59189"/>
                  </a:lnTo>
                  <a:lnTo>
                    <a:pt x="75728" y="6576"/>
                  </a:lnTo>
                  <a:lnTo>
                    <a:pt x="89414" y="0"/>
                  </a:lnTo>
                  <a:lnTo>
                    <a:pt x="103101" y="6576"/>
                  </a:lnTo>
                  <a:lnTo>
                    <a:pt x="116527" y="26306"/>
                  </a:lnTo>
                  <a:lnTo>
                    <a:pt x="129433" y="59189"/>
                  </a:lnTo>
                  <a:lnTo>
                    <a:pt x="141557" y="105226"/>
                  </a:lnTo>
                  <a:lnTo>
                    <a:pt x="152640" y="164415"/>
                  </a:lnTo>
                  <a:close/>
                </a:path>
              </a:pathLst>
            </a:custGeom>
            <a:ln w="29467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33865" y="4316166"/>
              <a:ext cx="0" cy="1084580"/>
            </a:xfrm>
            <a:custGeom>
              <a:avLst/>
              <a:gdLst/>
              <a:ahLst/>
              <a:cxnLst/>
              <a:rect l="l" t="t" r="r" b="b"/>
              <a:pathLst>
                <a:path h="1084579">
                  <a:moveTo>
                    <a:pt x="0" y="0"/>
                  </a:moveTo>
                  <a:lnTo>
                    <a:pt x="0" y="108426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21006" y="5395299"/>
              <a:ext cx="1510030" cy="0"/>
            </a:xfrm>
            <a:custGeom>
              <a:avLst/>
              <a:gdLst/>
              <a:ahLst/>
              <a:cxnLst/>
              <a:rect l="l" t="t" r="r" b="b"/>
              <a:pathLst>
                <a:path w="1510030">
                  <a:moveTo>
                    <a:pt x="0" y="0"/>
                  </a:moveTo>
                  <a:lnTo>
                    <a:pt x="150968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3431" y="4823242"/>
              <a:ext cx="421977" cy="47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7320" y="4351755"/>
              <a:ext cx="421978" cy="47686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47032" y="4057587"/>
              <a:ext cx="0" cy="626110"/>
            </a:xfrm>
            <a:custGeom>
              <a:avLst/>
              <a:gdLst/>
              <a:ahLst/>
              <a:cxnLst/>
              <a:rect l="l" t="t" r="r" b="b"/>
              <a:pathLst>
                <a:path h="626110">
                  <a:moveTo>
                    <a:pt x="0" y="0"/>
                  </a:moveTo>
                  <a:lnTo>
                    <a:pt x="0" y="625946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82204" y="466880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80657" y="3908162"/>
              <a:ext cx="461009" cy="741045"/>
            </a:xfrm>
            <a:custGeom>
              <a:avLst/>
              <a:gdLst/>
              <a:ahLst/>
              <a:cxnLst/>
              <a:rect l="l" t="t" r="r" b="b"/>
              <a:pathLst>
                <a:path w="461010" h="741045">
                  <a:moveTo>
                    <a:pt x="460895" y="0"/>
                  </a:moveTo>
                  <a:lnTo>
                    <a:pt x="7786" y="727925"/>
                  </a:lnTo>
                  <a:lnTo>
                    <a:pt x="0" y="74043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19924" y="4601827"/>
              <a:ext cx="123825" cy="144780"/>
            </a:xfrm>
            <a:custGeom>
              <a:avLst/>
              <a:gdLst/>
              <a:ahLst/>
              <a:cxnLst/>
              <a:rect l="l" t="t" r="r" b="b"/>
              <a:pathLst>
                <a:path w="123825" h="144779">
                  <a:moveTo>
                    <a:pt x="0" y="144335"/>
                  </a:moveTo>
                  <a:lnTo>
                    <a:pt x="123555" y="68519"/>
                  </a:lnTo>
                  <a:lnTo>
                    <a:pt x="13481" y="0"/>
                  </a:lnTo>
                  <a:lnTo>
                    <a:pt x="0" y="1443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6380" y="3572977"/>
              <a:ext cx="143510" cy="624840"/>
            </a:xfrm>
            <a:custGeom>
              <a:avLst/>
              <a:gdLst/>
              <a:ahLst/>
              <a:cxnLst/>
              <a:rect l="l" t="t" r="r" b="b"/>
              <a:pathLst>
                <a:path w="143510" h="624839">
                  <a:moveTo>
                    <a:pt x="143115" y="0"/>
                  </a:moveTo>
                  <a:lnTo>
                    <a:pt x="3290" y="610218"/>
                  </a:lnTo>
                  <a:lnTo>
                    <a:pt x="0" y="624580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6480" y="4168716"/>
              <a:ext cx="127000" cy="140970"/>
            </a:xfrm>
            <a:custGeom>
              <a:avLst/>
              <a:gdLst/>
              <a:ahLst/>
              <a:cxnLst/>
              <a:rect l="l" t="t" r="r" b="b"/>
              <a:pathLst>
                <a:path w="127000" h="140970">
                  <a:moveTo>
                    <a:pt x="0" y="0"/>
                  </a:moveTo>
                  <a:lnTo>
                    <a:pt x="34231" y="140862"/>
                  </a:lnTo>
                  <a:lnTo>
                    <a:pt x="126382" y="289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777326" y="3569087"/>
              <a:ext cx="206375" cy="636905"/>
            </a:xfrm>
            <a:custGeom>
              <a:avLst/>
              <a:gdLst/>
              <a:ahLst/>
              <a:cxnLst/>
              <a:rect l="l" t="t" r="r" b="b"/>
              <a:pathLst>
                <a:path w="206375" h="636904">
                  <a:moveTo>
                    <a:pt x="0" y="0"/>
                  </a:moveTo>
                  <a:lnTo>
                    <a:pt x="201832" y="622693"/>
                  </a:lnTo>
                  <a:lnTo>
                    <a:pt x="206375" y="636709"/>
                  </a:lnTo>
                </a:path>
              </a:pathLst>
            </a:custGeom>
            <a:ln w="29467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17489" y="4171791"/>
              <a:ext cx="123825" cy="143510"/>
            </a:xfrm>
            <a:custGeom>
              <a:avLst/>
              <a:gdLst/>
              <a:ahLst/>
              <a:cxnLst/>
              <a:rect l="l" t="t" r="r" b="b"/>
              <a:pathLst>
                <a:path w="123825" h="143510">
                  <a:moveTo>
                    <a:pt x="0" y="39978"/>
                  </a:moveTo>
                  <a:lnTo>
                    <a:pt x="101648" y="143332"/>
                  </a:lnTo>
                  <a:lnTo>
                    <a:pt x="123341" y="0"/>
                  </a:lnTo>
                  <a:lnTo>
                    <a:pt x="0" y="39978"/>
                  </a:lnTo>
                  <a:close/>
                </a:path>
              </a:pathLst>
            </a:custGeom>
            <a:solidFill>
              <a:srgbClr val="FEA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020280" y="3005578"/>
            <a:ext cx="3575685" cy="2652395"/>
            <a:chOff x="3020280" y="3005578"/>
            <a:chExt cx="3575685" cy="265239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4617" y="3034710"/>
              <a:ext cx="3311347" cy="26232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20276" y="3005581"/>
              <a:ext cx="2291715" cy="806450"/>
            </a:xfrm>
            <a:custGeom>
              <a:avLst/>
              <a:gdLst/>
              <a:ahLst/>
              <a:cxnLst/>
              <a:rect l="l" t="t" r="r" b="b"/>
              <a:pathLst>
                <a:path w="2291715" h="806450">
                  <a:moveTo>
                    <a:pt x="867384" y="0"/>
                  </a:moveTo>
                  <a:lnTo>
                    <a:pt x="0" y="0"/>
                  </a:lnTo>
                  <a:lnTo>
                    <a:pt x="0" y="176809"/>
                  </a:lnTo>
                  <a:lnTo>
                    <a:pt x="867384" y="176809"/>
                  </a:lnTo>
                  <a:lnTo>
                    <a:pt x="867384" y="0"/>
                  </a:lnTo>
                  <a:close/>
                </a:path>
                <a:path w="2291715" h="806450">
                  <a:moveTo>
                    <a:pt x="2291143" y="629196"/>
                  </a:moveTo>
                  <a:lnTo>
                    <a:pt x="1548866" y="629196"/>
                  </a:lnTo>
                  <a:lnTo>
                    <a:pt x="1548866" y="805992"/>
                  </a:lnTo>
                  <a:lnTo>
                    <a:pt x="2291143" y="805992"/>
                  </a:lnTo>
                  <a:lnTo>
                    <a:pt x="2291143" y="6291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02855" y="2969816"/>
            <a:ext cx="127635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dirty="0">
                <a:latin typeface="Arial MT"/>
                <a:cs typeface="Arial MT"/>
              </a:rPr>
              <a:t>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1746" y="2965075"/>
            <a:ext cx="2272665" cy="2767330"/>
          </a:xfrm>
          <a:prstGeom prst="rect">
            <a:avLst/>
          </a:prstGeom>
          <a:ln w="19645">
            <a:solidFill>
              <a:srgbClr val="EE220C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65405" marR="21590">
              <a:lnSpc>
                <a:spcPct val="100000"/>
              </a:lnSpc>
              <a:spcBef>
                <a:spcPts val="175"/>
              </a:spcBef>
            </a:pPr>
            <a:r>
              <a:rPr sz="1200" spc="15" dirty="0">
                <a:latin typeface="Arial MT"/>
                <a:cs typeface="Arial MT"/>
              </a:rPr>
              <a:t>ensor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R="21590">
              <a:lnSpc>
                <a:spcPct val="100000"/>
              </a:lnSpc>
              <a:spcBef>
                <a:spcPts val="20"/>
              </a:spcBef>
            </a:pPr>
            <a:endParaRPr sz="1700">
              <a:latin typeface="Arial MT"/>
              <a:cs typeface="Arial MT"/>
            </a:endParaRPr>
          </a:p>
          <a:p>
            <a:pPr algn="r">
              <a:lnSpc>
                <a:spcPct val="100000"/>
              </a:lnSpc>
            </a:pPr>
            <a:r>
              <a:rPr sz="1200" spc="25" dirty="0">
                <a:latin typeface="Arial MT"/>
                <a:cs typeface="Arial MT"/>
              </a:rPr>
              <a:t>Encodings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43546" y="3005578"/>
            <a:ext cx="867410" cy="177165"/>
          </a:xfrm>
          <a:custGeom>
            <a:avLst/>
            <a:gdLst/>
            <a:ahLst/>
            <a:cxnLst/>
            <a:rect l="l" t="t" r="r" b="b"/>
            <a:pathLst>
              <a:path w="867409" h="177164">
                <a:moveTo>
                  <a:pt x="0" y="0"/>
                </a:moveTo>
                <a:lnTo>
                  <a:pt x="0" y="176807"/>
                </a:lnTo>
                <a:lnTo>
                  <a:pt x="867379" y="176807"/>
                </a:lnTo>
                <a:lnTo>
                  <a:pt x="8673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930007" y="2969816"/>
            <a:ext cx="89281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15" dirty="0">
                <a:latin typeface="Arial MT"/>
                <a:cs typeface="Arial MT"/>
              </a:rPr>
              <a:t>Sensor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10" dirty="0">
                <a:latin typeface="Arial MT"/>
                <a:cs typeface="Arial MT"/>
              </a:rPr>
              <a:t>Data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9584" y="2162954"/>
            <a:ext cx="2361207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1435" marR="5080" indent="-3937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-15" dirty="0">
                <a:solidFill>
                  <a:srgbClr val="FF644E"/>
                </a:solidFill>
                <a:latin typeface="Arial"/>
                <a:cs typeface="Arial"/>
              </a:rPr>
              <a:t>Распределение данных датчиков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14800" y="2242939"/>
            <a:ext cx="134239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20574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20" dirty="0">
                <a:solidFill>
                  <a:srgbClr val="FF644E"/>
                </a:solidFill>
                <a:latin typeface="Arial"/>
                <a:cs typeface="Arial"/>
              </a:rPr>
              <a:t>Авто </a:t>
            </a:r>
            <a:r>
              <a:rPr lang="ru-RU" sz="1850" b="1" i="1" spc="20" dirty="0" err="1">
                <a:solidFill>
                  <a:srgbClr val="FF644E"/>
                </a:solidFill>
                <a:latin typeface="Arial"/>
                <a:cs typeface="Arial"/>
              </a:rPr>
              <a:t>энкодеры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61923" y="3105542"/>
            <a:ext cx="2613660" cy="2103755"/>
            <a:chOff x="7061923" y="3105542"/>
            <a:chExt cx="2613660" cy="2103755"/>
          </a:xfrm>
        </p:grpSpPr>
        <p:sp>
          <p:nvSpPr>
            <p:cNvPr id="32" name="object 32"/>
            <p:cNvSpPr/>
            <p:nvPr/>
          </p:nvSpPr>
          <p:spPr>
            <a:xfrm>
              <a:off x="7076657" y="3105542"/>
              <a:ext cx="0" cy="2078355"/>
            </a:xfrm>
            <a:custGeom>
              <a:avLst/>
              <a:gdLst/>
              <a:ahLst/>
              <a:cxnLst/>
              <a:rect l="l" t="t" r="r" b="b"/>
              <a:pathLst>
                <a:path h="2078354">
                  <a:moveTo>
                    <a:pt x="0" y="0"/>
                  </a:moveTo>
                  <a:lnTo>
                    <a:pt x="0" y="2078248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75076" y="5194044"/>
              <a:ext cx="2600960" cy="0"/>
            </a:xfrm>
            <a:custGeom>
              <a:avLst/>
              <a:gdLst/>
              <a:ahLst/>
              <a:cxnLst/>
              <a:rect l="l" t="t" r="r" b="b"/>
              <a:pathLst>
                <a:path w="2600959">
                  <a:moveTo>
                    <a:pt x="2600500" y="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090827" y="4303953"/>
              <a:ext cx="2555240" cy="828675"/>
            </a:xfrm>
            <a:custGeom>
              <a:avLst/>
              <a:gdLst/>
              <a:ahLst/>
              <a:cxnLst/>
              <a:rect l="l" t="t" r="r" b="b"/>
              <a:pathLst>
                <a:path w="2555240" h="828675">
                  <a:moveTo>
                    <a:pt x="0" y="828453"/>
                  </a:moveTo>
                  <a:lnTo>
                    <a:pt x="160833" y="813931"/>
                  </a:lnTo>
                  <a:lnTo>
                    <a:pt x="260862" y="787482"/>
                  </a:lnTo>
                  <a:lnTo>
                    <a:pt x="414071" y="787329"/>
                  </a:lnTo>
                  <a:lnTo>
                    <a:pt x="530370" y="712028"/>
                  </a:lnTo>
                  <a:lnTo>
                    <a:pt x="541584" y="519856"/>
                  </a:lnTo>
                  <a:lnTo>
                    <a:pt x="538599" y="285345"/>
                  </a:lnTo>
                  <a:lnTo>
                    <a:pt x="558527" y="104547"/>
                  </a:lnTo>
                  <a:lnTo>
                    <a:pt x="659456" y="187710"/>
                  </a:lnTo>
                  <a:lnTo>
                    <a:pt x="673938" y="328000"/>
                  </a:lnTo>
                  <a:lnTo>
                    <a:pt x="702821" y="509043"/>
                  </a:lnTo>
                  <a:lnTo>
                    <a:pt x="750986" y="675766"/>
                  </a:lnTo>
                  <a:lnTo>
                    <a:pt x="966600" y="763424"/>
                  </a:lnTo>
                  <a:lnTo>
                    <a:pt x="1100084" y="763424"/>
                  </a:lnTo>
                  <a:lnTo>
                    <a:pt x="1264789" y="763424"/>
                  </a:lnTo>
                  <a:lnTo>
                    <a:pt x="1458016" y="766933"/>
                  </a:lnTo>
                  <a:lnTo>
                    <a:pt x="1626190" y="766933"/>
                  </a:lnTo>
                  <a:lnTo>
                    <a:pt x="1777989" y="766933"/>
                  </a:lnTo>
                  <a:lnTo>
                    <a:pt x="1890616" y="754993"/>
                  </a:lnTo>
                  <a:lnTo>
                    <a:pt x="1911915" y="551198"/>
                  </a:lnTo>
                  <a:lnTo>
                    <a:pt x="1943501" y="367936"/>
                  </a:lnTo>
                  <a:lnTo>
                    <a:pt x="1946445" y="237841"/>
                  </a:lnTo>
                  <a:lnTo>
                    <a:pt x="1949441" y="208111"/>
                  </a:lnTo>
                  <a:lnTo>
                    <a:pt x="1952436" y="178381"/>
                  </a:lnTo>
                  <a:lnTo>
                    <a:pt x="1955432" y="148650"/>
                  </a:lnTo>
                  <a:lnTo>
                    <a:pt x="1958427" y="118920"/>
                  </a:lnTo>
                  <a:lnTo>
                    <a:pt x="1961422" y="89190"/>
                  </a:lnTo>
                  <a:lnTo>
                    <a:pt x="1964417" y="59460"/>
                  </a:lnTo>
                  <a:lnTo>
                    <a:pt x="1967412" y="29730"/>
                  </a:lnTo>
                  <a:lnTo>
                    <a:pt x="1970408" y="0"/>
                  </a:lnTo>
                  <a:lnTo>
                    <a:pt x="2078920" y="241232"/>
                  </a:lnTo>
                  <a:lnTo>
                    <a:pt x="2056451" y="397656"/>
                  </a:lnTo>
                  <a:lnTo>
                    <a:pt x="2047819" y="550744"/>
                  </a:lnTo>
                  <a:lnTo>
                    <a:pt x="2089772" y="724244"/>
                  </a:lnTo>
                  <a:lnTo>
                    <a:pt x="2205949" y="745705"/>
                  </a:lnTo>
                  <a:lnTo>
                    <a:pt x="2324225" y="792135"/>
                  </a:lnTo>
                  <a:lnTo>
                    <a:pt x="2554765" y="814403"/>
                  </a:lnTo>
                </a:path>
              </a:pathLst>
            </a:custGeom>
            <a:ln w="19645">
              <a:solidFill>
                <a:srgbClr val="FEA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55276" y="4257397"/>
              <a:ext cx="243999" cy="25162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69739" y="4205010"/>
              <a:ext cx="243999" cy="251624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7283683" y="2259658"/>
            <a:ext cx="2292361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30175" marR="5080" indent="-118110">
              <a:lnSpc>
                <a:spcPct val="101000"/>
              </a:lnSpc>
              <a:spcBef>
                <a:spcPts val="85"/>
              </a:spcBef>
            </a:pPr>
            <a:r>
              <a:rPr lang="ru-RU" sz="1850" b="1" i="1" spc="10" dirty="0">
                <a:solidFill>
                  <a:srgbClr val="FF644E"/>
                </a:solidFill>
                <a:latin typeface="Arial"/>
                <a:cs typeface="Arial"/>
              </a:rPr>
              <a:t>Дистанционные результаты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1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4975" marR="5080" indent="-422909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 </a:t>
            </a:r>
            <a:r>
              <a:rPr sz="2450" spc="-670" dirty="0">
                <a:latin typeface="Arial MT"/>
                <a:cs typeface="Arial MT"/>
              </a:rPr>
              <a:t> </a:t>
            </a:r>
            <a:r>
              <a:rPr sz="2450" spc="-5" dirty="0">
                <a:latin typeface="Arial MT"/>
                <a:cs typeface="Arial MT"/>
              </a:rPr>
              <a:t>Vector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467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19364" y="3805529"/>
            <a:ext cx="3039110" cy="495934"/>
          </a:xfrm>
          <a:custGeom>
            <a:avLst/>
            <a:gdLst/>
            <a:ahLst/>
            <a:cxnLst/>
            <a:rect l="l" t="t" r="r" b="b"/>
            <a:pathLst>
              <a:path w="3039110" h="495935">
                <a:moveTo>
                  <a:pt x="1041196" y="300316"/>
                </a:moveTo>
                <a:lnTo>
                  <a:pt x="697572" y="104775"/>
                </a:lnTo>
                <a:lnTo>
                  <a:pt x="697572" y="189153"/>
                </a:lnTo>
                <a:lnTo>
                  <a:pt x="0" y="189153"/>
                </a:lnTo>
                <a:lnTo>
                  <a:pt x="0" y="411480"/>
                </a:lnTo>
                <a:lnTo>
                  <a:pt x="697572" y="411480"/>
                </a:lnTo>
                <a:lnTo>
                  <a:pt x="697572" y="495871"/>
                </a:lnTo>
                <a:lnTo>
                  <a:pt x="1041196" y="300316"/>
                </a:lnTo>
                <a:close/>
              </a:path>
              <a:path w="3039110" h="495935">
                <a:moveTo>
                  <a:pt x="3038500" y="195541"/>
                </a:moveTo>
                <a:lnTo>
                  <a:pt x="2694876" y="0"/>
                </a:lnTo>
                <a:lnTo>
                  <a:pt x="2694876" y="84378"/>
                </a:lnTo>
                <a:lnTo>
                  <a:pt x="1997303" y="84378"/>
                </a:lnTo>
                <a:lnTo>
                  <a:pt x="1997303" y="306705"/>
                </a:lnTo>
                <a:lnTo>
                  <a:pt x="2694876" y="306705"/>
                </a:lnTo>
                <a:lnTo>
                  <a:pt x="2694876" y="391096"/>
                </a:lnTo>
                <a:lnTo>
                  <a:pt x="3038500" y="1955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1147" y="4953000"/>
            <a:ext cx="4288124" cy="2081980"/>
          </a:xfrm>
          <a:prstGeom prst="rect">
            <a:avLst/>
          </a:prstGeom>
          <a:solidFill>
            <a:srgbClr val="FFF056"/>
          </a:solidFill>
        </p:spPr>
        <p:txBody>
          <a:bodyPr vert="horz" wrap="square" lIns="0" tIns="4445" rIns="0" bIns="0" rtlCol="0">
            <a:spAutoFit/>
          </a:bodyPr>
          <a:lstStyle/>
          <a:p>
            <a:pPr marL="22225" marR="223520">
              <a:lnSpc>
                <a:spcPct val="100000"/>
              </a:lnSpc>
              <a:spcBef>
                <a:spcPts val="35"/>
              </a:spcBef>
            </a:pP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Масштабируемость: обучение </a:t>
            </a:r>
            <a:r>
              <a:rPr lang="ru-RU" sz="2250" b="1" i="1" spc="-20" dirty="0" err="1">
                <a:solidFill>
                  <a:srgbClr val="FF644E"/>
                </a:solidFill>
                <a:latin typeface="Arial"/>
                <a:cs typeface="Arial"/>
              </a:rPr>
              <a:t>автоэнкодеров</a:t>
            </a:r>
            <a:r>
              <a:rPr lang="ru-RU" sz="2250" b="1" i="1" spc="-20" dirty="0">
                <a:solidFill>
                  <a:srgbClr val="FF644E"/>
                </a:solidFill>
                <a:latin typeface="Arial"/>
                <a:cs typeface="Arial"/>
              </a:rPr>
              <a:t> происходит без контроля, что исключает необходимость ручной калибровки.</a:t>
            </a:r>
            <a:endParaRPr sz="225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3063" y="3464183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1625" y="2684958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99" y="3058219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93885" y="301663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819492" y="2062137"/>
                </a:moveTo>
                <a:lnTo>
                  <a:pt x="0" y="2062137"/>
                </a:lnTo>
                <a:lnTo>
                  <a:pt x="0" y="2311019"/>
                </a:lnTo>
                <a:lnTo>
                  <a:pt x="819492" y="2311019"/>
                </a:lnTo>
                <a:lnTo>
                  <a:pt x="819492" y="2062137"/>
                </a:lnTo>
                <a:close/>
              </a:path>
              <a:path w="819785" h="2311400">
                <a:moveTo>
                  <a:pt x="819492" y="0"/>
                </a:moveTo>
                <a:lnTo>
                  <a:pt x="0" y="0"/>
                </a:lnTo>
                <a:lnTo>
                  <a:pt x="0" y="1665338"/>
                </a:lnTo>
                <a:lnTo>
                  <a:pt x="819492" y="1665338"/>
                </a:lnTo>
                <a:lnTo>
                  <a:pt x="819492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 dirty="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923961" y="2442380"/>
            <a:ext cx="2359660" cy="3097530"/>
            <a:chOff x="1923961" y="2442380"/>
            <a:chExt cx="2359660" cy="3097530"/>
          </a:xfrm>
        </p:grpSpPr>
        <p:sp>
          <p:nvSpPr>
            <p:cNvPr id="9" name="object 9"/>
            <p:cNvSpPr/>
            <p:nvPr/>
          </p:nvSpPr>
          <p:spPr>
            <a:xfrm>
              <a:off x="2200805" y="2457302"/>
              <a:ext cx="1757045" cy="3067685"/>
            </a:xfrm>
            <a:custGeom>
              <a:avLst/>
              <a:gdLst/>
              <a:ahLst/>
              <a:cxnLst/>
              <a:rect l="l" t="t" r="r" b="b"/>
              <a:pathLst>
                <a:path w="1757045" h="3067685">
                  <a:moveTo>
                    <a:pt x="0" y="0"/>
                  </a:moveTo>
                  <a:lnTo>
                    <a:pt x="1756660" y="0"/>
                  </a:lnTo>
                  <a:lnTo>
                    <a:pt x="1756660" y="3067350"/>
                  </a:lnTo>
                  <a:lnTo>
                    <a:pt x="0" y="3067350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23961" y="4681968"/>
              <a:ext cx="2359660" cy="396875"/>
            </a:xfrm>
            <a:custGeom>
              <a:avLst/>
              <a:gdLst/>
              <a:ahLst/>
              <a:cxnLst/>
              <a:rect l="l" t="t" r="r" b="b"/>
              <a:pathLst>
                <a:path w="2359660" h="396875">
                  <a:moveTo>
                    <a:pt x="0" y="0"/>
                  </a:moveTo>
                  <a:lnTo>
                    <a:pt x="0" y="396789"/>
                  </a:lnTo>
                  <a:lnTo>
                    <a:pt x="2359356" y="396789"/>
                  </a:lnTo>
                  <a:lnTo>
                    <a:pt x="235935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43239" y="3117155"/>
            <a:ext cx="12541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66431" y="3490416"/>
            <a:ext cx="159702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0" dirty="0">
                <a:latin typeface="Arial MT"/>
                <a:cs typeface="Arial MT"/>
              </a:rPr>
              <a:t>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6356" y="3758365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61385" y="3048396"/>
            <a:ext cx="7880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400" y="3421658"/>
            <a:ext cx="11379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30" dirty="0">
                <a:latin typeface="Arial MT"/>
                <a:cs typeface="Arial MT"/>
              </a:rPr>
              <a:t>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09600" y="946348"/>
            <a:ext cx="68580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облегченный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228201" y="3805519"/>
            <a:ext cx="3750945" cy="2081530"/>
            <a:chOff x="1228201" y="3805519"/>
            <a:chExt cx="3750945" cy="2081530"/>
          </a:xfrm>
        </p:grpSpPr>
        <p:sp>
          <p:nvSpPr>
            <p:cNvPr id="20" name="object 20"/>
            <p:cNvSpPr/>
            <p:nvPr/>
          </p:nvSpPr>
          <p:spPr>
            <a:xfrm>
              <a:off x="1619364" y="3805529"/>
              <a:ext cx="3039110" cy="495934"/>
            </a:xfrm>
            <a:custGeom>
              <a:avLst/>
              <a:gdLst/>
              <a:ahLst/>
              <a:cxnLst/>
              <a:rect l="l" t="t" r="r" b="b"/>
              <a:pathLst>
                <a:path w="3039110" h="495935">
                  <a:moveTo>
                    <a:pt x="1041196" y="300316"/>
                  </a:moveTo>
                  <a:lnTo>
                    <a:pt x="697572" y="104775"/>
                  </a:lnTo>
                  <a:lnTo>
                    <a:pt x="697572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697572" y="411480"/>
                  </a:lnTo>
                  <a:lnTo>
                    <a:pt x="697572" y="495871"/>
                  </a:lnTo>
                  <a:lnTo>
                    <a:pt x="1041196" y="300316"/>
                  </a:lnTo>
                  <a:close/>
                </a:path>
                <a:path w="3039110" h="495935">
                  <a:moveTo>
                    <a:pt x="3038500" y="195541"/>
                  </a:moveTo>
                  <a:lnTo>
                    <a:pt x="2694876" y="0"/>
                  </a:lnTo>
                  <a:lnTo>
                    <a:pt x="2694876" y="84378"/>
                  </a:lnTo>
                  <a:lnTo>
                    <a:pt x="1997303" y="84378"/>
                  </a:lnTo>
                  <a:lnTo>
                    <a:pt x="1997303" y="306705"/>
                  </a:lnTo>
                  <a:lnTo>
                    <a:pt x="2694876" y="306705"/>
                  </a:lnTo>
                  <a:lnTo>
                    <a:pt x="2694876" y="391096"/>
                  </a:lnTo>
                  <a:lnTo>
                    <a:pt x="3038500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28201" y="5417795"/>
              <a:ext cx="3750945" cy="396875"/>
            </a:xfrm>
            <a:custGeom>
              <a:avLst/>
              <a:gdLst/>
              <a:ahLst/>
              <a:cxnLst/>
              <a:rect l="l" t="t" r="r" b="b"/>
              <a:pathLst>
                <a:path w="3750945" h="396875">
                  <a:moveTo>
                    <a:pt x="0" y="0"/>
                  </a:moveTo>
                  <a:lnTo>
                    <a:pt x="0" y="396791"/>
                  </a:lnTo>
                  <a:lnTo>
                    <a:pt x="3750873" y="396791"/>
                  </a:lnTo>
                  <a:lnTo>
                    <a:pt x="37508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05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4305" y="5345624"/>
              <a:ext cx="539750" cy="54098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234777" y="4669134"/>
            <a:ext cx="3734435" cy="1616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25"/>
              </a:spcBef>
            </a:pPr>
            <a:r>
              <a:rPr sz="2450" spc="70" dirty="0">
                <a:latin typeface="Arial MT"/>
                <a:cs typeface="Arial MT"/>
              </a:rPr>
              <a:t>8-bit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15" dirty="0">
                <a:latin typeface="Arial MT"/>
                <a:cs typeface="Arial MT"/>
              </a:rPr>
              <a:t>integer</a:t>
            </a:r>
            <a:r>
              <a:rPr sz="2450" spc="-1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ops</a:t>
            </a:r>
            <a:endParaRPr sz="24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2450" spc="60" dirty="0">
                <a:latin typeface="Arial MT"/>
                <a:cs typeface="Arial MT"/>
              </a:rPr>
              <a:t>32-bit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floating</a:t>
            </a:r>
            <a:r>
              <a:rPr sz="2450" spc="-5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point</a:t>
            </a:r>
            <a:r>
              <a:rPr sz="2450" dirty="0">
                <a:latin typeface="Arial MT"/>
                <a:cs typeface="Arial MT"/>
              </a:rPr>
              <a:t> </a:t>
            </a:r>
            <a:r>
              <a:rPr sz="2450" spc="30" dirty="0">
                <a:latin typeface="Arial MT"/>
                <a:cs typeface="Arial MT"/>
              </a:rPr>
              <a:t>matrix</a:t>
            </a:r>
            <a:endParaRPr sz="2450">
              <a:latin typeface="Arial MT"/>
              <a:cs typeface="Arial MT"/>
            </a:endParaRPr>
          </a:p>
          <a:p>
            <a:pPr marL="1033780">
              <a:lnSpc>
                <a:spcPct val="100000"/>
              </a:lnSpc>
              <a:spcBef>
                <a:spcPts val="100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Quantization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23</a:t>
            </a:fld>
            <a:endParaRPr spc="15" dirty="0"/>
          </a:p>
        </p:txBody>
      </p:sp>
      <p:sp>
        <p:nvSpPr>
          <p:cNvPr id="24" name="object 2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7190" y="975816"/>
            <a:ext cx="7817728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универсальное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38" y="2768726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70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95" y="3668880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9271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73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750" y="2851435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8344" y="3778368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4338" y="5257439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338" y="5257439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67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59" y="2331342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25327" y="4218233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7"/>
                </a:lnTo>
                <a:lnTo>
                  <a:pt x="8527" y="49958"/>
                </a:lnTo>
                <a:lnTo>
                  <a:pt x="18159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4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5327" y="440177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5327" y="4585309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4"/>
                </a:moveTo>
                <a:lnTo>
                  <a:pt x="2131" y="40276"/>
                </a:lnTo>
                <a:lnTo>
                  <a:pt x="8527" y="49957"/>
                </a:lnTo>
                <a:lnTo>
                  <a:pt x="18159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4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4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1"/>
                </a:lnTo>
                <a:lnTo>
                  <a:pt x="2131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446818" y="3095700"/>
            <a:ext cx="8184515" cy="2635885"/>
            <a:chOff x="446818" y="3095700"/>
            <a:chExt cx="8184515" cy="263588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818" y="5245856"/>
              <a:ext cx="485429" cy="4854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883872" y="5591407"/>
              <a:ext cx="907415" cy="0"/>
            </a:xfrm>
            <a:custGeom>
              <a:avLst/>
              <a:gdLst/>
              <a:ahLst/>
              <a:cxnLst/>
              <a:rect l="l" t="t" r="r" b="b"/>
              <a:pathLst>
                <a:path w="907414">
                  <a:moveTo>
                    <a:pt x="0" y="0"/>
                  </a:moveTo>
                  <a:lnTo>
                    <a:pt x="9073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650355" y="3208119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06299" y="4008088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0895" y="394325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4952" y="3110434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97641" y="3108132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85465" y="3844589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5979" y="377976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06757" y="4864163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85719" y="4853983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25979" y="478915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63847" y="3748488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859568" y="341443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70" y="0"/>
                  </a:moveTo>
                  <a:lnTo>
                    <a:pt x="0" y="0"/>
                  </a:lnTo>
                  <a:lnTo>
                    <a:pt x="0" y="296799"/>
                  </a:lnTo>
                  <a:lnTo>
                    <a:pt x="0" y="1053922"/>
                  </a:lnTo>
                  <a:lnTo>
                    <a:pt x="551370" y="1053922"/>
                  </a:lnTo>
                  <a:lnTo>
                    <a:pt x="551370" y="296799"/>
                  </a:lnTo>
                  <a:lnTo>
                    <a:pt x="551370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82923" y="371123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11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623811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78940" y="415915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21372" y="389490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4644" y="403085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525137" y="4335039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8"/>
                  </a:lnTo>
                  <a:lnTo>
                    <a:pt x="551378" y="1053918"/>
                  </a:lnTo>
                  <a:lnTo>
                    <a:pt x="551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4815" y="36836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8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63847" y="3988006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51668" y="392333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63847" y="4836508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87140" y="4201566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29" y="396341"/>
                  </a:moveTo>
                  <a:lnTo>
                    <a:pt x="56095" y="385330"/>
                  </a:lnTo>
                  <a:lnTo>
                    <a:pt x="49707" y="375653"/>
                  </a:lnTo>
                  <a:lnTo>
                    <a:pt x="40068" y="369227"/>
                  </a:lnTo>
                  <a:lnTo>
                    <a:pt x="29121" y="367080"/>
                  </a:lnTo>
                  <a:lnTo>
                    <a:pt x="18161" y="369227"/>
                  </a:lnTo>
                  <a:lnTo>
                    <a:pt x="8534" y="375653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68"/>
                  </a:lnTo>
                  <a:lnTo>
                    <a:pt x="29121" y="425602"/>
                  </a:lnTo>
                  <a:lnTo>
                    <a:pt x="40068" y="423468"/>
                  </a:lnTo>
                  <a:lnTo>
                    <a:pt x="49707" y="417029"/>
                  </a:lnTo>
                  <a:lnTo>
                    <a:pt x="56095" y="407352"/>
                  </a:lnTo>
                  <a:lnTo>
                    <a:pt x="58229" y="396341"/>
                  </a:lnTo>
                  <a:close/>
                </a:path>
                <a:path w="848360" h="708025">
                  <a:moveTo>
                    <a:pt x="58229" y="212801"/>
                  </a:moveTo>
                  <a:lnTo>
                    <a:pt x="56095" y="201790"/>
                  </a:lnTo>
                  <a:lnTo>
                    <a:pt x="49707" y="192112"/>
                  </a:lnTo>
                  <a:lnTo>
                    <a:pt x="40068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68" y="239928"/>
                  </a:lnTo>
                  <a:lnTo>
                    <a:pt x="49707" y="233502"/>
                  </a:lnTo>
                  <a:lnTo>
                    <a:pt x="56095" y="223812"/>
                  </a:lnTo>
                  <a:lnTo>
                    <a:pt x="58229" y="212801"/>
                  </a:lnTo>
                  <a:close/>
                </a:path>
                <a:path w="848360" h="708025">
                  <a:moveTo>
                    <a:pt x="58229" y="29273"/>
                  </a:moveTo>
                  <a:lnTo>
                    <a:pt x="56095" y="18249"/>
                  </a:lnTo>
                  <a:lnTo>
                    <a:pt x="49707" y="8572"/>
                  </a:lnTo>
                  <a:lnTo>
                    <a:pt x="40068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73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68" y="56388"/>
                  </a:lnTo>
                  <a:lnTo>
                    <a:pt x="49707" y="49961"/>
                  </a:lnTo>
                  <a:lnTo>
                    <a:pt x="56095" y="40284"/>
                  </a:lnTo>
                  <a:lnTo>
                    <a:pt x="58229" y="29273"/>
                  </a:lnTo>
                  <a:close/>
                </a:path>
                <a:path w="848360" h="708025">
                  <a:moveTo>
                    <a:pt x="848296" y="643966"/>
                  </a:moveTo>
                  <a:lnTo>
                    <a:pt x="719188" y="578040"/>
                  </a:lnTo>
                  <a:lnTo>
                    <a:pt x="718096" y="707694"/>
                  </a:lnTo>
                  <a:lnTo>
                    <a:pt x="848296" y="643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07444" y="3600443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5879" y="3467976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13"/>
                  </a:lnTo>
                  <a:lnTo>
                    <a:pt x="1041209" y="465213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79161" y="370878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73983" y="3923116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73983" y="392311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697842" y="4131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22478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22478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697842" y="4131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2368" y="4289031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77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7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92371" y="42890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71704" y="44535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216117" y="353561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525137" y="3842118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65650" y="377728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068948" y="4822918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750749" y="4758244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1"/>
                  </a:lnTo>
                  <a:lnTo>
                    <a:pt x="130313" y="63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01967" y="3411537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17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17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045236" y="365235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40065" y="3866687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63917" y="407460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360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263926" y="40745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443" y="4232605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13"/>
                  </a:lnTo>
                  <a:lnTo>
                    <a:pt x="1006208" y="465213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58455" y="423259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403456" y="443469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63183" y="3562823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786220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480878" y="3804498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22803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883824" y="4800253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3959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933287" y="3562823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447816" y="34979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038027" y="3804498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461065" y="373966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8403452" y="4800253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8501304" y="47354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017220" y="4137950"/>
            <a:ext cx="884555" cy="586740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141605" marR="29845" indent="-108585">
              <a:lnSpc>
                <a:spcPct val="102400"/>
              </a:lnSpc>
              <a:spcBef>
                <a:spcPts val="135"/>
              </a:spcBef>
            </a:pPr>
            <a:r>
              <a:rPr sz="1700" spc="20" dirty="0">
                <a:latin typeface="Arial MT"/>
                <a:cs typeface="Arial MT"/>
              </a:rPr>
              <a:t>Batched  </a:t>
            </a:r>
            <a:r>
              <a:rPr sz="1700" spc="15" dirty="0">
                <a:latin typeface="Arial MT"/>
                <a:cs typeface="Arial MT"/>
              </a:rPr>
              <a:t>Inputs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81383" y="2456331"/>
            <a:ext cx="102743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3020" marR="30480" indent="78105">
              <a:lnSpc>
                <a:spcPct val="103099"/>
              </a:lnSpc>
              <a:spcBef>
                <a:spcPts val="135"/>
              </a:spcBef>
            </a:pPr>
            <a:r>
              <a:rPr sz="2000" spc="15" dirty="0">
                <a:latin typeface="Arial MT"/>
                <a:cs typeface="Arial MT"/>
              </a:rPr>
              <a:t>Unified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spc="10" dirty="0">
                <a:latin typeface="Arial MT"/>
                <a:cs typeface="Arial MT"/>
              </a:rPr>
              <a:t>Encoder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640280" y="2470567"/>
            <a:ext cx="1381760" cy="683895"/>
          </a:xfrm>
          <a:prstGeom prst="rect">
            <a:avLst/>
          </a:prstGeom>
          <a:ln w="29467">
            <a:solidFill>
              <a:srgbClr val="FEAE00"/>
            </a:solidFill>
          </a:ln>
        </p:spPr>
        <p:txBody>
          <a:bodyPr vert="horz" wrap="square" lIns="0" tIns="22225" rIns="0" bIns="0" rtlCol="0">
            <a:spAutoFit/>
          </a:bodyPr>
          <a:lstStyle/>
          <a:p>
            <a:pPr marL="151130" marR="30480" indent="-118110">
              <a:lnSpc>
                <a:spcPct val="103099"/>
              </a:lnSpc>
              <a:spcBef>
                <a:spcPts val="175"/>
              </a:spcBef>
            </a:pPr>
            <a:r>
              <a:rPr sz="2000" spc="5" dirty="0">
                <a:latin typeface="Arial MT"/>
                <a:cs typeface="Arial MT"/>
              </a:rPr>
              <a:t>Specialized  Encoders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281711" y="2488505"/>
            <a:ext cx="140081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47320">
              <a:lnSpc>
                <a:spcPct val="101899"/>
              </a:lnSpc>
              <a:spcBef>
                <a:spcPts val="65"/>
              </a:spcBef>
            </a:pPr>
            <a:r>
              <a:rPr sz="2150" spc="10" dirty="0">
                <a:latin typeface="Arial MT"/>
                <a:cs typeface="Arial MT"/>
              </a:rPr>
              <a:t>Distance </a:t>
            </a:r>
            <a:r>
              <a:rPr sz="2150" spc="15" dirty="0">
                <a:latin typeface="Arial MT"/>
                <a:cs typeface="Arial MT"/>
              </a:rPr>
              <a:t> 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6922095" y="2498328"/>
            <a:ext cx="998855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156845">
              <a:lnSpc>
                <a:spcPct val="101899"/>
              </a:lnSpc>
              <a:spcBef>
                <a:spcPts val="65"/>
              </a:spcBef>
            </a:pPr>
            <a:r>
              <a:rPr sz="2150" spc="20" dirty="0">
                <a:latin typeface="Arial MT"/>
                <a:cs typeface="Arial MT"/>
              </a:rPr>
              <a:t>Local </a:t>
            </a:r>
            <a:r>
              <a:rPr sz="2150" spc="2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Maxima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654950" y="3352899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54950" y="3598466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8654950" y="4590553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9042388" y="4086831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9042388" y="4270368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7"/>
                </a:lnTo>
                <a:lnTo>
                  <a:pt x="8528" y="49958"/>
                </a:lnTo>
                <a:lnTo>
                  <a:pt x="18160" y="56386"/>
                </a:lnTo>
                <a:lnTo>
                  <a:pt x="29116" y="58528"/>
                </a:lnTo>
                <a:lnTo>
                  <a:pt x="40073" y="56386"/>
                </a:lnTo>
                <a:lnTo>
                  <a:pt x="49705" y="49958"/>
                </a:lnTo>
                <a:lnTo>
                  <a:pt x="56101" y="40277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9042388" y="445390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4"/>
                </a:moveTo>
                <a:lnTo>
                  <a:pt x="2132" y="40276"/>
                </a:lnTo>
                <a:lnTo>
                  <a:pt x="8528" y="49957"/>
                </a:lnTo>
                <a:lnTo>
                  <a:pt x="18160" y="56385"/>
                </a:lnTo>
                <a:lnTo>
                  <a:pt x="29116" y="58528"/>
                </a:lnTo>
                <a:lnTo>
                  <a:pt x="40073" y="56385"/>
                </a:lnTo>
                <a:lnTo>
                  <a:pt x="49705" y="49957"/>
                </a:lnTo>
                <a:lnTo>
                  <a:pt x="56101" y="40276"/>
                </a:lnTo>
                <a:lnTo>
                  <a:pt x="58233" y="29264"/>
                </a:lnTo>
                <a:lnTo>
                  <a:pt x="56101" y="18252"/>
                </a:lnTo>
                <a:lnTo>
                  <a:pt x="49705" y="8571"/>
                </a:lnTo>
                <a:lnTo>
                  <a:pt x="40073" y="2142"/>
                </a:lnTo>
                <a:lnTo>
                  <a:pt x="29116" y="0"/>
                </a:lnTo>
                <a:lnTo>
                  <a:pt x="18160" y="2142"/>
                </a:lnTo>
                <a:lnTo>
                  <a:pt x="8528" y="8571"/>
                </a:lnTo>
                <a:lnTo>
                  <a:pt x="2132" y="18252"/>
                </a:lnTo>
                <a:lnTo>
                  <a:pt x="0" y="29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24</a:t>
            </a:fld>
            <a:endParaRPr spc="1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892" y="3797300"/>
            <a:ext cx="8257540" cy="2054225"/>
          </a:xfrm>
          <a:custGeom>
            <a:avLst/>
            <a:gdLst/>
            <a:ahLst/>
            <a:cxnLst/>
            <a:rect l="l" t="t" r="r" b="b"/>
            <a:pathLst>
              <a:path w="8257540" h="2054225">
                <a:moveTo>
                  <a:pt x="8257172" y="0"/>
                </a:moveTo>
                <a:lnTo>
                  <a:pt x="0" y="0"/>
                </a:lnTo>
                <a:lnTo>
                  <a:pt x="0" y="1530350"/>
                </a:lnTo>
                <a:lnTo>
                  <a:pt x="0" y="2053856"/>
                </a:lnTo>
                <a:lnTo>
                  <a:pt x="8257172" y="2053856"/>
                </a:lnTo>
                <a:lnTo>
                  <a:pt x="8257172" y="1530350"/>
                </a:lnTo>
                <a:lnTo>
                  <a:pt x="8257172" y="0"/>
                </a:lnTo>
                <a:close/>
              </a:path>
            </a:pathLst>
          </a:custGeom>
          <a:solidFill>
            <a:srgbClr val="0433FF">
              <a:alpha val="1981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854" y="3397891"/>
            <a:ext cx="405130" cy="1416050"/>
          </a:xfrm>
          <a:custGeom>
            <a:avLst/>
            <a:gdLst/>
            <a:ahLst/>
            <a:cxnLst/>
            <a:rect l="l" t="t" r="r" b="b"/>
            <a:pathLst>
              <a:path w="405130" h="1416050">
                <a:moveTo>
                  <a:pt x="0" y="0"/>
                </a:moveTo>
                <a:lnTo>
                  <a:pt x="404728" y="0"/>
                </a:lnTo>
                <a:lnTo>
                  <a:pt x="404728" y="1415901"/>
                </a:lnTo>
                <a:lnTo>
                  <a:pt x="0" y="1415901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4284" y="257691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284" y="2950170"/>
            <a:ext cx="9220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265" dirty="0">
                <a:latin typeface="Arial MT"/>
                <a:cs typeface="Arial MT"/>
              </a:rPr>
              <a:t>V</a:t>
            </a:r>
            <a:r>
              <a:rPr sz="2450" spc="45" dirty="0">
                <a:latin typeface="Arial MT"/>
                <a:cs typeface="Arial MT"/>
              </a:rPr>
              <a:t>ector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93897" y="3016620"/>
            <a:ext cx="819785" cy="2311400"/>
          </a:xfrm>
          <a:custGeom>
            <a:avLst/>
            <a:gdLst/>
            <a:ahLst/>
            <a:cxnLst/>
            <a:rect l="l" t="t" r="r" b="b"/>
            <a:pathLst>
              <a:path w="819785" h="2311400">
                <a:moveTo>
                  <a:pt x="0" y="0"/>
                </a:moveTo>
                <a:lnTo>
                  <a:pt x="0" y="2311029"/>
                </a:lnTo>
                <a:lnTo>
                  <a:pt x="819484" y="2311029"/>
                </a:lnTo>
                <a:lnTo>
                  <a:pt x="819484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01900" y="2517973"/>
            <a:ext cx="12014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Encoder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61158" y="3834749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2"/>
                </a:lnTo>
                <a:lnTo>
                  <a:pt x="1041199" y="465222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00805" y="2457302"/>
            <a:ext cx="1757045" cy="3067685"/>
          </a:xfrm>
          <a:custGeom>
            <a:avLst/>
            <a:gdLst/>
            <a:ahLst/>
            <a:cxnLst/>
            <a:rect l="l" t="t" r="r" b="b"/>
            <a:pathLst>
              <a:path w="1757045" h="3067685">
                <a:moveTo>
                  <a:pt x="0" y="0"/>
                </a:moveTo>
                <a:lnTo>
                  <a:pt x="1756660" y="0"/>
                </a:lnTo>
                <a:lnTo>
                  <a:pt x="1756660" y="3067350"/>
                </a:lnTo>
                <a:lnTo>
                  <a:pt x="0" y="3067350"/>
                </a:lnTo>
                <a:lnTo>
                  <a:pt x="0" y="0"/>
                </a:lnTo>
                <a:close/>
              </a:path>
            </a:pathLst>
          </a:custGeom>
          <a:ln w="29467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86076" y="3048397"/>
            <a:ext cx="1597025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15" dirty="0">
                <a:latin typeface="Arial MT"/>
                <a:cs typeface="Arial MT"/>
              </a:rPr>
              <a:t>Distance </a:t>
            </a:r>
            <a:r>
              <a:rPr sz="2450" spc="20" dirty="0">
                <a:latin typeface="Arial MT"/>
                <a:cs typeface="Arial MT"/>
              </a:rPr>
              <a:t> Calculation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916356" y="3815991"/>
            <a:ext cx="1041400" cy="465455"/>
          </a:xfrm>
          <a:custGeom>
            <a:avLst/>
            <a:gdLst/>
            <a:ahLst/>
            <a:cxnLst/>
            <a:rect l="l" t="t" r="r" b="b"/>
            <a:pathLst>
              <a:path w="1041400" h="465454">
                <a:moveTo>
                  <a:pt x="0" y="0"/>
                </a:moveTo>
                <a:lnTo>
                  <a:pt x="0" y="465223"/>
                </a:lnTo>
                <a:lnTo>
                  <a:pt x="1041199" y="465223"/>
                </a:lnTo>
                <a:lnTo>
                  <a:pt x="1041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BBEC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94400" y="3048396"/>
            <a:ext cx="1137920" cy="775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166370">
              <a:lnSpc>
                <a:spcPct val="100000"/>
              </a:lnSpc>
              <a:spcBef>
                <a:spcPts val="125"/>
              </a:spcBef>
            </a:pPr>
            <a:r>
              <a:rPr sz="2450" spc="25" dirty="0">
                <a:latin typeface="Arial MT"/>
                <a:cs typeface="Arial MT"/>
              </a:rPr>
              <a:t>Local </a:t>
            </a:r>
            <a:r>
              <a:rPr sz="2450" spc="30" dirty="0">
                <a:latin typeface="Arial MT"/>
                <a:cs typeface="Arial MT"/>
              </a:rPr>
              <a:t> Maxima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17867" y="3794918"/>
            <a:ext cx="998219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71993" y="568088"/>
            <a:ext cx="9114413" cy="99706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00" b="0" i="0" spc="-150" dirty="0">
                <a:latin typeface="Arial MT"/>
                <a:cs typeface="Arial MT"/>
              </a:rPr>
              <a:t>Обнаружение событий — </a:t>
            </a:r>
            <a:br>
              <a:rPr lang="ru-RU" sz="3200" b="0" i="0" spc="-150" dirty="0">
                <a:latin typeface="Arial MT"/>
                <a:cs typeface="Arial MT"/>
              </a:rPr>
            </a:br>
            <a:r>
              <a:rPr lang="ru-RU" sz="3200" b="0" i="0" spc="-150" dirty="0">
                <a:latin typeface="Arial MT"/>
                <a:cs typeface="Arial MT"/>
              </a:rPr>
              <a:t>борьба с высокими скоростями передачи данных</a:t>
            </a:r>
            <a:endParaRPr sz="3200" dirty="0">
              <a:latin typeface="Arial MT"/>
              <a:cs typeface="Arial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8749" y="3795433"/>
            <a:ext cx="2938145" cy="391160"/>
          </a:xfrm>
          <a:custGeom>
            <a:avLst/>
            <a:gdLst/>
            <a:ahLst/>
            <a:cxnLst/>
            <a:rect l="l" t="t" r="r" b="b"/>
            <a:pathLst>
              <a:path w="2938145" h="391160">
                <a:moveTo>
                  <a:pt x="1041196" y="195554"/>
                </a:moveTo>
                <a:lnTo>
                  <a:pt x="697572" y="0"/>
                </a:lnTo>
                <a:lnTo>
                  <a:pt x="697572" y="84391"/>
                </a:lnTo>
                <a:lnTo>
                  <a:pt x="0" y="84391"/>
                </a:lnTo>
                <a:lnTo>
                  <a:pt x="0" y="306717"/>
                </a:lnTo>
                <a:lnTo>
                  <a:pt x="697572" y="306717"/>
                </a:lnTo>
                <a:lnTo>
                  <a:pt x="697572" y="391096"/>
                </a:lnTo>
                <a:lnTo>
                  <a:pt x="1041196" y="195554"/>
                </a:lnTo>
                <a:close/>
              </a:path>
              <a:path w="2938145" h="391160">
                <a:moveTo>
                  <a:pt x="2938132" y="195554"/>
                </a:moveTo>
                <a:lnTo>
                  <a:pt x="2594508" y="0"/>
                </a:lnTo>
                <a:lnTo>
                  <a:pt x="2594508" y="84391"/>
                </a:lnTo>
                <a:lnTo>
                  <a:pt x="2155202" y="84391"/>
                </a:lnTo>
                <a:lnTo>
                  <a:pt x="2155202" y="306717"/>
                </a:lnTo>
                <a:lnTo>
                  <a:pt x="2594508" y="306717"/>
                </a:lnTo>
                <a:lnTo>
                  <a:pt x="2594508" y="391096"/>
                </a:lnTo>
                <a:lnTo>
                  <a:pt x="2938132" y="195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1425321" y="3805519"/>
            <a:ext cx="3232785" cy="498475"/>
            <a:chOff x="1425321" y="3805519"/>
            <a:chExt cx="3232785" cy="498475"/>
          </a:xfrm>
        </p:grpSpPr>
        <p:sp>
          <p:nvSpPr>
            <p:cNvPr id="17" name="object 17"/>
            <p:cNvSpPr/>
            <p:nvPr/>
          </p:nvSpPr>
          <p:spPr>
            <a:xfrm>
              <a:off x="1998992" y="3805529"/>
              <a:ext cx="2659380" cy="495934"/>
            </a:xfrm>
            <a:custGeom>
              <a:avLst/>
              <a:gdLst/>
              <a:ahLst/>
              <a:cxnLst/>
              <a:rect l="l" t="t" r="r" b="b"/>
              <a:pathLst>
                <a:path w="2659379" h="495935">
                  <a:moveTo>
                    <a:pt x="661568" y="300316"/>
                  </a:moveTo>
                  <a:lnTo>
                    <a:pt x="317944" y="104775"/>
                  </a:lnTo>
                  <a:lnTo>
                    <a:pt x="317944" y="189153"/>
                  </a:lnTo>
                  <a:lnTo>
                    <a:pt x="0" y="189153"/>
                  </a:lnTo>
                  <a:lnTo>
                    <a:pt x="0" y="411480"/>
                  </a:lnTo>
                  <a:lnTo>
                    <a:pt x="317944" y="411480"/>
                  </a:lnTo>
                  <a:lnTo>
                    <a:pt x="317944" y="495871"/>
                  </a:lnTo>
                  <a:lnTo>
                    <a:pt x="661568" y="300316"/>
                  </a:lnTo>
                  <a:close/>
                </a:path>
                <a:path w="2659379" h="495935">
                  <a:moveTo>
                    <a:pt x="2658872" y="195541"/>
                  </a:moveTo>
                  <a:lnTo>
                    <a:pt x="2315248" y="0"/>
                  </a:lnTo>
                  <a:lnTo>
                    <a:pt x="2315248" y="84378"/>
                  </a:lnTo>
                  <a:lnTo>
                    <a:pt x="1617675" y="84378"/>
                  </a:lnTo>
                  <a:lnTo>
                    <a:pt x="1617675" y="306705"/>
                  </a:lnTo>
                  <a:lnTo>
                    <a:pt x="2315248" y="306705"/>
                  </a:lnTo>
                  <a:lnTo>
                    <a:pt x="2315248" y="391096"/>
                  </a:lnTo>
                  <a:lnTo>
                    <a:pt x="2658872" y="195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5321" y="390806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425321" y="3908060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41987" y="3962291"/>
            <a:ext cx="7807959" cy="1720850"/>
            <a:chOff x="1441987" y="3962291"/>
            <a:chExt cx="7807959" cy="1720850"/>
          </a:xfrm>
        </p:grpSpPr>
        <p:sp>
          <p:nvSpPr>
            <p:cNvPr id="21" name="object 21"/>
            <p:cNvSpPr/>
            <p:nvPr/>
          </p:nvSpPr>
          <p:spPr>
            <a:xfrm>
              <a:off x="1871531" y="3977214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806701" y="410480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9" y="129659"/>
                  </a:lnTo>
                  <a:lnTo>
                    <a:pt x="1296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11692" y="4280421"/>
              <a:ext cx="0" cy="1388110"/>
            </a:xfrm>
            <a:custGeom>
              <a:avLst/>
              <a:gdLst/>
              <a:ahLst/>
              <a:cxnLst/>
              <a:rect l="l" t="t" r="r" b="b"/>
              <a:pathLst>
                <a:path h="1388110">
                  <a:moveTo>
                    <a:pt x="0" y="0"/>
                  </a:moveTo>
                  <a:lnTo>
                    <a:pt x="0" y="138751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14404" y="5654357"/>
              <a:ext cx="7520305" cy="0"/>
            </a:xfrm>
            <a:custGeom>
              <a:avLst/>
              <a:gdLst/>
              <a:ahLst/>
              <a:cxnLst/>
              <a:rect l="l" t="t" r="r" b="b"/>
              <a:pathLst>
                <a:path w="7520305">
                  <a:moveTo>
                    <a:pt x="0" y="0"/>
                  </a:moveTo>
                  <a:lnTo>
                    <a:pt x="75201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1987" y="4792112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0" y="395564"/>
                  </a:lnTo>
                  <a:lnTo>
                    <a:pt x="532489" y="395564"/>
                  </a:lnTo>
                  <a:lnTo>
                    <a:pt x="5324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705976" y="3910294"/>
            <a:ext cx="661670" cy="391160"/>
          </a:xfrm>
          <a:custGeom>
            <a:avLst/>
            <a:gdLst/>
            <a:ahLst/>
            <a:cxnLst/>
            <a:rect l="l" t="t" r="r" b="b"/>
            <a:pathLst>
              <a:path w="661669" h="391160">
                <a:moveTo>
                  <a:pt x="0" y="84385"/>
                </a:moveTo>
                <a:lnTo>
                  <a:pt x="0" y="306711"/>
                </a:lnTo>
                <a:lnTo>
                  <a:pt x="317940" y="306711"/>
                </a:lnTo>
                <a:lnTo>
                  <a:pt x="317940" y="391095"/>
                </a:lnTo>
                <a:lnTo>
                  <a:pt x="661563" y="195548"/>
                </a:lnTo>
                <a:lnTo>
                  <a:pt x="317940" y="0"/>
                </a:lnTo>
                <a:lnTo>
                  <a:pt x="317940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441987" y="4792112"/>
            <a:ext cx="532765" cy="395605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160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687309" y="4778630"/>
            <a:ext cx="981710" cy="895350"/>
            <a:chOff x="1687309" y="4778630"/>
            <a:chExt cx="981710" cy="895350"/>
          </a:xfrm>
        </p:grpSpPr>
        <p:sp>
          <p:nvSpPr>
            <p:cNvPr id="29" name="object 29"/>
            <p:cNvSpPr/>
            <p:nvPr/>
          </p:nvSpPr>
          <p:spPr>
            <a:xfrm>
              <a:off x="1877720" y="4960476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12890" y="4845551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9"/>
                  </a:moveTo>
                  <a:lnTo>
                    <a:pt x="129659" y="129659"/>
                  </a:lnTo>
                  <a:lnTo>
                    <a:pt x="64829" y="0"/>
                  </a:lnTo>
                  <a:lnTo>
                    <a:pt x="0" y="1296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02043" y="5208428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223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07335" y="4778630"/>
              <a:ext cx="661670" cy="391160"/>
            </a:xfrm>
            <a:custGeom>
              <a:avLst/>
              <a:gdLst/>
              <a:ahLst/>
              <a:cxnLst/>
              <a:rect l="l" t="t" r="r" b="b"/>
              <a:pathLst>
                <a:path w="661669" h="391160">
                  <a:moveTo>
                    <a:pt x="0" y="84385"/>
                  </a:moveTo>
                  <a:lnTo>
                    <a:pt x="0" y="306711"/>
                  </a:lnTo>
                  <a:lnTo>
                    <a:pt x="317939" y="306711"/>
                  </a:lnTo>
                  <a:lnTo>
                    <a:pt x="317939" y="391096"/>
                  </a:lnTo>
                  <a:lnTo>
                    <a:pt x="661563" y="195548"/>
                  </a:lnTo>
                  <a:lnTo>
                    <a:pt x="317939" y="0"/>
                  </a:lnTo>
                  <a:lnTo>
                    <a:pt x="317939" y="84385"/>
                  </a:lnTo>
                  <a:lnTo>
                    <a:pt x="0" y="84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104903" y="4836121"/>
            <a:ext cx="161544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1" i="1" spc="25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  <p:sp>
        <p:nvSpPr>
          <p:cNvPr id="34" name="object 34"/>
          <p:cNvSpPr txBox="1"/>
          <p:nvPr/>
        </p:nvSpPr>
        <p:spPr>
          <a:xfrm>
            <a:off x="1716777" y="5238849"/>
            <a:ext cx="748030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130"/>
              </a:spcBef>
            </a:pPr>
            <a:r>
              <a:rPr sz="2600" b="1" i="1" spc="4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7500885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75" dirty="0">
                <a:latin typeface="Arial MT"/>
                <a:cs typeface="Arial MT"/>
              </a:rPr>
              <a:t>Обнаружение событий — все вместе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482" y="2449163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0320">
              <a:lnSpc>
                <a:spcPct val="100000"/>
              </a:lnSpc>
              <a:spcBef>
                <a:spcPts val="66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7482" y="3349317"/>
            <a:ext cx="742315" cy="561340"/>
          </a:xfrm>
          <a:prstGeom prst="rect">
            <a:avLst/>
          </a:prstGeom>
          <a:ln w="9822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69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endParaRPr sz="2475" baseline="-6734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817" y="2531871"/>
            <a:ext cx="400626" cy="4006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5410" y="3458804"/>
            <a:ext cx="391439" cy="34206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403" y="4937875"/>
            <a:ext cx="742315" cy="561340"/>
          </a:xfrm>
          <a:custGeom>
            <a:avLst/>
            <a:gdLst/>
            <a:ahLst/>
            <a:cxnLst/>
            <a:rect l="l" t="t" r="r" b="b"/>
            <a:pathLst>
              <a:path w="742315" h="561339">
                <a:moveTo>
                  <a:pt x="0" y="0"/>
                </a:moveTo>
                <a:lnTo>
                  <a:pt x="741857" y="0"/>
                </a:lnTo>
                <a:lnTo>
                  <a:pt x="741857" y="561042"/>
                </a:lnTo>
                <a:lnTo>
                  <a:pt x="0" y="561042"/>
                </a:lnTo>
                <a:lnTo>
                  <a:pt x="0" y="0"/>
                </a:lnTo>
                <a:close/>
              </a:path>
            </a:pathLst>
          </a:custGeom>
          <a:ln w="98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9771" y="501292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81" y="1987550"/>
            <a:ext cx="176022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dirty="0">
                <a:latin typeface="Arial MT"/>
                <a:cs typeface="Arial MT"/>
              </a:rPr>
              <a:t>Sensor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Data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82392" y="3898670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19" h="59054">
                <a:moveTo>
                  <a:pt x="0" y="29263"/>
                </a:moveTo>
                <a:lnTo>
                  <a:pt x="2131" y="40275"/>
                </a:lnTo>
                <a:lnTo>
                  <a:pt x="8527" y="49956"/>
                </a:lnTo>
                <a:lnTo>
                  <a:pt x="18159" y="56384"/>
                </a:lnTo>
                <a:lnTo>
                  <a:pt x="29116" y="58527"/>
                </a:lnTo>
                <a:lnTo>
                  <a:pt x="40073" y="56384"/>
                </a:lnTo>
                <a:lnTo>
                  <a:pt x="49704" y="49956"/>
                </a:lnTo>
                <a:lnTo>
                  <a:pt x="56101" y="40275"/>
                </a:lnTo>
                <a:lnTo>
                  <a:pt x="58233" y="29263"/>
                </a:lnTo>
                <a:lnTo>
                  <a:pt x="56101" y="18251"/>
                </a:lnTo>
                <a:lnTo>
                  <a:pt x="49704" y="8570"/>
                </a:lnTo>
                <a:lnTo>
                  <a:pt x="40073" y="2142"/>
                </a:lnTo>
                <a:lnTo>
                  <a:pt x="29116" y="0"/>
                </a:lnTo>
                <a:lnTo>
                  <a:pt x="18159" y="2142"/>
                </a:lnTo>
                <a:lnTo>
                  <a:pt x="8527" y="8570"/>
                </a:lnTo>
                <a:lnTo>
                  <a:pt x="2131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403884" y="2773645"/>
            <a:ext cx="4629785" cy="2638425"/>
            <a:chOff x="403884" y="2773645"/>
            <a:chExt cx="4629785" cy="2638425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3884" y="4926292"/>
              <a:ext cx="485429" cy="48542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07420" y="2888556"/>
              <a:ext cx="819785" cy="2311400"/>
            </a:xfrm>
            <a:custGeom>
              <a:avLst/>
              <a:gdLst/>
              <a:ahLst/>
              <a:cxnLst/>
              <a:rect l="l" t="t" r="r" b="b"/>
              <a:pathLst>
                <a:path w="819785" h="2311400">
                  <a:moveTo>
                    <a:pt x="0" y="0"/>
                  </a:moveTo>
                  <a:lnTo>
                    <a:pt x="0" y="2311029"/>
                  </a:lnTo>
                  <a:lnTo>
                    <a:pt x="819482" y="2311029"/>
                  </a:lnTo>
                  <a:lnTo>
                    <a:pt x="819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365" y="3688524"/>
              <a:ext cx="1639570" cy="0"/>
            </a:xfrm>
            <a:custGeom>
              <a:avLst/>
              <a:gdLst/>
              <a:ahLst/>
              <a:cxnLst/>
              <a:rect l="l" t="t" r="r" b="b"/>
              <a:pathLst>
                <a:path w="1639570">
                  <a:moveTo>
                    <a:pt x="0" y="0"/>
                  </a:moveTo>
                  <a:lnTo>
                    <a:pt x="1624595" y="0"/>
                  </a:lnTo>
                  <a:lnTo>
                    <a:pt x="1639329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87960" y="36236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2018" y="2790871"/>
              <a:ext cx="819785" cy="0"/>
            </a:xfrm>
            <a:custGeom>
              <a:avLst/>
              <a:gdLst/>
              <a:ahLst/>
              <a:cxnLst/>
              <a:rect l="l" t="t" r="r" b="b"/>
              <a:pathLst>
                <a:path w="819785">
                  <a:moveTo>
                    <a:pt x="0" y="0"/>
                  </a:moveTo>
                  <a:lnTo>
                    <a:pt x="8194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54707" y="2788568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42530" y="3525024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4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83044" y="34601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80873" y="5277082"/>
              <a:ext cx="167640" cy="0"/>
            </a:xfrm>
            <a:custGeom>
              <a:avLst/>
              <a:gdLst/>
              <a:ahLst/>
              <a:cxnLst/>
              <a:rect l="l" t="t" r="r" b="b"/>
              <a:pathLst>
                <a:path w="167639">
                  <a:moveTo>
                    <a:pt x="0" y="0"/>
                  </a:moveTo>
                  <a:lnTo>
                    <a:pt x="16741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3823" y="4544599"/>
              <a:ext cx="0" cy="749300"/>
            </a:xfrm>
            <a:custGeom>
              <a:avLst/>
              <a:gdLst/>
              <a:ahLst/>
              <a:cxnLst/>
              <a:rect l="l" t="t" r="r" b="b"/>
              <a:pathLst>
                <a:path h="749300">
                  <a:moveTo>
                    <a:pt x="0" y="0"/>
                  </a:moveTo>
                  <a:lnTo>
                    <a:pt x="0" y="74925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42784" y="4534419"/>
              <a:ext cx="755015" cy="0"/>
            </a:xfrm>
            <a:custGeom>
              <a:avLst/>
              <a:gdLst/>
              <a:ahLst/>
              <a:cxnLst/>
              <a:rect l="l" t="t" r="r" b="b"/>
              <a:pathLst>
                <a:path w="755014">
                  <a:moveTo>
                    <a:pt x="0" y="0"/>
                  </a:moveTo>
                  <a:lnTo>
                    <a:pt x="740259" y="0"/>
                  </a:lnTo>
                  <a:lnTo>
                    <a:pt x="754993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483044" y="446958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16629" y="309487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296786"/>
                  </a:lnTo>
                  <a:lnTo>
                    <a:pt x="0" y="1053909"/>
                  </a:lnTo>
                  <a:lnTo>
                    <a:pt x="551383" y="1053909"/>
                  </a:lnTo>
                  <a:lnTo>
                    <a:pt x="551383" y="296786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39984" y="3391661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551383" y="0"/>
                  </a:moveTo>
                  <a:lnTo>
                    <a:pt x="0" y="0"/>
                  </a:lnTo>
                  <a:lnTo>
                    <a:pt x="0" y="623824"/>
                  </a:lnTo>
                  <a:lnTo>
                    <a:pt x="0" y="1053922"/>
                  </a:lnTo>
                  <a:lnTo>
                    <a:pt x="551383" y="1053922"/>
                  </a:lnTo>
                  <a:lnTo>
                    <a:pt x="551383" y="623824"/>
                  </a:lnTo>
                  <a:lnTo>
                    <a:pt x="551383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36006" y="3839592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78437" y="3575345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10" y="3711286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551377" y="0"/>
                  </a:lnTo>
                  <a:lnTo>
                    <a:pt x="551377" y="1053918"/>
                  </a:lnTo>
                  <a:lnTo>
                    <a:pt x="0" y="1053918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482203" y="4015474"/>
              <a:ext cx="551815" cy="1054100"/>
            </a:xfrm>
            <a:custGeom>
              <a:avLst/>
              <a:gdLst/>
              <a:ahLst/>
              <a:cxnLst/>
              <a:rect l="l" t="t" r="r" b="b"/>
              <a:pathLst>
                <a:path w="551814" h="1054100">
                  <a:moveTo>
                    <a:pt x="0" y="0"/>
                  </a:moveTo>
                  <a:lnTo>
                    <a:pt x="0" y="1053919"/>
                  </a:lnTo>
                  <a:lnTo>
                    <a:pt x="551376" y="1053919"/>
                  </a:lnTo>
                  <a:lnTo>
                    <a:pt x="5513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82381" y="4082211"/>
              <a:ext cx="58419" cy="242570"/>
            </a:xfrm>
            <a:custGeom>
              <a:avLst/>
              <a:gdLst/>
              <a:ahLst/>
              <a:cxnLst/>
              <a:rect l="l" t="t" r="r" b="b"/>
              <a:pathLst>
                <a:path w="58419" h="242570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12"/>
                  </a:lnTo>
                  <a:lnTo>
                    <a:pt x="40081" y="185686"/>
                  </a:lnTo>
                  <a:lnTo>
                    <a:pt x="29121" y="183540"/>
                  </a:lnTo>
                  <a:lnTo>
                    <a:pt x="18161" y="185686"/>
                  </a:lnTo>
                  <a:lnTo>
                    <a:pt x="8534" y="192112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502"/>
                  </a:lnTo>
                  <a:lnTo>
                    <a:pt x="18161" y="239928"/>
                  </a:lnTo>
                  <a:lnTo>
                    <a:pt x="29121" y="242074"/>
                  </a:lnTo>
                  <a:lnTo>
                    <a:pt x="40081" y="239928"/>
                  </a:lnTo>
                  <a:lnTo>
                    <a:pt x="49707" y="233502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58419" h="242570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84"/>
                  </a:lnTo>
                  <a:lnTo>
                    <a:pt x="8534" y="49961"/>
                  </a:lnTo>
                  <a:lnTo>
                    <a:pt x="18161" y="56388"/>
                  </a:lnTo>
                  <a:lnTo>
                    <a:pt x="29121" y="58534"/>
                  </a:lnTo>
                  <a:lnTo>
                    <a:pt x="40081" y="56388"/>
                  </a:lnTo>
                  <a:lnTo>
                    <a:pt x="49707" y="49961"/>
                  </a:lnTo>
                  <a:lnTo>
                    <a:pt x="56108" y="40284"/>
                  </a:lnTo>
                  <a:lnTo>
                    <a:pt x="58242" y="29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647328" y="2999284"/>
            <a:ext cx="80137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30" dirty="0">
                <a:latin typeface="Arial MT"/>
                <a:cs typeface="Arial MT"/>
              </a:rPr>
              <a:t>Batched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745555" y="3244850"/>
            <a:ext cx="5988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25" dirty="0">
                <a:latin typeface="Arial MT"/>
                <a:cs typeface="Arial MT"/>
              </a:rPr>
              <a:t>Inputs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60835" y="2174180"/>
            <a:ext cx="89154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5" dirty="0">
                <a:latin typeface="Arial MT"/>
                <a:cs typeface="Arial MT"/>
              </a:rPr>
              <a:t>Uni</a:t>
            </a:r>
            <a:r>
              <a:rPr sz="2150" spc="20" dirty="0">
                <a:latin typeface="Arial MT"/>
                <a:cs typeface="Arial MT"/>
              </a:rPr>
              <a:t>fi</a:t>
            </a:r>
            <a:r>
              <a:rPr sz="2150" spc="25" dirty="0">
                <a:latin typeface="Arial MT"/>
                <a:cs typeface="Arial MT"/>
              </a:rPr>
              <a:t>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82254" y="2508150"/>
            <a:ext cx="105473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</a:t>
            </a:r>
            <a:endParaRPr sz="215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47140" y="2834631"/>
            <a:ext cx="3887470" cy="2734945"/>
            <a:chOff x="2447140" y="2834631"/>
            <a:chExt cx="3887470" cy="2734945"/>
          </a:xfrm>
        </p:grpSpPr>
        <p:sp>
          <p:nvSpPr>
            <p:cNvPr id="36" name="object 36"/>
            <p:cNvSpPr/>
            <p:nvPr/>
          </p:nvSpPr>
          <p:spPr>
            <a:xfrm>
              <a:off x="3420912" y="3428923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270967" y="0"/>
                  </a:lnTo>
                  <a:lnTo>
                    <a:pt x="28570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691881" y="336409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20912" y="3668443"/>
              <a:ext cx="403860" cy="4445"/>
            </a:xfrm>
            <a:custGeom>
              <a:avLst/>
              <a:gdLst/>
              <a:ahLst/>
              <a:cxnLst/>
              <a:rect l="l" t="t" r="r" b="b"/>
              <a:pathLst>
                <a:path w="403860" h="4445">
                  <a:moveTo>
                    <a:pt x="-14733" y="2108"/>
                  </a:moveTo>
                  <a:lnTo>
                    <a:pt x="417966" y="2108"/>
                  </a:lnTo>
                </a:path>
              </a:pathLst>
            </a:custGeom>
            <a:ln w="3368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08733" y="3603770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56" y="129651"/>
                  </a:lnTo>
                  <a:lnTo>
                    <a:pt x="130329" y="634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20912" y="4516942"/>
              <a:ext cx="956944" cy="8255"/>
            </a:xfrm>
            <a:custGeom>
              <a:avLst/>
              <a:gdLst/>
              <a:ahLst/>
              <a:cxnLst/>
              <a:rect l="l" t="t" r="r" b="b"/>
              <a:pathLst>
                <a:path w="956945" h="8254">
                  <a:moveTo>
                    <a:pt x="-14733" y="4023"/>
                  </a:moveTo>
                  <a:lnTo>
                    <a:pt x="971411" y="4023"/>
                  </a:lnTo>
                </a:path>
              </a:pathLst>
            </a:custGeom>
            <a:ln w="375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44201" y="3882008"/>
              <a:ext cx="848360" cy="708025"/>
            </a:xfrm>
            <a:custGeom>
              <a:avLst/>
              <a:gdLst/>
              <a:ahLst/>
              <a:cxnLst/>
              <a:rect l="l" t="t" r="r" b="b"/>
              <a:pathLst>
                <a:path w="848360" h="708025">
                  <a:moveTo>
                    <a:pt x="58242" y="396341"/>
                  </a:moveTo>
                  <a:lnTo>
                    <a:pt x="56108" y="385330"/>
                  </a:lnTo>
                  <a:lnTo>
                    <a:pt x="49707" y="375640"/>
                  </a:lnTo>
                  <a:lnTo>
                    <a:pt x="40081" y="369214"/>
                  </a:lnTo>
                  <a:lnTo>
                    <a:pt x="29121" y="367068"/>
                  </a:lnTo>
                  <a:lnTo>
                    <a:pt x="18161" y="369214"/>
                  </a:lnTo>
                  <a:lnTo>
                    <a:pt x="8534" y="375640"/>
                  </a:lnTo>
                  <a:lnTo>
                    <a:pt x="2133" y="385330"/>
                  </a:lnTo>
                  <a:lnTo>
                    <a:pt x="0" y="396341"/>
                  </a:lnTo>
                  <a:lnTo>
                    <a:pt x="2133" y="407352"/>
                  </a:lnTo>
                  <a:lnTo>
                    <a:pt x="8534" y="417029"/>
                  </a:lnTo>
                  <a:lnTo>
                    <a:pt x="18161" y="423456"/>
                  </a:lnTo>
                  <a:lnTo>
                    <a:pt x="29121" y="425602"/>
                  </a:lnTo>
                  <a:lnTo>
                    <a:pt x="40081" y="423456"/>
                  </a:lnTo>
                  <a:lnTo>
                    <a:pt x="49707" y="417029"/>
                  </a:lnTo>
                  <a:lnTo>
                    <a:pt x="56108" y="407352"/>
                  </a:lnTo>
                  <a:lnTo>
                    <a:pt x="58242" y="396341"/>
                  </a:lnTo>
                  <a:close/>
                </a:path>
                <a:path w="848360" h="708025">
                  <a:moveTo>
                    <a:pt x="58242" y="212801"/>
                  </a:moveTo>
                  <a:lnTo>
                    <a:pt x="56108" y="201790"/>
                  </a:lnTo>
                  <a:lnTo>
                    <a:pt x="49707" y="192100"/>
                  </a:lnTo>
                  <a:lnTo>
                    <a:pt x="40081" y="185674"/>
                  </a:lnTo>
                  <a:lnTo>
                    <a:pt x="29121" y="183540"/>
                  </a:lnTo>
                  <a:lnTo>
                    <a:pt x="18161" y="185674"/>
                  </a:lnTo>
                  <a:lnTo>
                    <a:pt x="8534" y="192100"/>
                  </a:lnTo>
                  <a:lnTo>
                    <a:pt x="2133" y="201790"/>
                  </a:lnTo>
                  <a:lnTo>
                    <a:pt x="0" y="212801"/>
                  </a:lnTo>
                  <a:lnTo>
                    <a:pt x="2133" y="223812"/>
                  </a:lnTo>
                  <a:lnTo>
                    <a:pt x="8534" y="233489"/>
                  </a:lnTo>
                  <a:lnTo>
                    <a:pt x="18161" y="239915"/>
                  </a:lnTo>
                  <a:lnTo>
                    <a:pt x="29121" y="242062"/>
                  </a:lnTo>
                  <a:lnTo>
                    <a:pt x="40081" y="239915"/>
                  </a:lnTo>
                  <a:lnTo>
                    <a:pt x="49707" y="233489"/>
                  </a:lnTo>
                  <a:lnTo>
                    <a:pt x="56108" y="223812"/>
                  </a:lnTo>
                  <a:lnTo>
                    <a:pt x="58242" y="212801"/>
                  </a:lnTo>
                  <a:close/>
                </a:path>
                <a:path w="848360" h="708025">
                  <a:moveTo>
                    <a:pt x="58242" y="29260"/>
                  </a:moveTo>
                  <a:lnTo>
                    <a:pt x="56108" y="18249"/>
                  </a:lnTo>
                  <a:lnTo>
                    <a:pt x="49707" y="8572"/>
                  </a:lnTo>
                  <a:lnTo>
                    <a:pt x="40081" y="2146"/>
                  </a:lnTo>
                  <a:lnTo>
                    <a:pt x="29121" y="0"/>
                  </a:lnTo>
                  <a:lnTo>
                    <a:pt x="18161" y="2146"/>
                  </a:lnTo>
                  <a:lnTo>
                    <a:pt x="8534" y="8572"/>
                  </a:lnTo>
                  <a:lnTo>
                    <a:pt x="2133" y="18249"/>
                  </a:lnTo>
                  <a:lnTo>
                    <a:pt x="0" y="29260"/>
                  </a:lnTo>
                  <a:lnTo>
                    <a:pt x="2133" y="40271"/>
                  </a:lnTo>
                  <a:lnTo>
                    <a:pt x="8534" y="49949"/>
                  </a:lnTo>
                  <a:lnTo>
                    <a:pt x="18161" y="56388"/>
                  </a:lnTo>
                  <a:lnTo>
                    <a:pt x="29121" y="58521"/>
                  </a:lnTo>
                  <a:lnTo>
                    <a:pt x="40081" y="56388"/>
                  </a:lnTo>
                  <a:lnTo>
                    <a:pt x="49707" y="49949"/>
                  </a:lnTo>
                  <a:lnTo>
                    <a:pt x="56108" y="40271"/>
                  </a:lnTo>
                  <a:lnTo>
                    <a:pt x="58242" y="29260"/>
                  </a:lnTo>
                  <a:close/>
                </a:path>
                <a:path w="848360" h="708025">
                  <a:moveTo>
                    <a:pt x="848309" y="643953"/>
                  </a:moveTo>
                  <a:lnTo>
                    <a:pt x="719188" y="578040"/>
                  </a:lnTo>
                  <a:lnTo>
                    <a:pt x="718108" y="707694"/>
                  </a:lnTo>
                  <a:lnTo>
                    <a:pt x="848309" y="6439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62062" y="2849553"/>
              <a:ext cx="2656205" cy="2705100"/>
            </a:xfrm>
            <a:custGeom>
              <a:avLst/>
              <a:gdLst/>
              <a:ahLst/>
              <a:cxnLst/>
              <a:rect l="l" t="t" r="r" b="b"/>
              <a:pathLst>
                <a:path w="2656204" h="2705100">
                  <a:moveTo>
                    <a:pt x="0" y="0"/>
                  </a:moveTo>
                  <a:lnTo>
                    <a:pt x="2655696" y="0"/>
                  </a:lnTo>
                  <a:lnTo>
                    <a:pt x="2655696" y="2705034"/>
                  </a:lnTo>
                  <a:lnTo>
                    <a:pt x="0" y="2705034"/>
                  </a:lnTo>
                  <a:lnTo>
                    <a:pt x="0" y="0"/>
                  </a:lnTo>
                  <a:close/>
                </a:path>
              </a:pathLst>
            </a:custGeom>
            <a:ln w="29467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292953" y="3148405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196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55"/>
                  </a:lnTo>
                  <a:lnTo>
                    <a:pt x="0" y="465226"/>
                  </a:lnTo>
                  <a:lnTo>
                    <a:pt x="1041196" y="465226"/>
                  </a:lnTo>
                  <a:lnTo>
                    <a:pt x="1041196" y="455155"/>
                  </a:lnTo>
                  <a:lnTo>
                    <a:pt x="1041196" y="240804"/>
                  </a:lnTo>
                  <a:lnTo>
                    <a:pt x="1041196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90441" y="2154535"/>
            <a:ext cx="143637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Specialized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08313" y="2488505"/>
            <a:ext cx="119189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Encoders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72432" y="5199558"/>
            <a:ext cx="258127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10" dirty="0">
                <a:latin typeface="Arial MT"/>
                <a:cs typeface="Arial MT"/>
              </a:rPr>
              <a:t>Quantized</a:t>
            </a:r>
            <a:r>
              <a:rPr sz="2450" spc="-50" dirty="0">
                <a:latin typeface="Arial MT"/>
                <a:cs typeface="Arial MT"/>
              </a:rPr>
              <a:t> </a:t>
            </a:r>
            <a:r>
              <a:rPr sz="2450" spc="40" dirty="0">
                <a:latin typeface="Arial MT"/>
                <a:cs typeface="Arial MT"/>
              </a:rPr>
              <a:t>Models</a:t>
            </a:r>
            <a:endParaRPr sz="2450">
              <a:latin typeface="Arial MT"/>
              <a:cs typeface="Arial MT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349587" y="3091973"/>
            <a:ext cx="4238625" cy="1507490"/>
            <a:chOff x="4349587" y="3091973"/>
            <a:chExt cx="4238625" cy="1507490"/>
          </a:xfrm>
        </p:grpSpPr>
        <p:sp>
          <p:nvSpPr>
            <p:cNvPr id="48" name="object 48"/>
            <p:cNvSpPr/>
            <p:nvPr/>
          </p:nvSpPr>
          <p:spPr>
            <a:xfrm>
              <a:off x="4364510" y="3280878"/>
              <a:ext cx="823594" cy="0"/>
            </a:xfrm>
            <a:custGeom>
              <a:avLst/>
              <a:gdLst/>
              <a:ahLst/>
              <a:cxnLst/>
              <a:rect l="l" t="t" r="r" b="b"/>
              <a:pathLst>
                <a:path w="823595">
                  <a:moveTo>
                    <a:pt x="0" y="0"/>
                  </a:moveTo>
                  <a:lnTo>
                    <a:pt x="808673" y="0"/>
                  </a:lnTo>
                  <a:lnTo>
                    <a:pt x="82340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36222" y="338921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50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5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7" y="465222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31048" y="360355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54904" y="3811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322491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322491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654907" y="3811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749430" y="396946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164490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164490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49436" y="396945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828769" y="413394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5" y="465223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173182" y="3216048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482203" y="3522553"/>
              <a:ext cx="855344" cy="0"/>
            </a:xfrm>
            <a:custGeom>
              <a:avLst/>
              <a:gdLst/>
              <a:ahLst/>
              <a:cxnLst/>
              <a:rect l="l" t="t" r="r" b="b"/>
              <a:pathLst>
                <a:path w="855345">
                  <a:moveTo>
                    <a:pt x="0" y="0"/>
                  </a:moveTo>
                  <a:lnTo>
                    <a:pt x="840514" y="0"/>
                  </a:lnTo>
                  <a:lnTo>
                    <a:pt x="85524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22717" y="3457723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26013" y="4503354"/>
              <a:ext cx="697230" cy="7620"/>
            </a:xfrm>
            <a:custGeom>
              <a:avLst/>
              <a:gdLst/>
              <a:ahLst/>
              <a:cxnLst/>
              <a:rect l="l" t="t" r="r" b="b"/>
              <a:pathLst>
                <a:path w="697229" h="7620">
                  <a:moveTo>
                    <a:pt x="-14733" y="3552"/>
                  </a:moveTo>
                  <a:lnTo>
                    <a:pt x="711929" y="3552"/>
                  </a:lnTo>
                </a:path>
              </a:pathLst>
            </a:custGeom>
            <a:ln w="365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707814" y="4438679"/>
              <a:ext cx="130810" cy="130175"/>
            </a:xfrm>
            <a:custGeom>
              <a:avLst/>
              <a:gdLst/>
              <a:ahLst/>
              <a:cxnLst/>
              <a:rect l="l" t="t" r="r" b="b"/>
              <a:pathLst>
                <a:path w="130810" h="130175">
                  <a:moveTo>
                    <a:pt x="0" y="0"/>
                  </a:moveTo>
                  <a:lnTo>
                    <a:pt x="1322" y="129653"/>
                  </a:lnTo>
                  <a:lnTo>
                    <a:pt x="130313" y="635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859029" y="3091979"/>
              <a:ext cx="1041400" cy="465455"/>
            </a:xfrm>
            <a:custGeom>
              <a:avLst/>
              <a:gdLst/>
              <a:ahLst/>
              <a:cxnLst/>
              <a:rect l="l" t="t" r="r" b="b"/>
              <a:pathLst>
                <a:path w="1041400" h="465454">
                  <a:moveTo>
                    <a:pt x="1041209" y="0"/>
                  </a:moveTo>
                  <a:lnTo>
                    <a:pt x="0" y="0"/>
                  </a:lnTo>
                  <a:lnTo>
                    <a:pt x="0" y="240804"/>
                  </a:lnTo>
                  <a:lnTo>
                    <a:pt x="0" y="455142"/>
                  </a:lnTo>
                  <a:lnTo>
                    <a:pt x="0" y="465226"/>
                  </a:lnTo>
                  <a:lnTo>
                    <a:pt x="1041209" y="465226"/>
                  </a:lnTo>
                  <a:lnTo>
                    <a:pt x="1041209" y="455142"/>
                  </a:lnTo>
                  <a:lnTo>
                    <a:pt x="1041209" y="240804"/>
                  </a:lnTo>
                  <a:lnTo>
                    <a:pt x="1041209" y="0"/>
                  </a:lnTo>
                  <a:close/>
                </a:path>
              </a:pathLst>
            </a:custGeom>
            <a:solidFill>
              <a:srgbClr val="BBEC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002310" y="333278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14337"/>
                  </a:lnTo>
                  <a:lnTo>
                    <a:pt x="0" y="422249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422249"/>
                  </a:lnTo>
                  <a:lnTo>
                    <a:pt x="1006208" y="214337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097130" y="3547122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3"/>
                  </a:lnTo>
                  <a:lnTo>
                    <a:pt x="1006207" y="465223"/>
                  </a:lnTo>
                  <a:lnTo>
                    <a:pt x="10062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097130" y="3547123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220991" y="3755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195" y="0"/>
                  </a:moveTo>
                  <a:lnTo>
                    <a:pt x="0" y="0"/>
                  </a:lnTo>
                  <a:lnTo>
                    <a:pt x="0" y="360095"/>
                  </a:lnTo>
                  <a:lnTo>
                    <a:pt x="0" y="465226"/>
                  </a:lnTo>
                  <a:lnTo>
                    <a:pt x="1006195" y="465226"/>
                  </a:lnTo>
                  <a:lnTo>
                    <a:pt x="1006195" y="360095"/>
                  </a:lnTo>
                  <a:lnTo>
                    <a:pt x="1006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220991" y="37550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7315518" y="3913034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1006208" y="0"/>
                  </a:moveTo>
                  <a:lnTo>
                    <a:pt x="0" y="0"/>
                  </a:lnTo>
                  <a:lnTo>
                    <a:pt x="0" y="202095"/>
                  </a:lnTo>
                  <a:lnTo>
                    <a:pt x="0" y="465226"/>
                  </a:lnTo>
                  <a:lnTo>
                    <a:pt x="1006208" y="465226"/>
                  </a:lnTo>
                  <a:lnTo>
                    <a:pt x="1006208" y="202095"/>
                  </a:lnTo>
                  <a:lnTo>
                    <a:pt x="1006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315520" y="3913029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1006206" y="0"/>
                  </a:lnTo>
                  <a:lnTo>
                    <a:pt x="1006206" y="465223"/>
                  </a:lnTo>
                  <a:lnTo>
                    <a:pt x="0" y="465223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60521" y="4115130"/>
              <a:ext cx="1006475" cy="465455"/>
            </a:xfrm>
            <a:custGeom>
              <a:avLst/>
              <a:gdLst/>
              <a:ahLst/>
              <a:cxnLst/>
              <a:rect l="l" t="t" r="r" b="b"/>
              <a:pathLst>
                <a:path w="1006475" h="465454">
                  <a:moveTo>
                    <a:pt x="0" y="0"/>
                  </a:moveTo>
                  <a:lnTo>
                    <a:pt x="0" y="465222"/>
                  </a:lnTo>
                  <a:lnTo>
                    <a:pt x="1006205" y="465222"/>
                  </a:lnTo>
                  <a:lnTo>
                    <a:pt x="1006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20250" y="3243259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43287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37942" y="3484934"/>
              <a:ext cx="457200" cy="0"/>
            </a:xfrm>
            <a:custGeom>
              <a:avLst/>
              <a:gdLst/>
              <a:ahLst/>
              <a:cxnLst/>
              <a:rect l="l" t="t" r="r" b="b"/>
              <a:pathLst>
                <a:path w="457200">
                  <a:moveTo>
                    <a:pt x="0" y="0"/>
                  </a:moveTo>
                  <a:lnTo>
                    <a:pt x="441924" y="0"/>
                  </a:lnTo>
                  <a:lnTo>
                    <a:pt x="456658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879868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840889" y="4480689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40">
                  <a:moveTo>
                    <a:pt x="0" y="0"/>
                  </a:moveTo>
                  <a:lnTo>
                    <a:pt x="355770" y="0"/>
                  </a:lnTo>
                  <a:lnTo>
                    <a:pt x="370504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96659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90354" y="3243259"/>
              <a:ext cx="529590" cy="0"/>
            </a:xfrm>
            <a:custGeom>
              <a:avLst/>
              <a:gdLst/>
              <a:ahLst/>
              <a:cxnLst/>
              <a:rect l="l" t="t" r="r" b="b"/>
              <a:pathLst>
                <a:path w="529590">
                  <a:moveTo>
                    <a:pt x="0" y="0"/>
                  </a:moveTo>
                  <a:lnTo>
                    <a:pt x="514527" y="0"/>
                  </a:lnTo>
                  <a:lnTo>
                    <a:pt x="529261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404881" y="317843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995094" y="3484934"/>
              <a:ext cx="438150" cy="0"/>
            </a:xfrm>
            <a:custGeom>
              <a:avLst/>
              <a:gdLst/>
              <a:ahLst/>
              <a:cxnLst/>
              <a:rect l="l" t="t" r="r" b="b"/>
              <a:pathLst>
                <a:path w="438150">
                  <a:moveTo>
                    <a:pt x="0" y="0"/>
                  </a:moveTo>
                  <a:lnTo>
                    <a:pt x="423036" y="0"/>
                  </a:lnTo>
                  <a:lnTo>
                    <a:pt x="43777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418130" y="3420104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360517" y="4480689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29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458371" y="441585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89760" y="2272406"/>
            <a:ext cx="1100455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0" dirty="0">
                <a:latin typeface="Arial MT"/>
                <a:cs typeface="Arial MT"/>
              </a:rPr>
              <a:t>Distance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42421" y="2606377"/>
            <a:ext cx="1400810" cy="355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spc="15" dirty="0">
                <a:latin typeface="Arial MT"/>
                <a:cs typeface="Arial MT"/>
              </a:rPr>
              <a:t>Calculation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3514" y="2282230"/>
            <a:ext cx="1207770" cy="68961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245110">
              <a:lnSpc>
                <a:spcPct val="101899"/>
              </a:lnSpc>
              <a:spcBef>
                <a:spcPts val="65"/>
              </a:spcBef>
            </a:pPr>
            <a:r>
              <a:rPr sz="2150" spc="-10" dirty="0">
                <a:latin typeface="Arial MT"/>
                <a:cs typeface="Arial MT"/>
              </a:rPr>
              <a:t>Event </a:t>
            </a:r>
            <a:r>
              <a:rPr sz="2150" spc="-5" dirty="0">
                <a:latin typeface="Arial MT"/>
                <a:cs typeface="Arial MT"/>
              </a:rPr>
              <a:t> </a:t>
            </a:r>
            <a:r>
              <a:rPr sz="2150" spc="20" dirty="0">
                <a:latin typeface="Arial MT"/>
                <a:cs typeface="Arial MT"/>
              </a:rPr>
              <a:t>Detection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8605837" y="3038574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1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8605837" y="3274317"/>
            <a:ext cx="142748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2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605837" y="4276228"/>
            <a:ext cx="146177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r>
              <a:rPr sz="2475" i="1" spc="-75" baseline="-6734" dirty="0">
                <a:latin typeface="Arial"/>
                <a:cs typeface="Arial"/>
              </a:rPr>
              <a:t> </a:t>
            </a:r>
            <a:r>
              <a:rPr sz="2450" i="1" spc="25" dirty="0">
                <a:latin typeface="Arial"/>
                <a:cs typeface="Arial"/>
              </a:rPr>
              <a:t>Events</a:t>
            </a:r>
            <a:endParaRPr sz="2450">
              <a:latin typeface="Arial"/>
              <a:cs typeface="Arial"/>
            </a:endParaRPr>
          </a:p>
        </p:txBody>
      </p:sp>
      <p:sp>
        <p:nvSpPr>
          <p:cNvPr id="89" name="object 89"/>
          <p:cNvSpPr/>
          <p:nvPr/>
        </p:nvSpPr>
        <p:spPr>
          <a:xfrm>
            <a:off x="8999453" y="3767267"/>
            <a:ext cx="58419" cy="59055"/>
          </a:xfrm>
          <a:custGeom>
            <a:avLst/>
            <a:gdLst/>
            <a:ahLst/>
            <a:cxnLst/>
            <a:rect l="l" t="t" r="r" b="b"/>
            <a:pathLst>
              <a:path w="58420" h="59054">
                <a:moveTo>
                  <a:pt x="0" y="29263"/>
                </a:moveTo>
                <a:lnTo>
                  <a:pt x="2132" y="40275"/>
                </a:lnTo>
                <a:lnTo>
                  <a:pt x="8528" y="49956"/>
                </a:lnTo>
                <a:lnTo>
                  <a:pt x="18160" y="56384"/>
                </a:lnTo>
                <a:lnTo>
                  <a:pt x="29117" y="58527"/>
                </a:lnTo>
                <a:lnTo>
                  <a:pt x="40073" y="56384"/>
                </a:lnTo>
                <a:lnTo>
                  <a:pt x="49706" y="49956"/>
                </a:lnTo>
                <a:lnTo>
                  <a:pt x="56102" y="40275"/>
                </a:lnTo>
                <a:lnTo>
                  <a:pt x="58234" y="29263"/>
                </a:lnTo>
                <a:lnTo>
                  <a:pt x="56102" y="18251"/>
                </a:lnTo>
                <a:lnTo>
                  <a:pt x="49706" y="8570"/>
                </a:lnTo>
                <a:lnTo>
                  <a:pt x="40073" y="2142"/>
                </a:lnTo>
                <a:lnTo>
                  <a:pt x="29117" y="0"/>
                </a:lnTo>
                <a:lnTo>
                  <a:pt x="18160" y="2142"/>
                </a:lnTo>
                <a:lnTo>
                  <a:pt x="8528" y="8570"/>
                </a:lnTo>
                <a:lnTo>
                  <a:pt x="2132" y="18251"/>
                </a:lnTo>
                <a:lnTo>
                  <a:pt x="0" y="292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0" name="object 90"/>
          <p:cNvGrpSpPr/>
          <p:nvPr/>
        </p:nvGrpSpPr>
        <p:grpSpPr>
          <a:xfrm>
            <a:off x="1046811" y="3950805"/>
            <a:ext cx="8011159" cy="1551940"/>
            <a:chOff x="1046811" y="3950805"/>
            <a:chExt cx="8011159" cy="1551940"/>
          </a:xfrm>
        </p:grpSpPr>
        <p:sp>
          <p:nvSpPr>
            <p:cNvPr id="91" name="object 91"/>
            <p:cNvSpPr/>
            <p:nvPr/>
          </p:nvSpPr>
          <p:spPr>
            <a:xfrm>
              <a:off x="1051891" y="5101875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5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999453" y="3950805"/>
              <a:ext cx="58419" cy="59055"/>
            </a:xfrm>
            <a:custGeom>
              <a:avLst/>
              <a:gdLst/>
              <a:ahLst/>
              <a:cxnLst/>
              <a:rect l="l" t="t" r="r" b="b"/>
              <a:pathLst>
                <a:path w="58420" h="59054">
                  <a:moveTo>
                    <a:pt x="0" y="29263"/>
                  </a:moveTo>
                  <a:lnTo>
                    <a:pt x="2132" y="40276"/>
                  </a:lnTo>
                  <a:lnTo>
                    <a:pt x="8528" y="49957"/>
                  </a:lnTo>
                  <a:lnTo>
                    <a:pt x="18160" y="56385"/>
                  </a:lnTo>
                  <a:lnTo>
                    <a:pt x="29117" y="58528"/>
                  </a:lnTo>
                  <a:lnTo>
                    <a:pt x="40073" y="56385"/>
                  </a:lnTo>
                  <a:lnTo>
                    <a:pt x="49706" y="49957"/>
                  </a:lnTo>
                  <a:lnTo>
                    <a:pt x="56102" y="40276"/>
                  </a:lnTo>
                  <a:lnTo>
                    <a:pt x="58234" y="29263"/>
                  </a:lnTo>
                  <a:lnTo>
                    <a:pt x="56102" y="18251"/>
                  </a:lnTo>
                  <a:lnTo>
                    <a:pt x="49706" y="8571"/>
                  </a:lnTo>
                  <a:lnTo>
                    <a:pt x="40073" y="2142"/>
                  </a:lnTo>
                  <a:lnTo>
                    <a:pt x="29117" y="0"/>
                  </a:lnTo>
                  <a:lnTo>
                    <a:pt x="18160" y="2142"/>
                  </a:lnTo>
                  <a:lnTo>
                    <a:pt x="8528" y="8571"/>
                  </a:lnTo>
                  <a:lnTo>
                    <a:pt x="2132" y="18251"/>
                  </a:lnTo>
                  <a:lnTo>
                    <a:pt x="0" y="292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32040" y="4134343"/>
              <a:ext cx="167412" cy="135455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1155174" y="5111154"/>
            <a:ext cx="229235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i="1" spc="-35" dirty="0">
                <a:latin typeface="Arial"/>
                <a:cs typeface="Arial"/>
              </a:rPr>
              <a:t>S</a:t>
            </a:r>
            <a:endParaRPr sz="245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358856" y="5238665"/>
            <a:ext cx="17716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i="1" spc="-5" dirty="0">
                <a:latin typeface="Arial"/>
                <a:cs typeface="Arial"/>
              </a:rPr>
              <a:t>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819081" y="4620883"/>
            <a:ext cx="7948295" cy="1266825"/>
            <a:chOff x="819081" y="4620883"/>
            <a:chExt cx="7948295" cy="1266825"/>
          </a:xfrm>
        </p:grpSpPr>
        <p:sp>
          <p:nvSpPr>
            <p:cNvPr id="97" name="object 97"/>
            <p:cNvSpPr/>
            <p:nvPr/>
          </p:nvSpPr>
          <p:spPr>
            <a:xfrm>
              <a:off x="1498100" y="5171030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433272" y="529862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8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34003" y="5277082"/>
              <a:ext cx="113030" cy="0"/>
            </a:xfrm>
            <a:custGeom>
              <a:avLst/>
              <a:gdLst/>
              <a:ahLst/>
              <a:cxnLst/>
              <a:rect l="l" t="t" r="r" b="b"/>
              <a:pathLst>
                <a:path w="113030">
                  <a:moveTo>
                    <a:pt x="0" y="0"/>
                  </a:moveTo>
                  <a:lnTo>
                    <a:pt x="97852" y="0"/>
                  </a:lnTo>
                  <a:lnTo>
                    <a:pt x="112586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931856" y="521225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8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735462" y="4635805"/>
              <a:ext cx="0" cy="1066800"/>
            </a:xfrm>
            <a:custGeom>
              <a:avLst/>
              <a:gdLst/>
              <a:ahLst/>
              <a:cxnLst/>
              <a:rect l="l" t="t" r="r" b="b"/>
              <a:pathLst>
                <a:path h="1066800">
                  <a:moveTo>
                    <a:pt x="0" y="0"/>
                  </a:moveTo>
                  <a:lnTo>
                    <a:pt x="0" y="106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347705" y="5684293"/>
              <a:ext cx="6404610" cy="0"/>
            </a:xfrm>
            <a:custGeom>
              <a:avLst/>
              <a:gdLst/>
              <a:ahLst/>
              <a:cxnLst/>
              <a:rect l="l" t="t" r="r" b="b"/>
              <a:pathLst>
                <a:path w="6404609">
                  <a:moveTo>
                    <a:pt x="0" y="0"/>
                  </a:moveTo>
                  <a:lnTo>
                    <a:pt x="640458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05872" y="5486510"/>
              <a:ext cx="532765" cy="395605"/>
            </a:xfrm>
            <a:custGeom>
              <a:avLst/>
              <a:gdLst/>
              <a:ahLst/>
              <a:cxnLst/>
              <a:rect l="l" t="t" r="r" b="b"/>
              <a:pathLst>
                <a:path w="532764" h="395604">
                  <a:moveTo>
                    <a:pt x="0" y="0"/>
                  </a:moveTo>
                  <a:lnTo>
                    <a:pt x="532489" y="0"/>
                  </a:lnTo>
                  <a:lnTo>
                    <a:pt x="532489" y="395564"/>
                  </a:lnTo>
                  <a:lnTo>
                    <a:pt x="0" y="395564"/>
                  </a:lnTo>
                  <a:lnTo>
                    <a:pt x="0" y="0"/>
                  </a:lnTo>
                  <a:close/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1876296" y="5494238"/>
            <a:ext cx="431800" cy="402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450" i="1" spc="-20" dirty="0">
                <a:latin typeface="Arial"/>
                <a:cs typeface="Arial"/>
              </a:rPr>
              <a:t>S</a:t>
            </a:r>
            <a:r>
              <a:rPr sz="2475" i="1" spc="-30" baseline="-6734" dirty="0">
                <a:latin typeface="Arial"/>
                <a:cs typeface="Arial"/>
              </a:rPr>
              <a:t>N</a:t>
            </a:r>
            <a:endParaRPr sz="2475" baseline="-6734">
              <a:latin typeface="Arial"/>
              <a:cs typeface="Arial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929363" y="4019703"/>
            <a:ext cx="8806180" cy="1983105"/>
            <a:chOff x="929363" y="4019703"/>
            <a:chExt cx="8806180" cy="1983105"/>
          </a:xfrm>
        </p:grpSpPr>
        <p:sp>
          <p:nvSpPr>
            <p:cNvPr id="106" name="object 106"/>
            <p:cNvSpPr/>
            <p:nvPr/>
          </p:nvSpPr>
          <p:spPr>
            <a:xfrm>
              <a:off x="2241604" y="5670591"/>
              <a:ext cx="0" cy="142875"/>
            </a:xfrm>
            <a:custGeom>
              <a:avLst/>
              <a:gdLst/>
              <a:ahLst/>
              <a:cxnLst/>
              <a:rect l="l" t="t" r="r" b="b"/>
              <a:pathLst>
                <a:path h="142875">
                  <a:moveTo>
                    <a:pt x="0" y="0"/>
                  </a:moveTo>
                  <a:lnTo>
                    <a:pt x="0" y="142329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176774" y="5555666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129658"/>
                  </a:moveTo>
                  <a:lnTo>
                    <a:pt x="129659" y="129658"/>
                  </a:lnTo>
                  <a:lnTo>
                    <a:pt x="64829" y="0"/>
                  </a:lnTo>
                  <a:lnTo>
                    <a:pt x="0" y="129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097586" y="4844197"/>
              <a:ext cx="0" cy="650240"/>
            </a:xfrm>
            <a:custGeom>
              <a:avLst/>
              <a:gdLst/>
              <a:ahLst/>
              <a:cxnLst/>
              <a:rect l="l" t="t" r="r" b="b"/>
              <a:pathLst>
                <a:path h="650239">
                  <a:moveTo>
                    <a:pt x="0" y="0"/>
                  </a:moveTo>
                  <a:lnTo>
                    <a:pt x="0" y="649621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081735" y="4832819"/>
              <a:ext cx="417830" cy="0"/>
            </a:xfrm>
            <a:custGeom>
              <a:avLst/>
              <a:gdLst/>
              <a:ahLst/>
              <a:cxnLst/>
              <a:rect l="l" t="t" r="r" b="b"/>
              <a:pathLst>
                <a:path w="417830">
                  <a:moveTo>
                    <a:pt x="0" y="0"/>
                  </a:moveTo>
                  <a:lnTo>
                    <a:pt x="402878" y="0"/>
                  </a:lnTo>
                  <a:lnTo>
                    <a:pt x="417612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84614" y="476799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929363" y="4019703"/>
              <a:ext cx="8806180" cy="1983105"/>
            </a:xfrm>
            <a:custGeom>
              <a:avLst/>
              <a:gdLst/>
              <a:ahLst/>
              <a:cxnLst/>
              <a:rect l="l" t="t" r="r" b="b"/>
              <a:pathLst>
                <a:path w="8806180" h="1983104">
                  <a:moveTo>
                    <a:pt x="0" y="0"/>
                  </a:moveTo>
                  <a:lnTo>
                    <a:pt x="0" y="1982873"/>
                  </a:lnTo>
                  <a:lnTo>
                    <a:pt x="8805816" y="1982873"/>
                  </a:lnTo>
                  <a:lnTo>
                    <a:pt x="88058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>
                <a:alpha val="19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112"/>
          <p:cNvSpPr txBox="1"/>
          <p:nvPr/>
        </p:nvSpPr>
        <p:spPr>
          <a:xfrm>
            <a:off x="6195218" y="4845942"/>
            <a:ext cx="142811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20" dirty="0">
                <a:solidFill>
                  <a:srgbClr val="FF644E"/>
                </a:solidFill>
                <a:latin typeface="Arial"/>
                <a:cs typeface="Arial"/>
              </a:rPr>
              <a:t>Cascaded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5" name="object 1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  <p:sp>
        <p:nvSpPr>
          <p:cNvPr id="113" name="object 113"/>
          <p:cNvSpPr txBox="1"/>
          <p:nvPr/>
        </p:nvSpPr>
        <p:spPr>
          <a:xfrm>
            <a:off x="6195218" y="5209380"/>
            <a:ext cx="1395095" cy="379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00" b="1" i="1" spc="30" dirty="0">
                <a:solidFill>
                  <a:srgbClr val="FF644E"/>
                </a:solidFill>
                <a:latin typeface="Arial"/>
                <a:cs typeface="Arial"/>
              </a:rPr>
              <a:t>Detection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138193" y="278407"/>
            <a:ext cx="248412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i="1" dirty="0">
                <a:latin typeface="Arial"/>
                <a:cs typeface="Arial"/>
              </a:rPr>
              <a:t>Research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spc="10" dirty="0">
                <a:latin typeface="Arial"/>
                <a:cs typeface="Arial"/>
              </a:rPr>
              <a:t>Challenge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1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7885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lang="en-US"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07820" y="3022483"/>
            <a:ext cx="4338955" cy="1388110"/>
            <a:chOff x="3707820" y="3022483"/>
            <a:chExt cx="4338955" cy="13881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7820" y="3022483"/>
              <a:ext cx="1387591" cy="13875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53973" y="3153495"/>
              <a:ext cx="641409" cy="6414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02654" y="3829964"/>
              <a:ext cx="1344295" cy="359410"/>
            </a:xfrm>
            <a:custGeom>
              <a:avLst/>
              <a:gdLst/>
              <a:ahLst/>
              <a:cxnLst/>
              <a:rect l="l" t="t" r="r" b="b"/>
              <a:pathLst>
                <a:path w="1344295" h="359410">
                  <a:moveTo>
                    <a:pt x="1344041" y="6184"/>
                  </a:moveTo>
                  <a:lnTo>
                    <a:pt x="1337856" y="0"/>
                  </a:lnTo>
                  <a:lnTo>
                    <a:pt x="13817" y="0"/>
                  </a:lnTo>
                  <a:lnTo>
                    <a:pt x="6184" y="0"/>
                  </a:lnTo>
                  <a:lnTo>
                    <a:pt x="0" y="6184"/>
                  </a:lnTo>
                  <a:lnTo>
                    <a:pt x="0" y="120662"/>
                  </a:lnTo>
                  <a:lnTo>
                    <a:pt x="6184" y="126847"/>
                  </a:lnTo>
                  <a:lnTo>
                    <a:pt x="269709" y="126847"/>
                  </a:lnTo>
                  <a:lnTo>
                    <a:pt x="269709" y="356870"/>
                  </a:lnTo>
                  <a:lnTo>
                    <a:pt x="272097" y="359257"/>
                  </a:lnTo>
                  <a:lnTo>
                    <a:pt x="357797" y="359257"/>
                  </a:lnTo>
                  <a:lnTo>
                    <a:pt x="360197" y="356870"/>
                  </a:lnTo>
                  <a:lnTo>
                    <a:pt x="360197" y="126847"/>
                  </a:lnTo>
                  <a:lnTo>
                    <a:pt x="1014539" y="126847"/>
                  </a:lnTo>
                  <a:lnTo>
                    <a:pt x="1014539" y="356870"/>
                  </a:lnTo>
                  <a:lnTo>
                    <a:pt x="1016939" y="359257"/>
                  </a:lnTo>
                  <a:lnTo>
                    <a:pt x="1102639" y="359257"/>
                  </a:lnTo>
                  <a:lnTo>
                    <a:pt x="1105027" y="356870"/>
                  </a:lnTo>
                  <a:lnTo>
                    <a:pt x="1105027" y="126847"/>
                  </a:lnTo>
                  <a:lnTo>
                    <a:pt x="1337856" y="126847"/>
                  </a:lnTo>
                  <a:lnTo>
                    <a:pt x="1344041" y="120662"/>
                  </a:lnTo>
                  <a:lnTo>
                    <a:pt x="1344041" y="6184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51409" y="3869642"/>
              <a:ext cx="1626870" cy="33655"/>
            </a:xfrm>
            <a:custGeom>
              <a:avLst/>
              <a:gdLst/>
              <a:ahLst/>
              <a:cxnLst/>
              <a:rect l="l" t="t" r="r" b="b"/>
              <a:pathLst>
                <a:path w="1626870" h="33654">
                  <a:moveTo>
                    <a:pt x="0" y="33114"/>
                  </a:moveTo>
                  <a:lnTo>
                    <a:pt x="1626674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165683" y="2473331"/>
            <a:ext cx="956310" cy="749935"/>
            <a:chOff x="5165683" y="2473331"/>
            <a:chExt cx="956310" cy="749935"/>
          </a:xfrm>
        </p:grpSpPr>
        <p:sp>
          <p:nvSpPr>
            <p:cNvPr id="9" name="object 9"/>
            <p:cNvSpPr/>
            <p:nvPr/>
          </p:nvSpPr>
          <p:spPr>
            <a:xfrm>
              <a:off x="5175506" y="2783447"/>
              <a:ext cx="497840" cy="429895"/>
            </a:xfrm>
            <a:custGeom>
              <a:avLst/>
              <a:gdLst/>
              <a:ahLst/>
              <a:cxnLst/>
              <a:rect l="l" t="t" r="r" b="b"/>
              <a:pathLst>
                <a:path w="497839" h="429894">
                  <a:moveTo>
                    <a:pt x="0" y="429398"/>
                  </a:moveTo>
                  <a:lnTo>
                    <a:pt x="49754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07568" y="2473331"/>
              <a:ext cx="514358" cy="44948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 rot="19200000">
            <a:off x="4840272" y="2722219"/>
            <a:ext cx="817855" cy="215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00"/>
              </a:lnSpc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1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27</a:t>
            </a:fld>
            <a:endParaRPr spc="15" dirty="0"/>
          </a:p>
        </p:txBody>
      </p:sp>
      <p:sp>
        <p:nvSpPr>
          <p:cNvPr id="12" name="object 12"/>
          <p:cNvSpPr txBox="1"/>
          <p:nvPr/>
        </p:nvSpPr>
        <p:spPr>
          <a:xfrm>
            <a:off x="5458519" y="3952080"/>
            <a:ext cx="809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3</a:t>
            </a:r>
            <a:r>
              <a:rPr sz="1700" b="1" spc="-8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meter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16087" y="4826298"/>
            <a:ext cx="22421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644E"/>
                </a:solidFill>
                <a:latin typeface="Arial"/>
                <a:cs typeface="Arial"/>
              </a:rPr>
              <a:t>Optical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 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4543" y="5194621"/>
            <a:ext cx="237299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1071880" algn="l"/>
                <a:tab pos="233426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40185" y="5494751"/>
            <a:ext cx="190690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</a:t>
            </a:r>
            <a:r>
              <a:rPr sz="1600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600" i="1" spc="12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5" dirty="0">
                <a:solidFill>
                  <a:srgbClr val="5E5E5E"/>
                </a:solidFill>
                <a:latin typeface="Times New Roman"/>
                <a:cs typeface="Times New Roman"/>
              </a:rPr>
              <a:t>10</a:t>
            </a:r>
            <a:r>
              <a:rPr sz="1725" spc="7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8</a:t>
            </a:r>
            <a:r>
              <a:rPr sz="1725" spc="352" baseline="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26459" y="4826298"/>
            <a:ext cx="21024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25" dirty="0">
                <a:solidFill>
                  <a:srgbClr val="FF644E"/>
                </a:solidFill>
                <a:latin typeface="Arial"/>
                <a:cs typeface="Arial"/>
              </a:rPr>
              <a:t>Audio</a:t>
            </a:r>
            <a:r>
              <a:rPr sz="170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Sensor</a:t>
            </a:r>
            <a:r>
              <a:rPr sz="1700" b="1" spc="-3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644E"/>
                </a:solidFill>
                <a:latin typeface="Arial"/>
                <a:cs typeface="Arial"/>
              </a:rPr>
              <a:t>Delay: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23753" y="5200239"/>
            <a:ext cx="20707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2915">
              <a:lnSpc>
                <a:spcPts val="1535"/>
              </a:lnSpc>
              <a:spcBef>
                <a:spcPts val="125"/>
              </a:spcBef>
              <a:tabLst>
                <a:tab pos="920750" algn="l"/>
                <a:tab pos="2032000" algn="l"/>
              </a:tabLst>
            </a:pPr>
            <a:r>
              <a:rPr sz="1600" u="heavy" spc="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heavy" spc="10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3</a:t>
            </a:r>
            <a:r>
              <a:rPr sz="1600" u="heavy" spc="9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600" i="1" u="heavy" spc="25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meter	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ts val="1535"/>
              </a:lnSpc>
            </a:pPr>
            <a:r>
              <a:rPr sz="1600" i="1" spc="-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725" i="1" spc="-37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o</a:t>
            </a:r>
            <a:r>
              <a:rPr sz="1725" i="1" spc="172" baseline="-19323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spc="21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94796" y="5500370"/>
            <a:ext cx="1553845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spc="10" dirty="0">
                <a:solidFill>
                  <a:srgbClr val="5E5E5E"/>
                </a:solidFill>
                <a:latin typeface="Times New Roman"/>
                <a:cs typeface="Times New Roman"/>
              </a:rPr>
              <a:t>340</a:t>
            </a:r>
            <a:r>
              <a:rPr sz="1600" spc="8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meter</a:t>
            </a:r>
            <a:r>
              <a:rPr sz="1600" spc="40" dirty="0">
                <a:solidFill>
                  <a:srgbClr val="5E5E5E"/>
                </a:solidFill>
                <a:latin typeface="Times New Roman"/>
                <a:cs typeface="Times New Roman"/>
              </a:rPr>
              <a:t>/</a:t>
            </a:r>
            <a:r>
              <a:rPr sz="160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second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14490">
              <a:lnSpc>
                <a:spcPct val="100000"/>
              </a:lnSpc>
              <a:spcBef>
                <a:spcPts val="105"/>
              </a:spcBef>
            </a:pPr>
            <a:r>
              <a:rPr dirty="0"/>
              <a:t>Research</a:t>
            </a:r>
            <a:r>
              <a:rPr spc="-35" dirty="0"/>
              <a:t> </a:t>
            </a:r>
            <a:r>
              <a:rPr spc="10" dirty="0"/>
              <a:t>Challenge</a:t>
            </a:r>
            <a:r>
              <a:rPr spc="-30" dirty="0"/>
              <a:t> 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64921" y="2376089"/>
            <a:ext cx="7687309" cy="3696335"/>
            <a:chOff x="1764921" y="2376089"/>
            <a:chExt cx="7687309" cy="3696335"/>
          </a:xfrm>
        </p:grpSpPr>
        <p:sp>
          <p:nvSpPr>
            <p:cNvPr id="3" name="object 3"/>
            <p:cNvSpPr/>
            <p:nvPr/>
          </p:nvSpPr>
          <p:spPr>
            <a:xfrm>
              <a:off x="1764921" y="2433430"/>
              <a:ext cx="2886075" cy="3638550"/>
            </a:xfrm>
            <a:custGeom>
              <a:avLst/>
              <a:gdLst/>
              <a:ahLst/>
              <a:cxnLst/>
              <a:rect l="l" t="t" r="r" b="b"/>
              <a:pathLst>
                <a:path w="2886075" h="3638550">
                  <a:moveTo>
                    <a:pt x="0" y="0"/>
                  </a:moveTo>
                  <a:lnTo>
                    <a:pt x="0" y="3638468"/>
                  </a:lnTo>
                  <a:lnTo>
                    <a:pt x="2885718" y="3638468"/>
                  </a:lnTo>
                  <a:lnTo>
                    <a:pt x="28857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220D">
                <a:alpha val="156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0412" y="2751641"/>
              <a:ext cx="1047750" cy="1047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31207" y="3312276"/>
              <a:ext cx="514583" cy="4496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0412" y="3868988"/>
              <a:ext cx="1047750" cy="10477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0412" y="4986337"/>
              <a:ext cx="1047750" cy="10477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122771" y="2489276"/>
              <a:ext cx="305435" cy="2193925"/>
            </a:xfrm>
            <a:custGeom>
              <a:avLst/>
              <a:gdLst/>
              <a:ahLst/>
              <a:cxnLst/>
              <a:rect l="l" t="t" r="r" b="b"/>
              <a:pathLst>
                <a:path w="305435" h="2193925">
                  <a:moveTo>
                    <a:pt x="50863" y="975004"/>
                  </a:moveTo>
                  <a:lnTo>
                    <a:pt x="0" y="975004"/>
                  </a:lnTo>
                  <a:lnTo>
                    <a:pt x="0" y="2193760"/>
                  </a:lnTo>
                  <a:lnTo>
                    <a:pt x="50863" y="2193760"/>
                  </a:lnTo>
                  <a:lnTo>
                    <a:pt x="50863" y="975004"/>
                  </a:lnTo>
                  <a:close/>
                </a:path>
                <a:path w="305435" h="2193925">
                  <a:moveTo>
                    <a:pt x="114439" y="487502"/>
                  </a:moveTo>
                  <a:lnTo>
                    <a:pt x="63576" y="487502"/>
                  </a:lnTo>
                  <a:lnTo>
                    <a:pt x="63576" y="2193760"/>
                  </a:lnTo>
                  <a:lnTo>
                    <a:pt x="114439" y="2193760"/>
                  </a:lnTo>
                  <a:lnTo>
                    <a:pt x="114439" y="487502"/>
                  </a:lnTo>
                  <a:close/>
                </a:path>
                <a:path w="305435" h="2193925">
                  <a:moveTo>
                    <a:pt x="178015" y="0"/>
                  </a:moveTo>
                  <a:lnTo>
                    <a:pt x="127152" y="0"/>
                  </a:lnTo>
                  <a:lnTo>
                    <a:pt x="127152" y="2193760"/>
                  </a:lnTo>
                  <a:lnTo>
                    <a:pt x="178015" y="2193760"/>
                  </a:lnTo>
                  <a:lnTo>
                    <a:pt x="178015" y="0"/>
                  </a:lnTo>
                  <a:close/>
                </a:path>
                <a:path w="305435" h="2193925">
                  <a:moveTo>
                    <a:pt x="241592" y="1462506"/>
                  </a:moveTo>
                  <a:lnTo>
                    <a:pt x="190741" y="1462506"/>
                  </a:lnTo>
                  <a:lnTo>
                    <a:pt x="190741" y="2193760"/>
                  </a:lnTo>
                  <a:lnTo>
                    <a:pt x="241592" y="2193760"/>
                  </a:lnTo>
                  <a:lnTo>
                    <a:pt x="241592" y="1462506"/>
                  </a:lnTo>
                  <a:close/>
                </a:path>
                <a:path w="305435" h="2193925">
                  <a:moveTo>
                    <a:pt x="305181" y="1462506"/>
                  </a:moveTo>
                  <a:lnTo>
                    <a:pt x="254317" y="1462506"/>
                  </a:lnTo>
                  <a:lnTo>
                    <a:pt x="254317" y="2193760"/>
                  </a:lnTo>
                  <a:lnTo>
                    <a:pt x="305181" y="2193760"/>
                  </a:lnTo>
                  <a:lnTo>
                    <a:pt x="305181" y="1462506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40668" y="4683033"/>
              <a:ext cx="51435" cy="0"/>
            </a:xfrm>
            <a:custGeom>
              <a:avLst/>
              <a:gdLst/>
              <a:ahLst/>
              <a:cxnLst/>
              <a:rect l="l" t="t" r="r" b="b"/>
              <a:pathLst>
                <a:path w="51435">
                  <a:moveTo>
                    <a:pt x="0" y="0"/>
                  </a:move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0424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7824" y="4195530"/>
              <a:ext cx="114935" cy="487680"/>
            </a:xfrm>
            <a:custGeom>
              <a:avLst/>
              <a:gdLst/>
              <a:ahLst/>
              <a:cxnLst/>
              <a:rect l="l" t="t" r="r" b="b"/>
              <a:pathLst>
                <a:path w="114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14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94981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58558" y="4195530"/>
              <a:ext cx="368935" cy="487680"/>
            </a:xfrm>
            <a:custGeom>
              <a:avLst/>
              <a:gdLst/>
              <a:ahLst/>
              <a:cxnLst/>
              <a:rect l="l" t="t" r="r" b="b"/>
              <a:pathLst>
                <a:path w="368934" h="487679">
                  <a:moveTo>
                    <a:pt x="0" y="487502"/>
                  </a:moveTo>
                  <a:lnTo>
                    <a:pt x="50862" y="487502"/>
                  </a:lnTo>
                  <a:lnTo>
                    <a:pt x="0" y="487502"/>
                  </a:lnTo>
                  <a:close/>
                </a:path>
                <a:path w="368934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114440" y="243750"/>
                  </a:lnTo>
                  <a:lnTo>
                    <a:pt x="63578" y="243750"/>
                  </a:lnTo>
                  <a:lnTo>
                    <a:pt x="63578" y="487502"/>
                  </a:lnTo>
                  <a:close/>
                </a:path>
                <a:path w="368934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78018" y="243750"/>
                  </a:lnTo>
                  <a:lnTo>
                    <a:pt x="127156" y="243750"/>
                  </a:lnTo>
                  <a:lnTo>
                    <a:pt x="127156" y="487502"/>
                  </a:lnTo>
                  <a:close/>
                </a:path>
                <a:path w="368934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243750"/>
                  </a:lnTo>
                  <a:lnTo>
                    <a:pt x="190734" y="243750"/>
                  </a:lnTo>
                  <a:lnTo>
                    <a:pt x="190734" y="487502"/>
                  </a:lnTo>
                  <a:close/>
                </a:path>
                <a:path w="368934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305174" y="0"/>
                  </a:lnTo>
                  <a:lnTo>
                    <a:pt x="254312" y="0"/>
                  </a:lnTo>
                  <a:lnTo>
                    <a:pt x="254312" y="487502"/>
                  </a:lnTo>
                  <a:close/>
                </a:path>
                <a:path w="368934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140027" y="3708026"/>
              <a:ext cx="51435" cy="975360"/>
            </a:xfrm>
            <a:custGeom>
              <a:avLst/>
              <a:gdLst/>
              <a:ahLst/>
              <a:cxnLst/>
              <a:rect l="l" t="t" r="r" b="b"/>
              <a:pathLst>
                <a:path w="51434" h="975360">
                  <a:moveTo>
                    <a:pt x="0" y="0"/>
                  </a:moveTo>
                  <a:lnTo>
                    <a:pt x="0" y="975005"/>
                  </a:lnTo>
                  <a:lnTo>
                    <a:pt x="50862" y="975005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3605" y="4195530"/>
              <a:ext cx="1640839" cy="487680"/>
            </a:xfrm>
            <a:custGeom>
              <a:avLst/>
              <a:gdLst/>
              <a:ahLst/>
              <a:cxnLst/>
              <a:rect l="l" t="t" r="r" b="b"/>
              <a:pathLst>
                <a:path w="1640840" h="487679">
                  <a:moveTo>
                    <a:pt x="0" y="487502"/>
                  </a:moveTo>
                  <a:lnTo>
                    <a:pt x="50862" y="487502"/>
                  </a:lnTo>
                  <a:lnTo>
                    <a:pt x="50862" y="0"/>
                  </a:lnTo>
                  <a:lnTo>
                    <a:pt x="0" y="0"/>
                  </a:lnTo>
                  <a:lnTo>
                    <a:pt x="0" y="487502"/>
                  </a:lnTo>
                  <a:close/>
                </a:path>
                <a:path w="1640840" h="487679">
                  <a:moveTo>
                    <a:pt x="63578" y="487502"/>
                  </a:moveTo>
                  <a:lnTo>
                    <a:pt x="114440" y="487502"/>
                  </a:lnTo>
                  <a:lnTo>
                    <a:pt x="63578" y="487502"/>
                  </a:lnTo>
                  <a:close/>
                </a:path>
                <a:path w="1640840" h="487679">
                  <a:moveTo>
                    <a:pt x="127156" y="487502"/>
                  </a:moveTo>
                  <a:lnTo>
                    <a:pt x="178018" y="487502"/>
                  </a:lnTo>
                  <a:lnTo>
                    <a:pt x="127156" y="487502"/>
                  </a:lnTo>
                  <a:close/>
                </a:path>
                <a:path w="1640840" h="487679">
                  <a:moveTo>
                    <a:pt x="190734" y="487502"/>
                  </a:moveTo>
                  <a:lnTo>
                    <a:pt x="241596" y="487502"/>
                  </a:lnTo>
                  <a:lnTo>
                    <a:pt x="241596" y="0"/>
                  </a:lnTo>
                  <a:lnTo>
                    <a:pt x="190734" y="0"/>
                  </a:lnTo>
                  <a:lnTo>
                    <a:pt x="190734" y="487502"/>
                  </a:lnTo>
                  <a:close/>
                </a:path>
                <a:path w="1640840" h="487679">
                  <a:moveTo>
                    <a:pt x="254312" y="487502"/>
                  </a:moveTo>
                  <a:lnTo>
                    <a:pt x="305174" y="487502"/>
                  </a:lnTo>
                  <a:lnTo>
                    <a:pt x="254312" y="487502"/>
                  </a:lnTo>
                  <a:close/>
                </a:path>
                <a:path w="1640840" h="487679">
                  <a:moveTo>
                    <a:pt x="317890" y="487502"/>
                  </a:moveTo>
                  <a:lnTo>
                    <a:pt x="368752" y="487502"/>
                  </a:lnTo>
                  <a:lnTo>
                    <a:pt x="368752" y="243750"/>
                  </a:lnTo>
                  <a:lnTo>
                    <a:pt x="317890" y="243750"/>
                  </a:lnTo>
                  <a:lnTo>
                    <a:pt x="317890" y="487502"/>
                  </a:lnTo>
                  <a:close/>
                </a:path>
                <a:path w="1640840" h="487679">
                  <a:moveTo>
                    <a:pt x="381468" y="487502"/>
                  </a:moveTo>
                  <a:lnTo>
                    <a:pt x="432330" y="487502"/>
                  </a:lnTo>
                  <a:lnTo>
                    <a:pt x="432330" y="0"/>
                  </a:lnTo>
                  <a:lnTo>
                    <a:pt x="381468" y="0"/>
                  </a:lnTo>
                  <a:lnTo>
                    <a:pt x="381468" y="487502"/>
                  </a:lnTo>
                  <a:close/>
                </a:path>
                <a:path w="1640840" h="487679">
                  <a:moveTo>
                    <a:pt x="445046" y="487502"/>
                  </a:moveTo>
                  <a:lnTo>
                    <a:pt x="495908" y="487502"/>
                  </a:lnTo>
                  <a:lnTo>
                    <a:pt x="445046" y="487502"/>
                  </a:lnTo>
                  <a:close/>
                </a:path>
                <a:path w="1640840" h="487679">
                  <a:moveTo>
                    <a:pt x="508624" y="487502"/>
                  </a:moveTo>
                  <a:lnTo>
                    <a:pt x="559486" y="487502"/>
                  </a:lnTo>
                  <a:lnTo>
                    <a:pt x="559486" y="0"/>
                  </a:lnTo>
                  <a:lnTo>
                    <a:pt x="508624" y="0"/>
                  </a:lnTo>
                  <a:lnTo>
                    <a:pt x="508624" y="487502"/>
                  </a:lnTo>
                  <a:close/>
                </a:path>
                <a:path w="1640840" h="487679">
                  <a:moveTo>
                    <a:pt x="572202" y="487502"/>
                  </a:moveTo>
                  <a:lnTo>
                    <a:pt x="623064" y="487502"/>
                  </a:lnTo>
                  <a:lnTo>
                    <a:pt x="572202" y="487502"/>
                  </a:lnTo>
                  <a:close/>
                </a:path>
                <a:path w="1640840" h="487679">
                  <a:moveTo>
                    <a:pt x="635780" y="487502"/>
                  </a:moveTo>
                  <a:lnTo>
                    <a:pt x="686642" y="487502"/>
                  </a:lnTo>
                  <a:lnTo>
                    <a:pt x="686642" y="243750"/>
                  </a:lnTo>
                  <a:lnTo>
                    <a:pt x="635780" y="243750"/>
                  </a:lnTo>
                  <a:lnTo>
                    <a:pt x="635780" y="487502"/>
                  </a:lnTo>
                  <a:close/>
                </a:path>
                <a:path w="1640840" h="487679">
                  <a:moveTo>
                    <a:pt x="699358" y="487502"/>
                  </a:moveTo>
                  <a:lnTo>
                    <a:pt x="750220" y="487502"/>
                  </a:lnTo>
                  <a:lnTo>
                    <a:pt x="750220" y="243750"/>
                  </a:lnTo>
                  <a:lnTo>
                    <a:pt x="699358" y="243750"/>
                  </a:lnTo>
                  <a:lnTo>
                    <a:pt x="699358" y="487502"/>
                  </a:lnTo>
                  <a:close/>
                </a:path>
                <a:path w="1640840" h="487679">
                  <a:moveTo>
                    <a:pt x="762936" y="487502"/>
                  </a:moveTo>
                  <a:lnTo>
                    <a:pt x="813798" y="487502"/>
                  </a:lnTo>
                  <a:lnTo>
                    <a:pt x="762936" y="487502"/>
                  </a:lnTo>
                  <a:close/>
                </a:path>
                <a:path w="1640840" h="487679">
                  <a:moveTo>
                    <a:pt x="826514" y="487502"/>
                  </a:moveTo>
                  <a:lnTo>
                    <a:pt x="877376" y="487502"/>
                  </a:lnTo>
                  <a:lnTo>
                    <a:pt x="877376" y="243750"/>
                  </a:lnTo>
                  <a:lnTo>
                    <a:pt x="826514" y="243750"/>
                  </a:lnTo>
                  <a:lnTo>
                    <a:pt x="826514" y="487502"/>
                  </a:lnTo>
                  <a:close/>
                </a:path>
                <a:path w="1640840" h="487679">
                  <a:moveTo>
                    <a:pt x="890092" y="487502"/>
                  </a:moveTo>
                  <a:lnTo>
                    <a:pt x="940954" y="487502"/>
                  </a:lnTo>
                  <a:lnTo>
                    <a:pt x="940954" y="243750"/>
                  </a:lnTo>
                  <a:lnTo>
                    <a:pt x="890092" y="243750"/>
                  </a:lnTo>
                  <a:lnTo>
                    <a:pt x="890092" y="487502"/>
                  </a:lnTo>
                  <a:close/>
                </a:path>
                <a:path w="1640840" h="487679">
                  <a:moveTo>
                    <a:pt x="953670" y="487502"/>
                  </a:moveTo>
                  <a:lnTo>
                    <a:pt x="1004532" y="487502"/>
                  </a:lnTo>
                  <a:lnTo>
                    <a:pt x="953670" y="487502"/>
                  </a:lnTo>
                  <a:close/>
                </a:path>
                <a:path w="1640840" h="487679">
                  <a:moveTo>
                    <a:pt x="1017248" y="487502"/>
                  </a:moveTo>
                  <a:lnTo>
                    <a:pt x="1068110" y="487502"/>
                  </a:lnTo>
                  <a:lnTo>
                    <a:pt x="1017248" y="487502"/>
                  </a:lnTo>
                  <a:close/>
                </a:path>
                <a:path w="1640840" h="487679">
                  <a:moveTo>
                    <a:pt x="1080826" y="487502"/>
                  </a:moveTo>
                  <a:lnTo>
                    <a:pt x="1131688" y="487502"/>
                  </a:lnTo>
                  <a:lnTo>
                    <a:pt x="1080826" y="487502"/>
                  </a:lnTo>
                  <a:close/>
                </a:path>
                <a:path w="1640840" h="487679">
                  <a:moveTo>
                    <a:pt x="1144404" y="487502"/>
                  </a:moveTo>
                  <a:lnTo>
                    <a:pt x="1195267" y="487502"/>
                  </a:lnTo>
                  <a:lnTo>
                    <a:pt x="1144404" y="487502"/>
                  </a:lnTo>
                  <a:close/>
                </a:path>
                <a:path w="1640840" h="487679">
                  <a:moveTo>
                    <a:pt x="1207982" y="487502"/>
                  </a:moveTo>
                  <a:lnTo>
                    <a:pt x="1258845" y="487502"/>
                  </a:lnTo>
                  <a:lnTo>
                    <a:pt x="1207982" y="487502"/>
                  </a:lnTo>
                  <a:close/>
                </a:path>
                <a:path w="1640840" h="487679">
                  <a:moveTo>
                    <a:pt x="1271561" y="487502"/>
                  </a:moveTo>
                  <a:lnTo>
                    <a:pt x="1322423" y="487502"/>
                  </a:lnTo>
                  <a:lnTo>
                    <a:pt x="1322423" y="243750"/>
                  </a:lnTo>
                  <a:lnTo>
                    <a:pt x="1271561" y="243750"/>
                  </a:lnTo>
                  <a:lnTo>
                    <a:pt x="1271561" y="487502"/>
                  </a:lnTo>
                  <a:close/>
                </a:path>
                <a:path w="1640840" h="487679">
                  <a:moveTo>
                    <a:pt x="1335139" y="487502"/>
                  </a:moveTo>
                  <a:lnTo>
                    <a:pt x="1386001" y="487502"/>
                  </a:lnTo>
                  <a:lnTo>
                    <a:pt x="1386001" y="243750"/>
                  </a:lnTo>
                  <a:lnTo>
                    <a:pt x="1335139" y="243750"/>
                  </a:lnTo>
                  <a:lnTo>
                    <a:pt x="1335139" y="487502"/>
                  </a:lnTo>
                  <a:close/>
                </a:path>
                <a:path w="1640840" h="487679">
                  <a:moveTo>
                    <a:pt x="1398717" y="487502"/>
                  </a:moveTo>
                  <a:lnTo>
                    <a:pt x="1449579" y="487502"/>
                  </a:lnTo>
                  <a:lnTo>
                    <a:pt x="1398717" y="487502"/>
                  </a:lnTo>
                  <a:close/>
                </a:path>
                <a:path w="1640840" h="487679">
                  <a:moveTo>
                    <a:pt x="1462295" y="487502"/>
                  </a:moveTo>
                  <a:lnTo>
                    <a:pt x="1513157" y="487502"/>
                  </a:lnTo>
                  <a:lnTo>
                    <a:pt x="1513157" y="243750"/>
                  </a:lnTo>
                  <a:lnTo>
                    <a:pt x="1462295" y="243750"/>
                  </a:lnTo>
                  <a:lnTo>
                    <a:pt x="1462295" y="487502"/>
                  </a:lnTo>
                  <a:close/>
                </a:path>
                <a:path w="1640840" h="487679">
                  <a:moveTo>
                    <a:pt x="1525873" y="487502"/>
                  </a:moveTo>
                  <a:lnTo>
                    <a:pt x="1576735" y="487502"/>
                  </a:lnTo>
                  <a:lnTo>
                    <a:pt x="1525873" y="487502"/>
                  </a:lnTo>
                  <a:close/>
                </a:path>
                <a:path w="1640840" h="487679">
                  <a:moveTo>
                    <a:pt x="1589451" y="487502"/>
                  </a:moveTo>
                  <a:lnTo>
                    <a:pt x="1640313" y="487502"/>
                  </a:lnTo>
                  <a:lnTo>
                    <a:pt x="1589451" y="487502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56635" y="3951777"/>
              <a:ext cx="51435" cy="731520"/>
            </a:xfrm>
            <a:custGeom>
              <a:avLst/>
              <a:gdLst/>
              <a:ahLst/>
              <a:cxnLst/>
              <a:rect l="l" t="t" r="r" b="b"/>
              <a:pathLst>
                <a:path w="51434" h="731520">
                  <a:moveTo>
                    <a:pt x="0" y="0"/>
                  </a:moveTo>
                  <a:lnTo>
                    <a:pt x="0" y="731254"/>
                  </a:lnTo>
                  <a:lnTo>
                    <a:pt x="50862" y="731254"/>
                  </a:lnTo>
                  <a:lnTo>
                    <a:pt x="508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20212" y="4439281"/>
              <a:ext cx="368935" cy="243840"/>
            </a:xfrm>
            <a:custGeom>
              <a:avLst/>
              <a:gdLst/>
              <a:ahLst/>
              <a:cxnLst/>
              <a:rect l="l" t="t" r="r" b="b"/>
              <a:pathLst>
                <a:path w="368934" h="243839">
                  <a:moveTo>
                    <a:pt x="0" y="243751"/>
                  </a:moveTo>
                  <a:lnTo>
                    <a:pt x="50862" y="243751"/>
                  </a:lnTo>
                  <a:lnTo>
                    <a:pt x="0" y="243751"/>
                  </a:lnTo>
                  <a:close/>
                </a:path>
                <a:path w="368934" h="243839">
                  <a:moveTo>
                    <a:pt x="63578" y="243751"/>
                  </a:moveTo>
                  <a:lnTo>
                    <a:pt x="114440" y="243751"/>
                  </a:lnTo>
                  <a:lnTo>
                    <a:pt x="114440" y="0"/>
                  </a:lnTo>
                  <a:lnTo>
                    <a:pt x="63578" y="0"/>
                  </a:lnTo>
                  <a:lnTo>
                    <a:pt x="63578" y="243751"/>
                  </a:lnTo>
                  <a:close/>
                </a:path>
                <a:path w="368934" h="243839">
                  <a:moveTo>
                    <a:pt x="127156" y="243751"/>
                  </a:moveTo>
                  <a:lnTo>
                    <a:pt x="178018" y="243751"/>
                  </a:lnTo>
                  <a:lnTo>
                    <a:pt x="178018" y="0"/>
                  </a:lnTo>
                  <a:lnTo>
                    <a:pt x="127156" y="0"/>
                  </a:lnTo>
                  <a:lnTo>
                    <a:pt x="127156" y="243751"/>
                  </a:lnTo>
                  <a:close/>
                </a:path>
                <a:path w="368934" h="243839">
                  <a:moveTo>
                    <a:pt x="190734" y="243751"/>
                  </a:moveTo>
                  <a:lnTo>
                    <a:pt x="241596" y="243751"/>
                  </a:lnTo>
                  <a:lnTo>
                    <a:pt x="190734" y="243751"/>
                  </a:lnTo>
                  <a:close/>
                </a:path>
                <a:path w="368934" h="243839">
                  <a:moveTo>
                    <a:pt x="254312" y="243751"/>
                  </a:moveTo>
                  <a:lnTo>
                    <a:pt x="305174" y="243751"/>
                  </a:lnTo>
                  <a:lnTo>
                    <a:pt x="254312" y="243751"/>
                  </a:lnTo>
                  <a:close/>
                </a:path>
                <a:path w="368934" h="243839">
                  <a:moveTo>
                    <a:pt x="317890" y="243751"/>
                  </a:moveTo>
                  <a:lnTo>
                    <a:pt x="368752" y="243751"/>
                  </a:lnTo>
                  <a:lnTo>
                    <a:pt x="317890" y="243751"/>
                  </a:lnTo>
                  <a:close/>
                </a:path>
              </a:pathLst>
            </a:custGeom>
            <a:ln w="8447">
              <a:solidFill>
                <a:srgbClr val="1F77B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2277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0210" y="4745233"/>
              <a:ext cx="85148" cy="12755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558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64126" y="4747429"/>
              <a:ext cx="79744" cy="12535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69721" y="4745233"/>
              <a:ext cx="85149" cy="12755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4339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51762" y="4747429"/>
              <a:ext cx="73324" cy="12316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51780" y="4745233"/>
              <a:ext cx="85150" cy="12755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232" y="4745233"/>
              <a:ext cx="85150" cy="127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3012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87543" y="4747429"/>
              <a:ext cx="73323" cy="1231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89420" y="4747429"/>
              <a:ext cx="79743" cy="12535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5013" y="4745233"/>
              <a:ext cx="85149" cy="12755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66590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7073" y="4745233"/>
              <a:ext cx="78223" cy="12535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3341" y="4745233"/>
              <a:ext cx="85149" cy="127554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0792" y="4745233"/>
              <a:ext cx="85151" cy="12755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301680" y="4683033"/>
              <a:ext cx="0" cy="29845"/>
            </a:xfrm>
            <a:custGeom>
              <a:avLst/>
              <a:gdLst/>
              <a:ahLst/>
              <a:cxnLst/>
              <a:rect l="l" t="t" r="r" b="b"/>
              <a:pathLst>
                <a:path h="29845">
                  <a:moveTo>
                    <a:pt x="0" y="0"/>
                  </a:moveTo>
                  <a:lnTo>
                    <a:pt x="0" y="29566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52853" y="4745233"/>
              <a:ext cx="78223" cy="12535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60981" y="4747429"/>
              <a:ext cx="79743" cy="12535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366573" y="4745233"/>
              <a:ext cx="85150" cy="12755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093212" y="4683033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7356" y="4621886"/>
              <a:ext cx="85149" cy="1275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93212" y="4195529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68538" y="4134383"/>
              <a:ext cx="78223" cy="12536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3212" y="3708027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964483" y="3649077"/>
              <a:ext cx="89712" cy="12316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93212" y="3220524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968032" y="3159377"/>
              <a:ext cx="84980" cy="12754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093212" y="2733021"/>
              <a:ext cx="29845" cy="0"/>
            </a:xfrm>
            <a:custGeom>
              <a:avLst/>
              <a:gdLst/>
              <a:ahLst/>
              <a:cxnLst/>
              <a:rect l="l" t="t" r="r" b="b"/>
              <a:pathLst>
                <a:path w="29845">
                  <a:moveTo>
                    <a:pt x="29566" y="0"/>
                  </a:moveTo>
                  <a:lnTo>
                    <a:pt x="0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67694" y="2671875"/>
              <a:ext cx="84474" cy="127554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4142" y="3352083"/>
              <a:ext cx="158136" cy="32986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94890" y="3244970"/>
              <a:ext cx="94612" cy="7737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792694" y="3134647"/>
              <a:ext cx="96808" cy="85656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92694" y="3032939"/>
              <a:ext cx="94611" cy="7737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792694" y="2830708"/>
              <a:ext cx="129584" cy="178578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122778" y="2379582"/>
              <a:ext cx="3179445" cy="2303780"/>
            </a:xfrm>
            <a:custGeom>
              <a:avLst/>
              <a:gdLst/>
              <a:ahLst/>
              <a:cxnLst/>
              <a:rect l="l" t="t" r="r" b="b"/>
              <a:pathLst>
                <a:path w="3179445" h="2303779">
                  <a:moveTo>
                    <a:pt x="0" y="2303450"/>
                  </a:moveTo>
                  <a:lnTo>
                    <a:pt x="0" y="0"/>
                  </a:lnTo>
                </a:path>
                <a:path w="3179445" h="2303779">
                  <a:moveTo>
                    <a:pt x="3178902" y="2303450"/>
                  </a:moveTo>
                  <a:lnTo>
                    <a:pt x="3178902" y="0"/>
                  </a:lnTo>
                </a:path>
                <a:path w="3179445" h="2303779">
                  <a:moveTo>
                    <a:pt x="0" y="2303450"/>
                  </a:moveTo>
                  <a:lnTo>
                    <a:pt x="3178902" y="2303450"/>
                  </a:lnTo>
                </a:path>
                <a:path w="3179445" h="2303779">
                  <a:moveTo>
                    <a:pt x="0" y="0"/>
                  </a:moveTo>
                  <a:lnTo>
                    <a:pt x="3178902" y="0"/>
                  </a:lnTo>
                </a:path>
              </a:pathLst>
            </a:custGeom>
            <a:ln w="67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764142" y="3934529"/>
              <a:ext cx="125360" cy="285186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768704" y="3756289"/>
              <a:ext cx="118601" cy="153912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177271" y="4037660"/>
              <a:ext cx="1845310" cy="1343660"/>
            </a:xfrm>
            <a:custGeom>
              <a:avLst/>
              <a:gdLst/>
              <a:ahLst/>
              <a:cxnLst/>
              <a:rect l="l" t="t" r="r" b="b"/>
              <a:pathLst>
                <a:path w="1845310" h="1343660">
                  <a:moveTo>
                    <a:pt x="0" y="1343231"/>
                  </a:moveTo>
                  <a:lnTo>
                    <a:pt x="1833030" y="8672"/>
                  </a:lnTo>
                  <a:lnTo>
                    <a:pt x="1844941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5972144" y="3970016"/>
              <a:ext cx="143510" cy="128905"/>
            </a:xfrm>
            <a:custGeom>
              <a:avLst/>
              <a:gdLst/>
              <a:ahLst/>
              <a:cxnLst/>
              <a:rect l="l" t="t" r="r" b="b"/>
              <a:pathLst>
                <a:path w="143510" h="128904">
                  <a:moveTo>
                    <a:pt x="0" y="23906"/>
                  </a:moveTo>
                  <a:lnTo>
                    <a:pt x="76315" y="128725"/>
                  </a:lnTo>
                  <a:lnTo>
                    <a:pt x="142977" y="0"/>
                  </a:lnTo>
                  <a:lnTo>
                    <a:pt x="0" y="23906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250764" y="3303750"/>
              <a:ext cx="1838960" cy="1077595"/>
            </a:xfrm>
            <a:custGeom>
              <a:avLst/>
              <a:gdLst/>
              <a:ahLst/>
              <a:cxnLst/>
              <a:rect l="l" t="t" r="r" b="b"/>
              <a:pathLst>
                <a:path w="1838960" h="1077595">
                  <a:moveTo>
                    <a:pt x="0" y="1077129"/>
                  </a:moveTo>
                  <a:lnTo>
                    <a:pt x="1826155" y="7447"/>
                  </a:lnTo>
                  <a:lnTo>
                    <a:pt x="1838869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044154" y="3245664"/>
              <a:ext cx="144780" cy="121920"/>
            </a:xfrm>
            <a:custGeom>
              <a:avLst/>
              <a:gdLst/>
              <a:ahLst/>
              <a:cxnLst/>
              <a:rect l="l" t="t" r="r" b="b"/>
              <a:pathLst>
                <a:path w="144779" h="121920">
                  <a:moveTo>
                    <a:pt x="0" y="9594"/>
                  </a:moveTo>
                  <a:lnTo>
                    <a:pt x="65533" y="121472"/>
                  </a:lnTo>
                  <a:lnTo>
                    <a:pt x="144645" y="0"/>
                  </a:lnTo>
                  <a:lnTo>
                    <a:pt x="0" y="9594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362645" y="2573428"/>
              <a:ext cx="1781175" cy="692785"/>
            </a:xfrm>
            <a:custGeom>
              <a:avLst/>
              <a:gdLst/>
              <a:ahLst/>
              <a:cxnLst/>
              <a:rect l="l" t="t" r="r" b="b"/>
              <a:pathLst>
                <a:path w="1781175" h="692785">
                  <a:moveTo>
                    <a:pt x="0" y="692265"/>
                  </a:moveTo>
                  <a:lnTo>
                    <a:pt x="1767313" y="5337"/>
                  </a:lnTo>
                  <a:lnTo>
                    <a:pt x="1781046" y="0"/>
                  </a:lnTo>
                </a:path>
              </a:pathLst>
            </a:custGeom>
            <a:ln w="29467">
              <a:solidFill>
                <a:srgbClr val="FF64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106472" y="2518340"/>
              <a:ext cx="144780" cy="121285"/>
            </a:xfrm>
            <a:custGeom>
              <a:avLst/>
              <a:gdLst/>
              <a:ahLst/>
              <a:cxnLst/>
              <a:rect l="l" t="t" r="r" b="b"/>
              <a:pathLst>
                <a:path w="144779" h="121285">
                  <a:moveTo>
                    <a:pt x="0" y="0"/>
                  </a:moveTo>
                  <a:lnTo>
                    <a:pt x="46973" y="120850"/>
                  </a:lnTo>
                  <a:lnTo>
                    <a:pt x="144338" y="134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4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07900" y="946348"/>
            <a:ext cx="8943823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pic>
        <p:nvPicPr>
          <p:cNvPr id="75" name="object 75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6438570" y="4939519"/>
            <a:ext cx="982596" cy="163372"/>
          </a:xfrm>
          <a:prstGeom prst="rect">
            <a:avLst/>
          </a:prstGeom>
        </p:spPr>
      </p:pic>
      <p:grpSp>
        <p:nvGrpSpPr>
          <p:cNvPr id="76" name="object 76"/>
          <p:cNvGrpSpPr/>
          <p:nvPr/>
        </p:nvGrpSpPr>
        <p:grpSpPr>
          <a:xfrm>
            <a:off x="7505811" y="4939517"/>
            <a:ext cx="462915" cy="163830"/>
            <a:chOff x="7505811" y="4939517"/>
            <a:chExt cx="462915" cy="163830"/>
          </a:xfrm>
        </p:grpSpPr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505811" y="4944756"/>
              <a:ext cx="103564" cy="12316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628637" y="4973308"/>
              <a:ext cx="85657" cy="9671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7739129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5" y="128402"/>
                  </a:lnTo>
                  <a:lnTo>
                    <a:pt x="152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780353" y="4973386"/>
              <a:ext cx="78054" cy="96728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878851" y="4975505"/>
              <a:ext cx="89880" cy="127386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8042056" y="4939517"/>
            <a:ext cx="946785" cy="163830"/>
            <a:chOff x="8042056" y="4939517"/>
            <a:chExt cx="946785" cy="163830"/>
          </a:xfrm>
        </p:grpSpPr>
        <p:sp>
          <p:nvSpPr>
            <p:cNvPr id="83" name="object 83"/>
            <p:cNvSpPr/>
            <p:nvPr/>
          </p:nvSpPr>
          <p:spPr>
            <a:xfrm>
              <a:off x="8042056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75181"/>
                  </a:moveTo>
                  <a:lnTo>
                    <a:pt x="9531" y="121735"/>
                  </a:lnTo>
                  <a:lnTo>
                    <a:pt x="24665" y="150364"/>
                  </a:lnTo>
                  <a:lnTo>
                    <a:pt x="37843" y="150364"/>
                  </a:lnTo>
                  <a:lnTo>
                    <a:pt x="32645" y="140916"/>
                  </a:lnTo>
                  <a:lnTo>
                    <a:pt x="28192" y="131547"/>
                  </a:lnTo>
                  <a:lnTo>
                    <a:pt x="17358" y="94209"/>
                  </a:lnTo>
                  <a:lnTo>
                    <a:pt x="16048" y="75181"/>
                  </a:lnTo>
                  <a:lnTo>
                    <a:pt x="16370" y="65709"/>
                  </a:lnTo>
                  <a:lnTo>
                    <a:pt x="24467" y="28391"/>
                  </a:lnTo>
                  <a:lnTo>
                    <a:pt x="37843" y="0"/>
                  </a:lnTo>
                  <a:lnTo>
                    <a:pt x="24665" y="0"/>
                  </a:lnTo>
                  <a:lnTo>
                    <a:pt x="6082" y="38182"/>
                  </a:lnTo>
                  <a:lnTo>
                    <a:pt x="380" y="66026"/>
                  </a:lnTo>
                  <a:lnTo>
                    <a:pt x="0" y="751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8102538" y="4973308"/>
              <a:ext cx="167091" cy="96807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300378" y="4973308"/>
              <a:ext cx="134821" cy="94611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464934" y="4973308"/>
              <a:ext cx="82617" cy="129583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572724" y="4939517"/>
              <a:ext cx="15240" cy="128905"/>
            </a:xfrm>
            <a:custGeom>
              <a:avLst/>
              <a:gdLst/>
              <a:ahLst/>
              <a:cxnLst/>
              <a:rect l="l" t="t" r="r" b="b"/>
              <a:pathLst>
                <a:path w="15240" h="128904">
                  <a:moveTo>
                    <a:pt x="0" y="0"/>
                  </a:moveTo>
                  <a:lnTo>
                    <a:pt x="0" y="128402"/>
                  </a:lnTo>
                  <a:lnTo>
                    <a:pt x="15204" y="128402"/>
                  </a:lnTo>
                  <a:lnTo>
                    <a:pt x="1520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3102" y="4973308"/>
              <a:ext cx="174355" cy="96807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808745" y="4946614"/>
              <a:ext cx="115561" cy="121305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950832" y="4939687"/>
              <a:ext cx="38100" cy="150495"/>
            </a:xfrm>
            <a:custGeom>
              <a:avLst/>
              <a:gdLst/>
              <a:ahLst/>
              <a:cxnLst/>
              <a:rect l="l" t="t" r="r" b="b"/>
              <a:pathLst>
                <a:path w="38100" h="150495">
                  <a:moveTo>
                    <a:pt x="0" y="0"/>
                  </a:moveTo>
                  <a:lnTo>
                    <a:pt x="16388" y="37675"/>
                  </a:lnTo>
                  <a:lnTo>
                    <a:pt x="21794" y="75181"/>
                  </a:lnTo>
                  <a:lnTo>
                    <a:pt x="21448" y="84750"/>
                  </a:lnTo>
                  <a:lnTo>
                    <a:pt x="13281" y="122210"/>
                  </a:lnTo>
                  <a:lnTo>
                    <a:pt x="0" y="150364"/>
                  </a:lnTo>
                  <a:lnTo>
                    <a:pt x="13178" y="150364"/>
                  </a:lnTo>
                  <a:lnTo>
                    <a:pt x="31593" y="112350"/>
                  </a:lnTo>
                  <a:lnTo>
                    <a:pt x="37844" y="75181"/>
                  </a:lnTo>
                  <a:lnTo>
                    <a:pt x="37438" y="66026"/>
                  </a:lnTo>
                  <a:lnTo>
                    <a:pt x="28146" y="28771"/>
                  </a:lnTo>
                  <a:lnTo>
                    <a:pt x="131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1" name="object 91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618431" y="1721011"/>
            <a:ext cx="555001" cy="555001"/>
          </a:xfrm>
          <a:prstGeom prst="rect">
            <a:avLst/>
          </a:prstGeom>
        </p:spPr>
      </p:pic>
      <p:pic>
        <p:nvPicPr>
          <p:cNvPr id="92" name="object 9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6718942" y="1849856"/>
            <a:ext cx="472480" cy="412207"/>
          </a:xfrm>
          <a:prstGeom prst="rect">
            <a:avLst/>
          </a:prstGeom>
        </p:spPr>
      </p:pic>
      <p:sp>
        <p:nvSpPr>
          <p:cNvPr id="93" name="object 93"/>
          <p:cNvSpPr txBox="1"/>
          <p:nvPr/>
        </p:nvSpPr>
        <p:spPr>
          <a:xfrm>
            <a:off x="7354292" y="1908968"/>
            <a:ext cx="25400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0" dirty="0">
                <a:solidFill>
                  <a:srgbClr val="FF644E"/>
                </a:solidFill>
                <a:latin typeface="Arial"/>
                <a:cs typeface="Arial"/>
              </a:rPr>
              <a:t>vs</a:t>
            </a:r>
            <a:endParaRPr sz="170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28359" y="5728244"/>
            <a:ext cx="58547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i="1" spc="70" dirty="0">
                <a:solidFill>
                  <a:srgbClr val="5E5E5E"/>
                </a:solidFill>
                <a:latin typeface="Times New Roman"/>
                <a:cs typeface="Times New Roman"/>
              </a:rPr>
              <a:t>drift</a:t>
            </a:r>
            <a:r>
              <a:rPr sz="14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8430929" y="5569701"/>
            <a:ext cx="8445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8339782" y="5825479"/>
            <a:ext cx="26670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8363416" y="6010429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8624714" y="5874198"/>
            <a:ext cx="539115" cy="12700"/>
          </a:xfrm>
          <a:custGeom>
            <a:avLst/>
            <a:gdLst/>
            <a:ahLst/>
            <a:cxnLst/>
            <a:rect l="l" t="t" r="r" b="b"/>
            <a:pathLst>
              <a:path w="539115" h="12700">
                <a:moveTo>
                  <a:pt x="0" y="0"/>
                </a:moveTo>
                <a:lnTo>
                  <a:pt x="0" y="12317"/>
                </a:lnTo>
                <a:lnTo>
                  <a:pt x="538499" y="12317"/>
                </a:lnTo>
                <a:lnTo>
                  <a:pt x="538499" y="0"/>
                </a:lnTo>
                <a:lnTo>
                  <a:pt x="0" y="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8605277" y="5535340"/>
            <a:ext cx="577850" cy="582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2090" marR="30480" indent="-174625">
              <a:lnSpc>
                <a:spcPct val="126000"/>
              </a:lnSpc>
              <a:spcBef>
                <a:spcPts val="95"/>
              </a:spcBef>
            </a:pPr>
            <a:r>
              <a:rPr sz="14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450" i="1" spc="10" dirty="0">
                <a:solidFill>
                  <a:srgbClr val="5E5E5E"/>
                </a:solidFill>
                <a:latin typeface="Times New Roman"/>
                <a:cs typeface="Times New Roman"/>
              </a:rPr>
              <a:t>b</a:t>
            </a:r>
            <a:r>
              <a:rPr sz="1450" i="1" spc="5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i="1" spc="-3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575" i="1" spc="22" baseline="-18518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450" spc="5" dirty="0">
                <a:solidFill>
                  <a:srgbClr val="5E5E5E"/>
                </a:solidFill>
                <a:latin typeface="Times New Roman"/>
                <a:cs typeface="Times New Roman"/>
              </a:rPr>
              <a:t>)  </a:t>
            </a:r>
            <a:r>
              <a:rPr sz="14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dt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972327" y="5712380"/>
            <a:ext cx="868044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offset</a:t>
            </a:r>
            <a:r>
              <a:rPr sz="1450" i="1" spc="12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8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450" spc="17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2175" u="sng" spc="7" baseline="40229" dirty="0">
                <a:solidFill>
                  <a:srgbClr val="5E5E5E"/>
                </a:solidFill>
                <a:uFill>
                  <a:solidFill>
                    <a:srgbClr val="5E5E5E"/>
                  </a:solidFill>
                </a:uFill>
                <a:latin typeface="Times New Roman"/>
                <a:cs typeface="Times New Roman"/>
              </a:rPr>
              <a:t>1</a:t>
            </a:r>
            <a:endParaRPr sz="2175" baseline="40229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925372" y="5553837"/>
            <a:ext cx="9207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70489" y="5809614"/>
            <a:ext cx="45974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75" i="1" spc="7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2175" i="1" spc="-52" baseline="-13409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450" spc="1019" dirty="0">
                <a:solidFill>
                  <a:srgbClr val="5E5E5E"/>
                </a:solidFill>
                <a:latin typeface="Lucida Sans Unicode"/>
                <a:cs typeface="Lucida Sans Unicode"/>
              </a:rPr>
              <a:t>Z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861570" y="5994565"/>
            <a:ext cx="219710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050" spc="120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050" spc="-5" dirty="0">
                <a:solidFill>
                  <a:srgbClr val="5E5E5E"/>
                </a:solidFill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84767" y="5712380"/>
            <a:ext cx="398780" cy="2495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4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bin</a:t>
            </a:r>
            <a:r>
              <a:rPr sz="1575" spc="52" baseline="29100" dirty="0">
                <a:solidFill>
                  <a:srgbClr val="5E5E5E"/>
                </a:solidFill>
                <a:latin typeface="Times New Roman"/>
                <a:cs typeface="Times New Roman"/>
              </a:rPr>
              <a:t>0</a:t>
            </a:r>
            <a:endParaRPr sz="1575" baseline="291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348460" y="5822917"/>
            <a:ext cx="628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50" i="1" spc="-5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06" name="object 106"/>
          <p:cNvGrpSpPr/>
          <p:nvPr/>
        </p:nvGrpSpPr>
        <p:grpSpPr>
          <a:xfrm>
            <a:off x="1964623" y="3989161"/>
            <a:ext cx="1047750" cy="807720"/>
            <a:chOff x="1964623" y="3989161"/>
            <a:chExt cx="1047750" cy="807720"/>
          </a:xfrm>
        </p:grpSpPr>
        <p:pic>
          <p:nvPicPr>
            <p:cNvPr id="107" name="object 10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38491" y="3989161"/>
              <a:ext cx="500014" cy="500014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964613" y="4516500"/>
              <a:ext cx="1047750" cy="280670"/>
            </a:xfrm>
            <a:custGeom>
              <a:avLst/>
              <a:gdLst/>
              <a:ahLst/>
              <a:cxnLst/>
              <a:rect l="l" t="t" r="r" b="b"/>
              <a:pathLst>
                <a:path w="1047750" h="280670">
                  <a:moveTo>
                    <a:pt x="1047750" y="4826"/>
                  </a:moveTo>
                  <a:lnTo>
                    <a:pt x="1042936" y="0"/>
                  </a:lnTo>
                  <a:lnTo>
                    <a:pt x="10769" y="0"/>
                  </a:lnTo>
                  <a:lnTo>
                    <a:pt x="4826" y="0"/>
                  </a:lnTo>
                  <a:lnTo>
                    <a:pt x="0" y="4826"/>
                  </a:lnTo>
                  <a:lnTo>
                    <a:pt x="0" y="94068"/>
                  </a:lnTo>
                  <a:lnTo>
                    <a:pt x="4826" y="98894"/>
                  </a:lnTo>
                  <a:lnTo>
                    <a:pt x="210261" y="98894"/>
                  </a:lnTo>
                  <a:lnTo>
                    <a:pt x="210261" y="278206"/>
                  </a:lnTo>
                  <a:lnTo>
                    <a:pt x="212128" y="280073"/>
                  </a:lnTo>
                  <a:lnTo>
                    <a:pt x="278930" y="280073"/>
                  </a:lnTo>
                  <a:lnTo>
                    <a:pt x="280797" y="278206"/>
                  </a:lnTo>
                  <a:lnTo>
                    <a:pt x="280797" y="98894"/>
                  </a:lnTo>
                  <a:lnTo>
                    <a:pt x="790892" y="98894"/>
                  </a:lnTo>
                  <a:lnTo>
                    <a:pt x="790892" y="278206"/>
                  </a:lnTo>
                  <a:lnTo>
                    <a:pt x="792759" y="280073"/>
                  </a:lnTo>
                  <a:lnTo>
                    <a:pt x="859574" y="280073"/>
                  </a:lnTo>
                  <a:lnTo>
                    <a:pt x="861428" y="278206"/>
                  </a:lnTo>
                  <a:lnTo>
                    <a:pt x="861428" y="98894"/>
                  </a:lnTo>
                  <a:lnTo>
                    <a:pt x="1042936" y="98894"/>
                  </a:lnTo>
                  <a:lnTo>
                    <a:pt x="1047750" y="94068"/>
                  </a:lnTo>
                  <a:lnTo>
                    <a:pt x="1047750" y="4826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47625">
              <a:lnSpc>
                <a:spcPct val="100000"/>
              </a:lnSpc>
              <a:spcBef>
                <a:spcPts val="1035"/>
              </a:spcBef>
            </a:pPr>
            <a:fld id="{81D60167-4931-47E6-BA6A-407CBD079E47}" type="slidenum">
              <a:rPr spc="15" dirty="0"/>
              <a:t>28</a:t>
            </a:fld>
            <a:endParaRPr spc="1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84837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190" dirty="0">
                <a:latin typeface="Arial MT"/>
                <a:cs typeface="Arial MT"/>
              </a:rPr>
              <a:t>Синхронизация часов с регулировкой задержки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76257" y="2577426"/>
            <a:ext cx="2653665" cy="2012314"/>
            <a:chOff x="6676257" y="2577426"/>
            <a:chExt cx="2653665" cy="2012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75442" y="2640187"/>
              <a:ext cx="2154283" cy="1949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76257" y="2577426"/>
              <a:ext cx="856838" cy="17758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88225" y="3664082"/>
              <a:ext cx="1461770" cy="557530"/>
            </a:xfrm>
            <a:custGeom>
              <a:avLst/>
              <a:gdLst/>
              <a:ahLst/>
              <a:cxnLst/>
              <a:rect l="l" t="t" r="r" b="b"/>
              <a:pathLst>
                <a:path w="1461770" h="557529">
                  <a:moveTo>
                    <a:pt x="1461198" y="557328"/>
                  </a:moveTo>
                  <a:lnTo>
                    <a:pt x="1461198" y="375198"/>
                  </a:lnTo>
                </a:path>
                <a:path w="1461770" h="557529">
                  <a:moveTo>
                    <a:pt x="754167" y="515120"/>
                  </a:moveTo>
                  <a:lnTo>
                    <a:pt x="754167" y="70264"/>
                  </a:lnTo>
                </a:path>
                <a:path w="1461770" h="557529">
                  <a:moveTo>
                    <a:pt x="377083" y="518226"/>
                  </a:moveTo>
                  <a:lnTo>
                    <a:pt x="377083" y="61109"/>
                  </a:lnTo>
                </a:path>
                <a:path w="1461770" h="557529">
                  <a:moveTo>
                    <a:pt x="0" y="490653"/>
                  </a:moveTo>
                  <a:lnTo>
                    <a:pt x="0" y="0"/>
                  </a:lnTo>
                </a:path>
              </a:pathLst>
            </a:custGeom>
            <a:ln w="911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19049" y="4221411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2017" y="4179204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34933" y="4182309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657850" y="4154736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119049" y="4039282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12017" y="3734347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933" y="372519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657850" y="3664083"/>
              <a:ext cx="60960" cy="0"/>
            </a:xfrm>
            <a:custGeom>
              <a:avLst/>
              <a:gdLst/>
              <a:ahLst/>
              <a:cxnLst/>
              <a:rect l="l" t="t" r="r" b="b"/>
              <a:pathLst>
                <a:path w="60959">
                  <a:moveTo>
                    <a:pt x="60749" y="0"/>
                  </a:moveTo>
                  <a:lnTo>
                    <a:pt x="0" y="0"/>
                  </a:lnTo>
                </a:path>
              </a:pathLst>
            </a:custGeom>
            <a:ln w="6074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16011" y="4096935"/>
              <a:ext cx="66824" cy="668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8979" y="3923362"/>
              <a:ext cx="66824" cy="668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31896" y="3920337"/>
              <a:ext cx="66824" cy="6682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4813" y="3875998"/>
              <a:ext cx="66824" cy="66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169734" y="2640187"/>
              <a:ext cx="2074545" cy="1656714"/>
            </a:xfrm>
            <a:custGeom>
              <a:avLst/>
              <a:gdLst/>
              <a:ahLst/>
              <a:cxnLst/>
              <a:rect l="l" t="t" r="r" b="b"/>
              <a:pathLst>
                <a:path w="2074545" h="1656714">
                  <a:moveTo>
                    <a:pt x="0" y="1656519"/>
                  </a:moveTo>
                  <a:lnTo>
                    <a:pt x="2073960" y="1656519"/>
                  </a:lnTo>
                </a:path>
                <a:path w="2074545" h="1656714">
                  <a:moveTo>
                    <a:pt x="0" y="0"/>
                  </a:moveTo>
                  <a:lnTo>
                    <a:pt x="2073960" y="0"/>
                  </a:lnTo>
                </a:path>
              </a:pathLst>
            </a:custGeom>
            <a:ln w="48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564672" y="2647948"/>
            <a:ext cx="2646680" cy="2023745"/>
            <a:chOff x="564672" y="2647948"/>
            <a:chExt cx="2646680" cy="202374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231" y="3840899"/>
              <a:ext cx="546262" cy="493882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533" y="2766423"/>
              <a:ext cx="546262" cy="1601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182087" y="0"/>
                  </a:moveTo>
                  <a:lnTo>
                    <a:pt x="0" y="0"/>
                  </a:lnTo>
                  <a:lnTo>
                    <a:pt x="0" y="52781"/>
                  </a:lnTo>
                  <a:lnTo>
                    <a:pt x="182087" y="52781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96" y="4137480"/>
              <a:ext cx="182245" cy="53340"/>
            </a:xfrm>
            <a:custGeom>
              <a:avLst/>
              <a:gdLst/>
              <a:ahLst/>
              <a:cxnLst/>
              <a:rect l="l" t="t" r="r" b="b"/>
              <a:pathLst>
                <a:path w="182244" h="53339">
                  <a:moveTo>
                    <a:pt x="0" y="52781"/>
                  </a:moveTo>
                  <a:lnTo>
                    <a:pt x="182087" y="52781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52781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7929" y="3422419"/>
              <a:ext cx="546262" cy="76784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182087" y="0"/>
                  </a:moveTo>
                  <a:lnTo>
                    <a:pt x="0" y="0"/>
                  </a:lnTo>
                  <a:lnTo>
                    <a:pt x="0" y="278986"/>
                  </a:lnTo>
                  <a:lnTo>
                    <a:pt x="182087" y="278986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155494" y="4190261"/>
              <a:ext cx="182245" cy="279400"/>
            </a:xfrm>
            <a:custGeom>
              <a:avLst/>
              <a:gdLst/>
              <a:ahLst/>
              <a:cxnLst/>
              <a:rect l="l" t="t" r="r" b="b"/>
              <a:pathLst>
                <a:path w="182244" h="279400">
                  <a:moveTo>
                    <a:pt x="0" y="278986"/>
                  </a:moveTo>
                  <a:lnTo>
                    <a:pt x="182087" y="278986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27898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182087" y="0"/>
                  </a:moveTo>
                  <a:lnTo>
                    <a:pt x="0" y="0"/>
                  </a:lnTo>
                  <a:lnTo>
                    <a:pt x="0" y="443614"/>
                  </a:lnTo>
                  <a:lnTo>
                    <a:pt x="182087" y="443614"/>
                  </a:lnTo>
                  <a:lnTo>
                    <a:pt x="182087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14192" y="3746647"/>
              <a:ext cx="182245" cy="443865"/>
            </a:xfrm>
            <a:custGeom>
              <a:avLst/>
              <a:gdLst/>
              <a:ahLst/>
              <a:cxnLst/>
              <a:rect l="l" t="t" r="r" b="b"/>
              <a:pathLst>
                <a:path w="182244" h="443864">
                  <a:moveTo>
                    <a:pt x="0" y="443614"/>
                  </a:moveTo>
                  <a:lnTo>
                    <a:pt x="182087" y="443614"/>
                  </a:lnTo>
                  <a:lnTo>
                    <a:pt x="182087" y="0"/>
                  </a:lnTo>
                  <a:lnTo>
                    <a:pt x="0" y="0"/>
                  </a:lnTo>
                  <a:lnTo>
                    <a:pt x="0" y="443614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123664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127" y="4600185"/>
              <a:ext cx="389792" cy="714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2363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98867" y="4600185"/>
              <a:ext cx="375505" cy="7143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641061" y="4554389"/>
              <a:ext cx="0" cy="22225"/>
            </a:xfrm>
            <a:custGeom>
              <a:avLst/>
              <a:gdLst/>
              <a:ahLst/>
              <a:cxnLst/>
              <a:rect l="l" t="t" r="r" b="b"/>
              <a:pathLst>
                <a:path h="22225">
                  <a:moveTo>
                    <a:pt x="0" y="0"/>
                  </a:moveTo>
                  <a:lnTo>
                    <a:pt x="0" y="22075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457001" y="4600185"/>
              <a:ext cx="381561" cy="71431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6170" y="4441600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0822" y="440732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0" y="62349"/>
                  </a:moveTo>
                  <a:lnTo>
                    <a:pt x="0" y="70200"/>
                  </a:lnTo>
                  <a:lnTo>
                    <a:pt x="43804" y="70200"/>
                  </a:lnTo>
                  <a:lnTo>
                    <a:pt x="43804" y="62349"/>
                  </a:lnTo>
                  <a:lnTo>
                    <a:pt x="11258" y="62349"/>
                  </a:lnTo>
                  <a:lnTo>
                    <a:pt x="35289" y="37655"/>
                  </a:lnTo>
                  <a:lnTo>
                    <a:pt x="38884" y="33303"/>
                  </a:lnTo>
                  <a:lnTo>
                    <a:pt x="40777" y="30275"/>
                  </a:lnTo>
                  <a:lnTo>
                    <a:pt x="42858" y="25261"/>
                  </a:lnTo>
                  <a:lnTo>
                    <a:pt x="43426" y="22518"/>
                  </a:lnTo>
                  <a:lnTo>
                    <a:pt x="43426" y="13718"/>
                  </a:lnTo>
                  <a:lnTo>
                    <a:pt x="41249" y="8987"/>
                  </a:lnTo>
                  <a:lnTo>
                    <a:pt x="32735" y="1798"/>
                  </a:lnTo>
                  <a:lnTo>
                    <a:pt x="27058" y="0"/>
                  </a:lnTo>
                  <a:lnTo>
                    <a:pt x="17218" y="0"/>
                  </a:lnTo>
                  <a:lnTo>
                    <a:pt x="14192" y="379"/>
                  </a:lnTo>
                  <a:lnTo>
                    <a:pt x="7758" y="1893"/>
                  </a:lnTo>
                  <a:lnTo>
                    <a:pt x="4258" y="3027"/>
                  </a:lnTo>
                  <a:lnTo>
                    <a:pt x="473" y="4541"/>
                  </a:lnTo>
                  <a:lnTo>
                    <a:pt x="473" y="14003"/>
                  </a:lnTo>
                  <a:lnTo>
                    <a:pt x="4163" y="11921"/>
                  </a:lnTo>
                  <a:lnTo>
                    <a:pt x="7663" y="10407"/>
                  </a:lnTo>
                  <a:lnTo>
                    <a:pt x="14097" y="8421"/>
                  </a:lnTo>
                  <a:lnTo>
                    <a:pt x="17218" y="7853"/>
                  </a:lnTo>
                  <a:lnTo>
                    <a:pt x="24315" y="7853"/>
                  </a:lnTo>
                  <a:lnTo>
                    <a:pt x="27626" y="9083"/>
                  </a:lnTo>
                  <a:lnTo>
                    <a:pt x="32735" y="13624"/>
                  </a:lnTo>
                  <a:lnTo>
                    <a:pt x="34060" y="16652"/>
                  </a:lnTo>
                  <a:lnTo>
                    <a:pt x="34060" y="22518"/>
                  </a:lnTo>
                  <a:lnTo>
                    <a:pt x="33397" y="24883"/>
                  </a:lnTo>
                  <a:lnTo>
                    <a:pt x="31126" y="29518"/>
                  </a:lnTo>
                  <a:lnTo>
                    <a:pt x="29044" y="32357"/>
                  </a:lnTo>
                  <a:lnTo>
                    <a:pt x="24409" y="37466"/>
                  </a:lnTo>
                  <a:lnTo>
                    <a:pt x="0" y="623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64672" y="4443936"/>
              <a:ext cx="59690" cy="8255"/>
            </a:xfrm>
            <a:custGeom>
              <a:avLst/>
              <a:gdLst/>
              <a:ahLst/>
              <a:cxnLst/>
              <a:rect l="l" t="t" r="r" b="b"/>
              <a:pathLst>
                <a:path w="59690" h="8254">
                  <a:moveTo>
                    <a:pt x="0" y="0"/>
                  </a:moveTo>
                  <a:lnTo>
                    <a:pt x="0" y="7853"/>
                  </a:lnTo>
                  <a:lnTo>
                    <a:pt x="59226" y="7853"/>
                  </a:lnTo>
                  <a:lnTo>
                    <a:pt x="5922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6170" y="419026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0118" y="4155985"/>
              <a:ext cx="48260" cy="71755"/>
            </a:xfrm>
            <a:custGeom>
              <a:avLst/>
              <a:gdLst/>
              <a:ahLst/>
              <a:cxnLst/>
              <a:rect l="l" t="t" r="r" b="b"/>
              <a:pathLst>
                <a:path w="48259" h="71754">
                  <a:moveTo>
                    <a:pt x="47688" y="35763"/>
                  </a:moveTo>
                  <a:lnTo>
                    <a:pt x="38315" y="4508"/>
                  </a:lnTo>
                  <a:lnTo>
                    <a:pt x="38315" y="26301"/>
                  </a:lnTo>
                  <a:lnTo>
                    <a:pt x="38315" y="45224"/>
                  </a:lnTo>
                  <a:lnTo>
                    <a:pt x="37084" y="52324"/>
                  </a:lnTo>
                  <a:lnTo>
                    <a:pt x="34721" y="57048"/>
                  </a:lnTo>
                  <a:lnTo>
                    <a:pt x="32258" y="61785"/>
                  </a:lnTo>
                  <a:lnTo>
                    <a:pt x="28663" y="64147"/>
                  </a:lnTo>
                  <a:lnTo>
                    <a:pt x="19011" y="64147"/>
                  </a:lnTo>
                  <a:lnTo>
                    <a:pt x="15417" y="61785"/>
                  </a:lnTo>
                  <a:lnTo>
                    <a:pt x="10502" y="52324"/>
                  </a:lnTo>
                  <a:lnTo>
                    <a:pt x="9372" y="45224"/>
                  </a:lnTo>
                  <a:lnTo>
                    <a:pt x="9372" y="26301"/>
                  </a:lnTo>
                  <a:lnTo>
                    <a:pt x="10502" y="19215"/>
                  </a:lnTo>
                  <a:lnTo>
                    <a:pt x="15417" y="9753"/>
                  </a:lnTo>
                  <a:lnTo>
                    <a:pt x="19011" y="7378"/>
                  </a:lnTo>
                  <a:lnTo>
                    <a:pt x="28663" y="7378"/>
                  </a:lnTo>
                  <a:lnTo>
                    <a:pt x="32258" y="9753"/>
                  </a:lnTo>
                  <a:lnTo>
                    <a:pt x="34721" y="14478"/>
                  </a:lnTo>
                  <a:lnTo>
                    <a:pt x="37084" y="19215"/>
                  </a:lnTo>
                  <a:lnTo>
                    <a:pt x="38315" y="26301"/>
                  </a:lnTo>
                  <a:lnTo>
                    <a:pt x="38315" y="4508"/>
                  </a:lnTo>
                  <a:lnTo>
                    <a:pt x="37376" y="3124"/>
                  </a:lnTo>
                  <a:lnTo>
                    <a:pt x="31508" y="0"/>
                  </a:lnTo>
                  <a:lnTo>
                    <a:pt x="16078" y="0"/>
                  </a:lnTo>
                  <a:lnTo>
                    <a:pt x="10121" y="3124"/>
                  </a:lnTo>
                  <a:lnTo>
                    <a:pt x="9372" y="4254"/>
                  </a:lnTo>
                  <a:lnTo>
                    <a:pt x="6057" y="9182"/>
                  </a:lnTo>
                  <a:lnTo>
                    <a:pt x="3390" y="14312"/>
                  </a:lnTo>
                  <a:lnTo>
                    <a:pt x="1498" y="20447"/>
                  </a:lnTo>
                  <a:lnTo>
                    <a:pt x="368" y="27609"/>
                  </a:lnTo>
                  <a:lnTo>
                    <a:pt x="0" y="35763"/>
                  </a:lnTo>
                  <a:lnTo>
                    <a:pt x="368" y="43980"/>
                  </a:lnTo>
                  <a:lnTo>
                    <a:pt x="16078" y="71437"/>
                  </a:lnTo>
                  <a:lnTo>
                    <a:pt x="31508" y="71437"/>
                  </a:lnTo>
                  <a:lnTo>
                    <a:pt x="47294" y="43980"/>
                  </a:lnTo>
                  <a:lnTo>
                    <a:pt x="47688" y="35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170" y="3938921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40778" y="3904652"/>
              <a:ext cx="43815" cy="70485"/>
            </a:xfrm>
            <a:custGeom>
              <a:avLst/>
              <a:gdLst/>
              <a:ahLst/>
              <a:cxnLst/>
              <a:rect l="l" t="t" r="r" b="b"/>
              <a:pathLst>
                <a:path w="43815" h="70485">
                  <a:moveTo>
                    <a:pt x="43802" y="62344"/>
                  </a:moveTo>
                  <a:lnTo>
                    <a:pt x="11264" y="62344"/>
                  </a:lnTo>
                  <a:lnTo>
                    <a:pt x="35293" y="37655"/>
                  </a:lnTo>
                  <a:lnTo>
                    <a:pt x="38887" y="33299"/>
                  </a:lnTo>
                  <a:lnTo>
                    <a:pt x="40779" y="30276"/>
                  </a:lnTo>
                  <a:lnTo>
                    <a:pt x="42862" y="25260"/>
                  </a:lnTo>
                  <a:lnTo>
                    <a:pt x="43434" y="22517"/>
                  </a:lnTo>
                  <a:lnTo>
                    <a:pt x="43434" y="13716"/>
                  </a:lnTo>
                  <a:lnTo>
                    <a:pt x="41249" y="8991"/>
                  </a:lnTo>
                  <a:lnTo>
                    <a:pt x="32740" y="1790"/>
                  </a:lnTo>
                  <a:lnTo>
                    <a:pt x="27063" y="0"/>
                  </a:lnTo>
                  <a:lnTo>
                    <a:pt x="17221" y="0"/>
                  </a:lnTo>
                  <a:lnTo>
                    <a:pt x="14198" y="381"/>
                  </a:lnTo>
                  <a:lnTo>
                    <a:pt x="7759" y="1892"/>
                  </a:lnTo>
                  <a:lnTo>
                    <a:pt x="4254" y="3022"/>
                  </a:lnTo>
                  <a:lnTo>
                    <a:pt x="469" y="4533"/>
                  </a:lnTo>
                  <a:lnTo>
                    <a:pt x="469" y="13995"/>
                  </a:lnTo>
                  <a:lnTo>
                    <a:pt x="4165" y="11912"/>
                  </a:lnTo>
                  <a:lnTo>
                    <a:pt x="7670" y="10401"/>
                  </a:lnTo>
                  <a:lnTo>
                    <a:pt x="14097" y="8420"/>
                  </a:lnTo>
                  <a:lnTo>
                    <a:pt x="17221" y="7848"/>
                  </a:lnTo>
                  <a:lnTo>
                    <a:pt x="24320" y="7848"/>
                  </a:lnTo>
                  <a:lnTo>
                    <a:pt x="27622" y="9080"/>
                  </a:lnTo>
                  <a:lnTo>
                    <a:pt x="32740" y="13627"/>
                  </a:lnTo>
                  <a:lnTo>
                    <a:pt x="34061" y="16649"/>
                  </a:lnTo>
                  <a:lnTo>
                    <a:pt x="34061" y="22517"/>
                  </a:lnTo>
                  <a:lnTo>
                    <a:pt x="0" y="62344"/>
                  </a:lnTo>
                  <a:lnTo>
                    <a:pt x="0" y="70192"/>
                  </a:lnTo>
                  <a:lnTo>
                    <a:pt x="43802" y="70192"/>
                  </a:lnTo>
                  <a:lnTo>
                    <a:pt x="43802" y="62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6170" y="3687582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38505" y="3654539"/>
              <a:ext cx="50800" cy="69215"/>
            </a:xfrm>
            <a:custGeom>
              <a:avLst/>
              <a:gdLst/>
              <a:ahLst/>
              <a:cxnLst/>
              <a:rect l="l" t="t" r="r" b="b"/>
              <a:pathLst>
                <a:path w="50800" h="69214">
                  <a:moveTo>
                    <a:pt x="50241" y="44945"/>
                  </a:moveTo>
                  <a:lnTo>
                    <a:pt x="40398" y="44945"/>
                  </a:lnTo>
                  <a:lnTo>
                    <a:pt x="40398" y="0"/>
                  </a:lnTo>
                  <a:lnTo>
                    <a:pt x="31127" y="0"/>
                  </a:lnTo>
                  <a:lnTo>
                    <a:pt x="31127" y="8140"/>
                  </a:lnTo>
                  <a:lnTo>
                    <a:pt x="31127" y="44945"/>
                  </a:lnTo>
                  <a:lnTo>
                    <a:pt x="7569" y="44945"/>
                  </a:lnTo>
                  <a:lnTo>
                    <a:pt x="31127" y="8140"/>
                  </a:lnTo>
                  <a:lnTo>
                    <a:pt x="31127" y="0"/>
                  </a:lnTo>
                  <a:lnTo>
                    <a:pt x="28676" y="0"/>
                  </a:lnTo>
                  <a:lnTo>
                    <a:pt x="7569" y="32169"/>
                  </a:lnTo>
                  <a:lnTo>
                    <a:pt x="0" y="43713"/>
                  </a:lnTo>
                  <a:lnTo>
                    <a:pt x="0" y="52705"/>
                  </a:lnTo>
                  <a:lnTo>
                    <a:pt x="31127" y="52705"/>
                  </a:lnTo>
                  <a:lnTo>
                    <a:pt x="31127" y="68973"/>
                  </a:lnTo>
                  <a:lnTo>
                    <a:pt x="40398" y="68973"/>
                  </a:lnTo>
                  <a:lnTo>
                    <a:pt x="40398" y="52705"/>
                  </a:lnTo>
                  <a:lnTo>
                    <a:pt x="50241" y="52705"/>
                  </a:lnTo>
                  <a:lnTo>
                    <a:pt x="50241" y="449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6170" y="343624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40499" y="3401974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4">
                  <a:moveTo>
                    <a:pt x="47586" y="40868"/>
                  </a:moveTo>
                  <a:lnTo>
                    <a:pt x="45504" y="35102"/>
                  </a:lnTo>
                  <a:lnTo>
                    <a:pt x="38214" y="27470"/>
                  </a:lnTo>
                  <a:lnTo>
                    <a:pt x="38214" y="43141"/>
                  </a:lnTo>
                  <a:lnTo>
                    <a:pt x="38214" y="53073"/>
                  </a:lnTo>
                  <a:lnTo>
                    <a:pt x="36995" y="57048"/>
                  </a:lnTo>
                  <a:lnTo>
                    <a:pt x="32067" y="62725"/>
                  </a:lnTo>
                  <a:lnTo>
                    <a:pt x="28752" y="64147"/>
                  </a:lnTo>
                  <a:lnTo>
                    <a:pt x="20434" y="64147"/>
                  </a:lnTo>
                  <a:lnTo>
                    <a:pt x="17119" y="62725"/>
                  </a:lnTo>
                  <a:lnTo>
                    <a:pt x="12204" y="57048"/>
                  </a:lnTo>
                  <a:lnTo>
                    <a:pt x="10972" y="53073"/>
                  </a:lnTo>
                  <a:lnTo>
                    <a:pt x="10972" y="43141"/>
                  </a:lnTo>
                  <a:lnTo>
                    <a:pt x="12204" y="39166"/>
                  </a:lnTo>
                  <a:lnTo>
                    <a:pt x="17119" y="33489"/>
                  </a:lnTo>
                  <a:lnTo>
                    <a:pt x="20434" y="31978"/>
                  </a:lnTo>
                  <a:lnTo>
                    <a:pt x="28752" y="31978"/>
                  </a:lnTo>
                  <a:lnTo>
                    <a:pt x="32067" y="33489"/>
                  </a:lnTo>
                  <a:lnTo>
                    <a:pt x="36995" y="39166"/>
                  </a:lnTo>
                  <a:lnTo>
                    <a:pt x="38214" y="43141"/>
                  </a:lnTo>
                  <a:lnTo>
                    <a:pt x="38214" y="27470"/>
                  </a:lnTo>
                  <a:lnTo>
                    <a:pt x="37553" y="26771"/>
                  </a:lnTo>
                  <a:lnTo>
                    <a:pt x="32067" y="24599"/>
                  </a:lnTo>
                  <a:lnTo>
                    <a:pt x="21856" y="24599"/>
                  </a:lnTo>
                  <a:lnTo>
                    <a:pt x="18821" y="25349"/>
                  </a:lnTo>
                  <a:lnTo>
                    <a:pt x="13335" y="28194"/>
                  </a:lnTo>
                  <a:lnTo>
                    <a:pt x="11061" y="30276"/>
                  </a:lnTo>
                  <a:lnTo>
                    <a:pt x="10972" y="30416"/>
                  </a:lnTo>
                  <a:lnTo>
                    <a:pt x="9271" y="32918"/>
                  </a:lnTo>
                  <a:lnTo>
                    <a:pt x="9652" y="24599"/>
                  </a:lnTo>
                  <a:lnTo>
                    <a:pt x="11544" y="18262"/>
                  </a:lnTo>
                  <a:lnTo>
                    <a:pt x="17970" y="9931"/>
                  </a:lnTo>
                  <a:lnTo>
                    <a:pt x="22707" y="7848"/>
                  </a:lnTo>
                  <a:lnTo>
                    <a:pt x="32067" y="7950"/>
                  </a:lnTo>
                  <a:lnTo>
                    <a:pt x="33578" y="8128"/>
                  </a:lnTo>
                  <a:lnTo>
                    <a:pt x="38404" y="9271"/>
                  </a:lnTo>
                  <a:lnTo>
                    <a:pt x="40779" y="10121"/>
                  </a:lnTo>
                  <a:lnTo>
                    <a:pt x="43141" y="11252"/>
                  </a:lnTo>
                  <a:lnTo>
                    <a:pt x="43141" y="2743"/>
                  </a:lnTo>
                  <a:lnTo>
                    <a:pt x="19862" y="0"/>
                  </a:lnTo>
                  <a:lnTo>
                    <a:pt x="12865" y="3314"/>
                  </a:lnTo>
                  <a:lnTo>
                    <a:pt x="0" y="35763"/>
                  </a:lnTo>
                  <a:lnTo>
                    <a:pt x="393" y="43967"/>
                  </a:lnTo>
                  <a:lnTo>
                    <a:pt x="16649" y="71424"/>
                  </a:lnTo>
                  <a:lnTo>
                    <a:pt x="31508" y="71424"/>
                  </a:lnTo>
                  <a:lnTo>
                    <a:pt x="37084" y="69342"/>
                  </a:lnTo>
                  <a:lnTo>
                    <a:pt x="45415" y="60833"/>
                  </a:lnTo>
                  <a:lnTo>
                    <a:pt x="47586" y="55156"/>
                  </a:lnTo>
                  <a:lnTo>
                    <a:pt x="47586" y="4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16170" y="3184903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0308" y="3150717"/>
              <a:ext cx="47625" cy="71755"/>
            </a:xfrm>
            <a:custGeom>
              <a:avLst/>
              <a:gdLst/>
              <a:ahLst/>
              <a:cxnLst/>
              <a:rect l="l" t="t" r="r" b="b"/>
              <a:pathLst>
                <a:path w="47625" h="71755">
                  <a:moveTo>
                    <a:pt x="47307" y="46367"/>
                  </a:moveTo>
                  <a:lnTo>
                    <a:pt x="45974" y="42583"/>
                  </a:lnTo>
                  <a:lnTo>
                    <a:pt x="43522" y="39560"/>
                  </a:lnTo>
                  <a:lnTo>
                    <a:pt x="40970" y="36525"/>
                  </a:lnTo>
                  <a:lnTo>
                    <a:pt x="37934" y="34734"/>
                  </a:lnTo>
                  <a:lnTo>
                    <a:pt x="37934" y="46558"/>
                  </a:lnTo>
                  <a:lnTo>
                    <a:pt x="37934" y="54889"/>
                  </a:lnTo>
                  <a:lnTo>
                    <a:pt x="36614" y="58102"/>
                  </a:lnTo>
                  <a:lnTo>
                    <a:pt x="34061" y="60464"/>
                  </a:lnTo>
                  <a:lnTo>
                    <a:pt x="31508" y="62928"/>
                  </a:lnTo>
                  <a:lnTo>
                    <a:pt x="28092" y="64033"/>
                  </a:lnTo>
                  <a:lnTo>
                    <a:pt x="19202" y="64058"/>
                  </a:lnTo>
                  <a:lnTo>
                    <a:pt x="15709" y="62928"/>
                  </a:lnTo>
                  <a:lnTo>
                    <a:pt x="10591" y="58191"/>
                  </a:lnTo>
                  <a:lnTo>
                    <a:pt x="9359" y="54889"/>
                  </a:lnTo>
                  <a:lnTo>
                    <a:pt x="9359" y="46558"/>
                  </a:lnTo>
                  <a:lnTo>
                    <a:pt x="10591" y="43345"/>
                  </a:lnTo>
                  <a:lnTo>
                    <a:pt x="15709" y="38608"/>
                  </a:lnTo>
                  <a:lnTo>
                    <a:pt x="19202" y="37376"/>
                  </a:lnTo>
                  <a:lnTo>
                    <a:pt x="28092" y="37376"/>
                  </a:lnTo>
                  <a:lnTo>
                    <a:pt x="31597" y="38608"/>
                  </a:lnTo>
                  <a:lnTo>
                    <a:pt x="34150" y="40970"/>
                  </a:lnTo>
                  <a:lnTo>
                    <a:pt x="36614" y="43345"/>
                  </a:lnTo>
                  <a:lnTo>
                    <a:pt x="37934" y="46558"/>
                  </a:lnTo>
                  <a:lnTo>
                    <a:pt x="37934" y="34734"/>
                  </a:lnTo>
                  <a:lnTo>
                    <a:pt x="37465" y="34442"/>
                  </a:lnTo>
                  <a:lnTo>
                    <a:pt x="33020" y="33401"/>
                  </a:lnTo>
                  <a:lnTo>
                    <a:pt x="36995" y="32461"/>
                  </a:lnTo>
                  <a:lnTo>
                    <a:pt x="40017" y="30568"/>
                  </a:lnTo>
                  <a:lnTo>
                    <a:pt x="44564" y="25082"/>
                  </a:lnTo>
                  <a:lnTo>
                    <a:pt x="45694" y="21767"/>
                  </a:lnTo>
                  <a:lnTo>
                    <a:pt x="45694" y="12306"/>
                  </a:lnTo>
                  <a:lnTo>
                    <a:pt x="43713" y="7950"/>
                  </a:lnTo>
                  <a:lnTo>
                    <a:pt x="39827" y="4737"/>
                  </a:lnTo>
                  <a:lnTo>
                    <a:pt x="36423" y="1981"/>
                  </a:lnTo>
                  <a:lnTo>
                    <a:pt x="36423" y="15049"/>
                  </a:lnTo>
                  <a:lnTo>
                    <a:pt x="36423" y="22237"/>
                  </a:lnTo>
                  <a:lnTo>
                    <a:pt x="35293" y="25082"/>
                  </a:lnTo>
                  <a:lnTo>
                    <a:pt x="33020" y="27063"/>
                  </a:lnTo>
                  <a:lnTo>
                    <a:pt x="30746" y="29057"/>
                  </a:lnTo>
                  <a:lnTo>
                    <a:pt x="28003" y="29883"/>
                  </a:lnTo>
                  <a:lnTo>
                    <a:pt x="19202" y="29883"/>
                  </a:lnTo>
                  <a:lnTo>
                    <a:pt x="16459" y="29057"/>
                  </a:lnTo>
                  <a:lnTo>
                    <a:pt x="14287" y="27152"/>
                  </a:lnTo>
                  <a:lnTo>
                    <a:pt x="11925" y="25082"/>
                  </a:lnTo>
                  <a:lnTo>
                    <a:pt x="10883" y="22237"/>
                  </a:lnTo>
                  <a:lnTo>
                    <a:pt x="10883" y="15049"/>
                  </a:lnTo>
                  <a:lnTo>
                    <a:pt x="11925" y="12306"/>
                  </a:lnTo>
                  <a:lnTo>
                    <a:pt x="16459" y="8331"/>
                  </a:lnTo>
                  <a:lnTo>
                    <a:pt x="19202" y="7416"/>
                  </a:lnTo>
                  <a:lnTo>
                    <a:pt x="28003" y="7416"/>
                  </a:lnTo>
                  <a:lnTo>
                    <a:pt x="30746" y="8331"/>
                  </a:lnTo>
                  <a:lnTo>
                    <a:pt x="35293" y="12306"/>
                  </a:lnTo>
                  <a:lnTo>
                    <a:pt x="36423" y="15049"/>
                  </a:lnTo>
                  <a:lnTo>
                    <a:pt x="36423" y="1981"/>
                  </a:lnTo>
                  <a:lnTo>
                    <a:pt x="35852" y="1524"/>
                  </a:lnTo>
                  <a:lnTo>
                    <a:pt x="30746" y="0"/>
                  </a:lnTo>
                  <a:lnTo>
                    <a:pt x="16459" y="0"/>
                  </a:lnTo>
                  <a:lnTo>
                    <a:pt x="11353" y="1524"/>
                  </a:lnTo>
                  <a:lnTo>
                    <a:pt x="10883" y="1917"/>
                  </a:lnTo>
                  <a:lnTo>
                    <a:pt x="7467" y="4737"/>
                  </a:lnTo>
                  <a:lnTo>
                    <a:pt x="3505" y="7950"/>
                  </a:lnTo>
                  <a:lnTo>
                    <a:pt x="1612" y="12306"/>
                  </a:lnTo>
                  <a:lnTo>
                    <a:pt x="1612" y="21767"/>
                  </a:lnTo>
                  <a:lnTo>
                    <a:pt x="2654" y="25082"/>
                  </a:lnTo>
                  <a:lnTo>
                    <a:pt x="7188" y="30568"/>
                  </a:lnTo>
                  <a:lnTo>
                    <a:pt x="10312" y="32461"/>
                  </a:lnTo>
                  <a:lnTo>
                    <a:pt x="14287" y="33401"/>
                  </a:lnTo>
                  <a:lnTo>
                    <a:pt x="9740" y="34442"/>
                  </a:lnTo>
                  <a:lnTo>
                    <a:pt x="9359" y="34671"/>
                  </a:lnTo>
                  <a:lnTo>
                    <a:pt x="6248" y="36525"/>
                  </a:lnTo>
                  <a:lnTo>
                    <a:pt x="3784" y="39560"/>
                  </a:lnTo>
                  <a:lnTo>
                    <a:pt x="1231" y="42583"/>
                  </a:lnTo>
                  <a:lnTo>
                    <a:pt x="0" y="46367"/>
                  </a:lnTo>
                  <a:lnTo>
                    <a:pt x="0" y="57442"/>
                  </a:lnTo>
                  <a:lnTo>
                    <a:pt x="1981" y="62547"/>
                  </a:lnTo>
                  <a:lnTo>
                    <a:pt x="6057" y="66052"/>
                  </a:lnTo>
                  <a:lnTo>
                    <a:pt x="10121" y="69646"/>
                  </a:lnTo>
                  <a:lnTo>
                    <a:pt x="15709" y="71259"/>
                  </a:lnTo>
                  <a:lnTo>
                    <a:pt x="31597" y="71234"/>
                  </a:lnTo>
                  <a:lnTo>
                    <a:pt x="36995" y="69646"/>
                  </a:lnTo>
                  <a:lnTo>
                    <a:pt x="45224" y="62547"/>
                  </a:lnTo>
                  <a:lnTo>
                    <a:pt x="47307" y="57442"/>
                  </a:lnTo>
                  <a:lnTo>
                    <a:pt x="47307" y="46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16170" y="2933564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071" y="2899286"/>
              <a:ext cx="103691" cy="71431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170" y="2682225"/>
              <a:ext cx="22225" cy="0"/>
            </a:xfrm>
            <a:custGeom>
              <a:avLst/>
              <a:gdLst/>
              <a:ahLst/>
              <a:cxnLst/>
              <a:rect l="l" t="t" r="r" b="b"/>
              <a:pathLst>
                <a:path w="22225">
                  <a:moveTo>
                    <a:pt x="22075" y="0"/>
                  </a:moveTo>
                  <a:lnTo>
                    <a:pt x="0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4071" y="2647948"/>
              <a:ext cx="100476" cy="702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245" y="2681282"/>
              <a:ext cx="2470785" cy="1873250"/>
            </a:xfrm>
            <a:custGeom>
              <a:avLst/>
              <a:gdLst/>
              <a:ahLst/>
              <a:cxnLst/>
              <a:rect l="l" t="t" r="r" b="b"/>
              <a:pathLst>
                <a:path w="2470785" h="1873250">
                  <a:moveTo>
                    <a:pt x="0" y="1873106"/>
                  </a:moveTo>
                  <a:lnTo>
                    <a:pt x="0" y="0"/>
                  </a:lnTo>
                </a:path>
                <a:path w="2470785" h="1873250">
                  <a:moveTo>
                    <a:pt x="2470321" y="1873106"/>
                  </a:moveTo>
                  <a:lnTo>
                    <a:pt x="2470321" y="0"/>
                  </a:lnTo>
                </a:path>
                <a:path w="2470785" h="1873250">
                  <a:moveTo>
                    <a:pt x="0" y="1873106"/>
                  </a:moveTo>
                  <a:lnTo>
                    <a:pt x="2470321" y="1873106"/>
                  </a:lnTo>
                </a:path>
                <a:path w="2470785" h="1873250">
                  <a:moveTo>
                    <a:pt x="0" y="0"/>
                  </a:moveTo>
                  <a:lnTo>
                    <a:pt x="2470321" y="0"/>
                  </a:lnTo>
                </a:path>
              </a:pathLst>
            </a:custGeom>
            <a:ln w="50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39546" y="2688538"/>
              <a:ext cx="2250440" cy="1858010"/>
            </a:xfrm>
            <a:custGeom>
              <a:avLst/>
              <a:gdLst/>
              <a:ahLst/>
              <a:cxnLst/>
              <a:rect l="l" t="t" r="r" b="b"/>
              <a:pathLst>
                <a:path w="2250440" h="1858010">
                  <a:moveTo>
                    <a:pt x="21564" y="1730375"/>
                  </a:moveTo>
                  <a:lnTo>
                    <a:pt x="0" y="1730375"/>
                  </a:lnTo>
                  <a:lnTo>
                    <a:pt x="0" y="1736940"/>
                  </a:lnTo>
                  <a:lnTo>
                    <a:pt x="21564" y="1736940"/>
                  </a:lnTo>
                  <a:lnTo>
                    <a:pt x="21564" y="1730375"/>
                  </a:lnTo>
                  <a:close/>
                </a:path>
                <a:path w="2250440" h="1858010">
                  <a:moveTo>
                    <a:pt x="70192" y="1749323"/>
                  </a:moveTo>
                  <a:lnTo>
                    <a:pt x="56984" y="1749323"/>
                  </a:lnTo>
                  <a:lnTo>
                    <a:pt x="56984" y="1696351"/>
                  </a:lnTo>
                  <a:lnTo>
                    <a:pt x="48869" y="1696351"/>
                  </a:lnTo>
                  <a:lnTo>
                    <a:pt x="34607" y="1699221"/>
                  </a:lnTo>
                  <a:lnTo>
                    <a:pt x="34607" y="1706600"/>
                  </a:lnTo>
                  <a:lnTo>
                    <a:pt x="48958" y="1703730"/>
                  </a:lnTo>
                  <a:lnTo>
                    <a:pt x="48958" y="1749323"/>
                  </a:lnTo>
                  <a:lnTo>
                    <a:pt x="35750" y="1749323"/>
                  </a:lnTo>
                  <a:lnTo>
                    <a:pt x="35750" y="1756130"/>
                  </a:lnTo>
                  <a:lnTo>
                    <a:pt x="70192" y="1756130"/>
                  </a:lnTo>
                  <a:lnTo>
                    <a:pt x="70192" y="1749323"/>
                  </a:lnTo>
                  <a:close/>
                </a:path>
                <a:path w="2250440" h="1858010">
                  <a:moveTo>
                    <a:pt x="94957" y="1745957"/>
                  </a:moveTo>
                  <a:lnTo>
                    <a:pt x="86512" y="1745957"/>
                  </a:lnTo>
                  <a:lnTo>
                    <a:pt x="86512" y="1756130"/>
                  </a:lnTo>
                  <a:lnTo>
                    <a:pt x="94957" y="1756130"/>
                  </a:lnTo>
                  <a:lnTo>
                    <a:pt x="94957" y="1745957"/>
                  </a:lnTo>
                  <a:close/>
                </a:path>
                <a:path w="2250440" h="1858010">
                  <a:moveTo>
                    <a:pt x="151358" y="1735302"/>
                  </a:moveTo>
                  <a:lnTo>
                    <a:pt x="142836" y="1735302"/>
                  </a:lnTo>
                  <a:lnTo>
                    <a:pt x="142836" y="1696351"/>
                  </a:lnTo>
                  <a:lnTo>
                    <a:pt x="134797" y="1696351"/>
                  </a:lnTo>
                  <a:lnTo>
                    <a:pt x="134797" y="1703400"/>
                  </a:lnTo>
                  <a:lnTo>
                    <a:pt x="134797" y="1735302"/>
                  </a:lnTo>
                  <a:lnTo>
                    <a:pt x="114388" y="1735302"/>
                  </a:lnTo>
                  <a:lnTo>
                    <a:pt x="134797" y="1703400"/>
                  </a:lnTo>
                  <a:lnTo>
                    <a:pt x="134797" y="1696351"/>
                  </a:lnTo>
                  <a:lnTo>
                    <a:pt x="132664" y="1696351"/>
                  </a:lnTo>
                  <a:lnTo>
                    <a:pt x="114388" y="1724228"/>
                  </a:lnTo>
                  <a:lnTo>
                    <a:pt x="107823" y="1734235"/>
                  </a:lnTo>
                  <a:lnTo>
                    <a:pt x="107823" y="1742020"/>
                  </a:lnTo>
                  <a:lnTo>
                    <a:pt x="134797" y="1742020"/>
                  </a:lnTo>
                  <a:lnTo>
                    <a:pt x="134797" y="1756130"/>
                  </a:lnTo>
                  <a:lnTo>
                    <a:pt x="142836" y="1756130"/>
                  </a:lnTo>
                  <a:lnTo>
                    <a:pt x="142836" y="1742020"/>
                  </a:lnTo>
                  <a:lnTo>
                    <a:pt x="151358" y="1742020"/>
                  </a:lnTo>
                  <a:lnTo>
                    <a:pt x="151358" y="1735302"/>
                  </a:lnTo>
                  <a:close/>
                </a:path>
                <a:path w="2250440" h="1858010">
                  <a:moveTo>
                    <a:pt x="200558" y="1749323"/>
                  </a:moveTo>
                  <a:lnTo>
                    <a:pt x="187363" y="1749323"/>
                  </a:lnTo>
                  <a:lnTo>
                    <a:pt x="187363" y="1696351"/>
                  </a:lnTo>
                  <a:lnTo>
                    <a:pt x="179247" y="1696351"/>
                  </a:lnTo>
                  <a:lnTo>
                    <a:pt x="164973" y="1699221"/>
                  </a:lnTo>
                  <a:lnTo>
                    <a:pt x="164973" y="1706600"/>
                  </a:lnTo>
                  <a:lnTo>
                    <a:pt x="179324" y="1703730"/>
                  </a:lnTo>
                  <a:lnTo>
                    <a:pt x="179324" y="1749323"/>
                  </a:lnTo>
                  <a:lnTo>
                    <a:pt x="166128" y="1749323"/>
                  </a:lnTo>
                  <a:lnTo>
                    <a:pt x="166128" y="1756130"/>
                  </a:lnTo>
                  <a:lnTo>
                    <a:pt x="200558" y="1756130"/>
                  </a:lnTo>
                  <a:lnTo>
                    <a:pt x="200558" y="1749323"/>
                  </a:lnTo>
                  <a:close/>
                </a:path>
                <a:path w="2250440" h="1858010">
                  <a:moveTo>
                    <a:pt x="211391" y="54038"/>
                  </a:moveTo>
                  <a:lnTo>
                    <a:pt x="198196" y="54038"/>
                  </a:lnTo>
                  <a:lnTo>
                    <a:pt x="198196" y="1066"/>
                  </a:lnTo>
                  <a:lnTo>
                    <a:pt x="190068" y="1066"/>
                  </a:lnTo>
                  <a:lnTo>
                    <a:pt x="175806" y="3937"/>
                  </a:lnTo>
                  <a:lnTo>
                    <a:pt x="175806" y="11315"/>
                  </a:lnTo>
                  <a:lnTo>
                    <a:pt x="190157" y="8445"/>
                  </a:lnTo>
                  <a:lnTo>
                    <a:pt x="190157" y="54038"/>
                  </a:lnTo>
                  <a:lnTo>
                    <a:pt x="176949" y="54038"/>
                  </a:lnTo>
                  <a:lnTo>
                    <a:pt x="176949" y="60845"/>
                  </a:lnTo>
                  <a:lnTo>
                    <a:pt x="211391" y="60845"/>
                  </a:lnTo>
                  <a:lnTo>
                    <a:pt x="211391" y="54038"/>
                  </a:lnTo>
                  <a:close/>
                </a:path>
                <a:path w="2250440" h="1858010">
                  <a:moveTo>
                    <a:pt x="263537" y="54038"/>
                  </a:moveTo>
                  <a:lnTo>
                    <a:pt x="250342" y="54038"/>
                  </a:lnTo>
                  <a:lnTo>
                    <a:pt x="250342" y="1066"/>
                  </a:lnTo>
                  <a:lnTo>
                    <a:pt x="242227" y="1066"/>
                  </a:lnTo>
                  <a:lnTo>
                    <a:pt x="227952" y="3937"/>
                  </a:lnTo>
                  <a:lnTo>
                    <a:pt x="227952" y="11315"/>
                  </a:lnTo>
                  <a:lnTo>
                    <a:pt x="242303" y="8445"/>
                  </a:lnTo>
                  <a:lnTo>
                    <a:pt x="242303" y="54038"/>
                  </a:lnTo>
                  <a:lnTo>
                    <a:pt x="229108" y="54038"/>
                  </a:lnTo>
                  <a:lnTo>
                    <a:pt x="229108" y="60845"/>
                  </a:lnTo>
                  <a:lnTo>
                    <a:pt x="263537" y="60845"/>
                  </a:lnTo>
                  <a:lnTo>
                    <a:pt x="263537" y="54038"/>
                  </a:lnTo>
                  <a:close/>
                </a:path>
                <a:path w="2250440" h="1858010">
                  <a:moveTo>
                    <a:pt x="288302" y="50673"/>
                  </a:moveTo>
                  <a:lnTo>
                    <a:pt x="279857" y="50673"/>
                  </a:lnTo>
                  <a:lnTo>
                    <a:pt x="279857" y="60845"/>
                  </a:lnTo>
                  <a:lnTo>
                    <a:pt x="288302" y="60845"/>
                  </a:lnTo>
                  <a:lnTo>
                    <a:pt x="288302" y="50673"/>
                  </a:lnTo>
                  <a:close/>
                </a:path>
                <a:path w="2250440" h="1858010">
                  <a:moveTo>
                    <a:pt x="342747" y="39687"/>
                  </a:moveTo>
                  <a:lnTo>
                    <a:pt x="341604" y="36410"/>
                  </a:lnTo>
                  <a:lnTo>
                    <a:pt x="337337" y="31165"/>
                  </a:lnTo>
                  <a:lnTo>
                    <a:pt x="334302" y="29438"/>
                  </a:lnTo>
                  <a:lnTo>
                    <a:pt x="330454" y="28613"/>
                  </a:lnTo>
                  <a:lnTo>
                    <a:pt x="333895" y="27800"/>
                  </a:lnTo>
                  <a:lnTo>
                    <a:pt x="336600" y="26162"/>
                  </a:lnTo>
                  <a:lnTo>
                    <a:pt x="340372" y="21564"/>
                  </a:lnTo>
                  <a:lnTo>
                    <a:pt x="341350" y="18783"/>
                  </a:lnTo>
                  <a:lnTo>
                    <a:pt x="341350" y="10744"/>
                  </a:lnTo>
                  <a:lnTo>
                    <a:pt x="339547" y="6972"/>
                  </a:lnTo>
                  <a:lnTo>
                    <a:pt x="332333" y="1397"/>
                  </a:lnTo>
                  <a:lnTo>
                    <a:pt x="327494" y="0"/>
                  </a:lnTo>
                  <a:lnTo>
                    <a:pt x="318973" y="0"/>
                  </a:lnTo>
                  <a:lnTo>
                    <a:pt x="316433" y="241"/>
                  </a:lnTo>
                  <a:lnTo>
                    <a:pt x="311099" y="1066"/>
                  </a:lnTo>
                  <a:lnTo>
                    <a:pt x="305193" y="2540"/>
                  </a:lnTo>
                  <a:lnTo>
                    <a:pt x="305193" y="9753"/>
                  </a:lnTo>
                  <a:lnTo>
                    <a:pt x="308229" y="8775"/>
                  </a:lnTo>
                  <a:lnTo>
                    <a:pt x="311010" y="8039"/>
                  </a:lnTo>
                  <a:lnTo>
                    <a:pt x="316103" y="7048"/>
                  </a:lnTo>
                  <a:lnTo>
                    <a:pt x="318477" y="6807"/>
                  </a:lnTo>
                  <a:lnTo>
                    <a:pt x="324713" y="6807"/>
                  </a:lnTo>
                  <a:lnTo>
                    <a:pt x="327825" y="7632"/>
                  </a:lnTo>
                  <a:lnTo>
                    <a:pt x="332168" y="10909"/>
                  </a:lnTo>
                  <a:lnTo>
                    <a:pt x="333324" y="13284"/>
                  </a:lnTo>
                  <a:lnTo>
                    <a:pt x="333324" y="19354"/>
                  </a:lnTo>
                  <a:lnTo>
                    <a:pt x="332257" y="21653"/>
                  </a:lnTo>
                  <a:lnTo>
                    <a:pt x="327990" y="24841"/>
                  </a:lnTo>
                  <a:lnTo>
                    <a:pt x="324954" y="25577"/>
                  </a:lnTo>
                  <a:lnTo>
                    <a:pt x="313728" y="25577"/>
                  </a:lnTo>
                  <a:lnTo>
                    <a:pt x="313728" y="32219"/>
                  </a:lnTo>
                  <a:lnTo>
                    <a:pt x="325120" y="32219"/>
                  </a:lnTo>
                  <a:lnTo>
                    <a:pt x="328561" y="33286"/>
                  </a:lnTo>
                  <a:lnTo>
                    <a:pt x="333476" y="37223"/>
                  </a:lnTo>
                  <a:lnTo>
                    <a:pt x="334708" y="40017"/>
                  </a:lnTo>
                  <a:lnTo>
                    <a:pt x="334708" y="47307"/>
                  </a:lnTo>
                  <a:lnTo>
                    <a:pt x="333324" y="50266"/>
                  </a:lnTo>
                  <a:lnTo>
                    <a:pt x="328066" y="54203"/>
                  </a:lnTo>
                  <a:lnTo>
                    <a:pt x="324218" y="55181"/>
                  </a:lnTo>
                  <a:lnTo>
                    <a:pt x="316179" y="55181"/>
                  </a:lnTo>
                  <a:lnTo>
                    <a:pt x="313397" y="54851"/>
                  </a:lnTo>
                  <a:lnTo>
                    <a:pt x="308063" y="53543"/>
                  </a:lnTo>
                  <a:lnTo>
                    <a:pt x="305600" y="52565"/>
                  </a:lnTo>
                  <a:lnTo>
                    <a:pt x="303390" y="51244"/>
                  </a:lnTo>
                  <a:lnTo>
                    <a:pt x="303390" y="59042"/>
                  </a:lnTo>
                  <a:lnTo>
                    <a:pt x="306184" y="60020"/>
                  </a:lnTo>
                  <a:lnTo>
                    <a:pt x="308965" y="60756"/>
                  </a:lnTo>
                  <a:lnTo>
                    <a:pt x="314210" y="61658"/>
                  </a:lnTo>
                  <a:lnTo>
                    <a:pt x="316839" y="61912"/>
                  </a:lnTo>
                  <a:lnTo>
                    <a:pt x="326847" y="61912"/>
                  </a:lnTo>
                  <a:lnTo>
                    <a:pt x="332574" y="60350"/>
                  </a:lnTo>
                  <a:lnTo>
                    <a:pt x="340702" y="53949"/>
                  </a:lnTo>
                  <a:lnTo>
                    <a:pt x="342747" y="49364"/>
                  </a:lnTo>
                  <a:lnTo>
                    <a:pt x="342747" y="39687"/>
                  </a:lnTo>
                  <a:close/>
                </a:path>
                <a:path w="2250440" h="1858010">
                  <a:moveTo>
                    <a:pt x="419544" y="82943"/>
                  </a:moveTo>
                  <a:lnTo>
                    <a:pt x="406349" y="82943"/>
                  </a:lnTo>
                  <a:lnTo>
                    <a:pt x="406349" y="29972"/>
                  </a:lnTo>
                  <a:lnTo>
                    <a:pt x="398233" y="29972"/>
                  </a:lnTo>
                  <a:lnTo>
                    <a:pt x="389877" y="31661"/>
                  </a:lnTo>
                  <a:lnTo>
                    <a:pt x="389483" y="31165"/>
                  </a:lnTo>
                  <a:lnTo>
                    <a:pt x="386448" y="29438"/>
                  </a:lnTo>
                  <a:lnTo>
                    <a:pt x="382600" y="28613"/>
                  </a:lnTo>
                  <a:lnTo>
                    <a:pt x="386041" y="27800"/>
                  </a:lnTo>
                  <a:lnTo>
                    <a:pt x="388747" y="26162"/>
                  </a:lnTo>
                  <a:lnTo>
                    <a:pt x="392518" y="21564"/>
                  </a:lnTo>
                  <a:lnTo>
                    <a:pt x="393496" y="18783"/>
                  </a:lnTo>
                  <a:lnTo>
                    <a:pt x="393496" y="10744"/>
                  </a:lnTo>
                  <a:lnTo>
                    <a:pt x="391693" y="6972"/>
                  </a:lnTo>
                  <a:lnTo>
                    <a:pt x="384479" y="1397"/>
                  </a:lnTo>
                  <a:lnTo>
                    <a:pt x="379641" y="0"/>
                  </a:lnTo>
                  <a:lnTo>
                    <a:pt x="371119" y="0"/>
                  </a:lnTo>
                  <a:lnTo>
                    <a:pt x="368579" y="241"/>
                  </a:lnTo>
                  <a:lnTo>
                    <a:pt x="363245" y="1066"/>
                  </a:lnTo>
                  <a:lnTo>
                    <a:pt x="357339" y="2540"/>
                  </a:lnTo>
                  <a:lnTo>
                    <a:pt x="357339" y="9753"/>
                  </a:lnTo>
                  <a:lnTo>
                    <a:pt x="360375" y="8775"/>
                  </a:lnTo>
                  <a:lnTo>
                    <a:pt x="363169" y="8039"/>
                  </a:lnTo>
                  <a:lnTo>
                    <a:pt x="368249" y="7048"/>
                  </a:lnTo>
                  <a:lnTo>
                    <a:pt x="370624" y="6807"/>
                  </a:lnTo>
                  <a:lnTo>
                    <a:pt x="376859" y="6807"/>
                  </a:lnTo>
                  <a:lnTo>
                    <a:pt x="379971" y="7632"/>
                  </a:lnTo>
                  <a:lnTo>
                    <a:pt x="384314" y="10909"/>
                  </a:lnTo>
                  <a:lnTo>
                    <a:pt x="385470" y="13284"/>
                  </a:lnTo>
                  <a:lnTo>
                    <a:pt x="385470" y="19354"/>
                  </a:lnTo>
                  <a:lnTo>
                    <a:pt x="384403" y="21653"/>
                  </a:lnTo>
                  <a:lnTo>
                    <a:pt x="380136" y="24841"/>
                  </a:lnTo>
                  <a:lnTo>
                    <a:pt x="377101" y="25577"/>
                  </a:lnTo>
                  <a:lnTo>
                    <a:pt x="365874" y="25577"/>
                  </a:lnTo>
                  <a:lnTo>
                    <a:pt x="365874" y="32219"/>
                  </a:lnTo>
                  <a:lnTo>
                    <a:pt x="377266" y="32219"/>
                  </a:lnTo>
                  <a:lnTo>
                    <a:pt x="380707" y="33286"/>
                  </a:lnTo>
                  <a:lnTo>
                    <a:pt x="383959" y="35890"/>
                  </a:lnTo>
                  <a:lnTo>
                    <a:pt x="383959" y="40220"/>
                  </a:lnTo>
                  <a:lnTo>
                    <a:pt x="386702" y="39674"/>
                  </a:lnTo>
                  <a:lnTo>
                    <a:pt x="386867" y="40017"/>
                  </a:lnTo>
                  <a:lnTo>
                    <a:pt x="386867" y="47307"/>
                  </a:lnTo>
                  <a:lnTo>
                    <a:pt x="385470" y="50266"/>
                  </a:lnTo>
                  <a:lnTo>
                    <a:pt x="380225" y="54203"/>
                  </a:lnTo>
                  <a:lnTo>
                    <a:pt x="376364" y="55181"/>
                  </a:lnTo>
                  <a:lnTo>
                    <a:pt x="368325" y="55181"/>
                  </a:lnTo>
                  <a:lnTo>
                    <a:pt x="365544" y="54851"/>
                  </a:lnTo>
                  <a:lnTo>
                    <a:pt x="360210" y="53543"/>
                  </a:lnTo>
                  <a:lnTo>
                    <a:pt x="357759" y="52565"/>
                  </a:lnTo>
                  <a:lnTo>
                    <a:pt x="355536" y="51244"/>
                  </a:lnTo>
                  <a:lnTo>
                    <a:pt x="355536" y="59042"/>
                  </a:lnTo>
                  <a:lnTo>
                    <a:pt x="358330" y="60020"/>
                  </a:lnTo>
                  <a:lnTo>
                    <a:pt x="361111" y="60756"/>
                  </a:lnTo>
                  <a:lnTo>
                    <a:pt x="366356" y="61658"/>
                  </a:lnTo>
                  <a:lnTo>
                    <a:pt x="368985" y="61912"/>
                  </a:lnTo>
                  <a:lnTo>
                    <a:pt x="378993" y="61912"/>
                  </a:lnTo>
                  <a:lnTo>
                    <a:pt x="384733" y="60350"/>
                  </a:lnTo>
                  <a:lnTo>
                    <a:pt x="392849" y="53949"/>
                  </a:lnTo>
                  <a:lnTo>
                    <a:pt x="394893" y="49364"/>
                  </a:lnTo>
                  <a:lnTo>
                    <a:pt x="394893" y="39687"/>
                  </a:lnTo>
                  <a:lnTo>
                    <a:pt x="394347" y="38150"/>
                  </a:lnTo>
                  <a:lnTo>
                    <a:pt x="398310" y="37350"/>
                  </a:lnTo>
                  <a:lnTo>
                    <a:pt x="398310" y="82943"/>
                  </a:lnTo>
                  <a:lnTo>
                    <a:pt x="385114" y="82943"/>
                  </a:lnTo>
                  <a:lnTo>
                    <a:pt x="385114" y="89750"/>
                  </a:lnTo>
                  <a:lnTo>
                    <a:pt x="419544" y="89750"/>
                  </a:lnTo>
                  <a:lnTo>
                    <a:pt x="419544" y="82943"/>
                  </a:lnTo>
                  <a:close/>
                </a:path>
                <a:path w="2250440" h="1858010">
                  <a:moveTo>
                    <a:pt x="471690" y="82943"/>
                  </a:moveTo>
                  <a:lnTo>
                    <a:pt x="458495" y="82943"/>
                  </a:lnTo>
                  <a:lnTo>
                    <a:pt x="458495" y="29972"/>
                  </a:lnTo>
                  <a:lnTo>
                    <a:pt x="450380" y="29972"/>
                  </a:lnTo>
                  <a:lnTo>
                    <a:pt x="436105" y="32842"/>
                  </a:lnTo>
                  <a:lnTo>
                    <a:pt x="436105" y="40220"/>
                  </a:lnTo>
                  <a:lnTo>
                    <a:pt x="450456" y="37350"/>
                  </a:lnTo>
                  <a:lnTo>
                    <a:pt x="450456" y="82943"/>
                  </a:lnTo>
                  <a:lnTo>
                    <a:pt x="437261" y="82943"/>
                  </a:lnTo>
                  <a:lnTo>
                    <a:pt x="437261" y="89750"/>
                  </a:lnTo>
                  <a:lnTo>
                    <a:pt x="471690" y="89750"/>
                  </a:lnTo>
                  <a:lnTo>
                    <a:pt x="471690" y="82943"/>
                  </a:lnTo>
                  <a:close/>
                </a:path>
                <a:path w="2250440" h="1858010">
                  <a:moveTo>
                    <a:pt x="496455" y="79578"/>
                  </a:moveTo>
                  <a:lnTo>
                    <a:pt x="488010" y="79578"/>
                  </a:lnTo>
                  <a:lnTo>
                    <a:pt x="488010" y="89750"/>
                  </a:lnTo>
                  <a:lnTo>
                    <a:pt x="496455" y="89750"/>
                  </a:lnTo>
                  <a:lnTo>
                    <a:pt x="496455" y="79578"/>
                  </a:lnTo>
                  <a:close/>
                </a:path>
                <a:path w="2250440" h="1858010">
                  <a:moveTo>
                    <a:pt x="549922" y="82943"/>
                  </a:moveTo>
                  <a:lnTo>
                    <a:pt x="536714" y="82943"/>
                  </a:lnTo>
                  <a:lnTo>
                    <a:pt x="536714" y="29972"/>
                  </a:lnTo>
                  <a:lnTo>
                    <a:pt x="528599" y="29972"/>
                  </a:lnTo>
                  <a:lnTo>
                    <a:pt x="514337" y="32842"/>
                  </a:lnTo>
                  <a:lnTo>
                    <a:pt x="514337" y="40220"/>
                  </a:lnTo>
                  <a:lnTo>
                    <a:pt x="528688" y="37350"/>
                  </a:lnTo>
                  <a:lnTo>
                    <a:pt x="528688" y="82943"/>
                  </a:lnTo>
                  <a:lnTo>
                    <a:pt x="515480" y="82943"/>
                  </a:lnTo>
                  <a:lnTo>
                    <a:pt x="515480" y="89750"/>
                  </a:lnTo>
                  <a:lnTo>
                    <a:pt x="549922" y="89750"/>
                  </a:lnTo>
                  <a:lnTo>
                    <a:pt x="549922" y="82943"/>
                  </a:lnTo>
                  <a:close/>
                </a:path>
                <a:path w="2250440" h="1858010">
                  <a:moveTo>
                    <a:pt x="603770" y="1392047"/>
                  </a:moveTo>
                  <a:lnTo>
                    <a:pt x="601967" y="1384338"/>
                  </a:lnTo>
                  <a:lnTo>
                    <a:pt x="598436" y="1379016"/>
                  </a:lnTo>
                  <a:lnTo>
                    <a:pt x="595655" y="1374952"/>
                  </a:lnTo>
                  <a:lnTo>
                    <a:pt x="595655" y="1393850"/>
                  </a:lnTo>
                  <a:lnTo>
                    <a:pt x="595655" y="1410246"/>
                  </a:lnTo>
                  <a:lnTo>
                    <a:pt x="594588" y="1416405"/>
                  </a:lnTo>
                  <a:lnTo>
                    <a:pt x="592531" y="1420495"/>
                  </a:lnTo>
                  <a:lnTo>
                    <a:pt x="590397" y="1424597"/>
                  </a:lnTo>
                  <a:lnTo>
                    <a:pt x="587286" y="1426654"/>
                  </a:lnTo>
                  <a:lnTo>
                    <a:pt x="578916" y="1426654"/>
                  </a:lnTo>
                  <a:lnTo>
                    <a:pt x="575805" y="1424597"/>
                  </a:lnTo>
                  <a:lnTo>
                    <a:pt x="571538" y="1416405"/>
                  </a:lnTo>
                  <a:lnTo>
                    <a:pt x="570560" y="1410246"/>
                  </a:lnTo>
                  <a:lnTo>
                    <a:pt x="570560" y="1393850"/>
                  </a:lnTo>
                  <a:lnTo>
                    <a:pt x="571538" y="1387703"/>
                  </a:lnTo>
                  <a:lnTo>
                    <a:pt x="575805" y="1379499"/>
                  </a:lnTo>
                  <a:lnTo>
                    <a:pt x="578916" y="1377454"/>
                  </a:lnTo>
                  <a:lnTo>
                    <a:pt x="587286" y="1377454"/>
                  </a:lnTo>
                  <a:lnTo>
                    <a:pt x="590397" y="1379499"/>
                  </a:lnTo>
                  <a:lnTo>
                    <a:pt x="592531" y="1383601"/>
                  </a:lnTo>
                  <a:lnTo>
                    <a:pt x="594588" y="1387703"/>
                  </a:lnTo>
                  <a:lnTo>
                    <a:pt x="595655" y="1393850"/>
                  </a:lnTo>
                  <a:lnTo>
                    <a:pt x="595655" y="1374952"/>
                  </a:lnTo>
                  <a:lnTo>
                    <a:pt x="594829" y="1373759"/>
                  </a:lnTo>
                  <a:lnTo>
                    <a:pt x="589749" y="1371053"/>
                  </a:lnTo>
                  <a:lnTo>
                    <a:pt x="576376" y="1371053"/>
                  </a:lnTo>
                  <a:lnTo>
                    <a:pt x="562444" y="1392047"/>
                  </a:lnTo>
                  <a:lnTo>
                    <a:pt x="562444" y="1412138"/>
                  </a:lnTo>
                  <a:lnTo>
                    <a:pt x="564159" y="1419847"/>
                  </a:lnTo>
                  <a:lnTo>
                    <a:pt x="571220" y="1430337"/>
                  </a:lnTo>
                  <a:lnTo>
                    <a:pt x="576376" y="1432966"/>
                  </a:lnTo>
                  <a:lnTo>
                    <a:pt x="589749" y="1432966"/>
                  </a:lnTo>
                  <a:lnTo>
                    <a:pt x="594829" y="1430337"/>
                  </a:lnTo>
                  <a:lnTo>
                    <a:pt x="598436" y="1425092"/>
                  </a:lnTo>
                  <a:lnTo>
                    <a:pt x="601967" y="1419847"/>
                  </a:lnTo>
                  <a:lnTo>
                    <a:pt x="603770" y="1412138"/>
                  </a:lnTo>
                  <a:lnTo>
                    <a:pt x="603770" y="1392047"/>
                  </a:lnTo>
                  <a:close/>
                </a:path>
                <a:path w="2250440" h="1858010">
                  <a:moveTo>
                    <a:pt x="626402" y="1421726"/>
                  </a:moveTo>
                  <a:lnTo>
                    <a:pt x="617956" y="1421726"/>
                  </a:lnTo>
                  <a:lnTo>
                    <a:pt x="617956" y="1431899"/>
                  </a:lnTo>
                  <a:lnTo>
                    <a:pt x="626402" y="1431899"/>
                  </a:lnTo>
                  <a:lnTo>
                    <a:pt x="626402" y="1421726"/>
                  </a:lnTo>
                  <a:close/>
                </a:path>
                <a:path w="2250440" h="1858010">
                  <a:moveTo>
                    <a:pt x="682815" y="1411071"/>
                  </a:moveTo>
                  <a:lnTo>
                    <a:pt x="674281" y="1411071"/>
                  </a:lnTo>
                  <a:lnTo>
                    <a:pt x="674281" y="1372120"/>
                  </a:lnTo>
                  <a:lnTo>
                    <a:pt x="666242" y="1372120"/>
                  </a:lnTo>
                  <a:lnTo>
                    <a:pt x="666242" y="1379169"/>
                  </a:lnTo>
                  <a:lnTo>
                    <a:pt x="666242" y="1411071"/>
                  </a:lnTo>
                  <a:lnTo>
                    <a:pt x="645833" y="1411071"/>
                  </a:lnTo>
                  <a:lnTo>
                    <a:pt x="666242" y="1379169"/>
                  </a:lnTo>
                  <a:lnTo>
                    <a:pt x="666242" y="1372120"/>
                  </a:lnTo>
                  <a:lnTo>
                    <a:pt x="664121" y="1372120"/>
                  </a:lnTo>
                  <a:lnTo>
                    <a:pt x="645833" y="1399997"/>
                  </a:lnTo>
                  <a:lnTo>
                    <a:pt x="639267" y="1410004"/>
                  </a:lnTo>
                  <a:lnTo>
                    <a:pt x="639267" y="1417789"/>
                  </a:lnTo>
                  <a:lnTo>
                    <a:pt x="666242" y="1417789"/>
                  </a:lnTo>
                  <a:lnTo>
                    <a:pt x="666242" y="1431899"/>
                  </a:lnTo>
                  <a:lnTo>
                    <a:pt x="674281" y="1431899"/>
                  </a:lnTo>
                  <a:lnTo>
                    <a:pt x="674281" y="1417789"/>
                  </a:lnTo>
                  <a:lnTo>
                    <a:pt x="682815" y="1417789"/>
                  </a:lnTo>
                  <a:lnTo>
                    <a:pt x="682815" y="1411071"/>
                  </a:lnTo>
                  <a:close/>
                </a:path>
                <a:path w="2250440" h="1858010">
                  <a:moveTo>
                    <a:pt x="731354" y="1425092"/>
                  </a:moveTo>
                  <a:lnTo>
                    <a:pt x="703148" y="1425092"/>
                  </a:lnTo>
                  <a:lnTo>
                    <a:pt x="723976" y="1403692"/>
                  </a:lnTo>
                  <a:lnTo>
                    <a:pt x="727087" y="1399921"/>
                  </a:lnTo>
                  <a:lnTo>
                    <a:pt x="728726" y="1397292"/>
                  </a:lnTo>
                  <a:lnTo>
                    <a:pt x="730529" y="1392948"/>
                  </a:lnTo>
                  <a:lnTo>
                    <a:pt x="731024" y="1390573"/>
                  </a:lnTo>
                  <a:lnTo>
                    <a:pt x="731024" y="1382941"/>
                  </a:lnTo>
                  <a:lnTo>
                    <a:pt x="729132" y="1378851"/>
                  </a:lnTo>
                  <a:lnTo>
                    <a:pt x="721753" y="1372616"/>
                  </a:lnTo>
                  <a:lnTo>
                    <a:pt x="716838" y="1371053"/>
                  </a:lnTo>
                  <a:lnTo>
                    <a:pt x="708304" y="1371053"/>
                  </a:lnTo>
                  <a:lnTo>
                    <a:pt x="705688" y="1371384"/>
                  </a:lnTo>
                  <a:lnTo>
                    <a:pt x="700112" y="1372692"/>
                  </a:lnTo>
                  <a:lnTo>
                    <a:pt x="697077" y="1373682"/>
                  </a:lnTo>
                  <a:lnTo>
                    <a:pt x="693801" y="1374990"/>
                  </a:lnTo>
                  <a:lnTo>
                    <a:pt x="693801" y="1383195"/>
                  </a:lnTo>
                  <a:lnTo>
                    <a:pt x="696988" y="1381391"/>
                  </a:lnTo>
                  <a:lnTo>
                    <a:pt x="700024" y="1380070"/>
                  </a:lnTo>
                  <a:lnTo>
                    <a:pt x="705599" y="1378356"/>
                  </a:lnTo>
                  <a:lnTo>
                    <a:pt x="708304" y="1377861"/>
                  </a:lnTo>
                  <a:lnTo>
                    <a:pt x="714463" y="1377861"/>
                  </a:lnTo>
                  <a:lnTo>
                    <a:pt x="717334" y="1378927"/>
                  </a:lnTo>
                  <a:lnTo>
                    <a:pt x="721753" y="1382864"/>
                  </a:lnTo>
                  <a:lnTo>
                    <a:pt x="722909" y="1385493"/>
                  </a:lnTo>
                  <a:lnTo>
                    <a:pt x="722909" y="1390573"/>
                  </a:lnTo>
                  <a:lnTo>
                    <a:pt x="693381" y="1425092"/>
                  </a:lnTo>
                  <a:lnTo>
                    <a:pt x="693381" y="1431899"/>
                  </a:lnTo>
                  <a:lnTo>
                    <a:pt x="731354" y="1431899"/>
                  </a:lnTo>
                  <a:lnTo>
                    <a:pt x="731354" y="1425092"/>
                  </a:lnTo>
                  <a:close/>
                </a:path>
                <a:path w="2250440" h="1858010">
                  <a:moveTo>
                    <a:pt x="780262" y="1697710"/>
                  </a:moveTo>
                  <a:lnTo>
                    <a:pt x="758698" y="1697710"/>
                  </a:lnTo>
                  <a:lnTo>
                    <a:pt x="758698" y="1704263"/>
                  </a:lnTo>
                  <a:lnTo>
                    <a:pt x="780262" y="1704263"/>
                  </a:lnTo>
                  <a:lnTo>
                    <a:pt x="780262" y="1697710"/>
                  </a:lnTo>
                  <a:close/>
                </a:path>
                <a:path w="2250440" h="1858010">
                  <a:moveTo>
                    <a:pt x="828890" y="1716646"/>
                  </a:moveTo>
                  <a:lnTo>
                    <a:pt x="815682" y="1716646"/>
                  </a:lnTo>
                  <a:lnTo>
                    <a:pt x="815682" y="1663674"/>
                  </a:lnTo>
                  <a:lnTo>
                    <a:pt x="807567" y="1663674"/>
                  </a:lnTo>
                  <a:lnTo>
                    <a:pt x="793305" y="1666544"/>
                  </a:lnTo>
                  <a:lnTo>
                    <a:pt x="793305" y="1673923"/>
                  </a:lnTo>
                  <a:lnTo>
                    <a:pt x="807656" y="1671053"/>
                  </a:lnTo>
                  <a:lnTo>
                    <a:pt x="807656" y="1716646"/>
                  </a:lnTo>
                  <a:lnTo>
                    <a:pt x="794448" y="1716646"/>
                  </a:lnTo>
                  <a:lnTo>
                    <a:pt x="794448" y="1723453"/>
                  </a:lnTo>
                  <a:lnTo>
                    <a:pt x="828890" y="1723453"/>
                  </a:lnTo>
                  <a:lnTo>
                    <a:pt x="828890" y="1716646"/>
                  </a:lnTo>
                  <a:close/>
                </a:path>
                <a:path w="2250440" h="1858010">
                  <a:moveTo>
                    <a:pt x="853655" y="1713280"/>
                  </a:moveTo>
                  <a:lnTo>
                    <a:pt x="845210" y="1713280"/>
                  </a:lnTo>
                  <a:lnTo>
                    <a:pt x="845210" y="1723453"/>
                  </a:lnTo>
                  <a:lnTo>
                    <a:pt x="853655" y="1723453"/>
                  </a:lnTo>
                  <a:lnTo>
                    <a:pt x="853655" y="1713280"/>
                  </a:lnTo>
                  <a:close/>
                </a:path>
                <a:path w="2250440" h="1858010">
                  <a:moveTo>
                    <a:pt x="907110" y="1716646"/>
                  </a:moveTo>
                  <a:lnTo>
                    <a:pt x="893914" y="1716646"/>
                  </a:lnTo>
                  <a:lnTo>
                    <a:pt x="893914" y="1663674"/>
                  </a:lnTo>
                  <a:lnTo>
                    <a:pt x="885786" y="1663674"/>
                  </a:lnTo>
                  <a:lnTo>
                    <a:pt x="871524" y="1666544"/>
                  </a:lnTo>
                  <a:lnTo>
                    <a:pt x="871524" y="1673923"/>
                  </a:lnTo>
                  <a:lnTo>
                    <a:pt x="885875" y="1671053"/>
                  </a:lnTo>
                  <a:lnTo>
                    <a:pt x="885875" y="1716646"/>
                  </a:lnTo>
                  <a:lnTo>
                    <a:pt x="872667" y="1716646"/>
                  </a:lnTo>
                  <a:lnTo>
                    <a:pt x="872667" y="1723453"/>
                  </a:lnTo>
                  <a:lnTo>
                    <a:pt x="907110" y="1723453"/>
                  </a:lnTo>
                  <a:lnTo>
                    <a:pt x="907110" y="1716646"/>
                  </a:lnTo>
                  <a:close/>
                </a:path>
                <a:path w="2250440" h="1858010">
                  <a:moveTo>
                    <a:pt x="959662" y="1698028"/>
                  </a:moveTo>
                  <a:lnTo>
                    <a:pt x="957707" y="1693113"/>
                  </a:lnTo>
                  <a:lnTo>
                    <a:pt x="949833" y="1685810"/>
                  </a:lnTo>
                  <a:lnTo>
                    <a:pt x="944587" y="1683931"/>
                  </a:lnTo>
                  <a:lnTo>
                    <a:pt x="936790" y="1683931"/>
                  </a:lnTo>
                  <a:lnTo>
                    <a:pt x="933272" y="1684426"/>
                  </a:lnTo>
                  <a:lnTo>
                    <a:pt x="930884" y="1685163"/>
                  </a:lnTo>
                  <a:lnTo>
                    <a:pt x="930884" y="1670481"/>
                  </a:lnTo>
                  <a:lnTo>
                    <a:pt x="955243" y="1670481"/>
                  </a:lnTo>
                  <a:lnTo>
                    <a:pt x="955243" y="1663674"/>
                  </a:lnTo>
                  <a:lnTo>
                    <a:pt x="923505" y="1663674"/>
                  </a:lnTo>
                  <a:lnTo>
                    <a:pt x="923505" y="1693684"/>
                  </a:lnTo>
                  <a:lnTo>
                    <a:pt x="925728" y="1692706"/>
                  </a:lnTo>
                  <a:lnTo>
                    <a:pt x="927938" y="1691970"/>
                  </a:lnTo>
                  <a:lnTo>
                    <a:pt x="932205" y="1690979"/>
                  </a:lnTo>
                  <a:lnTo>
                    <a:pt x="934415" y="1690738"/>
                  </a:lnTo>
                  <a:lnTo>
                    <a:pt x="941133" y="1690738"/>
                  </a:lnTo>
                  <a:lnTo>
                    <a:pt x="944829" y="1691970"/>
                  </a:lnTo>
                  <a:lnTo>
                    <a:pt x="950163" y="1696885"/>
                  </a:lnTo>
                  <a:lnTo>
                    <a:pt x="951547" y="1700161"/>
                  </a:lnTo>
                  <a:lnTo>
                    <a:pt x="951547" y="1708442"/>
                  </a:lnTo>
                  <a:lnTo>
                    <a:pt x="950163" y="1711731"/>
                  </a:lnTo>
                  <a:lnTo>
                    <a:pt x="944829" y="1716646"/>
                  </a:lnTo>
                  <a:lnTo>
                    <a:pt x="941133" y="1717789"/>
                  </a:lnTo>
                  <a:lnTo>
                    <a:pt x="933678" y="1717789"/>
                  </a:lnTo>
                  <a:lnTo>
                    <a:pt x="930973" y="1717548"/>
                  </a:lnTo>
                  <a:lnTo>
                    <a:pt x="925804" y="1716239"/>
                  </a:lnTo>
                  <a:lnTo>
                    <a:pt x="923340" y="1715249"/>
                  </a:lnTo>
                  <a:lnTo>
                    <a:pt x="920965" y="1713941"/>
                  </a:lnTo>
                  <a:lnTo>
                    <a:pt x="920965" y="1722056"/>
                  </a:lnTo>
                  <a:lnTo>
                    <a:pt x="923759" y="1722958"/>
                  </a:lnTo>
                  <a:lnTo>
                    <a:pt x="926376" y="1723529"/>
                  </a:lnTo>
                  <a:lnTo>
                    <a:pt x="929005" y="1723948"/>
                  </a:lnTo>
                  <a:lnTo>
                    <a:pt x="934173" y="1724520"/>
                  </a:lnTo>
                  <a:lnTo>
                    <a:pt x="943927" y="1724520"/>
                  </a:lnTo>
                  <a:lnTo>
                    <a:pt x="949579" y="1722793"/>
                  </a:lnTo>
                  <a:lnTo>
                    <a:pt x="957618" y="1715744"/>
                  </a:lnTo>
                  <a:lnTo>
                    <a:pt x="959662" y="1710740"/>
                  </a:lnTo>
                  <a:lnTo>
                    <a:pt x="959662" y="1698028"/>
                  </a:lnTo>
                  <a:close/>
                </a:path>
                <a:path w="2250440" h="1858010">
                  <a:moveTo>
                    <a:pt x="995502" y="1128509"/>
                  </a:moveTo>
                  <a:lnTo>
                    <a:pt x="967295" y="1128509"/>
                  </a:lnTo>
                  <a:lnTo>
                    <a:pt x="988123" y="1107109"/>
                  </a:lnTo>
                  <a:lnTo>
                    <a:pt x="991235" y="1103337"/>
                  </a:lnTo>
                  <a:lnTo>
                    <a:pt x="992873" y="1100721"/>
                  </a:lnTo>
                  <a:lnTo>
                    <a:pt x="994676" y="1096365"/>
                  </a:lnTo>
                  <a:lnTo>
                    <a:pt x="995172" y="1093990"/>
                  </a:lnTo>
                  <a:lnTo>
                    <a:pt x="995172" y="1086370"/>
                  </a:lnTo>
                  <a:lnTo>
                    <a:pt x="993292" y="1082268"/>
                  </a:lnTo>
                  <a:lnTo>
                    <a:pt x="985913" y="1076032"/>
                  </a:lnTo>
                  <a:lnTo>
                    <a:pt x="980986" y="1074483"/>
                  </a:lnTo>
                  <a:lnTo>
                    <a:pt x="972464" y="1074483"/>
                  </a:lnTo>
                  <a:lnTo>
                    <a:pt x="969835" y="1074801"/>
                  </a:lnTo>
                  <a:lnTo>
                    <a:pt x="964260" y="1076121"/>
                  </a:lnTo>
                  <a:lnTo>
                    <a:pt x="961224" y="1077099"/>
                  </a:lnTo>
                  <a:lnTo>
                    <a:pt x="957948" y="1078407"/>
                  </a:lnTo>
                  <a:lnTo>
                    <a:pt x="957948" y="1086612"/>
                  </a:lnTo>
                  <a:lnTo>
                    <a:pt x="961148" y="1084808"/>
                  </a:lnTo>
                  <a:lnTo>
                    <a:pt x="964184" y="1083500"/>
                  </a:lnTo>
                  <a:lnTo>
                    <a:pt x="969759" y="1081773"/>
                  </a:lnTo>
                  <a:lnTo>
                    <a:pt x="972464" y="1081278"/>
                  </a:lnTo>
                  <a:lnTo>
                    <a:pt x="978611" y="1081278"/>
                  </a:lnTo>
                  <a:lnTo>
                    <a:pt x="981481" y="1082344"/>
                  </a:lnTo>
                  <a:lnTo>
                    <a:pt x="985913" y="1086281"/>
                  </a:lnTo>
                  <a:lnTo>
                    <a:pt x="987056" y="1088910"/>
                  </a:lnTo>
                  <a:lnTo>
                    <a:pt x="987056" y="1093990"/>
                  </a:lnTo>
                  <a:lnTo>
                    <a:pt x="957541" y="1128509"/>
                  </a:lnTo>
                  <a:lnTo>
                    <a:pt x="957541" y="1135316"/>
                  </a:lnTo>
                  <a:lnTo>
                    <a:pt x="995502" y="1135316"/>
                  </a:lnTo>
                  <a:lnTo>
                    <a:pt x="995502" y="1128509"/>
                  </a:lnTo>
                  <a:close/>
                </a:path>
                <a:path w="2250440" h="1858010">
                  <a:moveTo>
                    <a:pt x="1020914" y="1125156"/>
                  </a:moveTo>
                  <a:lnTo>
                    <a:pt x="1012469" y="1125156"/>
                  </a:lnTo>
                  <a:lnTo>
                    <a:pt x="1012469" y="1135316"/>
                  </a:lnTo>
                  <a:lnTo>
                    <a:pt x="1020914" y="1135316"/>
                  </a:lnTo>
                  <a:lnTo>
                    <a:pt x="1020914" y="1125156"/>
                  </a:lnTo>
                  <a:close/>
                </a:path>
                <a:path w="2250440" h="1858010">
                  <a:moveTo>
                    <a:pt x="1074953" y="1075537"/>
                  </a:moveTo>
                  <a:lnTo>
                    <a:pt x="1036497" y="1075537"/>
                  </a:lnTo>
                  <a:lnTo>
                    <a:pt x="1036497" y="1082344"/>
                  </a:lnTo>
                  <a:lnTo>
                    <a:pt x="1065199" y="1082344"/>
                  </a:lnTo>
                  <a:lnTo>
                    <a:pt x="1044778" y="1135316"/>
                  </a:lnTo>
                  <a:lnTo>
                    <a:pt x="1053223" y="1135316"/>
                  </a:lnTo>
                  <a:lnTo>
                    <a:pt x="1074953" y="1078992"/>
                  </a:lnTo>
                  <a:lnTo>
                    <a:pt x="1074953" y="1075537"/>
                  </a:lnTo>
                  <a:close/>
                </a:path>
                <a:path w="2250440" h="1858010">
                  <a:moveTo>
                    <a:pt x="1128496" y="1114742"/>
                  </a:moveTo>
                  <a:lnTo>
                    <a:pt x="1127353" y="1111453"/>
                  </a:lnTo>
                  <a:lnTo>
                    <a:pt x="1125220" y="1108837"/>
                  </a:lnTo>
                  <a:lnTo>
                    <a:pt x="1123010" y="1106208"/>
                  </a:lnTo>
                  <a:lnTo>
                    <a:pt x="1120381" y="1104646"/>
                  </a:lnTo>
                  <a:lnTo>
                    <a:pt x="1120381" y="1114894"/>
                  </a:lnTo>
                  <a:lnTo>
                    <a:pt x="1120381" y="1122121"/>
                  </a:lnTo>
                  <a:lnTo>
                    <a:pt x="1119238" y="1124902"/>
                  </a:lnTo>
                  <a:lnTo>
                    <a:pt x="1117015" y="1126959"/>
                  </a:lnTo>
                  <a:lnTo>
                    <a:pt x="1114806" y="1129080"/>
                  </a:lnTo>
                  <a:lnTo>
                    <a:pt x="1111846" y="1130046"/>
                  </a:lnTo>
                  <a:lnTo>
                    <a:pt x="1104150" y="1130071"/>
                  </a:lnTo>
                  <a:lnTo>
                    <a:pt x="1101115" y="1129080"/>
                  </a:lnTo>
                  <a:lnTo>
                    <a:pt x="1096683" y="1124991"/>
                  </a:lnTo>
                  <a:lnTo>
                    <a:pt x="1095616" y="1122121"/>
                  </a:lnTo>
                  <a:lnTo>
                    <a:pt x="1095616" y="1114894"/>
                  </a:lnTo>
                  <a:lnTo>
                    <a:pt x="1096683" y="1112113"/>
                  </a:lnTo>
                  <a:lnTo>
                    <a:pt x="1101115" y="1108011"/>
                  </a:lnTo>
                  <a:lnTo>
                    <a:pt x="1104150" y="1106944"/>
                  </a:lnTo>
                  <a:lnTo>
                    <a:pt x="1111846" y="1106944"/>
                  </a:lnTo>
                  <a:lnTo>
                    <a:pt x="1114882" y="1108011"/>
                  </a:lnTo>
                  <a:lnTo>
                    <a:pt x="1117104" y="1110068"/>
                  </a:lnTo>
                  <a:lnTo>
                    <a:pt x="1119238" y="1112113"/>
                  </a:lnTo>
                  <a:lnTo>
                    <a:pt x="1120381" y="1114894"/>
                  </a:lnTo>
                  <a:lnTo>
                    <a:pt x="1120381" y="1104646"/>
                  </a:lnTo>
                  <a:lnTo>
                    <a:pt x="1119974" y="1104404"/>
                  </a:lnTo>
                  <a:lnTo>
                    <a:pt x="1116114" y="1103503"/>
                  </a:lnTo>
                  <a:lnTo>
                    <a:pt x="1119555" y="1102677"/>
                  </a:lnTo>
                  <a:lnTo>
                    <a:pt x="1122184" y="1101039"/>
                  </a:lnTo>
                  <a:lnTo>
                    <a:pt x="1126121" y="1096289"/>
                  </a:lnTo>
                  <a:lnTo>
                    <a:pt x="1127099" y="1093419"/>
                  </a:lnTo>
                  <a:lnTo>
                    <a:pt x="1127099" y="1085215"/>
                  </a:lnTo>
                  <a:lnTo>
                    <a:pt x="1125385" y="1081443"/>
                  </a:lnTo>
                  <a:lnTo>
                    <a:pt x="1122019" y="1078661"/>
                  </a:lnTo>
                  <a:lnTo>
                    <a:pt x="1119073" y="1076274"/>
                  </a:lnTo>
                  <a:lnTo>
                    <a:pt x="1119073" y="1087602"/>
                  </a:lnTo>
                  <a:lnTo>
                    <a:pt x="1119073" y="1093825"/>
                  </a:lnTo>
                  <a:lnTo>
                    <a:pt x="1118082" y="1096289"/>
                  </a:lnTo>
                  <a:lnTo>
                    <a:pt x="1116114" y="1098003"/>
                  </a:lnTo>
                  <a:lnTo>
                    <a:pt x="1114145" y="1099731"/>
                  </a:lnTo>
                  <a:lnTo>
                    <a:pt x="1111846" y="1100429"/>
                  </a:lnTo>
                  <a:lnTo>
                    <a:pt x="1104150" y="1100455"/>
                  </a:lnTo>
                  <a:lnTo>
                    <a:pt x="1101763" y="1099731"/>
                  </a:lnTo>
                  <a:lnTo>
                    <a:pt x="1099883" y="1098080"/>
                  </a:lnTo>
                  <a:lnTo>
                    <a:pt x="1097826" y="1096289"/>
                  </a:lnTo>
                  <a:lnTo>
                    <a:pt x="1096924" y="1093825"/>
                  </a:lnTo>
                  <a:lnTo>
                    <a:pt x="1096924" y="1087602"/>
                  </a:lnTo>
                  <a:lnTo>
                    <a:pt x="1097826" y="1085215"/>
                  </a:lnTo>
                  <a:lnTo>
                    <a:pt x="1101763" y="1081773"/>
                  </a:lnTo>
                  <a:lnTo>
                    <a:pt x="1104150" y="1080985"/>
                  </a:lnTo>
                  <a:lnTo>
                    <a:pt x="1111770" y="1080985"/>
                  </a:lnTo>
                  <a:lnTo>
                    <a:pt x="1114145" y="1081773"/>
                  </a:lnTo>
                  <a:lnTo>
                    <a:pt x="1118082" y="1085215"/>
                  </a:lnTo>
                  <a:lnTo>
                    <a:pt x="1119073" y="1087602"/>
                  </a:lnTo>
                  <a:lnTo>
                    <a:pt x="1119073" y="1076274"/>
                  </a:lnTo>
                  <a:lnTo>
                    <a:pt x="1118577" y="1075867"/>
                  </a:lnTo>
                  <a:lnTo>
                    <a:pt x="1114145" y="1074547"/>
                  </a:lnTo>
                  <a:lnTo>
                    <a:pt x="1101356" y="1074674"/>
                  </a:lnTo>
                  <a:lnTo>
                    <a:pt x="1097343" y="1075867"/>
                  </a:lnTo>
                  <a:lnTo>
                    <a:pt x="1096924" y="1076210"/>
                  </a:lnTo>
                  <a:lnTo>
                    <a:pt x="1093978" y="1078661"/>
                  </a:lnTo>
                  <a:lnTo>
                    <a:pt x="1090536" y="1081443"/>
                  </a:lnTo>
                  <a:lnTo>
                    <a:pt x="1088898" y="1085215"/>
                  </a:lnTo>
                  <a:lnTo>
                    <a:pt x="1088898" y="1093419"/>
                  </a:lnTo>
                  <a:lnTo>
                    <a:pt x="1089799" y="1096289"/>
                  </a:lnTo>
                  <a:lnTo>
                    <a:pt x="1093736" y="1101039"/>
                  </a:lnTo>
                  <a:lnTo>
                    <a:pt x="1096441" y="1102677"/>
                  </a:lnTo>
                  <a:lnTo>
                    <a:pt x="1099883" y="1103503"/>
                  </a:lnTo>
                  <a:lnTo>
                    <a:pt x="1095946" y="1104404"/>
                  </a:lnTo>
                  <a:lnTo>
                    <a:pt x="1095616" y="1104607"/>
                  </a:lnTo>
                  <a:lnTo>
                    <a:pt x="1092911" y="1106208"/>
                  </a:lnTo>
                  <a:lnTo>
                    <a:pt x="1090777" y="1108837"/>
                  </a:lnTo>
                  <a:lnTo>
                    <a:pt x="1088567" y="1111453"/>
                  </a:lnTo>
                  <a:lnTo>
                    <a:pt x="1087501" y="1114742"/>
                  </a:lnTo>
                  <a:lnTo>
                    <a:pt x="1087501" y="1124331"/>
                  </a:lnTo>
                  <a:lnTo>
                    <a:pt x="1089228" y="1128763"/>
                  </a:lnTo>
                  <a:lnTo>
                    <a:pt x="1092746" y="1131785"/>
                  </a:lnTo>
                  <a:lnTo>
                    <a:pt x="1096276" y="1134910"/>
                  </a:lnTo>
                  <a:lnTo>
                    <a:pt x="1101115" y="1136307"/>
                  </a:lnTo>
                  <a:lnTo>
                    <a:pt x="1114882" y="1136281"/>
                  </a:lnTo>
                  <a:lnTo>
                    <a:pt x="1119555" y="1134910"/>
                  </a:lnTo>
                  <a:lnTo>
                    <a:pt x="1126693" y="1128763"/>
                  </a:lnTo>
                  <a:lnTo>
                    <a:pt x="1128496" y="1124331"/>
                  </a:lnTo>
                  <a:lnTo>
                    <a:pt x="1128496" y="1114742"/>
                  </a:lnTo>
                  <a:close/>
                </a:path>
                <a:path w="2250440" h="1858010">
                  <a:moveTo>
                    <a:pt x="1180376" y="1430655"/>
                  </a:moveTo>
                  <a:lnTo>
                    <a:pt x="1178572" y="1422946"/>
                  </a:lnTo>
                  <a:lnTo>
                    <a:pt x="1175042" y="1417624"/>
                  </a:lnTo>
                  <a:lnTo>
                    <a:pt x="1172260" y="1413560"/>
                  </a:lnTo>
                  <a:lnTo>
                    <a:pt x="1172260" y="1432458"/>
                  </a:lnTo>
                  <a:lnTo>
                    <a:pt x="1172260" y="1448854"/>
                  </a:lnTo>
                  <a:lnTo>
                    <a:pt x="1171194" y="1455013"/>
                  </a:lnTo>
                  <a:lnTo>
                    <a:pt x="1169149" y="1459103"/>
                  </a:lnTo>
                  <a:lnTo>
                    <a:pt x="1167015" y="1463205"/>
                  </a:lnTo>
                  <a:lnTo>
                    <a:pt x="1163891" y="1465262"/>
                  </a:lnTo>
                  <a:lnTo>
                    <a:pt x="1155534" y="1465262"/>
                  </a:lnTo>
                  <a:lnTo>
                    <a:pt x="1152410" y="1463205"/>
                  </a:lnTo>
                  <a:lnTo>
                    <a:pt x="1148156" y="1455013"/>
                  </a:lnTo>
                  <a:lnTo>
                    <a:pt x="1147165" y="1448854"/>
                  </a:lnTo>
                  <a:lnTo>
                    <a:pt x="1147165" y="1432458"/>
                  </a:lnTo>
                  <a:lnTo>
                    <a:pt x="1148156" y="1426311"/>
                  </a:lnTo>
                  <a:lnTo>
                    <a:pt x="1152410" y="1418107"/>
                  </a:lnTo>
                  <a:lnTo>
                    <a:pt x="1155534" y="1416062"/>
                  </a:lnTo>
                  <a:lnTo>
                    <a:pt x="1163891" y="1416062"/>
                  </a:lnTo>
                  <a:lnTo>
                    <a:pt x="1167015" y="1418107"/>
                  </a:lnTo>
                  <a:lnTo>
                    <a:pt x="1169149" y="1422209"/>
                  </a:lnTo>
                  <a:lnTo>
                    <a:pt x="1171194" y="1426311"/>
                  </a:lnTo>
                  <a:lnTo>
                    <a:pt x="1172260" y="1432458"/>
                  </a:lnTo>
                  <a:lnTo>
                    <a:pt x="1172260" y="1413560"/>
                  </a:lnTo>
                  <a:lnTo>
                    <a:pt x="1171435" y="1412367"/>
                  </a:lnTo>
                  <a:lnTo>
                    <a:pt x="1166355" y="1409661"/>
                  </a:lnTo>
                  <a:lnTo>
                    <a:pt x="1152994" y="1409661"/>
                  </a:lnTo>
                  <a:lnTo>
                    <a:pt x="1139050" y="1430655"/>
                  </a:lnTo>
                  <a:lnTo>
                    <a:pt x="1139050" y="1450746"/>
                  </a:lnTo>
                  <a:lnTo>
                    <a:pt x="1140777" y="1458455"/>
                  </a:lnTo>
                  <a:lnTo>
                    <a:pt x="1147826" y="1468945"/>
                  </a:lnTo>
                  <a:lnTo>
                    <a:pt x="1152994" y="1471574"/>
                  </a:lnTo>
                  <a:lnTo>
                    <a:pt x="1166355" y="1471574"/>
                  </a:lnTo>
                  <a:lnTo>
                    <a:pt x="1171435" y="1468945"/>
                  </a:lnTo>
                  <a:lnTo>
                    <a:pt x="1175042" y="1463700"/>
                  </a:lnTo>
                  <a:lnTo>
                    <a:pt x="1178572" y="1458455"/>
                  </a:lnTo>
                  <a:lnTo>
                    <a:pt x="1180376" y="1450746"/>
                  </a:lnTo>
                  <a:lnTo>
                    <a:pt x="1180376" y="1430655"/>
                  </a:lnTo>
                  <a:close/>
                </a:path>
                <a:path w="2250440" h="1858010">
                  <a:moveTo>
                    <a:pt x="1203007" y="1460334"/>
                  </a:moveTo>
                  <a:lnTo>
                    <a:pt x="1194562" y="1460334"/>
                  </a:lnTo>
                  <a:lnTo>
                    <a:pt x="1194562" y="1470507"/>
                  </a:lnTo>
                  <a:lnTo>
                    <a:pt x="1203007" y="1470507"/>
                  </a:lnTo>
                  <a:lnTo>
                    <a:pt x="1203007" y="1460334"/>
                  </a:lnTo>
                  <a:close/>
                </a:path>
                <a:path w="2250440" h="1858010">
                  <a:moveTo>
                    <a:pt x="1256474" y="1463700"/>
                  </a:moveTo>
                  <a:lnTo>
                    <a:pt x="1243266" y="1463700"/>
                  </a:lnTo>
                  <a:lnTo>
                    <a:pt x="1243266" y="1410728"/>
                  </a:lnTo>
                  <a:lnTo>
                    <a:pt x="1235151" y="1410728"/>
                  </a:lnTo>
                  <a:lnTo>
                    <a:pt x="1220889" y="1413598"/>
                  </a:lnTo>
                  <a:lnTo>
                    <a:pt x="1220889" y="1420977"/>
                  </a:lnTo>
                  <a:lnTo>
                    <a:pt x="1235227" y="1418107"/>
                  </a:lnTo>
                  <a:lnTo>
                    <a:pt x="1235227" y="1463700"/>
                  </a:lnTo>
                  <a:lnTo>
                    <a:pt x="1222032" y="1463700"/>
                  </a:lnTo>
                  <a:lnTo>
                    <a:pt x="1222032" y="1470507"/>
                  </a:lnTo>
                  <a:lnTo>
                    <a:pt x="1256474" y="1470507"/>
                  </a:lnTo>
                  <a:lnTo>
                    <a:pt x="1256474" y="1463700"/>
                  </a:lnTo>
                  <a:close/>
                </a:path>
                <a:path w="2250440" h="1858010">
                  <a:moveTo>
                    <a:pt x="1308620" y="1463700"/>
                  </a:moveTo>
                  <a:lnTo>
                    <a:pt x="1295412" y="1463700"/>
                  </a:lnTo>
                  <a:lnTo>
                    <a:pt x="1295412" y="1410728"/>
                  </a:lnTo>
                  <a:lnTo>
                    <a:pt x="1287297" y="1410728"/>
                  </a:lnTo>
                  <a:lnTo>
                    <a:pt x="1273035" y="1413598"/>
                  </a:lnTo>
                  <a:lnTo>
                    <a:pt x="1273035" y="1420977"/>
                  </a:lnTo>
                  <a:lnTo>
                    <a:pt x="1287386" y="1418107"/>
                  </a:lnTo>
                  <a:lnTo>
                    <a:pt x="1287386" y="1463700"/>
                  </a:lnTo>
                  <a:lnTo>
                    <a:pt x="1274178" y="1463700"/>
                  </a:lnTo>
                  <a:lnTo>
                    <a:pt x="1274178" y="1470507"/>
                  </a:lnTo>
                  <a:lnTo>
                    <a:pt x="1308620" y="1470507"/>
                  </a:lnTo>
                  <a:lnTo>
                    <a:pt x="1308620" y="1463700"/>
                  </a:lnTo>
                  <a:close/>
                </a:path>
                <a:path w="2250440" h="1858010">
                  <a:moveTo>
                    <a:pt x="1326527" y="1832165"/>
                  </a:moveTo>
                  <a:lnTo>
                    <a:pt x="1304963" y="1832165"/>
                  </a:lnTo>
                  <a:lnTo>
                    <a:pt x="1304963" y="1838731"/>
                  </a:lnTo>
                  <a:lnTo>
                    <a:pt x="1326527" y="1838731"/>
                  </a:lnTo>
                  <a:lnTo>
                    <a:pt x="1326527" y="1832165"/>
                  </a:lnTo>
                  <a:close/>
                </a:path>
                <a:path w="2250440" h="1858010">
                  <a:moveTo>
                    <a:pt x="1374495" y="1851113"/>
                  </a:moveTo>
                  <a:lnTo>
                    <a:pt x="1346288" y="1851113"/>
                  </a:lnTo>
                  <a:lnTo>
                    <a:pt x="1367116" y="1829714"/>
                  </a:lnTo>
                  <a:lnTo>
                    <a:pt x="1370228" y="1825942"/>
                  </a:lnTo>
                  <a:lnTo>
                    <a:pt x="1371866" y="1823313"/>
                  </a:lnTo>
                  <a:lnTo>
                    <a:pt x="1373670" y="1818970"/>
                  </a:lnTo>
                  <a:lnTo>
                    <a:pt x="1374165" y="1816595"/>
                  </a:lnTo>
                  <a:lnTo>
                    <a:pt x="1374165" y="1808962"/>
                  </a:lnTo>
                  <a:lnTo>
                    <a:pt x="1372285" y="1804873"/>
                  </a:lnTo>
                  <a:lnTo>
                    <a:pt x="1364894" y="1798637"/>
                  </a:lnTo>
                  <a:lnTo>
                    <a:pt x="1359979" y="1797075"/>
                  </a:lnTo>
                  <a:lnTo>
                    <a:pt x="1351457" y="1797075"/>
                  </a:lnTo>
                  <a:lnTo>
                    <a:pt x="1348828" y="1797405"/>
                  </a:lnTo>
                  <a:lnTo>
                    <a:pt x="1343253" y="1798713"/>
                  </a:lnTo>
                  <a:lnTo>
                    <a:pt x="1340218" y="1799704"/>
                  </a:lnTo>
                  <a:lnTo>
                    <a:pt x="1336941" y="1801012"/>
                  </a:lnTo>
                  <a:lnTo>
                    <a:pt x="1336941" y="1809216"/>
                  </a:lnTo>
                  <a:lnTo>
                    <a:pt x="1340142" y="1807413"/>
                  </a:lnTo>
                  <a:lnTo>
                    <a:pt x="1343177" y="1806092"/>
                  </a:lnTo>
                  <a:lnTo>
                    <a:pt x="1348752" y="1804377"/>
                  </a:lnTo>
                  <a:lnTo>
                    <a:pt x="1351457" y="1803882"/>
                  </a:lnTo>
                  <a:lnTo>
                    <a:pt x="1357604" y="1803882"/>
                  </a:lnTo>
                  <a:lnTo>
                    <a:pt x="1360474" y="1804949"/>
                  </a:lnTo>
                  <a:lnTo>
                    <a:pt x="1364894" y="1808886"/>
                  </a:lnTo>
                  <a:lnTo>
                    <a:pt x="1366050" y="1811502"/>
                  </a:lnTo>
                  <a:lnTo>
                    <a:pt x="1366050" y="1816595"/>
                  </a:lnTo>
                  <a:lnTo>
                    <a:pt x="1336535" y="1851113"/>
                  </a:lnTo>
                  <a:lnTo>
                    <a:pt x="1336535" y="1857921"/>
                  </a:lnTo>
                  <a:lnTo>
                    <a:pt x="1374495" y="1857921"/>
                  </a:lnTo>
                  <a:lnTo>
                    <a:pt x="1374495" y="1851113"/>
                  </a:lnTo>
                  <a:close/>
                </a:path>
                <a:path w="2250440" h="1858010">
                  <a:moveTo>
                    <a:pt x="1399908" y="1847748"/>
                  </a:moveTo>
                  <a:lnTo>
                    <a:pt x="1391462" y="1847748"/>
                  </a:lnTo>
                  <a:lnTo>
                    <a:pt x="1391462" y="1857921"/>
                  </a:lnTo>
                  <a:lnTo>
                    <a:pt x="1399908" y="1857921"/>
                  </a:lnTo>
                  <a:lnTo>
                    <a:pt x="1399908" y="1847748"/>
                  </a:lnTo>
                  <a:close/>
                </a:path>
                <a:path w="2250440" h="1858010">
                  <a:moveTo>
                    <a:pt x="1452714" y="1851113"/>
                  </a:moveTo>
                  <a:lnTo>
                    <a:pt x="1424508" y="1851113"/>
                  </a:lnTo>
                  <a:lnTo>
                    <a:pt x="1445336" y="1829714"/>
                  </a:lnTo>
                  <a:lnTo>
                    <a:pt x="1448447" y="1825942"/>
                  </a:lnTo>
                  <a:lnTo>
                    <a:pt x="1450098" y="1823313"/>
                  </a:lnTo>
                  <a:lnTo>
                    <a:pt x="1451902" y="1818970"/>
                  </a:lnTo>
                  <a:lnTo>
                    <a:pt x="1452384" y="1816595"/>
                  </a:lnTo>
                  <a:lnTo>
                    <a:pt x="1452384" y="1808962"/>
                  </a:lnTo>
                  <a:lnTo>
                    <a:pt x="1450505" y="1804873"/>
                  </a:lnTo>
                  <a:lnTo>
                    <a:pt x="1443126" y="1798637"/>
                  </a:lnTo>
                  <a:lnTo>
                    <a:pt x="1438198" y="1797075"/>
                  </a:lnTo>
                  <a:lnTo>
                    <a:pt x="1429677" y="1797075"/>
                  </a:lnTo>
                  <a:lnTo>
                    <a:pt x="1427048" y="1797405"/>
                  </a:lnTo>
                  <a:lnTo>
                    <a:pt x="1421472" y="1798713"/>
                  </a:lnTo>
                  <a:lnTo>
                    <a:pt x="1418437" y="1799704"/>
                  </a:lnTo>
                  <a:lnTo>
                    <a:pt x="1415161" y="1801012"/>
                  </a:lnTo>
                  <a:lnTo>
                    <a:pt x="1415161" y="1809216"/>
                  </a:lnTo>
                  <a:lnTo>
                    <a:pt x="1418361" y="1807413"/>
                  </a:lnTo>
                  <a:lnTo>
                    <a:pt x="1421396" y="1806092"/>
                  </a:lnTo>
                  <a:lnTo>
                    <a:pt x="1426972" y="1804377"/>
                  </a:lnTo>
                  <a:lnTo>
                    <a:pt x="1429677" y="1803882"/>
                  </a:lnTo>
                  <a:lnTo>
                    <a:pt x="1435823" y="1803882"/>
                  </a:lnTo>
                  <a:lnTo>
                    <a:pt x="1438694" y="1804949"/>
                  </a:lnTo>
                  <a:lnTo>
                    <a:pt x="1443126" y="1808886"/>
                  </a:lnTo>
                  <a:lnTo>
                    <a:pt x="1444269" y="1811502"/>
                  </a:lnTo>
                  <a:lnTo>
                    <a:pt x="1444269" y="1816595"/>
                  </a:lnTo>
                  <a:lnTo>
                    <a:pt x="1414754" y="1851113"/>
                  </a:lnTo>
                  <a:lnTo>
                    <a:pt x="1414754" y="1857921"/>
                  </a:lnTo>
                  <a:lnTo>
                    <a:pt x="1452714" y="1857921"/>
                  </a:lnTo>
                  <a:lnTo>
                    <a:pt x="1452714" y="1851113"/>
                  </a:lnTo>
                  <a:close/>
                </a:path>
                <a:path w="2250440" h="1858010">
                  <a:moveTo>
                    <a:pt x="1504861" y="1851113"/>
                  </a:moveTo>
                  <a:lnTo>
                    <a:pt x="1476654" y="1851113"/>
                  </a:lnTo>
                  <a:lnTo>
                    <a:pt x="1497482" y="1829714"/>
                  </a:lnTo>
                  <a:lnTo>
                    <a:pt x="1500606" y="1825942"/>
                  </a:lnTo>
                  <a:lnTo>
                    <a:pt x="1502244" y="1823313"/>
                  </a:lnTo>
                  <a:lnTo>
                    <a:pt x="1504048" y="1818970"/>
                  </a:lnTo>
                  <a:lnTo>
                    <a:pt x="1504543" y="1816595"/>
                  </a:lnTo>
                  <a:lnTo>
                    <a:pt x="1504543" y="1808962"/>
                  </a:lnTo>
                  <a:lnTo>
                    <a:pt x="1502651" y="1804873"/>
                  </a:lnTo>
                  <a:lnTo>
                    <a:pt x="1495272" y="1798637"/>
                  </a:lnTo>
                  <a:lnTo>
                    <a:pt x="1490357" y="1797075"/>
                  </a:lnTo>
                  <a:lnTo>
                    <a:pt x="1481823" y="1797075"/>
                  </a:lnTo>
                  <a:lnTo>
                    <a:pt x="1479207" y="1797405"/>
                  </a:lnTo>
                  <a:lnTo>
                    <a:pt x="1473631" y="1798713"/>
                  </a:lnTo>
                  <a:lnTo>
                    <a:pt x="1470596" y="1799704"/>
                  </a:lnTo>
                  <a:lnTo>
                    <a:pt x="1467307" y="1801012"/>
                  </a:lnTo>
                  <a:lnTo>
                    <a:pt x="1467307" y="1809216"/>
                  </a:lnTo>
                  <a:lnTo>
                    <a:pt x="1470507" y="1807413"/>
                  </a:lnTo>
                  <a:lnTo>
                    <a:pt x="1473542" y="1806092"/>
                  </a:lnTo>
                  <a:lnTo>
                    <a:pt x="1479118" y="1804377"/>
                  </a:lnTo>
                  <a:lnTo>
                    <a:pt x="1481823" y="1803882"/>
                  </a:lnTo>
                  <a:lnTo>
                    <a:pt x="1487970" y="1803882"/>
                  </a:lnTo>
                  <a:lnTo>
                    <a:pt x="1490840" y="1804949"/>
                  </a:lnTo>
                  <a:lnTo>
                    <a:pt x="1495272" y="1808886"/>
                  </a:lnTo>
                  <a:lnTo>
                    <a:pt x="1496415" y="1811502"/>
                  </a:lnTo>
                  <a:lnTo>
                    <a:pt x="1496415" y="1816595"/>
                  </a:lnTo>
                  <a:lnTo>
                    <a:pt x="1466900" y="1851113"/>
                  </a:lnTo>
                  <a:lnTo>
                    <a:pt x="1466900" y="1857921"/>
                  </a:lnTo>
                  <a:lnTo>
                    <a:pt x="1504861" y="1857921"/>
                  </a:lnTo>
                  <a:lnTo>
                    <a:pt x="1504861" y="1851113"/>
                  </a:lnTo>
                  <a:close/>
                </a:path>
                <a:path w="2250440" h="1858010">
                  <a:moveTo>
                    <a:pt x="1572768" y="1348435"/>
                  </a:moveTo>
                  <a:lnTo>
                    <a:pt x="1559572" y="1348435"/>
                  </a:lnTo>
                  <a:lnTo>
                    <a:pt x="1559572" y="1295463"/>
                  </a:lnTo>
                  <a:lnTo>
                    <a:pt x="1551444" y="1295463"/>
                  </a:lnTo>
                  <a:lnTo>
                    <a:pt x="1537182" y="1298333"/>
                  </a:lnTo>
                  <a:lnTo>
                    <a:pt x="1537182" y="1305712"/>
                  </a:lnTo>
                  <a:lnTo>
                    <a:pt x="1551533" y="1302842"/>
                  </a:lnTo>
                  <a:lnTo>
                    <a:pt x="1551533" y="1348435"/>
                  </a:lnTo>
                  <a:lnTo>
                    <a:pt x="1538325" y="1348435"/>
                  </a:lnTo>
                  <a:lnTo>
                    <a:pt x="1538325" y="1355242"/>
                  </a:lnTo>
                  <a:lnTo>
                    <a:pt x="1572768" y="1355242"/>
                  </a:lnTo>
                  <a:lnTo>
                    <a:pt x="1572768" y="1348435"/>
                  </a:lnTo>
                  <a:close/>
                </a:path>
                <a:path w="2250440" h="1858010">
                  <a:moveTo>
                    <a:pt x="1597533" y="1345069"/>
                  </a:moveTo>
                  <a:lnTo>
                    <a:pt x="1589087" y="1345069"/>
                  </a:lnTo>
                  <a:lnTo>
                    <a:pt x="1589087" y="1355242"/>
                  </a:lnTo>
                  <a:lnTo>
                    <a:pt x="1597533" y="1355242"/>
                  </a:lnTo>
                  <a:lnTo>
                    <a:pt x="1597533" y="1345069"/>
                  </a:lnTo>
                  <a:close/>
                </a:path>
                <a:path w="2250440" h="1858010">
                  <a:moveTo>
                    <a:pt x="1653120" y="1315389"/>
                  </a:moveTo>
                  <a:lnTo>
                    <a:pt x="1651317" y="1307680"/>
                  </a:lnTo>
                  <a:lnTo>
                    <a:pt x="1647786" y="1302359"/>
                  </a:lnTo>
                  <a:lnTo>
                    <a:pt x="1645005" y="1298295"/>
                  </a:lnTo>
                  <a:lnTo>
                    <a:pt x="1645005" y="1317193"/>
                  </a:lnTo>
                  <a:lnTo>
                    <a:pt x="1645005" y="1333588"/>
                  </a:lnTo>
                  <a:lnTo>
                    <a:pt x="1643938" y="1339748"/>
                  </a:lnTo>
                  <a:lnTo>
                    <a:pt x="1641894" y="1343837"/>
                  </a:lnTo>
                  <a:lnTo>
                    <a:pt x="1639760" y="1347939"/>
                  </a:lnTo>
                  <a:lnTo>
                    <a:pt x="1636636" y="1349997"/>
                  </a:lnTo>
                  <a:lnTo>
                    <a:pt x="1628279" y="1349997"/>
                  </a:lnTo>
                  <a:lnTo>
                    <a:pt x="1625168" y="1347939"/>
                  </a:lnTo>
                  <a:lnTo>
                    <a:pt x="1620901" y="1339748"/>
                  </a:lnTo>
                  <a:lnTo>
                    <a:pt x="1619910" y="1333588"/>
                  </a:lnTo>
                  <a:lnTo>
                    <a:pt x="1619910" y="1317193"/>
                  </a:lnTo>
                  <a:lnTo>
                    <a:pt x="1620901" y="1311046"/>
                  </a:lnTo>
                  <a:lnTo>
                    <a:pt x="1625168" y="1302842"/>
                  </a:lnTo>
                  <a:lnTo>
                    <a:pt x="1628279" y="1300797"/>
                  </a:lnTo>
                  <a:lnTo>
                    <a:pt x="1636636" y="1300797"/>
                  </a:lnTo>
                  <a:lnTo>
                    <a:pt x="1639760" y="1302842"/>
                  </a:lnTo>
                  <a:lnTo>
                    <a:pt x="1641894" y="1306944"/>
                  </a:lnTo>
                  <a:lnTo>
                    <a:pt x="1643938" y="1311046"/>
                  </a:lnTo>
                  <a:lnTo>
                    <a:pt x="1645005" y="1317193"/>
                  </a:lnTo>
                  <a:lnTo>
                    <a:pt x="1645005" y="1298295"/>
                  </a:lnTo>
                  <a:lnTo>
                    <a:pt x="1644180" y="1297101"/>
                  </a:lnTo>
                  <a:lnTo>
                    <a:pt x="1639100" y="1294396"/>
                  </a:lnTo>
                  <a:lnTo>
                    <a:pt x="1625739" y="1294396"/>
                  </a:lnTo>
                  <a:lnTo>
                    <a:pt x="1611795" y="1315389"/>
                  </a:lnTo>
                  <a:lnTo>
                    <a:pt x="1611795" y="1335481"/>
                  </a:lnTo>
                  <a:lnTo>
                    <a:pt x="1613522" y="1343190"/>
                  </a:lnTo>
                  <a:lnTo>
                    <a:pt x="1620570" y="1353680"/>
                  </a:lnTo>
                  <a:lnTo>
                    <a:pt x="1625739" y="1356309"/>
                  </a:lnTo>
                  <a:lnTo>
                    <a:pt x="1639100" y="1356309"/>
                  </a:lnTo>
                  <a:lnTo>
                    <a:pt x="1644180" y="1353680"/>
                  </a:lnTo>
                  <a:lnTo>
                    <a:pt x="1647786" y="1348435"/>
                  </a:lnTo>
                  <a:lnTo>
                    <a:pt x="1651317" y="1343190"/>
                  </a:lnTo>
                  <a:lnTo>
                    <a:pt x="1653120" y="1335481"/>
                  </a:lnTo>
                  <a:lnTo>
                    <a:pt x="1653120" y="1315389"/>
                  </a:lnTo>
                  <a:close/>
                </a:path>
                <a:path w="2250440" h="1858010">
                  <a:moveTo>
                    <a:pt x="1704124" y="1334084"/>
                  </a:moveTo>
                  <a:lnTo>
                    <a:pt x="1702981" y="1330807"/>
                  </a:lnTo>
                  <a:lnTo>
                    <a:pt x="1698713" y="1325562"/>
                  </a:lnTo>
                  <a:lnTo>
                    <a:pt x="1695678" y="1323835"/>
                  </a:lnTo>
                  <a:lnTo>
                    <a:pt x="1691830" y="1323009"/>
                  </a:lnTo>
                  <a:lnTo>
                    <a:pt x="1695272" y="1322197"/>
                  </a:lnTo>
                  <a:lnTo>
                    <a:pt x="1697977" y="1320558"/>
                  </a:lnTo>
                  <a:lnTo>
                    <a:pt x="1701749" y="1315961"/>
                  </a:lnTo>
                  <a:lnTo>
                    <a:pt x="1702727" y="1313180"/>
                  </a:lnTo>
                  <a:lnTo>
                    <a:pt x="1702727" y="1305140"/>
                  </a:lnTo>
                  <a:lnTo>
                    <a:pt x="1700923" y="1301369"/>
                  </a:lnTo>
                  <a:lnTo>
                    <a:pt x="1693710" y="1295793"/>
                  </a:lnTo>
                  <a:lnTo>
                    <a:pt x="1688871" y="1294396"/>
                  </a:lnTo>
                  <a:lnTo>
                    <a:pt x="1680349" y="1294396"/>
                  </a:lnTo>
                  <a:lnTo>
                    <a:pt x="1677797" y="1294650"/>
                  </a:lnTo>
                  <a:lnTo>
                    <a:pt x="1672475" y="1295463"/>
                  </a:lnTo>
                  <a:lnTo>
                    <a:pt x="1666570" y="1296936"/>
                  </a:lnTo>
                  <a:lnTo>
                    <a:pt x="1666570" y="1304163"/>
                  </a:lnTo>
                  <a:lnTo>
                    <a:pt x="1669605" y="1303172"/>
                  </a:lnTo>
                  <a:lnTo>
                    <a:pt x="1672386" y="1302435"/>
                  </a:lnTo>
                  <a:lnTo>
                    <a:pt x="1677479" y="1301445"/>
                  </a:lnTo>
                  <a:lnTo>
                    <a:pt x="1679854" y="1301203"/>
                  </a:lnTo>
                  <a:lnTo>
                    <a:pt x="1686090" y="1301203"/>
                  </a:lnTo>
                  <a:lnTo>
                    <a:pt x="1689201" y="1302029"/>
                  </a:lnTo>
                  <a:lnTo>
                    <a:pt x="1693545" y="1305306"/>
                  </a:lnTo>
                  <a:lnTo>
                    <a:pt x="1694700" y="1307680"/>
                  </a:lnTo>
                  <a:lnTo>
                    <a:pt x="1694700" y="1313751"/>
                  </a:lnTo>
                  <a:lnTo>
                    <a:pt x="1693633" y="1316050"/>
                  </a:lnTo>
                  <a:lnTo>
                    <a:pt x="1689366" y="1319237"/>
                  </a:lnTo>
                  <a:lnTo>
                    <a:pt x="1686331" y="1319987"/>
                  </a:lnTo>
                  <a:lnTo>
                    <a:pt x="1675091" y="1319987"/>
                  </a:lnTo>
                  <a:lnTo>
                    <a:pt x="1675091" y="1326629"/>
                  </a:lnTo>
                  <a:lnTo>
                    <a:pt x="1686496" y="1326629"/>
                  </a:lnTo>
                  <a:lnTo>
                    <a:pt x="1689938" y="1327683"/>
                  </a:lnTo>
                  <a:lnTo>
                    <a:pt x="1694853" y="1331620"/>
                  </a:lnTo>
                  <a:lnTo>
                    <a:pt x="1696085" y="1334414"/>
                  </a:lnTo>
                  <a:lnTo>
                    <a:pt x="1696085" y="1341716"/>
                  </a:lnTo>
                  <a:lnTo>
                    <a:pt x="1694700" y="1344663"/>
                  </a:lnTo>
                  <a:lnTo>
                    <a:pt x="1689442" y="1348600"/>
                  </a:lnTo>
                  <a:lnTo>
                    <a:pt x="1685594" y="1349578"/>
                  </a:lnTo>
                  <a:lnTo>
                    <a:pt x="1677555" y="1349578"/>
                  </a:lnTo>
                  <a:lnTo>
                    <a:pt x="1674774" y="1349248"/>
                  </a:lnTo>
                  <a:lnTo>
                    <a:pt x="1669440" y="1347939"/>
                  </a:lnTo>
                  <a:lnTo>
                    <a:pt x="1666976" y="1346962"/>
                  </a:lnTo>
                  <a:lnTo>
                    <a:pt x="1664766" y="1345641"/>
                  </a:lnTo>
                  <a:lnTo>
                    <a:pt x="1664766" y="1353439"/>
                  </a:lnTo>
                  <a:lnTo>
                    <a:pt x="1667548" y="1354416"/>
                  </a:lnTo>
                  <a:lnTo>
                    <a:pt x="1670342" y="1355153"/>
                  </a:lnTo>
                  <a:lnTo>
                    <a:pt x="1675587" y="1356055"/>
                  </a:lnTo>
                  <a:lnTo>
                    <a:pt x="1678216" y="1356309"/>
                  </a:lnTo>
                  <a:lnTo>
                    <a:pt x="1688211" y="1356309"/>
                  </a:lnTo>
                  <a:lnTo>
                    <a:pt x="1693951" y="1354747"/>
                  </a:lnTo>
                  <a:lnTo>
                    <a:pt x="1702079" y="1348346"/>
                  </a:lnTo>
                  <a:lnTo>
                    <a:pt x="1704124" y="1343761"/>
                  </a:lnTo>
                  <a:lnTo>
                    <a:pt x="1704124" y="1334084"/>
                  </a:lnTo>
                  <a:close/>
                </a:path>
                <a:path w="2250440" h="1858010">
                  <a:moveTo>
                    <a:pt x="1756981" y="1431010"/>
                  </a:moveTo>
                  <a:lnTo>
                    <a:pt x="1755178" y="1423301"/>
                  </a:lnTo>
                  <a:lnTo>
                    <a:pt x="1751660" y="1417967"/>
                  </a:lnTo>
                  <a:lnTo>
                    <a:pt x="1748866" y="1413916"/>
                  </a:lnTo>
                  <a:lnTo>
                    <a:pt x="1748866" y="1432814"/>
                  </a:lnTo>
                  <a:lnTo>
                    <a:pt x="1748866" y="1449209"/>
                  </a:lnTo>
                  <a:lnTo>
                    <a:pt x="1747799" y="1455356"/>
                  </a:lnTo>
                  <a:lnTo>
                    <a:pt x="1745754" y="1459458"/>
                  </a:lnTo>
                  <a:lnTo>
                    <a:pt x="1743621" y="1463560"/>
                  </a:lnTo>
                  <a:lnTo>
                    <a:pt x="1740509" y="1465605"/>
                  </a:lnTo>
                  <a:lnTo>
                    <a:pt x="1732140" y="1465605"/>
                  </a:lnTo>
                  <a:lnTo>
                    <a:pt x="1729028" y="1463560"/>
                  </a:lnTo>
                  <a:lnTo>
                    <a:pt x="1724761" y="1455356"/>
                  </a:lnTo>
                  <a:lnTo>
                    <a:pt x="1723783" y="1449209"/>
                  </a:lnTo>
                  <a:lnTo>
                    <a:pt x="1723783" y="1432814"/>
                  </a:lnTo>
                  <a:lnTo>
                    <a:pt x="1724761" y="1426654"/>
                  </a:lnTo>
                  <a:lnTo>
                    <a:pt x="1729028" y="1418463"/>
                  </a:lnTo>
                  <a:lnTo>
                    <a:pt x="1732140" y="1416405"/>
                  </a:lnTo>
                  <a:lnTo>
                    <a:pt x="1740509" y="1416405"/>
                  </a:lnTo>
                  <a:lnTo>
                    <a:pt x="1743621" y="1418463"/>
                  </a:lnTo>
                  <a:lnTo>
                    <a:pt x="1745754" y="1422565"/>
                  </a:lnTo>
                  <a:lnTo>
                    <a:pt x="1747799" y="1426654"/>
                  </a:lnTo>
                  <a:lnTo>
                    <a:pt x="1748866" y="1432814"/>
                  </a:lnTo>
                  <a:lnTo>
                    <a:pt x="1748866" y="1413916"/>
                  </a:lnTo>
                  <a:lnTo>
                    <a:pt x="1748053" y="1412722"/>
                  </a:lnTo>
                  <a:lnTo>
                    <a:pt x="1742960" y="1410017"/>
                  </a:lnTo>
                  <a:lnTo>
                    <a:pt x="1729600" y="1410017"/>
                  </a:lnTo>
                  <a:lnTo>
                    <a:pt x="1724431" y="1412722"/>
                  </a:lnTo>
                  <a:lnTo>
                    <a:pt x="1723783" y="1413700"/>
                  </a:lnTo>
                  <a:lnTo>
                    <a:pt x="1720913" y="1417967"/>
                  </a:lnTo>
                  <a:lnTo>
                    <a:pt x="1717382" y="1423301"/>
                  </a:lnTo>
                  <a:lnTo>
                    <a:pt x="1715655" y="1431010"/>
                  </a:lnTo>
                  <a:lnTo>
                    <a:pt x="1715655" y="1451089"/>
                  </a:lnTo>
                  <a:lnTo>
                    <a:pt x="1717382" y="1458798"/>
                  </a:lnTo>
                  <a:lnTo>
                    <a:pt x="1724431" y="1469301"/>
                  </a:lnTo>
                  <a:lnTo>
                    <a:pt x="1729600" y="1471917"/>
                  </a:lnTo>
                  <a:lnTo>
                    <a:pt x="1742960" y="1471917"/>
                  </a:lnTo>
                  <a:lnTo>
                    <a:pt x="1748053" y="1469301"/>
                  </a:lnTo>
                  <a:lnTo>
                    <a:pt x="1751660" y="1464056"/>
                  </a:lnTo>
                  <a:lnTo>
                    <a:pt x="1755178" y="1458798"/>
                  </a:lnTo>
                  <a:lnTo>
                    <a:pt x="1756981" y="1451089"/>
                  </a:lnTo>
                  <a:lnTo>
                    <a:pt x="1756981" y="1431010"/>
                  </a:lnTo>
                  <a:close/>
                </a:path>
                <a:path w="2250440" h="1858010">
                  <a:moveTo>
                    <a:pt x="1779612" y="1460690"/>
                  </a:moveTo>
                  <a:lnTo>
                    <a:pt x="1771167" y="1460690"/>
                  </a:lnTo>
                  <a:lnTo>
                    <a:pt x="1771167" y="1470850"/>
                  </a:lnTo>
                  <a:lnTo>
                    <a:pt x="1779612" y="1470850"/>
                  </a:lnTo>
                  <a:lnTo>
                    <a:pt x="1779612" y="1460690"/>
                  </a:lnTo>
                  <a:close/>
                </a:path>
                <a:path w="2250440" h="1858010">
                  <a:moveTo>
                    <a:pt x="1833079" y="1464056"/>
                  </a:moveTo>
                  <a:lnTo>
                    <a:pt x="1819871" y="1464056"/>
                  </a:lnTo>
                  <a:lnTo>
                    <a:pt x="1819871" y="1411084"/>
                  </a:lnTo>
                  <a:lnTo>
                    <a:pt x="1811756" y="1411084"/>
                  </a:lnTo>
                  <a:lnTo>
                    <a:pt x="1797494" y="1413954"/>
                  </a:lnTo>
                  <a:lnTo>
                    <a:pt x="1797494" y="1421333"/>
                  </a:lnTo>
                  <a:lnTo>
                    <a:pt x="1811845" y="1418463"/>
                  </a:lnTo>
                  <a:lnTo>
                    <a:pt x="1811845" y="1464056"/>
                  </a:lnTo>
                  <a:lnTo>
                    <a:pt x="1798637" y="1464056"/>
                  </a:lnTo>
                  <a:lnTo>
                    <a:pt x="1798637" y="1470850"/>
                  </a:lnTo>
                  <a:lnTo>
                    <a:pt x="1833079" y="1470850"/>
                  </a:lnTo>
                  <a:lnTo>
                    <a:pt x="1833079" y="1464056"/>
                  </a:lnTo>
                  <a:close/>
                </a:path>
                <a:path w="2250440" h="1858010">
                  <a:moveTo>
                    <a:pt x="1885226" y="1464056"/>
                  </a:moveTo>
                  <a:lnTo>
                    <a:pt x="1872030" y="1464056"/>
                  </a:lnTo>
                  <a:lnTo>
                    <a:pt x="1872030" y="1411084"/>
                  </a:lnTo>
                  <a:lnTo>
                    <a:pt x="1863915" y="1411084"/>
                  </a:lnTo>
                  <a:lnTo>
                    <a:pt x="1849640" y="1413954"/>
                  </a:lnTo>
                  <a:lnTo>
                    <a:pt x="1849640" y="1421333"/>
                  </a:lnTo>
                  <a:lnTo>
                    <a:pt x="1863991" y="1418463"/>
                  </a:lnTo>
                  <a:lnTo>
                    <a:pt x="1863991" y="1464056"/>
                  </a:lnTo>
                  <a:lnTo>
                    <a:pt x="1850796" y="1464056"/>
                  </a:lnTo>
                  <a:lnTo>
                    <a:pt x="1850796" y="1470850"/>
                  </a:lnTo>
                  <a:lnTo>
                    <a:pt x="1885226" y="1470850"/>
                  </a:lnTo>
                  <a:lnTo>
                    <a:pt x="1885226" y="1464056"/>
                  </a:lnTo>
                  <a:close/>
                </a:path>
                <a:path w="2250440" h="1858010">
                  <a:moveTo>
                    <a:pt x="1939315" y="691413"/>
                  </a:moveTo>
                  <a:lnTo>
                    <a:pt x="1937512" y="686422"/>
                  </a:lnTo>
                  <a:lnTo>
                    <a:pt x="1931200" y="679805"/>
                  </a:lnTo>
                  <a:lnTo>
                    <a:pt x="1931200" y="693381"/>
                  </a:lnTo>
                  <a:lnTo>
                    <a:pt x="1931200" y="701992"/>
                  </a:lnTo>
                  <a:lnTo>
                    <a:pt x="1930133" y="705434"/>
                  </a:lnTo>
                  <a:lnTo>
                    <a:pt x="1925878" y="710361"/>
                  </a:lnTo>
                  <a:lnTo>
                    <a:pt x="1923008" y="711593"/>
                  </a:lnTo>
                  <a:lnTo>
                    <a:pt x="1915782" y="711593"/>
                  </a:lnTo>
                  <a:lnTo>
                    <a:pt x="1912912" y="710361"/>
                  </a:lnTo>
                  <a:lnTo>
                    <a:pt x="1908657" y="705434"/>
                  </a:lnTo>
                  <a:lnTo>
                    <a:pt x="1907590" y="701992"/>
                  </a:lnTo>
                  <a:lnTo>
                    <a:pt x="1907590" y="693381"/>
                  </a:lnTo>
                  <a:lnTo>
                    <a:pt x="1908657" y="689940"/>
                  </a:lnTo>
                  <a:lnTo>
                    <a:pt x="1912912" y="685025"/>
                  </a:lnTo>
                  <a:lnTo>
                    <a:pt x="1915782" y="683717"/>
                  </a:lnTo>
                  <a:lnTo>
                    <a:pt x="1923008" y="683717"/>
                  </a:lnTo>
                  <a:lnTo>
                    <a:pt x="1925878" y="685025"/>
                  </a:lnTo>
                  <a:lnTo>
                    <a:pt x="1930133" y="689940"/>
                  </a:lnTo>
                  <a:lnTo>
                    <a:pt x="1931200" y="693381"/>
                  </a:lnTo>
                  <a:lnTo>
                    <a:pt x="1931200" y="679805"/>
                  </a:lnTo>
                  <a:lnTo>
                    <a:pt x="1930628" y="679196"/>
                  </a:lnTo>
                  <a:lnTo>
                    <a:pt x="1925878" y="677316"/>
                  </a:lnTo>
                  <a:lnTo>
                    <a:pt x="1917014" y="677316"/>
                  </a:lnTo>
                  <a:lnTo>
                    <a:pt x="1914398" y="677976"/>
                  </a:lnTo>
                  <a:lnTo>
                    <a:pt x="1909635" y="680427"/>
                  </a:lnTo>
                  <a:lnTo>
                    <a:pt x="1907667" y="682231"/>
                  </a:lnTo>
                  <a:lnTo>
                    <a:pt x="1907590" y="682358"/>
                  </a:lnTo>
                  <a:lnTo>
                    <a:pt x="1906117" y="684530"/>
                  </a:lnTo>
                  <a:lnTo>
                    <a:pt x="1906435" y="677316"/>
                  </a:lnTo>
                  <a:lnTo>
                    <a:pt x="1908086" y="671817"/>
                  </a:lnTo>
                  <a:lnTo>
                    <a:pt x="1913661" y="664603"/>
                  </a:lnTo>
                  <a:lnTo>
                    <a:pt x="1917750" y="662800"/>
                  </a:lnTo>
                  <a:lnTo>
                    <a:pt x="1925878" y="662889"/>
                  </a:lnTo>
                  <a:lnTo>
                    <a:pt x="1927186" y="663054"/>
                  </a:lnTo>
                  <a:lnTo>
                    <a:pt x="1931365" y="664032"/>
                  </a:lnTo>
                  <a:lnTo>
                    <a:pt x="1933422" y="664768"/>
                  </a:lnTo>
                  <a:lnTo>
                    <a:pt x="1935467" y="665759"/>
                  </a:lnTo>
                  <a:lnTo>
                    <a:pt x="1935467" y="658380"/>
                  </a:lnTo>
                  <a:lnTo>
                    <a:pt x="1915299" y="655993"/>
                  </a:lnTo>
                  <a:lnTo>
                    <a:pt x="1909229" y="658863"/>
                  </a:lnTo>
                  <a:lnTo>
                    <a:pt x="1906117" y="662787"/>
                  </a:lnTo>
                  <a:lnTo>
                    <a:pt x="1904796" y="664438"/>
                  </a:lnTo>
                  <a:lnTo>
                    <a:pt x="1900288" y="670013"/>
                  </a:lnTo>
                  <a:lnTo>
                    <a:pt x="1898078" y="677557"/>
                  </a:lnTo>
                  <a:lnTo>
                    <a:pt x="1898078" y="697077"/>
                  </a:lnTo>
                  <a:lnTo>
                    <a:pt x="1899881" y="704786"/>
                  </a:lnTo>
                  <a:lnTo>
                    <a:pt x="1903564" y="710031"/>
                  </a:lnTo>
                  <a:lnTo>
                    <a:pt x="1907184" y="715276"/>
                  </a:lnTo>
                  <a:lnTo>
                    <a:pt x="1912505" y="717905"/>
                  </a:lnTo>
                  <a:lnTo>
                    <a:pt x="1925383" y="717905"/>
                  </a:lnTo>
                  <a:lnTo>
                    <a:pt x="1930222" y="716102"/>
                  </a:lnTo>
                  <a:lnTo>
                    <a:pt x="1937435" y="708723"/>
                  </a:lnTo>
                  <a:lnTo>
                    <a:pt x="1939315" y="703795"/>
                  </a:lnTo>
                  <a:lnTo>
                    <a:pt x="1939315" y="691413"/>
                  </a:lnTo>
                  <a:close/>
                </a:path>
                <a:path w="2250440" h="1858010">
                  <a:moveTo>
                    <a:pt x="1961705" y="706666"/>
                  </a:moveTo>
                  <a:lnTo>
                    <a:pt x="1953260" y="706666"/>
                  </a:lnTo>
                  <a:lnTo>
                    <a:pt x="1953260" y="716838"/>
                  </a:lnTo>
                  <a:lnTo>
                    <a:pt x="1961705" y="716838"/>
                  </a:lnTo>
                  <a:lnTo>
                    <a:pt x="1961705" y="706666"/>
                  </a:lnTo>
                  <a:close/>
                </a:path>
                <a:path w="2250440" h="1858010">
                  <a:moveTo>
                    <a:pt x="2015172" y="710031"/>
                  </a:moveTo>
                  <a:lnTo>
                    <a:pt x="2001964" y="710031"/>
                  </a:lnTo>
                  <a:lnTo>
                    <a:pt x="2001964" y="657059"/>
                  </a:lnTo>
                  <a:lnTo>
                    <a:pt x="1993849" y="657059"/>
                  </a:lnTo>
                  <a:lnTo>
                    <a:pt x="1979587" y="659930"/>
                  </a:lnTo>
                  <a:lnTo>
                    <a:pt x="1979587" y="667308"/>
                  </a:lnTo>
                  <a:lnTo>
                    <a:pt x="1993925" y="664438"/>
                  </a:lnTo>
                  <a:lnTo>
                    <a:pt x="1993925" y="710031"/>
                  </a:lnTo>
                  <a:lnTo>
                    <a:pt x="1980730" y="710031"/>
                  </a:lnTo>
                  <a:lnTo>
                    <a:pt x="1980730" y="716838"/>
                  </a:lnTo>
                  <a:lnTo>
                    <a:pt x="2015172" y="716838"/>
                  </a:lnTo>
                  <a:lnTo>
                    <a:pt x="2015172" y="710031"/>
                  </a:lnTo>
                  <a:close/>
                </a:path>
                <a:path w="2250440" h="1858010">
                  <a:moveTo>
                    <a:pt x="2067318" y="710031"/>
                  </a:moveTo>
                  <a:lnTo>
                    <a:pt x="2054110" y="710031"/>
                  </a:lnTo>
                  <a:lnTo>
                    <a:pt x="2054110" y="657059"/>
                  </a:lnTo>
                  <a:lnTo>
                    <a:pt x="2045995" y="657059"/>
                  </a:lnTo>
                  <a:lnTo>
                    <a:pt x="2031733" y="659930"/>
                  </a:lnTo>
                  <a:lnTo>
                    <a:pt x="2031733" y="667308"/>
                  </a:lnTo>
                  <a:lnTo>
                    <a:pt x="2046084" y="664438"/>
                  </a:lnTo>
                  <a:lnTo>
                    <a:pt x="2046084" y="710031"/>
                  </a:lnTo>
                  <a:lnTo>
                    <a:pt x="2032876" y="710031"/>
                  </a:lnTo>
                  <a:lnTo>
                    <a:pt x="2032876" y="716838"/>
                  </a:lnTo>
                  <a:lnTo>
                    <a:pt x="2067318" y="716838"/>
                  </a:lnTo>
                  <a:lnTo>
                    <a:pt x="2067318" y="710031"/>
                  </a:lnTo>
                  <a:close/>
                </a:path>
                <a:path w="2250440" h="1858010">
                  <a:moveTo>
                    <a:pt x="2120011" y="1019911"/>
                  </a:moveTo>
                  <a:lnTo>
                    <a:pt x="2118868" y="1016635"/>
                  </a:lnTo>
                  <a:lnTo>
                    <a:pt x="2114600" y="1011389"/>
                  </a:lnTo>
                  <a:lnTo>
                    <a:pt x="2111565" y="1009662"/>
                  </a:lnTo>
                  <a:lnTo>
                    <a:pt x="2107717" y="1008837"/>
                  </a:lnTo>
                  <a:lnTo>
                    <a:pt x="2111159" y="1008024"/>
                  </a:lnTo>
                  <a:lnTo>
                    <a:pt x="2113864" y="1006386"/>
                  </a:lnTo>
                  <a:lnTo>
                    <a:pt x="2117636" y="1001788"/>
                  </a:lnTo>
                  <a:lnTo>
                    <a:pt x="2118626" y="999007"/>
                  </a:lnTo>
                  <a:lnTo>
                    <a:pt x="2118626" y="990968"/>
                  </a:lnTo>
                  <a:lnTo>
                    <a:pt x="2116823" y="987196"/>
                  </a:lnTo>
                  <a:lnTo>
                    <a:pt x="2109597" y="981621"/>
                  </a:lnTo>
                  <a:lnTo>
                    <a:pt x="2104758" y="980224"/>
                  </a:lnTo>
                  <a:lnTo>
                    <a:pt x="2096236" y="980224"/>
                  </a:lnTo>
                  <a:lnTo>
                    <a:pt x="2093696" y="980465"/>
                  </a:lnTo>
                  <a:lnTo>
                    <a:pt x="2088362" y="981290"/>
                  </a:lnTo>
                  <a:lnTo>
                    <a:pt x="2082457" y="982764"/>
                  </a:lnTo>
                  <a:lnTo>
                    <a:pt x="2082457" y="989977"/>
                  </a:lnTo>
                  <a:lnTo>
                    <a:pt x="2085492" y="988999"/>
                  </a:lnTo>
                  <a:lnTo>
                    <a:pt x="2088286" y="988263"/>
                  </a:lnTo>
                  <a:lnTo>
                    <a:pt x="2093366" y="987272"/>
                  </a:lnTo>
                  <a:lnTo>
                    <a:pt x="2095741" y="987031"/>
                  </a:lnTo>
                  <a:lnTo>
                    <a:pt x="2101977" y="987031"/>
                  </a:lnTo>
                  <a:lnTo>
                    <a:pt x="2105088" y="987856"/>
                  </a:lnTo>
                  <a:lnTo>
                    <a:pt x="2109432" y="991133"/>
                  </a:lnTo>
                  <a:lnTo>
                    <a:pt x="2110587" y="993508"/>
                  </a:lnTo>
                  <a:lnTo>
                    <a:pt x="2110587" y="999578"/>
                  </a:lnTo>
                  <a:lnTo>
                    <a:pt x="2109520" y="1001877"/>
                  </a:lnTo>
                  <a:lnTo>
                    <a:pt x="2105253" y="1005065"/>
                  </a:lnTo>
                  <a:lnTo>
                    <a:pt x="2102218" y="1005801"/>
                  </a:lnTo>
                  <a:lnTo>
                    <a:pt x="2090991" y="1005801"/>
                  </a:lnTo>
                  <a:lnTo>
                    <a:pt x="2090991" y="1012444"/>
                  </a:lnTo>
                  <a:lnTo>
                    <a:pt x="2102383" y="1012444"/>
                  </a:lnTo>
                  <a:lnTo>
                    <a:pt x="2105825" y="1013510"/>
                  </a:lnTo>
                  <a:lnTo>
                    <a:pt x="2110752" y="1017447"/>
                  </a:lnTo>
                  <a:lnTo>
                    <a:pt x="2111984" y="1020241"/>
                  </a:lnTo>
                  <a:lnTo>
                    <a:pt x="2111984" y="1027531"/>
                  </a:lnTo>
                  <a:lnTo>
                    <a:pt x="2110587" y="1030490"/>
                  </a:lnTo>
                  <a:lnTo>
                    <a:pt x="2105342" y="1034427"/>
                  </a:lnTo>
                  <a:lnTo>
                    <a:pt x="2101481" y="1035405"/>
                  </a:lnTo>
                  <a:lnTo>
                    <a:pt x="2093442" y="1035405"/>
                  </a:lnTo>
                  <a:lnTo>
                    <a:pt x="2090661" y="1035075"/>
                  </a:lnTo>
                  <a:lnTo>
                    <a:pt x="2085327" y="1033767"/>
                  </a:lnTo>
                  <a:lnTo>
                    <a:pt x="2082876" y="1032789"/>
                  </a:lnTo>
                  <a:lnTo>
                    <a:pt x="2080653" y="1031468"/>
                  </a:lnTo>
                  <a:lnTo>
                    <a:pt x="2080653" y="1039266"/>
                  </a:lnTo>
                  <a:lnTo>
                    <a:pt x="2083447" y="1040244"/>
                  </a:lnTo>
                  <a:lnTo>
                    <a:pt x="2086229" y="1040980"/>
                  </a:lnTo>
                  <a:lnTo>
                    <a:pt x="2091486" y="1041882"/>
                  </a:lnTo>
                  <a:lnTo>
                    <a:pt x="2094103" y="1042136"/>
                  </a:lnTo>
                  <a:lnTo>
                    <a:pt x="2104110" y="1042136"/>
                  </a:lnTo>
                  <a:lnTo>
                    <a:pt x="2109851" y="1040574"/>
                  </a:lnTo>
                  <a:lnTo>
                    <a:pt x="2117966" y="1034173"/>
                  </a:lnTo>
                  <a:lnTo>
                    <a:pt x="2120011" y="1029589"/>
                  </a:lnTo>
                  <a:lnTo>
                    <a:pt x="2120011" y="1019911"/>
                  </a:lnTo>
                  <a:close/>
                </a:path>
                <a:path w="2250440" h="1858010">
                  <a:moveTo>
                    <a:pt x="2143798" y="1030897"/>
                  </a:moveTo>
                  <a:lnTo>
                    <a:pt x="2135352" y="1030897"/>
                  </a:lnTo>
                  <a:lnTo>
                    <a:pt x="2135352" y="1041069"/>
                  </a:lnTo>
                  <a:lnTo>
                    <a:pt x="2143798" y="1041069"/>
                  </a:lnTo>
                  <a:lnTo>
                    <a:pt x="2143798" y="1030897"/>
                  </a:lnTo>
                  <a:close/>
                </a:path>
                <a:path w="2250440" h="1858010">
                  <a:moveTo>
                    <a:pt x="2197658" y="1015644"/>
                  </a:moveTo>
                  <a:lnTo>
                    <a:pt x="2195690" y="1010729"/>
                  </a:lnTo>
                  <a:lnTo>
                    <a:pt x="2187829" y="1003427"/>
                  </a:lnTo>
                  <a:lnTo>
                    <a:pt x="2182571" y="1001547"/>
                  </a:lnTo>
                  <a:lnTo>
                    <a:pt x="2174786" y="1001547"/>
                  </a:lnTo>
                  <a:lnTo>
                    <a:pt x="2171255" y="1002030"/>
                  </a:lnTo>
                  <a:lnTo>
                    <a:pt x="2168880" y="1002779"/>
                  </a:lnTo>
                  <a:lnTo>
                    <a:pt x="2168880" y="988098"/>
                  </a:lnTo>
                  <a:lnTo>
                    <a:pt x="2193239" y="988098"/>
                  </a:lnTo>
                  <a:lnTo>
                    <a:pt x="2193239" y="981290"/>
                  </a:lnTo>
                  <a:lnTo>
                    <a:pt x="2161502" y="981290"/>
                  </a:lnTo>
                  <a:lnTo>
                    <a:pt x="2161502" y="1011301"/>
                  </a:lnTo>
                  <a:lnTo>
                    <a:pt x="2163724" y="1010323"/>
                  </a:lnTo>
                  <a:lnTo>
                    <a:pt x="2165934" y="1009573"/>
                  </a:lnTo>
                  <a:lnTo>
                    <a:pt x="2170201" y="1008595"/>
                  </a:lnTo>
                  <a:lnTo>
                    <a:pt x="2172411" y="1008354"/>
                  </a:lnTo>
                  <a:lnTo>
                    <a:pt x="2179129" y="1008354"/>
                  </a:lnTo>
                  <a:lnTo>
                    <a:pt x="2182825" y="1009573"/>
                  </a:lnTo>
                  <a:lnTo>
                    <a:pt x="2188146" y="1014501"/>
                  </a:lnTo>
                  <a:lnTo>
                    <a:pt x="2189543" y="1017778"/>
                  </a:lnTo>
                  <a:lnTo>
                    <a:pt x="2189543" y="1026058"/>
                  </a:lnTo>
                  <a:lnTo>
                    <a:pt x="2188146" y="1029335"/>
                  </a:lnTo>
                  <a:lnTo>
                    <a:pt x="2182825" y="1034262"/>
                  </a:lnTo>
                  <a:lnTo>
                    <a:pt x="2179129" y="1035405"/>
                  </a:lnTo>
                  <a:lnTo>
                    <a:pt x="2171674" y="1035405"/>
                  </a:lnTo>
                  <a:lnTo>
                    <a:pt x="2168969" y="1035164"/>
                  </a:lnTo>
                  <a:lnTo>
                    <a:pt x="2163800" y="1033856"/>
                  </a:lnTo>
                  <a:lnTo>
                    <a:pt x="2161336" y="1032865"/>
                  </a:lnTo>
                  <a:lnTo>
                    <a:pt x="2158962" y="1031557"/>
                  </a:lnTo>
                  <a:lnTo>
                    <a:pt x="2158962" y="1039672"/>
                  </a:lnTo>
                  <a:lnTo>
                    <a:pt x="2161756" y="1040574"/>
                  </a:lnTo>
                  <a:lnTo>
                    <a:pt x="2164372" y="1041146"/>
                  </a:lnTo>
                  <a:lnTo>
                    <a:pt x="2167001" y="1041552"/>
                  </a:lnTo>
                  <a:lnTo>
                    <a:pt x="2172170" y="1042136"/>
                  </a:lnTo>
                  <a:lnTo>
                    <a:pt x="2181923" y="1042136"/>
                  </a:lnTo>
                  <a:lnTo>
                    <a:pt x="2187575" y="1040409"/>
                  </a:lnTo>
                  <a:lnTo>
                    <a:pt x="2195614" y="1033360"/>
                  </a:lnTo>
                  <a:lnTo>
                    <a:pt x="2197658" y="1028357"/>
                  </a:lnTo>
                  <a:lnTo>
                    <a:pt x="2197658" y="1015644"/>
                  </a:lnTo>
                  <a:close/>
                </a:path>
                <a:path w="2250440" h="1858010">
                  <a:moveTo>
                    <a:pt x="2250389" y="1019911"/>
                  </a:moveTo>
                  <a:lnTo>
                    <a:pt x="2249233" y="1016635"/>
                  </a:lnTo>
                  <a:lnTo>
                    <a:pt x="2244979" y="1011389"/>
                  </a:lnTo>
                  <a:lnTo>
                    <a:pt x="2241943" y="1009662"/>
                  </a:lnTo>
                  <a:lnTo>
                    <a:pt x="2238083" y="1008837"/>
                  </a:lnTo>
                  <a:lnTo>
                    <a:pt x="2241537" y="1008024"/>
                  </a:lnTo>
                  <a:lnTo>
                    <a:pt x="2244242" y="1006386"/>
                  </a:lnTo>
                  <a:lnTo>
                    <a:pt x="2248014" y="1001788"/>
                  </a:lnTo>
                  <a:lnTo>
                    <a:pt x="2248992" y="999007"/>
                  </a:lnTo>
                  <a:lnTo>
                    <a:pt x="2248992" y="990968"/>
                  </a:lnTo>
                  <a:lnTo>
                    <a:pt x="2247188" y="987196"/>
                  </a:lnTo>
                  <a:lnTo>
                    <a:pt x="2239975" y="981621"/>
                  </a:lnTo>
                  <a:lnTo>
                    <a:pt x="2235136" y="980224"/>
                  </a:lnTo>
                  <a:lnTo>
                    <a:pt x="2226602" y="980224"/>
                  </a:lnTo>
                  <a:lnTo>
                    <a:pt x="2224062" y="980465"/>
                  </a:lnTo>
                  <a:lnTo>
                    <a:pt x="2218740" y="981290"/>
                  </a:lnTo>
                  <a:lnTo>
                    <a:pt x="2212835" y="982764"/>
                  </a:lnTo>
                  <a:lnTo>
                    <a:pt x="2212835" y="989977"/>
                  </a:lnTo>
                  <a:lnTo>
                    <a:pt x="2215870" y="988999"/>
                  </a:lnTo>
                  <a:lnTo>
                    <a:pt x="2218652" y="988263"/>
                  </a:lnTo>
                  <a:lnTo>
                    <a:pt x="2223744" y="987272"/>
                  </a:lnTo>
                  <a:lnTo>
                    <a:pt x="2226119" y="987031"/>
                  </a:lnTo>
                  <a:lnTo>
                    <a:pt x="2232342" y="987031"/>
                  </a:lnTo>
                  <a:lnTo>
                    <a:pt x="2235466" y="987856"/>
                  </a:lnTo>
                  <a:lnTo>
                    <a:pt x="2239810" y="991133"/>
                  </a:lnTo>
                  <a:lnTo>
                    <a:pt x="2240953" y="993508"/>
                  </a:lnTo>
                  <a:lnTo>
                    <a:pt x="2240953" y="999578"/>
                  </a:lnTo>
                  <a:lnTo>
                    <a:pt x="2239886" y="1001877"/>
                  </a:lnTo>
                  <a:lnTo>
                    <a:pt x="2235631" y="1005065"/>
                  </a:lnTo>
                  <a:lnTo>
                    <a:pt x="2232596" y="1005801"/>
                  </a:lnTo>
                  <a:lnTo>
                    <a:pt x="2221357" y="1005801"/>
                  </a:lnTo>
                  <a:lnTo>
                    <a:pt x="2221357" y="1012444"/>
                  </a:lnTo>
                  <a:lnTo>
                    <a:pt x="2232761" y="1012444"/>
                  </a:lnTo>
                  <a:lnTo>
                    <a:pt x="2236203" y="1013510"/>
                  </a:lnTo>
                  <a:lnTo>
                    <a:pt x="2241118" y="1017447"/>
                  </a:lnTo>
                  <a:lnTo>
                    <a:pt x="2242350" y="1020241"/>
                  </a:lnTo>
                  <a:lnTo>
                    <a:pt x="2242350" y="1027531"/>
                  </a:lnTo>
                  <a:lnTo>
                    <a:pt x="2240953" y="1030490"/>
                  </a:lnTo>
                  <a:lnTo>
                    <a:pt x="2235708" y="1034427"/>
                  </a:lnTo>
                  <a:lnTo>
                    <a:pt x="2231860" y="1035405"/>
                  </a:lnTo>
                  <a:lnTo>
                    <a:pt x="2223820" y="1035405"/>
                  </a:lnTo>
                  <a:lnTo>
                    <a:pt x="2221026" y="1035075"/>
                  </a:lnTo>
                  <a:lnTo>
                    <a:pt x="2215705" y="1033767"/>
                  </a:lnTo>
                  <a:lnTo>
                    <a:pt x="2213241" y="1032789"/>
                  </a:lnTo>
                  <a:lnTo>
                    <a:pt x="2211032" y="1031468"/>
                  </a:lnTo>
                  <a:lnTo>
                    <a:pt x="2211032" y="1039266"/>
                  </a:lnTo>
                  <a:lnTo>
                    <a:pt x="2213813" y="1040244"/>
                  </a:lnTo>
                  <a:lnTo>
                    <a:pt x="2216607" y="1040980"/>
                  </a:lnTo>
                  <a:lnTo>
                    <a:pt x="2221852" y="1041882"/>
                  </a:lnTo>
                  <a:lnTo>
                    <a:pt x="2224481" y="1042136"/>
                  </a:lnTo>
                  <a:lnTo>
                    <a:pt x="2234476" y="1042136"/>
                  </a:lnTo>
                  <a:lnTo>
                    <a:pt x="2240216" y="1040574"/>
                  </a:lnTo>
                  <a:lnTo>
                    <a:pt x="2248331" y="1034173"/>
                  </a:lnTo>
                  <a:lnTo>
                    <a:pt x="2250389" y="1029589"/>
                  </a:lnTo>
                  <a:lnTo>
                    <a:pt x="2250389" y="10199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364668" y="2728587"/>
              <a:ext cx="796925" cy="584200"/>
            </a:xfrm>
            <a:custGeom>
              <a:avLst/>
              <a:gdLst/>
              <a:ahLst/>
              <a:cxnLst/>
              <a:rect l="l" t="t" r="r" b="b"/>
              <a:pathLst>
                <a:path w="796925" h="584200">
                  <a:moveTo>
                    <a:pt x="18921" y="583820"/>
                  </a:moveTo>
                  <a:lnTo>
                    <a:pt x="777671" y="583820"/>
                  </a:lnTo>
                  <a:lnTo>
                    <a:pt x="796593" y="564898"/>
                  </a:lnTo>
                  <a:lnTo>
                    <a:pt x="796593" y="18921"/>
                  </a:lnTo>
                  <a:lnTo>
                    <a:pt x="795411" y="10643"/>
                  </a:lnTo>
                  <a:lnTo>
                    <a:pt x="791863" y="4730"/>
                  </a:lnTo>
                  <a:lnTo>
                    <a:pt x="785950" y="1182"/>
                  </a:lnTo>
                  <a:lnTo>
                    <a:pt x="777671" y="0"/>
                  </a:lnTo>
                  <a:lnTo>
                    <a:pt x="18921" y="0"/>
                  </a:lnTo>
                  <a:lnTo>
                    <a:pt x="10643" y="1182"/>
                  </a:lnTo>
                  <a:lnTo>
                    <a:pt x="4730" y="4730"/>
                  </a:lnTo>
                  <a:lnTo>
                    <a:pt x="1182" y="10643"/>
                  </a:lnTo>
                  <a:lnTo>
                    <a:pt x="0" y="18921"/>
                  </a:lnTo>
                  <a:lnTo>
                    <a:pt x="0" y="564898"/>
                  </a:lnTo>
                  <a:lnTo>
                    <a:pt x="1182" y="573176"/>
                  </a:lnTo>
                  <a:lnTo>
                    <a:pt x="4730" y="579089"/>
                  </a:lnTo>
                  <a:lnTo>
                    <a:pt x="10643" y="582637"/>
                  </a:lnTo>
                  <a:lnTo>
                    <a:pt x="18921" y="583820"/>
                  </a:lnTo>
                  <a:close/>
                </a:path>
              </a:pathLst>
            </a:custGeom>
            <a:ln w="6307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02512" y="2772048"/>
              <a:ext cx="189219" cy="66226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74326" y="2768076"/>
              <a:ext cx="290356" cy="7142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402512" y="2910907"/>
              <a:ext cx="189219" cy="66226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74326" y="2906935"/>
              <a:ext cx="444854" cy="71431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02512" y="3049767"/>
              <a:ext cx="189219" cy="66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4703" y="3045795"/>
              <a:ext cx="229807" cy="7142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189219" y="0"/>
                  </a:moveTo>
                  <a:lnTo>
                    <a:pt x="0" y="0"/>
                  </a:lnTo>
                  <a:lnTo>
                    <a:pt x="0" y="66226"/>
                  </a:lnTo>
                  <a:lnTo>
                    <a:pt x="189219" y="66226"/>
                  </a:lnTo>
                  <a:lnTo>
                    <a:pt x="189219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402512" y="3188627"/>
              <a:ext cx="189230" cy="66675"/>
            </a:xfrm>
            <a:custGeom>
              <a:avLst/>
              <a:gdLst/>
              <a:ahLst/>
              <a:cxnLst/>
              <a:rect l="l" t="t" r="r" b="b"/>
              <a:pathLst>
                <a:path w="189230" h="66675">
                  <a:moveTo>
                    <a:pt x="0" y="66226"/>
                  </a:moveTo>
                  <a:lnTo>
                    <a:pt x="189219" y="66226"/>
                  </a:lnTo>
                  <a:lnTo>
                    <a:pt x="189219" y="0"/>
                  </a:lnTo>
                  <a:lnTo>
                    <a:pt x="0" y="0"/>
                  </a:lnTo>
                  <a:lnTo>
                    <a:pt x="0" y="66226"/>
                  </a:lnTo>
                  <a:close/>
                </a:path>
              </a:pathLst>
            </a:custGeom>
            <a:ln w="63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72718" y="3184654"/>
              <a:ext cx="126113" cy="71429"/>
            </a:xfrm>
            <a:prstGeom prst="rect">
              <a:avLst/>
            </a:prstGeom>
          </p:spPr>
        </p:pic>
      </p:grpSp>
      <p:grpSp>
        <p:nvGrpSpPr>
          <p:cNvPr id="79" name="object 79"/>
          <p:cNvGrpSpPr/>
          <p:nvPr/>
        </p:nvGrpSpPr>
        <p:grpSpPr>
          <a:xfrm>
            <a:off x="437800" y="3362871"/>
            <a:ext cx="92075" cy="507365"/>
            <a:chOff x="437800" y="3362871"/>
            <a:chExt cx="92075" cy="507365"/>
          </a:xfrm>
        </p:grpSpPr>
        <p:pic>
          <p:nvPicPr>
            <p:cNvPr id="80" name="object 8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7800" y="3673189"/>
              <a:ext cx="71903" cy="19688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37895" y="3362871"/>
              <a:ext cx="91393" cy="269825"/>
            </a:xfrm>
            <a:prstGeom prst="rect">
              <a:avLst/>
            </a:prstGeom>
          </p:spPr>
        </p:pic>
      </p:grpSp>
      <p:grpSp>
        <p:nvGrpSpPr>
          <p:cNvPr id="82" name="object 82"/>
          <p:cNvGrpSpPr/>
          <p:nvPr/>
        </p:nvGrpSpPr>
        <p:grpSpPr>
          <a:xfrm>
            <a:off x="3695029" y="2626274"/>
            <a:ext cx="2665095" cy="2055495"/>
            <a:chOff x="3695029" y="2626274"/>
            <a:chExt cx="2665095" cy="2055495"/>
          </a:xfrm>
        </p:grpSpPr>
        <p:pic>
          <p:nvPicPr>
            <p:cNvPr id="83" name="object 8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027488" y="2715577"/>
              <a:ext cx="1664064" cy="173449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554688" y="0"/>
                  </a:moveTo>
                  <a:lnTo>
                    <a:pt x="0" y="0"/>
                  </a:lnTo>
                  <a:lnTo>
                    <a:pt x="0" y="80015"/>
                  </a:lnTo>
                  <a:lnTo>
                    <a:pt x="554688" y="80015"/>
                  </a:lnTo>
                  <a:lnTo>
                    <a:pt x="554688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691553" y="4015347"/>
              <a:ext cx="554990" cy="80010"/>
            </a:xfrm>
            <a:custGeom>
              <a:avLst/>
              <a:gdLst/>
              <a:ahLst/>
              <a:cxnLst/>
              <a:rect l="l" t="t" r="r" b="b"/>
              <a:pathLst>
                <a:path w="554989" h="80010">
                  <a:moveTo>
                    <a:pt x="0" y="80015"/>
                  </a:moveTo>
                  <a:lnTo>
                    <a:pt x="554688" y="80015"/>
                  </a:lnTo>
                  <a:lnTo>
                    <a:pt x="554688" y="0"/>
                  </a:lnTo>
                  <a:lnTo>
                    <a:pt x="0" y="0"/>
                  </a:lnTo>
                  <a:lnTo>
                    <a:pt x="0" y="80015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859521" y="4536799"/>
              <a:ext cx="0" cy="22860"/>
            </a:xfrm>
            <a:custGeom>
              <a:avLst/>
              <a:gdLst/>
              <a:ahLst/>
              <a:cxnLst/>
              <a:rect l="l" t="t" r="r" b="b"/>
              <a:pathLst>
                <a:path h="22860">
                  <a:moveTo>
                    <a:pt x="0" y="0"/>
                  </a:moveTo>
                  <a:lnTo>
                    <a:pt x="0" y="22562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609369" y="4584264"/>
              <a:ext cx="143494" cy="97339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72718" y="4584264"/>
              <a:ext cx="267778" cy="97339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5060340" y="4585944"/>
              <a:ext cx="60960" cy="94615"/>
            </a:xfrm>
            <a:custGeom>
              <a:avLst/>
              <a:gdLst/>
              <a:ahLst/>
              <a:cxnLst/>
              <a:rect l="l" t="t" r="r" b="b"/>
              <a:pathLst>
                <a:path w="60960" h="94614">
                  <a:moveTo>
                    <a:pt x="60731" y="18948"/>
                  </a:moveTo>
                  <a:lnTo>
                    <a:pt x="58026" y="11988"/>
                  </a:lnTo>
                  <a:lnTo>
                    <a:pt x="47320" y="2565"/>
                  </a:lnTo>
                  <a:lnTo>
                    <a:pt x="47320" y="22440"/>
                  </a:lnTo>
                  <a:lnTo>
                    <a:pt x="47320" y="33782"/>
                  </a:lnTo>
                  <a:lnTo>
                    <a:pt x="45643" y="38163"/>
                  </a:lnTo>
                  <a:lnTo>
                    <a:pt x="39204" y="44348"/>
                  </a:lnTo>
                  <a:lnTo>
                    <a:pt x="34683" y="45770"/>
                  </a:lnTo>
                  <a:lnTo>
                    <a:pt x="12763" y="45770"/>
                  </a:lnTo>
                  <a:lnTo>
                    <a:pt x="12763" y="10439"/>
                  </a:lnTo>
                  <a:lnTo>
                    <a:pt x="34683" y="10439"/>
                  </a:lnTo>
                  <a:lnTo>
                    <a:pt x="39204" y="11988"/>
                  </a:lnTo>
                  <a:lnTo>
                    <a:pt x="45643" y="18186"/>
                  </a:lnTo>
                  <a:lnTo>
                    <a:pt x="47320" y="22440"/>
                  </a:lnTo>
                  <a:lnTo>
                    <a:pt x="47320" y="2565"/>
                  </a:lnTo>
                  <a:lnTo>
                    <a:pt x="47193" y="2451"/>
                  </a:lnTo>
                  <a:lnTo>
                    <a:pt x="39204" y="0"/>
                  </a:lnTo>
                  <a:lnTo>
                    <a:pt x="0" y="0"/>
                  </a:lnTo>
                  <a:lnTo>
                    <a:pt x="0" y="93992"/>
                  </a:lnTo>
                  <a:lnTo>
                    <a:pt x="12763" y="93992"/>
                  </a:lnTo>
                  <a:lnTo>
                    <a:pt x="12763" y="56210"/>
                  </a:lnTo>
                  <a:lnTo>
                    <a:pt x="39204" y="56210"/>
                  </a:lnTo>
                  <a:lnTo>
                    <a:pt x="47193" y="53898"/>
                  </a:lnTo>
                  <a:lnTo>
                    <a:pt x="52603" y="49123"/>
                  </a:lnTo>
                  <a:lnTo>
                    <a:pt x="58026" y="44475"/>
                  </a:lnTo>
                  <a:lnTo>
                    <a:pt x="60731" y="37388"/>
                  </a:lnTo>
                  <a:lnTo>
                    <a:pt x="60731" y="189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893989" y="433036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3799315" y="4285382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0" y="79032"/>
                  </a:moveTo>
                  <a:lnTo>
                    <a:pt x="0" y="91795"/>
                  </a:lnTo>
                  <a:lnTo>
                    <a:pt x="4384" y="93212"/>
                  </a:lnTo>
                  <a:lnTo>
                    <a:pt x="8510" y="94115"/>
                  </a:lnTo>
                  <a:lnTo>
                    <a:pt x="12635" y="94761"/>
                  </a:lnTo>
                  <a:lnTo>
                    <a:pt x="20758" y="95662"/>
                  </a:lnTo>
                  <a:lnTo>
                    <a:pt x="24754" y="95662"/>
                  </a:lnTo>
                  <a:lnTo>
                    <a:pt x="58452" y="77355"/>
                  </a:lnTo>
                  <a:lnTo>
                    <a:pt x="60853" y="63818"/>
                  </a:lnTo>
                  <a:lnTo>
                    <a:pt x="60853" y="54019"/>
                  </a:lnTo>
                  <a:lnTo>
                    <a:pt x="26687" y="31843"/>
                  </a:lnTo>
                  <a:lnTo>
                    <a:pt x="24883" y="31843"/>
                  </a:lnTo>
                  <a:lnTo>
                    <a:pt x="19339" y="32618"/>
                  </a:lnTo>
                  <a:lnTo>
                    <a:pt x="15600" y="33778"/>
                  </a:lnTo>
                  <a:lnTo>
                    <a:pt x="15600" y="10701"/>
                  </a:lnTo>
                  <a:lnTo>
                    <a:pt x="53891" y="10701"/>
                  </a:lnTo>
                  <a:lnTo>
                    <a:pt x="53891" y="0"/>
                  </a:lnTo>
                  <a:lnTo>
                    <a:pt x="3997" y="0"/>
                  </a:lnTo>
                  <a:lnTo>
                    <a:pt x="3997" y="47186"/>
                  </a:lnTo>
                  <a:lnTo>
                    <a:pt x="7479" y="45638"/>
                  </a:lnTo>
                  <a:lnTo>
                    <a:pt x="10958" y="44479"/>
                  </a:lnTo>
                  <a:lnTo>
                    <a:pt x="17663" y="42932"/>
                  </a:lnTo>
                  <a:lnTo>
                    <a:pt x="21144" y="42545"/>
                  </a:lnTo>
                  <a:lnTo>
                    <a:pt x="31715" y="42545"/>
                  </a:lnTo>
                  <a:lnTo>
                    <a:pt x="37518" y="44479"/>
                  </a:lnTo>
                  <a:lnTo>
                    <a:pt x="45897" y="52214"/>
                  </a:lnTo>
                  <a:lnTo>
                    <a:pt x="48089" y="57370"/>
                  </a:lnTo>
                  <a:lnTo>
                    <a:pt x="48089" y="70393"/>
                  </a:lnTo>
                  <a:lnTo>
                    <a:pt x="45897" y="75549"/>
                  </a:lnTo>
                  <a:lnTo>
                    <a:pt x="37518" y="83285"/>
                  </a:lnTo>
                  <a:lnTo>
                    <a:pt x="31715" y="85091"/>
                  </a:lnTo>
                  <a:lnTo>
                    <a:pt x="19983" y="85091"/>
                  </a:lnTo>
                  <a:lnTo>
                    <a:pt x="15728" y="84703"/>
                  </a:lnTo>
                  <a:lnTo>
                    <a:pt x="7607" y="82641"/>
                  </a:lnTo>
                  <a:lnTo>
                    <a:pt x="3738" y="81094"/>
                  </a:lnTo>
                  <a:lnTo>
                    <a:pt x="0" y="790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695029" y="4333600"/>
              <a:ext cx="81280" cy="10795"/>
            </a:xfrm>
            <a:custGeom>
              <a:avLst/>
              <a:gdLst/>
              <a:ahLst/>
              <a:cxnLst/>
              <a:rect l="l" t="t" r="r" b="b"/>
              <a:pathLst>
                <a:path w="81279" h="10795">
                  <a:moveTo>
                    <a:pt x="0" y="0"/>
                  </a:moveTo>
                  <a:lnTo>
                    <a:pt x="0" y="10701"/>
                  </a:lnTo>
                  <a:lnTo>
                    <a:pt x="80707" y="10701"/>
                  </a:lnTo>
                  <a:lnTo>
                    <a:pt x="8070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3893989" y="4015347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797947" y="3968687"/>
              <a:ext cx="64978" cy="9733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893989" y="3700328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799357" y="3655351"/>
              <a:ext cx="60960" cy="95885"/>
            </a:xfrm>
            <a:custGeom>
              <a:avLst/>
              <a:gdLst/>
              <a:ahLst/>
              <a:cxnLst/>
              <a:rect l="l" t="t" r="r" b="b"/>
              <a:pathLst>
                <a:path w="60960" h="95885">
                  <a:moveTo>
                    <a:pt x="60858" y="54013"/>
                  </a:moveTo>
                  <a:lnTo>
                    <a:pt x="26695" y="31838"/>
                  </a:lnTo>
                  <a:lnTo>
                    <a:pt x="24892" y="31838"/>
                  </a:lnTo>
                  <a:lnTo>
                    <a:pt x="19342" y="32613"/>
                  </a:lnTo>
                  <a:lnTo>
                    <a:pt x="15608" y="33782"/>
                  </a:lnTo>
                  <a:lnTo>
                    <a:pt x="15608" y="10693"/>
                  </a:lnTo>
                  <a:lnTo>
                    <a:pt x="53898" y="10693"/>
                  </a:lnTo>
                  <a:lnTo>
                    <a:pt x="53898" y="0"/>
                  </a:lnTo>
                  <a:lnTo>
                    <a:pt x="4000" y="0"/>
                  </a:lnTo>
                  <a:lnTo>
                    <a:pt x="4000" y="47180"/>
                  </a:lnTo>
                  <a:lnTo>
                    <a:pt x="7480" y="45643"/>
                  </a:lnTo>
                  <a:lnTo>
                    <a:pt x="10960" y="44475"/>
                  </a:lnTo>
                  <a:lnTo>
                    <a:pt x="17665" y="42926"/>
                  </a:lnTo>
                  <a:lnTo>
                    <a:pt x="21145" y="42545"/>
                  </a:lnTo>
                  <a:lnTo>
                    <a:pt x="31724" y="42545"/>
                  </a:lnTo>
                  <a:lnTo>
                    <a:pt x="37515" y="44475"/>
                  </a:lnTo>
                  <a:lnTo>
                    <a:pt x="45897" y="52209"/>
                  </a:lnTo>
                  <a:lnTo>
                    <a:pt x="48094" y="57365"/>
                  </a:lnTo>
                  <a:lnTo>
                    <a:pt x="48094" y="70396"/>
                  </a:lnTo>
                  <a:lnTo>
                    <a:pt x="45897" y="75552"/>
                  </a:lnTo>
                  <a:lnTo>
                    <a:pt x="37515" y="83286"/>
                  </a:lnTo>
                  <a:lnTo>
                    <a:pt x="31724" y="85090"/>
                  </a:lnTo>
                  <a:lnTo>
                    <a:pt x="19989" y="85090"/>
                  </a:lnTo>
                  <a:lnTo>
                    <a:pt x="15735" y="84696"/>
                  </a:lnTo>
                  <a:lnTo>
                    <a:pt x="7607" y="82638"/>
                  </a:lnTo>
                  <a:lnTo>
                    <a:pt x="3746" y="81089"/>
                  </a:lnTo>
                  <a:lnTo>
                    <a:pt x="0" y="79032"/>
                  </a:lnTo>
                  <a:lnTo>
                    <a:pt x="0" y="91795"/>
                  </a:lnTo>
                  <a:lnTo>
                    <a:pt x="4381" y="93205"/>
                  </a:lnTo>
                  <a:lnTo>
                    <a:pt x="8509" y="94119"/>
                  </a:lnTo>
                  <a:lnTo>
                    <a:pt x="12636" y="94754"/>
                  </a:lnTo>
                  <a:lnTo>
                    <a:pt x="20764" y="95656"/>
                  </a:lnTo>
                  <a:lnTo>
                    <a:pt x="24752" y="95656"/>
                  </a:lnTo>
                  <a:lnTo>
                    <a:pt x="58458" y="77355"/>
                  </a:lnTo>
                  <a:lnTo>
                    <a:pt x="60858" y="63817"/>
                  </a:lnTo>
                  <a:lnTo>
                    <a:pt x="60858" y="540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93989" y="3385309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721632" y="3340324"/>
              <a:ext cx="56515" cy="94615"/>
            </a:xfrm>
            <a:custGeom>
              <a:avLst/>
              <a:gdLst/>
              <a:ahLst/>
              <a:cxnLst/>
              <a:rect l="l" t="t" r="r" b="b"/>
              <a:pathLst>
                <a:path w="56514" h="94614">
                  <a:moveTo>
                    <a:pt x="0" y="4512"/>
                  </a:moveTo>
                  <a:lnTo>
                    <a:pt x="0" y="16116"/>
                  </a:lnTo>
                  <a:lnTo>
                    <a:pt x="22561" y="11602"/>
                  </a:lnTo>
                  <a:lnTo>
                    <a:pt x="22561" y="83286"/>
                  </a:lnTo>
                  <a:lnTo>
                    <a:pt x="1804" y="83286"/>
                  </a:lnTo>
                  <a:lnTo>
                    <a:pt x="1804" y="93986"/>
                  </a:lnTo>
                  <a:lnTo>
                    <a:pt x="55953" y="93986"/>
                  </a:lnTo>
                  <a:lnTo>
                    <a:pt x="55953" y="83286"/>
                  </a:lnTo>
                  <a:lnTo>
                    <a:pt x="35196" y="83286"/>
                  </a:lnTo>
                  <a:lnTo>
                    <a:pt x="35196" y="0"/>
                  </a:lnTo>
                  <a:lnTo>
                    <a:pt x="22433" y="0"/>
                  </a:lnTo>
                  <a:lnTo>
                    <a:pt x="0" y="45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3338648"/>
              <a:ext cx="64978" cy="97339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3893989" y="307029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3721620" y="3025304"/>
              <a:ext cx="139065" cy="95885"/>
            </a:xfrm>
            <a:custGeom>
              <a:avLst/>
              <a:gdLst/>
              <a:ahLst/>
              <a:cxnLst/>
              <a:rect l="l" t="t" r="r" b="b"/>
              <a:pathLst>
                <a:path w="139064" h="95885">
                  <a:moveTo>
                    <a:pt x="55956" y="83286"/>
                  </a:moveTo>
                  <a:lnTo>
                    <a:pt x="35204" y="83286"/>
                  </a:lnTo>
                  <a:lnTo>
                    <a:pt x="35204" y="0"/>
                  </a:lnTo>
                  <a:lnTo>
                    <a:pt x="22440" y="0"/>
                  </a:lnTo>
                  <a:lnTo>
                    <a:pt x="0" y="4521"/>
                  </a:lnTo>
                  <a:lnTo>
                    <a:pt x="0" y="16116"/>
                  </a:lnTo>
                  <a:lnTo>
                    <a:pt x="22567" y="11607"/>
                  </a:lnTo>
                  <a:lnTo>
                    <a:pt x="22567" y="83286"/>
                  </a:lnTo>
                  <a:lnTo>
                    <a:pt x="1816" y="83286"/>
                  </a:lnTo>
                  <a:lnTo>
                    <a:pt x="1816" y="93992"/>
                  </a:lnTo>
                  <a:lnTo>
                    <a:pt x="55956" y="93992"/>
                  </a:lnTo>
                  <a:lnTo>
                    <a:pt x="55956" y="83286"/>
                  </a:lnTo>
                  <a:close/>
                </a:path>
                <a:path w="139064" h="95885">
                  <a:moveTo>
                    <a:pt x="138595" y="54025"/>
                  </a:moveTo>
                  <a:lnTo>
                    <a:pt x="104432" y="31851"/>
                  </a:lnTo>
                  <a:lnTo>
                    <a:pt x="102628" y="31851"/>
                  </a:lnTo>
                  <a:lnTo>
                    <a:pt x="97091" y="32626"/>
                  </a:lnTo>
                  <a:lnTo>
                    <a:pt x="93345" y="33782"/>
                  </a:lnTo>
                  <a:lnTo>
                    <a:pt x="93345" y="10706"/>
                  </a:lnTo>
                  <a:lnTo>
                    <a:pt x="131635" y="10706"/>
                  </a:lnTo>
                  <a:lnTo>
                    <a:pt x="131635" y="0"/>
                  </a:lnTo>
                  <a:lnTo>
                    <a:pt x="81749" y="0"/>
                  </a:lnTo>
                  <a:lnTo>
                    <a:pt x="81749" y="47193"/>
                  </a:lnTo>
                  <a:lnTo>
                    <a:pt x="85229" y="45643"/>
                  </a:lnTo>
                  <a:lnTo>
                    <a:pt x="88709" y="44488"/>
                  </a:lnTo>
                  <a:lnTo>
                    <a:pt x="95415" y="42938"/>
                  </a:lnTo>
                  <a:lnTo>
                    <a:pt x="98894" y="42557"/>
                  </a:lnTo>
                  <a:lnTo>
                    <a:pt x="109461" y="42557"/>
                  </a:lnTo>
                  <a:lnTo>
                    <a:pt x="115265" y="44488"/>
                  </a:lnTo>
                  <a:lnTo>
                    <a:pt x="123647" y="52222"/>
                  </a:lnTo>
                  <a:lnTo>
                    <a:pt x="125831" y="57378"/>
                  </a:lnTo>
                  <a:lnTo>
                    <a:pt x="125831" y="70396"/>
                  </a:lnTo>
                  <a:lnTo>
                    <a:pt x="123647" y="75552"/>
                  </a:lnTo>
                  <a:lnTo>
                    <a:pt x="115265" y="83286"/>
                  </a:lnTo>
                  <a:lnTo>
                    <a:pt x="109461" y="85102"/>
                  </a:lnTo>
                  <a:lnTo>
                    <a:pt x="97726" y="85102"/>
                  </a:lnTo>
                  <a:lnTo>
                    <a:pt x="93472" y="84709"/>
                  </a:lnTo>
                  <a:lnTo>
                    <a:pt x="85356" y="82651"/>
                  </a:lnTo>
                  <a:lnTo>
                    <a:pt x="81483" y="81102"/>
                  </a:lnTo>
                  <a:lnTo>
                    <a:pt x="77749" y="79032"/>
                  </a:lnTo>
                  <a:lnTo>
                    <a:pt x="77749" y="91795"/>
                  </a:lnTo>
                  <a:lnTo>
                    <a:pt x="82130" y="93218"/>
                  </a:lnTo>
                  <a:lnTo>
                    <a:pt x="86258" y="94119"/>
                  </a:lnTo>
                  <a:lnTo>
                    <a:pt x="90385" y="94767"/>
                  </a:lnTo>
                  <a:lnTo>
                    <a:pt x="98501" y="95669"/>
                  </a:lnTo>
                  <a:lnTo>
                    <a:pt x="102501" y="95669"/>
                  </a:lnTo>
                  <a:lnTo>
                    <a:pt x="136194" y="77368"/>
                  </a:lnTo>
                  <a:lnTo>
                    <a:pt x="138595" y="63830"/>
                  </a:lnTo>
                  <a:lnTo>
                    <a:pt x="138595" y="54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893989" y="2755270"/>
              <a:ext cx="22860" cy="0"/>
            </a:xfrm>
            <a:custGeom>
              <a:avLst/>
              <a:gdLst/>
              <a:ahLst/>
              <a:cxnLst/>
              <a:rect l="l" t="t" r="r" b="b"/>
              <a:pathLst>
                <a:path w="22860">
                  <a:moveTo>
                    <a:pt x="22562" y="0"/>
                  </a:moveTo>
                  <a:lnTo>
                    <a:pt x="0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716862" y="2708610"/>
              <a:ext cx="59690" cy="95885"/>
            </a:xfrm>
            <a:custGeom>
              <a:avLst/>
              <a:gdLst/>
              <a:ahLst/>
              <a:cxnLst/>
              <a:rect l="l" t="t" r="r" b="b"/>
              <a:pathLst>
                <a:path w="59689" h="95885">
                  <a:moveTo>
                    <a:pt x="0" y="84961"/>
                  </a:moveTo>
                  <a:lnTo>
                    <a:pt x="0" y="95662"/>
                  </a:lnTo>
                  <a:lnTo>
                    <a:pt x="59692" y="95662"/>
                  </a:lnTo>
                  <a:lnTo>
                    <a:pt x="59692" y="84961"/>
                  </a:lnTo>
                  <a:lnTo>
                    <a:pt x="15341" y="84961"/>
                  </a:lnTo>
                  <a:lnTo>
                    <a:pt x="48089" y="51311"/>
                  </a:lnTo>
                  <a:lnTo>
                    <a:pt x="52988" y="45380"/>
                  </a:lnTo>
                  <a:lnTo>
                    <a:pt x="55566" y="41255"/>
                  </a:lnTo>
                  <a:lnTo>
                    <a:pt x="58403" y="34423"/>
                  </a:lnTo>
                  <a:lnTo>
                    <a:pt x="59176" y="30684"/>
                  </a:lnTo>
                  <a:lnTo>
                    <a:pt x="59176" y="18694"/>
                  </a:lnTo>
                  <a:lnTo>
                    <a:pt x="56211" y="12247"/>
                  </a:lnTo>
                  <a:lnTo>
                    <a:pt x="44608" y="2449"/>
                  </a:lnTo>
                  <a:lnTo>
                    <a:pt x="36873" y="0"/>
                  </a:lnTo>
                  <a:lnTo>
                    <a:pt x="23464" y="0"/>
                  </a:lnTo>
                  <a:lnTo>
                    <a:pt x="19338" y="515"/>
                  </a:lnTo>
                  <a:lnTo>
                    <a:pt x="10571" y="2578"/>
                  </a:lnTo>
                  <a:lnTo>
                    <a:pt x="5801" y="4124"/>
                  </a:lnTo>
                  <a:lnTo>
                    <a:pt x="643" y="6187"/>
                  </a:lnTo>
                  <a:lnTo>
                    <a:pt x="643" y="19080"/>
                  </a:lnTo>
                  <a:lnTo>
                    <a:pt x="5671" y="16244"/>
                  </a:lnTo>
                  <a:lnTo>
                    <a:pt x="10443" y="14182"/>
                  </a:lnTo>
                  <a:lnTo>
                    <a:pt x="19210" y="11474"/>
                  </a:lnTo>
                  <a:lnTo>
                    <a:pt x="23464" y="10701"/>
                  </a:lnTo>
                  <a:lnTo>
                    <a:pt x="33133" y="10701"/>
                  </a:lnTo>
                  <a:lnTo>
                    <a:pt x="37646" y="12377"/>
                  </a:lnTo>
                  <a:lnTo>
                    <a:pt x="44608" y="18564"/>
                  </a:lnTo>
                  <a:lnTo>
                    <a:pt x="46412" y="22691"/>
                  </a:lnTo>
                  <a:lnTo>
                    <a:pt x="46412" y="30684"/>
                  </a:lnTo>
                  <a:lnTo>
                    <a:pt x="45510" y="33907"/>
                  </a:lnTo>
                  <a:lnTo>
                    <a:pt x="42416" y="40224"/>
                  </a:lnTo>
                  <a:lnTo>
                    <a:pt x="39579" y="44093"/>
                  </a:lnTo>
                  <a:lnTo>
                    <a:pt x="33262" y="51055"/>
                  </a:lnTo>
                  <a:lnTo>
                    <a:pt x="0" y="84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97956" y="2708610"/>
              <a:ext cx="64978" cy="97339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3916551" y="2628853"/>
              <a:ext cx="2440940" cy="1908175"/>
            </a:xfrm>
            <a:custGeom>
              <a:avLst/>
              <a:gdLst/>
              <a:ahLst/>
              <a:cxnLst/>
              <a:rect l="l" t="t" r="r" b="b"/>
              <a:pathLst>
                <a:path w="2440940" h="1908175">
                  <a:moveTo>
                    <a:pt x="0" y="1907946"/>
                  </a:moveTo>
                  <a:lnTo>
                    <a:pt x="0" y="0"/>
                  </a:lnTo>
                </a:path>
                <a:path w="2440940" h="1908175">
                  <a:moveTo>
                    <a:pt x="2440628" y="1907946"/>
                  </a:moveTo>
                  <a:lnTo>
                    <a:pt x="2440628" y="0"/>
                  </a:lnTo>
                </a:path>
                <a:path w="2440940" h="1908175">
                  <a:moveTo>
                    <a:pt x="0" y="1907946"/>
                  </a:moveTo>
                  <a:lnTo>
                    <a:pt x="2440628" y="1907946"/>
                  </a:lnTo>
                </a:path>
                <a:path w="2440940" h="1908175">
                  <a:moveTo>
                    <a:pt x="0" y="0"/>
                  </a:moveTo>
                  <a:lnTo>
                    <a:pt x="2440628" y="0"/>
                  </a:lnTo>
                </a:path>
              </a:pathLst>
            </a:custGeom>
            <a:ln w="515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4173918" y="2635973"/>
              <a:ext cx="1896745" cy="1892300"/>
            </a:xfrm>
            <a:custGeom>
              <a:avLst/>
              <a:gdLst/>
              <a:ahLst/>
              <a:cxnLst/>
              <a:rect l="l" t="t" r="r" b="b"/>
              <a:pathLst>
                <a:path w="1896745" h="1892300">
                  <a:moveTo>
                    <a:pt x="22034" y="1455343"/>
                  </a:moveTo>
                  <a:lnTo>
                    <a:pt x="0" y="1455343"/>
                  </a:lnTo>
                  <a:lnTo>
                    <a:pt x="0" y="1462049"/>
                  </a:lnTo>
                  <a:lnTo>
                    <a:pt x="22034" y="1462049"/>
                  </a:lnTo>
                  <a:lnTo>
                    <a:pt x="22034" y="1455343"/>
                  </a:lnTo>
                  <a:close/>
                </a:path>
                <a:path w="1896745" h="1892300">
                  <a:moveTo>
                    <a:pt x="73914" y="1440929"/>
                  </a:moveTo>
                  <a:lnTo>
                    <a:pt x="72059" y="1433055"/>
                  </a:lnTo>
                  <a:lnTo>
                    <a:pt x="68465" y="1427607"/>
                  </a:lnTo>
                  <a:lnTo>
                    <a:pt x="65608" y="1423466"/>
                  </a:lnTo>
                  <a:lnTo>
                    <a:pt x="65608" y="1442783"/>
                  </a:lnTo>
                  <a:lnTo>
                    <a:pt x="65608" y="1459534"/>
                  </a:lnTo>
                  <a:lnTo>
                    <a:pt x="64528" y="1465821"/>
                  </a:lnTo>
                  <a:lnTo>
                    <a:pt x="62433" y="1470012"/>
                  </a:lnTo>
                  <a:lnTo>
                    <a:pt x="60248" y="1474203"/>
                  </a:lnTo>
                  <a:lnTo>
                    <a:pt x="57061" y="1476298"/>
                  </a:lnTo>
                  <a:lnTo>
                    <a:pt x="48514" y="1476298"/>
                  </a:lnTo>
                  <a:lnTo>
                    <a:pt x="45339" y="1474203"/>
                  </a:lnTo>
                  <a:lnTo>
                    <a:pt x="40970" y="1465821"/>
                  </a:lnTo>
                  <a:lnTo>
                    <a:pt x="39966" y="1459534"/>
                  </a:lnTo>
                  <a:lnTo>
                    <a:pt x="39966" y="1442783"/>
                  </a:lnTo>
                  <a:lnTo>
                    <a:pt x="40970" y="1436497"/>
                  </a:lnTo>
                  <a:lnTo>
                    <a:pt x="45339" y="1428115"/>
                  </a:lnTo>
                  <a:lnTo>
                    <a:pt x="48514" y="1426019"/>
                  </a:lnTo>
                  <a:lnTo>
                    <a:pt x="57061" y="1426019"/>
                  </a:lnTo>
                  <a:lnTo>
                    <a:pt x="60248" y="1428115"/>
                  </a:lnTo>
                  <a:lnTo>
                    <a:pt x="62433" y="1432306"/>
                  </a:lnTo>
                  <a:lnTo>
                    <a:pt x="64528" y="1436497"/>
                  </a:lnTo>
                  <a:lnTo>
                    <a:pt x="65608" y="1442783"/>
                  </a:lnTo>
                  <a:lnTo>
                    <a:pt x="65608" y="1423466"/>
                  </a:lnTo>
                  <a:lnTo>
                    <a:pt x="64770" y="1422247"/>
                  </a:lnTo>
                  <a:lnTo>
                    <a:pt x="59575" y="1419479"/>
                  </a:lnTo>
                  <a:lnTo>
                    <a:pt x="45923" y="1419479"/>
                  </a:lnTo>
                  <a:lnTo>
                    <a:pt x="31673" y="1440929"/>
                  </a:lnTo>
                  <a:lnTo>
                    <a:pt x="31673" y="1461465"/>
                  </a:lnTo>
                  <a:lnTo>
                    <a:pt x="33439" y="1469339"/>
                  </a:lnTo>
                  <a:lnTo>
                    <a:pt x="40640" y="1480070"/>
                  </a:lnTo>
                  <a:lnTo>
                    <a:pt x="45923" y="1482750"/>
                  </a:lnTo>
                  <a:lnTo>
                    <a:pt x="59575" y="1482750"/>
                  </a:lnTo>
                  <a:lnTo>
                    <a:pt x="64770" y="1480070"/>
                  </a:lnTo>
                  <a:lnTo>
                    <a:pt x="68465" y="1474711"/>
                  </a:lnTo>
                  <a:lnTo>
                    <a:pt x="72059" y="1469339"/>
                  </a:lnTo>
                  <a:lnTo>
                    <a:pt x="73914" y="1461465"/>
                  </a:lnTo>
                  <a:lnTo>
                    <a:pt x="73914" y="1440929"/>
                  </a:lnTo>
                  <a:close/>
                </a:path>
                <a:path w="1896745" h="1892300">
                  <a:moveTo>
                    <a:pt x="97040" y="1471269"/>
                  </a:moveTo>
                  <a:lnTo>
                    <a:pt x="88404" y="1471269"/>
                  </a:lnTo>
                  <a:lnTo>
                    <a:pt x="88404" y="1481658"/>
                  </a:lnTo>
                  <a:lnTo>
                    <a:pt x="97040" y="1481658"/>
                  </a:lnTo>
                  <a:lnTo>
                    <a:pt x="97040" y="1471269"/>
                  </a:lnTo>
                  <a:close/>
                </a:path>
                <a:path w="1896745" h="1892300">
                  <a:moveTo>
                    <a:pt x="153860" y="1440929"/>
                  </a:moveTo>
                  <a:lnTo>
                    <a:pt x="152019" y="1433055"/>
                  </a:lnTo>
                  <a:lnTo>
                    <a:pt x="148412" y="1427607"/>
                  </a:lnTo>
                  <a:lnTo>
                    <a:pt x="145554" y="1423466"/>
                  </a:lnTo>
                  <a:lnTo>
                    <a:pt x="145554" y="1442783"/>
                  </a:lnTo>
                  <a:lnTo>
                    <a:pt x="145554" y="1459534"/>
                  </a:lnTo>
                  <a:lnTo>
                    <a:pt x="144475" y="1465821"/>
                  </a:lnTo>
                  <a:lnTo>
                    <a:pt x="142379" y="1470012"/>
                  </a:lnTo>
                  <a:lnTo>
                    <a:pt x="140195" y="1474203"/>
                  </a:lnTo>
                  <a:lnTo>
                    <a:pt x="137007" y="1476298"/>
                  </a:lnTo>
                  <a:lnTo>
                    <a:pt x="128460" y="1476298"/>
                  </a:lnTo>
                  <a:lnTo>
                    <a:pt x="125285" y="1474203"/>
                  </a:lnTo>
                  <a:lnTo>
                    <a:pt x="120916" y="1465821"/>
                  </a:lnTo>
                  <a:lnTo>
                    <a:pt x="119913" y="1459534"/>
                  </a:lnTo>
                  <a:lnTo>
                    <a:pt x="119913" y="1442783"/>
                  </a:lnTo>
                  <a:lnTo>
                    <a:pt x="120916" y="1436497"/>
                  </a:lnTo>
                  <a:lnTo>
                    <a:pt x="125285" y="1428115"/>
                  </a:lnTo>
                  <a:lnTo>
                    <a:pt x="128460" y="1426019"/>
                  </a:lnTo>
                  <a:lnTo>
                    <a:pt x="137007" y="1426019"/>
                  </a:lnTo>
                  <a:lnTo>
                    <a:pt x="140195" y="1428115"/>
                  </a:lnTo>
                  <a:lnTo>
                    <a:pt x="142379" y="1432306"/>
                  </a:lnTo>
                  <a:lnTo>
                    <a:pt x="144475" y="1436497"/>
                  </a:lnTo>
                  <a:lnTo>
                    <a:pt x="145554" y="1442783"/>
                  </a:lnTo>
                  <a:lnTo>
                    <a:pt x="145554" y="1423466"/>
                  </a:lnTo>
                  <a:lnTo>
                    <a:pt x="144716" y="1422247"/>
                  </a:lnTo>
                  <a:lnTo>
                    <a:pt x="139522" y="1419479"/>
                  </a:lnTo>
                  <a:lnTo>
                    <a:pt x="125869" y="1419479"/>
                  </a:lnTo>
                  <a:lnTo>
                    <a:pt x="111620" y="1440929"/>
                  </a:lnTo>
                  <a:lnTo>
                    <a:pt x="111620" y="1461465"/>
                  </a:lnTo>
                  <a:lnTo>
                    <a:pt x="113385" y="1469339"/>
                  </a:lnTo>
                  <a:lnTo>
                    <a:pt x="120586" y="1480070"/>
                  </a:lnTo>
                  <a:lnTo>
                    <a:pt x="125869" y="1482750"/>
                  </a:lnTo>
                  <a:lnTo>
                    <a:pt x="139522" y="1482750"/>
                  </a:lnTo>
                  <a:lnTo>
                    <a:pt x="144716" y="1480070"/>
                  </a:lnTo>
                  <a:lnTo>
                    <a:pt x="148412" y="1474711"/>
                  </a:lnTo>
                  <a:lnTo>
                    <a:pt x="152019" y="1469339"/>
                  </a:lnTo>
                  <a:lnTo>
                    <a:pt x="153860" y="1461465"/>
                  </a:lnTo>
                  <a:lnTo>
                    <a:pt x="153860" y="1440929"/>
                  </a:lnTo>
                  <a:close/>
                </a:path>
                <a:path w="1896745" h="1892300">
                  <a:moveTo>
                    <a:pt x="207149" y="1440929"/>
                  </a:moveTo>
                  <a:lnTo>
                    <a:pt x="205308" y="1433055"/>
                  </a:lnTo>
                  <a:lnTo>
                    <a:pt x="201701" y="1427607"/>
                  </a:lnTo>
                  <a:lnTo>
                    <a:pt x="198856" y="1423466"/>
                  </a:lnTo>
                  <a:lnTo>
                    <a:pt x="198856" y="1442783"/>
                  </a:lnTo>
                  <a:lnTo>
                    <a:pt x="198856" y="1459534"/>
                  </a:lnTo>
                  <a:lnTo>
                    <a:pt x="197764" y="1465821"/>
                  </a:lnTo>
                  <a:lnTo>
                    <a:pt x="195668" y="1470012"/>
                  </a:lnTo>
                  <a:lnTo>
                    <a:pt x="193497" y="1474203"/>
                  </a:lnTo>
                  <a:lnTo>
                    <a:pt x="190309" y="1476298"/>
                  </a:lnTo>
                  <a:lnTo>
                    <a:pt x="181762" y="1476298"/>
                  </a:lnTo>
                  <a:lnTo>
                    <a:pt x="178574" y="1474203"/>
                  </a:lnTo>
                  <a:lnTo>
                    <a:pt x="174218" y="1465821"/>
                  </a:lnTo>
                  <a:lnTo>
                    <a:pt x="173215" y="1459534"/>
                  </a:lnTo>
                  <a:lnTo>
                    <a:pt x="173215" y="1442783"/>
                  </a:lnTo>
                  <a:lnTo>
                    <a:pt x="174218" y="1436497"/>
                  </a:lnTo>
                  <a:lnTo>
                    <a:pt x="178574" y="1428115"/>
                  </a:lnTo>
                  <a:lnTo>
                    <a:pt x="181762" y="1426019"/>
                  </a:lnTo>
                  <a:lnTo>
                    <a:pt x="190309" y="1426019"/>
                  </a:lnTo>
                  <a:lnTo>
                    <a:pt x="193497" y="1428115"/>
                  </a:lnTo>
                  <a:lnTo>
                    <a:pt x="195668" y="1432306"/>
                  </a:lnTo>
                  <a:lnTo>
                    <a:pt x="197764" y="1436497"/>
                  </a:lnTo>
                  <a:lnTo>
                    <a:pt x="198856" y="1442783"/>
                  </a:lnTo>
                  <a:lnTo>
                    <a:pt x="198856" y="1423466"/>
                  </a:lnTo>
                  <a:lnTo>
                    <a:pt x="198018" y="1422247"/>
                  </a:lnTo>
                  <a:lnTo>
                    <a:pt x="192824" y="1419479"/>
                  </a:lnTo>
                  <a:lnTo>
                    <a:pt x="179158" y="1419479"/>
                  </a:lnTo>
                  <a:lnTo>
                    <a:pt x="173888" y="1422247"/>
                  </a:lnTo>
                  <a:lnTo>
                    <a:pt x="173215" y="1423250"/>
                  </a:lnTo>
                  <a:lnTo>
                    <a:pt x="170281" y="1427607"/>
                  </a:lnTo>
                  <a:lnTo>
                    <a:pt x="166674" y="1433055"/>
                  </a:lnTo>
                  <a:lnTo>
                    <a:pt x="164922" y="1440929"/>
                  </a:lnTo>
                  <a:lnTo>
                    <a:pt x="164922" y="1461465"/>
                  </a:lnTo>
                  <a:lnTo>
                    <a:pt x="166674" y="1469339"/>
                  </a:lnTo>
                  <a:lnTo>
                    <a:pt x="173888" y="1480070"/>
                  </a:lnTo>
                  <a:lnTo>
                    <a:pt x="179158" y="1482750"/>
                  </a:lnTo>
                  <a:lnTo>
                    <a:pt x="192824" y="1482750"/>
                  </a:lnTo>
                  <a:lnTo>
                    <a:pt x="198018" y="1480070"/>
                  </a:lnTo>
                  <a:lnTo>
                    <a:pt x="201701" y="1474711"/>
                  </a:lnTo>
                  <a:lnTo>
                    <a:pt x="205308" y="1469339"/>
                  </a:lnTo>
                  <a:lnTo>
                    <a:pt x="207149" y="1461465"/>
                  </a:lnTo>
                  <a:lnTo>
                    <a:pt x="207149" y="1440929"/>
                  </a:lnTo>
                  <a:close/>
                </a:path>
                <a:path w="1896745" h="1892300">
                  <a:moveTo>
                    <a:pt x="257606" y="1474711"/>
                  </a:moveTo>
                  <a:lnTo>
                    <a:pt x="228777" y="1474711"/>
                  </a:lnTo>
                  <a:lnTo>
                    <a:pt x="250063" y="1452829"/>
                  </a:lnTo>
                  <a:lnTo>
                    <a:pt x="253250" y="1448981"/>
                  </a:lnTo>
                  <a:lnTo>
                    <a:pt x="254927" y="1446301"/>
                  </a:lnTo>
                  <a:lnTo>
                    <a:pt x="256768" y="1441856"/>
                  </a:lnTo>
                  <a:lnTo>
                    <a:pt x="257263" y="1439430"/>
                  </a:lnTo>
                  <a:lnTo>
                    <a:pt x="257263" y="1431632"/>
                  </a:lnTo>
                  <a:lnTo>
                    <a:pt x="255346" y="1427441"/>
                  </a:lnTo>
                  <a:lnTo>
                    <a:pt x="247802" y="1421079"/>
                  </a:lnTo>
                  <a:lnTo>
                    <a:pt x="242773" y="1419479"/>
                  </a:lnTo>
                  <a:lnTo>
                    <a:pt x="234061" y="1419479"/>
                  </a:lnTo>
                  <a:lnTo>
                    <a:pt x="231368" y="1419821"/>
                  </a:lnTo>
                  <a:lnTo>
                    <a:pt x="225679" y="1421155"/>
                  </a:lnTo>
                  <a:lnTo>
                    <a:pt x="222567" y="1422158"/>
                  </a:lnTo>
                  <a:lnTo>
                    <a:pt x="219227" y="1423504"/>
                  </a:lnTo>
                  <a:lnTo>
                    <a:pt x="219227" y="1431886"/>
                  </a:lnTo>
                  <a:lnTo>
                    <a:pt x="222491" y="1430045"/>
                  </a:lnTo>
                  <a:lnTo>
                    <a:pt x="225590" y="1428699"/>
                  </a:lnTo>
                  <a:lnTo>
                    <a:pt x="231292" y="1426933"/>
                  </a:lnTo>
                  <a:lnTo>
                    <a:pt x="234061" y="1426438"/>
                  </a:lnTo>
                  <a:lnTo>
                    <a:pt x="240334" y="1426438"/>
                  </a:lnTo>
                  <a:lnTo>
                    <a:pt x="243268" y="1427530"/>
                  </a:lnTo>
                  <a:lnTo>
                    <a:pt x="247802" y="1431544"/>
                  </a:lnTo>
                  <a:lnTo>
                    <a:pt x="248970" y="1434236"/>
                  </a:lnTo>
                  <a:lnTo>
                    <a:pt x="248970" y="1439430"/>
                  </a:lnTo>
                  <a:lnTo>
                    <a:pt x="218808" y="1474711"/>
                  </a:lnTo>
                  <a:lnTo>
                    <a:pt x="218808" y="1481658"/>
                  </a:lnTo>
                  <a:lnTo>
                    <a:pt x="257606" y="1481658"/>
                  </a:lnTo>
                  <a:lnTo>
                    <a:pt x="257606" y="1474711"/>
                  </a:lnTo>
                  <a:close/>
                </a:path>
                <a:path w="1896745" h="1892300">
                  <a:moveTo>
                    <a:pt x="610603" y="55232"/>
                  </a:moveTo>
                  <a:lnTo>
                    <a:pt x="581774" y="55232"/>
                  </a:lnTo>
                  <a:lnTo>
                    <a:pt x="603059" y="33362"/>
                  </a:lnTo>
                  <a:lnTo>
                    <a:pt x="606247" y="29502"/>
                  </a:lnTo>
                  <a:lnTo>
                    <a:pt x="607923" y="26822"/>
                  </a:lnTo>
                  <a:lnTo>
                    <a:pt x="609765" y="22377"/>
                  </a:lnTo>
                  <a:lnTo>
                    <a:pt x="610273" y="19951"/>
                  </a:lnTo>
                  <a:lnTo>
                    <a:pt x="610273" y="12153"/>
                  </a:lnTo>
                  <a:lnTo>
                    <a:pt x="608342" y="7962"/>
                  </a:lnTo>
                  <a:lnTo>
                    <a:pt x="600798" y="1600"/>
                  </a:lnTo>
                  <a:lnTo>
                    <a:pt x="595769" y="0"/>
                  </a:lnTo>
                  <a:lnTo>
                    <a:pt x="587057" y="0"/>
                  </a:lnTo>
                  <a:lnTo>
                    <a:pt x="584377" y="342"/>
                  </a:lnTo>
                  <a:lnTo>
                    <a:pt x="578675" y="1676"/>
                  </a:lnTo>
                  <a:lnTo>
                    <a:pt x="575576" y="2679"/>
                  </a:lnTo>
                  <a:lnTo>
                    <a:pt x="572223" y="4025"/>
                  </a:lnTo>
                  <a:lnTo>
                    <a:pt x="572223" y="12407"/>
                  </a:lnTo>
                  <a:lnTo>
                    <a:pt x="575487" y="10566"/>
                  </a:lnTo>
                  <a:lnTo>
                    <a:pt x="578586" y="9220"/>
                  </a:lnTo>
                  <a:lnTo>
                    <a:pt x="584288" y="7467"/>
                  </a:lnTo>
                  <a:lnTo>
                    <a:pt x="587057" y="6959"/>
                  </a:lnTo>
                  <a:lnTo>
                    <a:pt x="593344" y="6959"/>
                  </a:lnTo>
                  <a:lnTo>
                    <a:pt x="596277" y="8051"/>
                  </a:lnTo>
                  <a:lnTo>
                    <a:pt x="600798" y="12077"/>
                  </a:lnTo>
                  <a:lnTo>
                    <a:pt x="601967" y="14757"/>
                  </a:lnTo>
                  <a:lnTo>
                    <a:pt x="601967" y="19951"/>
                  </a:lnTo>
                  <a:lnTo>
                    <a:pt x="571804" y="55232"/>
                  </a:lnTo>
                  <a:lnTo>
                    <a:pt x="571804" y="62179"/>
                  </a:lnTo>
                  <a:lnTo>
                    <a:pt x="610603" y="62179"/>
                  </a:lnTo>
                  <a:lnTo>
                    <a:pt x="610603" y="55232"/>
                  </a:lnTo>
                  <a:close/>
                </a:path>
                <a:path w="1896745" h="1892300">
                  <a:moveTo>
                    <a:pt x="666750" y="21463"/>
                  </a:moveTo>
                  <a:lnTo>
                    <a:pt x="664908" y="13576"/>
                  </a:lnTo>
                  <a:lnTo>
                    <a:pt x="661301" y="8128"/>
                  </a:lnTo>
                  <a:lnTo>
                    <a:pt x="658456" y="3987"/>
                  </a:lnTo>
                  <a:lnTo>
                    <a:pt x="658456" y="23304"/>
                  </a:lnTo>
                  <a:lnTo>
                    <a:pt x="658456" y="40055"/>
                  </a:lnTo>
                  <a:lnTo>
                    <a:pt x="657364" y="46342"/>
                  </a:lnTo>
                  <a:lnTo>
                    <a:pt x="655269" y="50533"/>
                  </a:lnTo>
                  <a:lnTo>
                    <a:pt x="653097" y="54724"/>
                  </a:lnTo>
                  <a:lnTo>
                    <a:pt x="649909" y="56819"/>
                  </a:lnTo>
                  <a:lnTo>
                    <a:pt x="641362" y="56819"/>
                  </a:lnTo>
                  <a:lnTo>
                    <a:pt x="638175" y="54724"/>
                  </a:lnTo>
                  <a:lnTo>
                    <a:pt x="633818" y="46342"/>
                  </a:lnTo>
                  <a:lnTo>
                    <a:pt x="632815" y="40055"/>
                  </a:lnTo>
                  <a:lnTo>
                    <a:pt x="632815" y="23304"/>
                  </a:lnTo>
                  <a:lnTo>
                    <a:pt x="633818" y="17018"/>
                  </a:lnTo>
                  <a:lnTo>
                    <a:pt x="638175" y="8636"/>
                  </a:lnTo>
                  <a:lnTo>
                    <a:pt x="641362" y="6540"/>
                  </a:lnTo>
                  <a:lnTo>
                    <a:pt x="649909" y="6540"/>
                  </a:lnTo>
                  <a:lnTo>
                    <a:pt x="653097" y="8636"/>
                  </a:lnTo>
                  <a:lnTo>
                    <a:pt x="655269" y="12827"/>
                  </a:lnTo>
                  <a:lnTo>
                    <a:pt x="657364" y="17018"/>
                  </a:lnTo>
                  <a:lnTo>
                    <a:pt x="658456" y="23304"/>
                  </a:lnTo>
                  <a:lnTo>
                    <a:pt x="658456" y="3987"/>
                  </a:lnTo>
                  <a:lnTo>
                    <a:pt x="657618" y="2768"/>
                  </a:lnTo>
                  <a:lnTo>
                    <a:pt x="652424" y="0"/>
                  </a:lnTo>
                  <a:lnTo>
                    <a:pt x="638759" y="0"/>
                  </a:lnTo>
                  <a:lnTo>
                    <a:pt x="633476" y="2768"/>
                  </a:lnTo>
                  <a:lnTo>
                    <a:pt x="632815" y="3771"/>
                  </a:lnTo>
                  <a:lnTo>
                    <a:pt x="629881" y="8128"/>
                  </a:lnTo>
                  <a:lnTo>
                    <a:pt x="626275" y="13576"/>
                  </a:lnTo>
                  <a:lnTo>
                    <a:pt x="624509" y="21463"/>
                  </a:lnTo>
                  <a:lnTo>
                    <a:pt x="624509" y="41986"/>
                  </a:lnTo>
                  <a:lnTo>
                    <a:pt x="626275" y="49872"/>
                  </a:lnTo>
                  <a:lnTo>
                    <a:pt x="633476" y="60591"/>
                  </a:lnTo>
                  <a:lnTo>
                    <a:pt x="638759" y="63271"/>
                  </a:lnTo>
                  <a:lnTo>
                    <a:pt x="652424" y="63271"/>
                  </a:lnTo>
                  <a:lnTo>
                    <a:pt x="657618" y="60591"/>
                  </a:lnTo>
                  <a:lnTo>
                    <a:pt x="661301" y="55232"/>
                  </a:lnTo>
                  <a:lnTo>
                    <a:pt x="664908" y="49872"/>
                  </a:lnTo>
                  <a:lnTo>
                    <a:pt x="666750" y="41986"/>
                  </a:lnTo>
                  <a:lnTo>
                    <a:pt x="666750" y="21463"/>
                  </a:lnTo>
                  <a:close/>
                </a:path>
                <a:path w="1896745" h="1892300">
                  <a:moveTo>
                    <a:pt x="689876" y="51790"/>
                  </a:moveTo>
                  <a:lnTo>
                    <a:pt x="681253" y="51790"/>
                  </a:lnTo>
                  <a:lnTo>
                    <a:pt x="681253" y="62179"/>
                  </a:lnTo>
                  <a:lnTo>
                    <a:pt x="689876" y="62179"/>
                  </a:lnTo>
                  <a:lnTo>
                    <a:pt x="689876" y="51790"/>
                  </a:lnTo>
                  <a:close/>
                </a:path>
                <a:path w="1896745" h="1892300">
                  <a:moveTo>
                    <a:pt x="746950" y="36207"/>
                  </a:moveTo>
                  <a:lnTo>
                    <a:pt x="745109" y="31089"/>
                  </a:lnTo>
                  <a:lnTo>
                    <a:pt x="738657" y="24333"/>
                  </a:lnTo>
                  <a:lnTo>
                    <a:pt x="738657" y="38214"/>
                  </a:lnTo>
                  <a:lnTo>
                    <a:pt x="738657" y="47015"/>
                  </a:lnTo>
                  <a:lnTo>
                    <a:pt x="737565" y="50533"/>
                  </a:lnTo>
                  <a:lnTo>
                    <a:pt x="733209" y="55562"/>
                  </a:lnTo>
                  <a:lnTo>
                    <a:pt x="730275" y="56819"/>
                  </a:lnTo>
                  <a:lnTo>
                    <a:pt x="722896" y="56819"/>
                  </a:lnTo>
                  <a:lnTo>
                    <a:pt x="719963" y="55562"/>
                  </a:lnTo>
                  <a:lnTo>
                    <a:pt x="715606" y="50533"/>
                  </a:lnTo>
                  <a:lnTo>
                    <a:pt x="714514" y="47015"/>
                  </a:lnTo>
                  <a:lnTo>
                    <a:pt x="714514" y="38214"/>
                  </a:lnTo>
                  <a:lnTo>
                    <a:pt x="715606" y="34696"/>
                  </a:lnTo>
                  <a:lnTo>
                    <a:pt x="719963" y="29667"/>
                  </a:lnTo>
                  <a:lnTo>
                    <a:pt x="722896" y="28333"/>
                  </a:lnTo>
                  <a:lnTo>
                    <a:pt x="730275" y="28333"/>
                  </a:lnTo>
                  <a:lnTo>
                    <a:pt x="733209" y="29667"/>
                  </a:lnTo>
                  <a:lnTo>
                    <a:pt x="737565" y="34696"/>
                  </a:lnTo>
                  <a:lnTo>
                    <a:pt x="738657" y="38214"/>
                  </a:lnTo>
                  <a:lnTo>
                    <a:pt x="738657" y="24333"/>
                  </a:lnTo>
                  <a:lnTo>
                    <a:pt x="738073" y="23723"/>
                  </a:lnTo>
                  <a:lnTo>
                    <a:pt x="733209" y="21793"/>
                  </a:lnTo>
                  <a:lnTo>
                    <a:pt x="724154" y="21793"/>
                  </a:lnTo>
                  <a:lnTo>
                    <a:pt x="713016" y="29171"/>
                  </a:lnTo>
                  <a:lnTo>
                    <a:pt x="713346" y="21793"/>
                  </a:lnTo>
                  <a:lnTo>
                    <a:pt x="715022" y="16179"/>
                  </a:lnTo>
                  <a:lnTo>
                    <a:pt x="720725" y="8801"/>
                  </a:lnTo>
                  <a:lnTo>
                    <a:pt x="724903" y="6959"/>
                  </a:lnTo>
                  <a:lnTo>
                    <a:pt x="733209" y="7048"/>
                  </a:lnTo>
                  <a:lnTo>
                    <a:pt x="734542" y="7213"/>
                  </a:lnTo>
                  <a:lnTo>
                    <a:pt x="738822" y="8216"/>
                  </a:lnTo>
                  <a:lnTo>
                    <a:pt x="740918" y="8966"/>
                  </a:lnTo>
                  <a:lnTo>
                    <a:pt x="743013" y="9982"/>
                  </a:lnTo>
                  <a:lnTo>
                    <a:pt x="743013" y="2438"/>
                  </a:lnTo>
                  <a:lnTo>
                    <a:pt x="722401" y="0"/>
                  </a:lnTo>
                  <a:lnTo>
                    <a:pt x="716191" y="2933"/>
                  </a:lnTo>
                  <a:lnTo>
                    <a:pt x="713016" y="6946"/>
                  </a:lnTo>
                  <a:lnTo>
                    <a:pt x="711669" y="8636"/>
                  </a:lnTo>
                  <a:lnTo>
                    <a:pt x="707059" y="14338"/>
                  </a:lnTo>
                  <a:lnTo>
                    <a:pt x="704799" y="22047"/>
                  </a:lnTo>
                  <a:lnTo>
                    <a:pt x="704799" y="41986"/>
                  </a:lnTo>
                  <a:lnTo>
                    <a:pt x="706640" y="49872"/>
                  </a:lnTo>
                  <a:lnTo>
                    <a:pt x="710412" y="55232"/>
                  </a:lnTo>
                  <a:lnTo>
                    <a:pt x="714095" y="60591"/>
                  </a:lnTo>
                  <a:lnTo>
                    <a:pt x="719543" y="63271"/>
                  </a:lnTo>
                  <a:lnTo>
                    <a:pt x="732701" y="63271"/>
                  </a:lnTo>
                  <a:lnTo>
                    <a:pt x="737641" y="61429"/>
                  </a:lnTo>
                  <a:lnTo>
                    <a:pt x="745020" y="53886"/>
                  </a:lnTo>
                  <a:lnTo>
                    <a:pt x="746950" y="48856"/>
                  </a:lnTo>
                  <a:lnTo>
                    <a:pt x="746950" y="36207"/>
                  </a:lnTo>
                  <a:close/>
                </a:path>
                <a:path w="1896745" h="1892300">
                  <a:moveTo>
                    <a:pt x="798817" y="40563"/>
                  </a:moveTo>
                  <a:lnTo>
                    <a:pt x="797648" y="37211"/>
                  </a:lnTo>
                  <a:lnTo>
                    <a:pt x="793292" y="31851"/>
                  </a:lnTo>
                  <a:lnTo>
                    <a:pt x="790194" y="30086"/>
                  </a:lnTo>
                  <a:lnTo>
                    <a:pt x="786257" y="29248"/>
                  </a:lnTo>
                  <a:lnTo>
                    <a:pt x="789774" y="28409"/>
                  </a:lnTo>
                  <a:lnTo>
                    <a:pt x="792543" y="26733"/>
                  </a:lnTo>
                  <a:lnTo>
                    <a:pt x="796391" y="22047"/>
                  </a:lnTo>
                  <a:lnTo>
                    <a:pt x="797394" y="19189"/>
                  </a:lnTo>
                  <a:lnTo>
                    <a:pt x="797394" y="10985"/>
                  </a:lnTo>
                  <a:lnTo>
                    <a:pt x="795553" y="7124"/>
                  </a:lnTo>
                  <a:lnTo>
                    <a:pt x="788174" y="1435"/>
                  </a:lnTo>
                  <a:lnTo>
                    <a:pt x="783234" y="0"/>
                  </a:lnTo>
                  <a:lnTo>
                    <a:pt x="774522" y="0"/>
                  </a:lnTo>
                  <a:lnTo>
                    <a:pt x="771918" y="254"/>
                  </a:lnTo>
                  <a:lnTo>
                    <a:pt x="766470" y="1092"/>
                  </a:lnTo>
                  <a:lnTo>
                    <a:pt x="760437" y="2603"/>
                  </a:lnTo>
                  <a:lnTo>
                    <a:pt x="760437" y="9982"/>
                  </a:lnTo>
                  <a:lnTo>
                    <a:pt x="763536" y="8966"/>
                  </a:lnTo>
                  <a:lnTo>
                    <a:pt x="766394" y="8216"/>
                  </a:lnTo>
                  <a:lnTo>
                    <a:pt x="771588" y="7213"/>
                  </a:lnTo>
                  <a:lnTo>
                    <a:pt x="774014" y="6959"/>
                  </a:lnTo>
                  <a:lnTo>
                    <a:pt x="780389" y="6959"/>
                  </a:lnTo>
                  <a:lnTo>
                    <a:pt x="783577" y="7797"/>
                  </a:lnTo>
                  <a:lnTo>
                    <a:pt x="788009" y="11150"/>
                  </a:lnTo>
                  <a:lnTo>
                    <a:pt x="789190" y="13576"/>
                  </a:lnTo>
                  <a:lnTo>
                    <a:pt x="789190" y="19786"/>
                  </a:lnTo>
                  <a:lnTo>
                    <a:pt x="788098" y="22123"/>
                  </a:lnTo>
                  <a:lnTo>
                    <a:pt x="783742" y="25400"/>
                  </a:lnTo>
                  <a:lnTo>
                    <a:pt x="780643" y="26149"/>
                  </a:lnTo>
                  <a:lnTo>
                    <a:pt x="769162" y="26149"/>
                  </a:lnTo>
                  <a:lnTo>
                    <a:pt x="769162" y="32943"/>
                  </a:lnTo>
                  <a:lnTo>
                    <a:pt x="780808" y="32943"/>
                  </a:lnTo>
                  <a:lnTo>
                    <a:pt x="784326" y="34023"/>
                  </a:lnTo>
                  <a:lnTo>
                    <a:pt x="789355" y="38049"/>
                  </a:lnTo>
                  <a:lnTo>
                    <a:pt x="790613" y="40894"/>
                  </a:lnTo>
                  <a:lnTo>
                    <a:pt x="790613" y="48361"/>
                  </a:lnTo>
                  <a:lnTo>
                    <a:pt x="789190" y="51371"/>
                  </a:lnTo>
                  <a:lnTo>
                    <a:pt x="783818" y="55397"/>
                  </a:lnTo>
                  <a:lnTo>
                    <a:pt x="779881" y="56400"/>
                  </a:lnTo>
                  <a:lnTo>
                    <a:pt x="771677" y="56400"/>
                  </a:lnTo>
                  <a:lnTo>
                    <a:pt x="768819" y="56070"/>
                  </a:lnTo>
                  <a:lnTo>
                    <a:pt x="763371" y="54724"/>
                  </a:lnTo>
                  <a:lnTo>
                    <a:pt x="760857" y="53721"/>
                  </a:lnTo>
                  <a:lnTo>
                    <a:pt x="758596" y="52374"/>
                  </a:lnTo>
                  <a:lnTo>
                    <a:pt x="758596" y="60337"/>
                  </a:lnTo>
                  <a:lnTo>
                    <a:pt x="761453" y="61353"/>
                  </a:lnTo>
                  <a:lnTo>
                    <a:pt x="764298" y="62103"/>
                  </a:lnTo>
                  <a:lnTo>
                    <a:pt x="769658" y="63017"/>
                  </a:lnTo>
                  <a:lnTo>
                    <a:pt x="772337" y="63271"/>
                  </a:lnTo>
                  <a:lnTo>
                    <a:pt x="782561" y="63271"/>
                  </a:lnTo>
                  <a:lnTo>
                    <a:pt x="788428" y="61683"/>
                  </a:lnTo>
                  <a:lnTo>
                    <a:pt x="796721" y="55143"/>
                  </a:lnTo>
                  <a:lnTo>
                    <a:pt x="798817" y="50457"/>
                  </a:lnTo>
                  <a:lnTo>
                    <a:pt x="798817" y="40563"/>
                  </a:lnTo>
                  <a:close/>
                </a:path>
                <a:path w="1896745" h="1892300">
                  <a:moveTo>
                    <a:pt x="1184694" y="1864868"/>
                  </a:moveTo>
                  <a:lnTo>
                    <a:pt x="1162659" y="1864868"/>
                  </a:lnTo>
                  <a:lnTo>
                    <a:pt x="1162659" y="1871573"/>
                  </a:lnTo>
                  <a:lnTo>
                    <a:pt x="1184694" y="1871573"/>
                  </a:lnTo>
                  <a:lnTo>
                    <a:pt x="1184694" y="1864868"/>
                  </a:lnTo>
                  <a:close/>
                </a:path>
                <a:path w="1896745" h="1892300">
                  <a:moveTo>
                    <a:pt x="1236814" y="1865210"/>
                  </a:moveTo>
                  <a:lnTo>
                    <a:pt x="1234973" y="1860092"/>
                  </a:lnTo>
                  <a:lnTo>
                    <a:pt x="1228521" y="1853336"/>
                  </a:lnTo>
                  <a:lnTo>
                    <a:pt x="1228521" y="1867217"/>
                  </a:lnTo>
                  <a:lnTo>
                    <a:pt x="1228521" y="1876018"/>
                  </a:lnTo>
                  <a:lnTo>
                    <a:pt x="1227429" y="1879536"/>
                  </a:lnTo>
                  <a:lnTo>
                    <a:pt x="1223073" y="1884565"/>
                  </a:lnTo>
                  <a:lnTo>
                    <a:pt x="1220139" y="1885823"/>
                  </a:lnTo>
                  <a:lnTo>
                    <a:pt x="1212773" y="1885823"/>
                  </a:lnTo>
                  <a:lnTo>
                    <a:pt x="1209840" y="1884565"/>
                  </a:lnTo>
                  <a:lnTo>
                    <a:pt x="1205484" y="1879536"/>
                  </a:lnTo>
                  <a:lnTo>
                    <a:pt x="1204391" y="1876018"/>
                  </a:lnTo>
                  <a:lnTo>
                    <a:pt x="1204391" y="1867217"/>
                  </a:lnTo>
                  <a:lnTo>
                    <a:pt x="1205484" y="1863699"/>
                  </a:lnTo>
                  <a:lnTo>
                    <a:pt x="1209840" y="1858670"/>
                  </a:lnTo>
                  <a:lnTo>
                    <a:pt x="1212773" y="1857336"/>
                  </a:lnTo>
                  <a:lnTo>
                    <a:pt x="1220139" y="1857336"/>
                  </a:lnTo>
                  <a:lnTo>
                    <a:pt x="1223073" y="1858670"/>
                  </a:lnTo>
                  <a:lnTo>
                    <a:pt x="1227429" y="1863699"/>
                  </a:lnTo>
                  <a:lnTo>
                    <a:pt x="1228521" y="1867217"/>
                  </a:lnTo>
                  <a:lnTo>
                    <a:pt x="1228521" y="1853336"/>
                  </a:lnTo>
                  <a:lnTo>
                    <a:pt x="1227937" y="1852726"/>
                  </a:lnTo>
                  <a:lnTo>
                    <a:pt x="1223073" y="1850796"/>
                  </a:lnTo>
                  <a:lnTo>
                    <a:pt x="1214031" y="1850796"/>
                  </a:lnTo>
                  <a:lnTo>
                    <a:pt x="1211338" y="1851469"/>
                  </a:lnTo>
                  <a:lnTo>
                    <a:pt x="1206487" y="1853984"/>
                  </a:lnTo>
                  <a:lnTo>
                    <a:pt x="1204468" y="1855825"/>
                  </a:lnTo>
                  <a:lnTo>
                    <a:pt x="1204391" y="1855952"/>
                  </a:lnTo>
                  <a:lnTo>
                    <a:pt x="1202880" y="1858175"/>
                  </a:lnTo>
                  <a:lnTo>
                    <a:pt x="1203210" y="1850796"/>
                  </a:lnTo>
                  <a:lnTo>
                    <a:pt x="1204887" y="1845183"/>
                  </a:lnTo>
                  <a:lnTo>
                    <a:pt x="1210589" y="1837804"/>
                  </a:lnTo>
                  <a:lnTo>
                    <a:pt x="1214780" y="1835962"/>
                  </a:lnTo>
                  <a:lnTo>
                    <a:pt x="1223073" y="1836051"/>
                  </a:lnTo>
                  <a:lnTo>
                    <a:pt x="1224419" y="1836216"/>
                  </a:lnTo>
                  <a:lnTo>
                    <a:pt x="1228686" y="1837220"/>
                  </a:lnTo>
                  <a:lnTo>
                    <a:pt x="1230782" y="1837969"/>
                  </a:lnTo>
                  <a:lnTo>
                    <a:pt x="1232877" y="1838985"/>
                  </a:lnTo>
                  <a:lnTo>
                    <a:pt x="1232877" y="1831441"/>
                  </a:lnTo>
                  <a:lnTo>
                    <a:pt x="1212265" y="1829003"/>
                  </a:lnTo>
                  <a:lnTo>
                    <a:pt x="1206068" y="1831936"/>
                  </a:lnTo>
                  <a:lnTo>
                    <a:pt x="1202880" y="1835950"/>
                  </a:lnTo>
                  <a:lnTo>
                    <a:pt x="1201534" y="1837639"/>
                  </a:lnTo>
                  <a:lnTo>
                    <a:pt x="1196924" y="1843341"/>
                  </a:lnTo>
                  <a:lnTo>
                    <a:pt x="1194663" y="1851050"/>
                  </a:lnTo>
                  <a:lnTo>
                    <a:pt x="1194663" y="1870989"/>
                  </a:lnTo>
                  <a:lnTo>
                    <a:pt x="1196505" y="1878863"/>
                  </a:lnTo>
                  <a:lnTo>
                    <a:pt x="1200277" y="1884235"/>
                  </a:lnTo>
                  <a:lnTo>
                    <a:pt x="1203972" y="1889594"/>
                  </a:lnTo>
                  <a:lnTo>
                    <a:pt x="1209421" y="1892274"/>
                  </a:lnTo>
                  <a:lnTo>
                    <a:pt x="1222578" y="1892274"/>
                  </a:lnTo>
                  <a:lnTo>
                    <a:pt x="1227518" y="1890433"/>
                  </a:lnTo>
                  <a:lnTo>
                    <a:pt x="1234897" y="1882889"/>
                  </a:lnTo>
                  <a:lnTo>
                    <a:pt x="1236814" y="1877860"/>
                  </a:lnTo>
                  <a:lnTo>
                    <a:pt x="1236814" y="1865210"/>
                  </a:lnTo>
                  <a:close/>
                </a:path>
                <a:path w="1896745" h="1892300">
                  <a:moveTo>
                    <a:pt x="1259700" y="1880793"/>
                  </a:moveTo>
                  <a:lnTo>
                    <a:pt x="1251064" y="1880793"/>
                  </a:lnTo>
                  <a:lnTo>
                    <a:pt x="1251064" y="1891182"/>
                  </a:lnTo>
                  <a:lnTo>
                    <a:pt x="1259700" y="1891182"/>
                  </a:lnTo>
                  <a:lnTo>
                    <a:pt x="1259700" y="1880793"/>
                  </a:lnTo>
                  <a:close/>
                </a:path>
                <a:path w="1896745" h="1892300">
                  <a:moveTo>
                    <a:pt x="1316177" y="1850466"/>
                  </a:moveTo>
                  <a:lnTo>
                    <a:pt x="1306461" y="1831555"/>
                  </a:lnTo>
                  <a:lnTo>
                    <a:pt x="1306461" y="1845437"/>
                  </a:lnTo>
                  <a:lnTo>
                    <a:pt x="1306461" y="1854225"/>
                  </a:lnTo>
                  <a:lnTo>
                    <a:pt x="1305369" y="1857756"/>
                  </a:lnTo>
                  <a:lnTo>
                    <a:pt x="1301013" y="1862772"/>
                  </a:lnTo>
                  <a:lnTo>
                    <a:pt x="1298079" y="1864029"/>
                  </a:lnTo>
                  <a:lnTo>
                    <a:pt x="1290701" y="1864029"/>
                  </a:lnTo>
                  <a:lnTo>
                    <a:pt x="1287767" y="1862772"/>
                  </a:lnTo>
                  <a:lnTo>
                    <a:pt x="1283411" y="1857756"/>
                  </a:lnTo>
                  <a:lnTo>
                    <a:pt x="1282319" y="1854225"/>
                  </a:lnTo>
                  <a:lnTo>
                    <a:pt x="1282319" y="1845437"/>
                  </a:lnTo>
                  <a:lnTo>
                    <a:pt x="1283411" y="1841906"/>
                  </a:lnTo>
                  <a:lnTo>
                    <a:pt x="1287767" y="1836889"/>
                  </a:lnTo>
                  <a:lnTo>
                    <a:pt x="1290701" y="1835543"/>
                  </a:lnTo>
                  <a:lnTo>
                    <a:pt x="1298079" y="1835543"/>
                  </a:lnTo>
                  <a:lnTo>
                    <a:pt x="1301013" y="1836889"/>
                  </a:lnTo>
                  <a:lnTo>
                    <a:pt x="1305369" y="1841906"/>
                  </a:lnTo>
                  <a:lnTo>
                    <a:pt x="1306461" y="1845437"/>
                  </a:lnTo>
                  <a:lnTo>
                    <a:pt x="1306461" y="1831555"/>
                  </a:lnTo>
                  <a:lnTo>
                    <a:pt x="1301432" y="1829003"/>
                  </a:lnTo>
                  <a:lnTo>
                    <a:pt x="1288186" y="1829003"/>
                  </a:lnTo>
                  <a:lnTo>
                    <a:pt x="1274025" y="1843582"/>
                  </a:lnTo>
                  <a:lnTo>
                    <a:pt x="1274025" y="1856244"/>
                  </a:lnTo>
                  <a:lnTo>
                    <a:pt x="1275791" y="1861273"/>
                  </a:lnTo>
                  <a:lnTo>
                    <a:pt x="1282827" y="1868639"/>
                  </a:lnTo>
                  <a:lnTo>
                    <a:pt x="1287691" y="1870494"/>
                  </a:lnTo>
                  <a:lnTo>
                    <a:pt x="1296822" y="1870494"/>
                  </a:lnTo>
                  <a:lnTo>
                    <a:pt x="1307973" y="1863204"/>
                  </a:lnTo>
                  <a:lnTo>
                    <a:pt x="1307465" y="1870735"/>
                  </a:lnTo>
                  <a:lnTo>
                    <a:pt x="1305788" y="1876272"/>
                  </a:lnTo>
                  <a:lnTo>
                    <a:pt x="1300086" y="1883638"/>
                  </a:lnTo>
                  <a:lnTo>
                    <a:pt x="1295895" y="1885403"/>
                  </a:lnTo>
                  <a:lnTo>
                    <a:pt x="1287691" y="1885315"/>
                  </a:lnTo>
                  <a:lnTo>
                    <a:pt x="1286344" y="1885149"/>
                  </a:lnTo>
                  <a:lnTo>
                    <a:pt x="1282077" y="1884146"/>
                  </a:lnTo>
                  <a:lnTo>
                    <a:pt x="1279982" y="1883397"/>
                  </a:lnTo>
                  <a:lnTo>
                    <a:pt x="1277962" y="1882394"/>
                  </a:lnTo>
                  <a:lnTo>
                    <a:pt x="1277962" y="1889925"/>
                  </a:lnTo>
                  <a:lnTo>
                    <a:pt x="1298575" y="1892274"/>
                  </a:lnTo>
                  <a:lnTo>
                    <a:pt x="1304696" y="1889429"/>
                  </a:lnTo>
                  <a:lnTo>
                    <a:pt x="1309306" y="1883727"/>
                  </a:lnTo>
                  <a:lnTo>
                    <a:pt x="1313827" y="1878025"/>
                  </a:lnTo>
                  <a:lnTo>
                    <a:pt x="1316177" y="1870405"/>
                  </a:lnTo>
                  <a:lnTo>
                    <a:pt x="1316177" y="1850466"/>
                  </a:lnTo>
                  <a:close/>
                </a:path>
                <a:path w="1896745" h="1892300">
                  <a:moveTo>
                    <a:pt x="1712747" y="1510157"/>
                  </a:moveTo>
                  <a:lnTo>
                    <a:pt x="1690700" y="1510157"/>
                  </a:lnTo>
                  <a:lnTo>
                    <a:pt x="1690700" y="1516862"/>
                  </a:lnTo>
                  <a:lnTo>
                    <a:pt x="1712747" y="1516862"/>
                  </a:lnTo>
                  <a:lnTo>
                    <a:pt x="1712747" y="1510157"/>
                  </a:lnTo>
                  <a:close/>
                </a:path>
                <a:path w="1896745" h="1892300">
                  <a:moveTo>
                    <a:pt x="1762442" y="1529524"/>
                  </a:moveTo>
                  <a:lnTo>
                    <a:pt x="1748942" y="1529524"/>
                  </a:lnTo>
                  <a:lnTo>
                    <a:pt x="1748942" y="1475384"/>
                  </a:lnTo>
                  <a:lnTo>
                    <a:pt x="1740649" y="1475384"/>
                  </a:lnTo>
                  <a:lnTo>
                    <a:pt x="1726069" y="1478318"/>
                  </a:lnTo>
                  <a:lnTo>
                    <a:pt x="1726069" y="1485861"/>
                  </a:lnTo>
                  <a:lnTo>
                    <a:pt x="1740725" y="1482928"/>
                  </a:lnTo>
                  <a:lnTo>
                    <a:pt x="1740725" y="1529524"/>
                  </a:lnTo>
                  <a:lnTo>
                    <a:pt x="1727238" y="1529524"/>
                  </a:lnTo>
                  <a:lnTo>
                    <a:pt x="1727238" y="1536471"/>
                  </a:lnTo>
                  <a:lnTo>
                    <a:pt x="1762442" y="1536471"/>
                  </a:lnTo>
                  <a:lnTo>
                    <a:pt x="1762442" y="1529524"/>
                  </a:lnTo>
                  <a:close/>
                </a:path>
                <a:path w="1896745" h="1892300">
                  <a:moveTo>
                    <a:pt x="1787740" y="1526082"/>
                  </a:moveTo>
                  <a:lnTo>
                    <a:pt x="1779117" y="1526082"/>
                  </a:lnTo>
                  <a:lnTo>
                    <a:pt x="1779117" y="1536471"/>
                  </a:lnTo>
                  <a:lnTo>
                    <a:pt x="1787740" y="1536471"/>
                  </a:lnTo>
                  <a:lnTo>
                    <a:pt x="1787740" y="1526082"/>
                  </a:lnTo>
                  <a:close/>
                </a:path>
                <a:path w="1896745" h="1892300">
                  <a:moveTo>
                    <a:pt x="1841715" y="1529524"/>
                  </a:moveTo>
                  <a:lnTo>
                    <a:pt x="1812886" y="1529524"/>
                  </a:lnTo>
                  <a:lnTo>
                    <a:pt x="1834172" y="1507642"/>
                  </a:lnTo>
                  <a:lnTo>
                    <a:pt x="1837359" y="1503794"/>
                  </a:lnTo>
                  <a:lnTo>
                    <a:pt x="1839036" y="1501114"/>
                  </a:lnTo>
                  <a:lnTo>
                    <a:pt x="1840877" y="1496669"/>
                  </a:lnTo>
                  <a:lnTo>
                    <a:pt x="1841373" y="1494243"/>
                  </a:lnTo>
                  <a:lnTo>
                    <a:pt x="1841373" y="1486446"/>
                  </a:lnTo>
                  <a:lnTo>
                    <a:pt x="1839455" y="1482255"/>
                  </a:lnTo>
                  <a:lnTo>
                    <a:pt x="1831911" y="1475892"/>
                  </a:lnTo>
                  <a:lnTo>
                    <a:pt x="1826882" y="1474292"/>
                  </a:lnTo>
                  <a:lnTo>
                    <a:pt x="1818170" y="1474292"/>
                  </a:lnTo>
                  <a:lnTo>
                    <a:pt x="1815477" y="1474635"/>
                  </a:lnTo>
                  <a:lnTo>
                    <a:pt x="1809788" y="1475968"/>
                  </a:lnTo>
                  <a:lnTo>
                    <a:pt x="1806689" y="1476971"/>
                  </a:lnTo>
                  <a:lnTo>
                    <a:pt x="1803336" y="1478318"/>
                  </a:lnTo>
                  <a:lnTo>
                    <a:pt x="1803336" y="1486700"/>
                  </a:lnTo>
                  <a:lnTo>
                    <a:pt x="1806600" y="1484858"/>
                  </a:lnTo>
                  <a:lnTo>
                    <a:pt x="1809699" y="1483512"/>
                  </a:lnTo>
                  <a:lnTo>
                    <a:pt x="1815401" y="1481747"/>
                  </a:lnTo>
                  <a:lnTo>
                    <a:pt x="1818170" y="1481251"/>
                  </a:lnTo>
                  <a:lnTo>
                    <a:pt x="1824443" y="1481251"/>
                  </a:lnTo>
                  <a:lnTo>
                    <a:pt x="1827377" y="1482344"/>
                  </a:lnTo>
                  <a:lnTo>
                    <a:pt x="1831911" y="1486357"/>
                  </a:lnTo>
                  <a:lnTo>
                    <a:pt x="1833079" y="1489049"/>
                  </a:lnTo>
                  <a:lnTo>
                    <a:pt x="1833079" y="1494243"/>
                  </a:lnTo>
                  <a:lnTo>
                    <a:pt x="1802917" y="1529524"/>
                  </a:lnTo>
                  <a:lnTo>
                    <a:pt x="1802917" y="1536471"/>
                  </a:lnTo>
                  <a:lnTo>
                    <a:pt x="1841715" y="1536471"/>
                  </a:lnTo>
                  <a:lnTo>
                    <a:pt x="1841715" y="1529524"/>
                  </a:lnTo>
                  <a:close/>
                </a:path>
                <a:path w="1896745" h="1892300">
                  <a:moveTo>
                    <a:pt x="1896262" y="1475384"/>
                  </a:moveTo>
                  <a:lnTo>
                    <a:pt x="1856968" y="1475384"/>
                  </a:lnTo>
                  <a:lnTo>
                    <a:pt x="1856968" y="1482344"/>
                  </a:lnTo>
                  <a:lnTo>
                    <a:pt x="1886292" y="1482344"/>
                  </a:lnTo>
                  <a:lnTo>
                    <a:pt x="1865426" y="1536471"/>
                  </a:lnTo>
                  <a:lnTo>
                    <a:pt x="1874062" y="1536471"/>
                  </a:lnTo>
                  <a:lnTo>
                    <a:pt x="1896262" y="1478902"/>
                  </a:lnTo>
                  <a:lnTo>
                    <a:pt x="1896262" y="147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139274" y="2673977"/>
              <a:ext cx="1172845" cy="556895"/>
            </a:xfrm>
            <a:custGeom>
              <a:avLst/>
              <a:gdLst/>
              <a:ahLst/>
              <a:cxnLst/>
              <a:rect l="l" t="t" r="r" b="b"/>
              <a:pathLst>
                <a:path w="1172845" h="556894">
                  <a:moveTo>
                    <a:pt x="18049" y="556878"/>
                  </a:moveTo>
                  <a:lnTo>
                    <a:pt x="1154731" y="556878"/>
                  </a:lnTo>
                  <a:lnTo>
                    <a:pt x="1172781" y="538828"/>
                  </a:lnTo>
                  <a:lnTo>
                    <a:pt x="1172781" y="18049"/>
                  </a:lnTo>
                  <a:lnTo>
                    <a:pt x="1171653" y="10152"/>
                  </a:lnTo>
                  <a:lnTo>
                    <a:pt x="1168268" y="4512"/>
                  </a:lnTo>
                  <a:lnTo>
                    <a:pt x="1162628" y="1128"/>
                  </a:lnTo>
                  <a:lnTo>
                    <a:pt x="1154731" y="0"/>
                  </a:lnTo>
                  <a:lnTo>
                    <a:pt x="18049" y="0"/>
                  </a:lnTo>
                  <a:lnTo>
                    <a:pt x="10153" y="1128"/>
                  </a:lnTo>
                  <a:lnTo>
                    <a:pt x="4512" y="4512"/>
                  </a:lnTo>
                  <a:lnTo>
                    <a:pt x="1128" y="10152"/>
                  </a:lnTo>
                  <a:lnTo>
                    <a:pt x="0" y="18049"/>
                  </a:lnTo>
                  <a:lnTo>
                    <a:pt x="0" y="538828"/>
                  </a:lnTo>
                  <a:lnTo>
                    <a:pt x="1128" y="546725"/>
                  </a:lnTo>
                  <a:lnTo>
                    <a:pt x="4512" y="552366"/>
                  </a:lnTo>
                  <a:lnTo>
                    <a:pt x="10153" y="555750"/>
                  </a:lnTo>
                  <a:lnTo>
                    <a:pt x="18049" y="556878"/>
                  </a:lnTo>
                  <a:close/>
                </a:path>
              </a:pathLst>
            </a:custGeom>
            <a:ln w="6446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5175373" y="2715495"/>
              <a:ext cx="180496" cy="63173"/>
            </a:xfrm>
            <a:prstGeom prst="rect">
              <a:avLst/>
            </a:prstGeom>
          </p:spPr>
        </p:pic>
        <p:pic>
          <p:nvPicPr>
            <p:cNvPr id="113" name="object 113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428790" y="2711706"/>
              <a:ext cx="840931" cy="82575"/>
            </a:xfrm>
            <a:prstGeom prst="rect">
              <a:avLst/>
            </a:prstGeom>
          </p:spPr>
        </p:pic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175373" y="2847946"/>
              <a:ext cx="180496" cy="63173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428790" y="2845329"/>
              <a:ext cx="391857" cy="66963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63154" y="2847585"/>
              <a:ext cx="77974" cy="79148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982733" y="2844156"/>
              <a:ext cx="276970" cy="68136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175373" y="2980397"/>
              <a:ext cx="180496" cy="63173"/>
            </a:xfrm>
            <a:prstGeom prst="rect">
              <a:avLst/>
            </a:prstGeom>
          </p:spPr>
        </p:pic>
        <p:pic>
          <p:nvPicPr>
            <p:cNvPr id="119" name="object 11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33122" y="2976606"/>
              <a:ext cx="370828" cy="68138"/>
            </a:xfrm>
            <a:prstGeom prst="rect">
              <a:avLst/>
            </a:prstGeom>
          </p:spPr>
        </p:pic>
        <p:pic>
          <p:nvPicPr>
            <p:cNvPr id="120" name="object 120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6459" y="2980037"/>
              <a:ext cx="77974" cy="7914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966037" y="2976606"/>
              <a:ext cx="276971" cy="6813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180496" y="0"/>
                  </a:moveTo>
                  <a:lnTo>
                    <a:pt x="0" y="0"/>
                  </a:lnTo>
                  <a:lnTo>
                    <a:pt x="0" y="63173"/>
                  </a:lnTo>
                  <a:lnTo>
                    <a:pt x="180496" y="63173"/>
                  </a:lnTo>
                  <a:lnTo>
                    <a:pt x="18049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5175373" y="3112848"/>
              <a:ext cx="180975" cy="63500"/>
            </a:xfrm>
            <a:custGeom>
              <a:avLst/>
              <a:gdLst/>
              <a:ahLst/>
              <a:cxnLst/>
              <a:rect l="l" t="t" r="r" b="b"/>
              <a:pathLst>
                <a:path w="180975" h="63500">
                  <a:moveTo>
                    <a:pt x="0" y="63173"/>
                  </a:moveTo>
                  <a:lnTo>
                    <a:pt x="180496" y="63173"/>
                  </a:lnTo>
                  <a:lnTo>
                    <a:pt x="180496" y="0"/>
                  </a:lnTo>
                  <a:lnTo>
                    <a:pt x="0" y="0"/>
                  </a:lnTo>
                  <a:lnTo>
                    <a:pt x="0" y="63173"/>
                  </a:lnTo>
                  <a:close/>
                </a:path>
              </a:pathLst>
            </a:custGeom>
            <a:ln w="64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433122" y="3109059"/>
              <a:ext cx="120300" cy="68136"/>
            </a:xfrm>
            <a:prstGeom prst="rect">
              <a:avLst/>
            </a:prstGeom>
          </p:spPr>
        </p:pic>
      </p:grpSp>
      <p:grpSp>
        <p:nvGrpSpPr>
          <p:cNvPr id="125" name="object 125"/>
          <p:cNvGrpSpPr/>
          <p:nvPr/>
        </p:nvGrpSpPr>
        <p:grpSpPr>
          <a:xfrm>
            <a:off x="3530801" y="3658205"/>
            <a:ext cx="98425" cy="268605"/>
            <a:chOff x="3530801" y="3658205"/>
            <a:chExt cx="98425" cy="268605"/>
          </a:xfrm>
        </p:grpSpPr>
        <p:pic>
          <p:nvPicPr>
            <p:cNvPr id="126" name="object 12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534798" y="3847468"/>
              <a:ext cx="93987" cy="79032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530801" y="3658205"/>
              <a:ext cx="97984" cy="169924"/>
            </a:xfrm>
            <a:prstGeom prst="rect">
              <a:avLst/>
            </a:prstGeom>
          </p:spPr>
        </p:pic>
      </p:grpSp>
      <p:grpSp>
        <p:nvGrpSpPr>
          <p:cNvPr id="128" name="object 128"/>
          <p:cNvGrpSpPr/>
          <p:nvPr/>
        </p:nvGrpSpPr>
        <p:grpSpPr>
          <a:xfrm>
            <a:off x="3530930" y="3235330"/>
            <a:ext cx="125095" cy="368300"/>
            <a:chOff x="3530930" y="3235330"/>
            <a:chExt cx="125095" cy="368300"/>
          </a:xfrm>
        </p:grpSpPr>
        <p:sp>
          <p:nvSpPr>
            <p:cNvPr id="129" name="object 129"/>
            <p:cNvSpPr/>
            <p:nvPr/>
          </p:nvSpPr>
          <p:spPr>
            <a:xfrm>
              <a:off x="3530930" y="3574145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0"/>
                  </a:moveTo>
                  <a:lnTo>
                    <a:pt x="0" y="10057"/>
                  </a:lnTo>
                  <a:lnTo>
                    <a:pt x="7399" y="14557"/>
                  </a:lnTo>
                  <a:lnTo>
                    <a:pt x="43351" y="27719"/>
                  </a:lnTo>
                  <a:lnTo>
                    <a:pt x="57372" y="28879"/>
                  </a:lnTo>
                  <a:lnTo>
                    <a:pt x="64433" y="28589"/>
                  </a:lnTo>
                  <a:lnTo>
                    <a:pt x="107365" y="14502"/>
                  </a:lnTo>
                  <a:lnTo>
                    <a:pt x="114744" y="10057"/>
                  </a:lnTo>
                  <a:lnTo>
                    <a:pt x="114744" y="0"/>
                  </a:lnTo>
                  <a:lnTo>
                    <a:pt x="107534" y="3967"/>
                  </a:lnTo>
                  <a:lnTo>
                    <a:pt x="100385" y="7365"/>
                  </a:lnTo>
                  <a:lnTo>
                    <a:pt x="57372" y="16631"/>
                  </a:lnTo>
                  <a:lnTo>
                    <a:pt x="50144" y="16386"/>
                  </a:lnTo>
                  <a:lnTo>
                    <a:pt x="7302" y="39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556586" y="3285481"/>
              <a:ext cx="98886" cy="266618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530930" y="3235330"/>
              <a:ext cx="114935" cy="29209"/>
            </a:xfrm>
            <a:custGeom>
              <a:avLst/>
              <a:gdLst/>
              <a:ahLst/>
              <a:cxnLst/>
              <a:rect l="l" t="t" r="r" b="b"/>
              <a:pathLst>
                <a:path w="114935" h="29210">
                  <a:moveTo>
                    <a:pt x="0" y="18822"/>
                  </a:moveTo>
                  <a:lnTo>
                    <a:pt x="0" y="28878"/>
                  </a:lnTo>
                  <a:lnTo>
                    <a:pt x="7302" y="24984"/>
                  </a:lnTo>
                  <a:lnTo>
                    <a:pt x="14521" y="21610"/>
                  </a:lnTo>
                  <a:lnTo>
                    <a:pt x="57372" y="12247"/>
                  </a:lnTo>
                  <a:lnTo>
                    <a:pt x="64674" y="12511"/>
                  </a:lnTo>
                  <a:lnTo>
                    <a:pt x="107534" y="24984"/>
                  </a:lnTo>
                  <a:lnTo>
                    <a:pt x="114744" y="28878"/>
                  </a:lnTo>
                  <a:lnTo>
                    <a:pt x="114744" y="18822"/>
                  </a:lnTo>
                  <a:lnTo>
                    <a:pt x="78603" y="2719"/>
                  </a:lnTo>
                  <a:lnTo>
                    <a:pt x="57372" y="0"/>
                  </a:lnTo>
                  <a:lnTo>
                    <a:pt x="50386" y="310"/>
                  </a:lnTo>
                  <a:lnTo>
                    <a:pt x="7399" y="14451"/>
                  </a:lnTo>
                  <a:lnTo>
                    <a:pt x="0" y="188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 txBox="1"/>
          <p:nvPr/>
        </p:nvSpPr>
        <p:spPr>
          <a:xfrm>
            <a:off x="906531" y="4856172"/>
            <a:ext cx="2258060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0160" rIns="0" bIns="0" rtlCol="0">
            <a:spAutoFit/>
          </a:bodyPr>
          <a:lstStyle/>
          <a:p>
            <a:pPr marL="203200" marR="186055" indent="-13970" algn="ctr">
              <a:lnSpc>
                <a:spcPct val="101000"/>
              </a:lnSpc>
              <a:spcBef>
                <a:spcPts val="8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Higher sampling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frequency</a:t>
            </a:r>
            <a:r>
              <a:rPr sz="1850" b="1" i="1" spc="-8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yields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better clock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estimates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4044138" y="4998600"/>
            <a:ext cx="2258060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51435" marR="36195" indent="471170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Some</a:t>
            </a:r>
            <a:r>
              <a:rPr sz="1850" b="1" i="1" spc="-3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sensor</a:t>
            </a:r>
            <a:r>
              <a:rPr sz="1850" b="1" i="1" spc="-3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types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on a platform </a:t>
            </a:r>
            <a:r>
              <a:rPr sz="1850" b="1" i="1" spc="-5" dirty="0">
                <a:latin typeface="Arial"/>
                <a:cs typeface="Arial"/>
              </a:rPr>
              <a:t>out </a:t>
            </a:r>
            <a:r>
              <a:rPr sz="1850" b="1" i="1" dirty="0">
                <a:latin typeface="Arial"/>
                <a:cs typeface="Arial"/>
              </a:rPr>
              <a:t> perform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the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others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7077923" y="4713743"/>
            <a:ext cx="2258060" cy="1751330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marL="239395" marR="240665" indent="-635" algn="ctr">
              <a:lnSpc>
                <a:spcPct val="101000"/>
              </a:lnSpc>
              <a:spcBef>
                <a:spcPts val="12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 Result </a:t>
            </a:r>
            <a:r>
              <a:rPr sz="1850" b="1" i="1" spc="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Inverse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relationship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between event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occurrence</a:t>
            </a:r>
            <a:r>
              <a:rPr sz="1850" b="1" i="1" spc="-7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rate </a:t>
            </a:r>
            <a:r>
              <a:rPr sz="1850" b="1" i="1" spc="-49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25" dirty="0">
                <a:latin typeface="Arial"/>
                <a:cs typeface="Arial"/>
              </a:rPr>
              <a:t> </a:t>
            </a:r>
            <a:r>
              <a:rPr sz="1850" b="1" i="1" spc="-5" dirty="0">
                <a:latin typeface="Arial"/>
                <a:cs typeface="Arial"/>
              </a:rPr>
              <a:t>clock</a:t>
            </a:r>
            <a:r>
              <a:rPr sz="1850" b="1" i="1" spc="-2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7" name="object 7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68608" y="916880"/>
            <a:ext cx="57797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25" dirty="0">
                <a:latin typeface="Arial MT"/>
                <a:cs typeface="Arial MT"/>
              </a:rPr>
              <a:t>Сетевая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9348" y="2459037"/>
            <a:ext cx="68072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35" dirty="0">
                <a:latin typeface="Arial MT"/>
                <a:cs typeface="Arial MT"/>
              </a:rPr>
              <a:t>Cloud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5" dirty="0">
                <a:latin typeface="Arial MT"/>
                <a:cs typeface="Arial MT"/>
              </a:rPr>
              <a:t>Edge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26415" y="2676968"/>
            <a:ext cx="94615" cy="3380104"/>
            <a:chOff x="8426415" y="2676968"/>
            <a:chExt cx="94615" cy="3380104"/>
          </a:xfrm>
        </p:grpSpPr>
        <p:sp>
          <p:nvSpPr>
            <p:cNvPr id="19" name="object 19"/>
            <p:cNvSpPr/>
            <p:nvPr/>
          </p:nvSpPr>
          <p:spPr>
            <a:xfrm>
              <a:off x="8473564" y="2761443"/>
              <a:ext cx="0" cy="3285490"/>
            </a:xfrm>
            <a:custGeom>
              <a:avLst/>
              <a:gdLst/>
              <a:ahLst/>
              <a:cxnLst/>
              <a:rect l="l" t="t" r="r" b="b"/>
              <a:pathLst>
                <a:path h="3285490">
                  <a:moveTo>
                    <a:pt x="0" y="1183929"/>
                  </a:moveTo>
                  <a:lnTo>
                    <a:pt x="0" y="3285289"/>
                  </a:lnTo>
                </a:path>
                <a:path h="3285490">
                  <a:moveTo>
                    <a:pt x="0" y="0"/>
                  </a:moveTo>
                  <a:lnTo>
                    <a:pt x="0" y="827091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993975" y="3585609"/>
            <a:ext cx="99949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80" dirty="0">
                <a:latin typeface="Arial MT"/>
                <a:cs typeface="Arial MT"/>
              </a:rPr>
              <a:t> </a:t>
            </a:r>
            <a:r>
              <a:rPr sz="1850" i="1" spc="-25" dirty="0">
                <a:latin typeface="Arial"/>
                <a:cs typeface="Arial"/>
              </a:rPr>
              <a:t>Tier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23" name="object 23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493720" y="6191647"/>
            <a:ext cx="126174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spc="30" dirty="0">
                <a:latin typeface="Arial MT"/>
                <a:cs typeface="Arial MT"/>
              </a:rPr>
              <a:t>Multi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i="1" spc="20" dirty="0">
                <a:latin typeface="Arial"/>
                <a:cs typeface="Arial"/>
              </a:rPr>
              <a:t>Modal</a:t>
            </a:r>
            <a:endParaRPr sz="1850" dirty="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35762" y="3036205"/>
            <a:ext cx="4151629" cy="4426585"/>
            <a:chOff x="3035762" y="3036205"/>
            <a:chExt cx="4151629" cy="4426585"/>
          </a:xfrm>
        </p:grpSpPr>
        <p:sp>
          <p:nvSpPr>
            <p:cNvPr id="27" name="object 27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7526" y="6156424"/>
              <a:ext cx="1646555" cy="0"/>
            </a:xfrm>
            <a:custGeom>
              <a:avLst/>
              <a:gdLst/>
              <a:ahLst/>
              <a:cxnLst/>
              <a:rect l="l" t="t" r="r" b="b"/>
              <a:pathLst>
                <a:path w="1646554">
                  <a:moveTo>
                    <a:pt x="0" y="0"/>
                  </a:moveTo>
                  <a:lnTo>
                    <a:pt x="1646323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57526" y="6438591"/>
              <a:ext cx="1577975" cy="0"/>
            </a:xfrm>
            <a:custGeom>
              <a:avLst/>
              <a:gdLst/>
              <a:ahLst/>
              <a:cxnLst/>
              <a:rect l="l" t="t" r="r" b="b"/>
              <a:pathLst>
                <a:path w="1577975">
                  <a:moveTo>
                    <a:pt x="0" y="0"/>
                  </a:moveTo>
                  <a:lnTo>
                    <a:pt x="1577361" y="0"/>
                  </a:lnTo>
                </a:path>
              </a:pathLst>
            </a:custGeom>
            <a:ln w="19645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82529" y="5877321"/>
            <a:ext cx="8674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25" dirty="0">
                <a:latin typeface="Arial MT"/>
                <a:cs typeface="Arial MT"/>
              </a:rPr>
              <a:t>Application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08450" y="6172002"/>
            <a:ext cx="2679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60" dirty="0">
                <a:latin typeface="Arial MT"/>
                <a:cs typeface="Arial MT"/>
              </a:rPr>
              <a:t>OS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11997" y="6466681"/>
            <a:ext cx="7632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0" dirty="0">
                <a:latin typeface="Arial MT"/>
                <a:cs typeface="Arial MT"/>
              </a:rPr>
              <a:t>Ha</a:t>
            </a:r>
            <a:r>
              <a:rPr sz="1400" spc="-55" dirty="0">
                <a:latin typeface="Arial MT"/>
                <a:cs typeface="Arial MT"/>
              </a:rPr>
              <a:t>r</a:t>
            </a:r>
            <a:r>
              <a:rPr sz="1400" spc="-15" dirty="0">
                <a:latin typeface="Arial MT"/>
                <a:cs typeface="Arial MT"/>
              </a:rPr>
              <a:t>dwa</a:t>
            </a:r>
            <a:r>
              <a:rPr sz="1400" spc="-40" dirty="0">
                <a:latin typeface="Arial MT"/>
                <a:cs typeface="Arial MT"/>
              </a:rPr>
              <a:t>r</a:t>
            </a:r>
            <a:r>
              <a:rPr sz="1400" spc="-60" dirty="0">
                <a:latin typeface="Arial MT"/>
                <a:cs typeface="Arial MT"/>
              </a:rPr>
              <a:t>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42496" y="5874543"/>
            <a:ext cx="4004310" cy="1588135"/>
            <a:chOff x="5142496" y="5874543"/>
            <a:chExt cx="4004310" cy="1588135"/>
          </a:xfrm>
        </p:grpSpPr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2952251" y="2188455"/>
          <a:ext cx="1454150" cy="8497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4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3235"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Application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71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256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400" spc="-60" dirty="0">
                          <a:latin typeface="Arial MT"/>
                          <a:cs typeface="Arial MT"/>
                        </a:rPr>
                        <a:t>OS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292"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35" dirty="0">
                          <a:latin typeface="Arial MT"/>
                          <a:cs typeface="Arial MT"/>
                        </a:rPr>
                        <a:t>Hardware</a:t>
                      </a:r>
                      <a:endParaRPr sz="1400" dirty="0">
                        <a:latin typeface="Arial MT"/>
                        <a:cs typeface="Arial MT"/>
                      </a:endParaRPr>
                    </a:p>
                  </a:txBody>
                  <a:tcPr marL="0" marR="0" marT="355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1" name="object 51"/>
          <p:cNvGrpSpPr/>
          <p:nvPr/>
        </p:nvGrpSpPr>
        <p:grpSpPr>
          <a:xfrm>
            <a:off x="1773532" y="2183499"/>
            <a:ext cx="6786880" cy="1611630"/>
            <a:chOff x="1773532" y="2183499"/>
            <a:chExt cx="6786880" cy="1611630"/>
          </a:xfrm>
        </p:grpSpPr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3532" y="2321185"/>
              <a:ext cx="3831152" cy="147339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328914" y="4865588"/>
            <a:ext cx="1562735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i="1" spc="-20" dirty="0">
                <a:latin typeface="Arial"/>
                <a:cs typeface="Arial"/>
              </a:rPr>
              <a:t>Network</a:t>
            </a:r>
            <a:r>
              <a:rPr sz="1850" i="1" spc="-50" dirty="0">
                <a:latin typeface="Arial"/>
                <a:cs typeface="Arial"/>
              </a:rPr>
              <a:t> </a:t>
            </a:r>
            <a:r>
              <a:rPr sz="1850" i="1" spc="-40" dirty="0">
                <a:latin typeface="Arial"/>
                <a:cs typeface="Arial"/>
              </a:rPr>
              <a:t>Fabric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21244" y="7203849"/>
            <a:ext cx="1813818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3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7900" y="946348"/>
            <a:ext cx="6273900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spc="-75" dirty="0">
                <a:latin typeface="Arial MT"/>
                <a:cs typeface="Arial MT"/>
              </a:rPr>
              <a:t>Общесетевая синхронизация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967090" y="2764001"/>
            <a:ext cx="1397635" cy="2944495"/>
            <a:chOff x="967090" y="2764001"/>
            <a:chExt cx="1397635" cy="2944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7154" y="2764001"/>
              <a:ext cx="98897" cy="10692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17000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7211" y="3142957"/>
              <a:ext cx="98897" cy="106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20786" y="3505168"/>
              <a:ext cx="98897" cy="1069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252" y="3872776"/>
              <a:ext cx="98897" cy="106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461096" y="354123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7090" y="3505168"/>
              <a:ext cx="98897" cy="10692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011368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2299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71823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09542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7207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894024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42163" y="3249552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09496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07962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6240" y="3080571"/>
              <a:ext cx="98896" cy="10692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56705" y="4492788"/>
              <a:ext cx="98897" cy="10692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526550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6761" y="4871745"/>
              <a:ext cx="98897" cy="10692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0337" y="5233955"/>
              <a:ext cx="98896" cy="10692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803" y="5601563"/>
              <a:ext cx="98896" cy="1069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670648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641" y="5233955"/>
              <a:ext cx="98897" cy="10692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220918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1849" y="531797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81372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19092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46757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03574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1713" y="4978340"/>
              <a:ext cx="379095" cy="312420"/>
            </a:xfrm>
            <a:custGeom>
              <a:avLst/>
              <a:gdLst/>
              <a:ahLst/>
              <a:cxnLst/>
              <a:rect l="l" t="t" r="r" b="b"/>
              <a:pathLst>
                <a:path w="379094" h="312420">
                  <a:moveTo>
                    <a:pt x="0" y="0"/>
                  </a:moveTo>
                  <a:lnTo>
                    <a:pt x="9681" y="51554"/>
                  </a:lnTo>
                  <a:lnTo>
                    <a:pt x="23341" y="98467"/>
                  </a:lnTo>
                  <a:lnTo>
                    <a:pt x="40978" y="140740"/>
                  </a:lnTo>
                  <a:lnTo>
                    <a:pt x="62593" y="178373"/>
                  </a:lnTo>
                  <a:lnTo>
                    <a:pt x="88186" y="211365"/>
                  </a:lnTo>
                  <a:lnTo>
                    <a:pt x="117757" y="239717"/>
                  </a:lnTo>
                  <a:lnTo>
                    <a:pt x="151306" y="263428"/>
                  </a:lnTo>
                  <a:lnTo>
                    <a:pt x="188832" y="282498"/>
                  </a:lnTo>
                  <a:lnTo>
                    <a:pt x="230337" y="296928"/>
                  </a:lnTo>
                  <a:lnTo>
                    <a:pt x="275819" y="306717"/>
                  </a:lnTo>
                  <a:lnTo>
                    <a:pt x="325279" y="311866"/>
                  </a:lnTo>
                  <a:lnTo>
                    <a:pt x="378717" y="31237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19046" y="493652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17512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5789" y="4809358"/>
              <a:ext cx="98897" cy="1069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440700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80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94265" y="3569542"/>
              <a:ext cx="415925" cy="1224915"/>
            </a:xfrm>
            <a:custGeom>
              <a:avLst/>
              <a:gdLst/>
              <a:ahLst/>
              <a:cxnLst/>
              <a:rect l="l" t="t" r="r" b="b"/>
              <a:pathLst>
                <a:path w="415925" h="1224914">
                  <a:moveTo>
                    <a:pt x="415409" y="1224755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526239" y="3602328"/>
              <a:ext cx="316230" cy="885825"/>
            </a:xfrm>
            <a:custGeom>
              <a:avLst/>
              <a:gdLst/>
              <a:ahLst/>
              <a:cxnLst/>
              <a:rect l="l" t="t" r="r" b="b"/>
              <a:pathLst>
                <a:path w="316230" h="885825">
                  <a:moveTo>
                    <a:pt x="0" y="885454"/>
                  </a:moveTo>
                  <a:lnTo>
                    <a:pt x="316224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057953" y="2764001"/>
            <a:ext cx="1397635" cy="2944495"/>
            <a:chOff x="4057953" y="2764001"/>
            <a:chExt cx="1397635" cy="2944495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200" y="5233956"/>
              <a:ext cx="98896" cy="10692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1665" y="5601563"/>
              <a:ext cx="98897" cy="1069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761509" y="5270025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194437" y="484958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56653" y="4809358"/>
              <a:ext cx="98896" cy="10692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87624" y="4871745"/>
              <a:ext cx="98897" cy="106924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7568" y="4492788"/>
              <a:ext cx="98896" cy="10692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617414" y="4535819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67503" y="5233956"/>
              <a:ext cx="98897" cy="1069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4311780" y="492344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342711" y="531797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72235" y="494768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09954" y="4561982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637619" y="455595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743352" y="4978239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9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709909" y="493652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708375" y="4813368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31564" y="3932047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82115" y="3872776"/>
              <a:ext cx="98897" cy="10692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38018" y="2764001"/>
              <a:ext cx="98897" cy="106923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407862" y="2807031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28069" y="2827172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1650" y="3505168"/>
              <a:ext cx="98897" cy="10692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984887" y="3120792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7102" y="3080571"/>
              <a:ext cx="98897" cy="106923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8073" y="3142957"/>
              <a:ext cx="98897" cy="106924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4551960" y="3541237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7953" y="3505168"/>
              <a:ext cx="98897" cy="10692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102230" y="319465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133161" y="3589183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562684" y="3218901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100404" y="2833194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533802" y="3249452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0360" y="3207738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4498825" y="3084581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/>
          <p:nvPr/>
        </p:nvSpPr>
        <p:spPr>
          <a:xfrm>
            <a:off x="269715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4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8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2590303" y="3323430"/>
            <a:ext cx="1085850" cy="81534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6985" algn="ctr">
              <a:lnSpc>
                <a:spcPct val="102400"/>
              </a:lnSpc>
              <a:spcBef>
                <a:spcPts val="50"/>
              </a:spcBef>
            </a:pPr>
            <a:r>
              <a:rPr sz="1700" b="1" spc="20" dirty="0">
                <a:solidFill>
                  <a:srgbClr val="FF644E"/>
                </a:solidFill>
                <a:latin typeface="Arial"/>
                <a:cs typeface="Arial"/>
              </a:rPr>
              <a:t>Markov </a:t>
            </a:r>
            <a:r>
              <a:rPr sz="1700" b="1" spc="2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FF644E"/>
                </a:solidFill>
                <a:latin typeface="Arial"/>
                <a:cs typeface="Arial"/>
              </a:rPr>
              <a:t>Clustering  </a:t>
            </a:r>
            <a:r>
              <a:rPr sz="1700" b="1" spc="-15" dirty="0">
                <a:solidFill>
                  <a:srgbClr val="FF644E"/>
                </a:solidFill>
                <a:latin typeface="Arial"/>
                <a:cs typeface="Arial"/>
              </a:rPr>
              <a:t>Algorithm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7725078" y="2606838"/>
            <a:ext cx="1397635" cy="2944495"/>
            <a:chOff x="7725078" y="2606838"/>
            <a:chExt cx="1397635" cy="2944495"/>
          </a:xfrm>
        </p:grpSpPr>
        <p:pic>
          <p:nvPicPr>
            <p:cNvPr id="80" name="object 8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23777" y="4652196"/>
              <a:ext cx="98897" cy="10692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14693" y="4335626"/>
              <a:ext cx="98897" cy="106923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4629" y="5076793"/>
              <a:ext cx="98897" cy="1069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77079" y="4404819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40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354749" y="4714582"/>
              <a:ext cx="98896" cy="10692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8304744" y="439879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8325" y="5076793"/>
              <a:ext cx="98897" cy="106924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58791" y="5444401"/>
              <a:ext cx="98896" cy="106924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428635" y="5112862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377034" y="4779365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375501" y="4656206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05143" y="2606838"/>
              <a:ext cx="98897" cy="106923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45198" y="2985795"/>
              <a:ext cx="98897" cy="10692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25078" y="3348005"/>
              <a:ext cx="98897" cy="106924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769355" y="30374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8775" y="3348005"/>
              <a:ext cx="98897" cy="10692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8229810" y="3061738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095194" y="2670009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652012" y="2963630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9240" y="3715613"/>
              <a:ext cx="98897" cy="106924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167484" y="3050576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14227" y="2923408"/>
              <a:ext cx="98897" cy="106923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8198688" y="3774885"/>
              <a:ext cx="93980" cy="591185"/>
            </a:xfrm>
            <a:custGeom>
              <a:avLst/>
              <a:gdLst/>
              <a:ahLst/>
              <a:cxnLst/>
              <a:rect l="l" t="t" r="r" b="b"/>
              <a:pathLst>
                <a:path w="93979" h="591185">
                  <a:moveTo>
                    <a:pt x="93689" y="590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/>
          <p:nvPr/>
        </p:nvSpPr>
        <p:spPr>
          <a:xfrm>
            <a:off x="5740958" y="4655496"/>
            <a:ext cx="2055495" cy="702310"/>
          </a:xfrm>
          <a:custGeom>
            <a:avLst/>
            <a:gdLst/>
            <a:ahLst/>
            <a:cxnLst/>
            <a:rect l="l" t="t" r="r" b="b"/>
            <a:pathLst>
              <a:path w="2055495" h="702310">
                <a:moveTo>
                  <a:pt x="0" y="0"/>
                </a:moveTo>
                <a:lnTo>
                  <a:pt x="0" y="701781"/>
                </a:lnTo>
                <a:lnTo>
                  <a:pt x="2054961" y="701781"/>
                </a:lnTo>
                <a:lnTo>
                  <a:pt x="205496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056">
              <a:alpha val="343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5684787" y="4194531"/>
            <a:ext cx="1212215" cy="391160"/>
          </a:xfrm>
          <a:custGeom>
            <a:avLst/>
            <a:gdLst/>
            <a:ahLst/>
            <a:cxnLst/>
            <a:rect l="l" t="t" r="r" b="b"/>
            <a:pathLst>
              <a:path w="1212215" h="391160">
                <a:moveTo>
                  <a:pt x="0" y="84385"/>
                </a:moveTo>
                <a:lnTo>
                  <a:pt x="0" y="306711"/>
                </a:lnTo>
                <a:lnTo>
                  <a:pt x="868564" y="306711"/>
                </a:lnTo>
                <a:lnTo>
                  <a:pt x="868564" y="391096"/>
                </a:lnTo>
                <a:lnTo>
                  <a:pt x="1212187" y="195548"/>
                </a:lnTo>
                <a:lnTo>
                  <a:pt x="868564" y="0"/>
                </a:lnTo>
                <a:lnTo>
                  <a:pt x="868564" y="84385"/>
                </a:lnTo>
                <a:lnTo>
                  <a:pt x="0" y="84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 txBox="1"/>
          <p:nvPr/>
        </p:nvSpPr>
        <p:spPr>
          <a:xfrm>
            <a:off x="5185872" y="3504605"/>
            <a:ext cx="2113280" cy="702310"/>
          </a:xfrm>
          <a:prstGeom prst="rect">
            <a:avLst/>
          </a:prstGeom>
          <a:solidFill>
            <a:srgbClr val="942192">
              <a:alpha val="9609"/>
            </a:srgbClr>
          </a:solidFill>
        </p:spPr>
        <p:txBody>
          <a:bodyPr vert="horz" wrap="square" lIns="0" tIns="111760" rIns="0" bIns="0" rtlCol="0">
            <a:spAutoFit/>
          </a:bodyPr>
          <a:lstStyle/>
          <a:p>
            <a:pPr marL="69215">
              <a:lnSpc>
                <a:spcPts val="1375"/>
              </a:lnSpc>
              <a:spcBef>
                <a:spcPts val="88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227965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30353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spc="-7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0" dirty="0">
                <a:solidFill>
                  <a:srgbClr val="5E5E5E"/>
                </a:solidFill>
                <a:latin typeface="Times New Roman"/>
                <a:cs typeface="Times New Roman"/>
              </a:rPr>
              <a:t>f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r</a:t>
            </a:r>
            <a:r>
              <a:rPr sz="1150" i="1" spc="2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" dirty="0">
                <a:solidFill>
                  <a:srgbClr val="5E5E5E"/>
                </a:solidFill>
                <a:latin typeface="Times New Roman"/>
                <a:cs typeface="Times New Roman"/>
              </a:rPr>
              <a:t>q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30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766852" y="4650111"/>
            <a:ext cx="2134870" cy="568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1375"/>
              </a:lnSpc>
              <a:spcBef>
                <a:spcPts val="110"/>
              </a:spcBef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8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node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39700">
              <a:lnSpc>
                <a:spcPts val="1375"/>
              </a:lnSpc>
            </a:pP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for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25" dirty="0">
                <a:solidFill>
                  <a:srgbClr val="5E5E5E"/>
                </a:solidFill>
                <a:latin typeface="Times New Roman"/>
                <a:cs typeface="Times New Roman"/>
              </a:rPr>
              <a:t>edge</a:t>
            </a:r>
            <a:r>
              <a:rPr sz="1150" i="1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:</a:t>
            </a:r>
            <a:endParaRPr sz="11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135"/>
              </a:spcBef>
            </a:pP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65" dirty="0">
                <a:solidFill>
                  <a:srgbClr val="5E5E5E"/>
                </a:solidFill>
                <a:latin typeface="Times New Roman"/>
                <a:cs typeface="Times New Roman"/>
              </a:rPr>
              <a:t>l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5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14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i</a:t>
            </a:r>
            <a:r>
              <a:rPr sz="1150" i="1" spc="-165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f </a:t>
            </a:r>
            <a:r>
              <a:rPr sz="1150" i="1" spc="-1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35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50" dirty="0">
                <a:solidFill>
                  <a:srgbClr val="5E5E5E"/>
                </a:solidFill>
                <a:latin typeface="Times New Roman"/>
                <a:cs typeface="Times New Roman"/>
              </a:rPr>
              <a:t>d</a:t>
            </a:r>
            <a:r>
              <a:rPr sz="1150" i="1" spc="15" dirty="0">
                <a:solidFill>
                  <a:srgbClr val="5E5E5E"/>
                </a:solidFill>
                <a:latin typeface="Times New Roman"/>
                <a:cs typeface="Times New Roman"/>
              </a:rPr>
              <a:t>g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!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spc="145" dirty="0">
                <a:solidFill>
                  <a:srgbClr val="5E5E5E"/>
                </a:solidFill>
                <a:latin typeface="Times New Roman"/>
                <a:cs typeface="Times New Roman"/>
              </a:rPr>
              <a:t>=</a:t>
            </a:r>
            <a:r>
              <a:rPr sz="1150" spc="30" dirty="0">
                <a:solidFill>
                  <a:srgbClr val="5E5E5E"/>
                </a:solidFill>
                <a:latin typeface="Times New Roman"/>
                <a:cs typeface="Times New Roman"/>
              </a:rPr>
              <a:t> </a:t>
            </a:r>
            <a:r>
              <a:rPr sz="1150" i="1" spc="114" dirty="0">
                <a:solidFill>
                  <a:srgbClr val="5E5E5E"/>
                </a:solidFill>
                <a:latin typeface="Times New Roman"/>
                <a:cs typeface="Times New Roman"/>
              </a:rPr>
              <a:t>m</a:t>
            </a:r>
            <a:r>
              <a:rPr sz="1150" i="1" spc="155" dirty="0">
                <a:solidFill>
                  <a:srgbClr val="5E5E5E"/>
                </a:solidFill>
                <a:latin typeface="Times New Roman"/>
                <a:cs typeface="Times New Roman"/>
              </a:rPr>
              <a:t>a</a:t>
            </a:r>
            <a:r>
              <a:rPr sz="1150" i="1" spc="85" dirty="0">
                <a:solidFill>
                  <a:srgbClr val="5E5E5E"/>
                </a:solidFill>
                <a:latin typeface="Times New Roman"/>
                <a:cs typeface="Times New Roman"/>
              </a:rPr>
              <a:t>x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(</a:t>
            </a:r>
            <a:r>
              <a:rPr sz="1150" i="1" spc="9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40" dirty="0">
                <a:solidFill>
                  <a:srgbClr val="5E5E5E"/>
                </a:solidFill>
                <a:latin typeface="Times New Roman"/>
                <a:cs typeface="Times New Roman"/>
              </a:rPr>
              <a:t>v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e</a:t>
            </a:r>
            <a:r>
              <a:rPr sz="1150" i="1" spc="75" dirty="0">
                <a:solidFill>
                  <a:srgbClr val="5E5E5E"/>
                </a:solidFill>
                <a:latin typeface="Times New Roman"/>
                <a:cs typeface="Times New Roman"/>
              </a:rPr>
              <a:t>n</a:t>
            </a:r>
            <a:r>
              <a:rPr sz="1150" i="1" spc="60" dirty="0">
                <a:solidFill>
                  <a:srgbClr val="5E5E5E"/>
                </a:solidFill>
                <a:latin typeface="Times New Roman"/>
                <a:cs typeface="Times New Roman"/>
              </a:rPr>
              <a:t>t</a:t>
            </a:r>
            <a:r>
              <a:rPr sz="1150" i="1" dirty="0">
                <a:solidFill>
                  <a:srgbClr val="5E5E5E"/>
                </a:solidFill>
                <a:latin typeface="Times New Roman"/>
                <a:cs typeface="Times New Roman"/>
              </a:rPr>
              <a:t>s</a:t>
            </a:r>
            <a:r>
              <a:rPr sz="1150" dirty="0">
                <a:solidFill>
                  <a:srgbClr val="5E5E5E"/>
                </a:solidFill>
                <a:latin typeface="Times New Roman"/>
                <a:cs typeface="Times New Roman"/>
              </a:rPr>
              <a:t>)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6815" y="1857143"/>
            <a:ext cx="4396105" cy="4785360"/>
          </a:xfrm>
          <a:custGeom>
            <a:avLst/>
            <a:gdLst/>
            <a:ahLst/>
            <a:cxnLst/>
            <a:rect l="l" t="t" r="r" b="b"/>
            <a:pathLst>
              <a:path w="4396105" h="4785359">
                <a:moveTo>
                  <a:pt x="0" y="461227"/>
                </a:moveTo>
                <a:lnTo>
                  <a:pt x="3054" y="534527"/>
                </a:lnTo>
                <a:lnTo>
                  <a:pt x="6685" y="573085"/>
                </a:lnTo>
                <a:lnTo>
                  <a:pt x="11731" y="612904"/>
                </a:lnTo>
                <a:lnTo>
                  <a:pt x="18201" y="653976"/>
                </a:lnTo>
                <a:lnTo>
                  <a:pt x="26104" y="696292"/>
                </a:lnTo>
                <a:lnTo>
                  <a:pt x="35449" y="739845"/>
                </a:lnTo>
                <a:lnTo>
                  <a:pt x="46246" y="784627"/>
                </a:lnTo>
                <a:lnTo>
                  <a:pt x="58503" y="830628"/>
                </a:lnTo>
                <a:lnTo>
                  <a:pt x="72229" y="877842"/>
                </a:lnTo>
                <a:lnTo>
                  <a:pt x="87433" y="926259"/>
                </a:lnTo>
                <a:lnTo>
                  <a:pt x="104126" y="975872"/>
                </a:lnTo>
                <a:lnTo>
                  <a:pt x="122314" y="1026672"/>
                </a:lnTo>
                <a:lnTo>
                  <a:pt x="142009" y="1078652"/>
                </a:lnTo>
                <a:lnTo>
                  <a:pt x="163218" y="1131803"/>
                </a:lnTo>
                <a:lnTo>
                  <a:pt x="185951" y="1186117"/>
                </a:lnTo>
                <a:lnTo>
                  <a:pt x="210217" y="1241585"/>
                </a:lnTo>
                <a:lnTo>
                  <a:pt x="228161" y="1281183"/>
                </a:lnTo>
                <a:lnTo>
                  <a:pt x="246709" y="1321000"/>
                </a:lnTo>
                <a:lnTo>
                  <a:pt x="265854" y="1361027"/>
                </a:lnTo>
                <a:lnTo>
                  <a:pt x="285585" y="1401254"/>
                </a:lnTo>
                <a:lnTo>
                  <a:pt x="305895" y="1441671"/>
                </a:lnTo>
                <a:lnTo>
                  <a:pt x="326775" y="1482269"/>
                </a:lnTo>
                <a:lnTo>
                  <a:pt x="348215" y="1523037"/>
                </a:lnTo>
                <a:lnTo>
                  <a:pt x="370207" y="1563965"/>
                </a:lnTo>
                <a:lnTo>
                  <a:pt x="392741" y="1605044"/>
                </a:lnTo>
                <a:lnTo>
                  <a:pt x="415810" y="1646264"/>
                </a:lnTo>
                <a:lnTo>
                  <a:pt x="439404" y="1687616"/>
                </a:lnTo>
                <a:lnTo>
                  <a:pt x="463515" y="1729089"/>
                </a:lnTo>
                <a:lnTo>
                  <a:pt x="488133" y="1770673"/>
                </a:lnTo>
                <a:lnTo>
                  <a:pt x="513250" y="1812359"/>
                </a:lnTo>
                <a:lnTo>
                  <a:pt x="538856" y="1854137"/>
                </a:lnTo>
                <a:lnTo>
                  <a:pt x="564944" y="1895997"/>
                </a:lnTo>
                <a:lnTo>
                  <a:pt x="591504" y="1937930"/>
                </a:lnTo>
                <a:lnTo>
                  <a:pt x="618528" y="1979925"/>
                </a:lnTo>
                <a:lnTo>
                  <a:pt x="646006" y="2021973"/>
                </a:lnTo>
                <a:lnTo>
                  <a:pt x="673930" y="2064063"/>
                </a:lnTo>
                <a:lnTo>
                  <a:pt x="702290" y="2106187"/>
                </a:lnTo>
                <a:lnTo>
                  <a:pt x="731079" y="2148334"/>
                </a:lnTo>
                <a:lnTo>
                  <a:pt x="760287" y="2190494"/>
                </a:lnTo>
                <a:lnTo>
                  <a:pt x="789906" y="2232658"/>
                </a:lnTo>
                <a:lnTo>
                  <a:pt x="819926" y="2274816"/>
                </a:lnTo>
                <a:lnTo>
                  <a:pt x="850338" y="2316958"/>
                </a:lnTo>
                <a:lnTo>
                  <a:pt x="881135" y="2359073"/>
                </a:lnTo>
                <a:lnTo>
                  <a:pt x="912306" y="2401154"/>
                </a:lnTo>
                <a:lnTo>
                  <a:pt x="943844" y="2443189"/>
                </a:lnTo>
                <a:lnTo>
                  <a:pt x="975739" y="2485168"/>
                </a:lnTo>
                <a:lnTo>
                  <a:pt x="1007983" y="2527083"/>
                </a:lnTo>
                <a:lnTo>
                  <a:pt x="1040567" y="2568923"/>
                </a:lnTo>
                <a:lnTo>
                  <a:pt x="1073481" y="2610678"/>
                </a:lnTo>
                <a:lnTo>
                  <a:pt x="1106717" y="2652338"/>
                </a:lnTo>
                <a:lnTo>
                  <a:pt x="1140267" y="2693894"/>
                </a:lnTo>
                <a:lnTo>
                  <a:pt x="1174121" y="2735336"/>
                </a:lnTo>
                <a:lnTo>
                  <a:pt x="1208270" y="2776654"/>
                </a:lnTo>
                <a:lnTo>
                  <a:pt x="1242707" y="2817839"/>
                </a:lnTo>
                <a:lnTo>
                  <a:pt x="1277421" y="2858879"/>
                </a:lnTo>
                <a:lnTo>
                  <a:pt x="1312404" y="2899767"/>
                </a:lnTo>
                <a:lnTo>
                  <a:pt x="1347647" y="2940491"/>
                </a:lnTo>
                <a:lnTo>
                  <a:pt x="1383142" y="2981042"/>
                </a:lnTo>
                <a:lnTo>
                  <a:pt x="1418879" y="3021410"/>
                </a:lnTo>
                <a:lnTo>
                  <a:pt x="1454850" y="3061586"/>
                </a:lnTo>
                <a:lnTo>
                  <a:pt x="1491045" y="3101559"/>
                </a:lnTo>
                <a:lnTo>
                  <a:pt x="1527457" y="3141320"/>
                </a:lnTo>
                <a:lnTo>
                  <a:pt x="1564076" y="3180859"/>
                </a:lnTo>
                <a:lnTo>
                  <a:pt x="1600893" y="3220166"/>
                </a:lnTo>
                <a:lnTo>
                  <a:pt x="1637899" y="3259232"/>
                </a:lnTo>
                <a:lnTo>
                  <a:pt x="1675087" y="3298045"/>
                </a:lnTo>
                <a:lnTo>
                  <a:pt x="1712446" y="3336598"/>
                </a:lnTo>
                <a:lnTo>
                  <a:pt x="1749968" y="3374879"/>
                </a:lnTo>
                <a:lnTo>
                  <a:pt x="1787644" y="3412880"/>
                </a:lnTo>
                <a:lnTo>
                  <a:pt x="1825466" y="3450589"/>
                </a:lnTo>
                <a:lnTo>
                  <a:pt x="1863424" y="3487998"/>
                </a:lnTo>
                <a:lnTo>
                  <a:pt x="1901510" y="3525097"/>
                </a:lnTo>
                <a:lnTo>
                  <a:pt x="1939715" y="3561875"/>
                </a:lnTo>
                <a:lnTo>
                  <a:pt x="1978029" y="3598324"/>
                </a:lnTo>
                <a:lnTo>
                  <a:pt x="2016445" y="3634432"/>
                </a:lnTo>
                <a:lnTo>
                  <a:pt x="2054953" y="3670191"/>
                </a:lnTo>
                <a:lnTo>
                  <a:pt x="2093544" y="3705591"/>
                </a:lnTo>
                <a:lnTo>
                  <a:pt x="2132210" y="3740621"/>
                </a:lnTo>
                <a:lnTo>
                  <a:pt x="2170942" y="3775272"/>
                </a:lnTo>
                <a:lnTo>
                  <a:pt x="2209731" y="3809534"/>
                </a:lnTo>
                <a:lnTo>
                  <a:pt x="2248568" y="3843398"/>
                </a:lnTo>
                <a:lnTo>
                  <a:pt x="2287445" y="3876853"/>
                </a:lnTo>
                <a:lnTo>
                  <a:pt x="2326351" y="3909889"/>
                </a:lnTo>
                <a:lnTo>
                  <a:pt x="2365280" y="3942498"/>
                </a:lnTo>
                <a:lnTo>
                  <a:pt x="2404221" y="3974668"/>
                </a:lnTo>
                <a:lnTo>
                  <a:pt x="2443166" y="4006391"/>
                </a:lnTo>
                <a:lnTo>
                  <a:pt x="2482106" y="4037656"/>
                </a:lnTo>
                <a:lnTo>
                  <a:pt x="2521033" y="4068454"/>
                </a:lnTo>
                <a:lnTo>
                  <a:pt x="2559937" y="4098774"/>
                </a:lnTo>
                <a:lnTo>
                  <a:pt x="2598810" y="4128608"/>
                </a:lnTo>
                <a:lnTo>
                  <a:pt x="2637642" y="4157944"/>
                </a:lnTo>
                <a:lnTo>
                  <a:pt x="2676425" y="4186774"/>
                </a:lnTo>
                <a:lnTo>
                  <a:pt x="2715151" y="4215088"/>
                </a:lnTo>
                <a:lnTo>
                  <a:pt x="2753809" y="4242875"/>
                </a:lnTo>
                <a:lnTo>
                  <a:pt x="2792392" y="4270126"/>
                </a:lnTo>
                <a:lnTo>
                  <a:pt x="2830891" y="4296832"/>
                </a:lnTo>
                <a:lnTo>
                  <a:pt x="2869296" y="4322981"/>
                </a:lnTo>
                <a:lnTo>
                  <a:pt x="2907600" y="4348565"/>
                </a:lnTo>
                <a:lnTo>
                  <a:pt x="2945792" y="4373574"/>
                </a:lnTo>
                <a:lnTo>
                  <a:pt x="2983865" y="4397997"/>
                </a:lnTo>
                <a:lnTo>
                  <a:pt x="3021809" y="4421826"/>
                </a:lnTo>
                <a:lnTo>
                  <a:pt x="3059616" y="4445049"/>
                </a:lnTo>
                <a:lnTo>
                  <a:pt x="3097276" y="4467658"/>
                </a:lnTo>
                <a:lnTo>
                  <a:pt x="3134782" y="4489643"/>
                </a:lnTo>
                <a:lnTo>
                  <a:pt x="3187410" y="4519574"/>
                </a:lnTo>
                <a:lnTo>
                  <a:pt x="3239049" y="4547860"/>
                </a:lnTo>
                <a:lnTo>
                  <a:pt x="3289692" y="4574509"/>
                </a:lnTo>
                <a:lnTo>
                  <a:pt x="3339328" y="4599528"/>
                </a:lnTo>
                <a:lnTo>
                  <a:pt x="3387949" y="4622927"/>
                </a:lnTo>
                <a:lnTo>
                  <a:pt x="3435545" y="4644714"/>
                </a:lnTo>
                <a:lnTo>
                  <a:pt x="3482108" y="4664896"/>
                </a:lnTo>
                <a:lnTo>
                  <a:pt x="3527628" y="4683482"/>
                </a:lnTo>
                <a:lnTo>
                  <a:pt x="3572096" y="4700480"/>
                </a:lnTo>
                <a:lnTo>
                  <a:pt x="3615504" y="4715899"/>
                </a:lnTo>
                <a:lnTo>
                  <a:pt x="3657842" y="4729745"/>
                </a:lnTo>
                <a:lnTo>
                  <a:pt x="3699100" y="4742028"/>
                </a:lnTo>
                <a:lnTo>
                  <a:pt x="3739271" y="4752756"/>
                </a:lnTo>
                <a:lnTo>
                  <a:pt x="3778344" y="4761937"/>
                </a:lnTo>
                <a:lnTo>
                  <a:pt x="3816311" y="4769579"/>
                </a:lnTo>
                <a:lnTo>
                  <a:pt x="3888890" y="4780278"/>
                </a:lnTo>
                <a:lnTo>
                  <a:pt x="3956936" y="4784920"/>
                </a:lnTo>
                <a:lnTo>
                  <a:pt x="3989236" y="4784989"/>
                </a:lnTo>
                <a:lnTo>
                  <a:pt x="4020375" y="4783569"/>
                </a:lnTo>
                <a:lnTo>
                  <a:pt x="4079135" y="4776291"/>
                </a:lnTo>
                <a:lnTo>
                  <a:pt x="4133143" y="4763152"/>
                </a:lnTo>
                <a:lnTo>
                  <a:pt x="4182327" y="4744217"/>
                </a:lnTo>
                <a:lnTo>
                  <a:pt x="4226614" y="4719550"/>
                </a:lnTo>
                <a:lnTo>
                  <a:pt x="4265932" y="4689219"/>
                </a:lnTo>
                <a:lnTo>
                  <a:pt x="4300207" y="4653288"/>
                </a:lnTo>
                <a:lnTo>
                  <a:pt x="4329367" y="4611822"/>
                </a:lnTo>
                <a:lnTo>
                  <a:pt x="4353340" y="4564886"/>
                </a:lnTo>
                <a:lnTo>
                  <a:pt x="4372053" y="4512547"/>
                </a:lnTo>
                <a:lnTo>
                  <a:pt x="4385433" y="4454870"/>
                </a:lnTo>
                <a:lnTo>
                  <a:pt x="4393407" y="4391920"/>
                </a:lnTo>
                <a:lnTo>
                  <a:pt x="4395904" y="4323762"/>
                </a:lnTo>
                <a:lnTo>
                  <a:pt x="4395075" y="4287750"/>
                </a:lnTo>
                <a:lnTo>
                  <a:pt x="4389219" y="4211904"/>
                </a:lnTo>
                <a:lnTo>
                  <a:pt x="4384173" y="4172085"/>
                </a:lnTo>
                <a:lnTo>
                  <a:pt x="4377703" y="4131013"/>
                </a:lnTo>
                <a:lnTo>
                  <a:pt x="4369799" y="4088696"/>
                </a:lnTo>
                <a:lnTo>
                  <a:pt x="4360454" y="4045143"/>
                </a:lnTo>
                <a:lnTo>
                  <a:pt x="4349658" y="4000362"/>
                </a:lnTo>
                <a:lnTo>
                  <a:pt x="4337401" y="3954361"/>
                </a:lnTo>
                <a:lnTo>
                  <a:pt x="4323675" y="3907147"/>
                </a:lnTo>
                <a:lnTo>
                  <a:pt x="4308470" y="3858730"/>
                </a:lnTo>
                <a:lnTo>
                  <a:pt x="4291778" y="3809117"/>
                </a:lnTo>
                <a:lnTo>
                  <a:pt x="4273590" y="3758317"/>
                </a:lnTo>
                <a:lnTo>
                  <a:pt x="4253895" y="3706337"/>
                </a:lnTo>
                <a:lnTo>
                  <a:pt x="4232686" y="3653186"/>
                </a:lnTo>
                <a:lnTo>
                  <a:pt x="4209953" y="3598873"/>
                </a:lnTo>
                <a:lnTo>
                  <a:pt x="4185687" y="3543404"/>
                </a:lnTo>
                <a:lnTo>
                  <a:pt x="4167744" y="3503806"/>
                </a:lnTo>
                <a:lnTo>
                  <a:pt x="4149195" y="3463989"/>
                </a:lnTo>
                <a:lnTo>
                  <a:pt x="4130050" y="3423962"/>
                </a:lnTo>
                <a:lnTo>
                  <a:pt x="4110319" y="3383735"/>
                </a:lnTo>
                <a:lnTo>
                  <a:pt x="4090009" y="3343318"/>
                </a:lnTo>
                <a:lnTo>
                  <a:pt x="4069129" y="3302721"/>
                </a:lnTo>
                <a:lnTo>
                  <a:pt x="4047689" y="3261953"/>
                </a:lnTo>
                <a:lnTo>
                  <a:pt x="4025697" y="3221024"/>
                </a:lnTo>
                <a:lnTo>
                  <a:pt x="4003162" y="3179945"/>
                </a:lnTo>
                <a:lnTo>
                  <a:pt x="3980094" y="3138725"/>
                </a:lnTo>
                <a:lnTo>
                  <a:pt x="3956499" y="3097373"/>
                </a:lnTo>
                <a:lnTo>
                  <a:pt x="3932389" y="3055901"/>
                </a:lnTo>
                <a:lnTo>
                  <a:pt x="3907771" y="3014316"/>
                </a:lnTo>
                <a:lnTo>
                  <a:pt x="3882654" y="2972630"/>
                </a:lnTo>
                <a:lnTo>
                  <a:pt x="3857047" y="2930852"/>
                </a:lnTo>
                <a:lnTo>
                  <a:pt x="3830959" y="2888992"/>
                </a:lnTo>
                <a:lnTo>
                  <a:pt x="3804399" y="2847059"/>
                </a:lnTo>
                <a:lnTo>
                  <a:pt x="3777376" y="2805064"/>
                </a:lnTo>
                <a:lnTo>
                  <a:pt x="3749898" y="2763017"/>
                </a:lnTo>
                <a:lnTo>
                  <a:pt x="3721974" y="2720926"/>
                </a:lnTo>
                <a:lnTo>
                  <a:pt x="3693613" y="2678802"/>
                </a:lnTo>
                <a:lnTo>
                  <a:pt x="3664824" y="2636656"/>
                </a:lnTo>
                <a:lnTo>
                  <a:pt x="3635616" y="2594495"/>
                </a:lnTo>
                <a:lnTo>
                  <a:pt x="3605998" y="2552331"/>
                </a:lnTo>
                <a:lnTo>
                  <a:pt x="3575978" y="2510174"/>
                </a:lnTo>
                <a:lnTo>
                  <a:pt x="3545565" y="2468032"/>
                </a:lnTo>
                <a:lnTo>
                  <a:pt x="3514769" y="2425916"/>
                </a:lnTo>
                <a:lnTo>
                  <a:pt x="3483597" y="2383835"/>
                </a:lnTo>
                <a:lnTo>
                  <a:pt x="3452059" y="2341801"/>
                </a:lnTo>
                <a:lnTo>
                  <a:pt x="3420164" y="2299821"/>
                </a:lnTo>
                <a:lnTo>
                  <a:pt x="3387920" y="2257906"/>
                </a:lnTo>
                <a:lnTo>
                  <a:pt x="3355337" y="2216067"/>
                </a:lnTo>
                <a:lnTo>
                  <a:pt x="3322422" y="2174312"/>
                </a:lnTo>
                <a:lnTo>
                  <a:pt x="3289186" y="2132651"/>
                </a:lnTo>
                <a:lnTo>
                  <a:pt x="3255636" y="2091095"/>
                </a:lnTo>
                <a:lnTo>
                  <a:pt x="3221782" y="2049653"/>
                </a:lnTo>
                <a:lnTo>
                  <a:pt x="3187633" y="2008335"/>
                </a:lnTo>
                <a:lnTo>
                  <a:pt x="3153196" y="1967151"/>
                </a:lnTo>
                <a:lnTo>
                  <a:pt x="3118482" y="1926110"/>
                </a:lnTo>
                <a:lnTo>
                  <a:pt x="3083499" y="1885222"/>
                </a:lnTo>
                <a:lnTo>
                  <a:pt x="3048256" y="1844498"/>
                </a:lnTo>
                <a:lnTo>
                  <a:pt x="3012761" y="1803947"/>
                </a:lnTo>
                <a:lnTo>
                  <a:pt x="2977024" y="1763579"/>
                </a:lnTo>
                <a:lnTo>
                  <a:pt x="2941054" y="1723403"/>
                </a:lnTo>
                <a:lnTo>
                  <a:pt x="2904858" y="1683430"/>
                </a:lnTo>
                <a:lnTo>
                  <a:pt x="2868446" y="1643669"/>
                </a:lnTo>
                <a:lnTo>
                  <a:pt x="2831827" y="1604130"/>
                </a:lnTo>
                <a:lnTo>
                  <a:pt x="2795010" y="1564823"/>
                </a:lnTo>
                <a:lnTo>
                  <a:pt x="2758004" y="1525758"/>
                </a:lnTo>
                <a:lnTo>
                  <a:pt x="2720816" y="1486944"/>
                </a:lnTo>
                <a:lnTo>
                  <a:pt x="2683457" y="1448391"/>
                </a:lnTo>
                <a:lnTo>
                  <a:pt x="2645935" y="1410110"/>
                </a:lnTo>
                <a:lnTo>
                  <a:pt x="2608259" y="1372110"/>
                </a:lnTo>
                <a:lnTo>
                  <a:pt x="2570437" y="1334400"/>
                </a:lnTo>
                <a:lnTo>
                  <a:pt x="2532479" y="1296991"/>
                </a:lnTo>
                <a:lnTo>
                  <a:pt x="2494393" y="1259892"/>
                </a:lnTo>
                <a:lnTo>
                  <a:pt x="2456188" y="1223114"/>
                </a:lnTo>
                <a:lnTo>
                  <a:pt x="2417874" y="1186666"/>
                </a:lnTo>
                <a:lnTo>
                  <a:pt x="2379458" y="1150557"/>
                </a:lnTo>
                <a:lnTo>
                  <a:pt x="2340950" y="1114798"/>
                </a:lnTo>
                <a:lnTo>
                  <a:pt x="2302359" y="1079399"/>
                </a:lnTo>
                <a:lnTo>
                  <a:pt x="2263692" y="1044368"/>
                </a:lnTo>
                <a:lnTo>
                  <a:pt x="2224960" y="1009717"/>
                </a:lnTo>
                <a:lnTo>
                  <a:pt x="2186172" y="975455"/>
                </a:lnTo>
                <a:lnTo>
                  <a:pt x="2147335" y="941592"/>
                </a:lnTo>
                <a:lnTo>
                  <a:pt x="2108458" y="908137"/>
                </a:lnTo>
                <a:lnTo>
                  <a:pt x="2069551" y="875100"/>
                </a:lnTo>
                <a:lnTo>
                  <a:pt x="2030623" y="842492"/>
                </a:lnTo>
                <a:lnTo>
                  <a:pt x="1991682" y="810321"/>
                </a:lnTo>
                <a:lnTo>
                  <a:pt x="1952737" y="778598"/>
                </a:lnTo>
                <a:lnTo>
                  <a:pt x="1913796" y="747333"/>
                </a:lnTo>
                <a:lnTo>
                  <a:pt x="1874870" y="716535"/>
                </a:lnTo>
                <a:lnTo>
                  <a:pt x="1835966" y="686215"/>
                </a:lnTo>
                <a:lnTo>
                  <a:pt x="1797093" y="656381"/>
                </a:lnTo>
                <a:lnTo>
                  <a:pt x="1758261" y="627045"/>
                </a:lnTo>
                <a:lnTo>
                  <a:pt x="1719478" y="598215"/>
                </a:lnTo>
                <a:lnTo>
                  <a:pt x="1680752" y="569901"/>
                </a:lnTo>
                <a:lnTo>
                  <a:pt x="1642094" y="542114"/>
                </a:lnTo>
                <a:lnTo>
                  <a:pt x="1603511" y="514863"/>
                </a:lnTo>
                <a:lnTo>
                  <a:pt x="1565012" y="488158"/>
                </a:lnTo>
                <a:lnTo>
                  <a:pt x="1526606" y="462008"/>
                </a:lnTo>
                <a:lnTo>
                  <a:pt x="1488303" y="436424"/>
                </a:lnTo>
                <a:lnTo>
                  <a:pt x="1450111" y="411416"/>
                </a:lnTo>
                <a:lnTo>
                  <a:pt x="1412038" y="386992"/>
                </a:lnTo>
                <a:lnTo>
                  <a:pt x="1374094" y="363164"/>
                </a:lnTo>
                <a:lnTo>
                  <a:pt x="1336287" y="339940"/>
                </a:lnTo>
                <a:lnTo>
                  <a:pt x="1298627" y="317331"/>
                </a:lnTo>
                <a:lnTo>
                  <a:pt x="1261121" y="295346"/>
                </a:lnTo>
                <a:lnTo>
                  <a:pt x="1208493" y="265415"/>
                </a:lnTo>
                <a:lnTo>
                  <a:pt x="1156853" y="237129"/>
                </a:lnTo>
                <a:lnTo>
                  <a:pt x="1106211" y="210481"/>
                </a:lnTo>
                <a:lnTo>
                  <a:pt x="1056575" y="185461"/>
                </a:lnTo>
                <a:lnTo>
                  <a:pt x="1007954" y="162062"/>
                </a:lnTo>
                <a:lnTo>
                  <a:pt x="960357" y="140275"/>
                </a:lnTo>
                <a:lnTo>
                  <a:pt x="913795" y="120093"/>
                </a:lnTo>
                <a:lnTo>
                  <a:pt x="868275" y="101507"/>
                </a:lnTo>
                <a:lnTo>
                  <a:pt x="823806" y="84508"/>
                </a:lnTo>
                <a:lnTo>
                  <a:pt x="780399" y="69090"/>
                </a:lnTo>
                <a:lnTo>
                  <a:pt x="738061" y="55244"/>
                </a:lnTo>
                <a:lnTo>
                  <a:pt x="696803" y="42960"/>
                </a:lnTo>
                <a:lnTo>
                  <a:pt x="656632" y="32233"/>
                </a:lnTo>
                <a:lnTo>
                  <a:pt x="617559" y="23052"/>
                </a:lnTo>
                <a:lnTo>
                  <a:pt x="579592" y="15410"/>
                </a:lnTo>
                <a:lnTo>
                  <a:pt x="507012" y="4711"/>
                </a:lnTo>
                <a:lnTo>
                  <a:pt x="438967" y="69"/>
                </a:lnTo>
                <a:lnTo>
                  <a:pt x="406667" y="0"/>
                </a:lnTo>
                <a:lnTo>
                  <a:pt x="375528" y="1420"/>
                </a:lnTo>
                <a:lnTo>
                  <a:pt x="316768" y="8697"/>
                </a:lnTo>
                <a:lnTo>
                  <a:pt x="262760" y="21837"/>
                </a:lnTo>
                <a:lnTo>
                  <a:pt x="213576" y="40772"/>
                </a:lnTo>
                <a:lnTo>
                  <a:pt x="169289" y="65438"/>
                </a:lnTo>
                <a:lnTo>
                  <a:pt x="129971" y="95770"/>
                </a:lnTo>
                <a:lnTo>
                  <a:pt x="95696" y="131701"/>
                </a:lnTo>
                <a:lnTo>
                  <a:pt x="66536" y="173167"/>
                </a:lnTo>
                <a:lnTo>
                  <a:pt x="42563" y="220102"/>
                </a:lnTo>
                <a:lnTo>
                  <a:pt x="23851" y="272441"/>
                </a:lnTo>
                <a:lnTo>
                  <a:pt x="10471" y="330119"/>
                </a:lnTo>
                <a:lnTo>
                  <a:pt x="2496" y="393069"/>
                </a:lnTo>
                <a:lnTo>
                  <a:pt x="0" y="461227"/>
                </a:lnTo>
                <a:close/>
              </a:path>
            </a:pathLst>
          </a:custGeom>
          <a:solidFill>
            <a:srgbClr val="F2C668">
              <a:alpha val="4022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71005"/>
              </p:ext>
            </p:extLst>
          </p:nvPr>
        </p:nvGraphicFramePr>
        <p:xfrm>
          <a:off x="4389242" y="3155849"/>
          <a:ext cx="1204692" cy="11265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9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3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123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solidFill>
                      <a:srgbClr val="F3C1A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06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219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49530" indent="97790">
                        <a:lnSpc>
                          <a:spcPct val="105900"/>
                        </a:lnSpc>
                        <a:spcBef>
                          <a:spcPts val="125"/>
                        </a:spcBef>
                      </a:pPr>
                      <a:r>
                        <a:rPr sz="1400" b="1" spc="-40" dirty="0">
                          <a:latin typeface="Arial"/>
                          <a:cs typeface="Arial"/>
                        </a:rPr>
                        <a:t>Train 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Sensor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23189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spc="5" dirty="0">
                          <a:latin typeface="Arial"/>
                          <a:cs typeface="Arial"/>
                        </a:rPr>
                        <a:t>coder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239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F3C1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2964332" y="4043810"/>
            <a:ext cx="1508760" cy="130175"/>
            <a:chOff x="2964332" y="4043810"/>
            <a:chExt cx="1508760" cy="130175"/>
          </a:xfrm>
        </p:grpSpPr>
        <p:sp>
          <p:nvSpPr>
            <p:cNvPr id="5" name="object 5"/>
            <p:cNvSpPr/>
            <p:nvPr/>
          </p:nvSpPr>
          <p:spPr>
            <a:xfrm>
              <a:off x="2979254" y="4108640"/>
              <a:ext cx="1379220" cy="0"/>
            </a:xfrm>
            <a:custGeom>
              <a:avLst/>
              <a:gdLst/>
              <a:ahLst/>
              <a:cxnLst/>
              <a:rect l="l" t="t" r="r" b="b"/>
              <a:pathLst>
                <a:path w="1379220">
                  <a:moveTo>
                    <a:pt x="0" y="0"/>
                  </a:moveTo>
                  <a:lnTo>
                    <a:pt x="1363863" y="0"/>
                  </a:lnTo>
                  <a:lnTo>
                    <a:pt x="137859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43118" y="404381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58244" y="3614180"/>
            <a:ext cx="87947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Collection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35267" y="2131620"/>
            <a:ext cx="966469" cy="732155"/>
          </a:xfrm>
          <a:prstGeom prst="rect">
            <a:avLst/>
          </a:prstGeom>
          <a:solidFill>
            <a:srgbClr val="B9D7B6"/>
          </a:solidFill>
          <a:ln w="3175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00" marR="123189" indent="9525" algn="ctr">
              <a:lnSpc>
                <a:spcPct val="105900"/>
              </a:lnSpc>
              <a:spcBef>
                <a:spcPts val="250"/>
              </a:spcBef>
            </a:pPr>
            <a:r>
              <a:rPr sz="1400" b="1" spc="-10" dirty="0">
                <a:latin typeface="Arial"/>
                <a:cs typeface="Arial"/>
              </a:rPr>
              <a:t>Base </a:t>
            </a:r>
            <a:r>
              <a:rPr sz="1400" b="1" spc="-5" dirty="0">
                <a:latin typeface="Arial"/>
                <a:cs typeface="Arial"/>
              </a:rPr>
              <a:t> Encoder  </a:t>
            </a:r>
            <a:r>
              <a:rPr sz="1400" b="1" spc="15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02358" y="2522447"/>
            <a:ext cx="2776855" cy="3808729"/>
            <a:chOff x="4202358" y="2522447"/>
            <a:chExt cx="2776855" cy="3808729"/>
          </a:xfrm>
        </p:grpSpPr>
        <p:sp>
          <p:nvSpPr>
            <p:cNvPr id="10" name="object 10"/>
            <p:cNvSpPr/>
            <p:nvPr/>
          </p:nvSpPr>
          <p:spPr>
            <a:xfrm>
              <a:off x="4217281" y="2556317"/>
              <a:ext cx="670560" cy="0"/>
            </a:xfrm>
            <a:custGeom>
              <a:avLst/>
              <a:gdLst/>
              <a:ahLst/>
              <a:cxnLst/>
              <a:rect l="l" t="t" r="r" b="b"/>
              <a:pathLst>
                <a:path w="670560">
                  <a:moveTo>
                    <a:pt x="0" y="0"/>
                  </a:moveTo>
                  <a:lnTo>
                    <a:pt x="670467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68987" y="2537369"/>
              <a:ext cx="0" cy="413384"/>
            </a:xfrm>
            <a:custGeom>
              <a:avLst/>
              <a:gdLst/>
              <a:ahLst/>
              <a:cxnLst/>
              <a:rect l="l" t="t" r="r" b="b"/>
              <a:pathLst>
                <a:path h="413385">
                  <a:moveTo>
                    <a:pt x="0" y="0"/>
                  </a:moveTo>
                  <a:lnTo>
                    <a:pt x="0" y="413335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04158" y="2935970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64828" y="129659"/>
                  </a:lnTo>
                  <a:lnTo>
                    <a:pt x="1296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16625" y="5597740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961174" y="0"/>
                  </a:moveTo>
                  <a:lnTo>
                    <a:pt x="0" y="0"/>
                  </a:lnTo>
                  <a:lnTo>
                    <a:pt x="0" y="529907"/>
                  </a:lnTo>
                  <a:lnTo>
                    <a:pt x="0" y="570318"/>
                  </a:lnTo>
                  <a:lnTo>
                    <a:pt x="0" y="610730"/>
                  </a:lnTo>
                  <a:lnTo>
                    <a:pt x="0" y="651141"/>
                  </a:lnTo>
                  <a:lnTo>
                    <a:pt x="0" y="691553"/>
                  </a:lnTo>
                  <a:lnTo>
                    <a:pt x="0" y="731964"/>
                  </a:lnTo>
                  <a:lnTo>
                    <a:pt x="961174" y="731964"/>
                  </a:lnTo>
                  <a:lnTo>
                    <a:pt x="961174" y="529907"/>
                  </a:lnTo>
                  <a:lnTo>
                    <a:pt x="961174" y="0"/>
                  </a:lnTo>
                  <a:close/>
                </a:path>
              </a:pathLst>
            </a:custGeom>
            <a:solidFill>
              <a:srgbClr val="B9D7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16625" y="559773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158805" y="5639053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8255" algn="ctr">
              <a:lnSpc>
                <a:spcPts val="1635"/>
              </a:lnSpc>
            </a:pPr>
            <a:r>
              <a:rPr sz="1400" spc="10" dirty="0"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latin typeface="Arial MT"/>
                <a:cs typeface="Arial MT"/>
              </a:rPr>
              <a:t>Encoder  </a:t>
            </a:r>
            <a:r>
              <a:rPr sz="1400" spc="40" dirty="0"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974943" y="5556048"/>
            <a:ext cx="963930" cy="734695"/>
            <a:chOff x="5974943" y="5556048"/>
            <a:chExt cx="963930" cy="734695"/>
          </a:xfrm>
        </p:grpSpPr>
        <p:sp>
          <p:nvSpPr>
            <p:cNvPr id="17" name="object 17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76213" y="555731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09691" y="559976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934529" y="5515635"/>
            <a:ext cx="963930" cy="734695"/>
            <a:chOff x="5934529" y="5515635"/>
            <a:chExt cx="963930" cy="734695"/>
          </a:xfrm>
        </p:grpSpPr>
        <p:sp>
          <p:nvSpPr>
            <p:cNvPr id="21" name="object 21"/>
            <p:cNvSpPr/>
            <p:nvPr/>
          </p:nvSpPr>
          <p:spPr>
            <a:xfrm>
              <a:off x="5935799" y="551690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35799" y="5516905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070401" y="5560472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894116" y="5475221"/>
            <a:ext cx="963930" cy="734695"/>
            <a:chOff x="5894116" y="5475221"/>
            <a:chExt cx="963930" cy="734695"/>
          </a:xfrm>
        </p:grpSpPr>
        <p:sp>
          <p:nvSpPr>
            <p:cNvPr id="25" name="object 25"/>
            <p:cNvSpPr/>
            <p:nvPr/>
          </p:nvSpPr>
          <p:spPr>
            <a:xfrm>
              <a:off x="5895386" y="5476492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1" y="731973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95386" y="5476491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031110" y="5521181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53703" y="5434808"/>
            <a:ext cx="963930" cy="734695"/>
            <a:chOff x="5853703" y="5434808"/>
            <a:chExt cx="963930" cy="734695"/>
          </a:xfrm>
        </p:grpSpPr>
        <p:sp>
          <p:nvSpPr>
            <p:cNvPr id="29" name="object 29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4"/>
                  </a:lnTo>
                  <a:lnTo>
                    <a:pt x="961181" y="731974"/>
                  </a:lnTo>
                  <a:lnTo>
                    <a:pt x="96118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854973" y="5436078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991820" y="5481890"/>
            <a:ext cx="68516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" algn="ctr">
              <a:lnSpc>
                <a:spcPts val="1635"/>
              </a:lnSpc>
            </a:pP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endParaRPr sz="1400">
              <a:latin typeface="Arial MT"/>
              <a:cs typeface="Arial MT"/>
            </a:endParaRPr>
          </a:p>
          <a:p>
            <a:pPr algn="ctr">
              <a:lnSpc>
                <a:spcPct val="105900"/>
              </a:lnSpc>
            </a:pPr>
            <a:r>
              <a:rPr sz="1400" spc="20" dirty="0">
                <a:solidFill>
                  <a:srgbClr val="FFFFFF"/>
                </a:solidFill>
                <a:latin typeface="Arial MT"/>
                <a:cs typeface="Arial MT"/>
              </a:rPr>
              <a:t>Encoder  </a:t>
            </a:r>
            <a:r>
              <a:rPr sz="1400" spc="4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925902" y="4637716"/>
            <a:ext cx="519430" cy="704215"/>
            <a:chOff x="6925902" y="4637716"/>
            <a:chExt cx="519430" cy="704215"/>
          </a:xfrm>
        </p:grpSpPr>
        <p:sp>
          <p:nvSpPr>
            <p:cNvPr id="33" name="object 33"/>
            <p:cNvSpPr/>
            <p:nvPr/>
          </p:nvSpPr>
          <p:spPr>
            <a:xfrm>
              <a:off x="6993780" y="4652638"/>
              <a:ext cx="436880" cy="596900"/>
            </a:xfrm>
            <a:custGeom>
              <a:avLst/>
              <a:gdLst/>
              <a:ahLst/>
              <a:cxnLst/>
              <a:rect l="l" t="t" r="r" b="b"/>
              <a:pathLst>
                <a:path w="436879" h="596900">
                  <a:moveTo>
                    <a:pt x="436530" y="0"/>
                  </a:moveTo>
                  <a:lnTo>
                    <a:pt x="8702" y="584515"/>
                  </a:lnTo>
                  <a:lnTo>
                    <a:pt x="0" y="596404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5902" y="5198863"/>
              <a:ext cx="128905" cy="143510"/>
            </a:xfrm>
            <a:custGeom>
              <a:avLst/>
              <a:gdLst/>
              <a:ahLst/>
              <a:cxnLst/>
              <a:rect l="l" t="t" r="r" b="b"/>
              <a:pathLst>
                <a:path w="128904" h="143510">
                  <a:moveTo>
                    <a:pt x="0" y="142918"/>
                  </a:moveTo>
                  <a:lnTo>
                    <a:pt x="128893" y="76582"/>
                  </a:lnTo>
                  <a:lnTo>
                    <a:pt x="24267" y="0"/>
                  </a:lnTo>
                  <a:lnTo>
                    <a:pt x="0" y="1429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226596" y="4792899"/>
            <a:ext cx="889635" cy="47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5425">
              <a:lnSpc>
                <a:spcPct val="105900"/>
              </a:lnSpc>
              <a:spcBef>
                <a:spcPts val="100"/>
              </a:spcBef>
            </a:pPr>
            <a:r>
              <a:rPr sz="1400" b="1" spc="20" dirty="0">
                <a:latin typeface="Arial"/>
                <a:cs typeface="Arial"/>
              </a:rPr>
              <a:t>Data 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St</a:t>
            </a:r>
            <a:r>
              <a:rPr sz="1400" b="1" spc="-35" dirty="0">
                <a:latin typeface="Arial"/>
                <a:cs typeface="Arial"/>
              </a:rPr>
              <a:t>r</a:t>
            </a:r>
            <a:r>
              <a:rPr sz="1400" b="1" spc="-5" dirty="0">
                <a:latin typeface="Arial"/>
                <a:cs typeface="Arial"/>
              </a:rPr>
              <a:t>eaming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813288" y="5394394"/>
            <a:ext cx="963930" cy="734695"/>
            <a:chOff x="5813288" y="5394394"/>
            <a:chExt cx="963930" cy="734695"/>
          </a:xfrm>
        </p:grpSpPr>
        <p:sp>
          <p:nvSpPr>
            <p:cNvPr id="37" name="object 37"/>
            <p:cNvSpPr/>
            <p:nvPr/>
          </p:nvSpPr>
          <p:spPr>
            <a:xfrm>
              <a:off x="5814558" y="5395666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0" y="731973"/>
                  </a:lnTo>
                  <a:lnTo>
                    <a:pt x="961182" y="731973"/>
                  </a:lnTo>
                  <a:lnTo>
                    <a:pt x="9611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C1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14558" y="5395664"/>
              <a:ext cx="961390" cy="732155"/>
            </a:xfrm>
            <a:custGeom>
              <a:avLst/>
              <a:gdLst/>
              <a:ahLst/>
              <a:cxnLst/>
              <a:rect l="l" t="t" r="r" b="b"/>
              <a:pathLst>
                <a:path w="961390" h="732154">
                  <a:moveTo>
                    <a:pt x="0" y="0"/>
                  </a:moveTo>
                  <a:lnTo>
                    <a:pt x="961181" y="0"/>
                  </a:lnTo>
                  <a:lnTo>
                    <a:pt x="961181" y="731974"/>
                  </a:lnTo>
                  <a:lnTo>
                    <a:pt x="0" y="73197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988942" y="5425479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30007" y="5651401"/>
            <a:ext cx="7327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35" dirty="0">
                <a:latin typeface="Arial"/>
                <a:cs typeface="Arial"/>
              </a:rPr>
              <a:t>E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coder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0716" y="5877321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20" dirty="0">
                <a:latin typeface="Arial"/>
                <a:cs typeface="Arial"/>
              </a:rPr>
              <a:t>I</a:t>
            </a:r>
            <a:r>
              <a:rPr sz="1400" b="1" spc="-30" dirty="0">
                <a:latin typeface="Arial"/>
                <a:cs typeface="Arial"/>
              </a:rPr>
              <a:t>n</a:t>
            </a:r>
            <a:r>
              <a:rPr sz="1400" b="1" spc="5" dirty="0">
                <a:latin typeface="Arial"/>
                <a:cs typeface="Arial"/>
              </a:rPr>
              <a:t>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199507" y="2859175"/>
            <a:ext cx="7270115" cy="1927860"/>
            <a:chOff x="1199507" y="2859175"/>
            <a:chExt cx="7270115" cy="1927860"/>
          </a:xfrm>
        </p:grpSpPr>
        <p:sp>
          <p:nvSpPr>
            <p:cNvPr id="43" name="object 43"/>
            <p:cNvSpPr/>
            <p:nvPr/>
          </p:nvSpPr>
          <p:spPr>
            <a:xfrm>
              <a:off x="1204587" y="4781538"/>
              <a:ext cx="7259955" cy="0"/>
            </a:xfrm>
            <a:custGeom>
              <a:avLst/>
              <a:gdLst/>
              <a:ahLst/>
              <a:cxnLst/>
              <a:rect l="l" t="t" r="r" b="b"/>
              <a:pathLst>
                <a:path w="7259955">
                  <a:moveTo>
                    <a:pt x="0" y="0"/>
                  </a:moveTo>
                  <a:lnTo>
                    <a:pt x="7259955" y="0"/>
                  </a:lnTo>
                </a:path>
              </a:pathLst>
            </a:custGeom>
            <a:ln w="982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7487" y="3868606"/>
              <a:ext cx="98897" cy="1069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4475" y="3404031"/>
              <a:ext cx="98897" cy="10692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30724" y="3484229"/>
              <a:ext cx="209550" cy="421640"/>
            </a:xfrm>
            <a:custGeom>
              <a:avLst/>
              <a:gdLst/>
              <a:ahLst/>
              <a:cxnLst/>
              <a:rect l="l" t="t" r="r" b="b"/>
              <a:pathLst>
                <a:path w="209550" h="421639">
                  <a:moveTo>
                    <a:pt x="209383" y="0"/>
                  </a:moveTo>
                  <a:lnTo>
                    <a:pt x="0" y="42130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68279" y="2859175"/>
              <a:ext cx="1608455" cy="1882139"/>
            </a:xfrm>
            <a:custGeom>
              <a:avLst/>
              <a:gdLst/>
              <a:ahLst/>
              <a:cxnLst/>
              <a:rect l="l" t="t" r="r" b="b"/>
              <a:pathLst>
                <a:path w="1608455" h="1882139">
                  <a:moveTo>
                    <a:pt x="0" y="917468"/>
                  </a:moveTo>
                  <a:lnTo>
                    <a:pt x="0" y="964080"/>
                  </a:lnTo>
                  <a:lnTo>
                    <a:pt x="1961" y="1010646"/>
                  </a:lnTo>
                  <a:lnTo>
                    <a:pt x="5884" y="1057075"/>
                  </a:lnTo>
                  <a:lnTo>
                    <a:pt x="11768" y="1103273"/>
                  </a:lnTo>
                  <a:lnTo>
                    <a:pt x="19614" y="1149149"/>
                  </a:lnTo>
                  <a:lnTo>
                    <a:pt x="29421" y="1194611"/>
                  </a:lnTo>
                  <a:lnTo>
                    <a:pt x="41189" y="1239568"/>
                  </a:lnTo>
                  <a:lnTo>
                    <a:pt x="54919" y="1283927"/>
                  </a:lnTo>
                  <a:lnTo>
                    <a:pt x="70610" y="1327595"/>
                  </a:lnTo>
                  <a:lnTo>
                    <a:pt x="88263" y="1370482"/>
                  </a:lnTo>
                  <a:lnTo>
                    <a:pt x="107877" y="1412495"/>
                  </a:lnTo>
                  <a:lnTo>
                    <a:pt x="129452" y="1453543"/>
                  </a:lnTo>
                  <a:lnTo>
                    <a:pt x="152989" y="1493532"/>
                  </a:lnTo>
                  <a:lnTo>
                    <a:pt x="178487" y="1532372"/>
                  </a:lnTo>
                  <a:lnTo>
                    <a:pt x="205947" y="1569970"/>
                  </a:lnTo>
                  <a:lnTo>
                    <a:pt x="235368" y="1606234"/>
                  </a:lnTo>
                  <a:lnTo>
                    <a:pt x="268546" y="1642943"/>
                  </a:lnTo>
                  <a:lnTo>
                    <a:pt x="303022" y="1677030"/>
                  </a:lnTo>
                  <a:lnTo>
                    <a:pt x="338697" y="1708494"/>
                  </a:lnTo>
                  <a:lnTo>
                    <a:pt x="375478" y="1737336"/>
                  </a:lnTo>
                  <a:lnTo>
                    <a:pt x="413266" y="1763557"/>
                  </a:lnTo>
                  <a:lnTo>
                    <a:pt x="451967" y="1787155"/>
                  </a:lnTo>
                  <a:lnTo>
                    <a:pt x="491484" y="1808132"/>
                  </a:lnTo>
                  <a:lnTo>
                    <a:pt x="531722" y="1826486"/>
                  </a:lnTo>
                  <a:lnTo>
                    <a:pt x="572583" y="1842218"/>
                  </a:lnTo>
                  <a:lnTo>
                    <a:pt x="613973" y="1855328"/>
                  </a:lnTo>
                  <a:lnTo>
                    <a:pt x="655796" y="1865817"/>
                  </a:lnTo>
                  <a:lnTo>
                    <a:pt x="697954" y="1873683"/>
                  </a:lnTo>
                  <a:lnTo>
                    <a:pt x="740352" y="1878927"/>
                  </a:lnTo>
                  <a:lnTo>
                    <a:pt x="782894" y="1881549"/>
                  </a:lnTo>
                  <a:lnTo>
                    <a:pt x="825485" y="1881549"/>
                  </a:lnTo>
                  <a:lnTo>
                    <a:pt x="868027" y="1878927"/>
                  </a:lnTo>
                  <a:lnTo>
                    <a:pt x="910425" y="1873683"/>
                  </a:lnTo>
                  <a:lnTo>
                    <a:pt x="952584" y="1865817"/>
                  </a:lnTo>
                  <a:lnTo>
                    <a:pt x="994406" y="1855328"/>
                  </a:lnTo>
                  <a:lnTo>
                    <a:pt x="1035796" y="1842218"/>
                  </a:lnTo>
                  <a:lnTo>
                    <a:pt x="1076657" y="1826486"/>
                  </a:lnTo>
                  <a:lnTo>
                    <a:pt x="1116895" y="1808132"/>
                  </a:lnTo>
                  <a:lnTo>
                    <a:pt x="1156412" y="1787155"/>
                  </a:lnTo>
                  <a:lnTo>
                    <a:pt x="1195113" y="1763557"/>
                  </a:lnTo>
                  <a:lnTo>
                    <a:pt x="1232901" y="1737336"/>
                  </a:lnTo>
                  <a:lnTo>
                    <a:pt x="1269681" y="1708494"/>
                  </a:lnTo>
                  <a:lnTo>
                    <a:pt x="1305357" y="1677030"/>
                  </a:lnTo>
                  <a:lnTo>
                    <a:pt x="1339832" y="1642943"/>
                  </a:lnTo>
                  <a:lnTo>
                    <a:pt x="1373011" y="1606234"/>
                  </a:lnTo>
                  <a:lnTo>
                    <a:pt x="1402432" y="1569970"/>
                  </a:lnTo>
                  <a:lnTo>
                    <a:pt x="1429892" y="1532372"/>
                  </a:lnTo>
                  <a:lnTo>
                    <a:pt x="1455390" y="1493532"/>
                  </a:lnTo>
                  <a:lnTo>
                    <a:pt x="1478927" y="1453543"/>
                  </a:lnTo>
                  <a:lnTo>
                    <a:pt x="1500502" y="1412495"/>
                  </a:lnTo>
                  <a:lnTo>
                    <a:pt x="1520116" y="1370482"/>
                  </a:lnTo>
                  <a:lnTo>
                    <a:pt x="1537769" y="1327595"/>
                  </a:lnTo>
                  <a:lnTo>
                    <a:pt x="1553460" y="1283927"/>
                  </a:lnTo>
                  <a:lnTo>
                    <a:pt x="1567190" y="1239568"/>
                  </a:lnTo>
                  <a:lnTo>
                    <a:pt x="1578959" y="1194611"/>
                  </a:lnTo>
                  <a:lnTo>
                    <a:pt x="1588766" y="1149149"/>
                  </a:lnTo>
                  <a:lnTo>
                    <a:pt x="1596611" y="1103273"/>
                  </a:lnTo>
                  <a:lnTo>
                    <a:pt x="1602496" y="1057075"/>
                  </a:lnTo>
                  <a:lnTo>
                    <a:pt x="1606418" y="1010646"/>
                  </a:lnTo>
                  <a:lnTo>
                    <a:pt x="1608380" y="964080"/>
                  </a:lnTo>
                  <a:lnTo>
                    <a:pt x="1608380" y="917468"/>
                  </a:lnTo>
                  <a:lnTo>
                    <a:pt x="1606418" y="870902"/>
                  </a:lnTo>
                  <a:lnTo>
                    <a:pt x="1602496" y="824474"/>
                  </a:lnTo>
                  <a:lnTo>
                    <a:pt x="1596611" y="778276"/>
                  </a:lnTo>
                  <a:lnTo>
                    <a:pt x="1588766" y="732399"/>
                  </a:lnTo>
                  <a:lnTo>
                    <a:pt x="1578959" y="686937"/>
                  </a:lnTo>
                  <a:lnTo>
                    <a:pt x="1567190" y="641980"/>
                  </a:lnTo>
                  <a:lnTo>
                    <a:pt x="1553460" y="597622"/>
                  </a:lnTo>
                  <a:lnTo>
                    <a:pt x="1537769" y="553953"/>
                  </a:lnTo>
                  <a:lnTo>
                    <a:pt x="1520116" y="511066"/>
                  </a:lnTo>
                  <a:lnTo>
                    <a:pt x="1500502" y="469053"/>
                  </a:lnTo>
                  <a:lnTo>
                    <a:pt x="1478927" y="428006"/>
                  </a:lnTo>
                  <a:lnTo>
                    <a:pt x="1455390" y="388016"/>
                  </a:lnTo>
                  <a:lnTo>
                    <a:pt x="1429892" y="349176"/>
                  </a:lnTo>
                  <a:lnTo>
                    <a:pt x="1402432" y="311578"/>
                  </a:lnTo>
                  <a:lnTo>
                    <a:pt x="1373011" y="275314"/>
                  </a:lnTo>
                  <a:lnTo>
                    <a:pt x="1339832" y="238605"/>
                  </a:lnTo>
                  <a:lnTo>
                    <a:pt x="1305357" y="204519"/>
                  </a:lnTo>
                  <a:lnTo>
                    <a:pt x="1269681" y="173054"/>
                  </a:lnTo>
                  <a:lnTo>
                    <a:pt x="1232901" y="144212"/>
                  </a:lnTo>
                  <a:lnTo>
                    <a:pt x="1195113" y="117991"/>
                  </a:lnTo>
                  <a:lnTo>
                    <a:pt x="1156412" y="94393"/>
                  </a:lnTo>
                  <a:lnTo>
                    <a:pt x="1116895" y="73417"/>
                  </a:lnTo>
                  <a:lnTo>
                    <a:pt x="1076657" y="55062"/>
                  </a:lnTo>
                  <a:lnTo>
                    <a:pt x="1035796" y="39330"/>
                  </a:lnTo>
                  <a:lnTo>
                    <a:pt x="994406" y="26220"/>
                  </a:lnTo>
                  <a:lnTo>
                    <a:pt x="952584" y="15732"/>
                  </a:lnTo>
                  <a:lnTo>
                    <a:pt x="910425" y="7866"/>
                  </a:lnTo>
                  <a:lnTo>
                    <a:pt x="868027" y="2622"/>
                  </a:lnTo>
                  <a:lnTo>
                    <a:pt x="825485" y="0"/>
                  </a:lnTo>
                  <a:lnTo>
                    <a:pt x="782894" y="0"/>
                  </a:lnTo>
                  <a:lnTo>
                    <a:pt x="740352" y="2622"/>
                  </a:lnTo>
                  <a:lnTo>
                    <a:pt x="697954" y="7866"/>
                  </a:lnTo>
                  <a:lnTo>
                    <a:pt x="655796" y="15732"/>
                  </a:lnTo>
                  <a:lnTo>
                    <a:pt x="613973" y="26220"/>
                  </a:lnTo>
                  <a:lnTo>
                    <a:pt x="572583" y="39330"/>
                  </a:lnTo>
                  <a:lnTo>
                    <a:pt x="531722" y="55062"/>
                  </a:lnTo>
                  <a:lnTo>
                    <a:pt x="491484" y="73417"/>
                  </a:lnTo>
                  <a:lnTo>
                    <a:pt x="451967" y="94393"/>
                  </a:lnTo>
                  <a:lnTo>
                    <a:pt x="413266" y="117991"/>
                  </a:lnTo>
                  <a:lnTo>
                    <a:pt x="375478" y="144212"/>
                  </a:lnTo>
                  <a:lnTo>
                    <a:pt x="338697" y="173054"/>
                  </a:lnTo>
                  <a:lnTo>
                    <a:pt x="303022" y="204519"/>
                  </a:lnTo>
                  <a:lnTo>
                    <a:pt x="268546" y="238605"/>
                  </a:lnTo>
                  <a:lnTo>
                    <a:pt x="235368" y="275314"/>
                  </a:lnTo>
                  <a:lnTo>
                    <a:pt x="205947" y="311578"/>
                  </a:lnTo>
                  <a:lnTo>
                    <a:pt x="178487" y="349176"/>
                  </a:lnTo>
                  <a:lnTo>
                    <a:pt x="152989" y="388016"/>
                  </a:lnTo>
                  <a:lnTo>
                    <a:pt x="129452" y="428006"/>
                  </a:lnTo>
                  <a:lnTo>
                    <a:pt x="107877" y="469053"/>
                  </a:lnTo>
                  <a:lnTo>
                    <a:pt x="88263" y="511066"/>
                  </a:lnTo>
                  <a:lnTo>
                    <a:pt x="70610" y="553953"/>
                  </a:lnTo>
                  <a:lnTo>
                    <a:pt x="54919" y="597622"/>
                  </a:lnTo>
                  <a:lnTo>
                    <a:pt x="41189" y="641980"/>
                  </a:lnTo>
                  <a:lnTo>
                    <a:pt x="29421" y="686937"/>
                  </a:lnTo>
                  <a:lnTo>
                    <a:pt x="19614" y="732399"/>
                  </a:lnTo>
                  <a:lnTo>
                    <a:pt x="11768" y="778276"/>
                  </a:lnTo>
                  <a:lnTo>
                    <a:pt x="5884" y="824474"/>
                  </a:lnTo>
                  <a:lnTo>
                    <a:pt x="1961" y="870902"/>
                  </a:lnTo>
                  <a:lnTo>
                    <a:pt x="0" y="917468"/>
                  </a:lnTo>
                  <a:close/>
                </a:path>
              </a:pathLst>
            </a:custGeom>
            <a:solidFill>
              <a:srgbClr val="157EF3">
                <a:alpha val="13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804491" y="4531618"/>
            <a:ext cx="6184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03789" y="2144413"/>
            <a:ext cx="6769734" cy="2593340"/>
            <a:chOff x="1703789" y="2144413"/>
            <a:chExt cx="6769734" cy="2593340"/>
          </a:xfrm>
        </p:grpSpPr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83854" y="3127438"/>
              <a:ext cx="98898" cy="10692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23910" y="3506396"/>
              <a:ext cx="98897" cy="10692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27951" y="4236214"/>
              <a:ext cx="98897" cy="106924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03789" y="3868606"/>
              <a:ext cx="98897" cy="10692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053699" y="3170468"/>
              <a:ext cx="832485" cy="286385"/>
            </a:xfrm>
            <a:custGeom>
              <a:avLst/>
              <a:gdLst/>
              <a:ahLst/>
              <a:cxnLst/>
              <a:rect l="l" t="t" r="r" b="b"/>
              <a:pathLst>
                <a:path w="832485" h="286385">
                  <a:moveTo>
                    <a:pt x="0" y="0"/>
                  </a:moveTo>
                  <a:lnTo>
                    <a:pt x="832355" y="286158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197797" y="390467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69" h="382270">
                  <a:moveTo>
                    <a:pt x="0" y="382132"/>
                  </a:moveTo>
                  <a:lnTo>
                    <a:pt x="382132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748067" y="3558091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10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778999" y="3952622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208522" y="3582339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80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6241" y="3196633"/>
              <a:ext cx="281940" cy="710565"/>
            </a:xfrm>
            <a:custGeom>
              <a:avLst/>
              <a:gdLst/>
              <a:ahLst/>
              <a:cxnLst/>
              <a:rect l="l" t="t" r="r" b="b"/>
              <a:pathLst>
                <a:path w="281939" h="710564">
                  <a:moveTo>
                    <a:pt x="0" y="710284"/>
                  </a:moveTo>
                  <a:lnTo>
                    <a:pt x="281791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073906" y="3190610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79638" y="3612890"/>
              <a:ext cx="422275" cy="269240"/>
            </a:xfrm>
            <a:custGeom>
              <a:avLst/>
              <a:gdLst/>
              <a:ahLst/>
              <a:cxnLst/>
              <a:rect l="l" t="t" r="r" b="b"/>
              <a:pathLst>
                <a:path w="422275" h="269239">
                  <a:moveTo>
                    <a:pt x="0" y="0"/>
                  </a:moveTo>
                  <a:lnTo>
                    <a:pt x="10606" y="46693"/>
                  </a:lnTo>
                  <a:lnTo>
                    <a:pt x="25676" y="88941"/>
                  </a:lnTo>
                  <a:lnTo>
                    <a:pt x="45209" y="126745"/>
                  </a:lnTo>
                  <a:lnTo>
                    <a:pt x="69206" y="160104"/>
                  </a:lnTo>
                  <a:lnTo>
                    <a:pt x="97666" y="189017"/>
                  </a:lnTo>
                  <a:lnTo>
                    <a:pt x="130590" y="213486"/>
                  </a:lnTo>
                  <a:lnTo>
                    <a:pt x="167977" y="233510"/>
                  </a:lnTo>
                  <a:lnTo>
                    <a:pt x="209827" y="249088"/>
                  </a:lnTo>
                  <a:lnTo>
                    <a:pt x="256141" y="260222"/>
                  </a:lnTo>
                  <a:lnTo>
                    <a:pt x="306918" y="266911"/>
                  </a:lnTo>
                  <a:lnTo>
                    <a:pt x="362159" y="269155"/>
                  </a:lnTo>
                  <a:lnTo>
                    <a:pt x="421863" y="26695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46195" y="3571177"/>
              <a:ext cx="0" cy="702310"/>
            </a:xfrm>
            <a:custGeom>
              <a:avLst/>
              <a:gdLst/>
              <a:ahLst/>
              <a:cxnLst/>
              <a:rect l="l" t="t" r="r" b="b"/>
              <a:pathLst>
                <a:path h="702310">
                  <a:moveTo>
                    <a:pt x="0" y="70178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44661" y="3448019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4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50346" y="2144413"/>
              <a:ext cx="1823085" cy="2593340"/>
            </a:xfrm>
            <a:custGeom>
              <a:avLst/>
              <a:gdLst/>
              <a:ahLst/>
              <a:cxnLst/>
              <a:rect l="l" t="t" r="r" b="b"/>
              <a:pathLst>
                <a:path w="1823084" h="2593340">
                  <a:moveTo>
                    <a:pt x="0" y="1272238"/>
                  </a:moveTo>
                  <a:lnTo>
                    <a:pt x="0" y="1320793"/>
                  </a:lnTo>
                  <a:lnTo>
                    <a:pt x="1270" y="1369320"/>
                  </a:lnTo>
                  <a:lnTo>
                    <a:pt x="3811" y="1417765"/>
                  </a:lnTo>
                  <a:lnTo>
                    <a:pt x="7623" y="1466074"/>
                  </a:lnTo>
                  <a:lnTo>
                    <a:pt x="12706" y="1514190"/>
                  </a:lnTo>
                  <a:lnTo>
                    <a:pt x="19059" y="1562061"/>
                  </a:lnTo>
                  <a:lnTo>
                    <a:pt x="26683" y="1609630"/>
                  </a:lnTo>
                  <a:lnTo>
                    <a:pt x="35577" y="1656842"/>
                  </a:lnTo>
                  <a:lnTo>
                    <a:pt x="45742" y="1703645"/>
                  </a:lnTo>
                  <a:lnTo>
                    <a:pt x="57178" y="1749981"/>
                  </a:lnTo>
                  <a:lnTo>
                    <a:pt x="69884" y="1795797"/>
                  </a:lnTo>
                  <a:lnTo>
                    <a:pt x="83861" y="1841038"/>
                  </a:lnTo>
                  <a:lnTo>
                    <a:pt x="99109" y="1885649"/>
                  </a:lnTo>
                  <a:lnTo>
                    <a:pt x="115627" y="1929576"/>
                  </a:lnTo>
                  <a:lnTo>
                    <a:pt x="133416" y="1972763"/>
                  </a:lnTo>
                  <a:lnTo>
                    <a:pt x="152475" y="2015156"/>
                  </a:lnTo>
                  <a:lnTo>
                    <a:pt x="172805" y="2056699"/>
                  </a:lnTo>
                  <a:lnTo>
                    <a:pt x="194406" y="2097339"/>
                  </a:lnTo>
                  <a:lnTo>
                    <a:pt x="217278" y="2137021"/>
                  </a:lnTo>
                  <a:lnTo>
                    <a:pt x="241420" y="2175689"/>
                  </a:lnTo>
                  <a:lnTo>
                    <a:pt x="266832" y="2213289"/>
                  </a:lnTo>
                  <a:lnTo>
                    <a:pt x="297000" y="2254311"/>
                  </a:lnTo>
                  <a:lnTo>
                    <a:pt x="328136" y="2292988"/>
                  </a:lnTo>
                  <a:lnTo>
                    <a:pt x="360182" y="2329321"/>
                  </a:lnTo>
                  <a:lnTo>
                    <a:pt x="393081" y="2363310"/>
                  </a:lnTo>
                  <a:lnTo>
                    <a:pt x="426776" y="2394955"/>
                  </a:lnTo>
                  <a:lnTo>
                    <a:pt x="461211" y="2424256"/>
                  </a:lnTo>
                  <a:lnTo>
                    <a:pt x="496329" y="2451213"/>
                  </a:lnTo>
                  <a:lnTo>
                    <a:pt x="532072" y="2475826"/>
                  </a:lnTo>
                  <a:lnTo>
                    <a:pt x="568384" y="2498095"/>
                  </a:lnTo>
                  <a:lnTo>
                    <a:pt x="605208" y="2518019"/>
                  </a:lnTo>
                  <a:lnTo>
                    <a:pt x="642488" y="2535600"/>
                  </a:lnTo>
                  <a:lnTo>
                    <a:pt x="680165" y="2550837"/>
                  </a:lnTo>
                  <a:lnTo>
                    <a:pt x="718184" y="2563729"/>
                  </a:lnTo>
                  <a:lnTo>
                    <a:pt x="756488" y="2574277"/>
                  </a:lnTo>
                  <a:lnTo>
                    <a:pt x="795019" y="2582482"/>
                  </a:lnTo>
                  <a:lnTo>
                    <a:pt x="833720" y="2588342"/>
                  </a:lnTo>
                  <a:lnTo>
                    <a:pt x="872536" y="2591858"/>
                  </a:lnTo>
                  <a:lnTo>
                    <a:pt x="911408" y="2593030"/>
                  </a:lnTo>
                  <a:lnTo>
                    <a:pt x="950280" y="2591858"/>
                  </a:lnTo>
                  <a:lnTo>
                    <a:pt x="989095" y="2588342"/>
                  </a:lnTo>
                  <a:lnTo>
                    <a:pt x="1027797" y="2582482"/>
                  </a:lnTo>
                  <a:lnTo>
                    <a:pt x="1066328" y="2574277"/>
                  </a:lnTo>
                  <a:lnTo>
                    <a:pt x="1104631" y="2563729"/>
                  </a:lnTo>
                  <a:lnTo>
                    <a:pt x="1142650" y="2550837"/>
                  </a:lnTo>
                  <a:lnTo>
                    <a:pt x="1180328" y="2535600"/>
                  </a:lnTo>
                  <a:lnTo>
                    <a:pt x="1217607" y="2518019"/>
                  </a:lnTo>
                  <a:lnTo>
                    <a:pt x="1254431" y="2498095"/>
                  </a:lnTo>
                  <a:lnTo>
                    <a:pt x="1290743" y="2475826"/>
                  </a:lnTo>
                  <a:lnTo>
                    <a:pt x="1326487" y="2451213"/>
                  </a:lnTo>
                  <a:lnTo>
                    <a:pt x="1361604" y="2424256"/>
                  </a:lnTo>
                  <a:lnTo>
                    <a:pt x="1396039" y="2394955"/>
                  </a:lnTo>
                  <a:lnTo>
                    <a:pt x="1429734" y="2363310"/>
                  </a:lnTo>
                  <a:lnTo>
                    <a:pt x="1462633" y="2329321"/>
                  </a:lnTo>
                  <a:lnTo>
                    <a:pt x="1494679" y="2292988"/>
                  </a:lnTo>
                  <a:lnTo>
                    <a:pt x="1525814" y="2254311"/>
                  </a:lnTo>
                  <a:lnTo>
                    <a:pt x="1555982" y="2213289"/>
                  </a:lnTo>
                  <a:lnTo>
                    <a:pt x="1581395" y="2175689"/>
                  </a:lnTo>
                  <a:lnTo>
                    <a:pt x="1605537" y="2137021"/>
                  </a:lnTo>
                  <a:lnTo>
                    <a:pt x="1628409" y="2097339"/>
                  </a:lnTo>
                  <a:lnTo>
                    <a:pt x="1650010" y="2056699"/>
                  </a:lnTo>
                  <a:lnTo>
                    <a:pt x="1670340" y="2015156"/>
                  </a:lnTo>
                  <a:lnTo>
                    <a:pt x="1689399" y="1972763"/>
                  </a:lnTo>
                  <a:lnTo>
                    <a:pt x="1707188" y="1929576"/>
                  </a:lnTo>
                  <a:lnTo>
                    <a:pt x="1723706" y="1885649"/>
                  </a:lnTo>
                  <a:lnTo>
                    <a:pt x="1738954" y="1841038"/>
                  </a:lnTo>
                  <a:lnTo>
                    <a:pt x="1752931" y="1795797"/>
                  </a:lnTo>
                  <a:lnTo>
                    <a:pt x="1765637" y="1749981"/>
                  </a:lnTo>
                  <a:lnTo>
                    <a:pt x="1777073" y="1703645"/>
                  </a:lnTo>
                  <a:lnTo>
                    <a:pt x="1787238" y="1656842"/>
                  </a:lnTo>
                  <a:lnTo>
                    <a:pt x="1796133" y="1609630"/>
                  </a:lnTo>
                  <a:lnTo>
                    <a:pt x="1803757" y="1562061"/>
                  </a:lnTo>
                  <a:lnTo>
                    <a:pt x="1810110" y="1514190"/>
                  </a:lnTo>
                  <a:lnTo>
                    <a:pt x="1815192" y="1466074"/>
                  </a:lnTo>
                  <a:lnTo>
                    <a:pt x="1819004" y="1417765"/>
                  </a:lnTo>
                  <a:lnTo>
                    <a:pt x="1821545" y="1369320"/>
                  </a:lnTo>
                  <a:lnTo>
                    <a:pt x="1822816" y="1320793"/>
                  </a:lnTo>
                  <a:lnTo>
                    <a:pt x="1822816" y="1272238"/>
                  </a:lnTo>
                  <a:lnTo>
                    <a:pt x="1821545" y="1223710"/>
                  </a:lnTo>
                  <a:lnTo>
                    <a:pt x="1819004" y="1175265"/>
                  </a:lnTo>
                  <a:lnTo>
                    <a:pt x="1815192" y="1126957"/>
                  </a:lnTo>
                  <a:lnTo>
                    <a:pt x="1810110" y="1078840"/>
                  </a:lnTo>
                  <a:lnTo>
                    <a:pt x="1803757" y="1030970"/>
                  </a:lnTo>
                  <a:lnTo>
                    <a:pt x="1796133" y="983401"/>
                  </a:lnTo>
                  <a:lnTo>
                    <a:pt x="1787238" y="936188"/>
                  </a:lnTo>
                  <a:lnTo>
                    <a:pt x="1777073" y="889386"/>
                  </a:lnTo>
                  <a:lnTo>
                    <a:pt x="1765637" y="843049"/>
                  </a:lnTo>
                  <a:lnTo>
                    <a:pt x="1752931" y="797233"/>
                  </a:lnTo>
                  <a:lnTo>
                    <a:pt x="1738954" y="751992"/>
                  </a:lnTo>
                  <a:lnTo>
                    <a:pt x="1723706" y="707380"/>
                  </a:lnTo>
                  <a:lnTo>
                    <a:pt x="1707188" y="663454"/>
                  </a:lnTo>
                  <a:lnTo>
                    <a:pt x="1689399" y="620267"/>
                  </a:lnTo>
                  <a:lnTo>
                    <a:pt x="1670340" y="577874"/>
                  </a:lnTo>
                  <a:lnTo>
                    <a:pt x="1650010" y="536330"/>
                  </a:lnTo>
                  <a:lnTo>
                    <a:pt x="1628409" y="495690"/>
                  </a:lnTo>
                  <a:lnTo>
                    <a:pt x="1605537" y="456008"/>
                  </a:lnTo>
                  <a:lnTo>
                    <a:pt x="1581395" y="417340"/>
                  </a:lnTo>
                  <a:lnTo>
                    <a:pt x="1555982" y="379739"/>
                  </a:lnTo>
                  <a:lnTo>
                    <a:pt x="1525814" y="338718"/>
                  </a:lnTo>
                  <a:lnTo>
                    <a:pt x="1494679" y="300041"/>
                  </a:lnTo>
                  <a:lnTo>
                    <a:pt x="1462633" y="263708"/>
                  </a:lnTo>
                  <a:lnTo>
                    <a:pt x="1429734" y="229719"/>
                  </a:lnTo>
                  <a:lnTo>
                    <a:pt x="1396039" y="198074"/>
                  </a:lnTo>
                  <a:lnTo>
                    <a:pt x="1361604" y="168773"/>
                  </a:lnTo>
                  <a:lnTo>
                    <a:pt x="1326487" y="141816"/>
                  </a:lnTo>
                  <a:lnTo>
                    <a:pt x="1290743" y="117203"/>
                  </a:lnTo>
                  <a:lnTo>
                    <a:pt x="1254431" y="94934"/>
                  </a:lnTo>
                  <a:lnTo>
                    <a:pt x="1217607" y="75010"/>
                  </a:lnTo>
                  <a:lnTo>
                    <a:pt x="1180328" y="57429"/>
                  </a:lnTo>
                  <a:lnTo>
                    <a:pt x="1142650" y="42193"/>
                  </a:lnTo>
                  <a:lnTo>
                    <a:pt x="1104631" y="29300"/>
                  </a:lnTo>
                  <a:lnTo>
                    <a:pt x="1066328" y="18752"/>
                  </a:lnTo>
                  <a:lnTo>
                    <a:pt x="1027797" y="10548"/>
                  </a:lnTo>
                  <a:lnTo>
                    <a:pt x="989095" y="4688"/>
                  </a:lnTo>
                  <a:lnTo>
                    <a:pt x="950280" y="1172"/>
                  </a:lnTo>
                  <a:lnTo>
                    <a:pt x="911408" y="0"/>
                  </a:lnTo>
                  <a:lnTo>
                    <a:pt x="872536" y="1172"/>
                  </a:lnTo>
                  <a:lnTo>
                    <a:pt x="833720" y="4688"/>
                  </a:lnTo>
                  <a:lnTo>
                    <a:pt x="795019" y="10548"/>
                  </a:lnTo>
                  <a:lnTo>
                    <a:pt x="756488" y="18752"/>
                  </a:lnTo>
                  <a:lnTo>
                    <a:pt x="718184" y="29300"/>
                  </a:lnTo>
                  <a:lnTo>
                    <a:pt x="680165" y="42193"/>
                  </a:lnTo>
                  <a:lnTo>
                    <a:pt x="642488" y="57429"/>
                  </a:lnTo>
                  <a:lnTo>
                    <a:pt x="605208" y="75010"/>
                  </a:lnTo>
                  <a:lnTo>
                    <a:pt x="568384" y="94934"/>
                  </a:lnTo>
                  <a:lnTo>
                    <a:pt x="532072" y="117203"/>
                  </a:lnTo>
                  <a:lnTo>
                    <a:pt x="496329" y="141816"/>
                  </a:lnTo>
                  <a:lnTo>
                    <a:pt x="461211" y="168773"/>
                  </a:lnTo>
                  <a:lnTo>
                    <a:pt x="426776" y="198074"/>
                  </a:lnTo>
                  <a:lnTo>
                    <a:pt x="393081" y="229719"/>
                  </a:lnTo>
                  <a:lnTo>
                    <a:pt x="360182" y="263708"/>
                  </a:lnTo>
                  <a:lnTo>
                    <a:pt x="328136" y="300041"/>
                  </a:lnTo>
                  <a:lnTo>
                    <a:pt x="297000" y="338718"/>
                  </a:lnTo>
                  <a:lnTo>
                    <a:pt x="266832" y="379739"/>
                  </a:lnTo>
                  <a:lnTo>
                    <a:pt x="241420" y="417340"/>
                  </a:lnTo>
                  <a:lnTo>
                    <a:pt x="217278" y="456008"/>
                  </a:lnTo>
                  <a:lnTo>
                    <a:pt x="194406" y="495690"/>
                  </a:lnTo>
                  <a:lnTo>
                    <a:pt x="172805" y="536330"/>
                  </a:lnTo>
                  <a:lnTo>
                    <a:pt x="152475" y="577874"/>
                  </a:lnTo>
                  <a:lnTo>
                    <a:pt x="133416" y="620267"/>
                  </a:lnTo>
                  <a:lnTo>
                    <a:pt x="115627" y="663454"/>
                  </a:lnTo>
                  <a:lnTo>
                    <a:pt x="99109" y="707380"/>
                  </a:lnTo>
                  <a:lnTo>
                    <a:pt x="83861" y="751992"/>
                  </a:lnTo>
                  <a:lnTo>
                    <a:pt x="69884" y="797233"/>
                  </a:lnTo>
                  <a:lnTo>
                    <a:pt x="57178" y="843049"/>
                  </a:lnTo>
                  <a:lnTo>
                    <a:pt x="45742" y="889386"/>
                  </a:lnTo>
                  <a:lnTo>
                    <a:pt x="35577" y="936188"/>
                  </a:lnTo>
                  <a:lnTo>
                    <a:pt x="26683" y="983401"/>
                  </a:lnTo>
                  <a:lnTo>
                    <a:pt x="19059" y="1030970"/>
                  </a:lnTo>
                  <a:lnTo>
                    <a:pt x="12706" y="1078840"/>
                  </a:lnTo>
                  <a:lnTo>
                    <a:pt x="7623" y="1126957"/>
                  </a:lnTo>
                  <a:lnTo>
                    <a:pt x="3811" y="1175265"/>
                  </a:lnTo>
                  <a:lnTo>
                    <a:pt x="1270" y="1223710"/>
                  </a:lnTo>
                  <a:lnTo>
                    <a:pt x="0" y="1272238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993631" y="2935970"/>
            <a:ext cx="444802" cy="1582219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356235" marR="5080" indent="-344170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Bootstrapping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93631" y="5091272"/>
            <a:ext cx="444802" cy="1859097"/>
          </a:xfrm>
          <a:prstGeom prst="rect">
            <a:avLst/>
          </a:prstGeom>
        </p:spPr>
        <p:txBody>
          <a:bodyPr vert="vert270" wrap="square" lIns="0" tIns="3810" rIns="0" bIns="0" rtlCol="0">
            <a:spAutoFit/>
          </a:bodyPr>
          <a:lstStyle/>
          <a:p>
            <a:pPr marL="454659" marR="5080" indent="-442595">
              <a:lnSpc>
                <a:spcPts val="1780"/>
              </a:lnSpc>
              <a:spcBef>
                <a:spcPts val="3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Synch</a:t>
            </a:r>
            <a:r>
              <a:rPr sz="1400" b="1" spc="-30" dirty="0">
                <a:solidFill>
                  <a:srgbClr val="929292"/>
                </a:solidFill>
                <a:latin typeface="Arial"/>
                <a:cs typeface="Arial"/>
              </a:rPr>
              <a:t>r</a:t>
            </a: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onization 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Phase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059612" y="4193720"/>
            <a:ext cx="1845536" cy="453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7495" marR="5080" indent="-265430">
              <a:lnSpc>
                <a:spcPct val="105900"/>
              </a:lnSpc>
              <a:spcBef>
                <a:spcPts val="100"/>
              </a:spcBef>
            </a:pPr>
            <a:r>
              <a:rPr sz="1400" b="1" spc="-15" dirty="0">
                <a:latin typeface="Arial"/>
                <a:cs typeface="Arial"/>
              </a:rPr>
              <a:t>Sensor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Network:  </a:t>
            </a:r>
            <a:r>
              <a:rPr sz="1400" b="1" spc="-25" dirty="0">
                <a:latin typeface="Arial"/>
                <a:cs typeface="Arial"/>
              </a:rPr>
              <a:t>Sync </a:t>
            </a:r>
            <a:r>
              <a:rPr sz="1400" b="1" spc="-10" dirty="0">
                <a:latin typeface="Arial"/>
                <a:cs typeface="Arial"/>
              </a:rPr>
              <a:t>Pairs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530801" y="3603819"/>
            <a:ext cx="1086485" cy="130175"/>
            <a:chOff x="5530801" y="3603819"/>
            <a:chExt cx="1086485" cy="130175"/>
          </a:xfrm>
        </p:grpSpPr>
        <p:sp>
          <p:nvSpPr>
            <p:cNvPr id="69" name="object 69"/>
            <p:cNvSpPr/>
            <p:nvPr/>
          </p:nvSpPr>
          <p:spPr>
            <a:xfrm>
              <a:off x="5545724" y="3668648"/>
              <a:ext cx="956944" cy="0"/>
            </a:xfrm>
            <a:custGeom>
              <a:avLst/>
              <a:gdLst/>
              <a:ahLst/>
              <a:cxnLst/>
              <a:rect l="l" t="t" r="r" b="b"/>
              <a:pathLst>
                <a:path w="956945">
                  <a:moveTo>
                    <a:pt x="0" y="0"/>
                  </a:moveTo>
                  <a:lnTo>
                    <a:pt x="941681" y="0"/>
                  </a:lnTo>
                  <a:lnTo>
                    <a:pt x="956415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487404" y="3603819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0"/>
                  </a:moveTo>
                  <a:lnTo>
                    <a:pt x="0" y="129659"/>
                  </a:lnTo>
                  <a:lnTo>
                    <a:pt x="129659" y="648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5596036" y="3382367"/>
            <a:ext cx="81788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latin typeface="Arial"/>
                <a:cs typeface="Arial"/>
              </a:rPr>
              <a:t>Infe</a:t>
            </a:r>
            <a:r>
              <a:rPr sz="1400" b="1" spc="-30" dirty="0">
                <a:latin typeface="Arial"/>
                <a:cs typeface="Arial"/>
              </a:rPr>
              <a:t>r</a:t>
            </a:r>
            <a:r>
              <a:rPr sz="1400" b="1" spc="5" dirty="0">
                <a:latin typeface="Arial"/>
                <a:cs typeface="Arial"/>
              </a:rPr>
              <a:t>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733553" y="3643651"/>
            <a:ext cx="60515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435" marR="5080" indent="-39370" algn="just">
              <a:lnSpc>
                <a:spcPct val="105900"/>
              </a:lnSpc>
              <a:spcBef>
                <a:spcPts val="100"/>
              </a:spcBef>
            </a:pPr>
            <a:r>
              <a:rPr sz="1400" b="1" spc="5" dirty="0">
                <a:latin typeface="Arial"/>
                <a:cs typeface="Arial"/>
              </a:rPr>
              <a:t>Mutual  </a:t>
            </a:r>
            <a:r>
              <a:rPr sz="1400" b="1" spc="-15" dirty="0">
                <a:latin typeface="Arial"/>
                <a:cs typeface="Arial"/>
              </a:rPr>
              <a:t>Event 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Count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594754" y="2800091"/>
            <a:ext cx="5629275" cy="3785235"/>
            <a:chOff x="2594754" y="2800091"/>
            <a:chExt cx="5629275" cy="3785235"/>
          </a:xfrm>
        </p:grpSpPr>
        <p:pic>
          <p:nvPicPr>
            <p:cNvPr id="74" name="object 7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14358" y="2800091"/>
              <a:ext cx="98897" cy="106924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4413" y="3179048"/>
              <a:ext cx="98897" cy="10692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87989" y="3541259"/>
              <a:ext cx="98897" cy="106925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4" y="3908866"/>
              <a:ext cx="98898" cy="106923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34293" y="3541259"/>
              <a:ext cx="98897" cy="106925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124979" y="3076684"/>
              <a:ext cx="98897" cy="106925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528300" y="3605068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078571" y="3230744"/>
              <a:ext cx="422909" cy="354965"/>
            </a:xfrm>
            <a:custGeom>
              <a:avLst/>
              <a:gdLst/>
              <a:ahLst/>
              <a:cxnLst/>
              <a:rect l="l" t="t" r="r" b="b"/>
              <a:pathLst>
                <a:path w="422909" h="354964">
                  <a:moveTo>
                    <a:pt x="0" y="354392"/>
                  </a:moveTo>
                  <a:lnTo>
                    <a:pt x="42254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539024" y="3259034"/>
              <a:ext cx="360680" cy="314325"/>
            </a:xfrm>
            <a:custGeom>
              <a:avLst/>
              <a:gdLst/>
              <a:ahLst/>
              <a:cxnLst/>
              <a:rect l="l" t="t" r="r" b="b"/>
              <a:pathLst>
                <a:path w="360679" h="314325">
                  <a:moveTo>
                    <a:pt x="0" y="0"/>
                  </a:moveTo>
                  <a:lnTo>
                    <a:pt x="360682" y="313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84202" y="2903677"/>
              <a:ext cx="92075" cy="327660"/>
            </a:xfrm>
            <a:custGeom>
              <a:avLst/>
              <a:gdLst/>
              <a:ahLst/>
              <a:cxnLst/>
              <a:rect l="l" t="t" r="r" b="b"/>
              <a:pathLst>
                <a:path w="92075" h="327660">
                  <a:moveTo>
                    <a:pt x="0" y="0"/>
                  </a:moveTo>
                  <a:lnTo>
                    <a:pt x="91539" y="3273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475165" y="3120673"/>
              <a:ext cx="735965" cy="99060"/>
            </a:xfrm>
            <a:custGeom>
              <a:avLst/>
              <a:gdLst/>
              <a:ahLst/>
              <a:cxnLst/>
              <a:rect l="l" t="t" r="r" b="b"/>
              <a:pathLst>
                <a:path w="735965" h="99060">
                  <a:moveTo>
                    <a:pt x="0" y="98903"/>
                  </a:moveTo>
                  <a:lnTo>
                    <a:pt x="735573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594754" y="4976746"/>
              <a:ext cx="1882139" cy="1608455"/>
            </a:xfrm>
            <a:custGeom>
              <a:avLst/>
              <a:gdLst/>
              <a:ahLst/>
              <a:cxnLst/>
              <a:rect l="l" t="t" r="r" b="b"/>
              <a:pathLst>
                <a:path w="1882139" h="1608454">
                  <a:moveTo>
                    <a:pt x="0" y="782895"/>
                  </a:moveTo>
                  <a:lnTo>
                    <a:pt x="0" y="825485"/>
                  </a:lnTo>
                  <a:lnTo>
                    <a:pt x="2622" y="868028"/>
                  </a:lnTo>
                  <a:lnTo>
                    <a:pt x="7866" y="910426"/>
                  </a:lnTo>
                  <a:lnTo>
                    <a:pt x="15732" y="952584"/>
                  </a:lnTo>
                  <a:lnTo>
                    <a:pt x="26220" y="994406"/>
                  </a:lnTo>
                  <a:lnTo>
                    <a:pt x="39330" y="1035796"/>
                  </a:lnTo>
                  <a:lnTo>
                    <a:pt x="55062" y="1076658"/>
                  </a:lnTo>
                  <a:lnTo>
                    <a:pt x="73417" y="1116896"/>
                  </a:lnTo>
                  <a:lnTo>
                    <a:pt x="94393" y="1156413"/>
                  </a:lnTo>
                  <a:lnTo>
                    <a:pt x="117991" y="1195114"/>
                  </a:lnTo>
                  <a:lnTo>
                    <a:pt x="144212" y="1232902"/>
                  </a:lnTo>
                  <a:lnTo>
                    <a:pt x="173054" y="1269682"/>
                  </a:lnTo>
                  <a:lnTo>
                    <a:pt x="204519" y="1305358"/>
                  </a:lnTo>
                  <a:lnTo>
                    <a:pt x="238605" y="1339833"/>
                  </a:lnTo>
                  <a:lnTo>
                    <a:pt x="275314" y="1373012"/>
                  </a:lnTo>
                  <a:lnTo>
                    <a:pt x="311578" y="1402433"/>
                  </a:lnTo>
                  <a:lnTo>
                    <a:pt x="349176" y="1429892"/>
                  </a:lnTo>
                  <a:lnTo>
                    <a:pt x="388016" y="1455391"/>
                  </a:lnTo>
                  <a:lnTo>
                    <a:pt x="428006" y="1478928"/>
                  </a:lnTo>
                  <a:lnTo>
                    <a:pt x="469053" y="1500503"/>
                  </a:lnTo>
                  <a:lnTo>
                    <a:pt x="511066" y="1520117"/>
                  </a:lnTo>
                  <a:lnTo>
                    <a:pt x="553953" y="1537770"/>
                  </a:lnTo>
                  <a:lnTo>
                    <a:pt x="597622" y="1553461"/>
                  </a:lnTo>
                  <a:lnTo>
                    <a:pt x="641981" y="1567191"/>
                  </a:lnTo>
                  <a:lnTo>
                    <a:pt x="686937" y="1578959"/>
                  </a:lnTo>
                  <a:lnTo>
                    <a:pt x="732399" y="1588766"/>
                  </a:lnTo>
                  <a:lnTo>
                    <a:pt x="778276" y="1596612"/>
                  </a:lnTo>
                  <a:lnTo>
                    <a:pt x="824474" y="1602496"/>
                  </a:lnTo>
                  <a:lnTo>
                    <a:pt x="870902" y="1606419"/>
                  </a:lnTo>
                  <a:lnTo>
                    <a:pt x="917468" y="1608380"/>
                  </a:lnTo>
                  <a:lnTo>
                    <a:pt x="964081" y="1608380"/>
                  </a:lnTo>
                  <a:lnTo>
                    <a:pt x="1010647" y="1606419"/>
                  </a:lnTo>
                  <a:lnTo>
                    <a:pt x="1057075" y="1602496"/>
                  </a:lnTo>
                  <a:lnTo>
                    <a:pt x="1103273" y="1596612"/>
                  </a:lnTo>
                  <a:lnTo>
                    <a:pt x="1149149" y="1588766"/>
                  </a:lnTo>
                  <a:lnTo>
                    <a:pt x="1194612" y="1578959"/>
                  </a:lnTo>
                  <a:lnTo>
                    <a:pt x="1239568" y="1567191"/>
                  </a:lnTo>
                  <a:lnTo>
                    <a:pt x="1283927" y="1553461"/>
                  </a:lnTo>
                  <a:lnTo>
                    <a:pt x="1327595" y="1537770"/>
                  </a:lnTo>
                  <a:lnTo>
                    <a:pt x="1370482" y="1520117"/>
                  </a:lnTo>
                  <a:lnTo>
                    <a:pt x="1412495" y="1500503"/>
                  </a:lnTo>
                  <a:lnTo>
                    <a:pt x="1453542" y="1478928"/>
                  </a:lnTo>
                  <a:lnTo>
                    <a:pt x="1493532" y="1455391"/>
                  </a:lnTo>
                  <a:lnTo>
                    <a:pt x="1532371" y="1429892"/>
                  </a:lnTo>
                  <a:lnTo>
                    <a:pt x="1569969" y="1402433"/>
                  </a:lnTo>
                  <a:lnTo>
                    <a:pt x="1606233" y="1373012"/>
                  </a:lnTo>
                  <a:lnTo>
                    <a:pt x="1642942" y="1339833"/>
                  </a:lnTo>
                  <a:lnTo>
                    <a:pt x="1677029" y="1305358"/>
                  </a:lnTo>
                  <a:lnTo>
                    <a:pt x="1708493" y="1269682"/>
                  </a:lnTo>
                  <a:lnTo>
                    <a:pt x="1737336" y="1232902"/>
                  </a:lnTo>
                  <a:lnTo>
                    <a:pt x="1763556" y="1195114"/>
                  </a:lnTo>
                  <a:lnTo>
                    <a:pt x="1787155" y="1156413"/>
                  </a:lnTo>
                  <a:lnTo>
                    <a:pt x="1808131" y="1116896"/>
                  </a:lnTo>
                  <a:lnTo>
                    <a:pt x="1826485" y="1076658"/>
                  </a:lnTo>
                  <a:lnTo>
                    <a:pt x="1842218" y="1035796"/>
                  </a:lnTo>
                  <a:lnTo>
                    <a:pt x="1855328" y="994406"/>
                  </a:lnTo>
                  <a:lnTo>
                    <a:pt x="1865816" y="952584"/>
                  </a:lnTo>
                  <a:lnTo>
                    <a:pt x="1873682" y="910426"/>
                  </a:lnTo>
                  <a:lnTo>
                    <a:pt x="1878926" y="868028"/>
                  </a:lnTo>
                  <a:lnTo>
                    <a:pt x="1881548" y="825485"/>
                  </a:lnTo>
                  <a:lnTo>
                    <a:pt x="1881548" y="782895"/>
                  </a:lnTo>
                  <a:lnTo>
                    <a:pt x="1878926" y="740352"/>
                  </a:lnTo>
                  <a:lnTo>
                    <a:pt x="1873682" y="697954"/>
                  </a:lnTo>
                  <a:lnTo>
                    <a:pt x="1865816" y="655796"/>
                  </a:lnTo>
                  <a:lnTo>
                    <a:pt x="1855328" y="613974"/>
                  </a:lnTo>
                  <a:lnTo>
                    <a:pt x="1842218" y="572584"/>
                  </a:lnTo>
                  <a:lnTo>
                    <a:pt x="1826485" y="531722"/>
                  </a:lnTo>
                  <a:lnTo>
                    <a:pt x="1808131" y="491485"/>
                  </a:lnTo>
                  <a:lnTo>
                    <a:pt x="1787155" y="451967"/>
                  </a:lnTo>
                  <a:lnTo>
                    <a:pt x="1763556" y="413267"/>
                  </a:lnTo>
                  <a:lnTo>
                    <a:pt x="1737336" y="375478"/>
                  </a:lnTo>
                  <a:lnTo>
                    <a:pt x="1708493" y="338698"/>
                  </a:lnTo>
                  <a:lnTo>
                    <a:pt x="1677029" y="303022"/>
                  </a:lnTo>
                  <a:lnTo>
                    <a:pt x="1642942" y="268547"/>
                  </a:lnTo>
                  <a:lnTo>
                    <a:pt x="1606233" y="235369"/>
                  </a:lnTo>
                  <a:lnTo>
                    <a:pt x="1569969" y="205947"/>
                  </a:lnTo>
                  <a:lnTo>
                    <a:pt x="1532371" y="178488"/>
                  </a:lnTo>
                  <a:lnTo>
                    <a:pt x="1493532" y="152989"/>
                  </a:lnTo>
                  <a:lnTo>
                    <a:pt x="1453542" y="129452"/>
                  </a:lnTo>
                  <a:lnTo>
                    <a:pt x="1412495" y="107877"/>
                  </a:lnTo>
                  <a:lnTo>
                    <a:pt x="1370482" y="88263"/>
                  </a:lnTo>
                  <a:lnTo>
                    <a:pt x="1327595" y="70610"/>
                  </a:lnTo>
                  <a:lnTo>
                    <a:pt x="1283927" y="54919"/>
                  </a:lnTo>
                  <a:lnTo>
                    <a:pt x="1239568" y="41189"/>
                  </a:lnTo>
                  <a:lnTo>
                    <a:pt x="1194612" y="29421"/>
                  </a:lnTo>
                  <a:lnTo>
                    <a:pt x="1149149" y="19614"/>
                  </a:lnTo>
                  <a:lnTo>
                    <a:pt x="1103273" y="11768"/>
                  </a:lnTo>
                  <a:lnTo>
                    <a:pt x="1057075" y="5884"/>
                  </a:lnTo>
                  <a:lnTo>
                    <a:pt x="1010647" y="1961"/>
                  </a:lnTo>
                  <a:lnTo>
                    <a:pt x="964081" y="0"/>
                  </a:lnTo>
                  <a:lnTo>
                    <a:pt x="917468" y="0"/>
                  </a:lnTo>
                  <a:lnTo>
                    <a:pt x="870902" y="1961"/>
                  </a:lnTo>
                  <a:lnTo>
                    <a:pt x="824474" y="5884"/>
                  </a:lnTo>
                  <a:lnTo>
                    <a:pt x="778276" y="11768"/>
                  </a:lnTo>
                  <a:lnTo>
                    <a:pt x="732399" y="19614"/>
                  </a:lnTo>
                  <a:lnTo>
                    <a:pt x="686937" y="29421"/>
                  </a:lnTo>
                  <a:lnTo>
                    <a:pt x="641981" y="41189"/>
                  </a:lnTo>
                  <a:lnTo>
                    <a:pt x="597622" y="54919"/>
                  </a:lnTo>
                  <a:lnTo>
                    <a:pt x="553953" y="70610"/>
                  </a:lnTo>
                  <a:lnTo>
                    <a:pt x="511066" y="88263"/>
                  </a:lnTo>
                  <a:lnTo>
                    <a:pt x="469053" y="107877"/>
                  </a:lnTo>
                  <a:lnTo>
                    <a:pt x="428006" y="129452"/>
                  </a:lnTo>
                  <a:lnTo>
                    <a:pt x="388016" y="152989"/>
                  </a:lnTo>
                  <a:lnTo>
                    <a:pt x="349176" y="178488"/>
                  </a:lnTo>
                  <a:lnTo>
                    <a:pt x="311578" y="205947"/>
                  </a:lnTo>
                  <a:lnTo>
                    <a:pt x="275314" y="235369"/>
                  </a:lnTo>
                  <a:lnTo>
                    <a:pt x="238605" y="268547"/>
                  </a:lnTo>
                  <a:lnTo>
                    <a:pt x="204519" y="303022"/>
                  </a:lnTo>
                  <a:lnTo>
                    <a:pt x="173054" y="338698"/>
                  </a:lnTo>
                  <a:lnTo>
                    <a:pt x="144212" y="375478"/>
                  </a:lnTo>
                  <a:lnTo>
                    <a:pt x="117991" y="413267"/>
                  </a:lnTo>
                  <a:lnTo>
                    <a:pt x="94393" y="451967"/>
                  </a:lnTo>
                  <a:lnTo>
                    <a:pt x="73417" y="491485"/>
                  </a:lnTo>
                  <a:lnTo>
                    <a:pt x="55062" y="531722"/>
                  </a:lnTo>
                  <a:lnTo>
                    <a:pt x="39330" y="572584"/>
                  </a:lnTo>
                  <a:lnTo>
                    <a:pt x="26220" y="613974"/>
                  </a:lnTo>
                  <a:lnTo>
                    <a:pt x="15732" y="655796"/>
                  </a:lnTo>
                  <a:lnTo>
                    <a:pt x="7866" y="697954"/>
                  </a:lnTo>
                  <a:lnTo>
                    <a:pt x="2622" y="740352"/>
                  </a:lnTo>
                  <a:lnTo>
                    <a:pt x="0" y="782895"/>
                  </a:lnTo>
                  <a:close/>
                </a:path>
              </a:pathLst>
            </a:custGeom>
            <a:solidFill>
              <a:srgbClr val="F2C668">
                <a:alpha val="402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4420576" y="5761652"/>
              <a:ext cx="1159510" cy="0"/>
            </a:xfrm>
            <a:custGeom>
              <a:avLst/>
              <a:gdLst/>
              <a:ahLst/>
              <a:cxnLst/>
              <a:rect l="l" t="t" r="r" b="b"/>
              <a:pathLst>
                <a:path w="1159510">
                  <a:moveTo>
                    <a:pt x="1159391" y="0"/>
                  </a:moveTo>
                  <a:lnTo>
                    <a:pt x="14733" y="0"/>
                  </a:ln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4305651" y="5696822"/>
              <a:ext cx="130175" cy="130175"/>
            </a:xfrm>
            <a:custGeom>
              <a:avLst/>
              <a:gdLst/>
              <a:ahLst/>
              <a:cxnLst/>
              <a:rect l="l" t="t" r="r" b="b"/>
              <a:pathLst>
                <a:path w="130175" h="130175">
                  <a:moveTo>
                    <a:pt x="0" y="64829"/>
                  </a:moveTo>
                  <a:lnTo>
                    <a:pt x="129659" y="129659"/>
                  </a:lnTo>
                  <a:lnTo>
                    <a:pt x="129659" y="0"/>
                  </a:lnTo>
                  <a:lnTo>
                    <a:pt x="0" y="64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6961385" y="2409924"/>
            <a:ext cx="120459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15" dirty="0">
                <a:solidFill>
                  <a:srgbClr val="929292"/>
                </a:solidFill>
                <a:latin typeface="Arial"/>
                <a:cs typeface="Arial"/>
              </a:rPr>
              <a:t>Network</a:t>
            </a:r>
            <a:r>
              <a:rPr sz="1400" b="1" spc="-70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564658" y="4443214"/>
            <a:ext cx="136842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solidFill>
                  <a:srgbClr val="929292"/>
                </a:solidFill>
                <a:latin typeface="Arial"/>
                <a:cs typeface="Arial"/>
              </a:rPr>
              <a:t>Event</a:t>
            </a:r>
            <a:r>
              <a:rPr sz="1400" b="1" spc="-6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Detection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3947514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9" y="204223"/>
                </a:lnTo>
                <a:lnTo>
                  <a:pt x="7414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1E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6495196" y="6731661"/>
            <a:ext cx="741680" cy="204470"/>
          </a:xfrm>
          <a:custGeom>
            <a:avLst/>
            <a:gdLst/>
            <a:ahLst/>
            <a:cxnLst/>
            <a:rect l="l" t="t" r="r" b="b"/>
            <a:pathLst>
              <a:path w="741679" h="204470">
                <a:moveTo>
                  <a:pt x="0" y="0"/>
                </a:moveTo>
                <a:lnTo>
                  <a:pt x="0" y="204223"/>
                </a:lnTo>
                <a:lnTo>
                  <a:pt x="741418" y="204223"/>
                </a:lnTo>
                <a:lnTo>
                  <a:pt x="741418" y="0"/>
                </a:lnTo>
                <a:lnTo>
                  <a:pt x="0" y="0"/>
                </a:lnTo>
                <a:close/>
              </a:path>
            </a:pathLst>
          </a:custGeom>
          <a:solidFill>
            <a:srgbClr val="FAE8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 txBox="1"/>
          <p:nvPr/>
        </p:nvSpPr>
        <p:spPr>
          <a:xfrm>
            <a:off x="2904628" y="6712247"/>
            <a:ext cx="1010919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dirty="0">
                <a:solidFill>
                  <a:srgbClr val="929292"/>
                </a:solidFill>
                <a:latin typeface="Arial"/>
                <a:cs typeface="Arial"/>
              </a:rPr>
              <a:t>IoT</a:t>
            </a:r>
            <a:r>
              <a:rPr sz="1400" b="1" spc="-7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Devices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31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684441" y="6712247"/>
            <a:ext cx="76200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Gateway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04135" y="5436077"/>
            <a:ext cx="1167130" cy="812800"/>
          </a:xfrm>
          <a:prstGeom prst="rect">
            <a:avLst/>
          </a:prstGeom>
          <a:solidFill>
            <a:srgbClr val="BBECFA"/>
          </a:solidFill>
          <a:ln w="3175">
            <a:solidFill>
              <a:srgbClr val="000000"/>
            </a:solidFill>
          </a:ln>
        </p:spPr>
        <p:txBody>
          <a:bodyPr vert="horz" wrap="square" lIns="0" tIns="66675" rIns="0" bIns="0" rtlCol="0">
            <a:spAutoFit/>
          </a:bodyPr>
          <a:lstStyle/>
          <a:p>
            <a:pPr marL="130810" marR="128270" indent="205740">
              <a:lnSpc>
                <a:spcPct val="105900"/>
              </a:lnSpc>
              <a:spcBef>
                <a:spcPts val="525"/>
              </a:spcBef>
            </a:pPr>
            <a:r>
              <a:rPr sz="1400" b="1" spc="5" dirty="0">
                <a:latin typeface="Arial"/>
                <a:cs typeface="Arial"/>
              </a:rPr>
              <a:t>Clock </a:t>
            </a:r>
            <a:r>
              <a:rPr sz="1400" b="1" spc="10" dirty="0">
                <a:latin typeface="Arial"/>
                <a:cs typeface="Arial"/>
              </a:rPr>
              <a:t> Parameter </a:t>
            </a:r>
            <a:r>
              <a:rPr sz="1400" b="1" spc="-3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Estimation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2826047" y="5091508"/>
            <a:ext cx="135826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5" dirty="0">
                <a:solidFill>
                  <a:srgbClr val="929292"/>
                </a:solidFill>
                <a:latin typeface="Arial"/>
                <a:cs typeface="Arial"/>
              </a:rPr>
              <a:t>Clock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929292"/>
                </a:solidFill>
                <a:latin typeface="Arial"/>
                <a:cs typeface="Arial"/>
              </a:rPr>
              <a:t>Pair</a:t>
            </a:r>
            <a:r>
              <a:rPr sz="1400" b="1" spc="-45" dirty="0">
                <a:solidFill>
                  <a:srgbClr val="929292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929292"/>
                </a:solidFill>
                <a:latin typeface="Arial"/>
                <a:cs typeface="Arial"/>
              </a:rPr>
              <a:t>Sync</a:t>
            </a:r>
            <a:endParaRPr sz="1400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4612882" y="4984924"/>
            <a:ext cx="7950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489" marR="5080" indent="-98425">
              <a:lnSpc>
                <a:spcPct val="105900"/>
              </a:lnSpc>
              <a:spcBef>
                <a:spcPts val="100"/>
              </a:spcBef>
            </a:pPr>
            <a:r>
              <a:rPr sz="1400" b="1" spc="15" dirty="0">
                <a:latin typeface="Arial"/>
                <a:cs typeface="Arial"/>
              </a:rPr>
              <a:t>Detected  </a:t>
            </a:r>
            <a:r>
              <a:rPr sz="1400" b="1" spc="5" dirty="0">
                <a:latin typeface="Arial"/>
                <a:cs typeface="Arial"/>
              </a:rPr>
              <a:t>Mutual </a:t>
            </a:r>
            <a:r>
              <a:rPr sz="1400" b="1" spc="10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Events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5906016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Общий дизайн </a:t>
            </a:r>
            <a:r>
              <a:rPr lang="en-US" sz="3250" b="0" i="0" spc="-190" dirty="0">
                <a:latin typeface="Arial MT"/>
                <a:cs typeface="Arial MT"/>
              </a:rPr>
              <a:t>HAEST</a:t>
            </a:r>
            <a:endParaRPr sz="32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194437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55" dirty="0">
                <a:latin typeface="Arial MT"/>
                <a:cs typeface="Arial MT"/>
              </a:rPr>
              <a:t>Оценки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32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0979" y="2286000"/>
            <a:ext cx="8808720" cy="4319771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Разнородные товарные устройства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Особенности ESP32: 32-битный двухъядерный процессор, поддержка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 err="1">
                <a:latin typeface="Arial"/>
                <a:cs typeface="Arial"/>
              </a:rPr>
              <a:t>Wi</a:t>
            </a:r>
            <a:r>
              <a:rPr lang="ru-RU" sz="1900" dirty="0">
                <a:latin typeface="Arial"/>
                <a:cs typeface="Arial"/>
              </a:rPr>
              <a:t>-Fi/BLE, аппаратная метка времени, RTOSSTK 2650: 32-битный одноядерный процессор, поддержка BLE, программная метка времени, RTOSFLORA: 8-битное одноядерное соединение, последовательная связь, программная метка времени. Датчики гетерогенных товаров IMU, оптический и аудио Результаты обнаружения событий с использованием наборов данных: UCI HAPT (IMU) и DCASE 2016 (аудио)Оценка параметров часов: характеристика частоты, частоты дискретизации и Тип датчика влияет на дрейф тактового сигнала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Практические примеры: исследование «Умный дом» и WBAN для оценки эффективности синхронизации в масштабах всей сети  </a:t>
            </a:r>
          </a:p>
          <a:p>
            <a:pPr marL="12065" algn="just">
              <a:lnSpc>
                <a:spcPct val="100000"/>
              </a:lnSpc>
              <a:spcBef>
                <a:spcPts val="844"/>
              </a:spcBef>
              <a:buSzPct val="121052"/>
              <a:tabLst>
                <a:tab pos="219075" algn="l"/>
              </a:tabLst>
            </a:pPr>
            <a:r>
              <a:rPr lang="ru-RU" sz="1900" dirty="0">
                <a:latin typeface="Arial"/>
                <a:cs typeface="Arial"/>
              </a:rPr>
              <a:t>Сравнение производительности с NTP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0293" y="1600027"/>
            <a:ext cx="9063355" cy="0"/>
          </a:xfrm>
          <a:custGeom>
            <a:avLst/>
            <a:gdLst/>
            <a:ahLst/>
            <a:cxnLst/>
            <a:rect l="l" t="t" r="r" b="b"/>
            <a:pathLst>
              <a:path w="9063355">
                <a:moveTo>
                  <a:pt x="0" y="0"/>
                </a:moveTo>
                <a:lnTo>
                  <a:pt x="9063037" y="0"/>
                </a:lnTo>
              </a:path>
            </a:pathLst>
          </a:custGeom>
          <a:ln w="49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616280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Умный дом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36375" y="2210888"/>
            <a:ext cx="5386705" cy="2665730"/>
            <a:chOff x="2036375" y="2210888"/>
            <a:chExt cx="5386705" cy="26657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375" y="2210888"/>
              <a:ext cx="5386373" cy="26657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1609" y="3802686"/>
              <a:ext cx="209487" cy="22197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317" y="4199463"/>
              <a:ext cx="209487" cy="22197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22243" y="3367063"/>
              <a:ext cx="209487" cy="22197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7430" y="4502351"/>
              <a:ext cx="269398" cy="794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70702" y="4502351"/>
              <a:ext cx="236734" cy="7970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80404" y="3463931"/>
              <a:ext cx="249919" cy="8061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7084" y="2488271"/>
              <a:ext cx="305057" cy="792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5306" y="2376505"/>
              <a:ext cx="5028392" cy="2304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63671" y="2617657"/>
              <a:ext cx="393158" cy="80609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015201" y="5054274"/>
            <a:ext cx="5428965" cy="125058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33</a:t>
            </a:fld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608" y="914400"/>
            <a:ext cx="7034992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60" dirty="0">
                <a:latin typeface="Arial MT"/>
                <a:cs typeface="Arial MT"/>
              </a:rPr>
              <a:t>Практический пример: результаты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452821" y="2672308"/>
            <a:ext cx="3103880" cy="2350135"/>
            <a:chOff x="5452821" y="2672308"/>
            <a:chExt cx="3103880" cy="2350135"/>
          </a:xfrm>
        </p:grpSpPr>
        <p:sp>
          <p:nvSpPr>
            <p:cNvPr id="4" name="object 4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06865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70659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3445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98246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62040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5833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9627" y="4273125"/>
              <a:ext cx="0" cy="25400"/>
            </a:xfrm>
            <a:custGeom>
              <a:avLst/>
              <a:gdLst/>
              <a:ahLst/>
              <a:cxnLst/>
              <a:rect l="l" t="t" r="r" b="b"/>
              <a:pathLst>
                <a:path h="25400">
                  <a:moveTo>
                    <a:pt x="0" y="0"/>
                  </a:moveTo>
                  <a:lnTo>
                    <a:pt x="0" y="25056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52821" y="2672308"/>
              <a:ext cx="3103786" cy="234967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206865" y="2819279"/>
              <a:ext cx="2183130" cy="1384935"/>
            </a:xfrm>
            <a:custGeom>
              <a:avLst/>
              <a:gdLst/>
              <a:ahLst/>
              <a:cxnLst/>
              <a:rect l="l" t="t" r="r" b="b"/>
              <a:pathLst>
                <a:path w="2183129" h="1384935">
                  <a:moveTo>
                    <a:pt x="0" y="1384614"/>
                  </a:moveTo>
                  <a:lnTo>
                    <a:pt x="0" y="1158802"/>
                  </a:lnTo>
                </a:path>
                <a:path w="2183129" h="1384935">
                  <a:moveTo>
                    <a:pt x="363793" y="1278357"/>
                  </a:moveTo>
                  <a:lnTo>
                    <a:pt x="363793" y="934048"/>
                  </a:lnTo>
                </a:path>
                <a:path w="2183129" h="1384935">
                  <a:moveTo>
                    <a:pt x="727587" y="1339763"/>
                  </a:moveTo>
                  <a:lnTo>
                    <a:pt x="727587" y="58374"/>
                  </a:lnTo>
                </a:path>
                <a:path w="2183129" h="1384935">
                  <a:moveTo>
                    <a:pt x="1091380" y="1328602"/>
                  </a:moveTo>
                  <a:lnTo>
                    <a:pt x="1091380" y="1089579"/>
                  </a:lnTo>
                </a:path>
                <a:path w="2183129" h="1384935">
                  <a:moveTo>
                    <a:pt x="1455174" y="1221367"/>
                  </a:moveTo>
                  <a:lnTo>
                    <a:pt x="1455174" y="865803"/>
                  </a:lnTo>
                </a:path>
                <a:path w="2183129" h="1384935">
                  <a:moveTo>
                    <a:pt x="1818968" y="1272903"/>
                  </a:moveTo>
                  <a:lnTo>
                    <a:pt x="1818968" y="0"/>
                  </a:lnTo>
                </a:path>
                <a:path w="2183129" h="1384935">
                  <a:moveTo>
                    <a:pt x="2182761" y="1287387"/>
                  </a:moveTo>
                  <a:lnTo>
                    <a:pt x="2182761" y="701316"/>
                  </a:lnTo>
                </a:path>
              </a:pathLst>
            </a:custGeom>
            <a:ln w="1073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71070" y="4203895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34864" y="409763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98658" y="415904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262451" y="41478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626245" y="4040647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990037" y="40921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353831" y="410666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71070" y="3978083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34864" y="3753328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8658" y="287765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262451" y="3908859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26245" y="368508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90037" y="2819280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353831" y="3520596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71591" y="0"/>
                  </a:moveTo>
                  <a:lnTo>
                    <a:pt x="0" y="0"/>
                  </a:lnTo>
                </a:path>
              </a:pathLst>
            </a:custGeom>
            <a:ln w="7159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7490" y="4051613"/>
              <a:ext cx="78750" cy="7875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1284" y="3886108"/>
              <a:ext cx="78750" cy="78750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95078" y="3478974"/>
              <a:ext cx="78750" cy="7875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58871" y="3988996"/>
              <a:ext cx="78750" cy="7875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22665" y="3823491"/>
              <a:ext cx="78750" cy="787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6458" y="3416357"/>
              <a:ext cx="78750" cy="78750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0252" y="3774257"/>
              <a:ext cx="78750" cy="787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6097728" y="2750049"/>
              <a:ext cx="2401570" cy="1523365"/>
            </a:xfrm>
            <a:custGeom>
              <a:avLst/>
              <a:gdLst/>
              <a:ahLst/>
              <a:cxnLst/>
              <a:rect l="l" t="t" r="r" b="b"/>
              <a:pathLst>
                <a:path w="2401570" h="1523364">
                  <a:moveTo>
                    <a:pt x="0" y="1523075"/>
                  </a:moveTo>
                  <a:lnTo>
                    <a:pt x="2401037" y="1523075"/>
                  </a:lnTo>
                </a:path>
                <a:path w="2401570" h="1523364">
                  <a:moveTo>
                    <a:pt x="0" y="0"/>
                  </a:moveTo>
                  <a:lnTo>
                    <a:pt x="2401037" y="0"/>
                  </a:lnTo>
                </a:path>
              </a:pathLst>
            </a:custGeom>
            <a:ln w="572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1341221" y="2620201"/>
            <a:ext cx="3227705" cy="2433955"/>
            <a:chOff x="1341221" y="2620201"/>
            <a:chExt cx="3227705" cy="2433955"/>
          </a:xfrm>
        </p:grpSpPr>
        <p:sp>
          <p:nvSpPr>
            <p:cNvPr id="57" name="object 57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129165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558222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8727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9491" y="4567246"/>
              <a:ext cx="2819322" cy="48652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16336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845393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274449" y="4504227"/>
              <a:ext cx="0" cy="26034"/>
            </a:xfrm>
            <a:custGeom>
              <a:avLst/>
              <a:gdLst/>
              <a:ahLst/>
              <a:cxnLst/>
              <a:rect l="l" t="t" r="r" b="b"/>
              <a:pathLst>
                <a:path h="26035">
                  <a:moveTo>
                    <a:pt x="0" y="0"/>
                  </a:moveTo>
                  <a:lnTo>
                    <a:pt x="0" y="25888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41354" y="2620201"/>
              <a:ext cx="683505" cy="1884025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43618" y="4262241"/>
              <a:ext cx="126352" cy="30396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341221" y="4180891"/>
              <a:ext cx="101600" cy="61594"/>
            </a:xfrm>
            <a:custGeom>
              <a:avLst/>
              <a:gdLst/>
              <a:ahLst/>
              <a:cxnLst/>
              <a:rect l="l" t="t" r="r" b="b"/>
              <a:pathLst>
                <a:path w="101600" h="61595">
                  <a:moveTo>
                    <a:pt x="0" y="48995"/>
                  </a:moveTo>
                  <a:lnTo>
                    <a:pt x="0" y="60979"/>
                  </a:lnTo>
                  <a:lnTo>
                    <a:pt x="101188" y="60979"/>
                  </a:lnTo>
                  <a:lnTo>
                    <a:pt x="101188" y="48995"/>
                  </a:lnTo>
                  <a:lnTo>
                    <a:pt x="52990" y="48995"/>
                  </a:lnTo>
                  <a:lnTo>
                    <a:pt x="47398" y="47130"/>
                  </a:lnTo>
                  <a:lnTo>
                    <a:pt x="39143" y="39676"/>
                  </a:lnTo>
                  <a:lnTo>
                    <a:pt x="37014" y="34616"/>
                  </a:lnTo>
                  <a:lnTo>
                    <a:pt x="37014" y="22766"/>
                  </a:lnTo>
                  <a:lnTo>
                    <a:pt x="38745" y="18771"/>
                  </a:lnTo>
                  <a:lnTo>
                    <a:pt x="45667" y="13446"/>
                  </a:lnTo>
                  <a:lnTo>
                    <a:pt x="50727" y="11982"/>
                  </a:lnTo>
                  <a:lnTo>
                    <a:pt x="101188" y="11982"/>
                  </a:lnTo>
                  <a:lnTo>
                    <a:pt x="101188" y="0"/>
                  </a:lnTo>
                  <a:lnTo>
                    <a:pt x="57251" y="0"/>
                  </a:lnTo>
                  <a:lnTo>
                    <a:pt x="47265" y="0"/>
                  </a:lnTo>
                  <a:lnTo>
                    <a:pt x="39677" y="2263"/>
                  </a:lnTo>
                  <a:lnTo>
                    <a:pt x="29291" y="10783"/>
                  </a:lnTo>
                  <a:lnTo>
                    <a:pt x="26628" y="17175"/>
                  </a:lnTo>
                  <a:lnTo>
                    <a:pt x="26628" y="30488"/>
                  </a:lnTo>
                  <a:lnTo>
                    <a:pt x="27826" y="35016"/>
                  </a:lnTo>
                  <a:lnTo>
                    <a:pt x="32087" y="42871"/>
                  </a:lnTo>
                  <a:lnTo>
                    <a:pt x="35415" y="46200"/>
                  </a:lnTo>
                  <a:lnTo>
                    <a:pt x="39677" y="48995"/>
                  </a:lnTo>
                  <a:lnTo>
                    <a:pt x="0" y="489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67849" y="4040692"/>
              <a:ext cx="76291" cy="1167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367849" y="3960275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90"/>
                  </a:lnTo>
                  <a:lnTo>
                    <a:pt x="1198" y="35016"/>
                  </a:lnTo>
                  <a:lnTo>
                    <a:pt x="5459" y="42872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7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2"/>
                  </a:lnTo>
                  <a:lnTo>
                    <a:pt x="74560" y="11982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221" y="3683739"/>
              <a:ext cx="102919" cy="252703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367849" y="3597064"/>
              <a:ext cx="76291" cy="668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367849" y="3516646"/>
              <a:ext cx="74930" cy="61594"/>
            </a:xfrm>
            <a:custGeom>
              <a:avLst/>
              <a:gdLst/>
              <a:ahLst/>
              <a:cxnLst/>
              <a:rect l="l" t="t" r="r" b="b"/>
              <a:pathLst>
                <a:path w="74930" h="61595">
                  <a:moveTo>
                    <a:pt x="0" y="17175"/>
                  </a:moveTo>
                  <a:lnTo>
                    <a:pt x="0" y="30488"/>
                  </a:lnTo>
                  <a:lnTo>
                    <a:pt x="1198" y="35016"/>
                  </a:lnTo>
                  <a:lnTo>
                    <a:pt x="5459" y="42871"/>
                  </a:lnTo>
                  <a:lnTo>
                    <a:pt x="8787" y="46200"/>
                  </a:lnTo>
                  <a:lnTo>
                    <a:pt x="13049" y="48996"/>
                  </a:lnTo>
                  <a:lnTo>
                    <a:pt x="1732" y="48996"/>
                  </a:lnTo>
                  <a:lnTo>
                    <a:pt x="1732" y="60979"/>
                  </a:lnTo>
                  <a:lnTo>
                    <a:pt x="74560" y="60979"/>
                  </a:lnTo>
                  <a:lnTo>
                    <a:pt x="74560" y="48996"/>
                  </a:lnTo>
                  <a:lnTo>
                    <a:pt x="26362" y="48996"/>
                  </a:lnTo>
                  <a:lnTo>
                    <a:pt x="20770" y="47132"/>
                  </a:lnTo>
                  <a:lnTo>
                    <a:pt x="12515" y="39676"/>
                  </a:lnTo>
                  <a:lnTo>
                    <a:pt x="10386" y="34616"/>
                  </a:lnTo>
                  <a:lnTo>
                    <a:pt x="10386" y="22767"/>
                  </a:lnTo>
                  <a:lnTo>
                    <a:pt x="12117" y="18773"/>
                  </a:lnTo>
                  <a:lnTo>
                    <a:pt x="19039" y="13448"/>
                  </a:lnTo>
                  <a:lnTo>
                    <a:pt x="24099" y="11983"/>
                  </a:lnTo>
                  <a:lnTo>
                    <a:pt x="74560" y="11983"/>
                  </a:lnTo>
                  <a:lnTo>
                    <a:pt x="74560" y="0"/>
                  </a:lnTo>
                  <a:lnTo>
                    <a:pt x="30623" y="0"/>
                  </a:lnTo>
                  <a:lnTo>
                    <a:pt x="20637" y="0"/>
                  </a:lnTo>
                  <a:lnTo>
                    <a:pt x="13049" y="2263"/>
                  </a:lnTo>
                  <a:lnTo>
                    <a:pt x="2663" y="10784"/>
                  </a:lnTo>
                  <a:lnTo>
                    <a:pt x="0" y="17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129165" y="2770481"/>
              <a:ext cx="2145665" cy="1651635"/>
            </a:xfrm>
            <a:custGeom>
              <a:avLst/>
              <a:gdLst/>
              <a:ahLst/>
              <a:cxnLst/>
              <a:rect l="l" t="t" r="r" b="b"/>
              <a:pathLst>
                <a:path w="2145665" h="1651635">
                  <a:moveTo>
                    <a:pt x="0" y="1651186"/>
                  </a:moveTo>
                  <a:lnTo>
                    <a:pt x="0" y="1430740"/>
                  </a:lnTo>
                </a:path>
                <a:path w="2145665" h="1651635">
                  <a:moveTo>
                    <a:pt x="429056" y="1525913"/>
                  </a:moveTo>
                  <a:lnTo>
                    <a:pt x="429056" y="1127997"/>
                  </a:lnTo>
                </a:path>
                <a:path w="2145665" h="1651635">
                  <a:moveTo>
                    <a:pt x="858113" y="1601016"/>
                  </a:moveTo>
                  <a:lnTo>
                    <a:pt x="858113" y="0"/>
                  </a:lnTo>
                </a:path>
                <a:path w="2145665" h="1651635">
                  <a:moveTo>
                    <a:pt x="1287170" y="1620045"/>
                  </a:moveTo>
                  <a:lnTo>
                    <a:pt x="1287170" y="1585441"/>
                  </a:lnTo>
                </a:path>
                <a:path w="2145665" h="1651635">
                  <a:moveTo>
                    <a:pt x="1716227" y="1610692"/>
                  </a:moveTo>
                  <a:lnTo>
                    <a:pt x="1716227" y="1432858"/>
                  </a:lnTo>
                </a:path>
                <a:path w="2145665" h="1651635">
                  <a:moveTo>
                    <a:pt x="2145283" y="1567527"/>
                  </a:moveTo>
                  <a:lnTo>
                    <a:pt x="2145283" y="1149651"/>
                  </a:lnTo>
                </a:path>
              </a:pathLst>
            </a:custGeom>
            <a:ln w="11095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092181" y="442166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521238" y="4296395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950295" y="437149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379352" y="4390527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808409" y="4381174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237465" y="4338008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2092181" y="4201222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521238" y="3898479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950295" y="2770481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4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3379352" y="435592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808409" y="4203340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237465" y="3920133"/>
              <a:ext cx="74295" cy="0"/>
            </a:xfrm>
            <a:custGeom>
              <a:avLst/>
              <a:gdLst/>
              <a:ahLst/>
              <a:cxnLst/>
              <a:rect l="l" t="t" r="r" b="b"/>
              <a:pathLst>
                <a:path w="74295">
                  <a:moveTo>
                    <a:pt x="73967" y="0"/>
                  </a:moveTo>
                  <a:lnTo>
                    <a:pt x="0" y="0"/>
                  </a:lnTo>
                </a:path>
              </a:pathLst>
            </a:custGeom>
            <a:ln w="7396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3" name="object 10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88482" y="4270763"/>
              <a:ext cx="81364" cy="81364"/>
            </a:xfrm>
            <a:prstGeom prst="rect">
              <a:avLst/>
            </a:prstGeom>
          </p:spPr>
        </p:pic>
        <p:pic>
          <p:nvPicPr>
            <p:cNvPr id="104" name="object 10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7539" y="4056755"/>
              <a:ext cx="81364" cy="81364"/>
            </a:xfrm>
            <a:prstGeom prst="rect">
              <a:avLst/>
            </a:prstGeom>
          </p:spPr>
        </p:pic>
        <p:pic>
          <p:nvPicPr>
            <p:cNvPr id="105" name="object 10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6596" y="3530307"/>
              <a:ext cx="81364" cy="81364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379351" y="4336240"/>
              <a:ext cx="74295" cy="74295"/>
            </a:xfrm>
            <a:custGeom>
              <a:avLst/>
              <a:gdLst/>
              <a:ahLst/>
              <a:cxnLst/>
              <a:rect l="l" t="t" r="r" b="b"/>
              <a:pathLst>
                <a:path w="74295" h="74295">
                  <a:moveTo>
                    <a:pt x="36983" y="0"/>
                  </a:moveTo>
                  <a:lnTo>
                    <a:pt x="0" y="73967"/>
                  </a:lnTo>
                  <a:lnTo>
                    <a:pt x="73967" y="73967"/>
                  </a:lnTo>
                  <a:lnTo>
                    <a:pt x="36983" y="0"/>
                  </a:lnTo>
                  <a:close/>
                </a:path>
              </a:pathLst>
            </a:custGeom>
            <a:ln w="73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04711" y="4251574"/>
              <a:ext cx="81364" cy="81364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3766" y="4088388"/>
              <a:ext cx="81364" cy="8136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021901" y="2687922"/>
              <a:ext cx="2360295" cy="1816735"/>
            </a:xfrm>
            <a:custGeom>
              <a:avLst/>
              <a:gdLst/>
              <a:ahLst/>
              <a:cxnLst/>
              <a:rect l="l" t="t" r="r" b="b"/>
              <a:pathLst>
                <a:path w="2360295" h="1816735">
                  <a:moveTo>
                    <a:pt x="2359812" y="1816304"/>
                  </a:moveTo>
                  <a:lnTo>
                    <a:pt x="2359812" y="0"/>
                  </a:lnTo>
                </a:path>
                <a:path w="2360295" h="1816735">
                  <a:moveTo>
                    <a:pt x="0" y="1816304"/>
                  </a:moveTo>
                  <a:lnTo>
                    <a:pt x="2359812" y="1816304"/>
                  </a:lnTo>
                </a:path>
                <a:path w="2360295" h="1816735">
                  <a:moveTo>
                    <a:pt x="0" y="0"/>
                  </a:moveTo>
                  <a:lnTo>
                    <a:pt x="2359812" y="0"/>
                  </a:lnTo>
                </a:path>
              </a:pathLst>
            </a:custGeom>
            <a:ln w="59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1902717" y="2193825"/>
            <a:ext cx="26187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5" dirty="0">
                <a:solidFill>
                  <a:srgbClr val="FF644E"/>
                </a:solidFill>
                <a:latin typeface="Arial"/>
                <a:cs typeface="Arial"/>
              </a:rPr>
              <a:t>Intra-cluster</a:t>
            </a:r>
            <a:r>
              <a:rPr sz="1850" b="1" spc="-2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1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34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6018410" y="2213471"/>
            <a:ext cx="2606040" cy="308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850" b="1" spc="10" dirty="0">
                <a:solidFill>
                  <a:srgbClr val="FF644E"/>
                </a:solidFill>
                <a:latin typeface="Arial"/>
                <a:cs typeface="Arial"/>
              </a:rPr>
              <a:t>Inter-cluster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spc="-25" dirty="0">
                <a:solidFill>
                  <a:srgbClr val="FF644E"/>
                </a:solidFill>
                <a:latin typeface="Arial"/>
                <a:cs typeface="Arial"/>
              </a:rPr>
              <a:t>sync</a:t>
            </a:r>
            <a:r>
              <a:rPr sz="1850" b="1" spc="-35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FF644E"/>
                </a:solidFill>
                <a:latin typeface="Arial"/>
                <a:cs typeface="Arial"/>
              </a:rPr>
              <a:t>error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1350347" y="5261542"/>
            <a:ext cx="3235325" cy="146621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34290" marR="34290" indent="10160" algn="ctr">
              <a:lnSpc>
                <a:spcPct val="101000"/>
              </a:lnSpc>
            </a:pPr>
            <a:r>
              <a:rPr sz="1850" b="1" i="1" spc="-15" dirty="0">
                <a:latin typeface="Arial"/>
                <a:cs typeface="Arial"/>
              </a:rPr>
              <a:t>We</a:t>
            </a:r>
            <a:r>
              <a:rPr sz="1850" b="1" i="1" spc="8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achieve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</a:t>
            </a:r>
            <a:r>
              <a:rPr sz="1850" b="1" i="1" spc="9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average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 of few milliseconds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and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best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case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under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millisecond.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548007" y="5241008"/>
            <a:ext cx="3235325" cy="1181735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20955" rIns="0" bIns="0" rtlCol="0">
            <a:spAutoFit/>
          </a:bodyPr>
          <a:lstStyle/>
          <a:p>
            <a:pPr marR="635" algn="ctr">
              <a:lnSpc>
                <a:spcPct val="100000"/>
              </a:lnSpc>
              <a:spcBef>
                <a:spcPts val="165"/>
              </a:spcBef>
            </a:pP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Key</a:t>
            </a:r>
            <a:r>
              <a:rPr sz="1850" b="1" i="1" spc="-40" dirty="0">
                <a:solidFill>
                  <a:srgbClr val="FF644E"/>
                </a:solidFill>
                <a:latin typeface="Arial"/>
                <a:cs typeface="Arial"/>
              </a:rPr>
              <a:t> </a:t>
            </a:r>
            <a:r>
              <a:rPr sz="1850" b="1" i="1" dirty="0">
                <a:solidFill>
                  <a:srgbClr val="FF644E"/>
                </a:solidFill>
                <a:latin typeface="Arial"/>
                <a:cs typeface="Arial"/>
              </a:rPr>
              <a:t>Result</a:t>
            </a:r>
            <a:endParaRPr sz="1850">
              <a:latin typeface="Arial"/>
              <a:cs typeface="Arial"/>
            </a:endParaRPr>
          </a:p>
          <a:p>
            <a:pPr marL="50800" marR="44450" indent="-6985" algn="ctr">
              <a:lnSpc>
                <a:spcPct val="101000"/>
              </a:lnSpc>
            </a:pPr>
            <a:r>
              <a:rPr sz="1850" b="1" i="1" dirty="0">
                <a:latin typeface="Arial"/>
                <a:cs typeface="Arial"/>
              </a:rPr>
              <a:t>On average inter-cluster </a:t>
            </a:r>
            <a:r>
              <a:rPr sz="1850" b="1" i="1" spc="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sync</a:t>
            </a:r>
            <a:r>
              <a:rPr sz="1850" b="1" i="1" spc="-1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are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greater</a:t>
            </a:r>
            <a:r>
              <a:rPr sz="1850" b="1" i="1" spc="-1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than </a:t>
            </a:r>
            <a:r>
              <a:rPr sz="1850" b="1" i="1" spc="-500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intra-cluster</a:t>
            </a:r>
            <a:r>
              <a:rPr sz="1850" b="1" i="1" spc="-5" dirty="0">
                <a:latin typeface="Arial"/>
                <a:cs typeface="Arial"/>
              </a:rPr>
              <a:t> </a:t>
            </a:r>
            <a:r>
              <a:rPr sz="1850" b="1" i="1" dirty="0">
                <a:latin typeface="Arial"/>
                <a:cs typeface="Arial"/>
              </a:rPr>
              <a:t>errors.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946348"/>
            <a:ext cx="2974340" cy="520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90" dirty="0">
                <a:latin typeface="Arial MT"/>
                <a:cs typeface="Arial MT"/>
              </a:rPr>
              <a:t>Сравнение </a:t>
            </a:r>
            <a:r>
              <a:rPr lang="en-US" sz="3250" b="0" i="0" spc="-190" dirty="0">
                <a:latin typeface="Arial MT"/>
                <a:cs typeface="Arial MT"/>
              </a:rPr>
              <a:t>NTP</a:t>
            </a:r>
            <a:endParaRPr sz="3250" dirty="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9253" y="2538088"/>
            <a:ext cx="3094355" cy="2693670"/>
            <a:chOff x="1049253" y="2538088"/>
            <a:chExt cx="3094355" cy="2693670"/>
          </a:xfrm>
        </p:grpSpPr>
        <p:sp>
          <p:nvSpPr>
            <p:cNvPr id="4" name="object 4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015134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410" y="4884061"/>
              <a:ext cx="106439" cy="15691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0234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508" y="0"/>
                  </a:lnTo>
                  <a:lnTo>
                    <a:pt x="58508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81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98" y="72605"/>
                  </a:lnTo>
                  <a:lnTo>
                    <a:pt x="59550" y="65557"/>
                  </a:lnTo>
                  <a:lnTo>
                    <a:pt x="57124" y="59550"/>
                  </a:lnTo>
                  <a:lnTo>
                    <a:pt x="53721" y="54584"/>
                  </a:lnTo>
                  <a:lnTo>
                    <a:pt x="50050" y="50304"/>
                  </a:lnTo>
                  <a:lnTo>
                    <a:pt x="50050" y="74180"/>
                  </a:lnTo>
                  <a:lnTo>
                    <a:pt x="50050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19" y="69240"/>
                  </a:lnTo>
                  <a:lnTo>
                    <a:pt x="19875" y="62191"/>
                  </a:lnTo>
                  <a:lnTo>
                    <a:pt x="24536" y="60363"/>
                  </a:lnTo>
                  <a:lnTo>
                    <a:pt x="36944" y="60363"/>
                  </a:lnTo>
                  <a:lnTo>
                    <a:pt x="41732" y="62191"/>
                  </a:lnTo>
                  <a:lnTo>
                    <a:pt x="48501" y="69240"/>
                  </a:lnTo>
                  <a:lnTo>
                    <a:pt x="50050" y="74180"/>
                  </a:lnTo>
                  <a:lnTo>
                    <a:pt x="50050" y="50304"/>
                  </a:lnTo>
                  <a:lnTo>
                    <a:pt x="48641" y="48653"/>
                  </a:lnTo>
                  <a:lnTo>
                    <a:pt x="40894" y="45694"/>
                  </a:lnTo>
                  <a:lnTo>
                    <a:pt x="20726" y="45694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81" y="112102"/>
                  </a:lnTo>
                  <a:lnTo>
                    <a:pt x="102781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8410" y="4572619"/>
              <a:ext cx="106439" cy="1569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0243" y="4484507"/>
              <a:ext cx="102774" cy="664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2389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5666" y="4884061"/>
              <a:ext cx="106439" cy="1569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637498" y="4750257"/>
              <a:ext cx="102870" cy="112395"/>
            </a:xfrm>
            <a:custGeom>
              <a:avLst/>
              <a:gdLst/>
              <a:ahLst/>
              <a:cxnLst/>
              <a:rect l="l" t="t" r="r" b="b"/>
              <a:pathLst>
                <a:path w="102869" h="112395">
                  <a:moveTo>
                    <a:pt x="69786" y="0"/>
                  </a:moveTo>
                  <a:lnTo>
                    <a:pt x="58496" y="0"/>
                  </a:lnTo>
                  <a:lnTo>
                    <a:pt x="58496" y="37084"/>
                  </a:lnTo>
                  <a:lnTo>
                    <a:pt x="69786" y="37084"/>
                  </a:lnTo>
                  <a:lnTo>
                    <a:pt x="69786" y="0"/>
                  </a:lnTo>
                  <a:close/>
                </a:path>
                <a:path w="102869" h="112395">
                  <a:moveTo>
                    <a:pt x="102768" y="98145"/>
                  </a:moveTo>
                  <a:lnTo>
                    <a:pt x="61468" y="98145"/>
                  </a:lnTo>
                  <a:lnTo>
                    <a:pt x="61468" y="80657"/>
                  </a:lnTo>
                  <a:lnTo>
                    <a:pt x="60985" y="72605"/>
                  </a:lnTo>
                  <a:lnTo>
                    <a:pt x="59537" y="65557"/>
                  </a:lnTo>
                  <a:lnTo>
                    <a:pt x="57124" y="59550"/>
                  </a:lnTo>
                  <a:lnTo>
                    <a:pt x="53708" y="54584"/>
                  </a:lnTo>
                  <a:lnTo>
                    <a:pt x="50038" y="50304"/>
                  </a:lnTo>
                  <a:lnTo>
                    <a:pt x="50038" y="74180"/>
                  </a:lnTo>
                  <a:lnTo>
                    <a:pt x="50038" y="98145"/>
                  </a:lnTo>
                  <a:lnTo>
                    <a:pt x="11417" y="98145"/>
                  </a:lnTo>
                  <a:lnTo>
                    <a:pt x="11417" y="74180"/>
                  </a:lnTo>
                  <a:lnTo>
                    <a:pt x="13106" y="69240"/>
                  </a:lnTo>
                  <a:lnTo>
                    <a:pt x="19875" y="62191"/>
                  </a:lnTo>
                  <a:lnTo>
                    <a:pt x="24523" y="60363"/>
                  </a:lnTo>
                  <a:lnTo>
                    <a:pt x="36931" y="60363"/>
                  </a:lnTo>
                  <a:lnTo>
                    <a:pt x="41719" y="62191"/>
                  </a:lnTo>
                  <a:lnTo>
                    <a:pt x="48488" y="69240"/>
                  </a:lnTo>
                  <a:lnTo>
                    <a:pt x="50038" y="74180"/>
                  </a:lnTo>
                  <a:lnTo>
                    <a:pt x="50038" y="50304"/>
                  </a:lnTo>
                  <a:lnTo>
                    <a:pt x="48628" y="48653"/>
                  </a:lnTo>
                  <a:lnTo>
                    <a:pt x="40881" y="45694"/>
                  </a:lnTo>
                  <a:lnTo>
                    <a:pt x="20713" y="45694"/>
                  </a:lnTo>
                  <a:lnTo>
                    <a:pt x="13106" y="48653"/>
                  </a:lnTo>
                  <a:lnTo>
                    <a:pt x="11417" y="50584"/>
                  </a:lnTo>
                  <a:lnTo>
                    <a:pt x="7886" y="54584"/>
                  </a:lnTo>
                  <a:lnTo>
                    <a:pt x="4457" y="59550"/>
                  </a:lnTo>
                  <a:lnTo>
                    <a:pt x="1981" y="65557"/>
                  </a:lnTo>
                  <a:lnTo>
                    <a:pt x="495" y="72605"/>
                  </a:lnTo>
                  <a:lnTo>
                    <a:pt x="0" y="80657"/>
                  </a:lnTo>
                  <a:lnTo>
                    <a:pt x="0" y="112102"/>
                  </a:lnTo>
                  <a:lnTo>
                    <a:pt x="102768" y="112102"/>
                  </a:lnTo>
                  <a:lnTo>
                    <a:pt x="102768" y="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5666" y="4572619"/>
              <a:ext cx="106439" cy="1569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7499" y="4484507"/>
              <a:ext cx="102774" cy="664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9643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42920" y="5074826"/>
              <a:ext cx="106439" cy="15691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44748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68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08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06" y="149034"/>
                  </a:lnTo>
                  <a:lnTo>
                    <a:pt x="19875" y="141986"/>
                  </a:lnTo>
                  <a:lnTo>
                    <a:pt x="24523" y="140157"/>
                  </a:lnTo>
                  <a:lnTo>
                    <a:pt x="36931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81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68" y="191897"/>
                  </a:lnTo>
                  <a:lnTo>
                    <a:pt x="102768" y="177939"/>
                  </a:lnTo>
                  <a:close/>
                </a:path>
                <a:path w="102870" h="192404">
                  <a:moveTo>
                    <a:pt x="102768" y="45110"/>
                  </a:moveTo>
                  <a:lnTo>
                    <a:pt x="53708" y="45110"/>
                  </a:lnTo>
                  <a:lnTo>
                    <a:pt x="53708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696" y="45110"/>
                  </a:lnTo>
                  <a:lnTo>
                    <a:pt x="11696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68" y="59067"/>
                  </a:lnTo>
                  <a:lnTo>
                    <a:pt x="102768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42920" y="4676420"/>
              <a:ext cx="106439" cy="16281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4753" y="4480858"/>
              <a:ext cx="102774" cy="17385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36898" y="4430731"/>
              <a:ext cx="0" cy="24765"/>
            </a:xfrm>
            <a:custGeom>
              <a:avLst/>
              <a:gdLst/>
              <a:ahLst/>
              <a:cxnLst/>
              <a:rect l="l" t="t" r="r" b="b"/>
              <a:pathLst>
                <a:path h="24764">
                  <a:moveTo>
                    <a:pt x="0" y="0"/>
                  </a:moveTo>
                  <a:lnTo>
                    <a:pt x="0" y="24671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50175" y="5074826"/>
              <a:ext cx="106439" cy="15691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51999" y="4861229"/>
              <a:ext cx="102870" cy="192405"/>
            </a:xfrm>
            <a:custGeom>
              <a:avLst/>
              <a:gdLst/>
              <a:ahLst/>
              <a:cxnLst/>
              <a:rect l="l" t="t" r="r" b="b"/>
              <a:pathLst>
                <a:path w="102870" h="192404">
                  <a:moveTo>
                    <a:pt x="69786" y="79794"/>
                  </a:moveTo>
                  <a:lnTo>
                    <a:pt x="58508" y="79794"/>
                  </a:lnTo>
                  <a:lnTo>
                    <a:pt x="58508" y="116878"/>
                  </a:lnTo>
                  <a:lnTo>
                    <a:pt x="69786" y="116878"/>
                  </a:lnTo>
                  <a:lnTo>
                    <a:pt x="69786" y="79794"/>
                  </a:lnTo>
                  <a:close/>
                </a:path>
                <a:path w="102870" h="192404">
                  <a:moveTo>
                    <a:pt x="102781" y="177939"/>
                  </a:moveTo>
                  <a:lnTo>
                    <a:pt x="61468" y="177939"/>
                  </a:lnTo>
                  <a:lnTo>
                    <a:pt x="61468" y="160451"/>
                  </a:lnTo>
                  <a:lnTo>
                    <a:pt x="60985" y="152387"/>
                  </a:lnTo>
                  <a:lnTo>
                    <a:pt x="59550" y="145351"/>
                  </a:lnTo>
                  <a:lnTo>
                    <a:pt x="57124" y="139344"/>
                  </a:lnTo>
                  <a:lnTo>
                    <a:pt x="53721" y="134366"/>
                  </a:lnTo>
                  <a:lnTo>
                    <a:pt x="50050" y="130098"/>
                  </a:lnTo>
                  <a:lnTo>
                    <a:pt x="50050" y="153962"/>
                  </a:lnTo>
                  <a:lnTo>
                    <a:pt x="50050" y="177939"/>
                  </a:lnTo>
                  <a:lnTo>
                    <a:pt x="11417" y="177939"/>
                  </a:lnTo>
                  <a:lnTo>
                    <a:pt x="11417" y="153962"/>
                  </a:lnTo>
                  <a:lnTo>
                    <a:pt x="13119" y="149034"/>
                  </a:lnTo>
                  <a:lnTo>
                    <a:pt x="19875" y="141986"/>
                  </a:lnTo>
                  <a:lnTo>
                    <a:pt x="24536" y="140157"/>
                  </a:lnTo>
                  <a:lnTo>
                    <a:pt x="36944" y="140157"/>
                  </a:lnTo>
                  <a:lnTo>
                    <a:pt x="41732" y="141986"/>
                  </a:lnTo>
                  <a:lnTo>
                    <a:pt x="48501" y="149034"/>
                  </a:lnTo>
                  <a:lnTo>
                    <a:pt x="50050" y="153962"/>
                  </a:lnTo>
                  <a:lnTo>
                    <a:pt x="50050" y="130098"/>
                  </a:lnTo>
                  <a:lnTo>
                    <a:pt x="48641" y="128447"/>
                  </a:lnTo>
                  <a:lnTo>
                    <a:pt x="40894" y="125488"/>
                  </a:lnTo>
                  <a:lnTo>
                    <a:pt x="20726" y="125488"/>
                  </a:lnTo>
                  <a:lnTo>
                    <a:pt x="0" y="160451"/>
                  </a:lnTo>
                  <a:lnTo>
                    <a:pt x="0" y="191897"/>
                  </a:lnTo>
                  <a:lnTo>
                    <a:pt x="102781" y="191897"/>
                  </a:lnTo>
                  <a:lnTo>
                    <a:pt x="102781" y="177939"/>
                  </a:lnTo>
                  <a:close/>
                </a:path>
                <a:path w="102870" h="192404">
                  <a:moveTo>
                    <a:pt x="102781" y="45110"/>
                  </a:moveTo>
                  <a:lnTo>
                    <a:pt x="53721" y="45110"/>
                  </a:lnTo>
                  <a:lnTo>
                    <a:pt x="53721" y="4368"/>
                  </a:lnTo>
                  <a:lnTo>
                    <a:pt x="42011" y="4368"/>
                  </a:lnTo>
                  <a:lnTo>
                    <a:pt x="42011" y="45110"/>
                  </a:lnTo>
                  <a:lnTo>
                    <a:pt x="11709" y="45110"/>
                  </a:lnTo>
                  <a:lnTo>
                    <a:pt x="11709" y="0"/>
                  </a:lnTo>
                  <a:lnTo>
                    <a:pt x="0" y="0"/>
                  </a:lnTo>
                  <a:lnTo>
                    <a:pt x="0" y="59067"/>
                  </a:lnTo>
                  <a:lnTo>
                    <a:pt x="102781" y="59067"/>
                  </a:lnTo>
                  <a:lnTo>
                    <a:pt x="102781" y="451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50175" y="4676420"/>
              <a:ext cx="106439" cy="16281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52007" y="4480858"/>
              <a:ext cx="102774" cy="1738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49394" y="2538088"/>
              <a:ext cx="664932" cy="189264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51789" y="4348988"/>
              <a:ext cx="133790" cy="24107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077448" y="4268207"/>
              <a:ext cx="81280" cy="61594"/>
            </a:xfrm>
            <a:custGeom>
              <a:avLst/>
              <a:gdLst/>
              <a:ahLst/>
              <a:cxnLst/>
              <a:rect l="l" t="t" r="r" b="b"/>
              <a:pathLst>
                <a:path w="81280" h="61595">
                  <a:moveTo>
                    <a:pt x="0" y="18327"/>
                  </a:moveTo>
                  <a:lnTo>
                    <a:pt x="0" y="22274"/>
                  </a:lnTo>
                  <a:lnTo>
                    <a:pt x="685" y="30867"/>
                  </a:lnTo>
                  <a:lnTo>
                    <a:pt x="31553" y="60407"/>
                  </a:lnTo>
                  <a:lnTo>
                    <a:pt x="40462" y="61043"/>
                  </a:lnTo>
                  <a:lnTo>
                    <a:pt x="49288" y="60407"/>
                  </a:lnTo>
                  <a:lnTo>
                    <a:pt x="80116" y="31363"/>
                  </a:lnTo>
                  <a:lnTo>
                    <a:pt x="80782" y="23120"/>
                  </a:lnTo>
                  <a:lnTo>
                    <a:pt x="80782" y="18891"/>
                  </a:lnTo>
                  <a:lnTo>
                    <a:pt x="80359" y="14803"/>
                  </a:lnTo>
                  <a:lnTo>
                    <a:pt x="78948" y="7330"/>
                  </a:lnTo>
                  <a:lnTo>
                    <a:pt x="77680" y="3665"/>
                  </a:lnTo>
                  <a:lnTo>
                    <a:pt x="75987" y="0"/>
                  </a:lnTo>
                  <a:lnTo>
                    <a:pt x="64287" y="0"/>
                  </a:lnTo>
                  <a:lnTo>
                    <a:pt x="66260" y="3665"/>
                  </a:lnTo>
                  <a:lnTo>
                    <a:pt x="67811" y="7189"/>
                  </a:lnTo>
                  <a:lnTo>
                    <a:pt x="69785" y="14521"/>
                  </a:lnTo>
                  <a:lnTo>
                    <a:pt x="70208" y="18045"/>
                  </a:lnTo>
                  <a:lnTo>
                    <a:pt x="70208" y="29886"/>
                  </a:lnTo>
                  <a:lnTo>
                    <a:pt x="67670" y="36372"/>
                  </a:lnTo>
                  <a:lnTo>
                    <a:pt x="57237" y="45394"/>
                  </a:lnTo>
                  <a:lnTo>
                    <a:pt x="49907" y="47650"/>
                  </a:lnTo>
                  <a:lnTo>
                    <a:pt x="31156" y="47650"/>
                  </a:lnTo>
                  <a:lnTo>
                    <a:pt x="23826" y="45394"/>
                  </a:lnTo>
                  <a:lnTo>
                    <a:pt x="13393" y="36372"/>
                  </a:lnTo>
                  <a:lnTo>
                    <a:pt x="10714" y="29886"/>
                  </a:lnTo>
                  <a:lnTo>
                    <a:pt x="10714" y="18045"/>
                  </a:lnTo>
                  <a:lnTo>
                    <a:pt x="11278" y="14521"/>
                  </a:lnTo>
                  <a:lnTo>
                    <a:pt x="13252" y="7189"/>
                  </a:lnTo>
                  <a:lnTo>
                    <a:pt x="14662" y="3665"/>
                  </a:lnTo>
                  <a:lnTo>
                    <a:pt x="16635" y="0"/>
                  </a:lnTo>
                  <a:lnTo>
                    <a:pt x="4794" y="0"/>
                  </a:lnTo>
                  <a:lnTo>
                    <a:pt x="3242" y="3524"/>
                  </a:lnTo>
                  <a:lnTo>
                    <a:pt x="2114" y="7189"/>
                  </a:lnTo>
                  <a:lnTo>
                    <a:pt x="422" y="14521"/>
                  </a:lnTo>
                  <a:lnTo>
                    <a:pt x="0" y="18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49253" y="4182066"/>
              <a:ext cx="107143" cy="645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77448" y="4036700"/>
              <a:ext cx="80782" cy="12055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7448" y="3951546"/>
              <a:ext cx="78948" cy="6456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49248" y="3913631"/>
              <a:ext cx="107314" cy="12700"/>
            </a:xfrm>
            <a:custGeom>
              <a:avLst/>
              <a:gdLst/>
              <a:ahLst/>
              <a:cxnLst/>
              <a:rect l="l" t="t" r="r" b="b"/>
              <a:pathLst>
                <a:path w="107315" h="12700">
                  <a:moveTo>
                    <a:pt x="16065" y="0"/>
                  </a:moveTo>
                  <a:lnTo>
                    <a:pt x="0" y="0"/>
                  </a:lnTo>
                  <a:lnTo>
                    <a:pt x="0" y="12687"/>
                  </a:lnTo>
                  <a:lnTo>
                    <a:pt x="16065" y="12687"/>
                  </a:lnTo>
                  <a:lnTo>
                    <a:pt x="16065" y="0"/>
                  </a:lnTo>
                  <a:close/>
                </a:path>
                <a:path w="107315" h="12700">
                  <a:moveTo>
                    <a:pt x="107137" y="0"/>
                  </a:moveTo>
                  <a:lnTo>
                    <a:pt x="30022" y="0"/>
                  </a:lnTo>
                  <a:lnTo>
                    <a:pt x="30022" y="12687"/>
                  </a:lnTo>
                  <a:lnTo>
                    <a:pt x="107137" y="12687"/>
                  </a:lnTo>
                  <a:lnTo>
                    <a:pt x="1071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9253" y="3658731"/>
              <a:ext cx="108977" cy="23557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77448" y="3566953"/>
              <a:ext cx="80782" cy="7077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77448" y="3481801"/>
              <a:ext cx="78948" cy="6456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711507" y="2696037"/>
              <a:ext cx="2429510" cy="1734820"/>
            </a:xfrm>
            <a:custGeom>
              <a:avLst/>
              <a:gdLst/>
              <a:ahLst/>
              <a:cxnLst/>
              <a:rect l="l" t="t" r="r" b="b"/>
              <a:pathLst>
                <a:path w="2429510" h="1734820">
                  <a:moveTo>
                    <a:pt x="2429018" y="1734693"/>
                  </a:moveTo>
                  <a:lnTo>
                    <a:pt x="2429018" y="0"/>
                  </a:lnTo>
                </a:path>
                <a:path w="2429510" h="1734820">
                  <a:moveTo>
                    <a:pt x="0" y="1734693"/>
                  </a:moveTo>
                  <a:lnTo>
                    <a:pt x="2429018" y="1734693"/>
                  </a:lnTo>
                </a:path>
                <a:path w="2429510" h="1734820">
                  <a:moveTo>
                    <a:pt x="0" y="0"/>
                  </a:moveTo>
                  <a:lnTo>
                    <a:pt x="2429018" y="0"/>
                  </a:lnTo>
                </a:path>
              </a:pathLst>
            </a:custGeom>
            <a:ln w="56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70513" y="4533464"/>
            <a:ext cx="106441" cy="453815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479039" y="4633959"/>
            <a:ext cx="103334" cy="257992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085023" y="4628846"/>
            <a:ext cx="106439" cy="453815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694109" y="4729341"/>
            <a:ext cx="103190" cy="257992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1874978" y="4261239"/>
            <a:ext cx="280670" cy="94615"/>
            <a:chOff x="1874978" y="4261239"/>
            <a:chExt cx="280670" cy="94615"/>
          </a:xfrm>
        </p:grpSpPr>
        <p:sp>
          <p:nvSpPr>
            <p:cNvPr id="44" name="object 44"/>
            <p:cNvSpPr/>
            <p:nvPr/>
          </p:nvSpPr>
          <p:spPr>
            <a:xfrm>
              <a:off x="1878502" y="4264764"/>
              <a:ext cx="273685" cy="87630"/>
            </a:xfrm>
            <a:custGeom>
              <a:avLst/>
              <a:gdLst/>
              <a:ahLst/>
              <a:cxnLst/>
              <a:rect l="l" t="t" r="r" b="b"/>
              <a:pathLst>
                <a:path w="273685" h="87629">
                  <a:moveTo>
                    <a:pt x="0" y="62828"/>
                  </a:moveTo>
                  <a:lnTo>
                    <a:pt x="273264" y="62828"/>
                  </a:lnTo>
                  <a:lnTo>
                    <a:pt x="273264" y="22916"/>
                  </a:lnTo>
                  <a:lnTo>
                    <a:pt x="0" y="22916"/>
                  </a:lnTo>
                  <a:lnTo>
                    <a:pt x="0" y="62828"/>
                  </a:lnTo>
                </a:path>
                <a:path w="273685" h="87629">
                  <a:moveTo>
                    <a:pt x="136631" y="62828"/>
                  </a:moveTo>
                  <a:lnTo>
                    <a:pt x="136631" y="87117"/>
                  </a:lnTo>
                </a:path>
                <a:path w="273685" h="87629">
                  <a:moveTo>
                    <a:pt x="136631" y="22916"/>
                  </a:moveTo>
                  <a:lnTo>
                    <a:pt x="136631" y="0"/>
                  </a:lnTo>
                </a:path>
                <a:path w="273685" h="87629">
                  <a:moveTo>
                    <a:pt x="68316" y="87117"/>
                  </a:moveTo>
                  <a:lnTo>
                    <a:pt x="204947" y="87117"/>
                  </a:lnTo>
                </a:path>
                <a:path w="273685" h="87629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878502" y="4301110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2482233" y="3871458"/>
            <a:ext cx="280670" cy="442595"/>
            <a:chOff x="2482233" y="3871458"/>
            <a:chExt cx="280670" cy="442595"/>
          </a:xfrm>
        </p:grpSpPr>
        <p:sp>
          <p:nvSpPr>
            <p:cNvPr id="47" name="object 47"/>
            <p:cNvSpPr/>
            <p:nvPr/>
          </p:nvSpPr>
          <p:spPr>
            <a:xfrm>
              <a:off x="2485757" y="3874983"/>
              <a:ext cx="273685" cy="435609"/>
            </a:xfrm>
            <a:custGeom>
              <a:avLst/>
              <a:gdLst/>
              <a:ahLst/>
              <a:cxnLst/>
              <a:rect l="l" t="t" r="r" b="b"/>
              <a:pathLst>
                <a:path w="273685" h="435610">
                  <a:moveTo>
                    <a:pt x="0" y="386847"/>
                  </a:moveTo>
                  <a:lnTo>
                    <a:pt x="273264" y="386847"/>
                  </a:lnTo>
                  <a:lnTo>
                    <a:pt x="273264" y="214106"/>
                  </a:lnTo>
                  <a:lnTo>
                    <a:pt x="0" y="214106"/>
                  </a:lnTo>
                  <a:lnTo>
                    <a:pt x="0" y="386847"/>
                  </a:lnTo>
                </a:path>
                <a:path w="273685" h="435610">
                  <a:moveTo>
                    <a:pt x="136631" y="386847"/>
                  </a:moveTo>
                  <a:lnTo>
                    <a:pt x="136631" y="435452"/>
                  </a:lnTo>
                </a:path>
                <a:path w="273685" h="435610">
                  <a:moveTo>
                    <a:pt x="136631" y="214106"/>
                  </a:moveTo>
                  <a:lnTo>
                    <a:pt x="136631" y="0"/>
                  </a:lnTo>
                </a:path>
                <a:path w="273685" h="435610">
                  <a:moveTo>
                    <a:pt x="68316" y="435452"/>
                  </a:moveTo>
                  <a:lnTo>
                    <a:pt x="204947" y="435452"/>
                  </a:lnTo>
                </a:path>
                <a:path w="273685" h="43561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485757" y="4196485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3089487" y="3946654"/>
            <a:ext cx="280670" cy="368935"/>
            <a:chOff x="3089487" y="3946654"/>
            <a:chExt cx="280670" cy="368935"/>
          </a:xfrm>
        </p:grpSpPr>
        <p:sp>
          <p:nvSpPr>
            <p:cNvPr id="50" name="object 50"/>
            <p:cNvSpPr/>
            <p:nvPr/>
          </p:nvSpPr>
          <p:spPr>
            <a:xfrm>
              <a:off x="3093012" y="3950178"/>
              <a:ext cx="273685" cy="361950"/>
            </a:xfrm>
            <a:custGeom>
              <a:avLst/>
              <a:gdLst/>
              <a:ahLst/>
              <a:cxnLst/>
              <a:rect l="l" t="t" r="r" b="b"/>
              <a:pathLst>
                <a:path w="273685" h="361950">
                  <a:moveTo>
                    <a:pt x="0" y="292012"/>
                  </a:moveTo>
                  <a:lnTo>
                    <a:pt x="273264" y="292012"/>
                  </a:lnTo>
                  <a:lnTo>
                    <a:pt x="273264" y="174705"/>
                  </a:lnTo>
                  <a:lnTo>
                    <a:pt x="0" y="174705"/>
                  </a:lnTo>
                  <a:lnTo>
                    <a:pt x="0" y="292012"/>
                  </a:lnTo>
                </a:path>
                <a:path w="273685" h="361950">
                  <a:moveTo>
                    <a:pt x="136631" y="292012"/>
                  </a:moveTo>
                  <a:lnTo>
                    <a:pt x="136631" y="361872"/>
                  </a:lnTo>
                </a:path>
                <a:path w="273685" h="361950">
                  <a:moveTo>
                    <a:pt x="136631" y="174705"/>
                  </a:moveTo>
                  <a:lnTo>
                    <a:pt x="136631" y="0"/>
                  </a:lnTo>
                </a:path>
                <a:path w="273685" h="361950">
                  <a:moveTo>
                    <a:pt x="68316" y="361872"/>
                  </a:moveTo>
                  <a:lnTo>
                    <a:pt x="204947" y="361872"/>
                  </a:lnTo>
                </a:path>
                <a:path w="273685" h="361950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093012" y="4203806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3696742" y="2771362"/>
            <a:ext cx="280670" cy="1532890"/>
            <a:chOff x="3696742" y="2771362"/>
            <a:chExt cx="280670" cy="1532890"/>
          </a:xfrm>
        </p:grpSpPr>
        <p:sp>
          <p:nvSpPr>
            <p:cNvPr id="53" name="object 53"/>
            <p:cNvSpPr/>
            <p:nvPr/>
          </p:nvSpPr>
          <p:spPr>
            <a:xfrm>
              <a:off x="3700266" y="2774887"/>
              <a:ext cx="273685" cy="1525905"/>
            </a:xfrm>
            <a:custGeom>
              <a:avLst/>
              <a:gdLst/>
              <a:ahLst/>
              <a:cxnLst/>
              <a:rect l="l" t="t" r="r" b="b"/>
              <a:pathLst>
                <a:path w="273685" h="1525904">
                  <a:moveTo>
                    <a:pt x="0" y="1187778"/>
                  </a:moveTo>
                  <a:lnTo>
                    <a:pt x="273264" y="1187778"/>
                  </a:lnTo>
                  <a:lnTo>
                    <a:pt x="273264" y="708740"/>
                  </a:lnTo>
                  <a:lnTo>
                    <a:pt x="0" y="708740"/>
                  </a:lnTo>
                  <a:lnTo>
                    <a:pt x="0" y="1187778"/>
                  </a:lnTo>
                </a:path>
                <a:path w="273685" h="1525904">
                  <a:moveTo>
                    <a:pt x="136631" y="1187778"/>
                  </a:moveTo>
                  <a:lnTo>
                    <a:pt x="136631" y="1525671"/>
                  </a:lnTo>
                </a:path>
                <a:path w="273685" h="1525904">
                  <a:moveTo>
                    <a:pt x="136631" y="708740"/>
                  </a:moveTo>
                  <a:lnTo>
                    <a:pt x="136631" y="0"/>
                  </a:lnTo>
                </a:path>
                <a:path w="273685" h="1525904">
                  <a:moveTo>
                    <a:pt x="68316" y="1525671"/>
                  </a:moveTo>
                  <a:lnTo>
                    <a:pt x="204947" y="1525671"/>
                  </a:lnTo>
                </a:path>
                <a:path w="273685" h="1525904">
                  <a:moveTo>
                    <a:pt x="68316" y="0"/>
                  </a:moveTo>
                  <a:lnTo>
                    <a:pt x="204947" y="0"/>
                  </a:lnTo>
                </a:path>
              </a:pathLst>
            </a:custGeom>
            <a:ln w="7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00266" y="3694329"/>
              <a:ext cx="273685" cy="0"/>
            </a:xfrm>
            <a:custGeom>
              <a:avLst/>
              <a:gdLst/>
              <a:ahLst/>
              <a:cxnLst/>
              <a:rect l="l" t="t" r="r" b="b"/>
              <a:pathLst>
                <a:path w="273685">
                  <a:moveTo>
                    <a:pt x="0" y="0"/>
                  </a:moveTo>
                  <a:lnTo>
                    <a:pt x="273264" y="0"/>
                  </a:lnTo>
                </a:path>
              </a:pathLst>
            </a:custGeom>
            <a:ln w="7049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709284" y="2579618"/>
            <a:ext cx="3103245" cy="2225040"/>
            <a:chOff x="5709284" y="2579618"/>
            <a:chExt cx="3103245" cy="2225040"/>
          </a:xfrm>
        </p:grpSpPr>
        <p:sp>
          <p:nvSpPr>
            <p:cNvPr id="56" name="object 56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733265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98589" y="4692703"/>
              <a:ext cx="286699" cy="109432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804804" y="4690752"/>
              <a:ext cx="177655" cy="113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563633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431046" y="4692703"/>
              <a:ext cx="274704" cy="10943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394001" y="4635487"/>
              <a:ext cx="0" cy="26670"/>
            </a:xfrm>
            <a:custGeom>
              <a:avLst/>
              <a:gdLst/>
              <a:ahLst/>
              <a:cxnLst/>
              <a:rect l="l" t="t" r="r" b="b"/>
              <a:pathLst>
                <a:path h="26670">
                  <a:moveTo>
                    <a:pt x="0" y="0"/>
                  </a:moveTo>
                  <a:lnTo>
                    <a:pt x="0" y="26269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61414" y="4692703"/>
              <a:ext cx="274704" cy="109432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91811" y="451495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6179987" y="4460627"/>
              <a:ext cx="75656" cy="11333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291811" y="4147136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99190" y="4092807"/>
              <a:ext cx="69502" cy="111382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4092807"/>
              <a:ext cx="75656" cy="11333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4092807"/>
              <a:ext cx="75656" cy="113333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4092807"/>
              <a:ext cx="75656" cy="11333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4092807"/>
              <a:ext cx="75655" cy="11333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291811" y="3779314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5588" y="3724986"/>
              <a:ext cx="173678" cy="113333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724986"/>
              <a:ext cx="75656" cy="113333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724986"/>
              <a:ext cx="75656" cy="11333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724986"/>
              <a:ext cx="75655" cy="113333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291811" y="3411493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893611" y="3357165"/>
              <a:ext cx="75656" cy="11333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798741" y="3357165"/>
              <a:ext cx="75505" cy="113333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89082" y="3357165"/>
              <a:ext cx="75656" cy="11333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84553" y="3357165"/>
              <a:ext cx="75656" cy="113333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25" y="3357165"/>
              <a:ext cx="75655" cy="113333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291811" y="3043672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798440" y="2989343"/>
              <a:ext cx="75055" cy="11333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893611" y="2989343"/>
              <a:ext cx="75656" cy="113334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5989082" y="2989343"/>
              <a:ext cx="75656" cy="113334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6084553" y="2989343"/>
              <a:ext cx="75656" cy="11333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6180025" y="2989343"/>
              <a:ext cx="75655" cy="113334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291811" y="2675851"/>
              <a:ext cx="26670" cy="0"/>
            </a:xfrm>
            <a:custGeom>
              <a:avLst/>
              <a:gdLst/>
              <a:ahLst/>
              <a:cxnLst/>
              <a:rect l="l" t="t" r="r" b="b"/>
              <a:pathLst>
                <a:path w="26670">
                  <a:moveTo>
                    <a:pt x="26269" y="0"/>
                  </a:moveTo>
                  <a:lnTo>
                    <a:pt x="0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09284" y="2623474"/>
              <a:ext cx="65147" cy="109430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798149" y="2621522"/>
              <a:ext cx="75656" cy="113334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893621" y="2621522"/>
              <a:ext cx="75655" cy="113334"/>
            </a:xfrm>
            <a:prstGeom prst="rect">
              <a:avLst/>
            </a:prstGeom>
          </p:spPr>
        </p:pic>
        <p:pic>
          <p:nvPicPr>
            <p:cNvPr id="101" name="object 101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989092" y="2621522"/>
              <a:ext cx="75656" cy="113334"/>
            </a:xfrm>
            <a:prstGeom prst="rect">
              <a:avLst/>
            </a:prstGeom>
          </p:spPr>
        </p:pic>
        <p:pic>
          <p:nvPicPr>
            <p:cNvPr id="102" name="object 10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6084562" y="2621522"/>
              <a:ext cx="75657" cy="113334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80034" y="2621522"/>
              <a:ext cx="75655" cy="113334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6318081" y="2582620"/>
              <a:ext cx="2491105" cy="2052955"/>
            </a:xfrm>
            <a:custGeom>
              <a:avLst/>
              <a:gdLst/>
              <a:ahLst/>
              <a:cxnLst/>
              <a:rect l="l" t="t" r="r" b="b"/>
              <a:pathLst>
                <a:path w="2491104" h="2052954">
                  <a:moveTo>
                    <a:pt x="0" y="2052867"/>
                  </a:moveTo>
                  <a:lnTo>
                    <a:pt x="0" y="0"/>
                  </a:lnTo>
                </a:path>
                <a:path w="2491104" h="2052954">
                  <a:moveTo>
                    <a:pt x="2491103" y="2052867"/>
                  </a:moveTo>
                  <a:lnTo>
                    <a:pt x="2491103" y="0"/>
                  </a:lnTo>
                </a:path>
                <a:path w="2491104" h="2052954">
                  <a:moveTo>
                    <a:pt x="0" y="2052867"/>
                  </a:moveTo>
                  <a:lnTo>
                    <a:pt x="2491103" y="2052867"/>
                  </a:lnTo>
                </a:path>
                <a:path w="2491104" h="2052954">
                  <a:moveTo>
                    <a:pt x="0" y="0"/>
                  </a:moveTo>
                  <a:lnTo>
                    <a:pt x="2491103" y="0"/>
                  </a:lnTo>
                </a:path>
              </a:pathLst>
            </a:custGeom>
            <a:ln w="60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7361096" y="4856173"/>
            <a:ext cx="401320" cy="116205"/>
            <a:chOff x="7361096" y="4856173"/>
            <a:chExt cx="401320" cy="116205"/>
          </a:xfrm>
        </p:grpSpPr>
        <p:pic>
          <p:nvPicPr>
            <p:cNvPr id="106" name="object 106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361096" y="4858876"/>
              <a:ext cx="169777" cy="113334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7552489" y="4856173"/>
              <a:ext cx="75656" cy="114085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1262" y="4886197"/>
              <a:ext cx="69352" cy="8601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7748385" y="4856175"/>
              <a:ext cx="13970" cy="114300"/>
            </a:xfrm>
            <a:custGeom>
              <a:avLst/>
              <a:gdLst/>
              <a:ahLst/>
              <a:cxnLst/>
              <a:rect l="l" t="t" r="r" b="b"/>
              <a:pathLst>
                <a:path w="13970" h="114300">
                  <a:moveTo>
                    <a:pt x="0" y="0"/>
                  </a:moveTo>
                  <a:lnTo>
                    <a:pt x="0" y="114084"/>
                  </a:lnTo>
                  <a:lnTo>
                    <a:pt x="13510" y="114084"/>
                  </a:lnTo>
                  <a:lnTo>
                    <a:pt x="1351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8267982" y="4860828"/>
            <a:ext cx="257175" cy="109855"/>
            <a:chOff x="8267982" y="4860828"/>
            <a:chExt cx="257175" cy="109855"/>
          </a:xfrm>
        </p:grpSpPr>
        <p:pic>
          <p:nvPicPr>
            <p:cNvPr id="111" name="object 111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67982" y="4860828"/>
              <a:ext cx="77608" cy="109430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8370570" y="4860828"/>
              <a:ext cx="154553" cy="109430"/>
            </a:xfrm>
            <a:prstGeom prst="rect">
              <a:avLst/>
            </a:prstGeom>
          </p:spPr>
        </p:pic>
      </p:grpSp>
      <p:grpSp>
        <p:nvGrpSpPr>
          <p:cNvPr id="113" name="object 113"/>
          <p:cNvGrpSpPr/>
          <p:nvPr/>
        </p:nvGrpSpPr>
        <p:grpSpPr>
          <a:xfrm>
            <a:off x="5517469" y="3522186"/>
            <a:ext cx="145415" cy="1180465"/>
            <a:chOff x="5517469" y="3522186"/>
            <a:chExt cx="145415" cy="1180465"/>
          </a:xfrm>
        </p:grpSpPr>
        <p:pic>
          <p:nvPicPr>
            <p:cNvPr id="114" name="object 114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5520171" y="4445540"/>
              <a:ext cx="142455" cy="256692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5547492" y="4359527"/>
              <a:ext cx="86013" cy="64998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517469" y="4267809"/>
              <a:ext cx="114084" cy="68751"/>
            </a:xfrm>
            <a:prstGeom prst="rect">
              <a:avLst/>
            </a:prstGeom>
          </p:spPr>
        </p:pic>
        <p:pic>
          <p:nvPicPr>
            <p:cNvPr id="117" name="object 117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5547492" y="4113025"/>
              <a:ext cx="86013" cy="128363"/>
            </a:xfrm>
            <a:prstGeom prst="rect">
              <a:avLst/>
            </a:prstGeom>
          </p:spPr>
        </p:pic>
        <p:pic>
          <p:nvPicPr>
            <p:cNvPr id="118" name="object 118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4022357"/>
              <a:ext cx="84061" cy="68751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517464" y="3981983"/>
              <a:ext cx="114300" cy="13970"/>
            </a:xfrm>
            <a:custGeom>
              <a:avLst/>
              <a:gdLst/>
              <a:ahLst/>
              <a:cxnLst/>
              <a:rect l="l" t="t" r="r" b="b"/>
              <a:pathLst>
                <a:path w="114300" h="13970">
                  <a:moveTo>
                    <a:pt x="17106" y="0"/>
                  </a:moveTo>
                  <a:lnTo>
                    <a:pt x="0" y="0"/>
                  </a:lnTo>
                  <a:lnTo>
                    <a:pt x="0" y="13512"/>
                  </a:lnTo>
                  <a:lnTo>
                    <a:pt x="17106" y="13512"/>
                  </a:lnTo>
                  <a:lnTo>
                    <a:pt x="17106" y="0"/>
                  </a:lnTo>
                  <a:close/>
                </a:path>
                <a:path w="114300" h="13970">
                  <a:moveTo>
                    <a:pt x="114084" y="0"/>
                  </a:moveTo>
                  <a:lnTo>
                    <a:pt x="31978" y="0"/>
                  </a:lnTo>
                  <a:lnTo>
                    <a:pt x="31978" y="13512"/>
                  </a:lnTo>
                  <a:lnTo>
                    <a:pt x="114084" y="13512"/>
                  </a:lnTo>
                  <a:lnTo>
                    <a:pt x="11408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5517469" y="3710575"/>
              <a:ext cx="116036" cy="250837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5547492" y="3612852"/>
              <a:ext cx="86013" cy="75356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5547492" y="3522186"/>
              <a:ext cx="84061" cy="68750"/>
            </a:xfrm>
            <a:prstGeom prst="rect">
              <a:avLst/>
            </a:prstGeom>
          </p:spPr>
        </p:pic>
      </p:grpSp>
      <p:grpSp>
        <p:nvGrpSpPr>
          <p:cNvPr id="123" name="object 123"/>
          <p:cNvGrpSpPr/>
          <p:nvPr/>
        </p:nvGrpSpPr>
        <p:grpSpPr>
          <a:xfrm>
            <a:off x="5522122" y="3095727"/>
            <a:ext cx="111760" cy="351790"/>
            <a:chOff x="5522122" y="3095727"/>
            <a:chExt cx="111760" cy="351790"/>
          </a:xfrm>
        </p:grpSpPr>
        <p:pic>
          <p:nvPicPr>
            <p:cNvPr id="124" name="object 124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5522122" y="3376428"/>
              <a:ext cx="109430" cy="7055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5547492" y="3165679"/>
              <a:ext cx="86013" cy="187479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5547492" y="3095727"/>
              <a:ext cx="84455" cy="48260"/>
            </a:xfrm>
            <a:custGeom>
              <a:avLst/>
              <a:gdLst/>
              <a:ahLst/>
              <a:cxnLst/>
              <a:rect l="l" t="t" r="r" b="b"/>
              <a:pathLst>
                <a:path w="84454" h="48260">
                  <a:moveTo>
                    <a:pt x="0" y="6004"/>
                  </a:moveTo>
                  <a:lnTo>
                    <a:pt x="0" y="13510"/>
                  </a:lnTo>
                  <a:lnTo>
                    <a:pt x="1200" y="19063"/>
                  </a:lnTo>
                  <a:lnTo>
                    <a:pt x="6004" y="28070"/>
                  </a:lnTo>
                  <a:lnTo>
                    <a:pt x="9757" y="31823"/>
                  </a:lnTo>
                  <a:lnTo>
                    <a:pt x="14710" y="34524"/>
                  </a:lnTo>
                  <a:lnTo>
                    <a:pt x="1950" y="34524"/>
                  </a:lnTo>
                  <a:lnTo>
                    <a:pt x="1950" y="48035"/>
                  </a:lnTo>
                  <a:lnTo>
                    <a:pt x="84061" y="48035"/>
                  </a:lnTo>
                  <a:lnTo>
                    <a:pt x="84061" y="34524"/>
                  </a:lnTo>
                  <a:lnTo>
                    <a:pt x="31522" y="34524"/>
                  </a:lnTo>
                  <a:lnTo>
                    <a:pt x="24467" y="32574"/>
                  </a:lnTo>
                  <a:lnTo>
                    <a:pt x="14560" y="24317"/>
                  </a:lnTo>
                  <a:lnTo>
                    <a:pt x="12009" y="18463"/>
                  </a:lnTo>
                  <a:lnTo>
                    <a:pt x="12009" y="8707"/>
                  </a:lnTo>
                  <a:lnTo>
                    <a:pt x="13059" y="3152"/>
                  </a:lnTo>
                  <a:lnTo>
                    <a:pt x="13660" y="1501"/>
                  </a:lnTo>
                  <a:lnTo>
                    <a:pt x="14560" y="0"/>
                  </a:lnTo>
                  <a:lnTo>
                    <a:pt x="749" y="0"/>
                  </a:lnTo>
                  <a:lnTo>
                    <a:pt x="450" y="1501"/>
                  </a:lnTo>
                  <a:lnTo>
                    <a:pt x="0" y="6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7" name="object 127"/>
          <p:cNvGrpSpPr/>
          <p:nvPr/>
        </p:nvGrpSpPr>
        <p:grpSpPr>
          <a:xfrm>
            <a:off x="5517620" y="2517346"/>
            <a:ext cx="133985" cy="518159"/>
            <a:chOff x="5517620" y="2517346"/>
            <a:chExt cx="133985" cy="518159"/>
          </a:xfrm>
        </p:grpSpPr>
        <p:sp>
          <p:nvSpPr>
            <p:cNvPr id="128" name="object 128"/>
            <p:cNvSpPr/>
            <p:nvPr/>
          </p:nvSpPr>
          <p:spPr>
            <a:xfrm>
              <a:off x="5517620" y="300145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0"/>
                  </a:moveTo>
                  <a:lnTo>
                    <a:pt x="0" y="11709"/>
                  </a:lnTo>
                  <a:lnTo>
                    <a:pt x="8614" y="16949"/>
                  </a:lnTo>
                  <a:lnTo>
                    <a:pt x="50474" y="32274"/>
                  </a:lnTo>
                  <a:lnTo>
                    <a:pt x="66798" y="33625"/>
                  </a:lnTo>
                  <a:lnTo>
                    <a:pt x="75019" y="33287"/>
                  </a:lnTo>
                  <a:lnTo>
                    <a:pt x="116542" y="21372"/>
                  </a:lnTo>
                  <a:lnTo>
                    <a:pt x="133598" y="11709"/>
                  </a:lnTo>
                  <a:lnTo>
                    <a:pt x="133598" y="0"/>
                  </a:lnTo>
                  <a:lnTo>
                    <a:pt x="125204" y="4618"/>
                  </a:lnTo>
                  <a:lnTo>
                    <a:pt x="116880" y="8575"/>
                  </a:lnTo>
                  <a:lnTo>
                    <a:pt x="75301" y="19078"/>
                  </a:lnTo>
                  <a:lnTo>
                    <a:pt x="66798" y="19364"/>
                  </a:lnTo>
                  <a:lnTo>
                    <a:pt x="58383" y="19078"/>
                  </a:lnTo>
                  <a:lnTo>
                    <a:pt x="16905" y="8575"/>
                  </a:lnTo>
                  <a:lnTo>
                    <a:pt x="8501" y="46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5549442" y="2907937"/>
              <a:ext cx="84062" cy="68750"/>
            </a:xfrm>
            <a:prstGeom prst="rect">
              <a:avLst/>
            </a:prstGeom>
          </p:spPr>
        </p:pic>
        <p:pic>
          <p:nvPicPr>
            <p:cNvPr id="130" name="object 13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5547492" y="2570337"/>
              <a:ext cx="86013" cy="315833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517620" y="2517346"/>
              <a:ext cx="133985" cy="33655"/>
            </a:xfrm>
            <a:custGeom>
              <a:avLst/>
              <a:gdLst/>
              <a:ahLst/>
              <a:cxnLst/>
              <a:rect l="l" t="t" r="r" b="b"/>
              <a:pathLst>
                <a:path w="133985" h="33655">
                  <a:moveTo>
                    <a:pt x="0" y="21916"/>
                  </a:moveTo>
                  <a:lnTo>
                    <a:pt x="0" y="33625"/>
                  </a:lnTo>
                  <a:lnTo>
                    <a:pt x="8501" y="29091"/>
                  </a:lnTo>
                  <a:lnTo>
                    <a:pt x="16905" y="25162"/>
                  </a:lnTo>
                  <a:lnTo>
                    <a:pt x="58383" y="14569"/>
                  </a:lnTo>
                  <a:lnTo>
                    <a:pt x="66798" y="14262"/>
                  </a:lnTo>
                  <a:lnTo>
                    <a:pt x="75301" y="14569"/>
                  </a:lnTo>
                  <a:lnTo>
                    <a:pt x="116880" y="25162"/>
                  </a:lnTo>
                  <a:lnTo>
                    <a:pt x="133598" y="33625"/>
                  </a:lnTo>
                  <a:lnTo>
                    <a:pt x="133598" y="21916"/>
                  </a:lnTo>
                  <a:lnTo>
                    <a:pt x="91517" y="3167"/>
                  </a:lnTo>
                  <a:lnTo>
                    <a:pt x="66798" y="0"/>
                  </a:lnTo>
                  <a:lnTo>
                    <a:pt x="58664" y="361"/>
                  </a:lnTo>
                  <a:lnTo>
                    <a:pt x="17131" y="12385"/>
                  </a:lnTo>
                  <a:lnTo>
                    <a:pt x="8614" y="16827"/>
                  </a:lnTo>
                  <a:lnTo>
                    <a:pt x="0" y="21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2" name="object 132"/>
          <p:cNvGrpSpPr/>
          <p:nvPr/>
        </p:nvGrpSpPr>
        <p:grpSpPr>
          <a:xfrm>
            <a:off x="6604958" y="4478890"/>
            <a:ext cx="257175" cy="67310"/>
            <a:chOff x="6604958" y="4478890"/>
            <a:chExt cx="257175" cy="67310"/>
          </a:xfrm>
        </p:grpSpPr>
        <p:sp>
          <p:nvSpPr>
            <p:cNvPr id="133" name="object 133"/>
            <p:cNvSpPr/>
            <p:nvPr/>
          </p:nvSpPr>
          <p:spPr>
            <a:xfrm>
              <a:off x="6608710" y="4482643"/>
              <a:ext cx="249554" cy="59690"/>
            </a:xfrm>
            <a:custGeom>
              <a:avLst/>
              <a:gdLst/>
              <a:ahLst/>
              <a:cxnLst/>
              <a:rect l="l" t="t" r="r" b="b"/>
              <a:pathLst>
                <a:path w="249554" h="59689">
                  <a:moveTo>
                    <a:pt x="0" y="42933"/>
                  </a:moveTo>
                  <a:lnTo>
                    <a:pt x="249110" y="42933"/>
                  </a:lnTo>
                  <a:lnTo>
                    <a:pt x="249110" y="15660"/>
                  </a:lnTo>
                  <a:lnTo>
                    <a:pt x="0" y="15660"/>
                  </a:lnTo>
                  <a:lnTo>
                    <a:pt x="0" y="42933"/>
                  </a:lnTo>
                </a:path>
                <a:path w="249554" h="59689">
                  <a:moveTo>
                    <a:pt x="124555" y="42933"/>
                  </a:moveTo>
                  <a:lnTo>
                    <a:pt x="124555" y="59531"/>
                  </a:lnTo>
                </a:path>
                <a:path w="249554" h="59689">
                  <a:moveTo>
                    <a:pt x="124555" y="15660"/>
                  </a:moveTo>
                  <a:lnTo>
                    <a:pt x="124555" y="0"/>
                  </a:lnTo>
                </a:path>
                <a:path w="249554" h="59689">
                  <a:moveTo>
                    <a:pt x="62277" y="59531"/>
                  </a:moveTo>
                  <a:lnTo>
                    <a:pt x="186832" y="59531"/>
                  </a:lnTo>
                </a:path>
                <a:path w="249554" h="59689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6608710" y="4507480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5" name="object 135"/>
          <p:cNvGrpSpPr/>
          <p:nvPr/>
        </p:nvGrpSpPr>
        <p:grpSpPr>
          <a:xfrm>
            <a:off x="7435325" y="4212533"/>
            <a:ext cx="257175" cy="305435"/>
            <a:chOff x="7435325" y="4212533"/>
            <a:chExt cx="257175" cy="305435"/>
          </a:xfrm>
        </p:grpSpPr>
        <p:sp>
          <p:nvSpPr>
            <p:cNvPr id="136" name="object 136"/>
            <p:cNvSpPr/>
            <p:nvPr/>
          </p:nvSpPr>
          <p:spPr>
            <a:xfrm>
              <a:off x="7439078" y="4216285"/>
              <a:ext cx="249554" cy="297815"/>
            </a:xfrm>
            <a:custGeom>
              <a:avLst/>
              <a:gdLst/>
              <a:ahLst/>
              <a:cxnLst/>
              <a:rect l="l" t="t" r="r" b="b"/>
              <a:pathLst>
                <a:path w="249554" h="297814">
                  <a:moveTo>
                    <a:pt x="0" y="264353"/>
                  </a:moveTo>
                  <a:lnTo>
                    <a:pt x="249110" y="264353"/>
                  </a:lnTo>
                  <a:lnTo>
                    <a:pt x="249110" y="146310"/>
                  </a:lnTo>
                  <a:lnTo>
                    <a:pt x="0" y="146310"/>
                  </a:lnTo>
                  <a:lnTo>
                    <a:pt x="0" y="264353"/>
                  </a:lnTo>
                </a:path>
                <a:path w="249554" h="297814">
                  <a:moveTo>
                    <a:pt x="124555" y="264353"/>
                  </a:moveTo>
                  <a:lnTo>
                    <a:pt x="124555" y="297567"/>
                  </a:lnTo>
                </a:path>
                <a:path w="249554" h="297814">
                  <a:moveTo>
                    <a:pt x="124555" y="146310"/>
                  </a:moveTo>
                  <a:lnTo>
                    <a:pt x="124555" y="0"/>
                  </a:lnTo>
                </a:path>
                <a:path w="249554" h="297814">
                  <a:moveTo>
                    <a:pt x="62277" y="297567"/>
                  </a:moveTo>
                  <a:lnTo>
                    <a:pt x="186832" y="297567"/>
                  </a:lnTo>
                </a:path>
                <a:path w="249554" h="297814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7439078" y="443598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8265693" y="2672180"/>
            <a:ext cx="257175" cy="1846580"/>
            <a:chOff x="8265693" y="2672180"/>
            <a:chExt cx="257175" cy="1846580"/>
          </a:xfrm>
        </p:grpSpPr>
        <p:sp>
          <p:nvSpPr>
            <p:cNvPr id="139" name="object 139"/>
            <p:cNvSpPr/>
            <p:nvPr/>
          </p:nvSpPr>
          <p:spPr>
            <a:xfrm>
              <a:off x="8269445" y="2675932"/>
              <a:ext cx="249554" cy="1839595"/>
            </a:xfrm>
            <a:custGeom>
              <a:avLst/>
              <a:gdLst/>
              <a:ahLst/>
              <a:cxnLst/>
              <a:rect l="l" t="t" r="r" b="b"/>
              <a:pathLst>
                <a:path w="249554" h="1839595">
                  <a:moveTo>
                    <a:pt x="0" y="1819188"/>
                  </a:moveTo>
                  <a:lnTo>
                    <a:pt x="249110" y="1819188"/>
                  </a:lnTo>
                  <a:lnTo>
                    <a:pt x="249110" y="91135"/>
                  </a:lnTo>
                  <a:lnTo>
                    <a:pt x="0" y="91135"/>
                  </a:lnTo>
                  <a:lnTo>
                    <a:pt x="0" y="1819188"/>
                  </a:lnTo>
                </a:path>
                <a:path w="249554" h="1839595">
                  <a:moveTo>
                    <a:pt x="124555" y="1819188"/>
                  </a:moveTo>
                  <a:lnTo>
                    <a:pt x="124555" y="1838992"/>
                  </a:lnTo>
                </a:path>
                <a:path w="249554" h="1839595">
                  <a:moveTo>
                    <a:pt x="124555" y="91135"/>
                  </a:moveTo>
                  <a:lnTo>
                    <a:pt x="124555" y="0"/>
                  </a:lnTo>
                </a:path>
                <a:path w="249554" h="1839595">
                  <a:moveTo>
                    <a:pt x="62277" y="1838992"/>
                  </a:moveTo>
                  <a:lnTo>
                    <a:pt x="186832" y="1838992"/>
                  </a:lnTo>
                </a:path>
                <a:path w="249554" h="1839595">
                  <a:moveTo>
                    <a:pt x="62277" y="0"/>
                  </a:moveTo>
                  <a:lnTo>
                    <a:pt x="186832" y="0"/>
                  </a:lnTo>
                </a:path>
              </a:pathLst>
            </a:custGeom>
            <a:ln w="75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269445" y="4469005"/>
              <a:ext cx="249554" cy="0"/>
            </a:xfrm>
            <a:custGeom>
              <a:avLst/>
              <a:gdLst/>
              <a:ahLst/>
              <a:cxnLst/>
              <a:rect l="l" t="t" r="r" b="b"/>
              <a:pathLst>
                <a:path w="249554">
                  <a:moveTo>
                    <a:pt x="0" y="0"/>
                  </a:moveTo>
                  <a:lnTo>
                    <a:pt x="249110" y="0"/>
                  </a:lnTo>
                </a:path>
              </a:pathLst>
            </a:custGeom>
            <a:ln w="7505">
              <a:solidFill>
                <a:srgbClr val="FF7F0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1" name="object 141"/>
          <p:cNvSpPr txBox="1"/>
          <p:nvPr/>
        </p:nvSpPr>
        <p:spPr>
          <a:xfrm>
            <a:off x="1049248" y="2141345"/>
            <a:ext cx="4056627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последовательное соединение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499699" y="7363980"/>
            <a:ext cx="229235" cy="189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z="1050" b="1" spc="15" dirty="0">
                <a:latin typeface="Arial"/>
                <a:cs typeface="Arial"/>
              </a:rPr>
              <a:t>35</a:t>
            </a:fld>
            <a:endParaRPr sz="1050">
              <a:latin typeface="Arial"/>
              <a:cs typeface="Arial"/>
            </a:endParaRPr>
          </a:p>
        </p:txBody>
      </p:sp>
      <p:sp>
        <p:nvSpPr>
          <p:cNvPr id="142" name="object 142"/>
          <p:cNvSpPr txBox="1"/>
          <p:nvPr/>
        </p:nvSpPr>
        <p:spPr>
          <a:xfrm>
            <a:off x="6303012" y="2192454"/>
            <a:ext cx="29470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Соединение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NTP </a:t>
            </a:r>
            <a:r>
              <a:rPr lang="ru-RU" sz="1400" b="1" spc="15" dirty="0">
                <a:solidFill>
                  <a:srgbClr val="FF644E"/>
                </a:solidFill>
                <a:latin typeface="Arial"/>
                <a:cs typeface="Arial"/>
              </a:rPr>
              <a:t>через </a:t>
            </a:r>
            <a:r>
              <a:rPr lang="en-US" sz="1400" b="1" spc="15" dirty="0">
                <a:solidFill>
                  <a:srgbClr val="FF644E"/>
                </a:solidFill>
                <a:latin typeface="Arial"/>
                <a:cs typeface="Arial"/>
              </a:rPr>
              <a:t>BLE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1971640" y="5678651"/>
            <a:ext cx="6476365" cy="1451679"/>
          </a:xfrm>
          <a:prstGeom prst="rect">
            <a:avLst/>
          </a:prstGeom>
          <a:solidFill>
            <a:srgbClr val="ED220D">
              <a:alpha val="15629"/>
            </a:srgbClr>
          </a:solidFill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Ключевой результат</a:t>
            </a: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lang="ru-RU" sz="1850" b="1" i="1" dirty="0">
                <a:solidFill>
                  <a:srgbClr val="FF644E"/>
                </a:solidFill>
                <a:latin typeface="Arial"/>
                <a:cs typeface="Arial"/>
              </a:rPr>
              <a:t>Мы достигаем лучшей средней ошибки и распространения, чем NTP, как для последовательного соединения, так и для BLE, потребляя при этом меньше энергии.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2707630" y="5309562"/>
            <a:ext cx="552866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b="1" spc="15" dirty="0">
                <a:solidFill>
                  <a:srgbClr val="FF644E"/>
                </a:solidFill>
                <a:latin typeface="Arial"/>
                <a:cs typeface="Arial"/>
              </a:rPr>
              <a:t>NTP потребляет до 36% больше энергии.</a:t>
            </a:r>
            <a:r>
              <a:rPr sz="1850" b="1" spc="-10" dirty="0">
                <a:solidFill>
                  <a:srgbClr val="FF644E"/>
                </a:solidFill>
                <a:latin typeface="Arial"/>
                <a:cs typeface="Arial"/>
              </a:rPr>
              <a:t>.</a:t>
            </a:r>
            <a:endParaRPr sz="18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8609" y="897235"/>
            <a:ext cx="80657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65" dirty="0">
                <a:latin typeface="Arial MT"/>
                <a:cs typeface="Arial MT"/>
              </a:rPr>
              <a:t>Проблема и предлагаемый подход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7799" y="7258298"/>
            <a:ext cx="76835" cy="160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40"/>
              </a:lnSpc>
            </a:pPr>
            <a:r>
              <a:rPr sz="1050" spc="15" dirty="0">
                <a:latin typeface="Arial MT"/>
                <a:cs typeface="Arial MT"/>
              </a:rPr>
              <a:t>3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264" y="7209945"/>
            <a:ext cx="9509125" cy="448309"/>
          </a:xfrm>
          <a:custGeom>
            <a:avLst/>
            <a:gdLst/>
            <a:ahLst/>
            <a:cxnLst/>
            <a:rect l="l" t="t" r="r" b="b"/>
            <a:pathLst>
              <a:path w="9509125" h="448309">
                <a:moveTo>
                  <a:pt x="0" y="0"/>
                </a:moveTo>
                <a:lnTo>
                  <a:pt x="0" y="448154"/>
                </a:lnTo>
                <a:lnTo>
                  <a:pt x="9508552" y="448154"/>
                </a:lnTo>
                <a:lnTo>
                  <a:pt x="95085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40840" y="1686023"/>
            <a:ext cx="9377045" cy="5972175"/>
            <a:chOff x="340840" y="1686023"/>
            <a:chExt cx="9377045" cy="59721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840" y="1686023"/>
              <a:ext cx="9376719" cy="597207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5555" y="1736907"/>
              <a:ext cx="4216400" cy="340866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01558" y="7245598"/>
            <a:ext cx="102235" cy="186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050" spc="15" dirty="0">
                <a:latin typeface="Arial MT"/>
                <a:cs typeface="Arial MT"/>
              </a:rPr>
              <a:t>7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7900" y="1492488"/>
            <a:ext cx="2192020" cy="584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3650" i="0" spc="-90" dirty="0">
                <a:latin typeface="Arial"/>
                <a:cs typeface="Arial"/>
              </a:rPr>
              <a:t>Вопросы</a:t>
            </a:r>
            <a:endParaRPr sz="365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116502" y="3364953"/>
            <a:ext cx="7998459" cy="1947545"/>
            <a:chOff x="1116502" y="3364953"/>
            <a:chExt cx="7998459" cy="1947545"/>
          </a:xfrm>
        </p:grpSpPr>
        <p:sp>
          <p:nvSpPr>
            <p:cNvPr id="4" name="object 4"/>
            <p:cNvSpPr/>
            <p:nvPr/>
          </p:nvSpPr>
          <p:spPr>
            <a:xfrm>
              <a:off x="1116502" y="4422076"/>
              <a:ext cx="7822565" cy="0"/>
            </a:xfrm>
            <a:custGeom>
              <a:avLst/>
              <a:gdLst/>
              <a:ahLst/>
              <a:cxnLst/>
              <a:rect l="l" t="t" r="r" b="b"/>
              <a:pathLst>
                <a:path w="7822565">
                  <a:moveTo>
                    <a:pt x="0" y="0"/>
                  </a:moveTo>
                  <a:lnTo>
                    <a:pt x="7797619" y="0"/>
                  </a:lnTo>
                  <a:lnTo>
                    <a:pt x="7822176" y="0"/>
                  </a:lnTo>
                </a:path>
              </a:pathLst>
            </a:custGeom>
            <a:ln w="491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14122" y="4321886"/>
              <a:ext cx="200660" cy="200660"/>
            </a:xfrm>
            <a:custGeom>
              <a:avLst/>
              <a:gdLst/>
              <a:ahLst/>
              <a:cxnLst/>
              <a:rect l="l" t="t" r="r" b="b"/>
              <a:pathLst>
                <a:path w="200659" h="200660">
                  <a:moveTo>
                    <a:pt x="0" y="0"/>
                  </a:moveTo>
                  <a:lnTo>
                    <a:pt x="0" y="200381"/>
                  </a:lnTo>
                  <a:lnTo>
                    <a:pt x="200382" y="100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17419" y="4489716"/>
              <a:ext cx="809940" cy="80994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9521" y="3456717"/>
              <a:ext cx="1047750" cy="10477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111" y="4502312"/>
              <a:ext cx="809940" cy="8099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7468" y="3364953"/>
              <a:ext cx="1047750" cy="10477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28036" y="4750180"/>
              <a:ext cx="492318" cy="492318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69195" y="3642668"/>
            <a:ext cx="492318" cy="4923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75399" y="2155250"/>
            <a:ext cx="1558290" cy="949960"/>
            <a:chOff x="5875399" y="2155250"/>
            <a:chExt cx="1558290" cy="9499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5399" y="2155250"/>
              <a:ext cx="1558204" cy="9493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924513" y="218471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912959" y="2154029"/>
            <a:ext cx="1558290" cy="949960"/>
            <a:chOff x="2912959" y="2154029"/>
            <a:chExt cx="1558290" cy="9499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959" y="2154029"/>
              <a:ext cx="1558204" cy="9493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2073" y="2183497"/>
              <a:ext cx="1460500" cy="851535"/>
            </a:xfrm>
            <a:custGeom>
              <a:avLst/>
              <a:gdLst/>
              <a:ahLst/>
              <a:cxnLst/>
              <a:rect l="l" t="t" r="r" b="b"/>
              <a:pathLst>
                <a:path w="1460500" h="851535">
                  <a:moveTo>
                    <a:pt x="0" y="0"/>
                  </a:moveTo>
                  <a:lnTo>
                    <a:pt x="0" y="851114"/>
                  </a:lnTo>
                  <a:lnTo>
                    <a:pt x="1459978" y="851114"/>
                  </a:lnTo>
                  <a:lnTo>
                    <a:pt x="14599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8BA00">
                <a:alpha val="39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29102" y="2183499"/>
            <a:ext cx="3831590" cy="1606550"/>
            <a:chOff x="4729102" y="2183499"/>
            <a:chExt cx="3831590" cy="160655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9102" y="2316228"/>
              <a:ext cx="3831152" cy="147339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917644" y="2193321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020871" y="6574224"/>
            <a:ext cx="8182609" cy="1083945"/>
            <a:chOff x="1020871" y="6574224"/>
            <a:chExt cx="8182609" cy="108394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0871" y="6574224"/>
              <a:ext cx="8182402" cy="10838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40864" y="6603692"/>
              <a:ext cx="6542405" cy="1054735"/>
            </a:xfrm>
            <a:custGeom>
              <a:avLst/>
              <a:gdLst/>
              <a:ahLst/>
              <a:cxnLst/>
              <a:rect l="l" t="t" r="r" b="b"/>
              <a:pathLst>
                <a:path w="6542405" h="1054734">
                  <a:moveTo>
                    <a:pt x="0" y="1054407"/>
                  </a:moveTo>
                  <a:lnTo>
                    <a:pt x="6541979" y="1054407"/>
                  </a:lnTo>
                  <a:lnTo>
                    <a:pt x="6200460" y="0"/>
                  </a:lnTo>
                  <a:lnTo>
                    <a:pt x="341325" y="0"/>
                  </a:lnTo>
                  <a:lnTo>
                    <a:pt x="0" y="1054407"/>
                  </a:lnTo>
                  <a:close/>
                </a:path>
              </a:pathLst>
            </a:custGeom>
            <a:solidFill>
              <a:srgbClr val="FD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090852" y="2668195"/>
            <a:ext cx="6174740" cy="4794250"/>
            <a:chOff x="1090852" y="2668195"/>
            <a:chExt cx="6174740" cy="4794250"/>
          </a:xfrm>
        </p:grpSpPr>
        <p:sp>
          <p:nvSpPr>
            <p:cNvPr id="16" name="object 16"/>
            <p:cNvSpPr/>
            <p:nvPr/>
          </p:nvSpPr>
          <p:spPr>
            <a:xfrm>
              <a:off x="5080686" y="5278445"/>
              <a:ext cx="0" cy="526415"/>
            </a:xfrm>
            <a:custGeom>
              <a:avLst/>
              <a:gdLst/>
              <a:ahLst/>
              <a:cxnLst/>
              <a:rect l="l" t="t" r="r" b="b"/>
              <a:pathLst>
                <a:path h="526414">
                  <a:moveTo>
                    <a:pt x="0" y="0"/>
                  </a:moveTo>
                  <a:lnTo>
                    <a:pt x="0" y="52606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33538" y="5794692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57022" y="3575052"/>
              <a:ext cx="4208330" cy="184502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6135" y="3604519"/>
              <a:ext cx="4110354" cy="1746885"/>
            </a:xfrm>
            <a:custGeom>
              <a:avLst/>
              <a:gdLst/>
              <a:ahLst/>
              <a:cxnLst/>
              <a:rect l="l" t="t" r="r" b="b"/>
              <a:pathLst>
                <a:path w="4110354" h="1746885">
                  <a:moveTo>
                    <a:pt x="0" y="1746794"/>
                  </a:moveTo>
                  <a:lnTo>
                    <a:pt x="4110103" y="1746794"/>
                  </a:lnTo>
                  <a:lnTo>
                    <a:pt x="3544322" y="0"/>
                  </a:lnTo>
                  <a:lnTo>
                    <a:pt x="565459" y="0"/>
                  </a:lnTo>
                  <a:lnTo>
                    <a:pt x="0" y="1746794"/>
                  </a:lnTo>
                  <a:close/>
                </a:path>
              </a:pathLst>
            </a:custGeom>
            <a:solidFill>
              <a:srgbClr val="D6D5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90852" y="5988979"/>
              <a:ext cx="4003761" cy="14733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1379" y="683360"/>
                  </a:lnTo>
                  <a:lnTo>
                    <a:pt x="4656" y="712143"/>
                  </a:lnTo>
                  <a:lnTo>
                    <a:pt x="11037" y="738425"/>
                  </a:lnTo>
                  <a:lnTo>
                    <a:pt x="42950" y="788519"/>
                  </a:lnTo>
                  <a:lnTo>
                    <a:pt x="93044" y="820432"/>
                  </a:lnTo>
                  <a:lnTo>
                    <a:pt x="148108" y="830094"/>
                  </a:lnTo>
                  <a:lnTo>
                    <a:pt x="225233" y="831469"/>
                  </a:lnTo>
                  <a:lnTo>
                    <a:pt x="1401443" y="831465"/>
                  </a:lnTo>
                  <a:lnTo>
                    <a:pt x="1444020" y="831297"/>
                  </a:lnTo>
                  <a:lnTo>
                    <a:pt x="1507366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1" y="4654"/>
                  </a:lnTo>
                  <a:lnTo>
                    <a:pt x="1444443" y="172"/>
                  </a:lnTo>
                  <a:lnTo>
                    <a:pt x="1401443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79394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225233" y="0"/>
                  </a:moveTo>
                  <a:lnTo>
                    <a:pt x="1401444" y="0"/>
                  </a:lnTo>
                  <a:lnTo>
                    <a:pt x="1444443" y="172"/>
                  </a:lnTo>
                  <a:lnTo>
                    <a:pt x="1507366" y="4656"/>
                  </a:lnTo>
                  <a:lnTo>
                    <a:pt x="1560575" y="24343"/>
                  </a:lnTo>
                  <a:lnTo>
                    <a:pt x="1602334" y="66102"/>
                  </a:lnTo>
                  <a:lnTo>
                    <a:pt x="1622021" y="119326"/>
                  </a:lnTo>
                  <a:lnTo>
                    <a:pt x="1626505" y="182656"/>
                  </a:lnTo>
                  <a:lnTo>
                    <a:pt x="1626678" y="226234"/>
                  </a:lnTo>
                  <a:lnTo>
                    <a:pt x="1626678" y="606235"/>
                  </a:lnTo>
                  <a:lnTo>
                    <a:pt x="1626505" y="649234"/>
                  </a:lnTo>
                  <a:lnTo>
                    <a:pt x="1622021" y="712158"/>
                  </a:lnTo>
                  <a:lnTo>
                    <a:pt x="1602334" y="765366"/>
                  </a:lnTo>
                  <a:lnTo>
                    <a:pt x="1560575" y="807125"/>
                  </a:lnTo>
                  <a:lnTo>
                    <a:pt x="1507351" y="826812"/>
                  </a:lnTo>
                  <a:lnTo>
                    <a:pt x="1444021" y="831296"/>
                  </a:lnTo>
                  <a:lnTo>
                    <a:pt x="1400443" y="831469"/>
                  </a:lnTo>
                  <a:lnTo>
                    <a:pt x="225233" y="831469"/>
                  </a:lnTo>
                  <a:lnTo>
                    <a:pt x="182234" y="831296"/>
                  </a:lnTo>
                  <a:lnTo>
                    <a:pt x="119310" y="826812"/>
                  </a:lnTo>
                  <a:lnTo>
                    <a:pt x="66102" y="807125"/>
                  </a:lnTo>
                  <a:lnTo>
                    <a:pt x="24343" y="765366"/>
                  </a:lnTo>
                  <a:lnTo>
                    <a:pt x="4656" y="712142"/>
                  </a:lnTo>
                  <a:lnTo>
                    <a:pt x="172" y="648812"/>
                  </a:lnTo>
                  <a:lnTo>
                    <a:pt x="0" y="605234"/>
                  </a:lnTo>
                  <a:lnTo>
                    <a:pt x="0" y="225233"/>
                  </a:lnTo>
                  <a:lnTo>
                    <a:pt x="172" y="182234"/>
                  </a:lnTo>
                  <a:lnTo>
                    <a:pt x="4656" y="119310"/>
                  </a:lnTo>
                  <a:lnTo>
                    <a:pt x="24343" y="66102"/>
                  </a:lnTo>
                  <a:lnTo>
                    <a:pt x="66102" y="24343"/>
                  </a:lnTo>
                  <a:lnTo>
                    <a:pt x="119326" y="4656"/>
                  </a:lnTo>
                  <a:lnTo>
                    <a:pt x="182656" y="172"/>
                  </a:lnTo>
                  <a:lnTo>
                    <a:pt x="226234" y="0"/>
                  </a:lnTo>
                  <a:lnTo>
                    <a:pt x="225233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74782" y="2702802"/>
              <a:ext cx="612140" cy="0"/>
            </a:xfrm>
            <a:custGeom>
              <a:avLst/>
              <a:gdLst/>
              <a:ahLst/>
              <a:cxnLst/>
              <a:rect l="l" t="t" r="r" b="b"/>
              <a:pathLst>
                <a:path w="612139">
                  <a:moveTo>
                    <a:pt x="0" y="0"/>
                  </a:moveTo>
                  <a:lnTo>
                    <a:pt x="611811" y="0"/>
                  </a:lnTo>
                </a:path>
              </a:pathLst>
            </a:custGeom>
            <a:ln w="68758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87160" y="1017853"/>
            <a:ext cx="6916404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40" dirty="0">
                <a:latin typeface="Arial MT"/>
                <a:cs typeface="Arial MT"/>
              </a:rPr>
              <a:t>Ненадежная пограничная система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60543" y="2459037"/>
            <a:ext cx="909525" cy="3090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35" dirty="0">
                <a:latin typeface="Arial MT"/>
                <a:cs typeface="Arial MT"/>
              </a:rPr>
              <a:t>Облако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3564" y="4682697"/>
            <a:ext cx="0" cy="1364615"/>
          </a:xfrm>
          <a:custGeom>
            <a:avLst/>
            <a:gdLst/>
            <a:ahLst/>
            <a:cxnLst/>
            <a:rect l="l" t="t" r="r" b="b"/>
            <a:pathLst>
              <a:path h="1364614">
                <a:moveTo>
                  <a:pt x="0" y="0"/>
                </a:moveTo>
                <a:lnTo>
                  <a:pt x="0" y="1364035"/>
                </a:lnTo>
              </a:path>
            </a:pathLst>
          </a:custGeom>
          <a:ln w="196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8426415" y="2676968"/>
            <a:ext cx="94615" cy="1364615"/>
            <a:chOff x="8426415" y="2676968"/>
            <a:chExt cx="94615" cy="1364615"/>
          </a:xfrm>
        </p:grpSpPr>
        <p:sp>
          <p:nvSpPr>
            <p:cNvPr id="28" name="object 28"/>
            <p:cNvSpPr/>
            <p:nvPr/>
          </p:nvSpPr>
          <p:spPr>
            <a:xfrm>
              <a:off x="8473564" y="2761443"/>
              <a:ext cx="0" cy="1280160"/>
            </a:xfrm>
            <a:custGeom>
              <a:avLst/>
              <a:gdLst/>
              <a:ahLst/>
              <a:cxnLst/>
              <a:rect l="l" t="t" r="r" b="b"/>
              <a:pathLst>
                <a:path h="1280160">
                  <a:moveTo>
                    <a:pt x="0" y="0"/>
                  </a:moveTo>
                  <a:lnTo>
                    <a:pt x="0" y="1279559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426415" y="267696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35252" y="4039927"/>
            <a:ext cx="1771555" cy="650243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0965" marR="5080" indent="-88900" algn="ctr">
              <a:lnSpc>
                <a:spcPct val="101000"/>
              </a:lnSpc>
              <a:spcBef>
                <a:spcPts val="85"/>
              </a:spcBef>
            </a:pPr>
            <a:r>
              <a:rPr lang="ru-RU" sz="1400" spc="30" dirty="0">
                <a:latin typeface="Arial MT"/>
                <a:cs typeface="Arial MT"/>
              </a:rPr>
              <a:t>Многоуровневые и склонные к задержкам</a:t>
            </a:r>
            <a:endParaRPr sz="1400" dirty="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453644" y="5994558"/>
            <a:ext cx="1334135" cy="94615"/>
            <a:chOff x="8453644" y="5994558"/>
            <a:chExt cx="1334135" cy="94615"/>
          </a:xfrm>
        </p:grpSpPr>
        <p:sp>
          <p:nvSpPr>
            <p:cNvPr id="32" name="object 32"/>
            <p:cNvSpPr/>
            <p:nvPr/>
          </p:nvSpPr>
          <p:spPr>
            <a:xfrm>
              <a:off x="8463486" y="6041707"/>
              <a:ext cx="1240155" cy="0"/>
            </a:xfrm>
            <a:custGeom>
              <a:avLst/>
              <a:gdLst/>
              <a:ahLst/>
              <a:cxnLst/>
              <a:rect l="l" t="t" r="r" b="b"/>
              <a:pathLst>
                <a:path w="1240154">
                  <a:moveTo>
                    <a:pt x="0" y="0"/>
                  </a:moveTo>
                  <a:lnTo>
                    <a:pt x="1229875" y="0"/>
                  </a:lnTo>
                  <a:lnTo>
                    <a:pt x="1239697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693361" y="5994558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493720" y="6103242"/>
            <a:ext cx="1261745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30" dirty="0">
                <a:latin typeface="Arial MT"/>
                <a:cs typeface="Arial MT"/>
              </a:rPr>
              <a:t>Мультимодальный</a:t>
            </a:r>
            <a:endParaRPr lang="en-US" sz="185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35762" y="3036205"/>
            <a:ext cx="6110605" cy="4426585"/>
            <a:chOff x="3035762" y="3036205"/>
            <a:chExt cx="6110605" cy="4426585"/>
          </a:xfrm>
        </p:grpSpPr>
        <p:sp>
          <p:nvSpPr>
            <p:cNvPr id="36" name="object 36"/>
            <p:cNvSpPr/>
            <p:nvPr/>
          </p:nvSpPr>
          <p:spPr>
            <a:xfrm>
              <a:off x="3077687" y="5533966"/>
              <a:ext cx="4069079" cy="0"/>
            </a:xfrm>
            <a:custGeom>
              <a:avLst/>
              <a:gdLst/>
              <a:ahLst/>
              <a:cxnLst/>
              <a:rect l="l" t="t" r="r" b="b"/>
              <a:pathLst>
                <a:path w="4069079">
                  <a:moveTo>
                    <a:pt x="0" y="0"/>
                  </a:moveTo>
                  <a:lnTo>
                    <a:pt x="4068771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82911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35762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39904" y="5533966"/>
              <a:ext cx="0" cy="272415"/>
            </a:xfrm>
            <a:custGeom>
              <a:avLst/>
              <a:gdLst/>
              <a:ahLst/>
              <a:cxnLst/>
              <a:rect l="l" t="t" r="r" b="b"/>
              <a:pathLst>
                <a:path h="272414">
                  <a:moveTo>
                    <a:pt x="0" y="0"/>
                  </a:moveTo>
                  <a:lnTo>
                    <a:pt x="0" y="272362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92755" y="5796506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47148" y="94297"/>
                  </a:lnTo>
                  <a:lnTo>
                    <a:pt x="9429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689108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41960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4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680" y="3120680"/>
              <a:ext cx="0" cy="163195"/>
            </a:xfrm>
            <a:custGeom>
              <a:avLst/>
              <a:gdLst/>
              <a:ahLst/>
              <a:cxnLst/>
              <a:rect l="l" t="t" r="r" b="b"/>
              <a:pathLst>
                <a:path h="163195">
                  <a:moveTo>
                    <a:pt x="0" y="0"/>
                  </a:moveTo>
                  <a:lnTo>
                    <a:pt x="0" y="162887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97532" y="3036205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94297"/>
                  </a:moveTo>
                  <a:lnTo>
                    <a:pt x="94297" y="94297"/>
                  </a:lnTo>
                  <a:lnTo>
                    <a:pt x="47148" y="0"/>
                  </a:lnTo>
                  <a:lnTo>
                    <a:pt x="0" y="9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683509" y="3273745"/>
              <a:ext cx="2955925" cy="0"/>
            </a:xfrm>
            <a:custGeom>
              <a:avLst/>
              <a:gdLst/>
              <a:ahLst/>
              <a:cxnLst/>
              <a:rect l="l" t="t" r="r" b="b"/>
              <a:pathLst>
                <a:path w="2955925">
                  <a:moveTo>
                    <a:pt x="0" y="0"/>
                  </a:moveTo>
                  <a:lnTo>
                    <a:pt x="2955356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080687" y="3267944"/>
              <a:ext cx="0" cy="1010919"/>
            </a:xfrm>
            <a:custGeom>
              <a:avLst/>
              <a:gdLst/>
              <a:ahLst/>
              <a:cxnLst/>
              <a:rect l="l" t="t" r="r" b="b"/>
              <a:pathLst>
                <a:path h="1010920">
                  <a:moveTo>
                    <a:pt x="0" y="1010675"/>
                  </a:moveTo>
                  <a:lnTo>
                    <a:pt x="0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2496" y="5988979"/>
              <a:ext cx="4003761" cy="1473398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331037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5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5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96557" y="5864741"/>
              <a:ext cx="1705259" cy="910050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345670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4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3" y="787480"/>
                  </a:lnTo>
                  <a:lnTo>
                    <a:pt x="119326" y="807168"/>
                  </a:lnTo>
                  <a:lnTo>
                    <a:pt x="182234" y="811651"/>
                  </a:lnTo>
                  <a:lnTo>
                    <a:pt x="225233" y="811823"/>
                  </a:lnTo>
                  <a:lnTo>
                    <a:pt x="1381799" y="811819"/>
                  </a:lnTo>
                  <a:lnTo>
                    <a:pt x="1424376" y="811651"/>
                  </a:lnTo>
                  <a:lnTo>
                    <a:pt x="1487722" y="807163"/>
                  </a:lnTo>
                  <a:lnTo>
                    <a:pt x="1540929" y="787480"/>
                  </a:lnTo>
                  <a:lnTo>
                    <a:pt x="1582689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9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1568747" y="6132711"/>
            <a:ext cx="59436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ru-RU" sz="1900" spc="5" dirty="0">
                <a:latin typeface="Arial MT"/>
                <a:cs typeface="Arial MT"/>
              </a:rPr>
              <a:t>Край</a:t>
            </a:r>
            <a:endParaRPr sz="190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25366" y="4315519"/>
            <a:ext cx="1274445" cy="523092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225425">
              <a:lnSpc>
                <a:spcPct val="102400"/>
              </a:lnSpc>
              <a:spcBef>
                <a:spcPts val="50"/>
              </a:spcBef>
            </a:pPr>
            <a:r>
              <a:rPr lang="ru-RU" sz="1700" spc="-10" dirty="0">
                <a:latin typeface="Arial MT"/>
                <a:cs typeface="Arial MT"/>
              </a:rPr>
              <a:t>Сетевые уязвимости</a:t>
            </a:r>
            <a:endParaRPr sz="1700" dirty="0">
              <a:latin typeface="Arial MT"/>
              <a:cs typeface="Arial M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62074" y="1485910"/>
            <a:ext cx="6038122" cy="5976467"/>
            <a:chOff x="2962074" y="1485910"/>
            <a:chExt cx="6038122" cy="5976467"/>
          </a:xfrm>
        </p:grpSpPr>
        <p:pic>
          <p:nvPicPr>
            <p:cNvPr id="54" name="object 5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69044" y="1485910"/>
              <a:ext cx="3831152" cy="1473398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962074" y="2198278"/>
              <a:ext cx="1454150" cy="850265"/>
            </a:xfrm>
            <a:custGeom>
              <a:avLst/>
              <a:gdLst/>
              <a:ahLst/>
              <a:cxnLst/>
              <a:rect l="l" t="t" r="r" b="b"/>
              <a:pathLst>
                <a:path w="1454150" h="850264">
                  <a:moveTo>
                    <a:pt x="0" y="0"/>
                  </a:moveTo>
                  <a:lnTo>
                    <a:pt x="1454070" y="0"/>
                  </a:lnTo>
                  <a:lnTo>
                    <a:pt x="1454070" y="849784"/>
                  </a:lnTo>
                  <a:lnTo>
                    <a:pt x="0" y="849784"/>
                  </a:lnTo>
                  <a:lnTo>
                    <a:pt x="0" y="0"/>
                  </a:lnTo>
                  <a:close/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78807" y="5988979"/>
              <a:ext cx="4003761" cy="1473398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67348" y="5884386"/>
              <a:ext cx="1626870" cy="831850"/>
            </a:xfrm>
            <a:custGeom>
              <a:avLst/>
              <a:gdLst/>
              <a:ahLst/>
              <a:cxnLst/>
              <a:rect l="l" t="t" r="r" b="b"/>
              <a:pathLst>
                <a:path w="1626870" h="831850">
                  <a:moveTo>
                    <a:pt x="0" y="225234"/>
                  </a:moveTo>
                  <a:lnTo>
                    <a:pt x="0" y="605235"/>
                  </a:lnTo>
                  <a:lnTo>
                    <a:pt x="172" y="648812"/>
                  </a:lnTo>
                  <a:lnTo>
                    <a:pt x="4656" y="712143"/>
                  </a:lnTo>
                  <a:lnTo>
                    <a:pt x="24343" y="765367"/>
                  </a:lnTo>
                  <a:lnTo>
                    <a:pt x="66103" y="807126"/>
                  </a:lnTo>
                  <a:lnTo>
                    <a:pt x="119326" y="826815"/>
                  </a:lnTo>
                  <a:lnTo>
                    <a:pt x="182234" y="831297"/>
                  </a:lnTo>
                  <a:lnTo>
                    <a:pt x="225233" y="831469"/>
                  </a:lnTo>
                  <a:lnTo>
                    <a:pt x="1401444" y="831465"/>
                  </a:lnTo>
                  <a:lnTo>
                    <a:pt x="1444022" y="831297"/>
                  </a:lnTo>
                  <a:lnTo>
                    <a:pt x="1507367" y="826809"/>
                  </a:lnTo>
                  <a:lnTo>
                    <a:pt x="1560575" y="807126"/>
                  </a:lnTo>
                  <a:lnTo>
                    <a:pt x="1602334" y="765367"/>
                  </a:lnTo>
                  <a:lnTo>
                    <a:pt x="1622021" y="712158"/>
                  </a:lnTo>
                  <a:lnTo>
                    <a:pt x="1626505" y="649235"/>
                  </a:lnTo>
                  <a:lnTo>
                    <a:pt x="1626678" y="606235"/>
                  </a:lnTo>
                  <a:lnTo>
                    <a:pt x="1626678" y="226235"/>
                  </a:lnTo>
                  <a:lnTo>
                    <a:pt x="1626505" y="182657"/>
                  </a:lnTo>
                  <a:lnTo>
                    <a:pt x="1622021" y="119326"/>
                  </a:lnTo>
                  <a:lnTo>
                    <a:pt x="1602334" y="66103"/>
                  </a:lnTo>
                  <a:lnTo>
                    <a:pt x="1560575" y="24343"/>
                  </a:lnTo>
                  <a:lnTo>
                    <a:pt x="1507352" y="4654"/>
                  </a:lnTo>
                  <a:lnTo>
                    <a:pt x="1444444" y="172"/>
                  </a:lnTo>
                  <a:lnTo>
                    <a:pt x="1401444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1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28058" y="5864741"/>
              <a:ext cx="1705259" cy="91005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4277171" y="5894209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3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4656" y="692497"/>
                  </a:lnTo>
                  <a:lnTo>
                    <a:pt x="24343" y="745721"/>
                  </a:lnTo>
                  <a:lnTo>
                    <a:pt x="66102" y="787480"/>
                  </a:lnTo>
                  <a:lnTo>
                    <a:pt x="119326" y="807168"/>
                  </a:lnTo>
                  <a:lnTo>
                    <a:pt x="182233" y="811651"/>
                  </a:lnTo>
                  <a:lnTo>
                    <a:pt x="225233" y="811823"/>
                  </a:lnTo>
                  <a:lnTo>
                    <a:pt x="1381798" y="811819"/>
                  </a:lnTo>
                  <a:lnTo>
                    <a:pt x="1424375" y="811651"/>
                  </a:lnTo>
                  <a:lnTo>
                    <a:pt x="1487721" y="807163"/>
                  </a:lnTo>
                  <a:lnTo>
                    <a:pt x="1540929" y="787480"/>
                  </a:lnTo>
                  <a:lnTo>
                    <a:pt x="1582688" y="745721"/>
                  </a:lnTo>
                  <a:lnTo>
                    <a:pt x="1602376" y="692512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6"/>
                  </a:lnTo>
                  <a:lnTo>
                    <a:pt x="1602376" y="119326"/>
                  </a:lnTo>
                  <a:lnTo>
                    <a:pt x="1582688" y="66102"/>
                  </a:lnTo>
                  <a:lnTo>
                    <a:pt x="1540929" y="24343"/>
                  </a:lnTo>
                  <a:lnTo>
                    <a:pt x="1487706" y="4654"/>
                  </a:lnTo>
                  <a:lnTo>
                    <a:pt x="1424797" y="172"/>
                  </a:lnTo>
                  <a:lnTo>
                    <a:pt x="1381798" y="0"/>
                  </a:lnTo>
                  <a:lnTo>
                    <a:pt x="225233" y="3"/>
                  </a:lnTo>
                  <a:lnTo>
                    <a:pt x="182656" y="172"/>
                  </a:lnTo>
                  <a:lnTo>
                    <a:pt x="119310" y="4660"/>
                  </a:lnTo>
                  <a:lnTo>
                    <a:pt x="66102" y="24343"/>
                  </a:lnTo>
                  <a:lnTo>
                    <a:pt x="24343" y="66102"/>
                  </a:lnTo>
                  <a:lnTo>
                    <a:pt x="4656" y="119311"/>
                  </a:lnTo>
                  <a:lnTo>
                    <a:pt x="172" y="182234"/>
                  </a:lnTo>
                  <a:lnTo>
                    <a:pt x="0" y="225233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2776937" y="2194366"/>
            <a:ext cx="1789432" cy="692241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288925" marR="285115" indent="9525" algn="ctr">
              <a:lnSpc>
                <a:spcPct val="101000"/>
              </a:lnSpc>
              <a:spcBef>
                <a:spcPts val="1170"/>
              </a:spcBef>
            </a:pPr>
            <a:r>
              <a:rPr lang="ru-RU" spc="-35" dirty="0">
                <a:latin typeface="Arial MT"/>
                <a:cs typeface="Arial MT"/>
              </a:rPr>
              <a:t>Машинное обучение</a:t>
            </a:r>
            <a:endParaRPr dirty="0">
              <a:latin typeface="Arial MT"/>
              <a:cs typeface="Arial MT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824604" y="2304278"/>
            <a:ext cx="1460500" cy="57451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233679" algn="ctr">
              <a:lnSpc>
                <a:spcPct val="100000"/>
              </a:lnSpc>
            </a:pPr>
            <a:r>
              <a:rPr lang="ru-RU" sz="1850" spc="-40" dirty="0">
                <a:latin typeface="Arial MT"/>
                <a:cs typeface="Arial MT"/>
              </a:rPr>
              <a:t>База данных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31395" y="3238775"/>
            <a:ext cx="3945890" cy="3495675"/>
            <a:chOff x="0" y="3269711"/>
            <a:chExt cx="3945890" cy="349567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40103" y="5854919"/>
              <a:ext cx="1705259" cy="910050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2289216" y="5884386"/>
              <a:ext cx="1607185" cy="812165"/>
            </a:xfrm>
            <a:custGeom>
              <a:avLst/>
              <a:gdLst/>
              <a:ahLst/>
              <a:cxnLst/>
              <a:rect l="l" t="t" r="r" b="b"/>
              <a:pathLst>
                <a:path w="1607185" h="812165">
                  <a:moveTo>
                    <a:pt x="0" y="225234"/>
                  </a:moveTo>
                  <a:lnTo>
                    <a:pt x="0" y="585589"/>
                  </a:lnTo>
                  <a:lnTo>
                    <a:pt x="172" y="629167"/>
                  </a:lnTo>
                  <a:lnTo>
                    <a:pt x="1379" y="663715"/>
                  </a:lnTo>
                  <a:lnTo>
                    <a:pt x="4656" y="692497"/>
                  </a:lnTo>
                  <a:lnTo>
                    <a:pt x="11037" y="718780"/>
                  </a:lnTo>
                  <a:lnTo>
                    <a:pt x="42951" y="768873"/>
                  </a:lnTo>
                  <a:lnTo>
                    <a:pt x="93044" y="800787"/>
                  </a:lnTo>
                  <a:lnTo>
                    <a:pt x="148109" y="810449"/>
                  </a:lnTo>
                  <a:lnTo>
                    <a:pt x="225233" y="811824"/>
                  </a:lnTo>
                  <a:lnTo>
                    <a:pt x="1381799" y="811820"/>
                  </a:lnTo>
                  <a:lnTo>
                    <a:pt x="1424375" y="811651"/>
                  </a:lnTo>
                  <a:lnTo>
                    <a:pt x="1487721" y="807164"/>
                  </a:lnTo>
                  <a:lnTo>
                    <a:pt x="1540930" y="787480"/>
                  </a:lnTo>
                  <a:lnTo>
                    <a:pt x="1582689" y="745721"/>
                  </a:lnTo>
                  <a:lnTo>
                    <a:pt x="1602376" y="692513"/>
                  </a:lnTo>
                  <a:lnTo>
                    <a:pt x="1606860" y="629589"/>
                  </a:lnTo>
                  <a:lnTo>
                    <a:pt x="1607032" y="586590"/>
                  </a:lnTo>
                  <a:lnTo>
                    <a:pt x="1607032" y="226235"/>
                  </a:lnTo>
                  <a:lnTo>
                    <a:pt x="1606860" y="182657"/>
                  </a:lnTo>
                  <a:lnTo>
                    <a:pt x="1602376" y="119326"/>
                  </a:lnTo>
                  <a:lnTo>
                    <a:pt x="1582689" y="66103"/>
                  </a:lnTo>
                  <a:lnTo>
                    <a:pt x="1540930" y="24343"/>
                  </a:lnTo>
                  <a:lnTo>
                    <a:pt x="1487705" y="4654"/>
                  </a:lnTo>
                  <a:lnTo>
                    <a:pt x="1424798" y="172"/>
                  </a:lnTo>
                  <a:lnTo>
                    <a:pt x="1381799" y="0"/>
                  </a:lnTo>
                  <a:lnTo>
                    <a:pt x="225233" y="3"/>
                  </a:lnTo>
                  <a:lnTo>
                    <a:pt x="182657" y="172"/>
                  </a:lnTo>
                  <a:lnTo>
                    <a:pt x="119310" y="4660"/>
                  </a:lnTo>
                  <a:lnTo>
                    <a:pt x="66103" y="24343"/>
                  </a:lnTo>
                  <a:lnTo>
                    <a:pt x="24343" y="66103"/>
                  </a:lnTo>
                  <a:lnTo>
                    <a:pt x="4656" y="119311"/>
                  </a:lnTo>
                  <a:lnTo>
                    <a:pt x="172" y="182235"/>
                  </a:lnTo>
                  <a:lnTo>
                    <a:pt x="0" y="225234"/>
                  </a:lnTo>
                  <a:close/>
                </a:path>
              </a:pathLst>
            </a:custGeom>
            <a:solidFill>
              <a:srgbClr val="F8BA00">
                <a:alpha val="399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3269711"/>
              <a:ext cx="2931402" cy="221651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281364" y="3269716"/>
              <a:ext cx="531495" cy="2216785"/>
            </a:xfrm>
            <a:custGeom>
              <a:avLst/>
              <a:gdLst/>
              <a:ahLst/>
              <a:cxnLst/>
              <a:rect l="l" t="t" r="r" b="b"/>
              <a:pathLst>
                <a:path w="531494" h="2216785">
                  <a:moveTo>
                    <a:pt x="531368" y="1669656"/>
                  </a:moveTo>
                  <a:lnTo>
                    <a:pt x="0" y="1669656"/>
                  </a:lnTo>
                  <a:lnTo>
                    <a:pt x="0" y="2216518"/>
                  </a:lnTo>
                  <a:lnTo>
                    <a:pt x="531368" y="2216518"/>
                  </a:lnTo>
                  <a:lnTo>
                    <a:pt x="531368" y="1669656"/>
                  </a:lnTo>
                  <a:close/>
                </a:path>
                <a:path w="531494" h="2216785">
                  <a:moveTo>
                    <a:pt x="531368" y="0"/>
                  </a:moveTo>
                  <a:lnTo>
                    <a:pt x="0" y="0"/>
                  </a:lnTo>
                  <a:lnTo>
                    <a:pt x="0" y="546862"/>
                  </a:lnTo>
                  <a:lnTo>
                    <a:pt x="531368" y="546862"/>
                  </a:lnTo>
                  <a:lnTo>
                    <a:pt x="531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188041" y="3764621"/>
              <a:ext cx="531495" cy="97790"/>
            </a:xfrm>
            <a:custGeom>
              <a:avLst/>
              <a:gdLst/>
              <a:ahLst/>
              <a:cxnLst/>
              <a:rect l="l" t="t" r="r" b="b"/>
              <a:pathLst>
                <a:path w="531494" h="97789">
                  <a:moveTo>
                    <a:pt x="0" y="0"/>
                  </a:moveTo>
                  <a:lnTo>
                    <a:pt x="0" y="97238"/>
                  </a:lnTo>
                  <a:lnTo>
                    <a:pt x="531368" y="97238"/>
                  </a:lnTo>
                  <a:lnTo>
                    <a:pt x="5313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3E3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696308" y="6182815"/>
            <a:ext cx="811634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0" dirty="0">
                <a:latin typeface="Arial MT"/>
                <a:cs typeface="Arial MT"/>
              </a:rPr>
              <a:t>Дроны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328757" y="5916195"/>
            <a:ext cx="1453515" cy="7414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07340" marR="5080" indent="-295275" algn="ctr">
              <a:lnSpc>
                <a:spcPct val="101000"/>
              </a:lnSpc>
              <a:spcBef>
                <a:spcPts val="85"/>
              </a:spcBef>
            </a:pPr>
            <a:r>
              <a:rPr lang="ru-RU" sz="1600" spc="-75" dirty="0">
                <a:latin typeface="Arial MT"/>
                <a:cs typeface="Arial MT"/>
              </a:rPr>
              <a:t>Датчики  </a:t>
            </a:r>
            <a:r>
              <a:rPr lang="ru-RU" sz="1600" spc="-75" dirty="0" err="1">
                <a:latin typeface="Arial MT"/>
                <a:cs typeface="Arial MT"/>
              </a:rPr>
              <a:t>окружающе</a:t>
            </a:r>
            <a:r>
              <a:rPr lang="ru-RU" sz="1600" spc="-75" dirty="0">
                <a:latin typeface="Arial MT"/>
                <a:cs typeface="Arial MT"/>
              </a:rPr>
              <a:t> среды</a:t>
            </a:r>
            <a:endParaRPr sz="1600" dirty="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480421" y="6034485"/>
            <a:ext cx="1352159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860" algn="ctr">
              <a:lnSpc>
                <a:spcPct val="100000"/>
              </a:lnSpc>
              <a:spcBef>
                <a:spcPts val="105"/>
              </a:spcBef>
            </a:pPr>
            <a:r>
              <a:rPr sz="1850" spc="-60" dirty="0">
                <a:latin typeface="Arial MT"/>
                <a:cs typeface="Arial MT"/>
              </a:rPr>
              <a:t>AR/VR</a:t>
            </a:r>
            <a:endParaRPr sz="1850" dirty="0">
              <a:latin typeface="Arial MT"/>
              <a:cs typeface="Arial MT"/>
            </a:endParaRPr>
          </a:p>
          <a:p>
            <a:pPr marL="12700" algn="ctr">
              <a:lnSpc>
                <a:spcPct val="100000"/>
              </a:lnSpc>
              <a:spcBef>
                <a:spcPts val="25"/>
              </a:spcBef>
            </a:pPr>
            <a:r>
              <a:rPr lang="ru-RU" sz="1850" spc="-30" dirty="0">
                <a:latin typeface="Arial MT"/>
                <a:cs typeface="Arial MT"/>
              </a:rPr>
              <a:t>Гарнитуры</a:t>
            </a:r>
            <a:endParaRPr sz="1850" dirty="0">
              <a:latin typeface="Arial MT"/>
              <a:cs typeface="Arial MT"/>
            </a:endParaRPr>
          </a:p>
        </p:txBody>
      </p:sp>
      <p:pic>
        <p:nvPicPr>
          <p:cNvPr id="71" name="object 7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80090" y="4394032"/>
            <a:ext cx="375066" cy="370066"/>
          </a:xfrm>
          <a:prstGeom prst="rect">
            <a:avLst/>
          </a:prstGeom>
        </p:spPr>
      </p:pic>
      <p:sp>
        <p:nvSpPr>
          <p:cNvPr id="72" name="object 72"/>
          <p:cNvSpPr txBox="1"/>
          <p:nvPr/>
        </p:nvSpPr>
        <p:spPr>
          <a:xfrm>
            <a:off x="4358382" y="7224754"/>
            <a:ext cx="1938175" cy="286617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ru-RU" sz="1850" i="1" spc="-45" dirty="0">
                <a:latin typeface="Arial"/>
                <a:cs typeface="Arial"/>
              </a:rPr>
              <a:t>Физический мир</a:t>
            </a:r>
            <a:endParaRPr sz="1850" dirty="0">
              <a:latin typeface="Arial"/>
              <a:cs typeface="Arial"/>
            </a:endParaRPr>
          </a:p>
        </p:txBody>
      </p:sp>
      <p:sp>
        <p:nvSpPr>
          <p:cNvPr id="73" name="object 7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80"/>
              </a:spcBef>
            </a:pPr>
            <a:fld id="{81D60167-4931-47E6-BA6A-407CBD079E47}" type="slidenum">
              <a:rPr b="0" spc="15" dirty="0">
                <a:latin typeface="Arial MT"/>
                <a:cs typeface="Arial MT"/>
              </a:rPr>
              <a:t>4</a:t>
            </a:fld>
            <a:endParaRPr b="0" spc="15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0955" y="1636811"/>
            <a:ext cx="9057005" cy="635"/>
          </a:xfrm>
          <a:custGeom>
            <a:avLst/>
            <a:gdLst/>
            <a:ahLst/>
            <a:cxnLst/>
            <a:rect l="l" t="t" r="r" b="b"/>
            <a:pathLst>
              <a:path w="9057005" h="635">
                <a:moveTo>
                  <a:pt x="0" y="0"/>
                </a:moveTo>
                <a:lnTo>
                  <a:pt x="9056489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8608" y="897235"/>
            <a:ext cx="5932191" cy="512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250" b="0" i="0" spc="-100" dirty="0">
                <a:latin typeface="Arial MT"/>
                <a:cs typeface="Arial MT"/>
              </a:rPr>
              <a:t>Уязвимости во времени</a:t>
            </a:r>
            <a:endParaRPr sz="325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0692" y="2586756"/>
            <a:ext cx="3596640" cy="2900045"/>
          </a:xfrm>
          <a:custGeom>
            <a:avLst/>
            <a:gdLst/>
            <a:ahLst/>
            <a:cxnLst/>
            <a:rect l="l" t="t" r="r" b="b"/>
            <a:pathLst>
              <a:path w="3596640" h="2900045">
                <a:moveTo>
                  <a:pt x="225233" y="0"/>
                </a:moveTo>
                <a:lnTo>
                  <a:pt x="3371331" y="0"/>
                </a:lnTo>
                <a:lnTo>
                  <a:pt x="3414330" y="172"/>
                </a:lnTo>
                <a:lnTo>
                  <a:pt x="3477253" y="4656"/>
                </a:lnTo>
                <a:lnTo>
                  <a:pt x="3530461" y="24343"/>
                </a:lnTo>
                <a:lnTo>
                  <a:pt x="3572220" y="66102"/>
                </a:lnTo>
                <a:lnTo>
                  <a:pt x="3591908" y="119326"/>
                </a:lnTo>
                <a:lnTo>
                  <a:pt x="3596392" y="182656"/>
                </a:lnTo>
                <a:lnTo>
                  <a:pt x="3596564" y="226234"/>
                </a:lnTo>
                <a:lnTo>
                  <a:pt x="3596564" y="2674746"/>
                </a:lnTo>
                <a:lnTo>
                  <a:pt x="3596392" y="2717745"/>
                </a:lnTo>
                <a:lnTo>
                  <a:pt x="3591908" y="2780669"/>
                </a:lnTo>
                <a:lnTo>
                  <a:pt x="3572220" y="2833877"/>
                </a:lnTo>
                <a:lnTo>
                  <a:pt x="3530461" y="2875636"/>
                </a:lnTo>
                <a:lnTo>
                  <a:pt x="3477237" y="2895323"/>
                </a:lnTo>
                <a:lnTo>
                  <a:pt x="3413907" y="2899807"/>
                </a:lnTo>
                <a:lnTo>
                  <a:pt x="3370329" y="2899980"/>
                </a:lnTo>
                <a:lnTo>
                  <a:pt x="225233" y="2899980"/>
                </a:lnTo>
                <a:lnTo>
                  <a:pt x="182234" y="2899807"/>
                </a:lnTo>
                <a:lnTo>
                  <a:pt x="119310" y="2895323"/>
                </a:lnTo>
                <a:lnTo>
                  <a:pt x="66102" y="2875636"/>
                </a:lnTo>
                <a:lnTo>
                  <a:pt x="24343" y="2833877"/>
                </a:lnTo>
                <a:lnTo>
                  <a:pt x="4656" y="2780653"/>
                </a:lnTo>
                <a:lnTo>
                  <a:pt x="172" y="2717323"/>
                </a:lnTo>
                <a:lnTo>
                  <a:pt x="0" y="2673745"/>
                </a:lnTo>
                <a:lnTo>
                  <a:pt x="0" y="225233"/>
                </a:lnTo>
                <a:lnTo>
                  <a:pt x="172" y="182234"/>
                </a:lnTo>
                <a:lnTo>
                  <a:pt x="4656" y="119310"/>
                </a:lnTo>
                <a:lnTo>
                  <a:pt x="24343" y="66102"/>
                </a:lnTo>
                <a:lnTo>
                  <a:pt x="66102" y="24343"/>
                </a:lnTo>
                <a:lnTo>
                  <a:pt x="119326" y="4656"/>
                </a:lnTo>
                <a:lnTo>
                  <a:pt x="182656" y="172"/>
                </a:lnTo>
                <a:lnTo>
                  <a:pt x="226234" y="0"/>
                </a:lnTo>
                <a:lnTo>
                  <a:pt x="225233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6246" y="2840851"/>
            <a:ext cx="3368478" cy="188641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53465">
              <a:lnSpc>
                <a:spcPct val="100000"/>
              </a:lnSpc>
              <a:spcBef>
                <a:spcPts val="90"/>
              </a:spcBef>
            </a:pPr>
            <a:r>
              <a:rPr lang="ru-RU" sz="3100" i="1" spc="-85" dirty="0">
                <a:solidFill>
                  <a:srgbClr val="B51700"/>
                </a:solidFill>
                <a:latin typeface="Arial"/>
                <a:cs typeface="Arial"/>
              </a:rPr>
              <a:t>Причины</a:t>
            </a:r>
            <a:endParaRPr sz="31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2805"/>
              </a:spcBef>
              <a:buChar char="-"/>
              <a:tabLst>
                <a:tab pos="189865" algn="l"/>
              </a:tabLst>
            </a:pPr>
            <a:r>
              <a:rPr lang="ru-RU" sz="2000" spc="-40" dirty="0">
                <a:latin typeface="Arial MT"/>
                <a:cs typeface="Arial MT"/>
              </a:rPr>
              <a:t>Злонамеренные задержки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90"/>
              </a:spcBef>
              <a:buChar char="-"/>
              <a:tabLst>
                <a:tab pos="189865" algn="l"/>
              </a:tabLst>
            </a:pPr>
            <a:r>
              <a:rPr lang="ru-RU" sz="2000" spc="-25" dirty="0">
                <a:latin typeface="Arial MT"/>
                <a:cs typeface="Arial MT"/>
              </a:rPr>
              <a:t>Не постоянные тарифы</a:t>
            </a:r>
            <a:endParaRPr sz="2000" dirty="0">
              <a:latin typeface="Arial"/>
              <a:cs typeface="Arial"/>
            </a:endParaRPr>
          </a:p>
          <a:p>
            <a:pPr marL="189230" indent="-177165">
              <a:lnSpc>
                <a:spcPct val="100000"/>
              </a:lnSpc>
              <a:spcBef>
                <a:spcPts val="409"/>
              </a:spcBef>
              <a:buChar char="-"/>
              <a:tabLst>
                <a:tab pos="189865" algn="l"/>
              </a:tabLst>
            </a:pPr>
            <a:r>
              <a:rPr lang="ru-RU" sz="2000" spc="-20" dirty="0">
                <a:latin typeface="Arial MT"/>
                <a:cs typeface="Arial MT"/>
              </a:rPr>
              <a:t>Вызванные дрейфы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43650" y="2565452"/>
            <a:ext cx="5404485" cy="2900045"/>
          </a:xfrm>
          <a:custGeom>
            <a:avLst/>
            <a:gdLst/>
            <a:ahLst/>
            <a:cxnLst/>
            <a:rect l="l" t="t" r="r" b="b"/>
            <a:pathLst>
              <a:path w="5404484" h="2900045">
                <a:moveTo>
                  <a:pt x="507681" y="0"/>
                </a:moveTo>
                <a:lnTo>
                  <a:pt x="4896376" y="0"/>
                </a:lnTo>
                <a:lnTo>
                  <a:pt x="4963534" y="115"/>
                </a:lnTo>
                <a:lnTo>
                  <a:pt x="5020868" y="921"/>
                </a:lnTo>
                <a:lnTo>
                  <a:pt x="5070498" y="3109"/>
                </a:lnTo>
                <a:lnTo>
                  <a:pt x="5114539" y="7371"/>
                </a:lnTo>
                <a:lnTo>
                  <a:pt x="5155112" y="14397"/>
                </a:lnTo>
                <a:lnTo>
                  <a:pt x="5194333" y="24878"/>
                </a:lnTo>
                <a:lnTo>
                  <a:pt x="5243543" y="47862"/>
                </a:lnTo>
                <a:lnTo>
                  <a:pt x="5287505" y="78710"/>
                </a:lnTo>
                <a:lnTo>
                  <a:pt x="5325346" y="116551"/>
                </a:lnTo>
                <a:lnTo>
                  <a:pt x="5356195" y="160513"/>
                </a:lnTo>
                <a:lnTo>
                  <a:pt x="5379179" y="209723"/>
                </a:lnTo>
                <a:lnTo>
                  <a:pt x="5389660" y="248955"/>
                </a:lnTo>
                <a:lnTo>
                  <a:pt x="5396685" y="289600"/>
                </a:lnTo>
                <a:lnTo>
                  <a:pt x="5400947" y="333841"/>
                </a:lnTo>
                <a:lnTo>
                  <a:pt x="5403135" y="383857"/>
                </a:lnTo>
                <a:lnTo>
                  <a:pt x="5403941" y="441829"/>
                </a:lnTo>
                <a:lnTo>
                  <a:pt x="5404057" y="509938"/>
                </a:lnTo>
                <a:lnTo>
                  <a:pt x="5404057" y="2392299"/>
                </a:lnTo>
                <a:lnTo>
                  <a:pt x="5403941" y="2459457"/>
                </a:lnTo>
                <a:lnTo>
                  <a:pt x="5403135" y="2516791"/>
                </a:lnTo>
                <a:lnTo>
                  <a:pt x="5400947" y="2566421"/>
                </a:lnTo>
                <a:lnTo>
                  <a:pt x="5396685" y="2610462"/>
                </a:lnTo>
                <a:lnTo>
                  <a:pt x="5389660" y="2651035"/>
                </a:lnTo>
                <a:lnTo>
                  <a:pt x="5379179" y="2690256"/>
                </a:lnTo>
                <a:lnTo>
                  <a:pt x="5356195" y="2739466"/>
                </a:lnTo>
                <a:lnTo>
                  <a:pt x="5325346" y="2783428"/>
                </a:lnTo>
                <a:lnTo>
                  <a:pt x="5287505" y="2821269"/>
                </a:lnTo>
                <a:lnTo>
                  <a:pt x="5243543" y="2852117"/>
                </a:lnTo>
                <a:lnTo>
                  <a:pt x="5194333" y="2875101"/>
                </a:lnTo>
                <a:lnTo>
                  <a:pt x="5155102" y="2885582"/>
                </a:lnTo>
                <a:lnTo>
                  <a:pt x="5114456" y="2892608"/>
                </a:lnTo>
                <a:lnTo>
                  <a:pt x="5070215" y="2896870"/>
                </a:lnTo>
                <a:lnTo>
                  <a:pt x="5020199" y="2899058"/>
                </a:lnTo>
                <a:lnTo>
                  <a:pt x="4962227" y="2899864"/>
                </a:lnTo>
                <a:lnTo>
                  <a:pt x="4894118" y="2899980"/>
                </a:lnTo>
                <a:lnTo>
                  <a:pt x="507681" y="2899980"/>
                </a:lnTo>
                <a:lnTo>
                  <a:pt x="440523" y="2899864"/>
                </a:lnTo>
                <a:lnTo>
                  <a:pt x="383188" y="2899058"/>
                </a:lnTo>
                <a:lnTo>
                  <a:pt x="333559" y="2896870"/>
                </a:lnTo>
                <a:lnTo>
                  <a:pt x="289517" y="2892608"/>
                </a:lnTo>
                <a:lnTo>
                  <a:pt x="248944" y="2885582"/>
                </a:lnTo>
                <a:lnTo>
                  <a:pt x="209723" y="2875101"/>
                </a:lnTo>
                <a:lnTo>
                  <a:pt x="160513" y="2852117"/>
                </a:lnTo>
                <a:lnTo>
                  <a:pt x="116551" y="2821269"/>
                </a:lnTo>
                <a:lnTo>
                  <a:pt x="78710" y="2783428"/>
                </a:lnTo>
                <a:lnTo>
                  <a:pt x="47862" y="2739466"/>
                </a:lnTo>
                <a:lnTo>
                  <a:pt x="24878" y="2690256"/>
                </a:lnTo>
                <a:lnTo>
                  <a:pt x="14397" y="2651025"/>
                </a:lnTo>
                <a:lnTo>
                  <a:pt x="7371" y="2610379"/>
                </a:lnTo>
                <a:lnTo>
                  <a:pt x="3109" y="2566138"/>
                </a:lnTo>
                <a:lnTo>
                  <a:pt x="921" y="2516122"/>
                </a:lnTo>
                <a:lnTo>
                  <a:pt x="115" y="2458150"/>
                </a:lnTo>
                <a:lnTo>
                  <a:pt x="0" y="2390041"/>
                </a:lnTo>
                <a:lnTo>
                  <a:pt x="0" y="507681"/>
                </a:lnTo>
                <a:lnTo>
                  <a:pt x="115" y="440523"/>
                </a:lnTo>
                <a:lnTo>
                  <a:pt x="921" y="383188"/>
                </a:lnTo>
                <a:lnTo>
                  <a:pt x="3109" y="333559"/>
                </a:lnTo>
                <a:lnTo>
                  <a:pt x="7371" y="289517"/>
                </a:lnTo>
                <a:lnTo>
                  <a:pt x="14397" y="248944"/>
                </a:lnTo>
                <a:lnTo>
                  <a:pt x="24878" y="209723"/>
                </a:lnTo>
                <a:lnTo>
                  <a:pt x="47862" y="160513"/>
                </a:lnTo>
                <a:lnTo>
                  <a:pt x="78710" y="116551"/>
                </a:lnTo>
                <a:lnTo>
                  <a:pt x="116551" y="78710"/>
                </a:lnTo>
                <a:lnTo>
                  <a:pt x="160513" y="47862"/>
                </a:lnTo>
                <a:lnTo>
                  <a:pt x="209723" y="24878"/>
                </a:lnTo>
                <a:lnTo>
                  <a:pt x="248955" y="14397"/>
                </a:lnTo>
                <a:lnTo>
                  <a:pt x="289600" y="7371"/>
                </a:lnTo>
                <a:lnTo>
                  <a:pt x="333841" y="3109"/>
                </a:lnTo>
                <a:lnTo>
                  <a:pt x="383857" y="921"/>
                </a:lnTo>
                <a:lnTo>
                  <a:pt x="441829" y="115"/>
                </a:lnTo>
                <a:lnTo>
                  <a:pt x="509938" y="0"/>
                </a:lnTo>
                <a:lnTo>
                  <a:pt x="507681" y="0"/>
                </a:lnTo>
                <a:close/>
              </a:path>
            </a:pathLst>
          </a:custGeom>
          <a:ln w="29467">
            <a:solidFill>
              <a:srgbClr val="B517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62600" y="2808194"/>
            <a:ext cx="262880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i="1" spc="-55" dirty="0">
                <a:solidFill>
                  <a:srgbClr val="B51700"/>
                </a:solidFill>
                <a:latin typeface="Arial"/>
                <a:cs typeface="Arial"/>
              </a:rPr>
              <a:t>Последствия</a:t>
            </a:r>
            <a:endParaRPr sz="3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5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43400" y="3668279"/>
            <a:ext cx="4267200" cy="74982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20" dirty="0">
                <a:latin typeface="Arial MT"/>
                <a:cs typeface="Arial MT"/>
              </a:rPr>
              <a:t>Разрывы во времени</a:t>
            </a:r>
            <a:r>
              <a:rPr sz="2400" spc="35" dirty="0">
                <a:latin typeface="Arial MT"/>
                <a:cs typeface="Arial MT"/>
              </a:rPr>
              <a:t>, </a:t>
            </a:r>
            <a:r>
              <a:rPr sz="2400" spc="-800" dirty="0">
                <a:latin typeface="Arial MT"/>
                <a:cs typeface="Arial MT"/>
              </a:rPr>
              <a:t> </a:t>
            </a:r>
            <a:endParaRPr lang="ru-RU" sz="2400" spc="-800" dirty="0">
              <a:latin typeface="Arial MT"/>
              <a:cs typeface="Arial MT"/>
            </a:endParaRPr>
          </a:p>
          <a:p>
            <a:pPr marL="12700" marR="5080">
              <a:lnSpc>
                <a:spcPct val="102200"/>
              </a:lnSpc>
              <a:spcBef>
                <a:spcPts val="60"/>
              </a:spcBef>
            </a:pPr>
            <a:r>
              <a:rPr lang="ru-RU" sz="2400" spc="-15" dirty="0">
                <a:latin typeface="Arial MT"/>
                <a:cs typeface="Arial MT"/>
              </a:rPr>
              <a:t>не точное время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72528" y="3167472"/>
            <a:ext cx="4906645" cy="1503045"/>
            <a:chOff x="2472528" y="3167472"/>
            <a:chExt cx="4906645" cy="1503045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62239" y="3323339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566989" y="3330413"/>
              <a:ext cx="0" cy="1067435"/>
            </a:xfrm>
            <a:custGeom>
              <a:avLst/>
              <a:gdLst/>
              <a:ahLst/>
              <a:cxnLst/>
              <a:rect l="l" t="t" r="r" b="b"/>
              <a:pathLst>
                <a:path h="1067435">
                  <a:moveTo>
                    <a:pt x="0" y="10671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403405" y="4335165"/>
            <a:ext cx="22739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6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35835" y="5909086"/>
            <a:ext cx="1408470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30" dirty="0">
                <a:latin typeface="Arial MT"/>
                <a:cs typeface="Arial MT"/>
              </a:rPr>
              <a:t>Нет атаки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3724318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2115940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90392" y="4447264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189867" y="3317089"/>
              <a:ext cx="833119" cy="1087755"/>
            </a:xfrm>
            <a:custGeom>
              <a:avLst/>
              <a:gdLst/>
              <a:ahLst/>
              <a:cxnLst/>
              <a:rect l="l" t="t" r="r" b="b"/>
              <a:pathLst>
                <a:path w="833120" h="1087754">
                  <a:moveTo>
                    <a:pt x="833080" y="108752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4296" y="4447264"/>
              <a:ext cx="129042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586635" y="3324163"/>
              <a:ext cx="285115" cy="1073785"/>
            </a:xfrm>
            <a:custGeom>
              <a:avLst/>
              <a:gdLst/>
              <a:ahLst/>
              <a:cxnLst/>
              <a:rect l="l" t="t" r="r" b="b"/>
              <a:pathLst>
                <a:path w="285115" h="1073785">
                  <a:moveTo>
                    <a:pt x="0" y="1073377"/>
                  </a:moveTo>
                  <a:lnTo>
                    <a:pt x="284783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4" y="4335165"/>
            <a:ext cx="2426395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7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53748" y="5883132"/>
            <a:ext cx="3565377" cy="36933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ru-RU" sz="2300" spc="-30" dirty="0">
                <a:latin typeface="Arial MT"/>
                <a:cs typeface="Arial MT"/>
              </a:rPr>
              <a:t>Манипуляция смещением</a:t>
            </a:r>
            <a:endParaRPr sz="2300" dirty="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20572" y="4205546"/>
            <a:ext cx="1470211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126966" y="2665570"/>
            <a:ext cx="1785677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75" dirty="0">
                <a:latin typeface="Arial MT"/>
                <a:cs typeface="Arial MT"/>
              </a:rPr>
              <a:t>Неточное время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1795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(1)</a:t>
            </a:r>
            <a:endParaRPr sz="31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83759" y="2950170"/>
            <a:ext cx="1988838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59429" y="3167472"/>
            <a:ext cx="5320030" cy="1620520"/>
            <a:chOff x="2059429" y="3167472"/>
            <a:chExt cx="5320030" cy="1620520"/>
          </a:xfrm>
        </p:grpSpPr>
        <p:sp>
          <p:nvSpPr>
            <p:cNvPr id="5" name="object 5"/>
            <p:cNvSpPr/>
            <p:nvPr/>
          </p:nvSpPr>
          <p:spPr>
            <a:xfrm>
              <a:off x="2472528" y="325610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26664" y="320896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1083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19077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27321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15919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45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9311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8171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703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8915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7514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4593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4358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5260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60846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69092" y="3167472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30704" y="4516408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284841" y="4469259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208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02396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26029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18270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0068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92927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851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7762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5982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5206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644305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946368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61843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63906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875791" y="3401569"/>
              <a:ext cx="0" cy="1268730"/>
            </a:xfrm>
            <a:custGeom>
              <a:avLst/>
              <a:gdLst/>
              <a:ahLst/>
              <a:cxnLst/>
              <a:rect l="l" t="t" r="r" b="b"/>
              <a:pathLst>
                <a:path h="1268729">
                  <a:moveTo>
                    <a:pt x="0" y="0"/>
                  </a:moveTo>
                  <a:lnTo>
                    <a:pt x="0" y="126841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3748" y="4447264"/>
              <a:ext cx="129043" cy="13828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24065" y="3318638"/>
              <a:ext cx="0" cy="1047750"/>
            </a:xfrm>
            <a:custGeom>
              <a:avLst/>
              <a:gdLst/>
              <a:ahLst/>
              <a:cxnLst/>
              <a:rect l="l" t="t" r="r" b="b"/>
              <a:pathLst>
                <a:path h="1047750">
                  <a:moveTo>
                    <a:pt x="0" y="1047222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0646" y="4451740"/>
              <a:ext cx="129043" cy="13828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59429" y="4245058"/>
              <a:ext cx="550035" cy="54270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507550" y="3380521"/>
              <a:ext cx="271145" cy="1040130"/>
            </a:xfrm>
            <a:custGeom>
              <a:avLst/>
              <a:gdLst/>
              <a:ahLst/>
              <a:cxnLst/>
              <a:rect l="l" t="t" r="r" b="b"/>
              <a:pathLst>
                <a:path w="271145" h="1040129">
                  <a:moveTo>
                    <a:pt x="0" y="1039619"/>
                  </a:moveTo>
                  <a:lnTo>
                    <a:pt x="27071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87543" y="4451740"/>
              <a:ext cx="129043" cy="1382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360522" y="3303185"/>
              <a:ext cx="1506855" cy="1166495"/>
            </a:xfrm>
            <a:custGeom>
              <a:avLst/>
              <a:gdLst/>
              <a:ahLst/>
              <a:cxnLst/>
              <a:rect l="l" t="t" r="r" b="b"/>
              <a:pathLst>
                <a:path w="1506854" h="1166495">
                  <a:moveTo>
                    <a:pt x="0" y="1166028"/>
                  </a:moveTo>
                  <a:lnTo>
                    <a:pt x="1506811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03405" y="4335165"/>
            <a:ext cx="236045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8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7723" y="4217292"/>
            <a:ext cx="1449705" cy="8555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dirty="0">
                <a:latin typeface="Arial MT"/>
                <a:cs typeface="Arial MT"/>
              </a:rPr>
              <a:t>Время перехода произвольно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710831" y="2773023"/>
            <a:ext cx="4764403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5" dirty="0">
                <a:latin typeface="Arial MT"/>
                <a:cs typeface="Arial MT"/>
              </a:rPr>
              <a:t>Накопление ошибок с течением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8432" y="1692870"/>
            <a:ext cx="7141565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10" dirty="0">
                <a:solidFill>
                  <a:srgbClr val="C82506"/>
                </a:solidFill>
                <a:latin typeface="Arial MT"/>
                <a:cs typeface="Arial MT"/>
              </a:rPr>
              <a:t>Влияние на одиночный источник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1299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53" name="object 59">
            <a:extLst>
              <a:ext uri="{FF2B5EF4-FFF2-40B4-BE49-F238E27FC236}">
                <a16:creationId xmlns:a16="http://schemas.microsoft.com/office/drawing/2014/main" id="{FC995B24-4211-483C-AF74-F44504A546D3}"/>
              </a:ext>
            </a:extLst>
          </p:cNvPr>
          <p:cNvSpPr txBox="1"/>
          <p:nvPr/>
        </p:nvSpPr>
        <p:spPr>
          <a:xfrm>
            <a:off x="3957911" y="6045198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919" y="1635632"/>
            <a:ext cx="9052560" cy="635"/>
          </a:xfrm>
          <a:custGeom>
            <a:avLst/>
            <a:gdLst/>
            <a:ahLst/>
            <a:cxnLst/>
            <a:rect l="l" t="t" r="r" b="b"/>
            <a:pathLst>
              <a:path w="9052560" h="635">
                <a:moveTo>
                  <a:pt x="0" y="0"/>
                </a:moveTo>
                <a:lnTo>
                  <a:pt x="9052560" y="98"/>
                </a:lnTo>
              </a:path>
            </a:pathLst>
          </a:custGeom>
          <a:ln w="9822">
            <a:solidFill>
              <a:srgbClr val="9A9A9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1100" y="2812652"/>
            <a:ext cx="2024379" cy="56804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lang="ru-RU" sz="1850" spc="15" dirty="0">
                <a:solidFill>
                  <a:srgbClr val="B51700"/>
                </a:solidFill>
                <a:latin typeface="Arial MT"/>
                <a:cs typeface="Arial MT"/>
              </a:rPr>
              <a:t>Абсолютное эталонное время</a:t>
            </a:r>
            <a:endParaRPr lang="ru-RU" sz="1850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4675" y="3011092"/>
            <a:ext cx="5320030" cy="2846070"/>
            <a:chOff x="2214675" y="3011092"/>
            <a:chExt cx="5320030" cy="2846070"/>
          </a:xfrm>
        </p:grpSpPr>
        <p:sp>
          <p:nvSpPr>
            <p:cNvPr id="5" name="object 5"/>
            <p:cNvSpPr/>
            <p:nvPr/>
          </p:nvSpPr>
          <p:spPr>
            <a:xfrm>
              <a:off x="2627773" y="3114653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6" y="0"/>
                  </a:lnTo>
                  <a:lnTo>
                    <a:pt x="4763958" y="0"/>
                  </a:lnTo>
                </a:path>
              </a:pathLst>
            </a:custGeom>
            <a:ln w="19645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81909" y="3067504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250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6607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432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256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71164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597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4836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369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2556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21416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502758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01180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9603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07847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16091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24336" y="3026014"/>
              <a:ext cx="0" cy="177800"/>
            </a:xfrm>
            <a:custGeom>
              <a:avLst/>
              <a:gdLst/>
              <a:ahLst/>
              <a:cxnLst/>
              <a:rect l="l" t="t" r="r" b="b"/>
              <a:pathLst>
                <a:path h="177800">
                  <a:moveTo>
                    <a:pt x="0" y="177275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C8250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85950" y="4374951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0087" y="4327803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685950" y="5635249"/>
              <a:ext cx="4764405" cy="0"/>
            </a:xfrm>
            <a:custGeom>
              <a:avLst/>
              <a:gdLst/>
              <a:ahLst/>
              <a:cxnLst/>
              <a:rect l="l" t="t" r="r" b="b"/>
              <a:pathLst>
                <a:path w="4764405">
                  <a:moveTo>
                    <a:pt x="0" y="0"/>
                  </a:moveTo>
                  <a:lnTo>
                    <a:pt x="4754137" y="0"/>
                  </a:lnTo>
                  <a:lnTo>
                    <a:pt x="4763959" y="0"/>
                  </a:lnTo>
                </a:path>
              </a:pathLst>
            </a:custGeom>
            <a:ln w="196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40087" y="5588100"/>
              <a:ext cx="94615" cy="94615"/>
            </a:xfrm>
            <a:custGeom>
              <a:avLst/>
              <a:gdLst/>
              <a:ahLst/>
              <a:cxnLst/>
              <a:rect l="l" t="t" r="r" b="b"/>
              <a:pathLst>
                <a:path w="94615" h="94614">
                  <a:moveTo>
                    <a:pt x="0" y="0"/>
                  </a:moveTo>
                  <a:lnTo>
                    <a:pt x="0" y="94297"/>
                  </a:lnTo>
                  <a:lnTo>
                    <a:pt x="94297" y="471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732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7921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8127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351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65755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48172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3059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91300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21507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50731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95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101613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7087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719150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031036" y="3260111"/>
              <a:ext cx="0" cy="2470785"/>
            </a:xfrm>
            <a:custGeom>
              <a:avLst/>
              <a:gdLst/>
              <a:ahLst/>
              <a:cxnLst/>
              <a:rect l="l" t="t" r="r" b="b"/>
              <a:pathLst>
                <a:path h="2470785">
                  <a:moveTo>
                    <a:pt x="0" y="0"/>
                  </a:moveTo>
                  <a:lnTo>
                    <a:pt x="0" y="2470571"/>
                  </a:lnTo>
                </a:path>
              </a:pathLst>
            </a:custGeom>
            <a:ln w="9822">
              <a:solidFill>
                <a:srgbClr val="C82506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4305807"/>
              <a:ext cx="129041" cy="138287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66069" y="5566105"/>
              <a:ext cx="129041" cy="13828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639781" y="3196150"/>
              <a:ext cx="284480" cy="2336800"/>
            </a:xfrm>
            <a:custGeom>
              <a:avLst/>
              <a:gdLst/>
              <a:ahLst/>
              <a:cxnLst/>
              <a:rect l="l" t="t" r="r" b="b"/>
              <a:pathLst>
                <a:path w="284479" h="2336800">
                  <a:moveTo>
                    <a:pt x="0" y="2336369"/>
                  </a:moveTo>
                  <a:lnTo>
                    <a:pt x="283887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346742" y="3192730"/>
              <a:ext cx="278765" cy="1085850"/>
            </a:xfrm>
            <a:custGeom>
              <a:avLst/>
              <a:gdLst/>
              <a:ahLst/>
              <a:cxnLst/>
              <a:rect l="l" t="t" r="r" b="b"/>
              <a:pathLst>
                <a:path w="278764" h="1085850">
                  <a:moveTo>
                    <a:pt x="278427" y="1085430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76BA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4295192"/>
              <a:ext cx="129042" cy="13828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7876" y="5566105"/>
              <a:ext cx="129042" cy="138286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4103600"/>
              <a:ext cx="550035" cy="54270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4675" y="5314402"/>
              <a:ext cx="550035" cy="542701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7550745" y="4197647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1</a:t>
            </a:r>
            <a:endParaRPr lang="ru-RU" sz="1850" dirty="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19146" y="4715510"/>
            <a:ext cx="2931795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Увеличение скорости продвижения по времени</a:t>
            </a:r>
            <a:endParaRPr sz="1850" dirty="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91134" y="3476705"/>
            <a:ext cx="3036570" cy="5828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50" dirty="0">
                <a:latin typeface="Arial MT"/>
                <a:cs typeface="Arial MT"/>
              </a:rPr>
              <a:t>Уменьшить скорость продвижения по времени</a:t>
            </a:r>
            <a:endParaRPr lang="en-US" sz="1850" dirty="0">
              <a:latin typeface="Arial MT"/>
              <a:cs typeface="Arial MT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425036" y="3143851"/>
            <a:ext cx="3010535" cy="2552065"/>
            <a:chOff x="3425036" y="3143851"/>
            <a:chExt cx="3010535" cy="2552065"/>
          </a:xfrm>
        </p:grpSpPr>
        <p:sp>
          <p:nvSpPr>
            <p:cNvPr id="53" name="object 53"/>
            <p:cNvSpPr/>
            <p:nvPr/>
          </p:nvSpPr>
          <p:spPr>
            <a:xfrm>
              <a:off x="5822043" y="3254950"/>
              <a:ext cx="598805" cy="2219325"/>
            </a:xfrm>
            <a:custGeom>
              <a:avLst/>
              <a:gdLst/>
              <a:ahLst/>
              <a:cxnLst/>
              <a:rect l="l" t="t" r="r" b="b"/>
              <a:pathLst>
                <a:path w="598804" h="2219325">
                  <a:moveTo>
                    <a:pt x="0" y="2218771"/>
                  </a:moveTo>
                  <a:lnTo>
                    <a:pt x="598622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229155" y="3196094"/>
              <a:ext cx="524510" cy="1058545"/>
            </a:xfrm>
            <a:custGeom>
              <a:avLst/>
              <a:gdLst/>
              <a:ahLst/>
              <a:cxnLst/>
              <a:rect l="l" t="t" r="r" b="b"/>
              <a:pathLst>
                <a:path w="524510" h="1058545">
                  <a:moveTo>
                    <a:pt x="524129" y="1058356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171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4297263"/>
              <a:ext cx="129042" cy="1382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5036" y="5557561"/>
              <a:ext cx="129042" cy="1382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488926" y="3143851"/>
              <a:ext cx="0" cy="2281555"/>
            </a:xfrm>
            <a:custGeom>
              <a:avLst/>
              <a:gdLst/>
              <a:ahLst/>
              <a:cxnLst/>
              <a:rect l="l" t="t" r="r" b="b"/>
              <a:pathLst>
                <a:path h="2281554">
                  <a:moveTo>
                    <a:pt x="0" y="2281244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493959" y="3188338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277"/>
                  </a:moveTo>
                  <a:lnTo>
                    <a:pt x="0" y="0"/>
                  </a:lnTo>
                </a:path>
              </a:pathLst>
            </a:custGeom>
            <a:ln w="29467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054980" y="6509356"/>
            <a:ext cx="1909989" cy="3674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ru-RU" sz="2300" spc="-15" dirty="0">
                <a:latin typeface="Arial MT"/>
                <a:cs typeface="Arial MT"/>
              </a:rPr>
              <a:t>Манипуляция</a:t>
            </a:r>
            <a:endParaRPr sz="2300" dirty="0">
              <a:latin typeface="Arial MT"/>
              <a:cs typeface="Arial MT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43473" y="2919258"/>
            <a:ext cx="574675" cy="59055"/>
            <a:chOff x="4343473" y="2919258"/>
            <a:chExt cx="574675" cy="59055"/>
          </a:xfrm>
        </p:grpSpPr>
        <p:sp>
          <p:nvSpPr>
            <p:cNvPr id="61" name="object 61"/>
            <p:cNvSpPr/>
            <p:nvPr/>
          </p:nvSpPr>
          <p:spPr>
            <a:xfrm>
              <a:off x="4397498" y="2948726"/>
              <a:ext cx="466725" cy="0"/>
            </a:xfrm>
            <a:custGeom>
              <a:avLst/>
              <a:gdLst/>
              <a:ahLst/>
              <a:cxnLst/>
              <a:rect l="l" t="t" r="r" b="b"/>
              <a:pathLst>
                <a:path w="466725">
                  <a:moveTo>
                    <a:pt x="0" y="0"/>
                  </a:moveTo>
                  <a:lnTo>
                    <a:pt x="4911" y="0"/>
                  </a:lnTo>
                  <a:lnTo>
                    <a:pt x="461273" y="0"/>
                  </a:lnTo>
                  <a:lnTo>
                    <a:pt x="466184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43463" y="2919259"/>
              <a:ext cx="574675" cy="59055"/>
            </a:xfrm>
            <a:custGeom>
              <a:avLst/>
              <a:gdLst/>
              <a:ahLst/>
              <a:cxnLst/>
              <a:rect l="l" t="t" r="r" b="b"/>
              <a:pathLst>
                <a:path w="574675" h="59055">
                  <a:moveTo>
                    <a:pt x="58940" y="0"/>
                  </a:moveTo>
                  <a:lnTo>
                    <a:pt x="0" y="29476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574675" h="59055">
                  <a:moveTo>
                    <a:pt x="574243" y="29476"/>
                  </a:moveTo>
                  <a:lnTo>
                    <a:pt x="515302" y="0"/>
                  </a:lnTo>
                  <a:lnTo>
                    <a:pt x="515302" y="58940"/>
                  </a:lnTo>
                  <a:lnTo>
                    <a:pt x="574243" y="294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161928" y="2537618"/>
            <a:ext cx="2106930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81100" algn="l"/>
              </a:tabLst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10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2	</a:t>
            </a:r>
            <a:r>
              <a:rPr sz="2850" spc="-44" baseline="2923" dirty="0">
                <a:latin typeface="Arial MT"/>
                <a:cs typeface="Arial MT"/>
              </a:rPr>
              <a:t>error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75" baseline="2923" dirty="0">
                <a:latin typeface="Arial MT"/>
                <a:cs typeface="Arial MT"/>
              </a:rPr>
              <a:t>=</a:t>
            </a:r>
            <a:r>
              <a:rPr sz="2850" spc="-52" baseline="2923" dirty="0">
                <a:latin typeface="Arial MT"/>
                <a:cs typeface="Arial MT"/>
              </a:rPr>
              <a:t> </a:t>
            </a:r>
            <a:r>
              <a:rPr sz="2850" spc="22" baseline="2923" dirty="0">
                <a:latin typeface="Arial MT"/>
                <a:cs typeface="Arial MT"/>
              </a:rPr>
              <a:t>4</a:t>
            </a:r>
            <a:endParaRPr sz="2850" baseline="2923">
              <a:latin typeface="Arial MT"/>
              <a:cs typeface="Arial MT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226809" y="2915011"/>
            <a:ext cx="1200785" cy="59055"/>
            <a:chOff x="5226809" y="2915011"/>
            <a:chExt cx="1200785" cy="59055"/>
          </a:xfrm>
        </p:grpSpPr>
        <p:sp>
          <p:nvSpPr>
            <p:cNvPr id="65" name="object 65"/>
            <p:cNvSpPr/>
            <p:nvPr/>
          </p:nvSpPr>
          <p:spPr>
            <a:xfrm>
              <a:off x="5280834" y="2944479"/>
              <a:ext cx="1092835" cy="0"/>
            </a:xfrm>
            <a:custGeom>
              <a:avLst/>
              <a:gdLst/>
              <a:ahLst/>
              <a:cxnLst/>
              <a:rect l="l" t="t" r="r" b="b"/>
              <a:pathLst>
                <a:path w="1092835">
                  <a:moveTo>
                    <a:pt x="0" y="0"/>
                  </a:moveTo>
                  <a:lnTo>
                    <a:pt x="4911" y="0"/>
                  </a:lnTo>
                  <a:lnTo>
                    <a:pt x="1087366" y="0"/>
                  </a:lnTo>
                  <a:lnTo>
                    <a:pt x="1092277" y="0"/>
                  </a:lnTo>
                </a:path>
              </a:pathLst>
            </a:custGeom>
            <a:ln w="98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5226799" y="2915018"/>
              <a:ext cx="1200785" cy="59055"/>
            </a:xfrm>
            <a:custGeom>
              <a:avLst/>
              <a:gdLst/>
              <a:ahLst/>
              <a:cxnLst/>
              <a:rect l="l" t="t" r="r" b="b"/>
              <a:pathLst>
                <a:path w="1200785" h="59055">
                  <a:moveTo>
                    <a:pt x="58940" y="0"/>
                  </a:moveTo>
                  <a:lnTo>
                    <a:pt x="0" y="29464"/>
                  </a:lnTo>
                  <a:lnTo>
                    <a:pt x="58940" y="58940"/>
                  </a:lnTo>
                  <a:lnTo>
                    <a:pt x="58940" y="0"/>
                  </a:lnTo>
                  <a:close/>
                </a:path>
                <a:path w="1200785" h="59055">
                  <a:moveTo>
                    <a:pt x="1200327" y="29464"/>
                  </a:moveTo>
                  <a:lnTo>
                    <a:pt x="1141399" y="0"/>
                  </a:lnTo>
                  <a:lnTo>
                    <a:pt x="1141399" y="58940"/>
                  </a:lnTo>
                  <a:lnTo>
                    <a:pt x="1200327" y="29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2884983" y="2547441"/>
            <a:ext cx="937894" cy="3206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00" spc="-30" dirty="0">
                <a:latin typeface="Arial MT"/>
                <a:cs typeface="Arial MT"/>
              </a:rPr>
              <a:t>error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50" dirty="0">
                <a:latin typeface="Arial MT"/>
                <a:cs typeface="Arial MT"/>
              </a:rPr>
              <a:t>=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spc="15" dirty="0"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99699" y="7245598"/>
            <a:ext cx="264160" cy="187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275"/>
              </a:spcBef>
            </a:pPr>
            <a:fld id="{81D60167-4931-47E6-BA6A-407CBD079E47}" type="slidenum">
              <a:rPr sz="900" spc="15" dirty="0">
                <a:latin typeface="Arial MT"/>
                <a:cs typeface="Arial MT"/>
              </a:rPr>
              <a:t>9</a:t>
            </a:fld>
            <a:endParaRPr sz="900">
              <a:latin typeface="Arial MT"/>
              <a:cs typeface="Arial MT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468609" y="916880"/>
            <a:ext cx="4745551" cy="488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ru-RU" sz="3100" b="0" i="0" spc="-15" dirty="0">
                <a:latin typeface="Arial MT"/>
                <a:cs typeface="Arial MT"/>
              </a:rPr>
              <a:t>Стратегии атаки (2)</a:t>
            </a:r>
            <a:endParaRPr sz="3100" dirty="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7367" y="1692870"/>
            <a:ext cx="8073231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550" spc="-20" dirty="0">
                <a:solidFill>
                  <a:srgbClr val="C82506"/>
                </a:solidFill>
                <a:latin typeface="Arial MT"/>
                <a:cs typeface="Arial MT"/>
              </a:rPr>
              <a:t>Относительное влияние на два источника времени:</a:t>
            </a:r>
            <a:endParaRPr sz="2550" dirty="0">
              <a:latin typeface="Arial MT"/>
              <a:cs typeface="Arial MT"/>
            </a:endParaRPr>
          </a:p>
        </p:txBody>
      </p:sp>
      <p:sp>
        <p:nvSpPr>
          <p:cNvPr id="71" name="object 49">
            <a:extLst>
              <a:ext uri="{FF2B5EF4-FFF2-40B4-BE49-F238E27FC236}">
                <a16:creationId xmlns:a16="http://schemas.microsoft.com/office/drawing/2014/main" id="{1E4A6A50-DE45-435E-A6E2-C49A277155FF}"/>
              </a:ext>
            </a:extLst>
          </p:cNvPr>
          <p:cNvSpPr txBox="1"/>
          <p:nvPr/>
        </p:nvSpPr>
        <p:spPr>
          <a:xfrm>
            <a:off x="7576196" y="5474275"/>
            <a:ext cx="2337618" cy="2981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ru-RU" sz="1850" spc="-15" dirty="0">
                <a:latin typeface="Arial MT"/>
                <a:cs typeface="Arial MT"/>
              </a:rPr>
              <a:t>Источник времени 2</a:t>
            </a:r>
            <a:endParaRPr lang="ru-RU" sz="18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6D5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1155</Words>
  <Application>Microsoft Office PowerPoint</Application>
  <PresentationFormat>Произвольный</PresentationFormat>
  <Paragraphs>375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Lucida Sans Unicode</vt:lpstr>
      <vt:lpstr>Times New Roman</vt:lpstr>
      <vt:lpstr>Trebuchet MS</vt:lpstr>
      <vt:lpstr>Office Theme</vt:lpstr>
      <vt:lpstr>Безопасная архитектура синхронизации для ненадежных периферийных систем</vt:lpstr>
      <vt:lpstr>Платформа</vt:lpstr>
      <vt:lpstr>Сетевая система</vt:lpstr>
      <vt:lpstr>Ненадежная пограничная система</vt:lpstr>
      <vt:lpstr>Уязвимости во времени</vt:lpstr>
      <vt:lpstr>Стратегии атаки</vt:lpstr>
      <vt:lpstr>Стратегии атаки (1)</vt:lpstr>
      <vt:lpstr>Стратегии атаки (2)</vt:lpstr>
      <vt:lpstr>Стратегии атаки (2)</vt:lpstr>
      <vt:lpstr>Последствия атаки на время</vt:lpstr>
      <vt:lpstr>Атака на «доверенное» время ARM Trustzone</vt:lpstr>
      <vt:lpstr>Проблема и предлагаемый подход</vt:lpstr>
      <vt:lpstr>Передача времени для гетерогенных устройств с сенсорными часами</vt:lpstr>
      <vt:lpstr>Обнаружение синхронизации </vt:lpstr>
      <vt:lpstr>Обнаружение синхронизации — ограничения</vt:lpstr>
      <vt:lpstr>Постановка задачи</vt:lpstr>
      <vt:lpstr>Наши подходы</vt:lpstr>
      <vt:lpstr>Презентация PowerPoint</vt:lpstr>
      <vt:lpstr>HAEST - Основная идея</vt:lpstr>
      <vt:lpstr>HAEST ​​– Задачи исследований</vt:lpstr>
      <vt:lpstr>Research Challenge 1</vt:lpstr>
      <vt:lpstr>Обнаружение событий</vt:lpstr>
      <vt:lpstr>Обнаружение событий — облегченный</vt:lpstr>
      <vt:lpstr>Обнаружение событий — универсальное</vt:lpstr>
      <vt:lpstr>Обнаружение событий —  борьба с высокими скоростями передачи данных</vt:lpstr>
      <vt:lpstr>Обнаружение событий — все вместе</vt:lpstr>
      <vt:lpstr>Research Challenge 2</vt:lpstr>
      <vt:lpstr>Презентация PowerPoint</vt:lpstr>
      <vt:lpstr>Презентация PowerPoint</vt:lpstr>
      <vt:lpstr>Презентация PowerPoint</vt:lpstr>
      <vt:lpstr>Общий дизайн HAEST</vt:lpstr>
      <vt:lpstr>Оценки</vt:lpstr>
      <vt:lpstr>Практический пример: Умный дом</vt:lpstr>
      <vt:lpstr>Практический пример: результаты</vt:lpstr>
      <vt:lpstr>Сравнение NTP</vt:lpstr>
      <vt:lpstr>Проблема и предлагаемый подход</vt:lpstr>
      <vt:lpstr>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Security-OCP-TAP-2023.pdf</dc:title>
  <dc:creator>SHIWA</dc:creator>
  <cp:lastModifiedBy>Вячеслав Миронов</cp:lastModifiedBy>
  <cp:revision>11</cp:revision>
  <dcterms:created xsi:type="dcterms:W3CDTF">2024-06-12T15:19:19Z</dcterms:created>
  <dcterms:modified xsi:type="dcterms:W3CDTF">2024-06-13T14:15:07Z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2023-07-12T00:00:00Z</vt:filetime>
  </property>
  <property fmtid="{D5CDD505-2E9C-101B-9397-08002B2CF9AE}" pid="3" name="Creator">
    <vt:lpwstr>Preview</vt:lpwstr>
  </property>
  <property fmtid="{D5CDD505-2E9C-101B-9397-08002B2CF9AE}" pid="4" name="LastSaved">
    <vt:filetime>2024-06-12T00:00:00Z</vt:filetime>
  </property>
</Properties>
</file>