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0" d="100"/>
          <a:sy n="60" d="100"/>
        </p:scale>
        <p:origin x="2098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96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92931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0" y="142875"/>
            <a:ext cx="1285875" cy="47519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71500" y="714375"/>
            <a:ext cx="8072438" cy="23145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405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Техническое решение высокоточной синхронизации времени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571500" y="3243263"/>
            <a:ext cx="80724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для КУБЫ</a:t>
            </a:r>
            <a:endParaRPr lang="en-US" sz="2025" dirty="0"/>
          </a:p>
        </p:txBody>
      </p:sp>
      <p:sp>
        <p:nvSpPr>
          <p:cNvPr id="6" name="Shape 2"/>
          <p:cNvSpPr/>
          <p:nvPr/>
        </p:nvSpPr>
        <p:spPr>
          <a:xfrm>
            <a:off x="571500" y="4200525"/>
            <a:ext cx="5715000" cy="1014413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714375" y="4343400"/>
            <a:ext cx="55006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Прогноз по рынкам сбыта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714375" y="4707731"/>
            <a:ext cx="55006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Условия сотрудничества с ETECSA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836444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solidFill>
            <a:srgbClr val="5AC0C2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5" y="142875"/>
            <a:ext cx="857250" cy="31680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28625" y="214313"/>
            <a:ext cx="8358188" cy="600075"/>
          </a:xfrm>
          <a:prstGeom prst="rect">
            <a:avLst/>
          </a:prstGeom>
          <a:noFill/>
          <a:ln/>
        </p:spPr>
        <p:txBody>
          <a:bodyPr wrap="square" lIns="0" tIns="255143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5AC0C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Обзор рынков Латинской Америки</a:t>
            </a:r>
            <a:endParaRPr lang="en-US" sz="2025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1028700"/>
            <a:ext cx="4286250" cy="3571875"/>
          </a:xfrm>
          <a:prstGeom prst="rect">
            <a:avLst/>
          </a:prstGeom>
        </p:spPr>
      </p:pic>
      <p:sp>
        <p:nvSpPr>
          <p:cNvPr id="7" name="Shape 2"/>
          <p:cNvSpPr/>
          <p:nvPr/>
        </p:nvSpPr>
        <p:spPr>
          <a:xfrm>
            <a:off x="5286375" y="1171575"/>
            <a:ext cx="3286125" cy="1042988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8" name="Shape 3"/>
          <p:cNvSpPr/>
          <p:nvPr/>
        </p:nvSpPr>
        <p:spPr>
          <a:xfrm>
            <a:off x="5286375" y="1171575"/>
            <a:ext cx="35719" cy="1042988"/>
          </a:xfrm>
          <a:prstGeom prst="rect">
            <a:avLst/>
          </a:prstGeom>
          <a:solidFill>
            <a:srgbClr val="5AC0C2"/>
          </a:solidFill>
          <a:ln/>
        </p:spPr>
      </p:sp>
      <p:sp>
        <p:nvSpPr>
          <p:cNvPr id="9" name="Text 4"/>
          <p:cNvSpPr/>
          <p:nvPr/>
        </p:nvSpPr>
        <p:spPr>
          <a:xfrm>
            <a:off x="5393531" y="1278731"/>
            <a:ext cx="314325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5AC0C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КУБА</a:t>
            </a:r>
            <a:endParaRPr lang="en-US" sz="1350" dirty="0"/>
          </a:p>
        </p:txBody>
      </p:sp>
      <p:sp>
        <p:nvSpPr>
          <p:cNvPr id="10" name="Text 5"/>
          <p:cNvSpPr/>
          <p:nvPr/>
        </p:nvSpPr>
        <p:spPr>
          <a:xfrm>
            <a:off x="5393531" y="1607344"/>
            <a:ext cx="3143250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Население: 11 млн. человек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5393531" y="1857375"/>
            <a:ext cx="3143250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Площадь: 110 тыс. кв. км</a:t>
            </a:r>
            <a:endParaRPr lang="en-US" sz="1125" dirty="0"/>
          </a:p>
        </p:txBody>
      </p:sp>
      <p:sp>
        <p:nvSpPr>
          <p:cNvPr id="12" name="Shape 7"/>
          <p:cNvSpPr/>
          <p:nvPr/>
        </p:nvSpPr>
        <p:spPr>
          <a:xfrm>
            <a:off x="5286375" y="2357438"/>
            <a:ext cx="3286125" cy="1042988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13" name="Shape 8"/>
          <p:cNvSpPr/>
          <p:nvPr/>
        </p:nvSpPr>
        <p:spPr>
          <a:xfrm>
            <a:off x="5286375" y="2357438"/>
            <a:ext cx="35719" cy="1042988"/>
          </a:xfrm>
          <a:prstGeom prst="rect">
            <a:avLst/>
          </a:prstGeom>
          <a:solidFill>
            <a:srgbClr val="5AC0C2"/>
          </a:solidFill>
          <a:ln/>
        </p:spPr>
      </p:sp>
      <p:sp>
        <p:nvSpPr>
          <p:cNvPr id="14" name="Text 9"/>
          <p:cNvSpPr/>
          <p:nvPr/>
        </p:nvSpPr>
        <p:spPr>
          <a:xfrm>
            <a:off x="5393531" y="2464594"/>
            <a:ext cx="314325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5AC0C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ВЕНЕСУЭЛА</a:t>
            </a:r>
            <a:endParaRPr lang="en-US" sz="1350" dirty="0"/>
          </a:p>
        </p:txBody>
      </p:sp>
      <p:sp>
        <p:nvSpPr>
          <p:cNvPr id="15" name="Text 10"/>
          <p:cNvSpPr/>
          <p:nvPr/>
        </p:nvSpPr>
        <p:spPr>
          <a:xfrm>
            <a:off x="5393531" y="2793206"/>
            <a:ext cx="3143250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Население: 28,5 млн. человек</a:t>
            </a:r>
            <a:endParaRPr lang="en-US" sz="1125" dirty="0"/>
          </a:p>
        </p:txBody>
      </p:sp>
      <p:sp>
        <p:nvSpPr>
          <p:cNvPr id="16" name="Text 11"/>
          <p:cNvSpPr/>
          <p:nvPr/>
        </p:nvSpPr>
        <p:spPr>
          <a:xfrm>
            <a:off x="5393531" y="3043238"/>
            <a:ext cx="3143250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Площадь: 916 тыс. кв. км</a:t>
            </a:r>
            <a:endParaRPr lang="en-US" sz="1125" dirty="0"/>
          </a:p>
        </p:txBody>
      </p:sp>
      <p:sp>
        <p:nvSpPr>
          <p:cNvPr id="17" name="Shape 12"/>
          <p:cNvSpPr/>
          <p:nvPr/>
        </p:nvSpPr>
        <p:spPr>
          <a:xfrm>
            <a:off x="5286375" y="3543300"/>
            <a:ext cx="3286125" cy="1042988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18" name="Shape 13"/>
          <p:cNvSpPr/>
          <p:nvPr/>
        </p:nvSpPr>
        <p:spPr>
          <a:xfrm>
            <a:off x="5286375" y="3543300"/>
            <a:ext cx="35719" cy="1042988"/>
          </a:xfrm>
          <a:prstGeom prst="rect">
            <a:avLst/>
          </a:prstGeom>
          <a:solidFill>
            <a:srgbClr val="5AC0C2"/>
          </a:solidFill>
          <a:ln/>
        </p:spPr>
      </p:sp>
      <p:sp>
        <p:nvSpPr>
          <p:cNvPr id="19" name="Text 14"/>
          <p:cNvSpPr/>
          <p:nvPr/>
        </p:nvSpPr>
        <p:spPr>
          <a:xfrm>
            <a:off x="5393531" y="3650456"/>
            <a:ext cx="314325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5AC0C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НИКАРАГУА</a:t>
            </a:r>
            <a:endParaRPr lang="en-US" sz="1350" dirty="0"/>
          </a:p>
        </p:txBody>
      </p:sp>
      <p:sp>
        <p:nvSpPr>
          <p:cNvPr id="20" name="Text 15"/>
          <p:cNvSpPr/>
          <p:nvPr/>
        </p:nvSpPr>
        <p:spPr>
          <a:xfrm>
            <a:off x="5393531" y="3979069"/>
            <a:ext cx="3143250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Население: 6,8 млн. человек</a:t>
            </a:r>
            <a:endParaRPr lang="en-US" sz="1125" dirty="0"/>
          </a:p>
        </p:txBody>
      </p:sp>
      <p:sp>
        <p:nvSpPr>
          <p:cNvPr id="21" name="Text 16"/>
          <p:cNvSpPr/>
          <p:nvPr/>
        </p:nvSpPr>
        <p:spPr>
          <a:xfrm>
            <a:off x="5393531" y="4229100"/>
            <a:ext cx="3143250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Площадь: 130 тыс. кв. км</a:t>
            </a:r>
            <a:endParaRPr lang="en-US" sz="1125" dirty="0"/>
          </a:p>
        </p:txBody>
      </p:sp>
      <p:sp>
        <p:nvSpPr>
          <p:cNvPr id="22" name="Shape 17"/>
          <p:cNvSpPr/>
          <p:nvPr/>
        </p:nvSpPr>
        <p:spPr>
          <a:xfrm>
            <a:off x="5286375" y="4729163"/>
            <a:ext cx="3286125" cy="678656"/>
          </a:xfrm>
          <a:prstGeom prst="rect">
            <a:avLst/>
          </a:prstGeom>
          <a:solidFill>
            <a:srgbClr val="E6F7F7"/>
          </a:solidFill>
          <a:ln/>
        </p:spPr>
      </p:sp>
      <p:sp>
        <p:nvSpPr>
          <p:cNvPr id="23" name="Shape 18"/>
          <p:cNvSpPr/>
          <p:nvPr/>
        </p:nvSpPr>
        <p:spPr>
          <a:xfrm>
            <a:off x="5286375" y="4729163"/>
            <a:ext cx="35719" cy="678656"/>
          </a:xfrm>
          <a:prstGeom prst="rect">
            <a:avLst/>
          </a:prstGeom>
          <a:solidFill>
            <a:srgbClr val="5AC0C2"/>
          </a:solidFill>
          <a:ln/>
        </p:spPr>
      </p:sp>
      <p:sp>
        <p:nvSpPr>
          <p:cNvPr id="24" name="Text 19"/>
          <p:cNvSpPr/>
          <p:nvPr/>
        </p:nvSpPr>
        <p:spPr>
          <a:xfrm>
            <a:off x="5393531" y="4836319"/>
            <a:ext cx="31432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i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Предварительная оценка взаимовыгодного сотрудничества на примере трех рынков</a:t>
            </a:r>
            <a:endParaRPr lang="en-US" sz="11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280"/>
            <a:ext cx="9144000" cy="6615057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solidFill>
            <a:srgbClr val="5AC0C2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5" y="142875"/>
            <a:ext cx="857250" cy="31680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28625" y="214313"/>
            <a:ext cx="8358188" cy="600075"/>
          </a:xfrm>
          <a:prstGeom prst="rect">
            <a:avLst/>
          </a:prstGeom>
          <a:noFill/>
          <a:ln/>
        </p:spPr>
        <p:txBody>
          <a:bodyPr wrap="square" lIns="0" tIns="255143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5AC0C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Тенденции на рынке Латинской Америки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600075" y="1028700"/>
            <a:ext cx="4872038" cy="2357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3333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Развитие сетей связи</a:t>
            </a:r>
            <a:endParaRPr lang="en-US" sz="1238" dirty="0"/>
          </a:p>
        </p:txBody>
      </p:sp>
      <p:sp>
        <p:nvSpPr>
          <p:cNvPr id="7" name="Text 3"/>
          <p:cNvSpPr/>
          <p:nvPr/>
        </p:nvSpPr>
        <p:spPr>
          <a:xfrm>
            <a:off x="600075" y="1300163"/>
            <a:ext cx="4872038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Массовое развертывание 5G и подготовка к 6G, требующие сверхточной синхронизации для низкой задержки и эффективности.</a:t>
            </a:r>
            <a:endParaRPr lang="en-US" sz="1013" dirty="0"/>
          </a:p>
        </p:txBody>
      </p:sp>
      <p:sp>
        <p:nvSpPr>
          <p:cNvPr id="8" name="Text 4"/>
          <p:cNvSpPr/>
          <p:nvPr/>
        </p:nvSpPr>
        <p:spPr>
          <a:xfrm>
            <a:off x="600075" y="1803071"/>
            <a:ext cx="4872038" cy="2357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3333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Интернет вещей (IoT) и Промышленная автоматизация</a:t>
            </a:r>
            <a:endParaRPr lang="en-US" sz="1238" dirty="0"/>
          </a:p>
        </p:txBody>
      </p:sp>
      <p:sp>
        <p:nvSpPr>
          <p:cNvPr id="9" name="Text 5"/>
          <p:cNvSpPr/>
          <p:nvPr/>
        </p:nvSpPr>
        <p:spPr>
          <a:xfrm>
            <a:off x="600075" y="2074534"/>
            <a:ext cx="4872038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Необходимость синхронизации множества устройств и процессов в реальном времени.</a:t>
            </a:r>
            <a:endParaRPr lang="en-US" sz="1013" dirty="0"/>
          </a:p>
        </p:txBody>
      </p:sp>
      <p:sp>
        <p:nvSpPr>
          <p:cNvPr id="10" name="Text 6"/>
          <p:cNvSpPr/>
          <p:nvPr/>
        </p:nvSpPr>
        <p:spPr>
          <a:xfrm>
            <a:off x="600075" y="2577443"/>
            <a:ext cx="4872038" cy="2357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3333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Автомобильная промышленность</a:t>
            </a:r>
            <a:endParaRPr lang="en-US" sz="1238" dirty="0"/>
          </a:p>
        </p:txBody>
      </p:sp>
      <p:sp>
        <p:nvSpPr>
          <p:cNvPr id="11" name="Text 7"/>
          <p:cNvSpPr/>
          <p:nvPr/>
        </p:nvSpPr>
        <p:spPr>
          <a:xfrm>
            <a:off x="600075" y="2848905"/>
            <a:ext cx="4872038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Внедрение ADAS (систем помощи водителю), автономного вождения и телематических систем.</a:t>
            </a:r>
            <a:endParaRPr lang="en-US" sz="1013" dirty="0"/>
          </a:p>
        </p:txBody>
      </p:sp>
      <p:sp>
        <p:nvSpPr>
          <p:cNvPr id="12" name="Text 8"/>
          <p:cNvSpPr/>
          <p:nvPr/>
        </p:nvSpPr>
        <p:spPr>
          <a:xfrm>
            <a:off x="600075" y="3351814"/>
            <a:ext cx="4872038" cy="2357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3333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Финансовый сектор</a:t>
            </a:r>
            <a:endParaRPr lang="en-US" sz="1238" dirty="0"/>
          </a:p>
        </p:txBody>
      </p:sp>
      <p:sp>
        <p:nvSpPr>
          <p:cNvPr id="13" name="Text 9"/>
          <p:cNvSpPr/>
          <p:nvPr/>
        </p:nvSpPr>
        <p:spPr>
          <a:xfrm>
            <a:off x="600075" y="3623277"/>
            <a:ext cx="4872038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Требования к точности временных меток для высокочастотной торговли и соблюдения регуляторных норм.</a:t>
            </a:r>
            <a:endParaRPr lang="en-US" sz="1013" dirty="0"/>
          </a:p>
        </p:txBody>
      </p:sp>
      <p:sp>
        <p:nvSpPr>
          <p:cNvPr id="14" name="Text 10"/>
          <p:cNvSpPr/>
          <p:nvPr/>
        </p:nvSpPr>
        <p:spPr>
          <a:xfrm>
            <a:off x="600075" y="4126185"/>
            <a:ext cx="4872038" cy="2357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3333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Энергетика</a:t>
            </a:r>
            <a:endParaRPr lang="en-US" sz="1238" dirty="0"/>
          </a:p>
        </p:txBody>
      </p:sp>
      <p:sp>
        <p:nvSpPr>
          <p:cNvPr id="15" name="Text 11"/>
          <p:cNvSpPr/>
          <p:nvPr/>
        </p:nvSpPr>
        <p:spPr>
          <a:xfrm>
            <a:off x="600075" y="4397648"/>
            <a:ext cx="4872038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Развитие "умных сетей" (Smart Grids) и систем управления распределенными энергоресурсами.</a:t>
            </a:r>
            <a:endParaRPr lang="en-US" sz="1013" dirty="0"/>
          </a:p>
        </p:txBody>
      </p:sp>
      <p:sp>
        <p:nvSpPr>
          <p:cNvPr id="16" name="Shape 12"/>
          <p:cNvSpPr/>
          <p:nvPr/>
        </p:nvSpPr>
        <p:spPr>
          <a:xfrm>
            <a:off x="5815013" y="1171575"/>
            <a:ext cx="2900363" cy="428625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17" name="Shape 13"/>
          <p:cNvSpPr/>
          <p:nvPr/>
        </p:nvSpPr>
        <p:spPr>
          <a:xfrm>
            <a:off x="5886450" y="1243013"/>
            <a:ext cx="285750" cy="285750"/>
          </a:xfrm>
          <a:prstGeom prst="ellipse">
            <a:avLst/>
          </a:prstGeom>
          <a:solidFill>
            <a:srgbClr val="5AC0C2"/>
          </a:solidFill>
          <a:ln/>
        </p:spPr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031" y="1328738"/>
            <a:ext cx="128588" cy="114300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6279356" y="1278731"/>
            <a:ext cx="138588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Телекоммуникации</a:t>
            </a:r>
            <a:endParaRPr lang="en-US" sz="1125" dirty="0"/>
          </a:p>
        </p:txBody>
      </p:sp>
      <p:sp>
        <p:nvSpPr>
          <p:cNvPr id="20" name="Shape 15"/>
          <p:cNvSpPr/>
          <p:nvPr/>
        </p:nvSpPr>
        <p:spPr>
          <a:xfrm>
            <a:off x="5815013" y="1707356"/>
            <a:ext cx="2900363" cy="428625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21" name="Shape 16"/>
          <p:cNvSpPr/>
          <p:nvPr/>
        </p:nvSpPr>
        <p:spPr>
          <a:xfrm>
            <a:off x="5886450" y="1778794"/>
            <a:ext cx="285750" cy="285750"/>
          </a:xfrm>
          <a:prstGeom prst="ellipse">
            <a:avLst/>
          </a:prstGeom>
          <a:solidFill>
            <a:srgbClr val="5AC0C2"/>
          </a:solidFill>
          <a:ln/>
        </p:spPr>
      </p:sp>
      <p:pic>
        <p:nvPicPr>
          <p:cNvPr id="2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175" y="1864519"/>
            <a:ext cx="114300" cy="114300"/>
          </a:xfrm>
          <a:prstGeom prst="rect">
            <a:avLst/>
          </a:prstGeom>
        </p:spPr>
      </p:pic>
      <p:sp>
        <p:nvSpPr>
          <p:cNvPr id="23" name="Text 17"/>
          <p:cNvSpPr/>
          <p:nvPr/>
        </p:nvSpPr>
        <p:spPr>
          <a:xfrm>
            <a:off x="6279356" y="1814513"/>
            <a:ext cx="170199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Автомобильная техника</a:t>
            </a:r>
            <a:endParaRPr lang="en-US" sz="1125" dirty="0"/>
          </a:p>
        </p:txBody>
      </p:sp>
      <p:sp>
        <p:nvSpPr>
          <p:cNvPr id="24" name="Shape 18"/>
          <p:cNvSpPr/>
          <p:nvPr/>
        </p:nvSpPr>
        <p:spPr>
          <a:xfrm>
            <a:off x="5815013" y="2243138"/>
            <a:ext cx="2900363" cy="428625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25" name="Shape 19"/>
          <p:cNvSpPr/>
          <p:nvPr/>
        </p:nvSpPr>
        <p:spPr>
          <a:xfrm>
            <a:off x="5886450" y="2314575"/>
            <a:ext cx="285750" cy="285750"/>
          </a:xfrm>
          <a:prstGeom prst="ellipse">
            <a:avLst/>
          </a:prstGeom>
          <a:solidFill>
            <a:srgbClr val="5AC0C2"/>
          </a:solidFill>
          <a:ln/>
        </p:spPr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6463" y="2400300"/>
            <a:ext cx="85725" cy="114300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6279356" y="2350294"/>
            <a:ext cx="2135981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Потребительская электроника</a:t>
            </a:r>
            <a:endParaRPr lang="en-US" sz="1125" dirty="0"/>
          </a:p>
        </p:txBody>
      </p:sp>
      <p:sp>
        <p:nvSpPr>
          <p:cNvPr id="28" name="Shape 21"/>
          <p:cNvSpPr/>
          <p:nvPr/>
        </p:nvSpPr>
        <p:spPr>
          <a:xfrm>
            <a:off x="5815013" y="2778919"/>
            <a:ext cx="2900363" cy="428625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29" name="Shape 22"/>
          <p:cNvSpPr/>
          <p:nvPr/>
        </p:nvSpPr>
        <p:spPr>
          <a:xfrm>
            <a:off x="5886450" y="2850356"/>
            <a:ext cx="285750" cy="285750"/>
          </a:xfrm>
          <a:prstGeom prst="ellipse">
            <a:avLst/>
          </a:prstGeom>
          <a:solidFill>
            <a:srgbClr val="5AC0C2"/>
          </a:solidFill>
          <a:ln/>
        </p:spPr>
      </p:sp>
      <p:pic>
        <p:nvPicPr>
          <p:cNvPr id="3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2175" y="2936081"/>
            <a:ext cx="114300" cy="114300"/>
          </a:xfrm>
          <a:prstGeom prst="rect">
            <a:avLst/>
          </a:prstGeom>
        </p:spPr>
      </p:pic>
      <p:sp>
        <p:nvSpPr>
          <p:cNvPr id="31" name="Text 23"/>
          <p:cNvSpPr/>
          <p:nvPr/>
        </p:nvSpPr>
        <p:spPr>
          <a:xfrm>
            <a:off x="6279356" y="2886075"/>
            <a:ext cx="111978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Финансы (BFSI)</a:t>
            </a:r>
            <a:endParaRPr lang="en-US" sz="1125" dirty="0"/>
          </a:p>
        </p:txBody>
      </p:sp>
      <p:sp>
        <p:nvSpPr>
          <p:cNvPr id="32" name="Shape 24"/>
          <p:cNvSpPr/>
          <p:nvPr/>
        </p:nvSpPr>
        <p:spPr>
          <a:xfrm>
            <a:off x="5815013" y="3314700"/>
            <a:ext cx="2900363" cy="428625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33" name="Shape 25"/>
          <p:cNvSpPr/>
          <p:nvPr/>
        </p:nvSpPr>
        <p:spPr>
          <a:xfrm>
            <a:off x="5886450" y="3386138"/>
            <a:ext cx="285750" cy="285750"/>
          </a:xfrm>
          <a:prstGeom prst="ellipse">
            <a:avLst/>
          </a:prstGeom>
          <a:solidFill>
            <a:srgbClr val="5AC0C2"/>
          </a:solidFill>
          <a:ln/>
        </p:spPr>
      </p:sp>
      <p:pic>
        <p:nvPicPr>
          <p:cNvPr id="34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6463" y="3471863"/>
            <a:ext cx="85725" cy="114300"/>
          </a:xfrm>
          <a:prstGeom prst="rect">
            <a:avLst/>
          </a:prstGeom>
        </p:spPr>
      </p:pic>
      <p:sp>
        <p:nvSpPr>
          <p:cNvPr id="35" name="Text 26"/>
          <p:cNvSpPr/>
          <p:nvPr/>
        </p:nvSpPr>
        <p:spPr>
          <a:xfrm>
            <a:off x="6279356" y="3421856"/>
            <a:ext cx="84474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Энергетика</a:t>
            </a:r>
            <a:endParaRPr lang="en-US" sz="1125" dirty="0"/>
          </a:p>
        </p:txBody>
      </p:sp>
      <p:sp>
        <p:nvSpPr>
          <p:cNvPr id="36" name="Shape 27"/>
          <p:cNvSpPr/>
          <p:nvPr/>
        </p:nvSpPr>
        <p:spPr>
          <a:xfrm>
            <a:off x="5815013" y="3850481"/>
            <a:ext cx="2900363" cy="428625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37" name="Shape 28"/>
          <p:cNvSpPr/>
          <p:nvPr/>
        </p:nvSpPr>
        <p:spPr>
          <a:xfrm>
            <a:off x="5886450" y="3921919"/>
            <a:ext cx="285750" cy="285750"/>
          </a:xfrm>
          <a:prstGeom prst="ellipse">
            <a:avLst/>
          </a:prstGeom>
          <a:solidFill>
            <a:srgbClr val="5AC0C2"/>
          </a:solidFill>
          <a:ln/>
        </p:spPr>
      </p:sp>
      <p:pic>
        <p:nvPicPr>
          <p:cNvPr id="3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65031" y="4007644"/>
            <a:ext cx="128588" cy="114300"/>
          </a:xfrm>
          <a:prstGeom prst="rect">
            <a:avLst/>
          </a:prstGeom>
        </p:spPr>
      </p:pic>
      <p:sp>
        <p:nvSpPr>
          <p:cNvPr id="39" name="Text 29"/>
          <p:cNvSpPr/>
          <p:nvPr/>
        </p:nvSpPr>
        <p:spPr>
          <a:xfrm>
            <a:off x="6279356" y="3957638"/>
            <a:ext cx="127337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Здравоохранение</a:t>
            </a:r>
            <a:endParaRPr lang="en-US" sz="1125" dirty="0"/>
          </a:p>
        </p:txBody>
      </p:sp>
      <p:pic>
        <p:nvPicPr>
          <p:cNvPr id="4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8625" y="5043432"/>
            <a:ext cx="82867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4352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solidFill>
            <a:srgbClr val="5AC0C2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5" y="142875"/>
            <a:ext cx="857250" cy="31680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28625" y="214313"/>
            <a:ext cx="8358188" cy="600075"/>
          </a:xfrm>
          <a:prstGeom prst="rect">
            <a:avLst/>
          </a:prstGeom>
          <a:noFill/>
          <a:ln/>
        </p:spPr>
        <p:txBody>
          <a:bodyPr wrap="square" lIns="0" tIns="255143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5AC0C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Основные технические задачи для Кубы</a:t>
            </a:r>
            <a:endParaRPr lang="en-US" sz="2025" dirty="0"/>
          </a:p>
        </p:txBody>
      </p:sp>
      <p:sp>
        <p:nvSpPr>
          <p:cNvPr id="6" name="Shape 2"/>
          <p:cNvSpPr/>
          <p:nvPr/>
        </p:nvSpPr>
        <p:spPr>
          <a:xfrm>
            <a:off x="428625" y="1028700"/>
            <a:ext cx="2651754" cy="4171950"/>
          </a:xfrm>
          <a:prstGeom prst="rect">
            <a:avLst/>
          </a:prstGeom>
          <a:solidFill>
            <a:srgbClr val="F8F8F8"/>
          </a:solidFill>
          <a:ln/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214438"/>
            <a:ext cx="128588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1525" y="1171575"/>
            <a:ext cx="2087761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5AC0C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Энергетическая система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571500" y="1535906"/>
            <a:ext cx="2437442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Потери передачи:</a:t>
            </a:r>
            <a:endParaRPr lang="en-US" sz="1013" dirty="0"/>
          </a:p>
        </p:txBody>
      </p:sp>
      <p:sp>
        <p:nvSpPr>
          <p:cNvPr id="10" name="Text 5"/>
          <p:cNvSpPr/>
          <p:nvPr/>
        </p:nvSpPr>
        <p:spPr>
          <a:xfrm>
            <a:off x="571500" y="1764506"/>
            <a:ext cx="2437442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D953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15-20%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571500" y="2164556"/>
            <a:ext cx="2437442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Время восстановления:</a:t>
            </a:r>
            <a:endParaRPr lang="en-US" sz="1013" dirty="0"/>
          </a:p>
        </p:txBody>
      </p:sp>
      <p:sp>
        <p:nvSpPr>
          <p:cNvPr id="12" name="Text 7"/>
          <p:cNvSpPr/>
          <p:nvPr/>
        </p:nvSpPr>
        <p:spPr>
          <a:xfrm>
            <a:off x="571500" y="2393156"/>
            <a:ext cx="2437442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D953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4-8 часов</a:t>
            </a:r>
            <a:endParaRPr lang="en-US" sz="1125" dirty="0"/>
          </a:p>
        </p:txBody>
      </p:sp>
      <p:sp>
        <p:nvSpPr>
          <p:cNvPr id="13" name="Text 8"/>
          <p:cNvSpPr/>
          <p:nvPr/>
        </p:nvSpPr>
        <p:spPr>
          <a:xfrm>
            <a:off x="571500" y="2793206"/>
            <a:ext cx="2437442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Точность PMU:</a:t>
            </a:r>
            <a:endParaRPr lang="en-US" sz="1013" dirty="0"/>
          </a:p>
        </p:txBody>
      </p:sp>
      <p:sp>
        <p:nvSpPr>
          <p:cNvPr id="14" name="Text 9"/>
          <p:cNvSpPr/>
          <p:nvPr/>
        </p:nvSpPr>
        <p:spPr>
          <a:xfrm>
            <a:off x="571500" y="3021806"/>
            <a:ext cx="2437442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D953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±50 мкс</a:t>
            </a:r>
            <a:endParaRPr lang="en-US" sz="1125" dirty="0"/>
          </a:p>
        </p:txBody>
      </p:sp>
      <p:sp>
        <p:nvSpPr>
          <p:cNvPr id="15" name="Text 10"/>
          <p:cNvSpPr/>
          <p:nvPr/>
        </p:nvSpPr>
        <p:spPr>
          <a:xfrm>
            <a:off x="571500" y="3421856"/>
            <a:ext cx="2437442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Технические причины:</a:t>
            </a:r>
            <a:endParaRPr lang="en-US" sz="1013" dirty="0"/>
          </a:p>
        </p:txBody>
      </p:sp>
      <p:sp>
        <p:nvSpPr>
          <p:cNvPr id="16" name="Text 11"/>
          <p:cNvSpPr/>
          <p:nvPr/>
        </p:nvSpPr>
        <p:spPr>
          <a:xfrm>
            <a:off x="714375" y="3686175"/>
            <a:ext cx="229456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Отсутствие синхронизации защитных реле</a:t>
            </a:r>
            <a:endParaRPr lang="en-US" sz="900" dirty="0"/>
          </a:p>
        </p:txBody>
      </p:sp>
      <p:sp>
        <p:nvSpPr>
          <p:cNvPr id="17" name="Text 12"/>
          <p:cNvSpPr/>
          <p:nvPr/>
        </p:nvSpPr>
        <p:spPr>
          <a:xfrm>
            <a:off x="714375" y="4064794"/>
            <a:ext cx="229456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Неточная временная привязка PMU данных</a:t>
            </a:r>
            <a:endParaRPr lang="en-US" sz="900" dirty="0"/>
          </a:p>
        </p:txBody>
      </p:sp>
      <p:sp>
        <p:nvSpPr>
          <p:cNvPr id="18" name="Text 13"/>
          <p:cNvSpPr/>
          <p:nvPr/>
        </p:nvSpPr>
        <p:spPr>
          <a:xfrm>
            <a:off x="714375" y="4443413"/>
            <a:ext cx="229456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Дрейф часов в SCADA системах</a:t>
            </a:r>
            <a:endParaRPr lang="en-US" sz="900" dirty="0"/>
          </a:p>
        </p:txBody>
      </p:sp>
      <p:sp>
        <p:nvSpPr>
          <p:cNvPr id="19" name="Shape 14"/>
          <p:cNvSpPr/>
          <p:nvPr/>
        </p:nvSpPr>
        <p:spPr>
          <a:xfrm>
            <a:off x="571500" y="4722019"/>
            <a:ext cx="2366004" cy="335756"/>
          </a:xfrm>
          <a:prstGeom prst="rect">
            <a:avLst/>
          </a:prstGeom>
          <a:solidFill>
            <a:srgbClr val="E6F7F7"/>
          </a:solidFill>
          <a:ln/>
        </p:spPr>
      </p:sp>
      <p:sp>
        <p:nvSpPr>
          <p:cNvPr id="20" name="Text 15"/>
          <p:cNvSpPr/>
          <p:nvPr/>
        </p:nvSpPr>
        <p:spPr>
          <a:xfrm>
            <a:off x="571500" y="4722019"/>
            <a:ext cx="2437442" cy="335756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Требуемая точность: ≤1 мкс</a:t>
            </a:r>
            <a:endParaRPr lang="en-US" sz="1013" dirty="0"/>
          </a:p>
        </p:txBody>
      </p:sp>
      <p:sp>
        <p:nvSpPr>
          <p:cNvPr id="21" name="Shape 16"/>
          <p:cNvSpPr/>
          <p:nvPr/>
        </p:nvSpPr>
        <p:spPr>
          <a:xfrm>
            <a:off x="3246109" y="1028700"/>
            <a:ext cx="2651754" cy="4171950"/>
          </a:xfrm>
          <a:prstGeom prst="rect">
            <a:avLst/>
          </a:prstGeom>
          <a:solidFill>
            <a:srgbClr val="F8F8F8"/>
          </a:solidFill>
          <a:ln/>
        </p:spPr>
      </p:sp>
      <p:pic>
        <p:nvPicPr>
          <p:cNvPr id="2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8984" y="1214438"/>
            <a:ext cx="192881" cy="171450"/>
          </a:xfrm>
          <a:prstGeom prst="rect">
            <a:avLst/>
          </a:prstGeom>
        </p:spPr>
      </p:pic>
      <p:sp>
        <p:nvSpPr>
          <p:cNvPr id="23" name="Text 17"/>
          <p:cNvSpPr/>
          <p:nvPr/>
        </p:nvSpPr>
        <p:spPr>
          <a:xfrm>
            <a:off x="3653303" y="1171575"/>
            <a:ext cx="1664494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5AC0C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Телекоммуникации</a:t>
            </a:r>
            <a:endParaRPr lang="en-US" sz="1350" dirty="0"/>
          </a:p>
        </p:txBody>
      </p:sp>
      <p:sp>
        <p:nvSpPr>
          <p:cNvPr id="24" name="Text 18"/>
          <p:cNvSpPr/>
          <p:nvPr/>
        </p:nvSpPr>
        <p:spPr>
          <a:xfrm>
            <a:off x="3388984" y="1535906"/>
            <a:ext cx="2437442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Джиттер:</a:t>
            </a:r>
            <a:endParaRPr lang="en-US" sz="1013" dirty="0"/>
          </a:p>
        </p:txBody>
      </p:sp>
      <p:sp>
        <p:nvSpPr>
          <p:cNvPr id="25" name="Text 19"/>
          <p:cNvSpPr/>
          <p:nvPr/>
        </p:nvSpPr>
        <p:spPr>
          <a:xfrm>
            <a:off x="3388984" y="1764506"/>
            <a:ext cx="2437442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D953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±10-50 мкс</a:t>
            </a:r>
            <a:endParaRPr lang="en-US" sz="1125" dirty="0"/>
          </a:p>
        </p:txBody>
      </p:sp>
      <p:sp>
        <p:nvSpPr>
          <p:cNvPr id="26" name="Text 20"/>
          <p:cNvSpPr/>
          <p:nvPr/>
        </p:nvSpPr>
        <p:spPr>
          <a:xfrm>
            <a:off x="3388984" y="2164556"/>
            <a:ext cx="2437442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Packet Loss:</a:t>
            </a:r>
            <a:endParaRPr lang="en-US" sz="1013" dirty="0"/>
          </a:p>
        </p:txBody>
      </p:sp>
      <p:sp>
        <p:nvSpPr>
          <p:cNvPr id="27" name="Text 21"/>
          <p:cNvSpPr/>
          <p:nvPr/>
        </p:nvSpPr>
        <p:spPr>
          <a:xfrm>
            <a:off x="3388984" y="2393156"/>
            <a:ext cx="2437442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D953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2-5%</a:t>
            </a:r>
            <a:endParaRPr lang="en-US" sz="1125" dirty="0"/>
          </a:p>
        </p:txBody>
      </p:sp>
      <p:sp>
        <p:nvSpPr>
          <p:cNvPr id="28" name="Text 22"/>
          <p:cNvSpPr/>
          <p:nvPr/>
        </p:nvSpPr>
        <p:spPr>
          <a:xfrm>
            <a:off x="3388984" y="2793206"/>
            <a:ext cx="2437442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Latency:</a:t>
            </a:r>
            <a:endParaRPr lang="en-US" sz="1013" dirty="0"/>
          </a:p>
        </p:txBody>
      </p:sp>
      <p:sp>
        <p:nvSpPr>
          <p:cNvPr id="29" name="Text 23"/>
          <p:cNvSpPr/>
          <p:nvPr/>
        </p:nvSpPr>
        <p:spPr>
          <a:xfrm>
            <a:off x="3388984" y="3042400"/>
            <a:ext cx="2437442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D953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100-300 </a:t>
            </a:r>
            <a:r>
              <a:rPr lang="ru-RU" sz="1125" dirty="0">
                <a:solidFill>
                  <a:srgbClr val="D953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</a:t>
            </a:r>
            <a:r>
              <a:rPr lang="en-US" sz="1125" dirty="0">
                <a:solidFill>
                  <a:srgbClr val="D953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</a:t>
            </a:r>
            <a:endParaRPr lang="en-US" sz="1125" dirty="0"/>
          </a:p>
        </p:txBody>
      </p:sp>
      <p:sp>
        <p:nvSpPr>
          <p:cNvPr id="30" name="Text 24"/>
          <p:cNvSpPr/>
          <p:nvPr/>
        </p:nvSpPr>
        <p:spPr>
          <a:xfrm>
            <a:off x="3388984" y="3421856"/>
            <a:ext cx="2437442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Готовность к 5G:</a:t>
            </a:r>
            <a:endParaRPr lang="en-US" sz="1013" dirty="0"/>
          </a:p>
        </p:txBody>
      </p:sp>
      <p:sp>
        <p:nvSpPr>
          <p:cNvPr id="31" name="Text 25"/>
          <p:cNvSpPr/>
          <p:nvPr/>
        </p:nvSpPr>
        <p:spPr>
          <a:xfrm>
            <a:off x="3531859" y="3686175"/>
            <a:ext cx="229456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Нет поддержки IEEE 1588 PTP</a:t>
            </a:r>
            <a:endParaRPr lang="en-US" sz="900" dirty="0"/>
          </a:p>
        </p:txBody>
      </p:sp>
      <p:sp>
        <p:nvSpPr>
          <p:cNvPr id="32" name="Text 26"/>
          <p:cNvSpPr/>
          <p:nvPr/>
        </p:nvSpPr>
        <p:spPr>
          <a:xfrm>
            <a:off x="3531859" y="3893344"/>
            <a:ext cx="229456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Устаревшие базовые станции</a:t>
            </a:r>
            <a:endParaRPr lang="en-US" sz="900" dirty="0"/>
          </a:p>
        </p:txBody>
      </p:sp>
      <p:sp>
        <p:nvSpPr>
          <p:cNvPr id="33" name="Text 27"/>
          <p:cNvSpPr/>
          <p:nvPr/>
        </p:nvSpPr>
        <p:spPr>
          <a:xfrm>
            <a:off x="3531859" y="4100513"/>
            <a:ext cx="229456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Отсутствие Fronthaul синхронизации</a:t>
            </a:r>
            <a:endParaRPr lang="en-US" sz="900" dirty="0"/>
          </a:p>
        </p:txBody>
      </p:sp>
      <p:sp>
        <p:nvSpPr>
          <p:cNvPr id="34" name="Shape 28"/>
          <p:cNvSpPr/>
          <p:nvPr/>
        </p:nvSpPr>
        <p:spPr>
          <a:xfrm>
            <a:off x="3388984" y="4379119"/>
            <a:ext cx="2366004" cy="335756"/>
          </a:xfrm>
          <a:prstGeom prst="rect">
            <a:avLst/>
          </a:prstGeom>
          <a:solidFill>
            <a:srgbClr val="E6F7F7"/>
          </a:solidFill>
          <a:ln/>
        </p:spPr>
      </p:sp>
      <p:sp>
        <p:nvSpPr>
          <p:cNvPr id="35" name="Text 29"/>
          <p:cNvSpPr/>
          <p:nvPr/>
        </p:nvSpPr>
        <p:spPr>
          <a:xfrm>
            <a:off x="3388984" y="4379119"/>
            <a:ext cx="2437442" cy="335756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Требования 5G: ≤100 нс</a:t>
            </a:r>
            <a:endParaRPr lang="en-US" sz="1013" dirty="0"/>
          </a:p>
        </p:txBody>
      </p:sp>
      <p:sp>
        <p:nvSpPr>
          <p:cNvPr id="36" name="Shape 30"/>
          <p:cNvSpPr/>
          <p:nvPr/>
        </p:nvSpPr>
        <p:spPr>
          <a:xfrm>
            <a:off x="6063593" y="1028700"/>
            <a:ext cx="2651754" cy="4171950"/>
          </a:xfrm>
          <a:prstGeom prst="rect">
            <a:avLst/>
          </a:prstGeom>
          <a:solidFill>
            <a:srgbClr val="F8F8F8"/>
          </a:solidFill>
          <a:ln/>
        </p:spPr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6468" y="1214438"/>
            <a:ext cx="171450" cy="171450"/>
          </a:xfrm>
          <a:prstGeom prst="rect">
            <a:avLst/>
          </a:prstGeom>
        </p:spPr>
      </p:pic>
      <p:sp>
        <p:nvSpPr>
          <p:cNvPr id="38" name="Text 31"/>
          <p:cNvSpPr/>
          <p:nvPr/>
        </p:nvSpPr>
        <p:spPr>
          <a:xfrm>
            <a:off x="6449355" y="1171575"/>
            <a:ext cx="1875234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5AC0C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Финансовые системы</a:t>
            </a:r>
            <a:endParaRPr lang="en-US" sz="1350" dirty="0"/>
          </a:p>
        </p:txBody>
      </p:sp>
      <p:sp>
        <p:nvSpPr>
          <p:cNvPr id="39" name="Text 32"/>
          <p:cNvSpPr/>
          <p:nvPr/>
        </p:nvSpPr>
        <p:spPr>
          <a:xfrm>
            <a:off x="6206468" y="1535906"/>
            <a:ext cx="2437442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Ошибки:</a:t>
            </a:r>
            <a:endParaRPr lang="en-US" sz="1013" dirty="0"/>
          </a:p>
        </p:txBody>
      </p:sp>
      <p:sp>
        <p:nvSpPr>
          <p:cNvPr id="40" name="Text 33"/>
          <p:cNvSpPr/>
          <p:nvPr/>
        </p:nvSpPr>
        <p:spPr>
          <a:xfrm>
            <a:off x="6206468" y="1764506"/>
            <a:ext cx="2437442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D953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8-12%</a:t>
            </a:r>
            <a:endParaRPr lang="en-US" sz="1125" dirty="0"/>
          </a:p>
        </p:txBody>
      </p:sp>
      <p:sp>
        <p:nvSpPr>
          <p:cNvPr id="41" name="Text 34"/>
          <p:cNvSpPr/>
          <p:nvPr/>
        </p:nvSpPr>
        <p:spPr>
          <a:xfrm>
            <a:off x="6206468" y="2164556"/>
            <a:ext cx="2437442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Время обработки:</a:t>
            </a:r>
            <a:endParaRPr lang="en-US" sz="1013" dirty="0"/>
          </a:p>
        </p:txBody>
      </p:sp>
      <p:sp>
        <p:nvSpPr>
          <p:cNvPr id="42" name="Text 35"/>
          <p:cNvSpPr/>
          <p:nvPr/>
        </p:nvSpPr>
        <p:spPr>
          <a:xfrm>
            <a:off x="6206468" y="2413750"/>
            <a:ext cx="2437442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D953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5-10 </a:t>
            </a:r>
            <a:r>
              <a:rPr lang="ru-RU" sz="1125" dirty="0" err="1">
                <a:solidFill>
                  <a:srgbClr val="D953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нс</a:t>
            </a:r>
            <a:endParaRPr lang="en-US" sz="1125" dirty="0"/>
          </a:p>
        </p:txBody>
      </p:sp>
      <p:sp>
        <p:nvSpPr>
          <p:cNvPr id="43" name="Text 36"/>
          <p:cNvSpPr/>
          <p:nvPr/>
        </p:nvSpPr>
        <p:spPr>
          <a:xfrm>
            <a:off x="6206468" y="2793206"/>
            <a:ext cx="2437442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Доступность:</a:t>
            </a:r>
            <a:endParaRPr lang="en-US" sz="1013" dirty="0"/>
          </a:p>
        </p:txBody>
      </p:sp>
      <p:sp>
        <p:nvSpPr>
          <p:cNvPr id="44" name="Text 37"/>
          <p:cNvSpPr/>
          <p:nvPr/>
        </p:nvSpPr>
        <p:spPr>
          <a:xfrm>
            <a:off x="6206468" y="3021806"/>
            <a:ext cx="2437442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D953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85%</a:t>
            </a:r>
            <a:endParaRPr lang="en-US" sz="1125" dirty="0"/>
          </a:p>
        </p:txBody>
      </p:sp>
      <p:sp>
        <p:nvSpPr>
          <p:cNvPr id="45" name="Text 38"/>
          <p:cNvSpPr/>
          <p:nvPr/>
        </p:nvSpPr>
        <p:spPr>
          <a:xfrm>
            <a:off x="6206468" y="3421856"/>
            <a:ext cx="2437442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Проблемы безопасности:</a:t>
            </a:r>
            <a:endParaRPr lang="en-US" sz="1013" dirty="0"/>
          </a:p>
        </p:txBody>
      </p:sp>
      <p:sp>
        <p:nvSpPr>
          <p:cNvPr id="46" name="Text 39"/>
          <p:cNvSpPr/>
          <p:nvPr/>
        </p:nvSpPr>
        <p:spPr>
          <a:xfrm>
            <a:off x="6349343" y="3686175"/>
            <a:ext cx="229456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Отсутствие временных меток</a:t>
            </a:r>
            <a:endParaRPr lang="en-US" sz="900" dirty="0"/>
          </a:p>
        </p:txBody>
      </p:sp>
      <p:sp>
        <p:nvSpPr>
          <p:cNvPr id="47" name="Text 40"/>
          <p:cNvSpPr/>
          <p:nvPr/>
        </p:nvSpPr>
        <p:spPr>
          <a:xfrm>
            <a:off x="6349343" y="3893344"/>
            <a:ext cx="229456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Невозможность аудита в реальном времени</a:t>
            </a:r>
            <a:endParaRPr lang="en-US" sz="900" dirty="0"/>
          </a:p>
        </p:txBody>
      </p:sp>
      <p:sp>
        <p:nvSpPr>
          <p:cNvPr id="48" name="Text 41"/>
          <p:cNvSpPr/>
          <p:nvPr/>
        </p:nvSpPr>
        <p:spPr>
          <a:xfrm>
            <a:off x="6349343" y="4271963"/>
            <a:ext cx="229456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Высокий уровень мошенничества</a:t>
            </a:r>
            <a:endParaRPr lang="en-US" sz="900" dirty="0"/>
          </a:p>
        </p:txBody>
      </p:sp>
      <p:sp>
        <p:nvSpPr>
          <p:cNvPr id="49" name="Shape 42"/>
          <p:cNvSpPr/>
          <p:nvPr/>
        </p:nvSpPr>
        <p:spPr>
          <a:xfrm>
            <a:off x="6206468" y="4550569"/>
            <a:ext cx="2366004" cy="335756"/>
          </a:xfrm>
          <a:prstGeom prst="rect">
            <a:avLst/>
          </a:prstGeom>
          <a:solidFill>
            <a:srgbClr val="E6F7F7"/>
          </a:solidFill>
          <a:ln/>
        </p:spPr>
      </p:sp>
      <p:sp>
        <p:nvSpPr>
          <p:cNvPr id="50" name="Text 43"/>
          <p:cNvSpPr/>
          <p:nvPr/>
        </p:nvSpPr>
        <p:spPr>
          <a:xfrm>
            <a:off x="6206468" y="4550569"/>
            <a:ext cx="2437442" cy="335756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Требуемая точность: ≤100 мкс</a:t>
            </a:r>
            <a:endParaRPr lang="en-US" sz="101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07919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solidFill>
            <a:srgbClr val="5AC0C2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5" y="142875"/>
            <a:ext cx="857250" cy="31680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28625" y="214313"/>
            <a:ext cx="8358188" cy="600075"/>
          </a:xfrm>
          <a:prstGeom prst="rect">
            <a:avLst/>
          </a:prstGeom>
          <a:noFill/>
          <a:ln/>
        </p:spPr>
        <p:txBody>
          <a:bodyPr wrap="square" lIns="0" tIns="255143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5AC0C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Архитектурное решение от SHIWA TIME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428625" y="1028700"/>
            <a:ext cx="835818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666666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Масштабируемая, отказоустойчивая и высокоточная система синхронизации</a:t>
            </a:r>
            <a:endParaRPr lang="en-US" sz="1125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2873322"/>
            <a:ext cx="3729038" cy="1775724"/>
          </a:xfrm>
          <a:prstGeom prst="rect">
            <a:avLst/>
          </a:prstGeom>
        </p:spPr>
      </p:pic>
      <p:sp>
        <p:nvSpPr>
          <p:cNvPr id="8" name="Shape 3"/>
          <p:cNvSpPr/>
          <p:nvPr/>
        </p:nvSpPr>
        <p:spPr>
          <a:xfrm>
            <a:off x="4607718" y="1457325"/>
            <a:ext cx="4143375" cy="2021681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9" name="Shape 4"/>
          <p:cNvSpPr/>
          <p:nvPr/>
        </p:nvSpPr>
        <p:spPr>
          <a:xfrm>
            <a:off x="4572000" y="1457325"/>
            <a:ext cx="35719" cy="2021681"/>
          </a:xfrm>
          <a:prstGeom prst="rect">
            <a:avLst/>
          </a:prstGeom>
          <a:solidFill>
            <a:srgbClr val="5AC0C2"/>
          </a:solidFill>
          <a:ln/>
        </p:spPr>
      </p:sp>
      <p:sp>
        <p:nvSpPr>
          <p:cNvPr id="10" name="Text 5"/>
          <p:cNvSpPr/>
          <p:nvPr/>
        </p:nvSpPr>
        <p:spPr>
          <a:xfrm>
            <a:off x="4679156" y="1564481"/>
            <a:ext cx="4000500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5AC0C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Уровень 1: Первичные источники времени (Stratum 0/1)</a:t>
            </a:r>
            <a:endParaRPr lang="en-US" sz="1238" dirty="0"/>
          </a:p>
        </p:txBody>
      </p:sp>
      <p:sp>
        <p:nvSpPr>
          <p:cNvPr id="11" name="Text 6"/>
          <p:cNvSpPr/>
          <p:nvPr/>
        </p:nvSpPr>
        <p:spPr>
          <a:xfrm>
            <a:off x="4679156" y="2107406"/>
            <a:ext cx="125277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Grandmaster 1/2U</a:t>
            </a:r>
            <a:endParaRPr lang="en-US" sz="1013" dirty="0"/>
          </a:p>
        </p:txBody>
      </p:sp>
      <p:sp>
        <p:nvSpPr>
          <p:cNvPr id="12" name="Text 7"/>
          <p:cNvSpPr/>
          <p:nvPr/>
        </p:nvSpPr>
        <p:spPr>
          <a:xfrm>
            <a:off x="7779879" y="2107406"/>
            <a:ext cx="89977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±5 нс точность</a:t>
            </a:r>
            <a:endParaRPr lang="en-US" sz="900" dirty="0"/>
          </a:p>
        </p:txBody>
      </p:sp>
      <p:sp>
        <p:nvSpPr>
          <p:cNvPr id="13" name="Text 8"/>
          <p:cNvSpPr/>
          <p:nvPr/>
        </p:nvSpPr>
        <p:spPr>
          <a:xfrm>
            <a:off x="4679156" y="2414588"/>
            <a:ext cx="40005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Основной источник</a:t>
            </a:r>
            <a:endParaRPr lang="en-US" sz="900" dirty="0"/>
          </a:p>
        </p:txBody>
      </p:sp>
      <p:sp>
        <p:nvSpPr>
          <p:cNvPr id="14" name="Text 9"/>
          <p:cNvSpPr/>
          <p:nvPr/>
        </p:nvSpPr>
        <p:spPr>
          <a:xfrm>
            <a:off x="4679156" y="2586038"/>
            <a:ext cx="123427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Primary</a:t>
            </a:r>
            <a:endParaRPr lang="en-US" sz="1013" dirty="0"/>
          </a:p>
        </p:txBody>
      </p:sp>
      <p:sp>
        <p:nvSpPr>
          <p:cNvPr id="15" name="Text 10"/>
          <p:cNvSpPr/>
          <p:nvPr/>
        </p:nvSpPr>
        <p:spPr>
          <a:xfrm>
            <a:off x="7514248" y="2586038"/>
            <a:ext cx="116540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 дней автономии</a:t>
            </a:r>
            <a:endParaRPr lang="en-US" sz="900" dirty="0"/>
          </a:p>
        </p:txBody>
      </p:sp>
      <p:sp>
        <p:nvSpPr>
          <p:cNvPr id="16" name="Text 11"/>
          <p:cNvSpPr/>
          <p:nvPr/>
        </p:nvSpPr>
        <p:spPr>
          <a:xfrm>
            <a:off x="4679156" y="2893219"/>
            <a:ext cx="40005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Резервный источник, ±100 нс точность</a:t>
            </a:r>
            <a:endParaRPr lang="en-US" sz="900" dirty="0"/>
          </a:p>
        </p:txBody>
      </p:sp>
      <p:sp>
        <p:nvSpPr>
          <p:cNvPr id="17" name="Text 12"/>
          <p:cNvSpPr/>
          <p:nvPr/>
        </p:nvSpPr>
        <p:spPr>
          <a:xfrm>
            <a:off x="4679156" y="3064669"/>
            <a:ext cx="93287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NTP/PTP Pool</a:t>
            </a:r>
            <a:endParaRPr lang="en-US" sz="1013" dirty="0"/>
          </a:p>
        </p:txBody>
      </p:sp>
      <p:sp>
        <p:nvSpPr>
          <p:cNvPr id="18" name="Text 13"/>
          <p:cNvSpPr/>
          <p:nvPr/>
        </p:nvSpPr>
        <p:spPr>
          <a:xfrm>
            <a:off x="7583621" y="3064669"/>
            <a:ext cx="109603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Вспомогательный</a:t>
            </a:r>
            <a:endParaRPr lang="en-US" sz="900" dirty="0"/>
          </a:p>
        </p:txBody>
      </p:sp>
      <p:sp>
        <p:nvSpPr>
          <p:cNvPr id="19" name="Shape 14"/>
          <p:cNvSpPr/>
          <p:nvPr/>
        </p:nvSpPr>
        <p:spPr>
          <a:xfrm>
            <a:off x="4572000" y="3621881"/>
            <a:ext cx="4143375" cy="2300288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20" name="Shape 15"/>
          <p:cNvSpPr/>
          <p:nvPr/>
        </p:nvSpPr>
        <p:spPr>
          <a:xfrm>
            <a:off x="4572000" y="3621881"/>
            <a:ext cx="35719" cy="2300288"/>
          </a:xfrm>
          <a:prstGeom prst="rect">
            <a:avLst/>
          </a:prstGeom>
          <a:solidFill>
            <a:srgbClr val="5AC0C2"/>
          </a:solidFill>
          <a:ln/>
        </p:spPr>
      </p:sp>
      <p:sp>
        <p:nvSpPr>
          <p:cNvPr id="21" name="Text 16"/>
          <p:cNvSpPr/>
          <p:nvPr/>
        </p:nvSpPr>
        <p:spPr>
          <a:xfrm>
            <a:off x="4679156" y="3729038"/>
            <a:ext cx="4000500" cy="2357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5AC0C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Уровень 2: Распределительный слой (Stratum 2/3)</a:t>
            </a:r>
            <a:endParaRPr lang="en-US" sz="1238" dirty="0"/>
          </a:p>
        </p:txBody>
      </p:sp>
      <p:sp>
        <p:nvSpPr>
          <p:cNvPr id="22" name="Text 17"/>
          <p:cNvSpPr/>
          <p:nvPr/>
        </p:nvSpPr>
        <p:spPr>
          <a:xfrm>
            <a:off x="4679156" y="4036219"/>
            <a:ext cx="94032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vGMC System</a:t>
            </a:r>
            <a:endParaRPr lang="en-US" sz="1013" dirty="0"/>
          </a:p>
        </p:txBody>
      </p:sp>
      <p:sp>
        <p:nvSpPr>
          <p:cNvPr id="23" name="Text 18"/>
          <p:cNvSpPr/>
          <p:nvPr/>
        </p:nvSpPr>
        <p:spPr>
          <a:xfrm>
            <a:off x="6787176" y="4036219"/>
            <a:ext cx="1892480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Виртуальный Grandmaster Clock</a:t>
            </a:r>
            <a:endParaRPr lang="en-US" sz="900" dirty="0"/>
          </a:p>
        </p:txBody>
      </p:sp>
      <p:sp>
        <p:nvSpPr>
          <p:cNvPr id="24" name="Text 19"/>
          <p:cNvSpPr/>
          <p:nvPr/>
        </p:nvSpPr>
        <p:spPr>
          <a:xfrm>
            <a:off x="4679156" y="4343400"/>
            <a:ext cx="40005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Каналы PTP: Множественные, Пользователи: Многопользовательский, Платформа: Linux-based</a:t>
            </a:r>
            <a:endParaRPr lang="en-US" sz="900" dirty="0"/>
          </a:p>
        </p:txBody>
      </p:sp>
      <p:sp>
        <p:nvSpPr>
          <p:cNvPr id="25" name="Text 20"/>
          <p:cNvSpPr/>
          <p:nvPr/>
        </p:nvSpPr>
        <p:spPr>
          <a:xfrm>
            <a:off x="4679156" y="4686300"/>
            <a:ext cx="107700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Boundary Clock</a:t>
            </a:r>
            <a:endParaRPr lang="en-US" sz="1013" dirty="0"/>
          </a:p>
        </p:txBody>
      </p:sp>
      <p:sp>
        <p:nvSpPr>
          <p:cNvPr id="26" name="Text 21"/>
          <p:cNvSpPr/>
          <p:nvPr/>
        </p:nvSpPr>
        <p:spPr>
          <a:xfrm>
            <a:off x="7567268" y="4686300"/>
            <a:ext cx="11123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Точность: ≤100 нс</a:t>
            </a:r>
            <a:endParaRPr lang="en-US" sz="900" dirty="0"/>
          </a:p>
        </p:txBody>
      </p:sp>
      <p:sp>
        <p:nvSpPr>
          <p:cNvPr id="27" name="Text 22"/>
          <p:cNvSpPr/>
          <p:nvPr/>
        </p:nvSpPr>
        <p:spPr>
          <a:xfrm>
            <a:off x="4679156" y="4993481"/>
            <a:ext cx="40005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Промежуточные узлы, Задержка: ≤100 нс, Протокол: IEEE 1588v2</a:t>
            </a:r>
            <a:endParaRPr lang="en-US" sz="900" dirty="0"/>
          </a:p>
        </p:txBody>
      </p:sp>
      <p:sp>
        <p:nvSpPr>
          <p:cNvPr id="28" name="Text 23"/>
          <p:cNvSpPr/>
          <p:nvPr/>
        </p:nvSpPr>
        <p:spPr>
          <a:xfrm>
            <a:off x="4679156" y="5164931"/>
            <a:ext cx="98673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Layer</a:t>
            </a:r>
            <a:endParaRPr lang="en-US" sz="1013" dirty="0"/>
          </a:p>
        </p:txBody>
      </p:sp>
      <p:sp>
        <p:nvSpPr>
          <p:cNvPr id="29" name="Text 24"/>
          <p:cNvSpPr/>
          <p:nvPr/>
        </p:nvSpPr>
        <p:spPr>
          <a:xfrm>
            <a:off x="7360518" y="5164931"/>
            <a:ext cx="131913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Шифрование: AES-256</a:t>
            </a:r>
            <a:endParaRPr lang="en-US" sz="900" dirty="0"/>
          </a:p>
        </p:txBody>
      </p:sp>
      <p:sp>
        <p:nvSpPr>
          <p:cNvPr id="30" name="Text 25"/>
          <p:cNvSpPr/>
          <p:nvPr/>
        </p:nvSpPr>
        <p:spPr>
          <a:xfrm>
            <a:off x="4679156" y="5472113"/>
            <a:ext cx="40005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Зашифрованная сеть, Аутентификация: PKI, Топология: Mesh, Quantum-PCI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554266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solidFill>
            <a:srgbClr val="5AC0C2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5" y="142875"/>
            <a:ext cx="857250" cy="31680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28625" y="214313"/>
            <a:ext cx="8358188" cy="600075"/>
          </a:xfrm>
          <a:prstGeom prst="rect">
            <a:avLst/>
          </a:prstGeom>
          <a:noFill/>
          <a:ln/>
        </p:spPr>
        <p:txBody>
          <a:bodyPr wrap="square" lIns="0" tIns="255143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5AC0C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Сетевая топология и распределение</a:t>
            </a:r>
            <a:endParaRPr lang="en-US" sz="2025" dirty="0"/>
          </a:p>
        </p:txBody>
      </p:sp>
      <p:sp>
        <p:nvSpPr>
          <p:cNvPr id="6" name="Shape 2"/>
          <p:cNvSpPr/>
          <p:nvPr/>
        </p:nvSpPr>
        <p:spPr>
          <a:xfrm>
            <a:off x="428625" y="957263"/>
            <a:ext cx="3195042" cy="328613"/>
          </a:xfrm>
          <a:prstGeom prst="rect">
            <a:avLst/>
          </a:prstGeom>
          <a:solidFill>
            <a:srgbClr val="5AC0C2"/>
          </a:solidFill>
          <a:ln/>
        </p:spPr>
      </p:sp>
      <p:sp>
        <p:nvSpPr>
          <p:cNvPr id="7" name="Text 3"/>
          <p:cNvSpPr/>
          <p:nvPr/>
        </p:nvSpPr>
        <p:spPr>
          <a:xfrm>
            <a:off x="428625" y="957263"/>
            <a:ext cx="3266480" cy="328613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Stratum 0/1: Первичные источники времени</a:t>
            </a:r>
            <a:endParaRPr lang="en-US" sz="1125" dirty="0"/>
          </a:p>
        </p:txBody>
      </p:sp>
      <p:sp>
        <p:nvSpPr>
          <p:cNvPr id="8" name="Shape 4"/>
          <p:cNvSpPr/>
          <p:nvPr/>
        </p:nvSpPr>
        <p:spPr>
          <a:xfrm>
            <a:off x="428625" y="1357313"/>
            <a:ext cx="1000125" cy="757238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9" name="Text 5"/>
          <p:cNvSpPr/>
          <p:nvPr/>
        </p:nvSpPr>
        <p:spPr>
          <a:xfrm>
            <a:off x="485775" y="1414463"/>
            <a:ext cx="95726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44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GPS Master</a:t>
            </a:r>
            <a:endParaRPr lang="en-US" sz="844" dirty="0"/>
          </a:p>
        </p:txBody>
      </p:sp>
      <p:sp>
        <p:nvSpPr>
          <p:cNvPr id="10" name="Text 6"/>
          <p:cNvSpPr/>
          <p:nvPr/>
        </p:nvSpPr>
        <p:spPr>
          <a:xfrm>
            <a:off x="485775" y="1596628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Гавана</a:t>
            </a:r>
            <a:endParaRPr lang="en-US" sz="731" dirty="0"/>
          </a:p>
        </p:txBody>
      </p:sp>
      <p:sp>
        <p:nvSpPr>
          <p:cNvPr id="11" name="Text 7"/>
          <p:cNvSpPr/>
          <p:nvPr/>
        </p:nvSpPr>
        <p:spPr>
          <a:xfrm>
            <a:off x="485775" y="1757363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b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±10 нс</a:t>
            </a:r>
            <a:endParaRPr lang="en-US" sz="731" dirty="0"/>
          </a:p>
        </p:txBody>
      </p:sp>
      <p:sp>
        <p:nvSpPr>
          <p:cNvPr id="12" name="Shape 8"/>
          <p:cNvSpPr/>
          <p:nvPr/>
        </p:nvSpPr>
        <p:spPr>
          <a:xfrm>
            <a:off x="2857500" y="1357313"/>
            <a:ext cx="1000125" cy="757238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13" name="Text 9"/>
          <p:cNvSpPr/>
          <p:nvPr/>
        </p:nvSpPr>
        <p:spPr>
          <a:xfrm>
            <a:off x="2914650" y="1414463"/>
            <a:ext cx="957263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44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TimeStik</a:t>
            </a:r>
            <a:endParaRPr lang="en-US" sz="844" dirty="0"/>
          </a:p>
        </p:txBody>
      </p:sp>
      <p:sp>
        <p:nvSpPr>
          <p:cNvPr id="14" name="Text 10"/>
          <p:cNvSpPr/>
          <p:nvPr/>
        </p:nvSpPr>
        <p:spPr>
          <a:xfrm>
            <a:off x="2914650" y="1757363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Резерв</a:t>
            </a:r>
            <a:endParaRPr lang="en-US" sz="731" dirty="0"/>
          </a:p>
        </p:txBody>
      </p:sp>
      <p:sp>
        <p:nvSpPr>
          <p:cNvPr id="15" name="Text 11"/>
          <p:cNvSpPr/>
          <p:nvPr/>
        </p:nvSpPr>
        <p:spPr>
          <a:xfrm>
            <a:off x="2914650" y="1918097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b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±10 нс</a:t>
            </a:r>
            <a:endParaRPr lang="en-US" sz="731" dirty="0"/>
          </a:p>
        </p:txBody>
      </p:sp>
      <p:sp>
        <p:nvSpPr>
          <p:cNvPr id="16" name="Shape 12"/>
          <p:cNvSpPr/>
          <p:nvPr/>
        </p:nvSpPr>
        <p:spPr>
          <a:xfrm>
            <a:off x="5286375" y="1357313"/>
            <a:ext cx="1000125" cy="757238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17" name="Text 13"/>
          <p:cNvSpPr/>
          <p:nvPr/>
        </p:nvSpPr>
        <p:spPr>
          <a:xfrm>
            <a:off x="5343525" y="1414463"/>
            <a:ext cx="95726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44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GPS Backup</a:t>
            </a:r>
            <a:endParaRPr lang="en-US" sz="844" dirty="0"/>
          </a:p>
        </p:txBody>
      </p:sp>
      <p:sp>
        <p:nvSpPr>
          <p:cNvPr id="18" name="Text 14"/>
          <p:cNvSpPr/>
          <p:nvPr/>
        </p:nvSpPr>
        <p:spPr>
          <a:xfrm>
            <a:off x="5343525" y="1596628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Сантьяго</a:t>
            </a:r>
            <a:endParaRPr lang="en-US" sz="731" dirty="0"/>
          </a:p>
        </p:txBody>
      </p:sp>
      <p:sp>
        <p:nvSpPr>
          <p:cNvPr id="19" name="Text 15"/>
          <p:cNvSpPr/>
          <p:nvPr/>
        </p:nvSpPr>
        <p:spPr>
          <a:xfrm>
            <a:off x="5343525" y="1757363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b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±10 нс</a:t>
            </a:r>
            <a:endParaRPr lang="en-US" sz="731" dirty="0"/>
          </a:p>
        </p:txBody>
      </p:sp>
      <p:sp>
        <p:nvSpPr>
          <p:cNvPr id="20" name="Shape 16"/>
          <p:cNvSpPr/>
          <p:nvPr/>
        </p:nvSpPr>
        <p:spPr>
          <a:xfrm>
            <a:off x="7715250" y="1357313"/>
            <a:ext cx="1000125" cy="757238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21" name="Text 17"/>
          <p:cNvSpPr/>
          <p:nvPr/>
        </p:nvSpPr>
        <p:spPr>
          <a:xfrm>
            <a:off x="7772400" y="1414463"/>
            <a:ext cx="95726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44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DCF77</a:t>
            </a:r>
            <a:endParaRPr lang="en-US" sz="844" dirty="0"/>
          </a:p>
        </p:txBody>
      </p:sp>
      <p:sp>
        <p:nvSpPr>
          <p:cNvPr id="22" name="Text 18"/>
          <p:cNvSpPr/>
          <p:nvPr/>
        </p:nvSpPr>
        <p:spPr>
          <a:xfrm>
            <a:off x="7772400" y="1596628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Альтернатива</a:t>
            </a:r>
            <a:endParaRPr lang="en-US" sz="731" dirty="0"/>
          </a:p>
        </p:txBody>
      </p:sp>
      <p:sp>
        <p:nvSpPr>
          <p:cNvPr id="23" name="Text 19"/>
          <p:cNvSpPr/>
          <p:nvPr/>
        </p:nvSpPr>
        <p:spPr>
          <a:xfrm>
            <a:off x="7772400" y="1757363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b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±1 мс</a:t>
            </a:r>
            <a:endParaRPr lang="en-US" sz="731" dirty="0"/>
          </a:p>
        </p:txBody>
      </p:sp>
      <p:pic>
        <p:nvPicPr>
          <p:cNvPr id="2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422" y="2328863"/>
            <a:ext cx="107156" cy="142875"/>
          </a:xfrm>
          <a:prstGeom prst="rect">
            <a:avLst/>
          </a:prstGeom>
        </p:spPr>
      </p:pic>
      <p:sp>
        <p:nvSpPr>
          <p:cNvPr id="25" name="Shape 20"/>
          <p:cNvSpPr/>
          <p:nvPr/>
        </p:nvSpPr>
        <p:spPr>
          <a:xfrm>
            <a:off x="428625" y="2543175"/>
            <a:ext cx="2934295" cy="328613"/>
          </a:xfrm>
          <a:prstGeom prst="rect">
            <a:avLst/>
          </a:prstGeom>
          <a:solidFill>
            <a:srgbClr val="5AC0C2"/>
          </a:solidFill>
          <a:ln/>
        </p:spPr>
      </p:sp>
      <p:sp>
        <p:nvSpPr>
          <p:cNvPr id="26" name="Text 21"/>
          <p:cNvSpPr/>
          <p:nvPr/>
        </p:nvSpPr>
        <p:spPr>
          <a:xfrm>
            <a:off x="428625" y="2543175"/>
            <a:ext cx="3005733" cy="328613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Stratum 2: Региональное распределение</a:t>
            </a:r>
            <a:endParaRPr lang="en-US" sz="1125" dirty="0"/>
          </a:p>
        </p:txBody>
      </p:sp>
      <p:sp>
        <p:nvSpPr>
          <p:cNvPr id="27" name="Shape 22"/>
          <p:cNvSpPr/>
          <p:nvPr/>
        </p:nvSpPr>
        <p:spPr>
          <a:xfrm>
            <a:off x="428625" y="2943225"/>
            <a:ext cx="1000125" cy="596503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28" name="Text 23"/>
          <p:cNvSpPr/>
          <p:nvPr/>
        </p:nvSpPr>
        <p:spPr>
          <a:xfrm>
            <a:off x="485775" y="3000375"/>
            <a:ext cx="95726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44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vGMC-HAV</a:t>
            </a:r>
            <a:endParaRPr lang="en-US" sz="844" dirty="0"/>
          </a:p>
        </p:txBody>
      </p:sp>
      <p:sp>
        <p:nvSpPr>
          <p:cNvPr id="29" name="Text 24"/>
          <p:cNvSpPr/>
          <p:nvPr/>
        </p:nvSpPr>
        <p:spPr>
          <a:xfrm>
            <a:off x="485775" y="3182541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Гавана</a:t>
            </a:r>
            <a:endParaRPr lang="en-US" sz="731" dirty="0"/>
          </a:p>
        </p:txBody>
      </p:sp>
      <p:sp>
        <p:nvSpPr>
          <p:cNvPr id="30" name="Text 25"/>
          <p:cNvSpPr/>
          <p:nvPr/>
        </p:nvSpPr>
        <p:spPr>
          <a:xfrm>
            <a:off x="485775" y="3343275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b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±100 нс</a:t>
            </a:r>
            <a:endParaRPr lang="en-US" sz="731" dirty="0"/>
          </a:p>
        </p:txBody>
      </p:sp>
      <p:sp>
        <p:nvSpPr>
          <p:cNvPr id="31" name="Shape 26"/>
          <p:cNvSpPr/>
          <p:nvPr/>
        </p:nvSpPr>
        <p:spPr>
          <a:xfrm>
            <a:off x="1885950" y="2943225"/>
            <a:ext cx="1000125" cy="596503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32" name="Text 27"/>
          <p:cNvSpPr/>
          <p:nvPr/>
        </p:nvSpPr>
        <p:spPr>
          <a:xfrm>
            <a:off x="1943100" y="3000375"/>
            <a:ext cx="95726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44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vGMC-SCU</a:t>
            </a:r>
            <a:endParaRPr lang="en-US" sz="844" dirty="0"/>
          </a:p>
        </p:txBody>
      </p:sp>
      <p:sp>
        <p:nvSpPr>
          <p:cNvPr id="33" name="Text 28"/>
          <p:cNvSpPr/>
          <p:nvPr/>
        </p:nvSpPr>
        <p:spPr>
          <a:xfrm>
            <a:off x="1943100" y="3182541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Сантьяго</a:t>
            </a:r>
            <a:endParaRPr lang="en-US" sz="731" dirty="0"/>
          </a:p>
        </p:txBody>
      </p:sp>
      <p:sp>
        <p:nvSpPr>
          <p:cNvPr id="34" name="Text 29"/>
          <p:cNvSpPr/>
          <p:nvPr/>
        </p:nvSpPr>
        <p:spPr>
          <a:xfrm>
            <a:off x="1943100" y="3343275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b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±100 нс</a:t>
            </a:r>
            <a:endParaRPr lang="en-US" sz="731" dirty="0"/>
          </a:p>
        </p:txBody>
      </p:sp>
      <p:sp>
        <p:nvSpPr>
          <p:cNvPr id="35" name="Shape 30"/>
          <p:cNvSpPr/>
          <p:nvPr/>
        </p:nvSpPr>
        <p:spPr>
          <a:xfrm>
            <a:off x="3343275" y="2943225"/>
            <a:ext cx="1000125" cy="596503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36" name="Text 31"/>
          <p:cNvSpPr/>
          <p:nvPr/>
        </p:nvSpPr>
        <p:spPr>
          <a:xfrm>
            <a:off x="3400425" y="3000375"/>
            <a:ext cx="95726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44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vGMC-CMW</a:t>
            </a:r>
            <a:endParaRPr lang="en-US" sz="844" dirty="0"/>
          </a:p>
        </p:txBody>
      </p:sp>
      <p:sp>
        <p:nvSpPr>
          <p:cNvPr id="37" name="Text 32"/>
          <p:cNvSpPr/>
          <p:nvPr/>
        </p:nvSpPr>
        <p:spPr>
          <a:xfrm>
            <a:off x="3400425" y="3182541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Камагуэй</a:t>
            </a:r>
            <a:endParaRPr lang="en-US" sz="731" dirty="0"/>
          </a:p>
        </p:txBody>
      </p:sp>
      <p:sp>
        <p:nvSpPr>
          <p:cNvPr id="38" name="Text 33"/>
          <p:cNvSpPr/>
          <p:nvPr/>
        </p:nvSpPr>
        <p:spPr>
          <a:xfrm>
            <a:off x="3400425" y="3343275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b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±100 нс</a:t>
            </a:r>
            <a:endParaRPr lang="en-US" sz="731" dirty="0"/>
          </a:p>
        </p:txBody>
      </p:sp>
      <p:sp>
        <p:nvSpPr>
          <p:cNvPr id="39" name="Shape 34"/>
          <p:cNvSpPr/>
          <p:nvPr/>
        </p:nvSpPr>
        <p:spPr>
          <a:xfrm>
            <a:off x="4800600" y="2943225"/>
            <a:ext cx="1000125" cy="596503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40" name="Text 35"/>
          <p:cNvSpPr/>
          <p:nvPr/>
        </p:nvSpPr>
        <p:spPr>
          <a:xfrm>
            <a:off x="4857750" y="3000375"/>
            <a:ext cx="95726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44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vGMC-HOL</a:t>
            </a:r>
            <a:endParaRPr lang="en-US" sz="844" dirty="0"/>
          </a:p>
        </p:txBody>
      </p:sp>
      <p:sp>
        <p:nvSpPr>
          <p:cNvPr id="41" name="Text 36"/>
          <p:cNvSpPr/>
          <p:nvPr/>
        </p:nvSpPr>
        <p:spPr>
          <a:xfrm>
            <a:off x="4857750" y="3182541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Ольгин</a:t>
            </a:r>
            <a:endParaRPr lang="en-US" sz="731" dirty="0"/>
          </a:p>
        </p:txBody>
      </p:sp>
      <p:sp>
        <p:nvSpPr>
          <p:cNvPr id="42" name="Text 37"/>
          <p:cNvSpPr/>
          <p:nvPr/>
        </p:nvSpPr>
        <p:spPr>
          <a:xfrm>
            <a:off x="4857750" y="3343275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b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±100 нс</a:t>
            </a:r>
            <a:endParaRPr lang="en-US" sz="731" dirty="0"/>
          </a:p>
        </p:txBody>
      </p:sp>
      <p:sp>
        <p:nvSpPr>
          <p:cNvPr id="43" name="Shape 38"/>
          <p:cNvSpPr/>
          <p:nvPr/>
        </p:nvSpPr>
        <p:spPr>
          <a:xfrm>
            <a:off x="6257925" y="2943225"/>
            <a:ext cx="1000125" cy="596503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44" name="Text 39"/>
          <p:cNvSpPr/>
          <p:nvPr/>
        </p:nvSpPr>
        <p:spPr>
          <a:xfrm>
            <a:off x="6315075" y="3000375"/>
            <a:ext cx="95726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44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vGMC-CFG</a:t>
            </a:r>
            <a:endParaRPr lang="en-US" sz="844" dirty="0"/>
          </a:p>
        </p:txBody>
      </p:sp>
      <p:sp>
        <p:nvSpPr>
          <p:cNvPr id="45" name="Text 40"/>
          <p:cNvSpPr/>
          <p:nvPr/>
        </p:nvSpPr>
        <p:spPr>
          <a:xfrm>
            <a:off x="6315075" y="3182541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Сьенфуэгос</a:t>
            </a:r>
            <a:endParaRPr lang="en-US" sz="731" dirty="0"/>
          </a:p>
        </p:txBody>
      </p:sp>
      <p:sp>
        <p:nvSpPr>
          <p:cNvPr id="46" name="Text 41"/>
          <p:cNvSpPr/>
          <p:nvPr/>
        </p:nvSpPr>
        <p:spPr>
          <a:xfrm>
            <a:off x="6315075" y="3343275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b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±100 нс</a:t>
            </a:r>
            <a:endParaRPr lang="en-US" sz="731" dirty="0"/>
          </a:p>
        </p:txBody>
      </p:sp>
      <p:sp>
        <p:nvSpPr>
          <p:cNvPr id="47" name="Shape 42"/>
          <p:cNvSpPr/>
          <p:nvPr/>
        </p:nvSpPr>
        <p:spPr>
          <a:xfrm>
            <a:off x="7715250" y="2943225"/>
            <a:ext cx="1000125" cy="596503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48" name="Text 43"/>
          <p:cNvSpPr/>
          <p:nvPr/>
        </p:nvSpPr>
        <p:spPr>
          <a:xfrm>
            <a:off x="7772400" y="3000375"/>
            <a:ext cx="95726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44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vGMC-MTZ</a:t>
            </a:r>
            <a:endParaRPr lang="en-US" sz="844" dirty="0"/>
          </a:p>
        </p:txBody>
      </p:sp>
      <p:sp>
        <p:nvSpPr>
          <p:cNvPr id="49" name="Text 44"/>
          <p:cNvSpPr/>
          <p:nvPr/>
        </p:nvSpPr>
        <p:spPr>
          <a:xfrm>
            <a:off x="7772400" y="3182541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Матансас</a:t>
            </a:r>
            <a:endParaRPr lang="en-US" sz="731" dirty="0"/>
          </a:p>
        </p:txBody>
      </p:sp>
      <p:sp>
        <p:nvSpPr>
          <p:cNvPr id="50" name="Text 45"/>
          <p:cNvSpPr/>
          <p:nvPr/>
        </p:nvSpPr>
        <p:spPr>
          <a:xfrm>
            <a:off x="7772400" y="3343275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b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±100 нс</a:t>
            </a:r>
            <a:endParaRPr lang="en-US" sz="731" dirty="0"/>
          </a:p>
        </p:txBody>
      </p:sp>
      <p:pic>
        <p:nvPicPr>
          <p:cNvPr id="5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8422" y="3754041"/>
            <a:ext cx="107156" cy="142875"/>
          </a:xfrm>
          <a:prstGeom prst="rect">
            <a:avLst/>
          </a:prstGeom>
        </p:spPr>
      </p:pic>
      <p:pic>
        <p:nvPicPr>
          <p:cNvPr id="5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25" y="4250531"/>
            <a:ext cx="96441" cy="128588"/>
          </a:xfrm>
          <a:prstGeom prst="rect">
            <a:avLst/>
          </a:prstGeom>
        </p:spPr>
      </p:pic>
      <p:sp>
        <p:nvSpPr>
          <p:cNvPr id="53" name="Text 46"/>
          <p:cNvSpPr/>
          <p:nvPr/>
        </p:nvSpPr>
        <p:spPr>
          <a:xfrm>
            <a:off x="582216" y="4218384"/>
            <a:ext cx="159662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Энергетическая система</a:t>
            </a:r>
            <a:endParaRPr lang="en-US" sz="1013" dirty="0"/>
          </a:p>
        </p:txBody>
      </p:sp>
      <p:sp>
        <p:nvSpPr>
          <p:cNvPr id="54" name="Shape 47"/>
          <p:cNvSpPr/>
          <p:nvPr/>
        </p:nvSpPr>
        <p:spPr>
          <a:xfrm>
            <a:off x="428625" y="4468416"/>
            <a:ext cx="1000125" cy="435769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55" name="Text 48"/>
          <p:cNvSpPr/>
          <p:nvPr/>
        </p:nvSpPr>
        <p:spPr>
          <a:xfrm>
            <a:off x="485775" y="4525566"/>
            <a:ext cx="95726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44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UNE-HAV-01</a:t>
            </a:r>
            <a:endParaRPr lang="en-US" sz="844" dirty="0"/>
          </a:p>
        </p:txBody>
      </p:sp>
      <p:sp>
        <p:nvSpPr>
          <p:cNvPr id="56" name="Text 49"/>
          <p:cNvSpPr/>
          <p:nvPr/>
        </p:nvSpPr>
        <p:spPr>
          <a:xfrm>
            <a:off x="485775" y="4707731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b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±1 мкс</a:t>
            </a:r>
            <a:endParaRPr lang="en-US" sz="731" dirty="0"/>
          </a:p>
        </p:txBody>
      </p:sp>
      <p:sp>
        <p:nvSpPr>
          <p:cNvPr id="57" name="Shape 50"/>
          <p:cNvSpPr/>
          <p:nvPr/>
        </p:nvSpPr>
        <p:spPr>
          <a:xfrm>
            <a:off x="2095491" y="4468416"/>
            <a:ext cx="1000125" cy="435769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58" name="Text 51"/>
          <p:cNvSpPr/>
          <p:nvPr/>
        </p:nvSpPr>
        <p:spPr>
          <a:xfrm>
            <a:off x="2152641" y="4525566"/>
            <a:ext cx="95726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44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UNE-SCU-01</a:t>
            </a:r>
            <a:endParaRPr lang="en-US" sz="844" dirty="0"/>
          </a:p>
        </p:txBody>
      </p:sp>
      <p:sp>
        <p:nvSpPr>
          <p:cNvPr id="59" name="Text 52"/>
          <p:cNvSpPr/>
          <p:nvPr/>
        </p:nvSpPr>
        <p:spPr>
          <a:xfrm>
            <a:off x="2152641" y="4707731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b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±1 мкс</a:t>
            </a:r>
            <a:endParaRPr lang="en-US" sz="731" dirty="0"/>
          </a:p>
        </p:txBody>
      </p:sp>
      <p:sp>
        <p:nvSpPr>
          <p:cNvPr id="60" name="Shape 53"/>
          <p:cNvSpPr/>
          <p:nvPr/>
        </p:nvSpPr>
        <p:spPr>
          <a:xfrm>
            <a:off x="428625" y="4975622"/>
            <a:ext cx="1000125" cy="435769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61" name="Text 54"/>
          <p:cNvSpPr/>
          <p:nvPr/>
        </p:nvSpPr>
        <p:spPr>
          <a:xfrm>
            <a:off x="485775" y="5032772"/>
            <a:ext cx="95726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44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PMU-Network</a:t>
            </a:r>
            <a:endParaRPr lang="en-US" sz="844" dirty="0"/>
          </a:p>
        </p:txBody>
      </p:sp>
      <p:sp>
        <p:nvSpPr>
          <p:cNvPr id="62" name="Text 55"/>
          <p:cNvSpPr/>
          <p:nvPr/>
        </p:nvSpPr>
        <p:spPr>
          <a:xfrm>
            <a:off x="485775" y="5214938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b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±1 мкс</a:t>
            </a:r>
            <a:endParaRPr lang="en-US" sz="731" dirty="0"/>
          </a:p>
        </p:txBody>
      </p:sp>
      <p:pic>
        <p:nvPicPr>
          <p:cNvPr id="6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491" y="4250531"/>
            <a:ext cx="144661" cy="128588"/>
          </a:xfrm>
          <a:prstGeom prst="rect">
            <a:avLst/>
          </a:prstGeom>
        </p:spPr>
      </p:pic>
      <p:sp>
        <p:nvSpPr>
          <p:cNvPr id="64" name="Text 56"/>
          <p:cNvSpPr/>
          <p:nvPr/>
        </p:nvSpPr>
        <p:spPr>
          <a:xfrm>
            <a:off x="3440302" y="4218384"/>
            <a:ext cx="127694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Телекоммуникации</a:t>
            </a:r>
            <a:endParaRPr lang="en-US" sz="1013" dirty="0"/>
          </a:p>
        </p:txBody>
      </p:sp>
      <p:sp>
        <p:nvSpPr>
          <p:cNvPr id="65" name="Shape 57"/>
          <p:cNvSpPr/>
          <p:nvPr/>
        </p:nvSpPr>
        <p:spPr>
          <a:xfrm>
            <a:off x="3238491" y="4468416"/>
            <a:ext cx="1000125" cy="435769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66" name="Text 58"/>
          <p:cNvSpPr/>
          <p:nvPr/>
        </p:nvSpPr>
        <p:spPr>
          <a:xfrm>
            <a:off x="3295641" y="4525566"/>
            <a:ext cx="95726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44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ETECSA-Core</a:t>
            </a:r>
            <a:endParaRPr lang="en-US" sz="844" dirty="0"/>
          </a:p>
        </p:txBody>
      </p:sp>
      <p:sp>
        <p:nvSpPr>
          <p:cNvPr id="67" name="Text 59"/>
          <p:cNvSpPr/>
          <p:nvPr/>
        </p:nvSpPr>
        <p:spPr>
          <a:xfrm>
            <a:off x="3295641" y="4707731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b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±100 нс</a:t>
            </a:r>
            <a:endParaRPr lang="en-US" sz="731" dirty="0"/>
          </a:p>
        </p:txBody>
      </p:sp>
      <p:sp>
        <p:nvSpPr>
          <p:cNvPr id="68" name="Shape 60"/>
          <p:cNvSpPr/>
          <p:nvPr/>
        </p:nvSpPr>
        <p:spPr>
          <a:xfrm>
            <a:off x="4905356" y="4468416"/>
            <a:ext cx="1000125" cy="435769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69" name="Text 61"/>
          <p:cNvSpPr/>
          <p:nvPr/>
        </p:nvSpPr>
        <p:spPr>
          <a:xfrm>
            <a:off x="4962506" y="4525566"/>
            <a:ext cx="95726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44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5G-RAN</a:t>
            </a:r>
            <a:endParaRPr lang="en-US" sz="844" dirty="0"/>
          </a:p>
        </p:txBody>
      </p:sp>
      <p:sp>
        <p:nvSpPr>
          <p:cNvPr id="70" name="Text 62"/>
          <p:cNvSpPr/>
          <p:nvPr/>
        </p:nvSpPr>
        <p:spPr>
          <a:xfrm>
            <a:off x="4962506" y="4707731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b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±100 нс</a:t>
            </a:r>
            <a:endParaRPr lang="en-US" sz="731" dirty="0"/>
          </a:p>
        </p:txBody>
      </p:sp>
      <p:sp>
        <p:nvSpPr>
          <p:cNvPr id="71" name="Shape 63"/>
          <p:cNvSpPr/>
          <p:nvPr/>
        </p:nvSpPr>
        <p:spPr>
          <a:xfrm>
            <a:off x="3238491" y="4975622"/>
            <a:ext cx="1000125" cy="435769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72" name="Text 64"/>
          <p:cNvSpPr/>
          <p:nvPr/>
        </p:nvSpPr>
        <p:spPr>
          <a:xfrm>
            <a:off x="3295641" y="5032772"/>
            <a:ext cx="95726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44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Fiber-Backbone</a:t>
            </a:r>
            <a:endParaRPr lang="en-US" sz="844" dirty="0"/>
          </a:p>
        </p:txBody>
      </p:sp>
      <p:sp>
        <p:nvSpPr>
          <p:cNvPr id="73" name="Text 65"/>
          <p:cNvSpPr/>
          <p:nvPr/>
        </p:nvSpPr>
        <p:spPr>
          <a:xfrm>
            <a:off x="3295641" y="5214938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b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±100 нс</a:t>
            </a:r>
            <a:endParaRPr lang="en-US" sz="731" dirty="0"/>
          </a:p>
        </p:txBody>
      </p:sp>
      <p:pic>
        <p:nvPicPr>
          <p:cNvPr id="74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8356" y="4250531"/>
            <a:ext cx="128588" cy="128588"/>
          </a:xfrm>
          <a:prstGeom prst="rect">
            <a:avLst/>
          </a:prstGeom>
        </p:spPr>
      </p:pic>
      <p:sp>
        <p:nvSpPr>
          <p:cNvPr id="75" name="Text 66"/>
          <p:cNvSpPr/>
          <p:nvPr/>
        </p:nvSpPr>
        <p:spPr>
          <a:xfrm>
            <a:off x="6234094" y="4218384"/>
            <a:ext cx="1435894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Финансовые системы</a:t>
            </a:r>
            <a:endParaRPr lang="en-US" sz="1013" dirty="0"/>
          </a:p>
        </p:txBody>
      </p:sp>
      <p:sp>
        <p:nvSpPr>
          <p:cNvPr id="76" name="Shape 67"/>
          <p:cNvSpPr/>
          <p:nvPr/>
        </p:nvSpPr>
        <p:spPr>
          <a:xfrm>
            <a:off x="6048356" y="4468416"/>
            <a:ext cx="1000125" cy="435769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77" name="Text 68"/>
          <p:cNvSpPr/>
          <p:nvPr/>
        </p:nvSpPr>
        <p:spPr>
          <a:xfrm>
            <a:off x="6105506" y="4525566"/>
            <a:ext cx="95726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44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BCC-Central</a:t>
            </a:r>
            <a:endParaRPr lang="en-US" sz="844" dirty="0"/>
          </a:p>
        </p:txBody>
      </p:sp>
      <p:sp>
        <p:nvSpPr>
          <p:cNvPr id="78" name="Text 69"/>
          <p:cNvSpPr/>
          <p:nvPr/>
        </p:nvSpPr>
        <p:spPr>
          <a:xfrm>
            <a:off x="6105506" y="4707731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b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±100 мкс</a:t>
            </a:r>
            <a:endParaRPr lang="en-US" sz="731" dirty="0"/>
          </a:p>
        </p:txBody>
      </p:sp>
      <p:sp>
        <p:nvSpPr>
          <p:cNvPr id="79" name="Shape 70"/>
          <p:cNvSpPr/>
          <p:nvPr/>
        </p:nvSpPr>
        <p:spPr>
          <a:xfrm>
            <a:off x="7715250" y="4468416"/>
            <a:ext cx="1000125" cy="435769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80" name="Text 71"/>
          <p:cNvSpPr/>
          <p:nvPr/>
        </p:nvSpPr>
        <p:spPr>
          <a:xfrm>
            <a:off x="7772400" y="4525566"/>
            <a:ext cx="95726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44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Payment-Hub</a:t>
            </a:r>
            <a:endParaRPr lang="en-US" sz="844" dirty="0"/>
          </a:p>
        </p:txBody>
      </p:sp>
      <p:sp>
        <p:nvSpPr>
          <p:cNvPr id="81" name="Text 72"/>
          <p:cNvSpPr/>
          <p:nvPr/>
        </p:nvSpPr>
        <p:spPr>
          <a:xfrm>
            <a:off x="7772400" y="4707731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b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±100 мкс</a:t>
            </a:r>
            <a:endParaRPr lang="en-US" sz="731" dirty="0"/>
          </a:p>
        </p:txBody>
      </p:sp>
      <p:sp>
        <p:nvSpPr>
          <p:cNvPr id="82" name="Shape 73"/>
          <p:cNvSpPr/>
          <p:nvPr/>
        </p:nvSpPr>
        <p:spPr>
          <a:xfrm>
            <a:off x="6048356" y="4975622"/>
            <a:ext cx="1000125" cy="435769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83" name="Text 74"/>
          <p:cNvSpPr/>
          <p:nvPr/>
        </p:nvSpPr>
        <p:spPr>
          <a:xfrm>
            <a:off x="6105506" y="5032772"/>
            <a:ext cx="95726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44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ATM-Network</a:t>
            </a:r>
            <a:endParaRPr lang="en-US" sz="844" dirty="0"/>
          </a:p>
        </p:txBody>
      </p:sp>
      <p:sp>
        <p:nvSpPr>
          <p:cNvPr id="84" name="Text 75"/>
          <p:cNvSpPr/>
          <p:nvPr/>
        </p:nvSpPr>
        <p:spPr>
          <a:xfrm>
            <a:off x="6105506" y="5214938"/>
            <a:ext cx="957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1" b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±100 мкс</a:t>
            </a:r>
            <a:endParaRPr lang="en-US" sz="73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04361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solidFill>
            <a:srgbClr val="5AC0C2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5" y="142875"/>
            <a:ext cx="857250" cy="31680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28625" y="214313"/>
            <a:ext cx="8358188" cy="600075"/>
          </a:xfrm>
          <a:prstGeom prst="rect">
            <a:avLst/>
          </a:prstGeom>
          <a:noFill/>
          <a:ln/>
        </p:spPr>
        <p:txBody>
          <a:bodyPr wrap="square" lIns="0" tIns="255143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5AC0C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Прогноз по типу и количеству изделий для Кубы</a:t>
            </a:r>
            <a:endParaRPr lang="en-US" sz="2025" dirty="0"/>
          </a:p>
        </p:txBody>
      </p:sp>
      <p:sp>
        <p:nvSpPr>
          <p:cNvPr id="6" name="Shape 2"/>
          <p:cNvSpPr/>
          <p:nvPr/>
        </p:nvSpPr>
        <p:spPr>
          <a:xfrm>
            <a:off x="428625" y="1028700"/>
            <a:ext cx="4492247" cy="407194"/>
          </a:xfrm>
          <a:prstGeom prst="rect">
            <a:avLst/>
          </a:prstGeom>
          <a:solidFill>
            <a:srgbClr val="5AC0C2"/>
          </a:solidFill>
          <a:ln/>
        </p:spPr>
      </p:sp>
      <p:sp>
        <p:nvSpPr>
          <p:cNvPr id="7" name="Text 3"/>
          <p:cNvSpPr/>
          <p:nvPr/>
        </p:nvSpPr>
        <p:spPr>
          <a:xfrm>
            <a:off x="428625" y="1028700"/>
            <a:ext cx="4563684" cy="407194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Изделие</a:t>
            </a:r>
            <a:endParaRPr lang="en-US" sz="1013" dirty="0"/>
          </a:p>
        </p:txBody>
      </p:sp>
      <p:sp>
        <p:nvSpPr>
          <p:cNvPr id="8" name="Shape 4"/>
          <p:cNvSpPr/>
          <p:nvPr/>
        </p:nvSpPr>
        <p:spPr>
          <a:xfrm>
            <a:off x="4920872" y="1028700"/>
            <a:ext cx="1712407" cy="407194"/>
          </a:xfrm>
          <a:prstGeom prst="rect">
            <a:avLst/>
          </a:prstGeom>
          <a:solidFill>
            <a:srgbClr val="5AC0C2"/>
          </a:solidFill>
          <a:ln/>
        </p:spPr>
      </p:sp>
      <p:sp>
        <p:nvSpPr>
          <p:cNvPr id="9" name="Text 5"/>
          <p:cNvSpPr/>
          <p:nvPr/>
        </p:nvSpPr>
        <p:spPr>
          <a:xfrm>
            <a:off x="4920872" y="1028700"/>
            <a:ext cx="1783845" cy="407194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Кол-во комплектов</a:t>
            </a:r>
            <a:endParaRPr lang="en-US" sz="1013" dirty="0"/>
          </a:p>
        </p:txBody>
      </p:sp>
      <p:sp>
        <p:nvSpPr>
          <p:cNvPr id="10" name="Shape 6"/>
          <p:cNvSpPr/>
          <p:nvPr/>
        </p:nvSpPr>
        <p:spPr>
          <a:xfrm>
            <a:off x="6633279" y="1028700"/>
            <a:ext cx="1194346" cy="407194"/>
          </a:xfrm>
          <a:prstGeom prst="rect">
            <a:avLst/>
          </a:prstGeom>
          <a:solidFill>
            <a:srgbClr val="5AC0C2"/>
          </a:solidFill>
          <a:ln/>
        </p:spPr>
      </p:sp>
      <p:sp>
        <p:nvSpPr>
          <p:cNvPr id="11" name="Text 7"/>
          <p:cNvSpPr/>
          <p:nvPr/>
        </p:nvSpPr>
        <p:spPr>
          <a:xfrm>
            <a:off x="6633279" y="1028700"/>
            <a:ext cx="1265783" cy="407194"/>
          </a:xfrm>
          <a:prstGeom prst="rect">
            <a:avLst/>
          </a:prstGeom>
          <a:noFill/>
          <a:ln/>
        </p:spPr>
        <p:txBody>
          <a:bodyPr wrap="none" lIns="127508" tIns="127508" rIns="127508" bIns="127508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$ комплекта</a:t>
            </a:r>
            <a:endParaRPr lang="en-US" sz="1013" dirty="0"/>
          </a:p>
        </p:txBody>
      </p:sp>
      <p:sp>
        <p:nvSpPr>
          <p:cNvPr id="12" name="Shape 8"/>
          <p:cNvSpPr/>
          <p:nvPr/>
        </p:nvSpPr>
        <p:spPr>
          <a:xfrm>
            <a:off x="7827625" y="1028700"/>
            <a:ext cx="887750" cy="407194"/>
          </a:xfrm>
          <a:prstGeom prst="rect">
            <a:avLst/>
          </a:prstGeom>
          <a:solidFill>
            <a:srgbClr val="5AC0C2"/>
          </a:solidFill>
          <a:ln/>
        </p:spPr>
      </p:sp>
      <p:sp>
        <p:nvSpPr>
          <p:cNvPr id="13" name="Text 9"/>
          <p:cNvSpPr/>
          <p:nvPr/>
        </p:nvSpPr>
        <p:spPr>
          <a:xfrm>
            <a:off x="7827625" y="1028700"/>
            <a:ext cx="959188" cy="407194"/>
          </a:xfrm>
          <a:prstGeom prst="rect">
            <a:avLst/>
          </a:prstGeom>
          <a:noFill/>
          <a:ln/>
        </p:spPr>
        <p:txBody>
          <a:bodyPr wrap="none" lIns="127508" tIns="127508" rIns="127508" bIns="127508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$ всего</a:t>
            </a:r>
            <a:endParaRPr lang="en-US" sz="1013" dirty="0"/>
          </a:p>
        </p:txBody>
      </p:sp>
      <p:sp>
        <p:nvSpPr>
          <p:cNvPr id="14" name="Text 10"/>
          <p:cNvSpPr/>
          <p:nvPr/>
        </p:nvSpPr>
        <p:spPr>
          <a:xfrm>
            <a:off x="428625" y="1435894"/>
            <a:ext cx="4563684" cy="346472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Grand Master (рубидиевый/цезиевые генератор)</a:t>
            </a:r>
            <a:endParaRPr lang="en-US" sz="900" dirty="0"/>
          </a:p>
        </p:txBody>
      </p:sp>
      <p:sp>
        <p:nvSpPr>
          <p:cNvPr id="15" name="Text 11"/>
          <p:cNvSpPr/>
          <p:nvPr/>
        </p:nvSpPr>
        <p:spPr>
          <a:xfrm>
            <a:off x="4920872" y="1435894"/>
            <a:ext cx="1783845" cy="346472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900" dirty="0"/>
          </a:p>
        </p:txBody>
      </p:sp>
      <p:sp>
        <p:nvSpPr>
          <p:cNvPr id="16" name="Text 12"/>
          <p:cNvSpPr/>
          <p:nvPr/>
        </p:nvSpPr>
        <p:spPr>
          <a:xfrm>
            <a:off x="6633279" y="1435894"/>
            <a:ext cx="1265783" cy="346472"/>
          </a:xfrm>
          <a:prstGeom prst="rect">
            <a:avLst/>
          </a:prstGeom>
          <a:noFill/>
          <a:ln/>
        </p:spPr>
        <p:txBody>
          <a:bodyPr wrap="non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160 581</a:t>
            </a:r>
            <a:endParaRPr lang="en-US" sz="900" dirty="0"/>
          </a:p>
        </p:txBody>
      </p:sp>
      <p:sp>
        <p:nvSpPr>
          <p:cNvPr id="17" name="Text 13"/>
          <p:cNvSpPr/>
          <p:nvPr/>
        </p:nvSpPr>
        <p:spPr>
          <a:xfrm>
            <a:off x="7827625" y="1435894"/>
            <a:ext cx="959188" cy="346472"/>
          </a:xfrm>
          <a:prstGeom prst="rect">
            <a:avLst/>
          </a:prstGeom>
          <a:noFill/>
          <a:ln/>
        </p:spPr>
        <p:txBody>
          <a:bodyPr wrap="non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481 743</a:t>
            </a:r>
            <a:endParaRPr lang="en-US" sz="900" dirty="0"/>
          </a:p>
        </p:txBody>
      </p:sp>
      <p:sp>
        <p:nvSpPr>
          <p:cNvPr id="18" name="Shape 14"/>
          <p:cNvSpPr/>
          <p:nvPr/>
        </p:nvSpPr>
        <p:spPr>
          <a:xfrm>
            <a:off x="428625" y="1782366"/>
            <a:ext cx="8286750" cy="350044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19" name="Text 15"/>
          <p:cNvSpPr/>
          <p:nvPr/>
        </p:nvSpPr>
        <p:spPr>
          <a:xfrm>
            <a:off x="428625" y="1782366"/>
            <a:ext cx="4563684" cy="350044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Grand Master Mini (термостатированный кварц)</a:t>
            </a:r>
            <a:endParaRPr lang="en-US" sz="900" dirty="0"/>
          </a:p>
        </p:txBody>
      </p:sp>
      <p:sp>
        <p:nvSpPr>
          <p:cNvPr id="20" name="Text 16"/>
          <p:cNvSpPr/>
          <p:nvPr/>
        </p:nvSpPr>
        <p:spPr>
          <a:xfrm>
            <a:off x="4920872" y="1782366"/>
            <a:ext cx="1783845" cy="350044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</a:t>
            </a:r>
            <a:endParaRPr lang="en-US" sz="900" dirty="0"/>
          </a:p>
        </p:txBody>
      </p:sp>
      <p:sp>
        <p:nvSpPr>
          <p:cNvPr id="21" name="Text 17"/>
          <p:cNvSpPr/>
          <p:nvPr/>
        </p:nvSpPr>
        <p:spPr>
          <a:xfrm>
            <a:off x="6633279" y="1782366"/>
            <a:ext cx="1265783" cy="350044"/>
          </a:xfrm>
          <a:prstGeom prst="rect">
            <a:avLst/>
          </a:prstGeom>
          <a:noFill/>
          <a:ln/>
        </p:spPr>
        <p:txBody>
          <a:bodyPr wrap="non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20 382</a:t>
            </a:r>
            <a:endParaRPr lang="en-US" sz="900" dirty="0"/>
          </a:p>
        </p:txBody>
      </p:sp>
      <p:sp>
        <p:nvSpPr>
          <p:cNvPr id="22" name="Text 18"/>
          <p:cNvSpPr/>
          <p:nvPr/>
        </p:nvSpPr>
        <p:spPr>
          <a:xfrm>
            <a:off x="7827625" y="1782366"/>
            <a:ext cx="959188" cy="350044"/>
          </a:xfrm>
          <a:prstGeom prst="rect">
            <a:avLst/>
          </a:prstGeom>
          <a:noFill/>
          <a:ln/>
        </p:spPr>
        <p:txBody>
          <a:bodyPr wrap="non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163 056</a:t>
            </a:r>
            <a:endParaRPr lang="en-US" sz="900" dirty="0"/>
          </a:p>
        </p:txBody>
      </p:sp>
      <p:sp>
        <p:nvSpPr>
          <p:cNvPr id="23" name="Text 19"/>
          <p:cNvSpPr/>
          <p:nvPr/>
        </p:nvSpPr>
        <p:spPr>
          <a:xfrm>
            <a:off x="428625" y="2132409"/>
            <a:ext cx="4563684" cy="350044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Grand Master (термостатированный кварц)</a:t>
            </a:r>
            <a:endParaRPr lang="en-US" sz="900" dirty="0"/>
          </a:p>
        </p:txBody>
      </p:sp>
      <p:sp>
        <p:nvSpPr>
          <p:cNvPr id="24" name="Text 20"/>
          <p:cNvSpPr/>
          <p:nvPr/>
        </p:nvSpPr>
        <p:spPr>
          <a:xfrm>
            <a:off x="4920872" y="2132409"/>
            <a:ext cx="1783845" cy="350044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</a:t>
            </a:r>
            <a:endParaRPr lang="en-US" sz="900" dirty="0"/>
          </a:p>
        </p:txBody>
      </p:sp>
      <p:sp>
        <p:nvSpPr>
          <p:cNvPr id="25" name="Text 21"/>
          <p:cNvSpPr/>
          <p:nvPr/>
        </p:nvSpPr>
        <p:spPr>
          <a:xfrm>
            <a:off x="6633279" y="2132409"/>
            <a:ext cx="1265783" cy="350044"/>
          </a:xfrm>
          <a:prstGeom prst="rect">
            <a:avLst/>
          </a:prstGeom>
          <a:noFill/>
          <a:ln/>
        </p:spPr>
        <p:txBody>
          <a:bodyPr wrap="non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3 176</a:t>
            </a:r>
            <a:endParaRPr lang="en-US" sz="900" dirty="0"/>
          </a:p>
        </p:txBody>
      </p:sp>
      <p:sp>
        <p:nvSpPr>
          <p:cNvPr id="26" name="Text 22"/>
          <p:cNvSpPr/>
          <p:nvPr/>
        </p:nvSpPr>
        <p:spPr>
          <a:xfrm>
            <a:off x="7827625" y="2132409"/>
            <a:ext cx="959188" cy="350044"/>
          </a:xfrm>
          <a:prstGeom prst="rect">
            <a:avLst/>
          </a:prstGeom>
          <a:noFill/>
          <a:ln/>
        </p:spPr>
        <p:txBody>
          <a:bodyPr wrap="non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317 600</a:t>
            </a:r>
            <a:endParaRPr lang="en-US" sz="900" dirty="0"/>
          </a:p>
        </p:txBody>
      </p:sp>
      <p:sp>
        <p:nvSpPr>
          <p:cNvPr id="27" name="Shape 23"/>
          <p:cNvSpPr/>
          <p:nvPr/>
        </p:nvSpPr>
        <p:spPr>
          <a:xfrm>
            <a:off x="428625" y="2482453"/>
            <a:ext cx="8286750" cy="350044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28" name="Text 24"/>
          <p:cNvSpPr/>
          <p:nvPr/>
        </p:nvSpPr>
        <p:spPr>
          <a:xfrm>
            <a:off x="428625" y="2482453"/>
            <a:ext cx="4563684" cy="350044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Mini PCI (прецизионный навигационный приемник)</a:t>
            </a:r>
            <a:endParaRPr lang="en-US" sz="900" dirty="0"/>
          </a:p>
        </p:txBody>
      </p:sp>
      <p:sp>
        <p:nvSpPr>
          <p:cNvPr id="29" name="Text 25"/>
          <p:cNvSpPr/>
          <p:nvPr/>
        </p:nvSpPr>
        <p:spPr>
          <a:xfrm>
            <a:off x="4920872" y="2482453"/>
            <a:ext cx="1783845" cy="350044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</a:t>
            </a:r>
            <a:endParaRPr lang="en-US" sz="900" dirty="0"/>
          </a:p>
        </p:txBody>
      </p:sp>
      <p:sp>
        <p:nvSpPr>
          <p:cNvPr id="30" name="Text 26"/>
          <p:cNvSpPr/>
          <p:nvPr/>
        </p:nvSpPr>
        <p:spPr>
          <a:xfrm>
            <a:off x="6633279" y="2482453"/>
            <a:ext cx="1265783" cy="350044"/>
          </a:xfrm>
          <a:prstGeom prst="rect">
            <a:avLst/>
          </a:prstGeom>
          <a:noFill/>
          <a:ln/>
        </p:spPr>
        <p:txBody>
          <a:bodyPr wrap="non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2 741</a:t>
            </a:r>
            <a:endParaRPr lang="en-US" sz="900" dirty="0"/>
          </a:p>
        </p:txBody>
      </p:sp>
      <p:sp>
        <p:nvSpPr>
          <p:cNvPr id="31" name="Text 27"/>
          <p:cNvSpPr/>
          <p:nvPr/>
        </p:nvSpPr>
        <p:spPr>
          <a:xfrm>
            <a:off x="7827625" y="2482453"/>
            <a:ext cx="959188" cy="350044"/>
          </a:xfrm>
          <a:prstGeom prst="rect">
            <a:avLst/>
          </a:prstGeom>
          <a:noFill/>
          <a:ln/>
        </p:spPr>
        <p:txBody>
          <a:bodyPr wrap="non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82 230</a:t>
            </a:r>
            <a:endParaRPr lang="en-US" sz="900" dirty="0"/>
          </a:p>
        </p:txBody>
      </p:sp>
      <p:sp>
        <p:nvSpPr>
          <p:cNvPr id="32" name="Text 28"/>
          <p:cNvSpPr/>
          <p:nvPr/>
        </p:nvSpPr>
        <p:spPr>
          <a:xfrm>
            <a:off x="428625" y="2832497"/>
            <a:ext cx="4563684" cy="353616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Time Stik</a:t>
            </a:r>
            <a:endParaRPr lang="en-US" sz="900" dirty="0"/>
          </a:p>
        </p:txBody>
      </p:sp>
      <p:sp>
        <p:nvSpPr>
          <p:cNvPr id="33" name="Text 29"/>
          <p:cNvSpPr/>
          <p:nvPr/>
        </p:nvSpPr>
        <p:spPr>
          <a:xfrm>
            <a:off x="4920872" y="2832497"/>
            <a:ext cx="1783845" cy="353616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40</a:t>
            </a:r>
            <a:endParaRPr lang="en-US" sz="900" dirty="0"/>
          </a:p>
        </p:txBody>
      </p:sp>
      <p:sp>
        <p:nvSpPr>
          <p:cNvPr id="34" name="Text 30"/>
          <p:cNvSpPr/>
          <p:nvPr/>
        </p:nvSpPr>
        <p:spPr>
          <a:xfrm>
            <a:off x="6633279" y="2832497"/>
            <a:ext cx="1265783" cy="353616"/>
          </a:xfrm>
          <a:prstGeom prst="rect">
            <a:avLst/>
          </a:prstGeom>
          <a:noFill/>
          <a:ln/>
        </p:spPr>
        <p:txBody>
          <a:bodyPr wrap="non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1 586</a:t>
            </a:r>
            <a:endParaRPr lang="en-US" sz="900" dirty="0"/>
          </a:p>
        </p:txBody>
      </p:sp>
      <p:sp>
        <p:nvSpPr>
          <p:cNvPr id="35" name="Text 31"/>
          <p:cNvSpPr/>
          <p:nvPr/>
        </p:nvSpPr>
        <p:spPr>
          <a:xfrm>
            <a:off x="7827625" y="2832497"/>
            <a:ext cx="959188" cy="353616"/>
          </a:xfrm>
          <a:prstGeom prst="rect">
            <a:avLst/>
          </a:prstGeom>
          <a:noFill/>
          <a:ln/>
        </p:spPr>
        <p:txBody>
          <a:bodyPr wrap="non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63 440</a:t>
            </a:r>
            <a:endParaRPr lang="en-US" sz="900" dirty="0"/>
          </a:p>
        </p:txBody>
      </p:sp>
      <p:sp>
        <p:nvSpPr>
          <p:cNvPr id="36" name="Shape 32"/>
          <p:cNvSpPr/>
          <p:nvPr/>
        </p:nvSpPr>
        <p:spPr>
          <a:xfrm>
            <a:off x="428625" y="3186113"/>
            <a:ext cx="8286750" cy="353616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37" name="Text 33"/>
          <p:cNvSpPr/>
          <p:nvPr/>
        </p:nvSpPr>
        <p:spPr>
          <a:xfrm>
            <a:off x="428625" y="3186113"/>
            <a:ext cx="4563684" cy="353616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Всего</a:t>
            </a:r>
            <a:endParaRPr lang="en-US" sz="900" dirty="0"/>
          </a:p>
        </p:txBody>
      </p:sp>
      <p:sp>
        <p:nvSpPr>
          <p:cNvPr id="38" name="Text 34"/>
          <p:cNvSpPr/>
          <p:nvPr/>
        </p:nvSpPr>
        <p:spPr>
          <a:xfrm>
            <a:off x="4920872" y="3186113"/>
            <a:ext cx="1783845" cy="353616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181</a:t>
            </a:r>
            <a:endParaRPr lang="en-US" sz="900" dirty="0"/>
          </a:p>
        </p:txBody>
      </p:sp>
      <p:sp>
        <p:nvSpPr>
          <p:cNvPr id="39" name="Text 35"/>
          <p:cNvSpPr/>
          <p:nvPr/>
        </p:nvSpPr>
        <p:spPr>
          <a:xfrm>
            <a:off x="7827625" y="3186113"/>
            <a:ext cx="959188" cy="353616"/>
          </a:xfrm>
          <a:prstGeom prst="rect">
            <a:avLst/>
          </a:prstGeom>
          <a:noFill/>
          <a:ln/>
        </p:spPr>
        <p:txBody>
          <a:bodyPr wrap="non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1 108 069</a:t>
            </a:r>
            <a:endParaRPr lang="en-US" sz="900" dirty="0"/>
          </a:p>
        </p:txBody>
      </p:sp>
      <p:pic>
        <p:nvPicPr>
          <p:cNvPr id="4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3743325"/>
            <a:ext cx="828675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87216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solidFill>
            <a:srgbClr val="5AC0C2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5" y="142875"/>
            <a:ext cx="857250" cy="31680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28625" y="214313"/>
            <a:ext cx="8358188" cy="600075"/>
          </a:xfrm>
          <a:prstGeom prst="rect">
            <a:avLst/>
          </a:prstGeom>
          <a:noFill/>
          <a:ln/>
        </p:spPr>
        <p:txBody>
          <a:bodyPr wrap="square" lIns="0" tIns="255143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5AC0C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Прогноз по рынкам сбыта</a:t>
            </a:r>
            <a:endParaRPr lang="en-US" sz="2025" dirty="0"/>
          </a:p>
        </p:txBody>
      </p:sp>
      <p:sp>
        <p:nvSpPr>
          <p:cNvPr id="6" name="Shape 2"/>
          <p:cNvSpPr/>
          <p:nvPr/>
        </p:nvSpPr>
        <p:spPr>
          <a:xfrm>
            <a:off x="428625" y="1028700"/>
            <a:ext cx="1322989" cy="407194"/>
          </a:xfrm>
          <a:prstGeom prst="rect">
            <a:avLst/>
          </a:prstGeom>
          <a:solidFill>
            <a:srgbClr val="5AC0C2"/>
          </a:solidFill>
          <a:ln/>
        </p:spPr>
      </p:sp>
      <p:sp>
        <p:nvSpPr>
          <p:cNvPr id="7" name="Text 3"/>
          <p:cNvSpPr/>
          <p:nvPr/>
        </p:nvSpPr>
        <p:spPr>
          <a:xfrm>
            <a:off x="428625" y="1028700"/>
            <a:ext cx="1394427" cy="407194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Рынок сбыта</a:t>
            </a:r>
            <a:endParaRPr lang="en-US" sz="1013" dirty="0"/>
          </a:p>
        </p:txBody>
      </p:sp>
      <p:sp>
        <p:nvSpPr>
          <p:cNvPr id="8" name="Shape 4"/>
          <p:cNvSpPr/>
          <p:nvPr/>
        </p:nvSpPr>
        <p:spPr>
          <a:xfrm>
            <a:off x="1751614" y="1028700"/>
            <a:ext cx="1798913" cy="407194"/>
          </a:xfrm>
          <a:prstGeom prst="rect">
            <a:avLst/>
          </a:prstGeom>
          <a:solidFill>
            <a:srgbClr val="5AC0C2"/>
          </a:solidFill>
          <a:ln/>
        </p:spPr>
      </p:sp>
      <p:sp>
        <p:nvSpPr>
          <p:cNvPr id="9" name="Text 5"/>
          <p:cNvSpPr/>
          <p:nvPr/>
        </p:nvSpPr>
        <p:spPr>
          <a:xfrm>
            <a:off x="1751614" y="1028700"/>
            <a:ext cx="1870351" cy="407194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Кол-во комплектов</a:t>
            </a:r>
            <a:endParaRPr lang="en-US" sz="1013" dirty="0"/>
          </a:p>
        </p:txBody>
      </p:sp>
      <p:sp>
        <p:nvSpPr>
          <p:cNvPr id="10" name="Shape 6"/>
          <p:cNvSpPr/>
          <p:nvPr/>
        </p:nvSpPr>
        <p:spPr>
          <a:xfrm>
            <a:off x="3550527" y="1028700"/>
            <a:ext cx="2076710" cy="407194"/>
          </a:xfrm>
          <a:prstGeom prst="rect">
            <a:avLst/>
          </a:prstGeom>
          <a:solidFill>
            <a:srgbClr val="5AC0C2"/>
          </a:solidFill>
          <a:ln/>
        </p:spPr>
      </p:sp>
      <p:sp>
        <p:nvSpPr>
          <p:cNvPr id="11" name="Text 7"/>
          <p:cNvSpPr/>
          <p:nvPr/>
        </p:nvSpPr>
        <p:spPr>
          <a:xfrm>
            <a:off x="3550527" y="1028700"/>
            <a:ext cx="2148148" cy="407194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$ скидка ETECSA (10%)</a:t>
            </a:r>
            <a:endParaRPr lang="en-US" sz="1013" dirty="0"/>
          </a:p>
        </p:txBody>
      </p:sp>
      <p:sp>
        <p:nvSpPr>
          <p:cNvPr id="12" name="Shape 8"/>
          <p:cNvSpPr/>
          <p:nvPr/>
        </p:nvSpPr>
        <p:spPr>
          <a:xfrm>
            <a:off x="5627238" y="1028700"/>
            <a:ext cx="2072162" cy="407194"/>
          </a:xfrm>
          <a:prstGeom prst="rect">
            <a:avLst/>
          </a:prstGeom>
          <a:solidFill>
            <a:srgbClr val="5AC0C2"/>
          </a:solidFill>
          <a:ln/>
        </p:spPr>
      </p:sp>
      <p:sp>
        <p:nvSpPr>
          <p:cNvPr id="13" name="Text 9"/>
          <p:cNvSpPr/>
          <p:nvPr/>
        </p:nvSpPr>
        <p:spPr>
          <a:xfrm>
            <a:off x="5627238" y="1028700"/>
            <a:ext cx="2143599" cy="407194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$ наценка ETECSA (5%)</a:t>
            </a:r>
            <a:endParaRPr lang="en-US" sz="1013" dirty="0"/>
          </a:p>
        </p:txBody>
      </p:sp>
      <p:sp>
        <p:nvSpPr>
          <p:cNvPr id="14" name="Shape 10"/>
          <p:cNvSpPr/>
          <p:nvPr/>
        </p:nvSpPr>
        <p:spPr>
          <a:xfrm>
            <a:off x="7699400" y="1028700"/>
            <a:ext cx="1015975" cy="407194"/>
          </a:xfrm>
          <a:prstGeom prst="rect">
            <a:avLst/>
          </a:prstGeom>
          <a:solidFill>
            <a:srgbClr val="5AC0C2"/>
          </a:solidFill>
          <a:ln/>
        </p:spPr>
      </p:sp>
      <p:sp>
        <p:nvSpPr>
          <p:cNvPr id="15" name="Text 11"/>
          <p:cNvSpPr/>
          <p:nvPr/>
        </p:nvSpPr>
        <p:spPr>
          <a:xfrm>
            <a:off x="7699400" y="1028700"/>
            <a:ext cx="1087413" cy="407194"/>
          </a:xfrm>
          <a:prstGeom prst="rect">
            <a:avLst/>
          </a:prstGeom>
          <a:noFill/>
          <a:ln/>
        </p:spPr>
        <p:txBody>
          <a:bodyPr wrap="none" lIns="127508" tIns="127508" rIns="127508" bIns="127508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$ оборот</a:t>
            </a:r>
            <a:endParaRPr lang="en-US" sz="1013" dirty="0"/>
          </a:p>
        </p:txBody>
      </p:sp>
      <p:sp>
        <p:nvSpPr>
          <p:cNvPr id="16" name="Text 12"/>
          <p:cNvSpPr/>
          <p:nvPr/>
        </p:nvSpPr>
        <p:spPr>
          <a:xfrm>
            <a:off x="428625" y="1435894"/>
            <a:ext cx="1394427" cy="346472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КУБА</a:t>
            </a:r>
            <a:endParaRPr lang="en-US" sz="900" dirty="0"/>
          </a:p>
        </p:txBody>
      </p:sp>
      <p:sp>
        <p:nvSpPr>
          <p:cNvPr id="17" name="Text 13"/>
          <p:cNvSpPr/>
          <p:nvPr/>
        </p:nvSpPr>
        <p:spPr>
          <a:xfrm>
            <a:off x="1751614" y="1435894"/>
            <a:ext cx="1870351" cy="346472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181</a:t>
            </a:r>
            <a:endParaRPr lang="en-US" sz="900" dirty="0"/>
          </a:p>
        </p:txBody>
      </p:sp>
      <p:sp>
        <p:nvSpPr>
          <p:cNvPr id="18" name="Text 14"/>
          <p:cNvSpPr/>
          <p:nvPr/>
        </p:nvSpPr>
        <p:spPr>
          <a:xfrm>
            <a:off x="3550527" y="1435894"/>
            <a:ext cx="2148148" cy="346472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170 805</a:t>
            </a:r>
            <a:endParaRPr lang="en-US" sz="900" dirty="0"/>
          </a:p>
        </p:txBody>
      </p:sp>
      <p:sp>
        <p:nvSpPr>
          <p:cNvPr id="19" name="Text 15"/>
          <p:cNvSpPr/>
          <p:nvPr/>
        </p:nvSpPr>
        <p:spPr>
          <a:xfrm>
            <a:off x="5627238" y="1435894"/>
            <a:ext cx="2143599" cy="346472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85 402</a:t>
            </a:r>
            <a:endParaRPr lang="en-US" sz="900" dirty="0"/>
          </a:p>
        </p:txBody>
      </p:sp>
      <p:sp>
        <p:nvSpPr>
          <p:cNvPr id="20" name="Text 16"/>
          <p:cNvSpPr/>
          <p:nvPr/>
        </p:nvSpPr>
        <p:spPr>
          <a:xfrm>
            <a:off x="7699400" y="1435894"/>
            <a:ext cx="1087413" cy="346472"/>
          </a:xfrm>
          <a:prstGeom prst="rect">
            <a:avLst/>
          </a:prstGeom>
          <a:noFill/>
          <a:ln/>
        </p:spPr>
        <p:txBody>
          <a:bodyPr wrap="non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1 708 047</a:t>
            </a:r>
            <a:endParaRPr lang="en-US" sz="900" dirty="0"/>
          </a:p>
        </p:txBody>
      </p:sp>
      <p:sp>
        <p:nvSpPr>
          <p:cNvPr id="21" name="Shape 17"/>
          <p:cNvSpPr/>
          <p:nvPr/>
        </p:nvSpPr>
        <p:spPr>
          <a:xfrm>
            <a:off x="428625" y="1782366"/>
            <a:ext cx="8286750" cy="350044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22" name="Text 18"/>
          <p:cNvSpPr/>
          <p:nvPr/>
        </p:nvSpPr>
        <p:spPr>
          <a:xfrm>
            <a:off x="428625" y="1782366"/>
            <a:ext cx="1394427" cy="350044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НИКАРАГУА</a:t>
            </a:r>
            <a:endParaRPr lang="en-US" sz="900" dirty="0"/>
          </a:p>
        </p:txBody>
      </p:sp>
      <p:sp>
        <p:nvSpPr>
          <p:cNvPr id="23" name="Text 19"/>
          <p:cNvSpPr/>
          <p:nvPr/>
        </p:nvSpPr>
        <p:spPr>
          <a:xfrm>
            <a:off x="1751614" y="1782366"/>
            <a:ext cx="1870351" cy="350044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368</a:t>
            </a:r>
            <a:endParaRPr lang="en-US" sz="900" dirty="0"/>
          </a:p>
        </p:txBody>
      </p:sp>
      <p:sp>
        <p:nvSpPr>
          <p:cNvPr id="24" name="Text 20"/>
          <p:cNvSpPr/>
          <p:nvPr/>
        </p:nvSpPr>
        <p:spPr>
          <a:xfrm>
            <a:off x="3550527" y="1782366"/>
            <a:ext cx="2148148" cy="350044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349 842</a:t>
            </a:r>
            <a:endParaRPr lang="en-US" sz="900" dirty="0"/>
          </a:p>
        </p:txBody>
      </p:sp>
      <p:sp>
        <p:nvSpPr>
          <p:cNvPr id="25" name="Text 21"/>
          <p:cNvSpPr/>
          <p:nvPr/>
        </p:nvSpPr>
        <p:spPr>
          <a:xfrm>
            <a:off x="5627238" y="1782366"/>
            <a:ext cx="2143599" cy="350044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174 921</a:t>
            </a:r>
            <a:endParaRPr lang="en-US" sz="900" dirty="0"/>
          </a:p>
        </p:txBody>
      </p:sp>
      <p:sp>
        <p:nvSpPr>
          <p:cNvPr id="26" name="Text 22"/>
          <p:cNvSpPr/>
          <p:nvPr/>
        </p:nvSpPr>
        <p:spPr>
          <a:xfrm>
            <a:off x="7699400" y="1782366"/>
            <a:ext cx="1087413" cy="350044"/>
          </a:xfrm>
          <a:prstGeom prst="rect">
            <a:avLst/>
          </a:prstGeom>
          <a:noFill/>
          <a:ln/>
        </p:spPr>
        <p:txBody>
          <a:bodyPr wrap="non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3 498 420</a:t>
            </a:r>
            <a:endParaRPr lang="en-US" sz="900" dirty="0"/>
          </a:p>
        </p:txBody>
      </p:sp>
      <p:sp>
        <p:nvSpPr>
          <p:cNvPr id="27" name="Text 23"/>
          <p:cNvSpPr/>
          <p:nvPr/>
        </p:nvSpPr>
        <p:spPr>
          <a:xfrm>
            <a:off x="428625" y="2132409"/>
            <a:ext cx="1394427" cy="353616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ВЕНЕСУЭЛА</a:t>
            </a:r>
            <a:endParaRPr lang="en-US" sz="900" dirty="0"/>
          </a:p>
        </p:txBody>
      </p:sp>
      <p:sp>
        <p:nvSpPr>
          <p:cNvPr id="28" name="Text 24"/>
          <p:cNvSpPr/>
          <p:nvPr/>
        </p:nvSpPr>
        <p:spPr>
          <a:xfrm>
            <a:off x="1751614" y="2132409"/>
            <a:ext cx="1870351" cy="353616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740</a:t>
            </a:r>
            <a:endParaRPr lang="en-US" sz="900" dirty="0"/>
          </a:p>
        </p:txBody>
      </p:sp>
      <p:sp>
        <p:nvSpPr>
          <p:cNvPr id="29" name="Text 25"/>
          <p:cNvSpPr/>
          <p:nvPr/>
        </p:nvSpPr>
        <p:spPr>
          <a:xfrm>
            <a:off x="3550527" y="2132409"/>
            <a:ext cx="2148148" cy="353616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691 452</a:t>
            </a:r>
            <a:endParaRPr lang="en-US" sz="900" dirty="0"/>
          </a:p>
        </p:txBody>
      </p:sp>
      <p:sp>
        <p:nvSpPr>
          <p:cNvPr id="30" name="Text 26"/>
          <p:cNvSpPr/>
          <p:nvPr/>
        </p:nvSpPr>
        <p:spPr>
          <a:xfrm>
            <a:off x="5627238" y="2132409"/>
            <a:ext cx="2143599" cy="353616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345 726</a:t>
            </a:r>
            <a:endParaRPr lang="en-US" sz="900" dirty="0"/>
          </a:p>
        </p:txBody>
      </p:sp>
      <p:sp>
        <p:nvSpPr>
          <p:cNvPr id="31" name="Text 27"/>
          <p:cNvSpPr/>
          <p:nvPr/>
        </p:nvSpPr>
        <p:spPr>
          <a:xfrm>
            <a:off x="7699400" y="2132409"/>
            <a:ext cx="1087413" cy="353616"/>
          </a:xfrm>
          <a:prstGeom prst="rect">
            <a:avLst/>
          </a:prstGeom>
          <a:noFill/>
          <a:ln/>
        </p:spPr>
        <p:txBody>
          <a:bodyPr wrap="non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6 914 515</a:t>
            </a:r>
            <a:endParaRPr lang="en-US" sz="900" dirty="0"/>
          </a:p>
        </p:txBody>
      </p:sp>
      <p:sp>
        <p:nvSpPr>
          <p:cNvPr id="32" name="Shape 28"/>
          <p:cNvSpPr/>
          <p:nvPr/>
        </p:nvSpPr>
        <p:spPr>
          <a:xfrm>
            <a:off x="428625" y="2486025"/>
            <a:ext cx="8286750" cy="353616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33" name="Text 29"/>
          <p:cNvSpPr/>
          <p:nvPr/>
        </p:nvSpPr>
        <p:spPr>
          <a:xfrm>
            <a:off x="428625" y="2486025"/>
            <a:ext cx="1394427" cy="353616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Всего</a:t>
            </a:r>
            <a:endParaRPr lang="en-US" sz="900" dirty="0"/>
          </a:p>
        </p:txBody>
      </p:sp>
      <p:sp>
        <p:nvSpPr>
          <p:cNvPr id="34" name="Text 30"/>
          <p:cNvSpPr/>
          <p:nvPr/>
        </p:nvSpPr>
        <p:spPr>
          <a:xfrm>
            <a:off x="1751614" y="2486025"/>
            <a:ext cx="1870351" cy="353616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1 289</a:t>
            </a:r>
            <a:endParaRPr lang="en-US" sz="900" dirty="0"/>
          </a:p>
        </p:txBody>
      </p:sp>
      <p:sp>
        <p:nvSpPr>
          <p:cNvPr id="35" name="Text 31"/>
          <p:cNvSpPr/>
          <p:nvPr/>
        </p:nvSpPr>
        <p:spPr>
          <a:xfrm>
            <a:off x="3550527" y="2486025"/>
            <a:ext cx="2148148" cy="353616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1 212 099</a:t>
            </a:r>
            <a:endParaRPr lang="en-US" sz="900" dirty="0"/>
          </a:p>
        </p:txBody>
      </p:sp>
      <p:sp>
        <p:nvSpPr>
          <p:cNvPr id="36" name="Text 32"/>
          <p:cNvSpPr/>
          <p:nvPr/>
        </p:nvSpPr>
        <p:spPr>
          <a:xfrm>
            <a:off x="5627238" y="2486025"/>
            <a:ext cx="2143599" cy="353616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606 049</a:t>
            </a:r>
            <a:endParaRPr lang="en-US" sz="900" dirty="0"/>
          </a:p>
        </p:txBody>
      </p:sp>
      <p:sp>
        <p:nvSpPr>
          <p:cNvPr id="37" name="Text 33"/>
          <p:cNvSpPr/>
          <p:nvPr/>
        </p:nvSpPr>
        <p:spPr>
          <a:xfrm>
            <a:off x="7699400" y="2486025"/>
            <a:ext cx="1087413" cy="353616"/>
          </a:xfrm>
          <a:prstGeom prst="rect">
            <a:avLst/>
          </a:prstGeom>
          <a:noFill/>
          <a:ln/>
        </p:spPr>
        <p:txBody>
          <a:bodyPr wrap="none" lIns="127508" tIns="102108" rIns="1275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12 120 982</a:t>
            </a:r>
            <a:endParaRPr lang="en-US" sz="900" dirty="0"/>
          </a:p>
        </p:txBody>
      </p:sp>
      <p:pic>
        <p:nvPicPr>
          <p:cNvPr id="3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2971800"/>
            <a:ext cx="8286750" cy="2000250"/>
          </a:xfrm>
          <a:prstGeom prst="rect">
            <a:avLst/>
          </a:prstGeom>
        </p:spPr>
      </p:pic>
      <p:sp>
        <p:nvSpPr>
          <p:cNvPr id="39" name="Text 34"/>
          <p:cNvSpPr/>
          <p:nvPr/>
        </p:nvSpPr>
        <p:spPr>
          <a:xfrm>
            <a:off x="428625" y="5114925"/>
            <a:ext cx="8358188" cy="15001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Предложение актуально на июнь 2025</a:t>
            </a:r>
            <a:endParaRPr lang="en-US" sz="788" dirty="0"/>
          </a:p>
        </p:txBody>
      </p:sp>
      <p:sp>
        <p:nvSpPr>
          <p:cNvPr id="40" name="Text 35"/>
          <p:cNvSpPr/>
          <p:nvPr/>
        </p:nvSpPr>
        <p:spPr>
          <a:xfrm>
            <a:off x="428625" y="5264944"/>
            <a:ext cx="8358188" cy="15001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Размер скидки может меняться с учетом объема партии и индивидуальных требований потребителя</a:t>
            </a:r>
            <a:endParaRPr lang="en-US" sz="788" dirty="0"/>
          </a:p>
        </p:txBody>
      </p:sp>
      <p:sp>
        <p:nvSpPr>
          <p:cNvPr id="41" name="Text 36"/>
          <p:cNvSpPr/>
          <p:nvPr/>
        </p:nvSpPr>
        <p:spPr>
          <a:xfrm>
            <a:off x="428625" y="5414963"/>
            <a:ext cx="8358188" cy="15001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Цена зависима от курса валют</a:t>
            </a:r>
            <a:endParaRPr lang="en-US" sz="788" dirty="0"/>
          </a:p>
        </p:txBody>
      </p:sp>
      <p:sp>
        <p:nvSpPr>
          <p:cNvPr id="42" name="Text 37"/>
          <p:cNvSpPr/>
          <p:nvPr/>
        </p:nvSpPr>
        <p:spPr>
          <a:xfrm>
            <a:off x="428625" y="5564981"/>
            <a:ext cx="8358188" cy="15001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i="1" dirty="0">
                <a:solidFill>
                  <a:srgbClr val="5AC0C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 всего доход ETECSA: 606 049</a:t>
            </a:r>
            <a:endParaRPr lang="en-US" sz="788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solidFill>
            <a:srgbClr val="5AC0C2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5" y="142875"/>
            <a:ext cx="857250" cy="31680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28625" y="214313"/>
            <a:ext cx="8358188" cy="600075"/>
          </a:xfrm>
          <a:prstGeom prst="rect">
            <a:avLst/>
          </a:prstGeom>
          <a:noFill/>
          <a:ln/>
        </p:spPr>
        <p:txBody>
          <a:bodyPr wrap="square" lIns="0" tIns="255143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5AC0C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Условия сотрудничества</a:t>
            </a:r>
            <a:endParaRPr lang="en-US" sz="2025" dirty="0"/>
          </a:p>
        </p:txBody>
      </p:sp>
      <p:sp>
        <p:nvSpPr>
          <p:cNvPr id="6" name="Shape 2"/>
          <p:cNvSpPr/>
          <p:nvPr/>
        </p:nvSpPr>
        <p:spPr>
          <a:xfrm>
            <a:off x="428625" y="1100138"/>
            <a:ext cx="3729038" cy="2114550"/>
          </a:xfrm>
          <a:prstGeom prst="rect">
            <a:avLst/>
          </a:prstGeom>
          <a:solidFill>
            <a:srgbClr val="F8F8F8"/>
          </a:solidFill>
          <a:ln w="496">
            <a:solidFill>
              <a:srgbClr val="5AC0C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571500" y="1243013"/>
            <a:ext cx="3514725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5AC0C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SHIWA NETWORK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571500" y="1643063"/>
            <a:ext cx="3514725" cy="192881"/>
          </a:xfrm>
          <a:prstGeom prst="rect">
            <a:avLst/>
          </a:prstGeom>
          <a:noFill/>
          <a:ln/>
        </p:spPr>
        <p:txBody>
          <a:bodyPr wrap="square" lIns="25514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Интеллектуальная собственность</a:t>
            </a:r>
            <a:endParaRPr lang="en-US" sz="1013" dirty="0"/>
          </a:p>
        </p:txBody>
      </p:sp>
      <p:sp>
        <p:nvSpPr>
          <p:cNvPr id="9" name="Text 5"/>
          <p:cNvSpPr/>
          <p:nvPr/>
        </p:nvSpPr>
        <p:spPr>
          <a:xfrm>
            <a:off x="571500" y="1943100"/>
            <a:ext cx="3514725" cy="192881"/>
          </a:xfrm>
          <a:prstGeom prst="rect">
            <a:avLst/>
          </a:prstGeom>
          <a:noFill/>
          <a:ln/>
        </p:spPr>
        <p:txBody>
          <a:bodyPr wrap="square" lIns="25514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Производство, доставка до Кубы</a:t>
            </a:r>
            <a:endParaRPr lang="en-US" sz="1013" dirty="0"/>
          </a:p>
        </p:txBody>
      </p:sp>
      <p:sp>
        <p:nvSpPr>
          <p:cNvPr id="10" name="Text 6"/>
          <p:cNvSpPr/>
          <p:nvPr/>
        </p:nvSpPr>
        <p:spPr>
          <a:xfrm>
            <a:off x="571500" y="2243138"/>
            <a:ext cx="3514725" cy="192881"/>
          </a:xfrm>
          <a:prstGeom prst="rect">
            <a:avLst/>
          </a:prstGeom>
          <a:noFill/>
          <a:ln/>
        </p:spPr>
        <p:txBody>
          <a:bodyPr wrap="square" lIns="25514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Анализ работы систем</a:t>
            </a:r>
            <a:endParaRPr lang="en-US" sz="1013" dirty="0"/>
          </a:p>
        </p:txBody>
      </p:sp>
      <p:sp>
        <p:nvSpPr>
          <p:cNvPr id="11" name="Text 7"/>
          <p:cNvSpPr/>
          <p:nvPr/>
        </p:nvSpPr>
        <p:spPr>
          <a:xfrm>
            <a:off x="571500" y="2543175"/>
            <a:ext cx="3514725" cy="192881"/>
          </a:xfrm>
          <a:prstGeom prst="rect">
            <a:avLst/>
          </a:prstGeom>
          <a:noFill/>
          <a:ln/>
        </p:spPr>
        <p:txBody>
          <a:bodyPr wrap="square" lIns="25514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Обучение, консультации, техническая поддержка</a:t>
            </a:r>
            <a:endParaRPr lang="en-US" sz="1013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238" y="1818084"/>
            <a:ext cx="187523" cy="214313"/>
          </a:xfrm>
          <a:prstGeom prst="rect">
            <a:avLst/>
          </a:prstGeom>
        </p:spPr>
      </p:pic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8238" y="2282428"/>
            <a:ext cx="187523" cy="214313"/>
          </a:xfrm>
          <a:prstGeom prst="rect">
            <a:avLst/>
          </a:prstGeom>
        </p:spPr>
      </p:pic>
      <p:sp>
        <p:nvSpPr>
          <p:cNvPr id="14" name="Shape 8"/>
          <p:cNvSpPr/>
          <p:nvPr/>
        </p:nvSpPr>
        <p:spPr>
          <a:xfrm>
            <a:off x="4986338" y="1100138"/>
            <a:ext cx="3729038" cy="2114550"/>
          </a:xfrm>
          <a:prstGeom prst="rect">
            <a:avLst/>
          </a:prstGeom>
          <a:solidFill>
            <a:srgbClr val="F8F8F8"/>
          </a:solidFill>
          <a:ln w="496">
            <a:solidFill>
              <a:srgbClr val="5AC0C2"/>
            </a:solidFill>
            <a:prstDash val="solid"/>
          </a:ln>
        </p:spPr>
      </p:sp>
      <p:sp>
        <p:nvSpPr>
          <p:cNvPr id="15" name="Text 9"/>
          <p:cNvSpPr/>
          <p:nvPr/>
        </p:nvSpPr>
        <p:spPr>
          <a:xfrm>
            <a:off x="5129213" y="1243013"/>
            <a:ext cx="3514725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5AC0C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ETECSA</a:t>
            </a:r>
            <a:endParaRPr lang="en-US" sz="1350" dirty="0"/>
          </a:p>
        </p:txBody>
      </p:sp>
      <p:sp>
        <p:nvSpPr>
          <p:cNvPr id="16" name="Text 10"/>
          <p:cNvSpPr/>
          <p:nvPr/>
        </p:nvSpPr>
        <p:spPr>
          <a:xfrm>
            <a:off x="5129213" y="1643063"/>
            <a:ext cx="3514725" cy="385763"/>
          </a:xfrm>
          <a:prstGeom prst="rect">
            <a:avLst/>
          </a:prstGeom>
          <a:noFill/>
          <a:ln/>
        </p:spPr>
        <p:txBody>
          <a:bodyPr wrap="square" lIns="25514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Представитель продукции SHIWA на Кубе и в Латинской Америке</a:t>
            </a:r>
            <a:endParaRPr lang="en-US" sz="1013" dirty="0"/>
          </a:p>
        </p:txBody>
      </p:sp>
      <p:sp>
        <p:nvSpPr>
          <p:cNvPr id="17" name="Text 11"/>
          <p:cNvSpPr/>
          <p:nvPr/>
        </p:nvSpPr>
        <p:spPr>
          <a:xfrm>
            <a:off x="5129213" y="2135981"/>
            <a:ext cx="3514725" cy="192881"/>
          </a:xfrm>
          <a:prstGeom prst="rect">
            <a:avLst/>
          </a:prstGeom>
          <a:noFill/>
          <a:ln/>
        </p:spPr>
        <p:txBody>
          <a:bodyPr wrap="square" lIns="25514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Решение вопросов с регуляторами и таможней</a:t>
            </a:r>
            <a:endParaRPr lang="en-US" sz="1013" dirty="0"/>
          </a:p>
        </p:txBody>
      </p:sp>
      <p:sp>
        <p:nvSpPr>
          <p:cNvPr id="18" name="Text 12"/>
          <p:cNvSpPr/>
          <p:nvPr/>
        </p:nvSpPr>
        <p:spPr>
          <a:xfrm>
            <a:off x="5129213" y="2436019"/>
            <a:ext cx="3514725" cy="192881"/>
          </a:xfrm>
          <a:prstGeom prst="rect">
            <a:avLst/>
          </a:prstGeom>
          <a:noFill/>
          <a:ln/>
        </p:spPr>
        <p:txBody>
          <a:bodyPr wrap="square" lIns="25514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Обмен данными по анализу рынка и спроса</a:t>
            </a:r>
            <a:endParaRPr lang="en-US" sz="1013" dirty="0"/>
          </a:p>
        </p:txBody>
      </p:sp>
      <p:sp>
        <p:nvSpPr>
          <p:cNvPr id="19" name="Text 13"/>
          <p:cNvSpPr/>
          <p:nvPr/>
        </p:nvSpPr>
        <p:spPr>
          <a:xfrm>
            <a:off x="5129213" y="2736056"/>
            <a:ext cx="3514725" cy="192881"/>
          </a:xfrm>
          <a:prstGeom prst="rect">
            <a:avLst/>
          </a:prstGeom>
          <a:noFill/>
          <a:ln/>
        </p:spPr>
        <p:txBody>
          <a:bodyPr wrap="square" lIns="25514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Техническая поддержка на местах</a:t>
            </a:r>
            <a:endParaRPr lang="en-US" sz="1013" dirty="0"/>
          </a:p>
        </p:txBody>
      </p:sp>
      <p:sp>
        <p:nvSpPr>
          <p:cNvPr id="20" name="Shape 14"/>
          <p:cNvSpPr/>
          <p:nvPr/>
        </p:nvSpPr>
        <p:spPr>
          <a:xfrm>
            <a:off x="428625" y="3464719"/>
            <a:ext cx="8286750" cy="385763"/>
          </a:xfrm>
          <a:prstGeom prst="rect">
            <a:avLst/>
          </a:prstGeom>
          <a:solidFill>
            <a:srgbClr val="E6F7F7"/>
          </a:solidFill>
          <a:ln/>
        </p:spPr>
      </p:sp>
      <p:sp>
        <p:nvSpPr>
          <p:cNvPr id="21" name="Text 15"/>
          <p:cNvSpPr/>
          <p:nvPr/>
        </p:nvSpPr>
        <p:spPr>
          <a:xfrm>
            <a:off x="535781" y="3571875"/>
            <a:ext cx="81438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i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Более детальные условия при обсуждении контракта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740</Words>
  <Application>Microsoft Office PowerPoint</Application>
  <PresentationFormat>Экран (16:9)</PresentationFormat>
  <Paragraphs>223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Noto Sans</vt:lpstr>
      <vt:lpstr>Roboto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Миронов Вячеслав</cp:lastModifiedBy>
  <cp:revision>3</cp:revision>
  <dcterms:created xsi:type="dcterms:W3CDTF">2025-06-19T06:12:18Z</dcterms:created>
  <dcterms:modified xsi:type="dcterms:W3CDTF">2025-06-19T08:27:58Z</dcterms:modified>
</cp:coreProperties>
</file>