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2" d="100"/>
          <a:sy n="112" d="100"/>
        </p:scale>
        <p:origin x="61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7775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51156" y="30523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071938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5" name="Text 1"/>
          <p:cNvSpPr/>
          <p:nvPr/>
        </p:nvSpPr>
        <p:spPr>
          <a:xfrm>
            <a:off x="1371600" y="1739607"/>
            <a:ext cx="6472238" cy="6232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4050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</a:t>
            </a:r>
            <a:endParaRPr lang="en-US" sz="4050" dirty="0"/>
          </a:p>
        </p:txBody>
      </p:sp>
      <p:sp>
        <p:nvSpPr>
          <p:cNvPr id="6" name="Text 2"/>
          <p:cNvSpPr/>
          <p:nvPr/>
        </p:nvSpPr>
        <p:spPr>
          <a:xfrm>
            <a:off x="1371600" y="2585280"/>
            <a:ext cx="6472238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 в обеспечении надежной синхронизации времени для бизнеса</a:t>
            </a:r>
            <a:endParaRPr lang="en-US" sz="2025" dirty="0"/>
          </a:p>
        </p:txBody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2463" y="4486275"/>
            <a:ext cx="642938" cy="428625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15FF7C5-097B-4CBC-B216-2048CC474D5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8599" y="4294363"/>
            <a:ext cx="2030286" cy="84913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34620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Бизнес-риски и их минимизация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114800" cy="1060066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914400"/>
            <a:ext cx="28575" cy="1060066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475" y="1014413"/>
            <a:ext cx="171450" cy="1714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28650" y="1000125"/>
            <a:ext cx="152357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Финансовые потери</a:t>
            </a:r>
            <a:endParaRPr lang="en-US" sz="1125" dirty="0"/>
          </a:p>
        </p:txBody>
      </p:sp>
      <p:sp>
        <p:nvSpPr>
          <p:cNvPr id="8" name="Text 4"/>
          <p:cNvSpPr/>
          <p:nvPr/>
        </p:nvSpPr>
        <p:spPr>
          <a:xfrm>
            <a:off x="371475" y="1228725"/>
            <a:ext cx="40147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Неточная синхронизация ведет к упущенной выгоде и штрафам за несоответствие регуляторным требованиям.</a:t>
            </a:r>
            <a:endParaRPr lang="en-US" sz="1238" dirty="0"/>
          </a:p>
        </p:txBody>
      </p:sp>
      <p:sp>
        <p:nvSpPr>
          <p:cNvPr id="9" name="Shape 5"/>
          <p:cNvSpPr/>
          <p:nvPr/>
        </p:nvSpPr>
        <p:spPr>
          <a:xfrm>
            <a:off x="285750" y="206019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0" name="Shape 6"/>
          <p:cNvSpPr/>
          <p:nvPr/>
        </p:nvSpPr>
        <p:spPr>
          <a:xfrm>
            <a:off x="285750" y="206019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1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1475" y="2160203"/>
            <a:ext cx="171450" cy="171450"/>
          </a:xfrm>
          <a:prstGeom prst="rect">
            <a:avLst/>
          </a:prstGeom>
        </p:spPr>
      </p:pic>
      <p:sp>
        <p:nvSpPr>
          <p:cNvPr id="12" name="Text 7"/>
          <p:cNvSpPr/>
          <p:nvPr/>
        </p:nvSpPr>
        <p:spPr>
          <a:xfrm>
            <a:off x="628650" y="2145916"/>
            <a:ext cx="153269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Операционные сбои</a:t>
            </a:r>
            <a:endParaRPr lang="en-US" sz="1125" dirty="0"/>
          </a:p>
        </p:txBody>
      </p:sp>
      <p:sp>
        <p:nvSpPr>
          <p:cNvPr id="13" name="Text 8"/>
          <p:cNvSpPr/>
          <p:nvPr/>
        </p:nvSpPr>
        <p:spPr>
          <a:xfrm>
            <a:off x="371475" y="237451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Потеря синхронизации может парализовать работу распределенных систем и сетей.</a:t>
            </a:r>
            <a:endParaRPr lang="en-US" sz="1238" dirty="0"/>
          </a:p>
        </p:txBody>
      </p:sp>
      <p:sp>
        <p:nvSpPr>
          <p:cNvPr id="14" name="Shape 9"/>
          <p:cNvSpPr/>
          <p:nvPr/>
        </p:nvSpPr>
        <p:spPr>
          <a:xfrm>
            <a:off x="285750" y="2985976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5" name="Shape 10"/>
          <p:cNvSpPr/>
          <p:nvPr/>
        </p:nvSpPr>
        <p:spPr>
          <a:xfrm>
            <a:off x="285750" y="2985976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5" y="3085988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628650" y="3071701"/>
            <a:ext cx="153786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Регуляторные риски</a:t>
            </a:r>
            <a:endParaRPr lang="en-US" sz="1125" dirty="0"/>
          </a:p>
        </p:txBody>
      </p:sp>
      <p:sp>
        <p:nvSpPr>
          <p:cNvPr id="18" name="Text 12"/>
          <p:cNvSpPr/>
          <p:nvPr/>
        </p:nvSpPr>
        <p:spPr>
          <a:xfrm>
            <a:off x="371475" y="3329805"/>
            <a:ext cx="4014788" cy="38100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Несоблюдение </a:t>
            </a:r>
            <a:r>
              <a:rPr lang="en-US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требований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«регуляторов», </a:t>
            </a:r>
            <a:r>
              <a:rPr lang="en-US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может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привести к штрафам и потере лицензий.</a:t>
            </a:r>
            <a:endParaRPr lang="en-US" sz="1238" dirty="0"/>
          </a:p>
        </p:txBody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00588" y="674303"/>
            <a:ext cx="4114800" cy="1571625"/>
          </a:xfrm>
          <a:prstGeom prst="rect">
            <a:avLst/>
          </a:prstGeom>
        </p:spPr>
      </p:pic>
      <p:sp>
        <p:nvSpPr>
          <p:cNvPr id="20" name="Shape 13"/>
          <p:cNvSpPr/>
          <p:nvPr/>
        </p:nvSpPr>
        <p:spPr>
          <a:xfrm>
            <a:off x="4743450" y="2600325"/>
            <a:ext cx="4114800" cy="244584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1" name="Text 14"/>
          <p:cNvSpPr/>
          <p:nvPr/>
        </p:nvSpPr>
        <p:spPr>
          <a:xfrm>
            <a:off x="4857750" y="2714625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Как Quantum минимизирует риски</a:t>
            </a:r>
            <a:endParaRPr lang="en-US" sz="1125" dirty="0"/>
          </a:p>
        </p:txBody>
      </p:sp>
      <p:sp>
        <p:nvSpPr>
          <p:cNvPr id="22" name="Text 15"/>
          <p:cNvSpPr/>
          <p:nvPr/>
        </p:nvSpPr>
        <p:spPr>
          <a:xfrm>
            <a:off x="5029200" y="3021806"/>
            <a:ext cx="2634397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архитектура</a:t>
            </a:r>
            <a:endParaRPr lang="en-US" sz="1238" dirty="0"/>
          </a:p>
        </p:txBody>
      </p:sp>
      <p:sp>
        <p:nvSpPr>
          <p:cNvPr id="23" name="Text 16"/>
          <p:cNvSpPr/>
          <p:nvPr/>
        </p:nvSpPr>
        <p:spPr>
          <a:xfrm>
            <a:off x="5029200" y="3082911"/>
            <a:ext cx="3406341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устраняет зависимость от одного источника</a:t>
            </a:r>
            <a:endParaRPr lang="en-US" sz="1238" dirty="0"/>
          </a:p>
        </p:txBody>
      </p:sp>
      <p:sp>
        <p:nvSpPr>
          <p:cNvPr id="24" name="Text 17"/>
          <p:cNvSpPr/>
          <p:nvPr/>
        </p:nvSpPr>
        <p:spPr>
          <a:xfrm>
            <a:off x="5029200" y="3518967"/>
            <a:ext cx="1506159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Обнаружение атак</a:t>
            </a:r>
            <a:endParaRPr lang="en-US" sz="1238" dirty="0"/>
          </a:p>
        </p:txBody>
      </p:sp>
      <p:sp>
        <p:nvSpPr>
          <p:cNvPr id="25" name="Text 18"/>
          <p:cNvSpPr/>
          <p:nvPr/>
        </p:nvSpPr>
        <p:spPr>
          <a:xfrm>
            <a:off x="5029200" y="3586042"/>
            <a:ext cx="3115094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защищает от помех и подмены сигналов</a:t>
            </a:r>
            <a:endParaRPr lang="en-US" sz="1238" dirty="0"/>
          </a:p>
        </p:txBody>
      </p:sp>
      <p:sp>
        <p:nvSpPr>
          <p:cNvPr id="26" name="Text 19"/>
          <p:cNvSpPr/>
          <p:nvPr/>
        </p:nvSpPr>
        <p:spPr>
          <a:xfrm>
            <a:off x="5029200" y="3980176"/>
            <a:ext cx="1455818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Режим "Holdover"</a:t>
            </a:r>
            <a:endParaRPr lang="en-US" sz="1238" dirty="0"/>
          </a:p>
        </p:txBody>
      </p:sp>
      <p:sp>
        <p:nvSpPr>
          <p:cNvPr id="27" name="Text 20"/>
          <p:cNvSpPr/>
          <p:nvPr/>
        </p:nvSpPr>
        <p:spPr>
          <a:xfrm>
            <a:off x="5029200" y="4072384"/>
            <a:ext cx="3669683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обеспечивает непрерывность операций</a:t>
            </a:r>
            <a:endParaRPr lang="en-US" sz="1238" dirty="0"/>
          </a:p>
        </p:txBody>
      </p:sp>
      <p:sp>
        <p:nvSpPr>
          <p:cNvPr id="28" name="Text 21"/>
          <p:cNvSpPr/>
          <p:nvPr/>
        </p:nvSpPr>
        <p:spPr>
          <a:xfrm>
            <a:off x="5029200" y="4469197"/>
            <a:ext cx="1519610" cy="17680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Безопасность NTS</a:t>
            </a:r>
            <a:endParaRPr lang="en-US" sz="1238" dirty="0"/>
          </a:p>
        </p:txBody>
      </p:sp>
      <p:sp>
        <p:nvSpPr>
          <p:cNvPr id="29" name="Text 22"/>
          <p:cNvSpPr/>
          <p:nvPr/>
        </p:nvSpPr>
        <p:spPr>
          <a:xfrm>
            <a:off x="5029200" y="4575515"/>
            <a:ext cx="3712908" cy="3968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предотвращает манипуляции с данными</a:t>
            </a:r>
            <a:endParaRPr lang="en-US" sz="1238" dirty="0"/>
          </a:p>
        </p:txBody>
      </p:sp>
      <p:pic>
        <p:nvPicPr>
          <p:cNvPr id="30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931866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Преимущества решений Quantum для бизнеса</a:t>
            </a:r>
            <a:endParaRPr lang="en-US" sz="2025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914400"/>
            <a:ext cx="4114800" cy="228600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285750" y="3314700"/>
            <a:ext cx="4114800" cy="1145791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6" name="Text 2"/>
          <p:cNvSpPr/>
          <p:nvPr/>
        </p:nvSpPr>
        <p:spPr>
          <a:xfrm>
            <a:off x="400050" y="3429000"/>
            <a:ext cx="39576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Экономическая эффективность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571500" y="368617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расходов</a:t>
            </a:r>
            <a:endParaRPr lang="en-US" sz="1238" dirty="0"/>
          </a:p>
        </p:txBody>
      </p:sp>
      <p:sp>
        <p:nvSpPr>
          <p:cNvPr id="8" name="Text 4"/>
          <p:cNvSpPr/>
          <p:nvPr/>
        </p:nvSpPr>
        <p:spPr>
          <a:xfrm>
            <a:off x="571500" y="3906180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Предотвращение финансовых потерь</a:t>
            </a:r>
            <a:endParaRPr lang="en-US" sz="1238" dirty="0"/>
          </a:p>
        </p:txBody>
      </p:sp>
      <p:sp>
        <p:nvSpPr>
          <p:cNvPr id="9" name="Text 5"/>
          <p:cNvSpPr/>
          <p:nvPr/>
        </p:nvSpPr>
        <p:spPr>
          <a:xfrm>
            <a:off x="571500" y="4126185"/>
            <a:ext cx="3786188" cy="22000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производительности систем</a:t>
            </a:r>
            <a:endParaRPr lang="en-US" sz="1238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43450" y="942975"/>
            <a:ext cx="228600" cy="2286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086350" y="914400"/>
            <a:ext cx="38433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Надежность и устойчивость</a:t>
            </a:r>
            <a:endParaRPr lang="en-US" sz="1125" dirty="0"/>
          </a:p>
        </p:txBody>
      </p:sp>
      <p:sp>
        <p:nvSpPr>
          <p:cNvPr id="12" name="Text 7"/>
          <p:cNvSpPr/>
          <p:nvPr/>
        </p:nvSpPr>
        <p:spPr>
          <a:xfrm>
            <a:off x="5086350" y="1143000"/>
            <a:ext cx="384333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Многоисточниковая синхронизация и активная защита от угроз обеспечивают бесперебойную работу критически важных систем.</a:t>
            </a:r>
            <a:endParaRPr lang="en-US" sz="1238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43450" y="2295516"/>
            <a:ext cx="285750" cy="2286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5143500" y="2266941"/>
            <a:ext cx="378618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нормативным требованиям</a:t>
            </a:r>
            <a:endParaRPr lang="en-US" sz="1125" dirty="0"/>
          </a:p>
        </p:txBody>
      </p:sp>
      <p:sp>
        <p:nvSpPr>
          <p:cNvPr id="15" name="Text 9"/>
          <p:cNvSpPr/>
          <p:nvPr/>
        </p:nvSpPr>
        <p:spPr>
          <a:xfrm>
            <a:off x="5143500" y="2495541"/>
            <a:ext cx="3786188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Полное соответствие регуляторным стандартам (MiFID II, FINRA, CAT, ITU-T, NERC CIP) с аудируемыми временными метками.</a:t>
            </a:r>
            <a:endParaRPr lang="en-US" sz="1238" dirty="0"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3450" y="3648056"/>
            <a:ext cx="200025" cy="2286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5057775" y="3619481"/>
            <a:ext cx="38719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Масштабируемость и гибкость</a:t>
            </a:r>
            <a:endParaRPr lang="en-US" sz="1125" dirty="0"/>
          </a:p>
        </p:txBody>
      </p:sp>
      <p:sp>
        <p:nvSpPr>
          <p:cNvPr id="18" name="Text 11"/>
          <p:cNvSpPr/>
          <p:nvPr/>
        </p:nvSpPr>
        <p:spPr>
          <a:xfrm>
            <a:off x="5057775" y="3848081"/>
            <a:ext cx="3871913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архитектура, поддержка различных протоколов и применимость в разных средах для адаптации к растущим потребностям бизнеса.</a:t>
            </a:r>
            <a:endParaRPr lang="en-US" sz="1238" dirty="0"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Примеры успешных проектов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1028700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685800" y="1028700"/>
            <a:ext cx="151045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Финансовый сектор</a:t>
            </a:r>
            <a:endParaRPr lang="en-US" sz="1125" dirty="0"/>
          </a:p>
        </p:txBody>
      </p:sp>
      <p:sp>
        <p:nvSpPr>
          <p:cNvPr id="7" name="Text 3"/>
          <p:cNvSpPr/>
          <p:nvPr/>
        </p:nvSpPr>
        <p:spPr>
          <a:xfrm>
            <a:off x="400050" y="1440134"/>
            <a:ext cx="4057650" cy="5715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Торговая </a:t>
            </a:r>
            <a:r>
              <a:rPr lang="ru-RU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платофрма</a:t>
            </a: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</a:t>
            </a:r>
            <a:r>
              <a:rPr lang="en-US" sz="1238" dirty="0" err="1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внедрила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решение Quantum для обеспечения соответствия MiFID II и защиты от помех и подмены сигналов GNSS.</a:t>
            </a:r>
            <a:endParaRPr lang="en-US" sz="1238" dirty="0"/>
          </a:p>
        </p:txBody>
      </p:sp>
      <p:sp>
        <p:nvSpPr>
          <p:cNvPr id="8" name="Shape 4"/>
          <p:cNvSpPr/>
          <p:nvPr/>
        </p:nvSpPr>
        <p:spPr>
          <a:xfrm>
            <a:off x="400050" y="2251621"/>
            <a:ext cx="2076710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9" name="Text 5"/>
          <p:cNvSpPr/>
          <p:nvPr/>
        </p:nvSpPr>
        <p:spPr>
          <a:xfrm>
            <a:off x="400050" y="2251621"/>
            <a:ext cx="214814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Соответствие регуляторным требованиям</a:t>
            </a:r>
            <a:endParaRPr lang="en-US" sz="788" dirty="0"/>
          </a:p>
        </p:txBody>
      </p:sp>
      <p:sp>
        <p:nvSpPr>
          <p:cNvPr id="10" name="Shape 6"/>
          <p:cNvSpPr/>
          <p:nvPr/>
        </p:nvSpPr>
        <p:spPr>
          <a:xfrm>
            <a:off x="2533910" y="2251621"/>
            <a:ext cx="1635361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2533910" y="2251621"/>
            <a:ext cx="1706798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операционных рисков</a:t>
            </a:r>
            <a:endParaRPr lang="en-US" sz="788" dirty="0"/>
          </a:p>
        </p:txBody>
      </p:sp>
      <p:sp>
        <p:nvSpPr>
          <p:cNvPr id="12" name="Shape 8"/>
          <p:cNvSpPr/>
          <p:nvPr/>
        </p:nvSpPr>
        <p:spPr>
          <a:xfrm>
            <a:off x="4643438" y="914400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7738" y="1028700"/>
            <a:ext cx="225028" cy="20002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5068491" y="1028700"/>
            <a:ext cx="143195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Телекоммуникации</a:t>
            </a:r>
            <a:endParaRPr lang="en-US" sz="1125" dirty="0"/>
          </a:p>
        </p:txBody>
      </p:sp>
      <p:sp>
        <p:nvSpPr>
          <p:cNvPr id="15" name="Text 10"/>
          <p:cNvSpPr/>
          <p:nvPr/>
        </p:nvSpPr>
        <p:spPr>
          <a:xfrm>
            <a:off x="4757738" y="1234881"/>
            <a:ext cx="4057650" cy="76200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ru-RU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Телекоммуникационный оператор</a:t>
            </a: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 использовал Quantum для синхронизации базовых станций 5G с наносекундной точностью в условиях плотной городской застройки.</a:t>
            </a:r>
            <a:endParaRPr lang="en-US" sz="1238" dirty="0"/>
          </a:p>
        </p:txBody>
      </p:sp>
      <p:sp>
        <p:nvSpPr>
          <p:cNvPr id="16" name="Shape 11"/>
          <p:cNvSpPr/>
          <p:nvPr/>
        </p:nvSpPr>
        <p:spPr>
          <a:xfrm>
            <a:off x="4757738" y="2031616"/>
            <a:ext cx="1889773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7" name="Text 12"/>
          <p:cNvSpPr/>
          <p:nvPr/>
        </p:nvSpPr>
        <p:spPr>
          <a:xfrm>
            <a:off x="4722018" y="2047024"/>
            <a:ext cx="1961211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Оптимальная производительность 5G</a:t>
            </a:r>
            <a:endParaRPr lang="en-US" sz="788" dirty="0"/>
          </a:p>
        </p:txBody>
      </p:sp>
      <p:sp>
        <p:nvSpPr>
          <p:cNvPr id="18" name="Shape 13"/>
          <p:cNvSpPr/>
          <p:nvPr/>
        </p:nvSpPr>
        <p:spPr>
          <a:xfrm>
            <a:off x="6704661" y="2031616"/>
            <a:ext cx="174943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19" name="Text 14"/>
          <p:cNvSpPr/>
          <p:nvPr/>
        </p:nvSpPr>
        <p:spPr>
          <a:xfrm>
            <a:off x="6704661" y="2031616"/>
            <a:ext cx="182087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Снижение затрат на обслуживание</a:t>
            </a:r>
            <a:endParaRPr lang="en-US" sz="788" dirty="0"/>
          </a:p>
        </p:txBody>
      </p:sp>
      <p:sp>
        <p:nvSpPr>
          <p:cNvPr id="20" name="Shape 15"/>
          <p:cNvSpPr/>
          <p:nvPr/>
        </p:nvSpPr>
        <p:spPr>
          <a:xfrm>
            <a:off x="285750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050" y="3071813"/>
            <a:ext cx="150019" cy="200025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635794" y="3071813"/>
            <a:ext cx="871984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Энергетика</a:t>
            </a:r>
            <a:endParaRPr lang="en-US" sz="1125" dirty="0"/>
          </a:p>
        </p:txBody>
      </p:sp>
      <p:sp>
        <p:nvSpPr>
          <p:cNvPr id="23" name="Text 17"/>
          <p:cNvSpPr/>
          <p:nvPr/>
        </p:nvSpPr>
        <p:spPr>
          <a:xfrm>
            <a:off x="400050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Энергетическая компания внедрила Quantum для синхронизации синхрофазоров (PMU) в умной сети, критически важных для мониторинга и управления.</a:t>
            </a:r>
            <a:endParaRPr lang="en-US" sz="1238" dirty="0"/>
          </a:p>
        </p:txBody>
      </p:sp>
      <p:sp>
        <p:nvSpPr>
          <p:cNvPr id="24" name="Shape 18"/>
          <p:cNvSpPr/>
          <p:nvPr/>
        </p:nvSpPr>
        <p:spPr>
          <a:xfrm>
            <a:off x="400050" y="4074728"/>
            <a:ext cx="14821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5" name="Text 19"/>
          <p:cNvSpPr/>
          <p:nvPr/>
        </p:nvSpPr>
        <p:spPr>
          <a:xfrm>
            <a:off x="400050" y="4074728"/>
            <a:ext cx="15535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Повышение надежности сети</a:t>
            </a:r>
            <a:endParaRPr lang="en-US" sz="788" dirty="0"/>
          </a:p>
        </p:txBody>
      </p:sp>
      <p:sp>
        <p:nvSpPr>
          <p:cNvPr id="26" name="Shape 20"/>
          <p:cNvSpPr/>
          <p:nvPr/>
        </p:nvSpPr>
        <p:spPr>
          <a:xfrm>
            <a:off x="1939305" y="4074728"/>
            <a:ext cx="1314617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27" name="Text 21"/>
          <p:cNvSpPr/>
          <p:nvPr/>
        </p:nvSpPr>
        <p:spPr>
          <a:xfrm>
            <a:off x="1939305" y="4074728"/>
            <a:ext cx="1386055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Оптимизация управления</a:t>
            </a:r>
            <a:endParaRPr lang="en-US" sz="788" dirty="0"/>
          </a:p>
        </p:txBody>
      </p:sp>
      <p:sp>
        <p:nvSpPr>
          <p:cNvPr id="28" name="Shape 22"/>
          <p:cNvSpPr/>
          <p:nvPr/>
        </p:nvSpPr>
        <p:spPr>
          <a:xfrm>
            <a:off x="4643438" y="2957513"/>
            <a:ext cx="4214813" cy="1900238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pic>
        <p:nvPicPr>
          <p:cNvPr id="2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738" y="3071813"/>
            <a:ext cx="200025" cy="200025"/>
          </a:xfrm>
          <a:prstGeom prst="rect">
            <a:avLst/>
          </a:prstGeom>
        </p:spPr>
      </p:pic>
      <p:sp>
        <p:nvSpPr>
          <p:cNvPr id="30" name="Text 23"/>
          <p:cNvSpPr/>
          <p:nvPr/>
        </p:nvSpPr>
        <p:spPr>
          <a:xfrm>
            <a:off x="5043488" y="3071813"/>
            <a:ext cx="198973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Центры обработки данных</a:t>
            </a:r>
            <a:endParaRPr lang="en-US" sz="1125" dirty="0"/>
          </a:p>
        </p:txBody>
      </p:sp>
      <p:sp>
        <p:nvSpPr>
          <p:cNvPr id="31" name="Text 24"/>
          <p:cNvSpPr/>
          <p:nvPr/>
        </p:nvSpPr>
        <p:spPr>
          <a:xfrm>
            <a:off x="4757738" y="3328988"/>
            <a:ext cx="4057650" cy="66001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Глобальный провайдер облачных услуг интегрировал Quantum для обеспечения целостности данных и согласованности в распределенных ЦОД.</a:t>
            </a:r>
            <a:endParaRPr lang="en-US" sz="1238" dirty="0"/>
          </a:p>
        </p:txBody>
      </p:sp>
      <p:sp>
        <p:nvSpPr>
          <p:cNvPr id="32" name="Shape 25"/>
          <p:cNvSpPr/>
          <p:nvPr/>
        </p:nvSpPr>
        <p:spPr>
          <a:xfrm>
            <a:off x="4757738" y="4074728"/>
            <a:ext cx="1524605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3" name="Text 26"/>
          <p:cNvSpPr/>
          <p:nvPr/>
        </p:nvSpPr>
        <p:spPr>
          <a:xfrm>
            <a:off x="4757738" y="4074728"/>
            <a:ext cx="1596042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Гарантия целостности данных</a:t>
            </a:r>
            <a:endParaRPr lang="en-US" sz="788" dirty="0"/>
          </a:p>
        </p:txBody>
      </p:sp>
      <p:sp>
        <p:nvSpPr>
          <p:cNvPr id="34" name="Shape 27"/>
          <p:cNvSpPr/>
          <p:nvPr/>
        </p:nvSpPr>
        <p:spPr>
          <a:xfrm>
            <a:off x="6339492" y="4074728"/>
            <a:ext cx="1466199" cy="178594"/>
          </a:xfrm>
          <a:prstGeom prst="rect">
            <a:avLst/>
          </a:prstGeom>
          <a:solidFill>
            <a:srgbClr val="C0C0C0">
              <a:alpha val="30000"/>
            </a:srgbClr>
          </a:solidFill>
          <a:ln/>
        </p:spPr>
      </p:sp>
      <p:sp>
        <p:nvSpPr>
          <p:cNvPr id="35" name="Text 28"/>
          <p:cNvSpPr/>
          <p:nvPr/>
        </p:nvSpPr>
        <p:spPr>
          <a:xfrm>
            <a:off x="6339492" y="4074728"/>
            <a:ext cx="1537636" cy="178594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Упрощение аудита и отладки</a:t>
            </a:r>
            <a:endParaRPr lang="en-US" sz="788" dirty="0"/>
          </a:p>
        </p:txBody>
      </p:sp>
      <p:pic>
        <p:nvPicPr>
          <p:cNvPr id="3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Партнерство с SHIWA NETWORK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14400"/>
            <a:ext cx="41862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Ценностное предложение</a:t>
            </a:r>
            <a:endParaRPr lang="en-US" sz="1125" dirty="0"/>
          </a:p>
        </p:txBody>
      </p:sp>
      <p:sp>
        <p:nvSpPr>
          <p:cNvPr id="5" name="Text 2"/>
          <p:cNvSpPr/>
          <p:nvPr/>
        </p:nvSpPr>
        <p:spPr>
          <a:xfrm>
            <a:off x="285750" y="1200150"/>
            <a:ext cx="4186238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SHIWA NETWORK предлагает не просто оборудование, а комплексное решение проблемы надежной синхронизации времени с учетом современных угроз и требований бизнеса.</a:t>
            </a:r>
            <a:endParaRPr lang="en-US" sz="1238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2194471"/>
            <a:ext cx="4114800" cy="2000250"/>
          </a:xfrm>
          <a:prstGeom prst="rect">
            <a:avLst/>
          </a:prstGeom>
        </p:spPr>
      </p:pic>
      <p:sp>
        <p:nvSpPr>
          <p:cNvPr id="7" name="Shape 3"/>
          <p:cNvSpPr/>
          <p:nvPr/>
        </p:nvSpPr>
        <p:spPr>
          <a:xfrm>
            <a:off x="4743450" y="91440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4743450" y="91440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9175" y="1000125"/>
            <a:ext cx="200025" cy="200025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5114925" y="1000125"/>
            <a:ext cx="2084747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Техническая поддержка 24/7</a:t>
            </a:r>
            <a:endParaRPr lang="en-US" sz="1125" dirty="0"/>
          </a:p>
        </p:txBody>
      </p:sp>
      <p:sp>
        <p:nvSpPr>
          <p:cNvPr id="11" name="Text 6"/>
          <p:cNvSpPr/>
          <p:nvPr/>
        </p:nvSpPr>
        <p:spPr>
          <a:xfrm>
            <a:off x="4829175" y="122872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Круглосуточная поддержка с гарантированным временем реакции и решения проблем.</a:t>
            </a:r>
            <a:endParaRPr lang="en-US" sz="1238" dirty="0"/>
          </a:p>
        </p:txBody>
      </p:sp>
      <p:sp>
        <p:nvSpPr>
          <p:cNvPr id="12" name="Shape 7"/>
          <p:cNvSpPr/>
          <p:nvPr/>
        </p:nvSpPr>
        <p:spPr>
          <a:xfrm>
            <a:off x="4743450" y="1868760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3" name="Shape 8"/>
          <p:cNvSpPr/>
          <p:nvPr/>
        </p:nvSpPr>
        <p:spPr>
          <a:xfrm>
            <a:off x="4743450" y="1868760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29175" y="1954485"/>
            <a:ext cx="250031" cy="200025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5164931" y="1954485"/>
            <a:ext cx="206005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Индивидуальная настройка</a:t>
            </a:r>
            <a:endParaRPr lang="en-US" sz="1125" dirty="0"/>
          </a:p>
        </p:txBody>
      </p:sp>
      <p:sp>
        <p:nvSpPr>
          <p:cNvPr id="16" name="Text 10"/>
          <p:cNvSpPr/>
          <p:nvPr/>
        </p:nvSpPr>
        <p:spPr>
          <a:xfrm>
            <a:off x="4829175" y="2183085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Адаптация решений под конкретные потребности и инфраструктуру клиента.</a:t>
            </a:r>
            <a:endParaRPr lang="en-US" sz="1238" dirty="0"/>
          </a:p>
        </p:txBody>
      </p:sp>
      <p:sp>
        <p:nvSpPr>
          <p:cNvPr id="17" name="Shape 11"/>
          <p:cNvSpPr/>
          <p:nvPr/>
        </p:nvSpPr>
        <p:spPr>
          <a:xfrm>
            <a:off x="4743450" y="282312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18" name="Shape 12"/>
          <p:cNvSpPr/>
          <p:nvPr/>
        </p:nvSpPr>
        <p:spPr>
          <a:xfrm>
            <a:off x="4743450" y="282312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19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29175" y="2908846"/>
            <a:ext cx="250031" cy="200025"/>
          </a:xfrm>
          <a:prstGeom prst="rect">
            <a:avLst/>
          </a:prstGeom>
        </p:spPr>
      </p:pic>
      <p:sp>
        <p:nvSpPr>
          <p:cNvPr id="20" name="Text 13"/>
          <p:cNvSpPr/>
          <p:nvPr/>
        </p:nvSpPr>
        <p:spPr>
          <a:xfrm>
            <a:off x="5164931" y="2908846"/>
            <a:ext cx="1559849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Обучение персонала</a:t>
            </a:r>
            <a:endParaRPr lang="en-US" sz="1125" dirty="0"/>
          </a:p>
        </p:txBody>
      </p:sp>
      <p:sp>
        <p:nvSpPr>
          <p:cNvPr id="21" name="Text 14"/>
          <p:cNvSpPr/>
          <p:nvPr/>
        </p:nvSpPr>
        <p:spPr>
          <a:xfrm>
            <a:off x="4829175" y="313744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Комплексные программы обучения для технических специалистов клиента.</a:t>
            </a:r>
            <a:endParaRPr lang="en-US" sz="1238" dirty="0"/>
          </a:p>
        </p:txBody>
      </p:sp>
      <p:sp>
        <p:nvSpPr>
          <p:cNvPr id="22" name="Shape 15"/>
          <p:cNvSpPr/>
          <p:nvPr/>
        </p:nvSpPr>
        <p:spPr>
          <a:xfrm>
            <a:off x="4743450" y="3777481"/>
            <a:ext cx="4114800" cy="840060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23" name="Shape 16"/>
          <p:cNvSpPr/>
          <p:nvPr/>
        </p:nvSpPr>
        <p:spPr>
          <a:xfrm>
            <a:off x="4743450" y="3777481"/>
            <a:ext cx="28575" cy="840060"/>
          </a:xfrm>
          <a:prstGeom prst="rect">
            <a:avLst/>
          </a:prstGeom>
          <a:solidFill>
            <a:srgbClr val="C0C0C0"/>
          </a:solidFill>
          <a:ln/>
        </p:spPr>
      </p:sp>
      <p:pic>
        <p:nvPicPr>
          <p:cNvPr id="2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29175" y="3863206"/>
            <a:ext cx="200025" cy="200025"/>
          </a:xfrm>
          <a:prstGeom prst="rect">
            <a:avLst/>
          </a:prstGeom>
        </p:spPr>
      </p:pic>
      <p:sp>
        <p:nvSpPr>
          <p:cNvPr id="25" name="Text 17"/>
          <p:cNvSpPr/>
          <p:nvPr/>
        </p:nvSpPr>
        <p:spPr>
          <a:xfrm>
            <a:off x="5114925" y="3863206"/>
            <a:ext cx="18294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Регулярные обновления</a:t>
            </a:r>
            <a:endParaRPr lang="en-US" sz="1125" dirty="0"/>
          </a:p>
        </p:txBody>
      </p:sp>
      <p:sp>
        <p:nvSpPr>
          <p:cNvPr id="26" name="Text 18"/>
          <p:cNvSpPr/>
          <p:nvPr/>
        </p:nvSpPr>
        <p:spPr>
          <a:xfrm>
            <a:off x="4829175" y="4091806"/>
            <a:ext cx="4014788" cy="44001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238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Постоянное совершенствование защиты от новых угроз и соответствие меняющимся стандартам.</a:t>
            </a:r>
            <a:endParaRPr lang="en-US" sz="1238" dirty="0"/>
          </a:p>
        </p:txBody>
      </p:sp>
      <p:pic>
        <p:nvPicPr>
          <p:cNvPr id="2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43950" y="474345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214938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4143375"/>
            <a:ext cx="9144000" cy="1071563"/>
          </a:xfrm>
          <a:prstGeom prst="rect">
            <a:avLst/>
          </a:prstGeom>
          <a:solidFill>
            <a:srgbClr val="000000">
              <a:alpha val="3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342900" y="342900"/>
            <a:ext cx="8529638" cy="471488"/>
          </a:xfrm>
          <a:prstGeom prst="rect">
            <a:avLst/>
          </a:prstGeom>
          <a:noFill/>
          <a:ln/>
        </p:spPr>
        <p:txBody>
          <a:bodyPr wrap="none" lIns="0" tIns="0" rIns="0" bIns="85090" rtlCol="0" anchor="ctr">
            <a:spAutoFit/>
          </a:bodyPr>
          <a:lstStyle/>
          <a:p>
            <a:pPr marL="0" indent="0">
              <a:buNone/>
            </a:pPr>
            <a:r>
              <a:rPr lang="en-US" sz="2025" b="1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Заключение</a:t>
            </a:r>
            <a:endParaRPr lang="en-US" sz="2025" dirty="0"/>
          </a:p>
        </p:txBody>
      </p:sp>
      <p:sp>
        <p:nvSpPr>
          <p:cNvPr id="5" name="Shape 2"/>
          <p:cNvSpPr/>
          <p:nvPr/>
        </p:nvSpPr>
        <p:spPr>
          <a:xfrm>
            <a:off x="342900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57200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Стратегическое преимущество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457200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Решения SHIWA NETWORK Quantum обеспечивают надежную синхронизацию времени как основу для стабильной работы критически важных бизнес-систем.</a:t>
            </a:r>
            <a:endParaRPr lang="en-US" sz="1350" dirty="0"/>
          </a:p>
        </p:txBody>
      </p:sp>
      <p:sp>
        <p:nvSpPr>
          <p:cNvPr id="8" name="Shape 5"/>
          <p:cNvSpPr/>
          <p:nvPr/>
        </p:nvSpPr>
        <p:spPr>
          <a:xfrm>
            <a:off x="4657725" y="1028700"/>
            <a:ext cx="4143375" cy="1514475"/>
          </a:xfrm>
          <a:prstGeom prst="rect">
            <a:avLst/>
          </a:prstGeom>
          <a:solidFill>
            <a:srgbClr val="C0C0C0">
              <a:alpha val="10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4772025" y="1143000"/>
            <a:ext cx="398621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Защита инвестиций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4772025" y="1400175"/>
            <a:ext cx="3986213" cy="10287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Модульная архитектура и регулярные обновления гарантируют долгосрочную актуальность решений в условиях меняющихся угроз и требований.</a:t>
            </a:r>
            <a:endParaRPr lang="en-US" sz="135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0527" y="2616543"/>
            <a:ext cx="1322945" cy="881963"/>
          </a:xfrm>
          <a:prstGeom prst="rect">
            <a:avLst/>
          </a:prstGeom>
        </p:spPr>
      </p:pic>
      <p:sp>
        <p:nvSpPr>
          <p:cNvPr id="12" name="Shape 8"/>
          <p:cNvSpPr/>
          <p:nvPr/>
        </p:nvSpPr>
        <p:spPr>
          <a:xfrm>
            <a:off x="378619" y="3629025"/>
            <a:ext cx="8458200" cy="128587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3" name="Text 9"/>
          <p:cNvSpPr/>
          <p:nvPr/>
        </p:nvSpPr>
        <p:spPr>
          <a:xfrm>
            <a:off x="514350" y="3743325"/>
            <a:ext cx="818673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C0C0C0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Свяжитесь с нами</a:t>
            </a:r>
            <a:endParaRPr lang="en-US" sz="1125" dirty="0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5533" y="4271962"/>
            <a:ext cx="171450" cy="171450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1102714" y="4223319"/>
            <a:ext cx="1989200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info@shiwa-network.com</a:t>
            </a:r>
            <a:endParaRPr lang="en-US" sz="1350" dirty="0"/>
          </a:p>
        </p:txBody>
      </p:sp>
      <p:pic>
        <p:nvPicPr>
          <p:cNvPr id="1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9150" y="4100513"/>
            <a:ext cx="171450" cy="171450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4886325" y="4082363"/>
            <a:ext cx="1418658" cy="20774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+7 (911) 116-02-49</a:t>
            </a:r>
            <a:endParaRPr lang="en-US" sz="1350" dirty="0"/>
          </a:p>
        </p:txBody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29150" y="4471988"/>
            <a:ext cx="128588" cy="17145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4843463" y="4429125"/>
            <a:ext cx="255001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dirty="0">
                <a:solidFill>
                  <a:srgbClr val="FFFFFF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Москва, Инновационный центр</a:t>
            </a:r>
            <a:endParaRPr lang="en-US" sz="1350" dirty="0"/>
          </a:p>
        </p:txBody>
      </p:sp>
      <p:pic>
        <p:nvPicPr>
          <p:cNvPr id="22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43950" y="4800600"/>
            <a:ext cx="285750" cy="2857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414</Words>
  <Application>Microsoft Office PowerPoint</Application>
  <PresentationFormat>Экран (16:9)</PresentationFormat>
  <Paragraphs>72</Paragraphs>
  <Slides>6</Slides>
  <Notes>6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Segoe UI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Миронов Вячеслав</cp:lastModifiedBy>
  <cp:revision>10</cp:revision>
  <dcterms:created xsi:type="dcterms:W3CDTF">2025-06-29T20:12:43Z</dcterms:created>
  <dcterms:modified xsi:type="dcterms:W3CDTF">2025-07-28T06:05:50Z</dcterms:modified>
</cp:coreProperties>
</file>