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63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1660051"/>
            <a:ext cx="8572500" cy="6232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SHIWA NETWORK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85750" y="2886075"/>
            <a:ext cx="8572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Пространственно-временная синхронизация на пикосекундном уровне</a:t>
            </a:r>
            <a:endParaRPr lang="en-US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221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Выводы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1150144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1150144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6" name="Text 3"/>
          <p:cNvSpPr/>
          <p:nvPr/>
        </p:nvSpPr>
        <p:spPr>
          <a:xfrm>
            <a:off x="464344" y="1064419"/>
            <a:ext cx="8215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достижения: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64344" y="1428750"/>
            <a:ext cx="82153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показали реализуемость и экономическую эффективность технологии «Пространственно-временная синхронизация» на пикосекундном уровне. 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2464594"/>
            <a:ext cx="2762259" cy="16787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78" y="2673548"/>
            <a:ext cx="257175" cy="2571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625" y="3100388"/>
            <a:ext cx="2476509" cy="9000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Небольшие, недорогие модули с низким энергопотреблением необходимы для реализации синхронизации пространства-времени 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3190884" y="2464594"/>
            <a:ext cx="2762259" cy="16787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339" y="2673548"/>
            <a:ext cx="289322" cy="2571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333759" y="3100388"/>
            <a:ext cx="2476509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Достигнута точность синхронизации 35 нс с джиттером 16 пс при измерении расстояния с точностью до 1 мм </a:t>
            </a:r>
            <a:endParaRPr lang="en-US" sz="942" dirty="0"/>
          </a:p>
        </p:txBody>
      </p:sp>
      <p:sp>
        <p:nvSpPr>
          <p:cNvPr id="14" name="Shape 9"/>
          <p:cNvSpPr/>
          <p:nvPr/>
        </p:nvSpPr>
        <p:spPr>
          <a:xfrm>
            <a:off x="6096019" y="2464594"/>
            <a:ext cx="2762259" cy="16787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00" y="2673548"/>
            <a:ext cx="321469" cy="2571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238894" y="3100388"/>
            <a:ext cx="2476509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Технология совместима с существующими стандартами IEEE 802.15.4 и имеет широкий диапазон применения </a:t>
            </a:r>
            <a:endParaRPr lang="en-US" sz="942" dirty="0"/>
          </a:p>
        </p:txBody>
      </p:sp>
      <p:sp>
        <p:nvSpPr>
          <p:cNvPr id="17" name="Shape 11"/>
          <p:cNvSpPr/>
          <p:nvPr/>
        </p:nvSpPr>
        <p:spPr>
          <a:xfrm>
            <a:off x="285750" y="4571972"/>
            <a:ext cx="8572500" cy="1364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2"/>
          <p:cNvSpPr/>
          <p:nvPr/>
        </p:nvSpPr>
        <p:spPr>
          <a:xfrm>
            <a:off x="464344" y="4750566"/>
            <a:ext cx="8215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Перспективы развития:</a:t>
            </a:r>
            <a:endParaRPr lang="en-US" sz="1350" dirty="0"/>
          </a:p>
        </p:txBody>
      </p:sp>
      <p:sp>
        <p:nvSpPr>
          <p:cNvPr id="19" name="Text 13"/>
          <p:cNvSpPr/>
          <p:nvPr/>
        </p:nvSpPr>
        <p:spPr>
          <a:xfrm>
            <a:off x="464344" y="5114897"/>
            <a:ext cx="821531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стремимся внести свой вклад в решение временной синхронизации и стоим на пороге новой эры. Разработка модуля в форм-факторе Qantum-PCIe позволит интегрировать технологию в существующие системы и расширить сферу её применения. 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Стандартизация и определение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103709"/>
            <a:ext cx="285750" cy="285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4375" y="1028700"/>
            <a:ext cx="81438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«Беспроводная пространственно-временная синхронизация» входит в число будущих технологических тенденций IMT 2030. 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1671638"/>
            <a:ext cx="8572500" cy="104298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285750" y="1671638"/>
            <a:ext cx="28575" cy="1042988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8" name="Text 4"/>
          <p:cNvSpPr/>
          <p:nvPr/>
        </p:nvSpPr>
        <p:spPr>
          <a:xfrm>
            <a:off x="428625" y="1814513"/>
            <a:ext cx="82867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Наше определение: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428625" y="2143125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Пространственно-временная синхронизация — это коллективное состояние, в котором часы всех устройств синхронизированы, а взаимное расположение является общим. 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285750" y="3143250"/>
            <a:ext cx="3857625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392906" y="3250406"/>
            <a:ext cx="3643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Ключевое преимущество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92906" y="3536156"/>
            <a:ext cx="36433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Позволяет всем устройствам использовать универсальные часы через беспроводную связь. 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5000625" y="3143250"/>
            <a:ext cx="3857625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Text 10"/>
          <p:cNvSpPr/>
          <p:nvPr/>
        </p:nvSpPr>
        <p:spPr>
          <a:xfrm>
            <a:off x="5107781" y="3250406"/>
            <a:ext cx="3643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Технологическое значение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5107781" y="3536156"/>
            <a:ext cx="36433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Создает основу для точной координации устройств в пространстве и времени на пикосекундном уровне. </a:t>
            </a:r>
            <a:endParaRPr lang="en-US" sz="94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Путь к пространственно-временной синхронизации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357313" y="1028700"/>
            <a:ext cx="428625" cy="428625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5" name="Text 2"/>
          <p:cNvSpPr/>
          <p:nvPr/>
        </p:nvSpPr>
        <p:spPr>
          <a:xfrm>
            <a:off x="1357313" y="1028700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1367303" y="1564481"/>
            <a:ext cx="4086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~2025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532684" y="1850231"/>
            <a:ext cx="20778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Неточная синхронизация</a:t>
            </a:r>
            <a:endParaRPr lang="en-US" sz="1238" dirty="0"/>
          </a:p>
        </p:txBody>
      </p:sp>
      <p:sp>
        <p:nvSpPr>
          <p:cNvPr id="8" name="Shape 5"/>
          <p:cNvSpPr/>
          <p:nvPr/>
        </p:nvSpPr>
        <p:spPr>
          <a:xfrm>
            <a:off x="568570" y="2157413"/>
            <a:ext cx="2006082" cy="107725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6"/>
          <p:cNvSpPr/>
          <p:nvPr/>
        </p:nvSpPr>
        <p:spPr>
          <a:xfrm>
            <a:off x="818601" y="2264569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Логические часы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818601" y="2480304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Облачная синхронизация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818601" y="2696040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Сеть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818601" y="2911776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Масштабирование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4357688" y="1028700"/>
            <a:ext cx="428625" cy="428625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14" name="Text 11"/>
          <p:cNvSpPr/>
          <p:nvPr/>
        </p:nvSpPr>
        <p:spPr>
          <a:xfrm>
            <a:off x="4357688" y="1028700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4367678" y="1591167"/>
            <a:ext cx="371897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~2030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3286125" y="1850231"/>
            <a:ext cx="257175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Инфраструктура для синхронизации</a:t>
            </a:r>
            <a:endParaRPr lang="en-US" sz="1238" dirty="0"/>
          </a:p>
        </p:txBody>
      </p:sp>
      <p:sp>
        <p:nvSpPr>
          <p:cNvPr id="17" name="Shape 14"/>
          <p:cNvSpPr/>
          <p:nvPr/>
        </p:nvSpPr>
        <p:spPr>
          <a:xfrm>
            <a:off x="3431567" y="2357437"/>
            <a:ext cx="2280865" cy="107725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5"/>
          <p:cNvSpPr/>
          <p:nvPr/>
        </p:nvSpPr>
        <p:spPr>
          <a:xfrm>
            <a:off x="3681599" y="2500313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Справочные базовые станции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681599" y="2716048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Координаты положения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3681599" y="2931784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Синхронизация времени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681599" y="3147520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Вертикальный поток данных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7358063" y="1028700"/>
            <a:ext cx="428625" cy="428625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23" name="Text 20"/>
          <p:cNvSpPr/>
          <p:nvPr/>
        </p:nvSpPr>
        <p:spPr>
          <a:xfrm>
            <a:off x="7358063" y="1028700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7368053" y="1591167"/>
            <a:ext cx="371897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~2035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6377387" y="1850231"/>
            <a:ext cx="23899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Органичное взаимодействие</a:t>
            </a:r>
            <a:endParaRPr lang="en-US" sz="1238" dirty="0"/>
          </a:p>
        </p:txBody>
      </p:sp>
      <p:sp>
        <p:nvSpPr>
          <p:cNvPr id="26" name="Shape 23"/>
          <p:cNvSpPr/>
          <p:nvPr/>
        </p:nvSpPr>
        <p:spPr>
          <a:xfrm>
            <a:off x="6286500" y="2157413"/>
            <a:ext cx="2571750" cy="143728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7" name="Text 24"/>
          <p:cNvSpPr/>
          <p:nvPr/>
        </p:nvSpPr>
        <p:spPr>
          <a:xfrm>
            <a:off x="6536531" y="2264569"/>
            <a:ext cx="22145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Верхний уровень синхронизации ST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6536531" y="2660321"/>
            <a:ext cx="221456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Запуск сервиса</a:t>
            </a:r>
            <a:endParaRPr lang="en-US" sz="942" dirty="0"/>
          </a:p>
        </p:txBody>
      </p:sp>
      <p:sp>
        <p:nvSpPr>
          <p:cNvPr id="29" name="Text 26"/>
          <p:cNvSpPr/>
          <p:nvPr/>
        </p:nvSpPr>
        <p:spPr>
          <a:xfrm>
            <a:off x="6536531" y="2876057"/>
            <a:ext cx="22145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Аутентификация, безопасность, конфиденциальность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536531" y="3271810"/>
            <a:ext cx="221456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Взаимодействие вещей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Беспроводная двусторонняя интерферометрия (WiWi)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1928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028700"/>
            <a:ext cx="382905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Двусторонняя спутниковая передача времени и частоты (TWSTFT)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428625" y="1607344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Традиционная технология для измерения разницы во времени и передачи времени через спутниковую связь. </a:t>
            </a:r>
            <a:endParaRPr lang="en-US" sz="942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135981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42938" y="2110978"/>
            <a:ext cx="34321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точность, но дорогостоящая инфраструктура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421731"/>
            <a:ext cx="16073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0797" y="2396728"/>
            <a:ext cx="28986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Требует специализированного оборудования</a:t>
            </a:r>
            <a:endParaRPr lang="en-US" sz="942" dirty="0"/>
          </a:p>
        </p:txBody>
      </p:sp>
      <p:sp>
        <p:nvSpPr>
          <p:cNvPr id="11" name="Shape 6"/>
          <p:cNvSpPr/>
          <p:nvPr/>
        </p:nvSpPr>
        <p:spPr>
          <a:xfrm>
            <a:off x="4743450" y="885825"/>
            <a:ext cx="4114800" cy="1928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Text 7"/>
          <p:cNvSpPr/>
          <p:nvPr/>
        </p:nvSpPr>
        <p:spPr>
          <a:xfrm>
            <a:off x="4886325" y="1028700"/>
            <a:ext cx="382905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Беспроводная двусторонняя интерферометрия (Wi-Wi)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4886325" y="1607344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Наша инновационная технология для измерения времени и расстояния с помощью беспроводной связи. </a:t>
            </a:r>
            <a:endParaRPr lang="en-US" sz="942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5" y="2135981"/>
            <a:ext cx="17859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36356" y="2110978"/>
            <a:ext cx="26616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Низкая стоимость и компактные размеры</a:t>
            </a:r>
            <a:endParaRPr lang="en-US" sz="942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2421731"/>
            <a:ext cx="160734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118497" y="2396728"/>
            <a:ext cx="28344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 на пикосекундном уровне</a:t>
            </a:r>
            <a:endParaRPr lang="en-US" sz="942" dirty="0"/>
          </a:p>
        </p:txBody>
      </p:sp>
      <p:sp>
        <p:nvSpPr>
          <p:cNvPr id="18" name="Shape 11"/>
          <p:cNvSpPr/>
          <p:nvPr/>
        </p:nvSpPr>
        <p:spPr>
          <a:xfrm>
            <a:off x="285750" y="3386138"/>
            <a:ext cx="8572500" cy="1057275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19" name="Shape 12"/>
          <p:cNvSpPr/>
          <p:nvPr/>
        </p:nvSpPr>
        <p:spPr>
          <a:xfrm>
            <a:off x="285750" y="3386138"/>
            <a:ext cx="28575" cy="1057275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20" name="Text 13"/>
          <p:cNvSpPr/>
          <p:nvPr/>
        </p:nvSpPr>
        <p:spPr>
          <a:xfrm>
            <a:off x="428625" y="3529013"/>
            <a:ext cx="82867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Ключевое достижение:</a:t>
            </a:r>
            <a:endParaRPr lang="en-US" sz="1238" dirty="0"/>
          </a:p>
        </p:txBody>
      </p:sp>
      <p:sp>
        <p:nvSpPr>
          <p:cNvPr id="21" name="Text 14"/>
          <p:cNvSpPr/>
          <p:nvPr/>
        </p:nvSpPr>
        <p:spPr>
          <a:xfrm>
            <a:off x="428625" y="3871913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внедрили спутниковую технологию для синхронизации времени (точностью пикосекунды) и измерения расстояния (точностью в миллиметрах) с чрезвычайно низкой стоимостью и небольшим размером. 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Математическое доказательство концепции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4114800" cy="40433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957263"/>
            <a:ext cx="38290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Основные формулы синхронизации Wi-Wi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1740508" y="1616915"/>
            <a:ext cx="11251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P</a:t>
            </a:r>
            <a:endParaRPr lang="en-US" sz="1479" dirty="0"/>
          </a:p>
        </p:txBody>
      </p:sp>
      <p:sp>
        <p:nvSpPr>
          <p:cNvPr id="7" name="Text 4"/>
          <p:cNvSpPr/>
          <p:nvPr/>
        </p:nvSpPr>
        <p:spPr>
          <a:xfrm>
            <a:off x="1905093" y="1652634"/>
            <a:ext cx="105928" cy="500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=</a:t>
            </a:r>
            <a:endParaRPr lang="en-US" sz="1479" dirty="0"/>
          </a:p>
        </p:txBody>
      </p:sp>
      <p:sp>
        <p:nvSpPr>
          <p:cNvPr id="8" name="Text 5"/>
          <p:cNvSpPr/>
          <p:nvPr/>
        </p:nvSpPr>
        <p:spPr>
          <a:xfrm>
            <a:off x="2070236" y="1495109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9" name="Text 6"/>
          <p:cNvSpPr/>
          <p:nvPr/>
        </p:nvSpPr>
        <p:spPr>
          <a:xfrm>
            <a:off x="2191010" y="1496895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10" name="Text 7"/>
          <p:cNvSpPr/>
          <p:nvPr/>
        </p:nvSpPr>
        <p:spPr>
          <a:xfrm>
            <a:off x="2294595" y="1573913"/>
            <a:ext cx="96441" cy="910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G</a:t>
            </a:r>
            <a:endParaRPr lang="en-US" sz="977" dirty="0"/>
          </a:p>
        </p:txBody>
      </p:sp>
      <p:sp>
        <p:nvSpPr>
          <p:cNvPr id="11" name="Text 8"/>
          <p:cNvSpPr/>
          <p:nvPr/>
        </p:nvSpPr>
        <p:spPr>
          <a:xfrm>
            <a:off x="2470203" y="1512968"/>
            <a:ext cx="105928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+</a:t>
            </a:r>
            <a:endParaRPr lang="en-US" sz="1479" dirty="0"/>
          </a:p>
        </p:txBody>
      </p:sp>
      <p:sp>
        <p:nvSpPr>
          <p:cNvPr id="12" name="Text 9"/>
          <p:cNvSpPr/>
          <p:nvPr/>
        </p:nvSpPr>
        <p:spPr>
          <a:xfrm>
            <a:off x="2617794" y="1495109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13" name="Text 10"/>
          <p:cNvSpPr/>
          <p:nvPr/>
        </p:nvSpPr>
        <p:spPr>
          <a:xfrm>
            <a:off x="2738568" y="1496895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14" name="Text 11"/>
          <p:cNvSpPr/>
          <p:nvPr/>
        </p:nvSpPr>
        <p:spPr>
          <a:xfrm>
            <a:off x="2842152" y="1575699"/>
            <a:ext cx="58936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J</a:t>
            </a:r>
            <a:endParaRPr lang="en-US" sz="977" dirty="0"/>
          </a:p>
        </p:txBody>
      </p:sp>
      <p:sp>
        <p:nvSpPr>
          <p:cNvPr id="15" name="Text 12"/>
          <p:cNvSpPr/>
          <p:nvPr/>
        </p:nvSpPr>
        <p:spPr>
          <a:xfrm>
            <a:off x="2457450" y="1729122"/>
            <a:ext cx="93901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2</a:t>
            </a:r>
            <a:endParaRPr lang="en-US" sz="1479" dirty="0"/>
          </a:p>
        </p:txBody>
      </p:sp>
      <p:sp>
        <p:nvSpPr>
          <p:cNvPr id="16" name="Text 13"/>
          <p:cNvSpPr/>
          <p:nvPr/>
        </p:nvSpPr>
        <p:spPr>
          <a:xfrm>
            <a:off x="428625" y="2175077"/>
            <a:ext cx="22821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Где P — сумма обоих измерений, ΔT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2710802" y="2231334"/>
            <a:ext cx="70210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706" dirty="0"/>
          </a:p>
        </p:txBody>
      </p:sp>
      <p:sp>
        <p:nvSpPr>
          <p:cNvPr id="18" name="Text 15"/>
          <p:cNvSpPr/>
          <p:nvPr/>
        </p:nvSpPr>
        <p:spPr>
          <a:xfrm>
            <a:off x="2781012" y="2175077"/>
            <a:ext cx="2957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ΔT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076780" y="2231334"/>
            <a:ext cx="26343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706" dirty="0"/>
          </a:p>
        </p:txBody>
      </p:sp>
      <p:sp>
        <p:nvSpPr>
          <p:cNvPr id="20" name="Text 17"/>
          <p:cNvSpPr/>
          <p:nvPr/>
        </p:nvSpPr>
        <p:spPr>
          <a:xfrm>
            <a:off x="3103122" y="2175077"/>
            <a:ext cx="8976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измерения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2355093"/>
            <a:ext cx="27198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разницы во времени между устройствами. 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1483389" y="295723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23" name="Text 20"/>
          <p:cNvSpPr/>
          <p:nvPr/>
        </p:nvSpPr>
        <p:spPr>
          <a:xfrm>
            <a:off x="1586973" y="3036038"/>
            <a:ext cx="58936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J</a:t>
            </a:r>
            <a:endParaRPr lang="en-US" sz="977" dirty="0"/>
          </a:p>
        </p:txBody>
      </p:sp>
      <p:sp>
        <p:nvSpPr>
          <p:cNvPr id="24" name="Text 21"/>
          <p:cNvSpPr/>
          <p:nvPr/>
        </p:nvSpPr>
        <p:spPr>
          <a:xfrm>
            <a:off x="1725076" y="3012598"/>
            <a:ext cx="105928" cy="107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−</a:t>
            </a:r>
            <a:endParaRPr lang="en-US" sz="1479" dirty="0"/>
          </a:p>
        </p:txBody>
      </p:sp>
      <p:sp>
        <p:nvSpPr>
          <p:cNvPr id="25" name="Text 22"/>
          <p:cNvSpPr/>
          <p:nvPr/>
        </p:nvSpPr>
        <p:spPr>
          <a:xfrm>
            <a:off x="1872667" y="295723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26" name="Text 23"/>
          <p:cNvSpPr/>
          <p:nvPr/>
        </p:nvSpPr>
        <p:spPr>
          <a:xfrm>
            <a:off x="1976251" y="3034252"/>
            <a:ext cx="96441" cy="910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G</a:t>
            </a:r>
            <a:endParaRPr lang="en-US" sz="977" dirty="0"/>
          </a:p>
        </p:txBody>
      </p:sp>
      <p:sp>
        <p:nvSpPr>
          <p:cNvPr id="27" name="Text 24"/>
          <p:cNvSpPr/>
          <p:nvPr/>
        </p:nvSpPr>
        <p:spPr>
          <a:xfrm>
            <a:off x="2162268" y="2992952"/>
            <a:ext cx="105928" cy="500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=</a:t>
            </a:r>
            <a:endParaRPr lang="en-US" sz="1479" dirty="0"/>
          </a:p>
        </p:txBody>
      </p:sp>
      <p:sp>
        <p:nvSpPr>
          <p:cNvPr id="28" name="Text 25"/>
          <p:cNvSpPr/>
          <p:nvPr/>
        </p:nvSpPr>
        <p:spPr>
          <a:xfrm>
            <a:off x="2327411" y="2835427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29" name="Text 26"/>
          <p:cNvSpPr/>
          <p:nvPr/>
        </p:nvSpPr>
        <p:spPr>
          <a:xfrm>
            <a:off x="2448185" y="283721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30" name="Text 27"/>
          <p:cNvSpPr/>
          <p:nvPr/>
        </p:nvSpPr>
        <p:spPr>
          <a:xfrm>
            <a:off x="2551770" y="2914231"/>
            <a:ext cx="96441" cy="910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G</a:t>
            </a:r>
            <a:endParaRPr lang="en-US" sz="977" dirty="0"/>
          </a:p>
        </p:txBody>
      </p:sp>
      <p:sp>
        <p:nvSpPr>
          <p:cNvPr id="31" name="Text 28"/>
          <p:cNvSpPr/>
          <p:nvPr/>
        </p:nvSpPr>
        <p:spPr>
          <a:xfrm>
            <a:off x="2727378" y="2892577"/>
            <a:ext cx="105928" cy="107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−</a:t>
            </a:r>
            <a:endParaRPr lang="en-US" sz="1479" dirty="0"/>
          </a:p>
        </p:txBody>
      </p:sp>
      <p:sp>
        <p:nvSpPr>
          <p:cNvPr id="32" name="Text 29"/>
          <p:cNvSpPr/>
          <p:nvPr/>
        </p:nvSpPr>
        <p:spPr>
          <a:xfrm>
            <a:off x="2874969" y="2835427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33" name="Text 30"/>
          <p:cNvSpPr/>
          <p:nvPr/>
        </p:nvSpPr>
        <p:spPr>
          <a:xfrm>
            <a:off x="2995743" y="283721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34" name="Text 31"/>
          <p:cNvSpPr/>
          <p:nvPr/>
        </p:nvSpPr>
        <p:spPr>
          <a:xfrm>
            <a:off x="3099327" y="2916017"/>
            <a:ext cx="58936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J</a:t>
            </a:r>
            <a:endParaRPr lang="en-US" sz="977" dirty="0"/>
          </a:p>
        </p:txBody>
      </p:sp>
      <p:sp>
        <p:nvSpPr>
          <p:cNvPr id="35" name="Text 32"/>
          <p:cNvSpPr/>
          <p:nvPr/>
        </p:nvSpPr>
        <p:spPr>
          <a:xfrm>
            <a:off x="2714625" y="3069441"/>
            <a:ext cx="93901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2</a:t>
            </a:r>
            <a:endParaRPr lang="en-US" sz="1479" dirty="0"/>
          </a:p>
        </p:txBody>
      </p:sp>
      <p:sp>
        <p:nvSpPr>
          <p:cNvPr id="36" name="Text 33"/>
          <p:cNvSpPr/>
          <p:nvPr/>
        </p:nvSpPr>
        <p:spPr>
          <a:xfrm>
            <a:off x="428625" y="3515395"/>
            <a:ext cx="3118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Где T</a:t>
            </a:r>
            <a:endParaRPr lang="en-US" sz="942" dirty="0"/>
          </a:p>
        </p:txBody>
      </p:sp>
      <p:sp>
        <p:nvSpPr>
          <p:cNvPr id="37" name="Text 34"/>
          <p:cNvSpPr/>
          <p:nvPr/>
        </p:nvSpPr>
        <p:spPr>
          <a:xfrm>
            <a:off x="740466" y="3571652"/>
            <a:ext cx="26343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706" dirty="0"/>
          </a:p>
        </p:txBody>
      </p:sp>
      <p:sp>
        <p:nvSpPr>
          <p:cNvPr id="38" name="Text 35"/>
          <p:cNvSpPr/>
          <p:nvPr/>
        </p:nvSpPr>
        <p:spPr>
          <a:xfrm>
            <a:off x="766809" y="3515395"/>
            <a:ext cx="1797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T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946575" y="3571652"/>
            <a:ext cx="70210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706" dirty="0"/>
          </a:p>
        </p:txBody>
      </p:sp>
      <p:sp>
        <p:nvSpPr>
          <p:cNvPr id="40" name="Text 37"/>
          <p:cNvSpPr/>
          <p:nvPr/>
        </p:nvSpPr>
        <p:spPr>
          <a:xfrm>
            <a:off x="1016784" y="3515395"/>
            <a:ext cx="31991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разница во времени между устройствами J и G. </a:t>
            </a:r>
            <a:endParaRPr lang="en-US" sz="942" dirty="0"/>
          </a:p>
        </p:txBody>
      </p:sp>
      <p:sp>
        <p:nvSpPr>
          <p:cNvPr id="41" name="Shape 38"/>
          <p:cNvSpPr/>
          <p:nvPr/>
        </p:nvSpPr>
        <p:spPr>
          <a:xfrm>
            <a:off x="428625" y="3800782"/>
            <a:ext cx="3829050" cy="49146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42" name="Shape 39"/>
          <p:cNvSpPr/>
          <p:nvPr/>
        </p:nvSpPr>
        <p:spPr>
          <a:xfrm>
            <a:off x="428625" y="3800782"/>
            <a:ext cx="28575" cy="491468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43" name="Text 40"/>
          <p:cNvSpPr/>
          <p:nvPr/>
        </p:nvSpPr>
        <p:spPr>
          <a:xfrm>
            <a:off x="514350" y="3888293"/>
            <a:ext cx="16750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Практическое применение: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2189420" y="3888293"/>
            <a:ext cx="19451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Данный метод позволяет достичь 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14350" y="4048302"/>
            <a:ext cx="29994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точности синхронизации до 35 нс с джиттером 16 пс. </a:t>
            </a:r>
            <a:endParaRPr lang="en-US" sz="837" dirty="0"/>
          </a:p>
        </p:txBody>
      </p:sp>
      <p:sp>
        <p:nvSpPr>
          <p:cNvPr id="46" name="Shape 43"/>
          <p:cNvSpPr/>
          <p:nvPr/>
        </p:nvSpPr>
        <p:spPr>
          <a:xfrm>
            <a:off x="4743450" y="814388"/>
            <a:ext cx="4114800" cy="40433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Text 44"/>
          <p:cNvSpPr/>
          <p:nvPr/>
        </p:nvSpPr>
        <p:spPr>
          <a:xfrm>
            <a:off x="4886325" y="957263"/>
            <a:ext cx="38290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Математическое доказательство</a:t>
            </a:r>
            <a:endParaRPr lang="en-US" sz="1238" dirty="0"/>
          </a:p>
        </p:txBody>
      </p:sp>
      <p:sp>
        <p:nvSpPr>
          <p:cNvPr id="48" name="Shape 45"/>
          <p:cNvSpPr/>
          <p:nvPr/>
        </p:nvSpPr>
        <p:spPr>
          <a:xfrm>
            <a:off x="4886325" y="1300163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49" name="Text 46"/>
          <p:cNvSpPr/>
          <p:nvPr/>
        </p:nvSpPr>
        <p:spPr>
          <a:xfrm>
            <a:off x="4886325" y="130016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5129213" y="1301948"/>
            <a:ext cx="412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Пусть T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5541513" y="1355527"/>
            <a:ext cx="6242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628" dirty="0"/>
          </a:p>
        </p:txBody>
      </p:sp>
      <p:sp>
        <p:nvSpPr>
          <p:cNvPr id="52" name="Text 49"/>
          <p:cNvSpPr/>
          <p:nvPr/>
        </p:nvSpPr>
        <p:spPr>
          <a:xfrm>
            <a:off x="5603937" y="1301948"/>
            <a:ext cx="1965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T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800446" y="1355527"/>
            <a:ext cx="234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628" dirty="0"/>
          </a:p>
        </p:txBody>
      </p:sp>
      <p:sp>
        <p:nvSpPr>
          <p:cNvPr id="54" name="Text 51"/>
          <p:cNvSpPr/>
          <p:nvPr/>
        </p:nvSpPr>
        <p:spPr>
          <a:xfrm>
            <a:off x="5823858" y="1301948"/>
            <a:ext cx="22729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истинное время на устройствах G и J. </a:t>
            </a:r>
            <a:endParaRPr lang="en-US" sz="837" dirty="0"/>
          </a:p>
        </p:txBody>
      </p:sp>
      <p:sp>
        <p:nvSpPr>
          <p:cNvPr id="55" name="Shape 52"/>
          <p:cNvSpPr/>
          <p:nvPr/>
        </p:nvSpPr>
        <p:spPr>
          <a:xfrm>
            <a:off x="4886325" y="1543050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56" name="Text 53"/>
          <p:cNvSpPr/>
          <p:nvPr/>
        </p:nvSpPr>
        <p:spPr>
          <a:xfrm>
            <a:off x="4886325" y="154305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57" name="Text 54"/>
          <p:cNvSpPr/>
          <p:nvPr/>
        </p:nvSpPr>
        <p:spPr>
          <a:xfrm>
            <a:off x="5129213" y="1544836"/>
            <a:ext cx="2945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При двустороннем обмене сигналами, устройство G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5129213" y="1704845"/>
            <a:ext cx="16810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отправляет сигнал в момент t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6810226" y="175842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60" name="Text 57"/>
          <p:cNvSpPr/>
          <p:nvPr/>
        </p:nvSpPr>
        <p:spPr>
          <a:xfrm>
            <a:off x="6859284" y="1704845"/>
            <a:ext cx="17126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устройство J принимает его в 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5129213" y="1864854"/>
            <a:ext cx="5023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момент t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5631563" y="1918432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63" name="Text 60"/>
          <p:cNvSpPr/>
          <p:nvPr/>
        </p:nvSpPr>
        <p:spPr>
          <a:xfrm>
            <a:off x="5680621" y="1864854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837" dirty="0"/>
          </a:p>
        </p:txBody>
      </p:sp>
      <p:sp>
        <p:nvSpPr>
          <p:cNvPr id="64" name="Shape 61"/>
          <p:cNvSpPr/>
          <p:nvPr/>
        </p:nvSpPr>
        <p:spPr>
          <a:xfrm>
            <a:off x="4886325" y="2094514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65" name="Text 62"/>
          <p:cNvSpPr/>
          <p:nvPr/>
        </p:nvSpPr>
        <p:spPr>
          <a:xfrm>
            <a:off x="4886325" y="209451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66" name="Text 63"/>
          <p:cNvSpPr/>
          <p:nvPr/>
        </p:nvSpPr>
        <p:spPr>
          <a:xfrm>
            <a:off x="5129213" y="2096300"/>
            <a:ext cx="26780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Затем J отправляет ответный сигнал в момент t</a:t>
            </a:r>
            <a:endParaRPr lang="en-US" sz="837" dirty="0"/>
          </a:p>
        </p:txBody>
      </p:sp>
      <p:sp>
        <p:nvSpPr>
          <p:cNvPr id="67" name="Text 64"/>
          <p:cNvSpPr/>
          <p:nvPr/>
        </p:nvSpPr>
        <p:spPr>
          <a:xfrm>
            <a:off x="7807282" y="2149878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68" name="Text 65"/>
          <p:cNvSpPr/>
          <p:nvPr/>
        </p:nvSpPr>
        <p:spPr>
          <a:xfrm>
            <a:off x="7856339" y="2096300"/>
            <a:ext cx="6546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который G </a:t>
            </a:r>
            <a:endParaRPr lang="en-US" sz="837" dirty="0"/>
          </a:p>
        </p:txBody>
      </p:sp>
      <p:sp>
        <p:nvSpPr>
          <p:cNvPr id="69" name="Text 66"/>
          <p:cNvSpPr/>
          <p:nvPr/>
        </p:nvSpPr>
        <p:spPr>
          <a:xfrm>
            <a:off x="5129213" y="2256309"/>
            <a:ext cx="11455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получает в момент t</a:t>
            </a:r>
            <a:endParaRPr lang="en-US" sz="837" dirty="0"/>
          </a:p>
        </p:txBody>
      </p:sp>
      <p:sp>
        <p:nvSpPr>
          <p:cNvPr id="70" name="Text 67"/>
          <p:cNvSpPr/>
          <p:nvPr/>
        </p:nvSpPr>
        <p:spPr>
          <a:xfrm>
            <a:off x="6274752" y="2309887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71" name="Text 68"/>
          <p:cNvSpPr/>
          <p:nvPr/>
        </p:nvSpPr>
        <p:spPr>
          <a:xfrm>
            <a:off x="6323809" y="2256309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837" dirty="0"/>
          </a:p>
        </p:txBody>
      </p:sp>
      <p:sp>
        <p:nvSpPr>
          <p:cNvPr id="72" name="Shape 69"/>
          <p:cNvSpPr/>
          <p:nvPr/>
        </p:nvSpPr>
        <p:spPr>
          <a:xfrm>
            <a:off x="4886325" y="2485969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73" name="Text 70"/>
          <p:cNvSpPr/>
          <p:nvPr/>
        </p:nvSpPr>
        <p:spPr>
          <a:xfrm>
            <a:off x="4886325" y="248596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74" name="Text 71"/>
          <p:cNvSpPr/>
          <p:nvPr/>
        </p:nvSpPr>
        <p:spPr>
          <a:xfrm>
            <a:off x="5129213" y="2487755"/>
            <a:ext cx="4609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Тогда ΔT</a:t>
            </a:r>
            <a:endParaRPr lang="en-US" sz="837" dirty="0"/>
          </a:p>
        </p:txBody>
      </p:sp>
      <p:sp>
        <p:nvSpPr>
          <p:cNvPr id="75" name="Text 72"/>
          <p:cNvSpPr/>
          <p:nvPr/>
        </p:nvSpPr>
        <p:spPr>
          <a:xfrm>
            <a:off x="5590208" y="2541333"/>
            <a:ext cx="6242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628" dirty="0"/>
          </a:p>
        </p:txBody>
      </p:sp>
      <p:sp>
        <p:nvSpPr>
          <p:cNvPr id="76" name="Text 73"/>
          <p:cNvSpPr/>
          <p:nvPr/>
        </p:nvSpPr>
        <p:spPr>
          <a:xfrm>
            <a:off x="5652632" y="2487755"/>
            <a:ext cx="1660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t</a:t>
            </a:r>
            <a:endParaRPr lang="en-US" sz="837" dirty="0"/>
          </a:p>
        </p:txBody>
      </p:sp>
      <p:sp>
        <p:nvSpPr>
          <p:cNvPr id="77" name="Text 74"/>
          <p:cNvSpPr/>
          <p:nvPr/>
        </p:nvSpPr>
        <p:spPr>
          <a:xfrm>
            <a:off x="5818724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78" name="Text 75"/>
          <p:cNvSpPr/>
          <p:nvPr/>
        </p:nvSpPr>
        <p:spPr>
          <a:xfrm>
            <a:off x="5867781" y="2487755"/>
            <a:ext cx="1375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t</a:t>
            </a:r>
            <a:endParaRPr lang="en-US" sz="837" dirty="0"/>
          </a:p>
        </p:txBody>
      </p:sp>
      <p:sp>
        <p:nvSpPr>
          <p:cNvPr id="79" name="Text 76"/>
          <p:cNvSpPr/>
          <p:nvPr/>
        </p:nvSpPr>
        <p:spPr>
          <a:xfrm>
            <a:off x="6005299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80" name="Text 77"/>
          <p:cNvSpPr/>
          <p:nvPr/>
        </p:nvSpPr>
        <p:spPr>
          <a:xfrm>
            <a:off x="6054356" y="2487755"/>
            <a:ext cx="2628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ΔT</a:t>
            </a:r>
            <a:endParaRPr lang="en-US" sz="837" dirty="0"/>
          </a:p>
        </p:txBody>
      </p:sp>
      <p:sp>
        <p:nvSpPr>
          <p:cNvPr id="81" name="Text 78"/>
          <p:cNvSpPr/>
          <p:nvPr/>
        </p:nvSpPr>
        <p:spPr>
          <a:xfrm>
            <a:off x="6317252" y="2541333"/>
            <a:ext cx="234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628" dirty="0"/>
          </a:p>
        </p:txBody>
      </p:sp>
      <p:sp>
        <p:nvSpPr>
          <p:cNvPr id="82" name="Text 79"/>
          <p:cNvSpPr/>
          <p:nvPr/>
        </p:nvSpPr>
        <p:spPr>
          <a:xfrm>
            <a:off x="6340664" y="2487755"/>
            <a:ext cx="1660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t</a:t>
            </a:r>
            <a:endParaRPr lang="en-US" sz="837" dirty="0"/>
          </a:p>
        </p:txBody>
      </p:sp>
      <p:sp>
        <p:nvSpPr>
          <p:cNvPr id="83" name="Text 80"/>
          <p:cNvSpPr/>
          <p:nvPr/>
        </p:nvSpPr>
        <p:spPr>
          <a:xfrm>
            <a:off x="6506756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84" name="Text 81"/>
          <p:cNvSpPr/>
          <p:nvPr/>
        </p:nvSpPr>
        <p:spPr>
          <a:xfrm>
            <a:off x="6555814" y="2487755"/>
            <a:ext cx="1375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t</a:t>
            </a:r>
            <a:endParaRPr lang="en-US" sz="837" dirty="0"/>
          </a:p>
        </p:txBody>
      </p:sp>
      <p:sp>
        <p:nvSpPr>
          <p:cNvPr id="85" name="Text 82"/>
          <p:cNvSpPr/>
          <p:nvPr/>
        </p:nvSpPr>
        <p:spPr>
          <a:xfrm>
            <a:off x="6693331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86" name="Text 83"/>
          <p:cNvSpPr/>
          <p:nvPr/>
        </p:nvSpPr>
        <p:spPr>
          <a:xfrm>
            <a:off x="6742388" y="2487755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837" dirty="0"/>
          </a:p>
        </p:txBody>
      </p:sp>
      <p:sp>
        <p:nvSpPr>
          <p:cNvPr id="87" name="Shape 84"/>
          <p:cNvSpPr/>
          <p:nvPr/>
        </p:nvSpPr>
        <p:spPr>
          <a:xfrm>
            <a:off x="4886325" y="2728857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88" name="Text 85"/>
          <p:cNvSpPr/>
          <p:nvPr/>
        </p:nvSpPr>
        <p:spPr>
          <a:xfrm>
            <a:off x="4886325" y="272885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89" name="Text 86"/>
          <p:cNvSpPr/>
          <p:nvPr/>
        </p:nvSpPr>
        <p:spPr>
          <a:xfrm>
            <a:off x="5129213" y="2730643"/>
            <a:ext cx="34384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Если время распространения сигнала в обоих направлениях </a:t>
            </a:r>
            <a:endParaRPr lang="en-US" sz="837" dirty="0"/>
          </a:p>
        </p:txBody>
      </p:sp>
      <p:sp>
        <p:nvSpPr>
          <p:cNvPr id="90" name="Text 87"/>
          <p:cNvSpPr/>
          <p:nvPr/>
        </p:nvSpPr>
        <p:spPr>
          <a:xfrm>
            <a:off x="5129213" y="2890651"/>
            <a:ext cx="34043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одинаково, то разница между часами устройств может быть </a:t>
            </a:r>
            <a:endParaRPr lang="en-US" sz="837" dirty="0"/>
          </a:p>
        </p:txBody>
      </p:sp>
      <p:sp>
        <p:nvSpPr>
          <p:cNvPr id="91" name="Text 88"/>
          <p:cNvSpPr/>
          <p:nvPr/>
        </p:nvSpPr>
        <p:spPr>
          <a:xfrm>
            <a:off x="5129213" y="3050660"/>
            <a:ext cx="10293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вычислена как (ΔT</a:t>
            </a:r>
            <a:endParaRPr lang="en-US" sz="837" dirty="0"/>
          </a:p>
        </p:txBody>
      </p:sp>
      <p:sp>
        <p:nvSpPr>
          <p:cNvPr id="92" name="Text 89"/>
          <p:cNvSpPr/>
          <p:nvPr/>
        </p:nvSpPr>
        <p:spPr>
          <a:xfrm>
            <a:off x="6158610" y="3104238"/>
            <a:ext cx="6242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628" dirty="0"/>
          </a:p>
        </p:txBody>
      </p:sp>
      <p:sp>
        <p:nvSpPr>
          <p:cNvPr id="93" name="Text 90"/>
          <p:cNvSpPr/>
          <p:nvPr/>
        </p:nvSpPr>
        <p:spPr>
          <a:xfrm>
            <a:off x="6221034" y="3050660"/>
            <a:ext cx="2262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ΔT</a:t>
            </a:r>
            <a:endParaRPr lang="en-US" sz="837" dirty="0"/>
          </a:p>
        </p:txBody>
      </p:sp>
      <p:sp>
        <p:nvSpPr>
          <p:cNvPr id="94" name="Text 91"/>
          <p:cNvSpPr/>
          <p:nvPr/>
        </p:nvSpPr>
        <p:spPr>
          <a:xfrm>
            <a:off x="6447234" y="3104238"/>
            <a:ext cx="234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628" dirty="0"/>
          </a:p>
        </p:txBody>
      </p:sp>
      <p:sp>
        <p:nvSpPr>
          <p:cNvPr id="95" name="Text 92"/>
          <p:cNvSpPr/>
          <p:nvPr/>
        </p:nvSpPr>
        <p:spPr>
          <a:xfrm>
            <a:off x="6470647" y="3050660"/>
            <a:ext cx="1728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)/2. </a:t>
            </a:r>
            <a:endParaRPr lang="en-US" sz="837" dirty="0"/>
          </a:p>
        </p:txBody>
      </p:sp>
      <p:sp>
        <p:nvSpPr>
          <p:cNvPr id="96" name="Shape 93"/>
          <p:cNvSpPr/>
          <p:nvPr/>
        </p:nvSpPr>
        <p:spPr>
          <a:xfrm>
            <a:off x="4886325" y="3316039"/>
            <a:ext cx="3829050" cy="49146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97" name="Shape 94"/>
          <p:cNvSpPr/>
          <p:nvPr/>
        </p:nvSpPr>
        <p:spPr>
          <a:xfrm>
            <a:off x="4886325" y="3316039"/>
            <a:ext cx="28575" cy="491468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98" name="Text 95"/>
          <p:cNvSpPr/>
          <p:nvPr/>
        </p:nvSpPr>
        <p:spPr>
          <a:xfrm>
            <a:off x="4972050" y="3403550"/>
            <a:ext cx="6317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Результат:</a:t>
            </a:r>
            <a:endParaRPr lang="en-US" sz="837" dirty="0"/>
          </a:p>
        </p:txBody>
      </p:sp>
      <p:sp>
        <p:nvSpPr>
          <p:cNvPr id="99" name="Text 96"/>
          <p:cNvSpPr/>
          <p:nvPr/>
        </p:nvSpPr>
        <p:spPr>
          <a:xfrm>
            <a:off x="5603797" y="3403550"/>
            <a:ext cx="25960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Технология обеспечивает прорыв в точности </a:t>
            </a:r>
            <a:endParaRPr lang="en-US" sz="837" dirty="0"/>
          </a:p>
        </p:txBody>
      </p:sp>
      <p:sp>
        <p:nvSpPr>
          <p:cNvPr id="100" name="Text 97"/>
          <p:cNvSpPr/>
          <p:nvPr/>
        </p:nvSpPr>
        <p:spPr>
          <a:xfrm>
            <a:off x="4972050" y="3563559"/>
            <a:ext cx="24112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синхронизации для беспроводных систем. 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436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Модуль Wi-Wi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технологий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1285875"/>
            <a:ext cx="4114800" cy="11858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428750"/>
            <a:ext cx="15316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Прототип: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960234" y="1428750"/>
            <a:ext cx="22974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SDR+Rb часы (~$15k)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1728788"/>
            <a:ext cx="15316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Новый модуль: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960234" y="1728788"/>
            <a:ext cx="22974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 chip + TCXO + MPU + Rb часы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28625" y="2028825"/>
            <a:ext cx="15316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Улучшение: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1960234" y="2052777"/>
            <a:ext cx="1880323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Удешевление платформы </a:t>
            </a: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FPGA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2686050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преимущества</a:t>
            </a:r>
            <a:endParaRPr lang="en-US" sz="13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128963"/>
            <a:ext cx="107156" cy="17145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00063" y="3118247"/>
            <a:ext cx="114160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Низкая стоимость</a:t>
            </a:r>
            <a:endParaRPr lang="en-US" sz="942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493294"/>
            <a:ext cx="171450" cy="17145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64356" y="3482578"/>
            <a:ext cx="124449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Небольшой размер</a:t>
            </a:r>
            <a:endParaRPr lang="en-US" sz="942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857625"/>
            <a:ext cx="128588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21494" y="3846909"/>
            <a:ext cx="174996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Низкое энергопотребление</a:t>
            </a:r>
            <a:endParaRPr lang="en-US" sz="942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4221956"/>
            <a:ext cx="214313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07219" y="4211241"/>
            <a:ext cx="217390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 синхронизации</a:t>
            </a:r>
            <a:endParaRPr lang="en-US" sz="942" dirty="0"/>
          </a:p>
        </p:txBody>
      </p:sp>
      <p:sp>
        <p:nvSpPr>
          <p:cNvPr id="21" name="Shape 14"/>
          <p:cNvSpPr/>
          <p:nvPr/>
        </p:nvSpPr>
        <p:spPr>
          <a:xfrm>
            <a:off x="4714875" y="298438"/>
            <a:ext cx="4114800" cy="23931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4803159" y="548469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энергопотребления</a:t>
            </a:r>
            <a:endParaRPr lang="en-US" sz="1046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59" y="869938"/>
            <a:ext cx="3829050" cy="1785938"/>
          </a:xfrm>
          <a:prstGeom prst="rect">
            <a:avLst/>
          </a:prstGeom>
        </p:spPr>
      </p:pic>
      <p:sp>
        <p:nvSpPr>
          <p:cNvPr id="24" name="Shape 16"/>
          <p:cNvSpPr/>
          <p:nvPr/>
        </p:nvSpPr>
        <p:spPr>
          <a:xfrm>
            <a:off x="4743450" y="2924245"/>
            <a:ext cx="4114800" cy="23931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Text 17"/>
          <p:cNvSpPr/>
          <p:nvPr/>
        </p:nvSpPr>
        <p:spPr>
          <a:xfrm>
            <a:off x="4886325" y="3067120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стоимости компонентов</a:t>
            </a:r>
            <a:endParaRPr lang="en-US" sz="1046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3388589"/>
            <a:ext cx="3829050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7579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Прототип и характеристики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3734451" cy="279320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553654" y="1028700"/>
            <a:ext cx="119861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Модуль Wi-Wi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081413" y="1393031"/>
            <a:ext cx="2143125" cy="21431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Изображение прототипа модуля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305951" y="885825"/>
            <a:ext cx="455229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Технические характеристики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305951" y="1285875"/>
            <a:ext cx="4552299" cy="196453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45" y="1500188"/>
            <a:ext cx="160734" cy="142875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752435" y="1491155"/>
            <a:ext cx="2888611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Модуль беспроводной связи 920 </a:t>
            </a:r>
            <a:r>
              <a:rPr lang="en-US" sz="1046" dirty="0" err="1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МГц</a:t>
            </a:r>
            <a:r>
              <a:rPr lang="ru-RU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- 3ГГц</a:t>
            </a:r>
            <a:endParaRPr lang="en-US" sz="1046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545" y="1821656"/>
            <a:ext cx="142875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734576" y="1785938"/>
            <a:ext cx="26627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Полная совместимость с IEEE 802.15.4</a:t>
            </a:r>
            <a:endParaRPr lang="en-US" sz="1046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545" y="2143125"/>
            <a:ext cx="16073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752435" y="2107406"/>
            <a:ext cx="280565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Диапазон 100 м (20 мВт) / 5 км (250 мВт)</a:t>
            </a:r>
            <a:endParaRPr lang="en-US" sz="1046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545" y="2464594"/>
            <a:ext cx="142875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34576" y="2428875"/>
            <a:ext cx="353858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синхронизации: 35 нс с джиттером 16 пс</a:t>
            </a:r>
            <a:endParaRPr lang="en-US" sz="1046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4545" y="2786063"/>
            <a:ext cx="160734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752435" y="2750344"/>
            <a:ext cx="377963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Низкое энергопотребление благодаря отказу от FPGA</a:t>
            </a:r>
            <a:endParaRPr lang="en-US" sz="1046" dirty="0"/>
          </a:p>
        </p:txBody>
      </p:sp>
      <p:sp>
        <p:nvSpPr>
          <p:cNvPr id="20" name="Text 12"/>
          <p:cNvSpPr/>
          <p:nvPr/>
        </p:nvSpPr>
        <p:spPr>
          <a:xfrm>
            <a:off x="341170" y="3841710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производительности</a:t>
            </a:r>
            <a:endParaRPr lang="en-US" sz="1350" dirty="0"/>
          </a:p>
        </p:txBody>
      </p:sp>
      <p:sp>
        <p:nvSpPr>
          <p:cNvPr id="21" name="Shape 13"/>
          <p:cNvSpPr/>
          <p:nvPr/>
        </p:nvSpPr>
        <p:spPr>
          <a:xfrm>
            <a:off x="341170" y="4206041"/>
            <a:ext cx="8572500" cy="20716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045" y="4348916"/>
            <a:ext cx="8286750" cy="1785938"/>
          </a:xfrm>
          <a:prstGeom prst="rect">
            <a:avLst/>
          </a:prstGeom>
        </p:spPr>
      </p:pic>
      <p:pic>
        <p:nvPicPr>
          <p:cNvPr id="23" name="Picture 1" descr="No description available.">
            <a:extLst>
              <a:ext uri="{FF2B5EF4-FFF2-40B4-BE49-F238E27FC236}">
                <a16:creationId xmlns:a16="http://schemas.microsoft.com/office/drawing/2014/main" id="{76021D01-22E1-44A0-90FD-915DB7A6723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19604" r="30353" b="6465"/>
          <a:stretch/>
        </p:blipFill>
        <p:spPr bwMode="auto">
          <a:xfrm rot="5400000">
            <a:off x="1480754" y="796421"/>
            <a:ext cx="1418652" cy="3130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Практическое применение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2074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1092994"/>
            <a:ext cx="150019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64419"/>
            <a:ext cx="262954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Мониторинг инфраструктуры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64344" y="1428750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Проблема: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64344" y="1678781"/>
            <a:ext cx="392906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Не существует другого способа отследить небольшое изменение расстояния (мм) в долгосрочной перспективе.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464344" y="2171700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Решение Wi-Wi: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64344" y="2421731"/>
            <a:ext cx="392906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Дешевая и удобная система контроля расстояния с возможностью обнаружения небольшого наклона здания. 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4536281" y="1514475"/>
            <a:ext cx="4143375" cy="1314450"/>
          </a:xfrm>
          <a:prstGeom prst="rect">
            <a:avLst/>
          </a:prstGeom>
          <a:solidFill>
            <a:srgbClr val="C54300">
              <a:alpha val="5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5393029" y="1621631"/>
            <a:ext cx="24298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измерения отклонения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6509882" y="1943100"/>
            <a:ext cx="196146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2700" dirty="0"/>
          </a:p>
        </p:txBody>
      </p:sp>
      <p:sp>
        <p:nvSpPr>
          <p:cNvPr id="14" name="Text 10"/>
          <p:cNvSpPr/>
          <p:nvPr/>
        </p:nvSpPr>
        <p:spPr>
          <a:xfrm>
            <a:off x="6248605" y="2528888"/>
            <a:ext cx="7187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миллиметр</a:t>
            </a:r>
            <a:endParaRPr lang="en-US" sz="942" dirty="0"/>
          </a:p>
        </p:txBody>
      </p:sp>
      <p:sp>
        <p:nvSpPr>
          <p:cNvPr id="15" name="Shape 11"/>
          <p:cNvSpPr/>
          <p:nvPr/>
        </p:nvSpPr>
        <p:spPr>
          <a:xfrm>
            <a:off x="285750" y="3450431"/>
            <a:ext cx="2762259" cy="944370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285750" y="3450431"/>
            <a:ext cx="28575" cy="944370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17" name="Text 13"/>
          <p:cNvSpPr/>
          <p:nvPr/>
        </p:nvSpPr>
        <p:spPr>
          <a:xfrm>
            <a:off x="392906" y="3557588"/>
            <a:ext cx="25288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Синхронизация сетей датчиков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392906" y="3807619"/>
            <a:ext cx="25288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Обеспечение точной синхронизации между распределенными датчиками для сбора согласованных данных. 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3171825" y="3450431"/>
            <a:ext cx="2771775" cy="944370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0" name="Shape 16"/>
          <p:cNvSpPr/>
          <p:nvPr/>
        </p:nvSpPr>
        <p:spPr>
          <a:xfrm>
            <a:off x="3171825" y="3450431"/>
            <a:ext cx="28575" cy="944370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21" name="Text 17"/>
          <p:cNvSpPr/>
          <p:nvPr/>
        </p:nvSpPr>
        <p:spPr>
          <a:xfrm>
            <a:off x="3288497" y="3557588"/>
            <a:ext cx="253840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Координация автономных систем</a:t>
            </a:r>
            <a:endParaRPr lang="en-US" sz="942" dirty="0"/>
          </a:p>
        </p:txBody>
      </p:sp>
      <p:sp>
        <p:nvSpPr>
          <p:cNvPr id="22" name="Text 18"/>
          <p:cNvSpPr/>
          <p:nvPr/>
        </p:nvSpPr>
        <p:spPr>
          <a:xfrm>
            <a:off x="3288497" y="3807619"/>
            <a:ext cx="253840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Точная координация движения и действий автономных роботов и транспортных средств. 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6076931" y="3450431"/>
            <a:ext cx="2781291" cy="944370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4" name="Shape 20"/>
          <p:cNvSpPr/>
          <p:nvPr/>
        </p:nvSpPr>
        <p:spPr>
          <a:xfrm>
            <a:off x="6076931" y="3450431"/>
            <a:ext cx="28575" cy="944370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25" name="Text 21"/>
          <p:cNvSpPr/>
          <p:nvPr/>
        </p:nvSpPr>
        <p:spPr>
          <a:xfrm>
            <a:off x="6203175" y="3557588"/>
            <a:ext cx="254794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Промышленная автоматизация</a:t>
            </a:r>
            <a:endParaRPr lang="en-US" sz="942" dirty="0"/>
          </a:p>
        </p:txBody>
      </p:sp>
      <p:sp>
        <p:nvSpPr>
          <p:cNvPr id="26" name="Text 22"/>
          <p:cNvSpPr/>
          <p:nvPr/>
        </p:nvSpPr>
        <p:spPr>
          <a:xfrm>
            <a:off x="6203175" y="3807619"/>
            <a:ext cx="2547947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Синхронизация производственных процессов с высокой точностью для повышения эффективности. 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0738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Будущее развитие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4717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1092994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5806" y="1064419"/>
            <a:ext cx="1792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Qantum-PCIe × Wi-Wi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64344" y="1743075"/>
            <a:ext cx="3857625" cy="11572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разрабатываем модуль пространственно-временной синхронизации Wi-Wi в форм-факторе карты Qantum-PCI. Это позволит интегрировать нашу технологию в существующие серверные и вычислительные системы, обеспечивая высокоточную синхронизацию для критически важных приложений. 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4536281" y="1464469"/>
            <a:ext cx="4143375" cy="1714500"/>
          </a:xfrm>
          <a:prstGeom prst="rect">
            <a:avLst/>
          </a:prstGeom>
          <a:solidFill>
            <a:srgbClr val="C54300">
              <a:alpha val="5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5536406" y="1607344"/>
            <a:ext cx="214312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Концепт карты Qantum-PCIe 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285750" y="3929063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План развития технологии</a:t>
            </a:r>
            <a:endParaRPr lang="en-US" sz="1350" dirty="0"/>
          </a:p>
        </p:txBody>
      </p:sp>
      <p:sp>
        <p:nvSpPr>
          <p:cNvPr id="12" name="Shape 8"/>
          <p:cNvSpPr/>
          <p:nvPr/>
        </p:nvSpPr>
        <p:spPr>
          <a:xfrm>
            <a:off x="285750" y="4329113"/>
            <a:ext cx="8572500" cy="20716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4471988"/>
            <a:ext cx="8286750" cy="1785938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285750" y="6829425"/>
            <a:ext cx="2762259" cy="95865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6829425"/>
            <a:ext cx="28575" cy="958658"/>
          </a:xfrm>
          <a:prstGeom prst="rect">
            <a:avLst/>
          </a:prstGeom>
          <a:solidFill>
            <a:srgbClr val="C5430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6968728"/>
            <a:ext cx="160734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10791" y="6936581"/>
            <a:ext cx="105442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Квантовые сети 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392906" y="7200900"/>
            <a:ext cx="25288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Интеграция с квантовыми вычислениями для создания сверхзащищенных сетей с синхронизацией на квантовом уровне. 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3171825" y="6829425"/>
            <a:ext cx="2771775" cy="95865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3171825" y="6829425"/>
            <a:ext cx="28575" cy="958658"/>
          </a:xfrm>
          <a:prstGeom prst="rect">
            <a:avLst/>
          </a:prstGeom>
          <a:solidFill>
            <a:srgbClr val="C54300"/>
          </a:solidFill>
          <a:ln/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97" y="6968728"/>
            <a:ext cx="128588" cy="128588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3474234" y="6936581"/>
            <a:ext cx="17472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Космические приложения 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3288497" y="7200900"/>
            <a:ext cx="253840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Синхронизация спутниковых группировок для повышения точности навигации и наблюдения. </a:t>
            </a:r>
            <a:endParaRPr lang="en-US" sz="837" dirty="0"/>
          </a:p>
        </p:txBody>
      </p:sp>
      <p:sp>
        <p:nvSpPr>
          <p:cNvPr id="24" name="Shape 17"/>
          <p:cNvSpPr/>
          <p:nvPr/>
        </p:nvSpPr>
        <p:spPr>
          <a:xfrm>
            <a:off x="6076931" y="6829425"/>
            <a:ext cx="2781291" cy="95865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5" name="Shape 18"/>
          <p:cNvSpPr/>
          <p:nvPr/>
        </p:nvSpPr>
        <p:spPr>
          <a:xfrm>
            <a:off x="6076931" y="6829425"/>
            <a:ext cx="28575" cy="958658"/>
          </a:xfrm>
          <a:prstGeom prst="rect">
            <a:avLst/>
          </a:prstGeom>
          <a:solidFill>
            <a:srgbClr val="C54300"/>
          </a:solidFill>
          <a:ln/>
        </p:spPr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175" y="6968728"/>
            <a:ext cx="160734" cy="128588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6421059" y="6936581"/>
            <a:ext cx="93845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Умные города </a:t>
            </a:r>
            <a:endParaRPr lang="en-US" sz="942" dirty="0"/>
          </a:p>
        </p:txBody>
      </p:sp>
      <p:sp>
        <p:nvSpPr>
          <p:cNvPr id="28" name="Text 20"/>
          <p:cNvSpPr/>
          <p:nvPr/>
        </p:nvSpPr>
        <p:spPr>
          <a:xfrm>
            <a:off x="6203175" y="7200900"/>
            <a:ext cx="2547947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Создание единой синхронизированной инфраструктуры для управления городскими системами. </a:t>
            </a:r>
            <a:endParaRPr lang="en-US" sz="837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4EB76A-A63C-4DF9-B0F7-DBD4CD6FA1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555">
            <a:off x="4760730" y="1488973"/>
            <a:ext cx="979851" cy="166549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923BA29-2A83-41BB-AA87-E52FD4F00D9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42">
            <a:off x="6040525" y="1446941"/>
            <a:ext cx="2339188" cy="1717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843</Words>
  <Application>Microsoft Office PowerPoint</Application>
  <PresentationFormat>Экран (16:9)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Inter</vt:lpstr>
      <vt:lpstr>math</vt:lpstr>
      <vt:lpstr>Noto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5</cp:revision>
  <dcterms:created xsi:type="dcterms:W3CDTF">2025-07-11T22:12:06Z</dcterms:created>
  <dcterms:modified xsi:type="dcterms:W3CDTF">2025-07-28T06:03:54Z</dcterms:modified>
</cp:coreProperties>
</file>