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A38A1-8FAC-4813-AB36-442FC5766B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B19EBC-FBC3-4E11-AEA1-CCADDEFA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BFDA17-5529-431B-8F2B-3780778906B9}"/>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B8928A28-2DA5-4BE1-B89E-3038E174B5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EE5AF9D-5D1E-4A79-BF76-794FB4FAEB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4076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67D2B-B5CA-4935-9506-99AC7EC8418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C998B3B-3A54-4366-8B5D-5DC4475A4C8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15D0CB-9C04-48BD-958C-E39F5AA4510B}"/>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FBB19399-304F-437B-94F8-C2640BE812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D4A2C-ED54-4C05-896D-A759FB27C0C5}"/>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189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6CD8553-F101-4BF9-9777-CC126AFA71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A2B57-0A23-41D1-808E-1336735DB5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ED61F1-A70F-4FA4-BFB3-3A24726E5C29}"/>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D56863AC-D8BD-4F5D-8D04-080906100B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5B020C-7275-4A2C-83B5-E7DE4163B97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7141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5F5F61"/>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7563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608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6D550-3BE4-44BB-8BDD-F6A23DBE5D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362A28-537C-4359-B652-019A28B02C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3AAB9-7C32-426E-B273-4A437FD6E8BD}"/>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5CFF039F-330F-4DC3-98CA-F25C8C3D18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310971-B352-4A58-A78C-44C54258B6C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8048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FA236-3198-4D72-9803-FAC17E6336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4F5410F-7BF5-403C-A9C4-592304FC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7B9C15E-F36D-4229-94B7-6B90B7CA2FD6}"/>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238E6B74-45D5-478C-A436-CCA629E1C6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1C966F-A20E-4BC7-A3AB-C0C5ED470C0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347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34540B-2BE4-45B3-B86B-63786C3EDA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87E042-A331-43F7-9C69-9B623F2556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BB31CF-1E8C-4985-8BE9-C817F1EF2D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6A90BD-7E43-4075-A405-D57293582D25}"/>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4D1D989F-0F54-4D68-915A-E48C4305BC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8B8731-EDE4-4753-AF80-3BFC38AFC5A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963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2D695-497C-48FA-92E9-0EB811340D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F99B4E-739C-4332-87A5-17A32F9D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FDA5F4-462C-4413-BBEA-D87D7CE432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E06EF8E-945E-4E6B-8BAD-4DC72E332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19EE8C-7EE9-44B1-B75F-995B6F9620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0471ED-A589-4D82-B7CA-D96A517D07A1}"/>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8" name="Нижний колонтитул 7">
            <a:extLst>
              <a:ext uri="{FF2B5EF4-FFF2-40B4-BE49-F238E27FC236}">
                <a16:creationId xmlns:a16="http://schemas.microsoft.com/office/drawing/2014/main" id="{E44DA2E0-6D11-4486-843A-D58FDD1AC0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BC7E4E8-9371-4FE1-BF7D-9CACE4B0A3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9161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FEF6-3502-4AA7-B11E-C6C52F124ED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EDCEB3-D257-4E3A-AF39-358FDFA3651A}"/>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Нижний колонтитул 3">
            <a:extLst>
              <a:ext uri="{FF2B5EF4-FFF2-40B4-BE49-F238E27FC236}">
                <a16:creationId xmlns:a16="http://schemas.microsoft.com/office/drawing/2014/main" id="{496FA8A0-B8C5-4112-8F8B-97CE0E81DD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5F8AF8-2BF6-48E5-A3FD-4C097B618A66}"/>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0027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A38EFD-2BF8-4A80-92DD-D90DAFD115E7}"/>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3" name="Нижний колонтитул 2">
            <a:extLst>
              <a:ext uri="{FF2B5EF4-FFF2-40B4-BE49-F238E27FC236}">
                <a16:creationId xmlns:a16="http://schemas.microsoft.com/office/drawing/2014/main" id="{35B8920D-48C7-4529-855F-2C0CCA0DCD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B34191B-7DBD-4A24-8002-E3D7834A7F3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2570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8C451-C9A2-47DF-92CD-ACBF6D0E3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FE3387-2E8A-44E9-B120-57963C5D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98C678-8F44-456C-916C-276B7E82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F10723-822E-4328-A2CC-500B54DD1F35}"/>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DE2FBC5A-C5E9-445A-BDF4-05F7B71D2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6BF4C-F787-40B5-80C3-0B4C5BBBA10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456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C8468-6090-4DE3-B89C-50ADD83FF9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1C943B6-F5C3-47A4-A0EA-1F78D7002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0176B57-3B0B-4D4F-98ED-A2031DABA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BBC4AD-AF1E-4BE8-BCA9-B3EA95C41533}"/>
              </a:ext>
            </a:extLst>
          </p:cNvPr>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Нижний колонтитул 5">
            <a:extLst>
              <a:ext uri="{FF2B5EF4-FFF2-40B4-BE49-F238E27FC236}">
                <a16:creationId xmlns:a16="http://schemas.microsoft.com/office/drawing/2014/main" id="{73B6B031-9B88-4AC2-BE52-7617E31DDC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CF9E94-E8D4-437B-9610-535298B761C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73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DD770-6E18-4FB3-831F-58A5CF70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C05AAFB-C640-4D26-B8DB-253513067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2CC283-342B-43BC-84BE-4D30B0785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6/14/2024</a:t>
            </a:fld>
            <a:endParaRPr lang="en-US"/>
          </a:p>
        </p:txBody>
      </p:sp>
      <p:sp>
        <p:nvSpPr>
          <p:cNvPr id="5" name="Нижний колонтитул 4">
            <a:extLst>
              <a:ext uri="{FF2B5EF4-FFF2-40B4-BE49-F238E27FC236}">
                <a16:creationId xmlns:a16="http://schemas.microsoft.com/office/drawing/2014/main" id="{F09E6219-B8C4-4F5F-9CE8-37B0AE97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02804-49F8-4BE9-BBB5-B18E942E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4486563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2.xml"/><Relationship Id="rId4" Type="http://schemas.openxmlformats.org/officeDocument/2006/relationships/image" Target="../media/image27.jpg"/></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38.jpg"/><Relationship Id="rId3" Type="http://schemas.openxmlformats.org/officeDocument/2006/relationships/image" Target="../media/image33.jpg"/><Relationship Id="rId7" Type="http://schemas.openxmlformats.org/officeDocument/2006/relationships/image" Target="../media/image37.jpg"/><Relationship Id="rId2" Type="http://schemas.openxmlformats.org/officeDocument/2006/relationships/image" Target="../media/image32.jpg"/><Relationship Id="rId1" Type="http://schemas.openxmlformats.org/officeDocument/2006/relationships/slideLayout" Target="../slideLayouts/slideLayout2.xml"/><Relationship Id="rId6" Type="http://schemas.openxmlformats.org/officeDocument/2006/relationships/image" Target="../media/image36.jpg"/><Relationship Id="rId5" Type="http://schemas.openxmlformats.org/officeDocument/2006/relationships/image" Target="../media/image35.jpg"/><Relationship Id="rId4" Type="http://schemas.openxmlformats.org/officeDocument/2006/relationships/image" Target="../media/image34.jpg"/><Relationship Id="rId9" Type="http://schemas.openxmlformats.org/officeDocument/2006/relationships/image" Target="../media/image39.jpg"/></Relationships>
</file>

<file path=ppt/slides/_rels/slide1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057400" y="1226404"/>
            <a:ext cx="8342375" cy="3336811"/>
          </a:xfrm>
          <a:prstGeom prst="rect">
            <a:avLst/>
          </a:prstGeom>
        </p:spPr>
        <p:txBody>
          <a:bodyPr vert="horz" wrap="square" lIns="0" tIns="12700" rIns="0" bIns="0" rtlCol="0">
            <a:spAutoFit/>
          </a:bodyPr>
          <a:lstStyle/>
          <a:p>
            <a:pPr algn="ctr">
              <a:lnSpc>
                <a:spcPct val="100000"/>
              </a:lnSpc>
              <a:spcBef>
                <a:spcPts val="100"/>
              </a:spcBef>
              <a:tabLst>
                <a:tab pos="3495040" algn="l"/>
                <a:tab pos="5349240" algn="l"/>
              </a:tabLst>
            </a:pPr>
            <a:r>
              <a:rPr spc="395" dirty="0"/>
              <a:t>End</a:t>
            </a:r>
            <a:r>
              <a:rPr lang="en-US" spc="395" dirty="0"/>
              <a:t> </a:t>
            </a:r>
            <a:r>
              <a:rPr spc="445" dirty="0"/>
              <a:t>User</a:t>
            </a:r>
            <a:r>
              <a:rPr lang="en-US" spc="445" dirty="0"/>
              <a:t> </a:t>
            </a:r>
            <a:r>
              <a:rPr spc="550" dirty="0"/>
              <a:t>Synchronization</a:t>
            </a:r>
            <a:br>
              <a:rPr lang="ru-RU" spc="550" dirty="0"/>
            </a:br>
            <a:r>
              <a:rPr lang="en-US" dirty="0" err="1"/>
              <a:t>Sincronización</a:t>
            </a:r>
            <a:r>
              <a:rPr lang="en-US" dirty="0"/>
              <a:t> del </a:t>
            </a:r>
            <a:r>
              <a:rPr lang="en-US" dirty="0" err="1"/>
              <a:t>usuario</a:t>
            </a:r>
            <a:r>
              <a:rPr lang="en-US" dirty="0"/>
              <a:t> final</a:t>
            </a:r>
            <a:endParaRPr spc="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034539"/>
            <a:ext cx="12187555" cy="4823460"/>
            <a:chOff x="0" y="2034539"/>
            <a:chExt cx="12187555" cy="4823460"/>
          </a:xfrm>
        </p:grpSpPr>
        <p:sp>
          <p:nvSpPr>
            <p:cNvPr id="3" name="object 3"/>
            <p:cNvSpPr/>
            <p:nvPr/>
          </p:nvSpPr>
          <p:spPr>
            <a:xfrm>
              <a:off x="2848355" y="2034539"/>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pic>
          <p:nvPicPr>
            <p:cNvPr id="4" name="object 4"/>
            <p:cNvPicPr/>
            <p:nvPr/>
          </p:nvPicPr>
          <p:blipFill>
            <a:blip r:embed="rId2" cstate="print"/>
            <a:stretch>
              <a:fillRect/>
            </a:stretch>
          </p:blipFill>
          <p:spPr>
            <a:xfrm>
              <a:off x="64007" y="2651759"/>
              <a:ext cx="1287780" cy="1287780"/>
            </a:xfrm>
            <a:prstGeom prst="rect">
              <a:avLst/>
            </a:prstGeom>
          </p:spPr>
        </p:pic>
      </p:grpSp>
      <p:sp>
        <p:nvSpPr>
          <p:cNvPr id="5" name="object 5"/>
          <p:cNvSpPr txBox="1">
            <a:spLocks noGrp="1"/>
          </p:cNvSpPr>
          <p:nvPr>
            <p:ph type="title"/>
          </p:nvPr>
        </p:nvSpPr>
        <p:spPr>
          <a:xfrm>
            <a:off x="3653217" y="249871"/>
            <a:ext cx="5027930" cy="756920"/>
          </a:xfrm>
          <a:prstGeom prst="rect">
            <a:avLst/>
          </a:prstGeom>
        </p:spPr>
        <p:txBody>
          <a:bodyPr vert="horz" wrap="square" lIns="0" tIns="12700" rIns="0" bIns="0" rtlCol="0">
            <a:spAutoFit/>
          </a:bodyPr>
          <a:lstStyle/>
          <a:p>
            <a:pPr marL="12700">
              <a:lnSpc>
                <a:spcPct val="100000"/>
              </a:lnSpc>
              <a:spcBef>
                <a:spcPts val="100"/>
              </a:spcBef>
            </a:pPr>
            <a:r>
              <a:rPr lang="en-US" sz="4800" spc="-65" dirty="0">
                <a:solidFill>
                  <a:srgbClr val="5F5F60"/>
                </a:solidFill>
              </a:rPr>
              <a:t>GPSDO </a:t>
            </a:r>
            <a:r>
              <a:rPr lang="en-US" sz="4800" spc="-65" dirty="0" err="1">
                <a:solidFill>
                  <a:srgbClr val="5F5F60"/>
                </a:solidFill>
              </a:rPr>
              <a:t>avanzado</a:t>
            </a:r>
            <a:endParaRPr sz="4800" dirty="0"/>
          </a:p>
        </p:txBody>
      </p:sp>
      <p:sp>
        <p:nvSpPr>
          <p:cNvPr id="6" name="object 6"/>
          <p:cNvSpPr txBox="1"/>
          <p:nvPr/>
        </p:nvSpPr>
        <p:spPr>
          <a:xfrm>
            <a:off x="3227577" y="2389123"/>
            <a:ext cx="851535" cy="513080"/>
          </a:xfrm>
          <a:prstGeom prst="rect">
            <a:avLst/>
          </a:prstGeom>
        </p:spPr>
        <p:txBody>
          <a:bodyPr vert="horz" wrap="square" lIns="0" tIns="12065" rIns="0" bIns="0" rtlCol="0">
            <a:spAutoFit/>
          </a:bodyPr>
          <a:lstStyle/>
          <a:p>
            <a:pPr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algn="ctr">
              <a:lnSpc>
                <a:spcPct val="100000"/>
              </a:lnSpc>
            </a:pPr>
            <a:r>
              <a:rPr sz="1600" spc="-45" dirty="0">
                <a:solidFill>
                  <a:srgbClr val="5F5F60"/>
                </a:solidFill>
                <a:latin typeface="Tahoma"/>
                <a:cs typeface="Tahoma"/>
              </a:rPr>
              <a:t>Receiver1</a:t>
            </a:r>
            <a:endParaRPr sz="1600">
              <a:latin typeface="Tahoma"/>
              <a:cs typeface="Tahoma"/>
            </a:endParaRPr>
          </a:p>
        </p:txBody>
      </p:sp>
      <p:grpSp>
        <p:nvGrpSpPr>
          <p:cNvPr id="7" name="object 7"/>
          <p:cNvGrpSpPr/>
          <p:nvPr/>
        </p:nvGrpSpPr>
        <p:grpSpPr>
          <a:xfrm>
            <a:off x="1857501" y="1456689"/>
            <a:ext cx="7262495" cy="3179445"/>
            <a:chOff x="1857501" y="1456689"/>
            <a:chExt cx="7262495" cy="3179445"/>
          </a:xfrm>
        </p:grpSpPr>
        <p:sp>
          <p:nvSpPr>
            <p:cNvPr id="8" name="object 8"/>
            <p:cNvSpPr/>
            <p:nvPr/>
          </p:nvSpPr>
          <p:spPr>
            <a:xfrm>
              <a:off x="1863851" y="1463039"/>
              <a:ext cx="533400" cy="508000"/>
            </a:xfrm>
            <a:custGeom>
              <a:avLst/>
              <a:gdLst/>
              <a:ahLst/>
              <a:cxnLst/>
              <a:rect l="l" t="t" r="r" b="b"/>
              <a:pathLst>
                <a:path w="533400" h="508000">
                  <a:moveTo>
                    <a:pt x="0" y="0"/>
                  </a:moveTo>
                  <a:lnTo>
                    <a:pt x="533400" y="0"/>
                  </a:lnTo>
                  <a:lnTo>
                    <a:pt x="266700" y="507492"/>
                  </a:lnTo>
                  <a:lnTo>
                    <a:pt x="0" y="0"/>
                  </a:lnTo>
                  <a:close/>
                </a:path>
              </a:pathLst>
            </a:custGeom>
            <a:ln w="12700">
              <a:solidFill>
                <a:srgbClr val="5F5F60"/>
              </a:solidFill>
            </a:ln>
          </p:spPr>
          <p:txBody>
            <a:bodyPr wrap="square" lIns="0" tIns="0" rIns="0" bIns="0" rtlCol="0"/>
            <a:lstStyle/>
            <a:p>
              <a:endParaRPr/>
            </a:p>
          </p:txBody>
        </p:sp>
        <p:sp>
          <p:nvSpPr>
            <p:cNvPr id="9" name="object 9"/>
            <p:cNvSpPr/>
            <p:nvPr/>
          </p:nvSpPr>
          <p:spPr>
            <a:xfrm>
              <a:off x="2130551" y="1463039"/>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10" name="object 10"/>
            <p:cNvSpPr/>
            <p:nvPr/>
          </p:nvSpPr>
          <p:spPr>
            <a:xfrm>
              <a:off x="2124201" y="1970531"/>
              <a:ext cx="723900" cy="725170"/>
            </a:xfrm>
            <a:custGeom>
              <a:avLst/>
              <a:gdLst/>
              <a:ahLst/>
              <a:cxnLst/>
              <a:rect l="l" t="t" r="r" b="b"/>
              <a:pathLst>
                <a:path w="723900" h="725169">
                  <a:moveTo>
                    <a:pt x="647319" y="648588"/>
                  </a:moveTo>
                  <a:lnTo>
                    <a:pt x="647319" y="724788"/>
                  </a:lnTo>
                  <a:lnTo>
                    <a:pt x="710819" y="693038"/>
                  </a:lnTo>
                  <a:lnTo>
                    <a:pt x="660019" y="693038"/>
                  </a:lnTo>
                  <a:lnTo>
                    <a:pt x="660019" y="680338"/>
                  </a:lnTo>
                  <a:lnTo>
                    <a:pt x="710819" y="680338"/>
                  </a:lnTo>
                  <a:lnTo>
                    <a:pt x="647319" y="648588"/>
                  </a:lnTo>
                  <a:close/>
                </a:path>
                <a:path w="723900" h="725169">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69">
                  <a:moveTo>
                    <a:pt x="710819" y="680338"/>
                  </a:moveTo>
                  <a:lnTo>
                    <a:pt x="660019" y="680338"/>
                  </a:lnTo>
                  <a:lnTo>
                    <a:pt x="660019" y="693038"/>
                  </a:lnTo>
                  <a:lnTo>
                    <a:pt x="710819" y="693038"/>
                  </a:lnTo>
                  <a:lnTo>
                    <a:pt x="723519" y="686688"/>
                  </a:lnTo>
                  <a:lnTo>
                    <a:pt x="710819" y="680338"/>
                  </a:lnTo>
                  <a:close/>
                </a:path>
                <a:path w="723900" h="725169">
                  <a:moveTo>
                    <a:pt x="12700" y="680338"/>
                  </a:moveTo>
                  <a:lnTo>
                    <a:pt x="6350" y="680338"/>
                  </a:lnTo>
                  <a:lnTo>
                    <a:pt x="12700" y="686688"/>
                  </a:lnTo>
                  <a:lnTo>
                    <a:pt x="12700" y="680338"/>
                  </a:lnTo>
                  <a:close/>
                </a:path>
                <a:path w="723900" h="725169">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11" name="object 11"/>
            <p:cNvSpPr/>
            <p:nvPr/>
          </p:nvSpPr>
          <p:spPr>
            <a:xfrm>
              <a:off x="7510272" y="3389375"/>
              <a:ext cx="1609725" cy="1247140"/>
            </a:xfrm>
            <a:custGeom>
              <a:avLst/>
              <a:gdLst/>
              <a:ahLst/>
              <a:cxnLst/>
              <a:rect l="l" t="t" r="r" b="b"/>
              <a:pathLst>
                <a:path w="1609725" h="1247139">
                  <a:moveTo>
                    <a:pt x="1401572" y="0"/>
                  </a:moveTo>
                  <a:lnTo>
                    <a:pt x="207772"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2" y="1246632"/>
                  </a:lnTo>
                  <a:lnTo>
                    <a:pt x="1401572"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2" y="0"/>
                  </a:lnTo>
                  <a:close/>
                </a:path>
              </a:pathLst>
            </a:custGeom>
            <a:solidFill>
              <a:srgbClr val="CEA85F"/>
            </a:solidFill>
          </p:spPr>
          <p:txBody>
            <a:bodyPr wrap="square" lIns="0" tIns="0" rIns="0" bIns="0" rtlCol="0"/>
            <a:lstStyle/>
            <a:p>
              <a:endParaRPr/>
            </a:p>
          </p:txBody>
        </p:sp>
      </p:grpSp>
      <p:sp>
        <p:nvSpPr>
          <p:cNvPr id="12" name="object 12"/>
          <p:cNvSpPr txBox="1"/>
          <p:nvPr/>
        </p:nvSpPr>
        <p:spPr>
          <a:xfrm>
            <a:off x="7731632" y="3744290"/>
            <a:ext cx="1168400" cy="513080"/>
          </a:xfrm>
          <a:prstGeom prst="rect">
            <a:avLst/>
          </a:prstGeom>
        </p:spPr>
        <p:txBody>
          <a:bodyPr vert="horz" wrap="square" lIns="0" tIns="12065" rIns="0" bIns="0" rtlCol="0">
            <a:spAutoFit/>
          </a:bodyPr>
          <a:lstStyle/>
          <a:p>
            <a:pPr algn="ctr">
              <a:lnSpc>
                <a:spcPct val="100000"/>
              </a:lnSpc>
              <a:spcBef>
                <a:spcPts val="95"/>
              </a:spcBef>
            </a:pPr>
            <a:r>
              <a:rPr sz="1600" spc="-30" dirty="0">
                <a:solidFill>
                  <a:srgbClr val="5F5F60"/>
                </a:solidFill>
                <a:latin typeface="Tahoma"/>
                <a:cs typeface="Tahoma"/>
              </a:rPr>
              <a:t>High</a:t>
            </a:r>
            <a:r>
              <a:rPr sz="1600" spc="-185" dirty="0">
                <a:solidFill>
                  <a:srgbClr val="5F5F60"/>
                </a:solidFill>
                <a:latin typeface="Tahoma"/>
                <a:cs typeface="Tahoma"/>
              </a:rPr>
              <a:t> </a:t>
            </a:r>
            <a:r>
              <a:rPr sz="1600" spc="-10" dirty="0">
                <a:solidFill>
                  <a:srgbClr val="5F5F60"/>
                </a:solidFill>
                <a:latin typeface="Tahoma"/>
                <a:cs typeface="Tahoma"/>
              </a:rPr>
              <a:t>Stabi</a:t>
            </a:r>
            <a:r>
              <a:rPr sz="1600" spc="5" dirty="0">
                <a:solidFill>
                  <a:srgbClr val="5F5F60"/>
                </a:solidFill>
                <a:latin typeface="Tahoma"/>
                <a:cs typeface="Tahoma"/>
              </a:rPr>
              <a:t>lity</a:t>
            </a:r>
            <a:endParaRPr sz="1600">
              <a:latin typeface="Tahoma"/>
              <a:cs typeface="Tahoma"/>
            </a:endParaRPr>
          </a:p>
          <a:p>
            <a:pPr algn="ctr">
              <a:lnSpc>
                <a:spcPct val="100000"/>
              </a:lnSpc>
              <a:spcBef>
                <a:spcPts val="5"/>
              </a:spcBef>
            </a:pPr>
            <a:r>
              <a:rPr sz="1600" spc="-10" dirty="0">
                <a:solidFill>
                  <a:srgbClr val="5F5F60"/>
                </a:solidFill>
                <a:latin typeface="Tahoma"/>
                <a:cs typeface="Tahoma"/>
              </a:rPr>
              <a:t>Oscillator</a:t>
            </a:r>
            <a:endParaRPr sz="1600">
              <a:latin typeface="Tahoma"/>
              <a:cs typeface="Tahoma"/>
            </a:endParaRPr>
          </a:p>
        </p:txBody>
      </p:sp>
      <p:sp>
        <p:nvSpPr>
          <p:cNvPr id="13" name="object 13"/>
          <p:cNvSpPr/>
          <p:nvPr/>
        </p:nvSpPr>
        <p:spPr>
          <a:xfrm>
            <a:off x="4457700" y="2260091"/>
            <a:ext cx="3529965" cy="1461770"/>
          </a:xfrm>
          <a:custGeom>
            <a:avLst/>
            <a:gdLst/>
            <a:ahLst/>
            <a:cxnLst/>
            <a:rect l="l" t="t" r="r" b="b"/>
            <a:pathLst>
              <a:path w="3529965" h="1461770">
                <a:moveTo>
                  <a:pt x="794639" y="608076"/>
                </a:moveTo>
                <a:lnTo>
                  <a:pt x="781939" y="601726"/>
                </a:lnTo>
                <a:lnTo>
                  <a:pt x="718439" y="569976"/>
                </a:lnTo>
                <a:lnTo>
                  <a:pt x="718439" y="601726"/>
                </a:lnTo>
                <a:lnTo>
                  <a:pt x="0" y="601726"/>
                </a:lnTo>
                <a:lnTo>
                  <a:pt x="0" y="614426"/>
                </a:lnTo>
                <a:lnTo>
                  <a:pt x="718439" y="614426"/>
                </a:lnTo>
                <a:lnTo>
                  <a:pt x="718439" y="646176"/>
                </a:lnTo>
                <a:lnTo>
                  <a:pt x="781939" y="614426"/>
                </a:lnTo>
                <a:lnTo>
                  <a:pt x="794639" y="608076"/>
                </a:lnTo>
                <a:close/>
              </a:path>
              <a:path w="3529965" h="146177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 w="3529965" h="1461770">
                <a:moveTo>
                  <a:pt x="3052572" y="1423416"/>
                </a:moveTo>
                <a:lnTo>
                  <a:pt x="3039872" y="1417066"/>
                </a:lnTo>
                <a:lnTo>
                  <a:pt x="2976372" y="1385316"/>
                </a:lnTo>
                <a:lnTo>
                  <a:pt x="2976372" y="1417066"/>
                </a:lnTo>
                <a:lnTo>
                  <a:pt x="2397252" y="1417066"/>
                </a:lnTo>
                <a:lnTo>
                  <a:pt x="2397252" y="1429766"/>
                </a:lnTo>
                <a:lnTo>
                  <a:pt x="2976372" y="1429766"/>
                </a:lnTo>
                <a:lnTo>
                  <a:pt x="2976372" y="1461516"/>
                </a:lnTo>
                <a:lnTo>
                  <a:pt x="3039872" y="1429766"/>
                </a:lnTo>
                <a:lnTo>
                  <a:pt x="3052572" y="1423416"/>
                </a:lnTo>
                <a:close/>
              </a:path>
              <a:path w="3529965" h="1461770">
                <a:moveTo>
                  <a:pt x="3529965" y="693166"/>
                </a:moveTo>
                <a:lnTo>
                  <a:pt x="2482596" y="693166"/>
                </a:lnTo>
                <a:lnTo>
                  <a:pt x="2482596" y="661416"/>
                </a:lnTo>
                <a:lnTo>
                  <a:pt x="2406396" y="699516"/>
                </a:lnTo>
                <a:lnTo>
                  <a:pt x="2482596" y="737616"/>
                </a:lnTo>
                <a:lnTo>
                  <a:pt x="2482596" y="705866"/>
                </a:lnTo>
                <a:lnTo>
                  <a:pt x="3529965" y="705866"/>
                </a:lnTo>
                <a:lnTo>
                  <a:pt x="3529965" y="693166"/>
                </a:lnTo>
                <a:close/>
              </a:path>
            </a:pathLst>
          </a:custGeom>
          <a:solidFill>
            <a:srgbClr val="343894"/>
          </a:solidFill>
        </p:spPr>
        <p:txBody>
          <a:bodyPr wrap="square" lIns="0" tIns="0" rIns="0" bIns="0" rtlCol="0"/>
          <a:lstStyle/>
          <a:p>
            <a:endParaRPr/>
          </a:p>
        </p:txBody>
      </p:sp>
      <p:sp>
        <p:nvSpPr>
          <p:cNvPr id="14" name="object 14"/>
          <p:cNvSpPr txBox="1"/>
          <p:nvPr/>
        </p:nvSpPr>
        <p:spPr>
          <a:xfrm>
            <a:off x="7026020" y="2634488"/>
            <a:ext cx="71120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spc="10" dirty="0">
                <a:solidFill>
                  <a:srgbClr val="5F5F60"/>
                </a:solidFill>
                <a:latin typeface="Franklin Gothic Medium"/>
                <a:cs typeface="Franklin Gothic Medium"/>
              </a:rPr>
              <a:t> </a:t>
            </a:r>
            <a:r>
              <a:rPr sz="1400" spc="-50" dirty="0">
                <a:solidFill>
                  <a:srgbClr val="5F5F60"/>
                </a:solidFill>
                <a:latin typeface="Franklin Gothic Medium"/>
                <a:cs typeface="Franklin Gothic Medium"/>
              </a:rPr>
              <a:t>M</a:t>
            </a:r>
            <a:r>
              <a:rPr sz="1400" spc="-65" dirty="0">
                <a:solidFill>
                  <a:srgbClr val="5F5F60"/>
                </a:solidFill>
                <a:latin typeface="Franklin Gothic Medium"/>
                <a:cs typeface="Franklin Gothic Medium"/>
              </a:rPr>
              <a:t>A</a:t>
            </a:r>
            <a:r>
              <a:rPr sz="1400" dirty="0">
                <a:solidFill>
                  <a:srgbClr val="5F5F60"/>
                </a:solidFill>
                <a:latin typeface="Franklin Gothic Medium"/>
                <a:cs typeface="Franklin Gothic Medium"/>
              </a:rPr>
              <a:t>C</a:t>
            </a:r>
            <a:endParaRPr sz="1400">
              <a:latin typeface="Franklin Gothic Medium"/>
              <a:cs typeface="Franklin Gothic Medium"/>
            </a:endParaRPr>
          </a:p>
        </p:txBody>
      </p:sp>
      <p:sp>
        <p:nvSpPr>
          <p:cNvPr id="15" name="object 15"/>
          <p:cNvSpPr txBox="1"/>
          <p:nvPr/>
        </p:nvSpPr>
        <p:spPr>
          <a:xfrm>
            <a:off x="4582795" y="2526030"/>
            <a:ext cx="43053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6" name="object 16"/>
          <p:cNvSpPr txBox="1"/>
          <p:nvPr/>
        </p:nvSpPr>
        <p:spPr>
          <a:xfrm>
            <a:off x="4586478" y="1965451"/>
            <a:ext cx="415290" cy="23939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7" name="object 17"/>
          <p:cNvSpPr txBox="1"/>
          <p:nvPr/>
        </p:nvSpPr>
        <p:spPr>
          <a:xfrm>
            <a:off x="6936105" y="3468370"/>
            <a:ext cx="49275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5F5F60"/>
                </a:solidFill>
                <a:latin typeface="Franklin Gothic Medium"/>
                <a:cs typeface="Franklin Gothic Medium"/>
              </a:rPr>
              <a:t>Discipline</a:t>
            </a:r>
            <a:endParaRPr sz="900">
              <a:latin typeface="Franklin Gothic Medium"/>
              <a:cs typeface="Franklin Gothic Medium"/>
            </a:endParaRPr>
          </a:p>
        </p:txBody>
      </p:sp>
      <p:sp>
        <p:nvSpPr>
          <p:cNvPr id="18" name="object 18"/>
          <p:cNvSpPr/>
          <p:nvPr/>
        </p:nvSpPr>
        <p:spPr>
          <a:xfrm>
            <a:off x="5244084" y="1901951"/>
            <a:ext cx="1610995" cy="3563620"/>
          </a:xfrm>
          <a:custGeom>
            <a:avLst/>
            <a:gdLst/>
            <a:ahLst/>
            <a:cxnLst/>
            <a:rect l="l" t="t" r="r" b="b"/>
            <a:pathLst>
              <a:path w="1610995" h="3563620">
                <a:moveTo>
                  <a:pt x="1342389" y="0"/>
                </a:moveTo>
                <a:lnTo>
                  <a:pt x="268477" y="0"/>
                </a:lnTo>
                <a:lnTo>
                  <a:pt x="220203" y="4323"/>
                </a:lnTo>
                <a:lnTo>
                  <a:pt x="174773" y="16789"/>
                </a:lnTo>
                <a:lnTo>
                  <a:pt x="132945" y="36641"/>
                </a:lnTo>
                <a:lnTo>
                  <a:pt x="95476" y="63123"/>
                </a:lnTo>
                <a:lnTo>
                  <a:pt x="63123" y="95476"/>
                </a:lnTo>
                <a:lnTo>
                  <a:pt x="36641" y="132945"/>
                </a:lnTo>
                <a:lnTo>
                  <a:pt x="16789" y="174773"/>
                </a:lnTo>
                <a:lnTo>
                  <a:pt x="4323" y="220203"/>
                </a:lnTo>
                <a:lnTo>
                  <a:pt x="0" y="268477"/>
                </a:lnTo>
                <a:lnTo>
                  <a:pt x="0" y="3294634"/>
                </a:lnTo>
                <a:lnTo>
                  <a:pt x="4323" y="3342908"/>
                </a:lnTo>
                <a:lnTo>
                  <a:pt x="16789" y="3388338"/>
                </a:lnTo>
                <a:lnTo>
                  <a:pt x="36641" y="3430166"/>
                </a:lnTo>
                <a:lnTo>
                  <a:pt x="63123" y="3467635"/>
                </a:lnTo>
                <a:lnTo>
                  <a:pt x="95476" y="3499988"/>
                </a:lnTo>
                <a:lnTo>
                  <a:pt x="132945" y="3526470"/>
                </a:lnTo>
                <a:lnTo>
                  <a:pt x="174773" y="3546322"/>
                </a:lnTo>
                <a:lnTo>
                  <a:pt x="220203" y="3558788"/>
                </a:lnTo>
                <a:lnTo>
                  <a:pt x="268477" y="3563112"/>
                </a:lnTo>
                <a:lnTo>
                  <a:pt x="1342389" y="3563112"/>
                </a:lnTo>
                <a:lnTo>
                  <a:pt x="1390664" y="3558788"/>
                </a:lnTo>
                <a:lnTo>
                  <a:pt x="1436094" y="3546322"/>
                </a:lnTo>
                <a:lnTo>
                  <a:pt x="1477922" y="3526470"/>
                </a:lnTo>
                <a:lnTo>
                  <a:pt x="1515391" y="3499988"/>
                </a:lnTo>
                <a:lnTo>
                  <a:pt x="1547744" y="3467635"/>
                </a:lnTo>
                <a:lnTo>
                  <a:pt x="1574226" y="3430166"/>
                </a:lnTo>
                <a:lnTo>
                  <a:pt x="1594078" y="3388338"/>
                </a:lnTo>
                <a:lnTo>
                  <a:pt x="1606544" y="3342908"/>
                </a:lnTo>
                <a:lnTo>
                  <a:pt x="1610867" y="3294634"/>
                </a:lnTo>
                <a:lnTo>
                  <a:pt x="1610867" y="268477"/>
                </a:lnTo>
                <a:lnTo>
                  <a:pt x="1606544" y="220203"/>
                </a:lnTo>
                <a:lnTo>
                  <a:pt x="1594078" y="174773"/>
                </a:lnTo>
                <a:lnTo>
                  <a:pt x="1574226" y="132945"/>
                </a:lnTo>
                <a:lnTo>
                  <a:pt x="1547744" y="95476"/>
                </a:lnTo>
                <a:lnTo>
                  <a:pt x="1515391" y="63123"/>
                </a:lnTo>
                <a:lnTo>
                  <a:pt x="1477922" y="36641"/>
                </a:lnTo>
                <a:lnTo>
                  <a:pt x="1436094" y="16789"/>
                </a:lnTo>
                <a:lnTo>
                  <a:pt x="1390664" y="4323"/>
                </a:lnTo>
                <a:lnTo>
                  <a:pt x="1342389" y="0"/>
                </a:lnTo>
                <a:close/>
              </a:path>
            </a:pathLst>
          </a:custGeom>
          <a:solidFill>
            <a:srgbClr val="CEA85F"/>
          </a:solidFill>
        </p:spPr>
        <p:txBody>
          <a:bodyPr wrap="square" lIns="0" tIns="0" rIns="0" bIns="0" rtlCol="0"/>
          <a:lstStyle/>
          <a:p>
            <a:endParaRPr/>
          </a:p>
        </p:txBody>
      </p:sp>
      <p:sp>
        <p:nvSpPr>
          <p:cNvPr id="19" name="object 19"/>
          <p:cNvSpPr txBox="1"/>
          <p:nvPr/>
        </p:nvSpPr>
        <p:spPr>
          <a:xfrm>
            <a:off x="5576061" y="3293491"/>
            <a:ext cx="946785" cy="756920"/>
          </a:xfrm>
          <a:prstGeom prst="rect">
            <a:avLst/>
          </a:prstGeom>
        </p:spPr>
        <p:txBody>
          <a:bodyPr vert="horz" wrap="square" lIns="0" tIns="12065" rIns="0" bIns="0" rtlCol="0">
            <a:spAutoFit/>
          </a:bodyPr>
          <a:lstStyle/>
          <a:p>
            <a:pPr marL="12700" marR="5080" algn="ctr">
              <a:lnSpc>
                <a:spcPct val="100000"/>
              </a:lnSpc>
              <a:spcBef>
                <a:spcPts val="95"/>
              </a:spcBef>
            </a:pPr>
            <a:r>
              <a:rPr sz="1600" spc="-10" dirty="0">
                <a:solidFill>
                  <a:srgbClr val="5F5F60"/>
                </a:solidFill>
                <a:latin typeface="Tahoma"/>
                <a:cs typeface="Tahoma"/>
              </a:rPr>
              <a:t>Clock </a:t>
            </a:r>
            <a:r>
              <a:rPr sz="1600" spc="-5" dirty="0">
                <a:solidFill>
                  <a:srgbClr val="5F5F60"/>
                </a:solidFill>
                <a:latin typeface="Tahoma"/>
                <a:cs typeface="Tahoma"/>
              </a:rPr>
              <a:t> P</a:t>
            </a:r>
            <a:r>
              <a:rPr sz="1600" spc="-10" dirty="0">
                <a:solidFill>
                  <a:srgbClr val="5F5F60"/>
                </a:solidFill>
                <a:latin typeface="Tahoma"/>
                <a:cs typeface="Tahoma"/>
              </a:rPr>
              <a:t>r</a:t>
            </a:r>
            <a:r>
              <a:rPr sz="1600" spc="-30" dirty="0">
                <a:solidFill>
                  <a:srgbClr val="5F5F60"/>
                </a:solidFill>
                <a:latin typeface="Tahoma"/>
                <a:cs typeface="Tahoma"/>
              </a:rPr>
              <a:t>oces</a:t>
            </a:r>
            <a:r>
              <a:rPr sz="1600" spc="-10" dirty="0">
                <a:solidFill>
                  <a:srgbClr val="5F5F60"/>
                </a:solidFill>
                <a:latin typeface="Tahoma"/>
                <a:cs typeface="Tahoma"/>
              </a:rPr>
              <a:t>si</a:t>
            </a:r>
            <a:r>
              <a:rPr sz="1600" spc="-40" dirty="0">
                <a:solidFill>
                  <a:srgbClr val="5F5F60"/>
                </a:solidFill>
                <a:latin typeface="Tahoma"/>
                <a:cs typeface="Tahoma"/>
              </a:rPr>
              <a:t>ng  </a:t>
            </a:r>
            <a:r>
              <a:rPr sz="1600" spc="-50" dirty="0">
                <a:solidFill>
                  <a:srgbClr val="5F5F60"/>
                </a:solidFill>
                <a:latin typeface="Tahoma"/>
                <a:cs typeface="Tahoma"/>
              </a:rPr>
              <a:t>FPGA</a:t>
            </a:r>
            <a:endParaRPr sz="1600">
              <a:latin typeface="Tahoma"/>
              <a:cs typeface="Tahoma"/>
            </a:endParaRPr>
          </a:p>
        </p:txBody>
      </p:sp>
      <p:sp>
        <p:nvSpPr>
          <p:cNvPr id="20" name="object 20"/>
          <p:cNvSpPr txBox="1"/>
          <p:nvPr/>
        </p:nvSpPr>
        <p:spPr>
          <a:xfrm>
            <a:off x="1918461" y="1152905"/>
            <a:ext cx="4229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L2</a:t>
            </a:r>
            <a:endParaRPr sz="1200">
              <a:latin typeface="Franklin Gothic Medium"/>
              <a:cs typeface="Franklin Gothic Medium"/>
            </a:endParaRPr>
          </a:p>
        </p:txBody>
      </p:sp>
      <p:sp>
        <p:nvSpPr>
          <p:cNvPr id="21" name="object 21"/>
          <p:cNvSpPr/>
          <p:nvPr/>
        </p:nvSpPr>
        <p:spPr>
          <a:xfrm>
            <a:off x="2848355" y="4293108"/>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sp>
        <p:nvSpPr>
          <p:cNvPr id="22" name="object 22"/>
          <p:cNvSpPr txBox="1"/>
          <p:nvPr/>
        </p:nvSpPr>
        <p:spPr>
          <a:xfrm>
            <a:off x="3240277" y="4648961"/>
            <a:ext cx="838835" cy="513080"/>
          </a:xfrm>
          <a:prstGeom prst="rect">
            <a:avLst/>
          </a:prstGeom>
        </p:spPr>
        <p:txBody>
          <a:bodyPr vert="horz" wrap="square" lIns="0" tIns="12065" rIns="0" bIns="0" rtlCol="0">
            <a:spAutoFit/>
          </a:bodyPr>
          <a:lstStyle/>
          <a:p>
            <a:pPr marR="4445"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marR="5080" algn="ctr">
              <a:lnSpc>
                <a:spcPct val="100000"/>
              </a:lnSpc>
            </a:pPr>
            <a:r>
              <a:rPr sz="1600" spc="-55" dirty="0">
                <a:solidFill>
                  <a:srgbClr val="5F5F60"/>
                </a:solidFill>
                <a:latin typeface="Tahoma"/>
                <a:cs typeface="Tahoma"/>
              </a:rPr>
              <a:t>Re</a:t>
            </a:r>
            <a:r>
              <a:rPr sz="1600" spc="-40" dirty="0">
                <a:solidFill>
                  <a:srgbClr val="5F5F60"/>
                </a:solidFill>
                <a:latin typeface="Tahoma"/>
                <a:cs typeface="Tahoma"/>
              </a:rPr>
              <a:t>ceiver2</a:t>
            </a:r>
            <a:endParaRPr sz="1600">
              <a:latin typeface="Tahoma"/>
              <a:cs typeface="Tahoma"/>
            </a:endParaRPr>
          </a:p>
        </p:txBody>
      </p:sp>
      <p:grpSp>
        <p:nvGrpSpPr>
          <p:cNvPr id="23" name="object 23"/>
          <p:cNvGrpSpPr/>
          <p:nvPr/>
        </p:nvGrpSpPr>
        <p:grpSpPr>
          <a:xfrm>
            <a:off x="1857501" y="3716782"/>
            <a:ext cx="3395345" cy="1449705"/>
            <a:chOff x="1857501" y="3716782"/>
            <a:chExt cx="3395345" cy="1449705"/>
          </a:xfrm>
        </p:grpSpPr>
        <p:sp>
          <p:nvSpPr>
            <p:cNvPr id="24" name="object 24"/>
            <p:cNvSpPr/>
            <p:nvPr/>
          </p:nvSpPr>
          <p:spPr>
            <a:xfrm>
              <a:off x="1863851" y="3723132"/>
              <a:ext cx="533400" cy="506095"/>
            </a:xfrm>
            <a:custGeom>
              <a:avLst/>
              <a:gdLst/>
              <a:ahLst/>
              <a:cxnLst/>
              <a:rect l="l" t="t" r="r" b="b"/>
              <a:pathLst>
                <a:path w="533400" h="506095">
                  <a:moveTo>
                    <a:pt x="0" y="0"/>
                  </a:moveTo>
                  <a:lnTo>
                    <a:pt x="533400" y="0"/>
                  </a:lnTo>
                  <a:lnTo>
                    <a:pt x="266700" y="505968"/>
                  </a:lnTo>
                  <a:lnTo>
                    <a:pt x="0" y="0"/>
                  </a:lnTo>
                  <a:close/>
                </a:path>
              </a:pathLst>
            </a:custGeom>
            <a:ln w="12700">
              <a:solidFill>
                <a:srgbClr val="5F5F60"/>
              </a:solidFill>
            </a:ln>
          </p:spPr>
          <p:txBody>
            <a:bodyPr wrap="square" lIns="0" tIns="0" rIns="0" bIns="0" rtlCol="0"/>
            <a:lstStyle/>
            <a:p>
              <a:endParaRPr/>
            </a:p>
          </p:txBody>
        </p:sp>
        <p:sp>
          <p:nvSpPr>
            <p:cNvPr id="25" name="object 25"/>
            <p:cNvSpPr/>
            <p:nvPr/>
          </p:nvSpPr>
          <p:spPr>
            <a:xfrm>
              <a:off x="2130551" y="3723132"/>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26" name="object 26"/>
            <p:cNvSpPr/>
            <p:nvPr/>
          </p:nvSpPr>
          <p:spPr>
            <a:xfrm>
              <a:off x="2124201" y="4229100"/>
              <a:ext cx="723900" cy="725170"/>
            </a:xfrm>
            <a:custGeom>
              <a:avLst/>
              <a:gdLst/>
              <a:ahLst/>
              <a:cxnLst/>
              <a:rect l="l" t="t" r="r" b="b"/>
              <a:pathLst>
                <a:path w="723900" h="725170">
                  <a:moveTo>
                    <a:pt x="647319" y="648588"/>
                  </a:moveTo>
                  <a:lnTo>
                    <a:pt x="647319" y="724788"/>
                  </a:lnTo>
                  <a:lnTo>
                    <a:pt x="710819" y="693038"/>
                  </a:lnTo>
                  <a:lnTo>
                    <a:pt x="660019" y="693038"/>
                  </a:lnTo>
                  <a:lnTo>
                    <a:pt x="660019" y="680338"/>
                  </a:lnTo>
                  <a:lnTo>
                    <a:pt x="710819" y="680338"/>
                  </a:lnTo>
                  <a:lnTo>
                    <a:pt x="647319" y="648588"/>
                  </a:lnTo>
                  <a:close/>
                </a:path>
                <a:path w="723900" h="725170">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70">
                  <a:moveTo>
                    <a:pt x="710819" y="680338"/>
                  </a:moveTo>
                  <a:lnTo>
                    <a:pt x="660019" y="680338"/>
                  </a:lnTo>
                  <a:lnTo>
                    <a:pt x="660019" y="693038"/>
                  </a:lnTo>
                  <a:lnTo>
                    <a:pt x="710819" y="693038"/>
                  </a:lnTo>
                  <a:lnTo>
                    <a:pt x="723519" y="686688"/>
                  </a:lnTo>
                  <a:lnTo>
                    <a:pt x="710819" y="680338"/>
                  </a:lnTo>
                  <a:close/>
                </a:path>
                <a:path w="723900" h="725170">
                  <a:moveTo>
                    <a:pt x="12700" y="680338"/>
                  </a:moveTo>
                  <a:lnTo>
                    <a:pt x="6350" y="680338"/>
                  </a:lnTo>
                  <a:lnTo>
                    <a:pt x="12700" y="686688"/>
                  </a:lnTo>
                  <a:lnTo>
                    <a:pt x="12700" y="680338"/>
                  </a:lnTo>
                  <a:close/>
                </a:path>
                <a:path w="723900" h="725170">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27" name="object 27"/>
            <p:cNvSpPr/>
            <p:nvPr/>
          </p:nvSpPr>
          <p:spPr>
            <a:xfrm>
              <a:off x="4457700" y="4518659"/>
              <a:ext cx="795020" cy="647700"/>
            </a:xfrm>
            <a:custGeom>
              <a:avLst/>
              <a:gdLst/>
              <a:ahLst/>
              <a:cxnLst/>
              <a:rect l="l" t="t" r="r" b="b"/>
              <a:pathLst>
                <a:path w="795020" h="647700">
                  <a:moveTo>
                    <a:pt x="794639" y="609600"/>
                  </a:moveTo>
                  <a:lnTo>
                    <a:pt x="781939" y="603250"/>
                  </a:lnTo>
                  <a:lnTo>
                    <a:pt x="718439" y="571500"/>
                  </a:lnTo>
                  <a:lnTo>
                    <a:pt x="718439" y="603250"/>
                  </a:lnTo>
                  <a:lnTo>
                    <a:pt x="0" y="603250"/>
                  </a:lnTo>
                  <a:lnTo>
                    <a:pt x="0" y="615950"/>
                  </a:lnTo>
                  <a:lnTo>
                    <a:pt x="718439" y="615950"/>
                  </a:lnTo>
                  <a:lnTo>
                    <a:pt x="718439" y="647700"/>
                  </a:lnTo>
                  <a:lnTo>
                    <a:pt x="781939" y="615950"/>
                  </a:lnTo>
                  <a:lnTo>
                    <a:pt x="794639" y="609600"/>
                  </a:lnTo>
                  <a:close/>
                </a:path>
                <a:path w="795020" h="64770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Lst>
            </a:custGeom>
            <a:solidFill>
              <a:srgbClr val="343894"/>
            </a:solidFill>
          </p:spPr>
          <p:txBody>
            <a:bodyPr wrap="square" lIns="0" tIns="0" rIns="0" bIns="0" rtlCol="0"/>
            <a:lstStyle/>
            <a:p>
              <a:endParaRPr/>
            </a:p>
          </p:txBody>
        </p:sp>
      </p:grpSp>
      <p:sp>
        <p:nvSpPr>
          <p:cNvPr id="28" name="object 28"/>
          <p:cNvSpPr txBox="1"/>
          <p:nvPr/>
        </p:nvSpPr>
        <p:spPr>
          <a:xfrm>
            <a:off x="4595495" y="4785740"/>
            <a:ext cx="417830" cy="239395"/>
          </a:xfrm>
          <a:prstGeom prst="rect">
            <a:avLst/>
          </a:prstGeom>
        </p:spPr>
        <p:txBody>
          <a:bodyPr vert="horz" wrap="square" lIns="0" tIns="12700" rIns="0" bIns="0" rtlCol="0">
            <a:spAutoFit/>
          </a:bodyPr>
          <a:lstStyle/>
          <a:p>
            <a:pPr>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29" name="object 29"/>
          <p:cNvSpPr txBox="1"/>
          <p:nvPr/>
        </p:nvSpPr>
        <p:spPr>
          <a:xfrm>
            <a:off x="4599178" y="4225290"/>
            <a:ext cx="402590" cy="239395"/>
          </a:xfrm>
          <a:prstGeom prst="rect">
            <a:avLst/>
          </a:prstGeom>
        </p:spPr>
        <p:txBody>
          <a:bodyPr vert="horz" wrap="square" lIns="0" tIns="12700" rIns="0" bIns="0" rtlCol="0">
            <a:spAutoFit/>
          </a:bodyPr>
          <a:lstStyle/>
          <a:p>
            <a:pPr>
              <a:lnSpc>
                <a:spcPct val="100000"/>
              </a:lnSpc>
              <a:spcBef>
                <a:spcPts val="100"/>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0" name="object 30"/>
          <p:cNvSpPr txBox="1"/>
          <p:nvPr/>
        </p:nvSpPr>
        <p:spPr>
          <a:xfrm>
            <a:off x="1931161" y="3403472"/>
            <a:ext cx="410209"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L5</a:t>
            </a:r>
            <a:endParaRPr sz="1200">
              <a:latin typeface="Franklin Gothic Medium"/>
              <a:cs typeface="Franklin Gothic Medium"/>
            </a:endParaRPr>
          </a:p>
        </p:txBody>
      </p:sp>
      <p:sp>
        <p:nvSpPr>
          <p:cNvPr id="31" name="object 31"/>
          <p:cNvSpPr/>
          <p:nvPr/>
        </p:nvSpPr>
        <p:spPr>
          <a:xfrm>
            <a:off x="6854952" y="409498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2" name="object 32"/>
          <p:cNvSpPr txBox="1"/>
          <p:nvPr/>
        </p:nvSpPr>
        <p:spPr>
          <a:xfrm>
            <a:off x="6995541" y="3842765"/>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33" name="object 33"/>
          <p:cNvSpPr/>
          <p:nvPr/>
        </p:nvSpPr>
        <p:spPr>
          <a:xfrm>
            <a:off x="6854952" y="425500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4" name="object 34"/>
          <p:cNvSpPr txBox="1"/>
          <p:nvPr/>
        </p:nvSpPr>
        <p:spPr>
          <a:xfrm>
            <a:off x="6995541" y="4323969"/>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5" name="object 35"/>
          <p:cNvSpPr/>
          <p:nvPr/>
        </p:nvSpPr>
        <p:spPr>
          <a:xfrm>
            <a:off x="1601724" y="3374134"/>
            <a:ext cx="3766185" cy="2264665"/>
          </a:xfrm>
          <a:custGeom>
            <a:avLst/>
            <a:gdLst/>
            <a:ahLst/>
            <a:cxnLst/>
            <a:rect l="l" t="t" r="r" b="b"/>
            <a:pathLst>
              <a:path w="3766185" h="2255520">
                <a:moveTo>
                  <a:pt x="0" y="2255520"/>
                </a:moveTo>
                <a:lnTo>
                  <a:pt x="3765804" y="2255520"/>
                </a:lnTo>
                <a:lnTo>
                  <a:pt x="3765804" y="0"/>
                </a:lnTo>
                <a:lnTo>
                  <a:pt x="0" y="0"/>
                </a:lnTo>
                <a:lnTo>
                  <a:pt x="0" y="2255520"/>
                </a:lnTo>
                <a:close/>
              </a:path>
            </a:pathLst>
          </a:custGeom>
          <a:ln w="12700">
            <a:solidFill>
              <a:srgbClr val="FF0000"/>
            </a:solidFill>
          </a:ln>
        </p:spPr>
        <p:txBody>
          <a:bodyPr wrap="square" lIns="0" tIns="0" rIns="0" bIns="0" rtlCol="0"/>
          <a:lstStyle/>
          <a:p>
            <a:endParaRPr/>
          </a:p>
        </p:txBody>
      </p:sp>
      <p:sp>
        <p:nvSpPr>
          <p:cNvPr id="36" name="object 36"/>
          <p:cNvSpPr txBox="1"/>
          <p:nvPr/>
        </p:nvSpPr>
        <p:spPr>
          <a:xfrm>
            <a:off x="1643252" y="3094101"/>
            <a:ext cx="65341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FF0000"/>
                </a:solidFill>
                <a:latin typeface="Franklin Gothic Medium"/>
                <a:cs typeface="Franklin Gothic Medium"/>
              </a:rPr>
              <a:t>Optio</a:t>
            </a:r>
            <a:r>
              <a:rPr sz="1400" spc="-20" dirty="0">
                <a:solidFill>
                  <a:srgbClr val="FF0000"/>
                </a:solidFill>
                <a:latin typeface="Franklin Gothic Medium"/>
                <a:cs typeface="Franklin Gothic Medium"/>
              </a:rPr>
              <a:t>nal</a:t>
            </a:r>
            <a:endParaRPr sz="1400">
              <a:latin typeface="Franklin Gothic Medium"/>
              <a:cs typeface="Franklin Gothic Medium"/>
            </a:endParaRPr>
          </a:p>
        </p:txBody>
      </p:sp>
      <p:grpSp>
        <p:nvGrpSpPr>
          <p:cNvPr id="37" name="object 37"/>
          <p:cNvGrpSpPr/>
          <p:nvPr/>
        </p:nvGrpSpPr>
        <p:grpSpPr>
          <a:xfrm>
            <a:off x="7620" y="2328672"/>
            <a:ext cx="12362877" cy="3136899"/>
            <a:chOff x="7620" y="2328672"/>
            <a:chExt cx="12362877" cy="3136899"/>
          </a:xfrm>
        </p:grpSpPr>
        <p:sp>
          <p:nvSpPr>
            <p:cNvPr id="38" name="object 38"/>
            <p:cNvSpPr/>
            <p:nvPr/>
          </p:nvSpPr>
          <p:spPr>
            <a:xfrm>
              <a:off x="7987284" y="2950463"/>
              <a:ext cx="0" cy="439420"/>
            </a:xfrm>
            <a:custGeom>
              <a:avLst/>
              <a:gdLst/>
              <a:ahLst/>
              <a:cxnLst/>
              <a:rect l="l" t="t" r="r" b="b"/>
              <a:pathLst>
                <a:path h="439420">
                  <a:moveTo>
                    <a:pt x="0" y="438912"/>
                  </a:moveTo>
                  <a:lnTo>
                    <a:pt x="0" y="0"/>
                  </a:lnTo>
                </a:path>
              </a:pathLst>
            </a:custGeom>
            <a:ln w="6350">
              <a:solidFill>
                <a:srgbClr val="5F5F6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7620" y="2328672"/>
              <a:ext cx="1347215" cy="685800"/>
            </a:xfrm>
            <a:prstGeom prst="rect">
              <a:avLst/>
            </a:prstGeom>
          </p:spPr>
        </p:pic>
        <p:pic>
          <p:nvPicPr>
            <p:cNvPr id="40" name="object 40"/>
            <p:cNvPicPr/>
            <p:nvPr/>
          </p:nvPicPr>
          <p:blipFill>
            <a:blip r:embed="rId4" cstate="print"/>
            <a:stretch>
              <a:fillRect/>
            </a:stretch>
          </p:blipFill>
          <p:spPr>
            <a:xfrm>
              <a:off x="9463796" y="3466225"/>
              <a:ext cx="1172058" cy="1002295"/>
            </a:xfrm>
            <a:prstGeom prst="rect">
              <a:avLst/>
            </a:prstGeom>
          </p:spPr>
        </p:pic>
        <p:pic>
          <p:nvPicPr>
            <p:cNvPr id="41" name="object 41"/>
            <p:cNvPicPr/>
            <p:nvPr/>
          </p:nvPicPr>
          <p:blipFill>
            <a:blip r:embed="rId5" cstate="print"/>
            <a:stretch>
              <a:fillRect/>
            </a:stretch>
          </p:blipFill>
          <p:spPr>
            <a:xfrm>
              <a:off x="9701912" y="4757927"/>
              <a:ext cx="888363" cy="707644"/>
            </a:xfrm>
            <a:prstGeom prst="rect">
              <a:avLst/>
            </a:prstGeom>
          </p:spPr>
        </p:pic>
        <p:pic>
          <p:nvPicPr>
            <p:cNvPr id="42" name="object 42"/>
            <p:cNvPicPr/>
            <p:nvPr/>
          </p:nvPicPr>
          <p:blipFill>
            <a:blip r:embed="rId6" cstate="print"/>
            <a:stretch>
              <a:fillRect/>
            </a:stretch>
          </p:blipFill>
          <p:spPr>
            <a:xfrm>
              <a:off x="10375581" y="3961637"/>
              <a:ext cx="1994916" cy="1374647"/>
            </a:xfrm>
            <a:prstGeom prst="rect">
              <a:avLst/>
            </a:prstGeom>
          </p:spPr>
        </p:pic>
      </p:grpSp>
      <p:sp>
        <p:nvSpPr>
          <p:cNvPr id="43" name="object 43"/>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64522" y="457200"/>
            <a:ext cx="1400175" cy="756920"/>
          </a:xfrm>
          <a:prstGeom prst="rect">
            <a:avLst/>
          </a:prstGeom>
        </p:spPr>
        <p:txBody>
          <a:bodyPr vert="horz" wrap="square" lIns="0" tIns="12700" rIns="0" bIns="0" rtlCol="0">
            <a:spAutoFit/>
          </a:bodyPr>
          <a:lstStyle/>
          <a:p>
            <a:pPr marL="12700">
              <a:lnSpc>
                <a:spcPct val="100000"/>
              </a:lnSpc>
              <a:spcBef>
                <a:spcPts val="100"/>
              </a:spcBef>
            </a:pPr>
            <a:r>
              <a:rPr sz="4800" spc="-55" dirty="0">
                <a:solidFill>
                  <a:srgbClr val="5F5F60"/>
                </a:solidFill>
              </a:rPr>
              <a:t>FP</a:t>
            </a:r>
            <a:r>
              <a:rPr sz="4800" spc="-45" dirty="0">
                <a:solidFill>
                  <a:srgbClr val="5F5F60"/>
                </a:solidFill>
              </a:rPr>
              <a:t>G</a:t>
            </a:r>
            <a:r>
              <a:rPr sz="4800" spc="-325" dirty="0">
                <a:solidFill>
                  <a:srgbClr val="5F5F60"/>
                </a:solidFill>
              </a:rPr>
              <a:t>A</a:t>
            </a:r>
            <a:endParaRPr sz="4800" dirty="0"/>
          </a:p>
        </p:txBody>
      </p:sp>
      <p:pic>
        <p:nvPicPr>
          <p:cNvPr id="3" name="object 3"/>
          <p:cNvPicPr/>
          <p:nvPr/>
        </p:nvPicPr>
        <p:blipFill>
          <a:blip r:embed="rId2" cstate="print"/>
          <a:stretch>
            <a:fillRect/>
          </a:stretch>
        </p:blipFill>
        <p:spPr>
          <a:xfrm>
            <a:off x="5755113" y="1809552"/>
            <a:ext cx="5893327" cy="2941771"/>
          </a:xfrm>
          <a:prstGeom prst="rect">
            <a:avLst/>
          </a:prstGeom>
        </p:spPr>
      </p:pic>
      <p:pic>
        <p:nvPicPr>
          <p:cNvPr id="4" name="object 4"/>
          <p:cNvPicPr/>
          <p:nvPr/>
        </p:nvPicPr>
        <p:blipFill>
          <a:blip r:embed="rId3" cstate="print"/>
          <a:stretch>
            <a:fillRect/>
          </a:stretch>
        </p:blipFill>
        <p:spPr>
          <a:xfrm>
            <a:off x="304032" y="1710419"/>
            <a:ext cx="4560490" cy="3366945"/>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94715"/>
            <a:ext cx="3343275" cy="756920"/>
          </a:xfrm>
          <a:prstGeom prst="rect">
            <a:avLst/>
          </a:prstGeom>
        </p:spPr>
        <p:txBody>
          <a:bodyPr vert="horz" wrap="square" lIns="0" tIns="12700" rIns="0" bIns="0" rtlCol="0">
            <a:spAutoFit/>
          </a:bodyPr>
          <a:lstStyle/>
          <a:p>
            <a:pPr marL="12700">
              <a:lnSpc>
                <a:spcPct val="100000"/>
              </a:lnSpc>
              <a:spcBef>
                <a:spcPts val="100"/>
              </a:spcBef>
            </a:pPr>
            <a:r>
              <a:rPr lang="en-US" sz="4800" spc="-90" dirty="0" err="1">
                <a:solidFill>
                  <a:srgbClr val="5F5F60"/>
                </a:solidFill>
              </a:rPr>
              <a:t>Cómo</a:t>
            </a:r>
            <a:r>
              <a:rPr lang="en-US" sz="4800" spc="-90" dirty="0">
                <a:solidFill>
                  <a:srgbClr val="5F5F60"/>
                </a:solidFill>
              </a:rPr>
              <a:t> </a:t>
            </a:r>
            <a:r>
              <a:rPr lang="en-US" sz="4800" spc="-90" dirty="0" err="1">
                <a:solidFill>
                  <a:srgbClr val="5F5F60"/>
                </a:solidFill>
              </a:rPr>
              <a:t>usarlo</a:t>
            </a:r>
            <a:endParaRPr sz="4800" dirty="0"/>
          </a:p>
        </p:txBody>
      </p:sp>
      <p:pic>
        <p:nvPicPr>
          <p:cNvPr id="3" name="object 3"/>
          <p:cNvPicPr/>
          <p:nvPr/>
        </p:nvPicPr>
        <p:blipFill>
          <a:blip r:embed="rId2" cstate="print"/>
          <a:stretch>
            <a:fillRect/>
          </a:stretch>
        </p:blipFill>
        <p:spPr>
          <a:xfrm>
            <a:off x="8184573" y="622510"/>
            <a:ext cx="3634740" cy="2183891"/>
          </a:xfrm>
          <a:prstGeom prst="rect">
            <a:avLst/>
          </a:prstGeom>
        </p:spPr>
      </p:pic>
      <p:pic>
        <p:nvPicPr>
          <p:cNvPr id="5" name="object 5"/>
          <p:cNvPicPr/>
          <p:nvPr/>
        </p:nvPicPr>
        <p:blipFill>
          <a:blip r:embed="rId3" cstate="print"/>
          <a:stretch>
            <a:fillRect/>
          </a:stretch>
        </p:blipFill>
        <p:spPr>
          <a:xfrm>
            <a:off x="8184573" y="3398377"/>
            <a:ext cx="3624071" cy="2049779"/>
          </a:xfrm>
          <a:prstGeom prst="rect">
            <a:avLst/>
          </a:prstGeom>
        </p:spPr>
      </p:pic>
      <p:sp>
        <p:nvSpPr>
          <p:cNvPr id="6" name="object 6"/>
          <p:cNvSpPr txBox="1"/>
          <p:nvPr/>
        </p:nvSpPr>
        <p:spPr>
          <a:xfrm>
            <a:off x="914400" y="1295400"/>
            <a:ext cx="4900930" cy="3900170"/>
          </a:xfrm>
          <a:prstGeom prst="rect">
            <a:avLst/>
          </a:prstGeom>
        </p:spPr>
        <p:txBody>
          <a:bodyPr vert="horz" wrap="square" lIns="0" tIns="12700" rIns="0" bIns="0" rtlCol="0">
            <a:spAutoFit/>
          </a:bodyPr>
          <a:lstStyle/>
          <a:p>
            <a:pPr marL="12700">
              <a:lnSpc>
                <a:spcPct val="100000"/>
              </a:lnSpc>
              <a:spcBef>
                <a:spcPts val="100"/>
              </a:spcBef>
            </a:pPr>
            <a:r>
              <a:rPr lang="es-ES" spc="-30" dirty="0">
                <a:solidFill>
                  <a:srgbClr val="5F5F60"/>
                </a:solidFill>
                <a:latin typeface="Franklin Gothic Medium"/>
              </a:rPr>
              <a:t>Para el servidor de tiempo PTP (Grandmaster)</a:t>
            </a:r>
            <a:endParaRPr lang="ru-RU" spc="-30" dirty="0">
              <a:solidFill>
                <a:srgbClr val="5F5F60"/>
              </a:solidFill>
              <a:latin typeface="Franklin Gothic Medium"/>
            </a:endParaRPr>
          </a:p>
          <a:p>
            <a:pPr marL="12700">
              <a:lnSpc>
                <a:spcPct val="100000"/>
              </a:lnSpc>
              <a:spcBef>
                <a:spcPts val="100"/>
              </a:spcBef>
            </a:pPr>
            <a:r>
              <a:rPr lang="en-US" sz="1800" spc="-25" dirty="0">
                <a:solidFill>
                  <a:srgbClr val="5F5F60"/>
                </a:solidFill>
                <a:latin typeface="Franklin Gothic Medium"/>
                <a:cs typeface="Franklin Gothic Medium"/>
              </a:rPr>
              <a:t>Via</a:t>
            </a:r>
            <a:r>
              <a:rPr lang="en-US" sz="1800" spc="-30" dirty="0">
                <a:solidFill>
                  <a:srgbClr val="5F5F60"/>
                </a:solidFill>
                <a:latin typeface="Franklin Gothic Medium"/>
                <a:cs typeface="Franklin Gothic Medium"/>
              </a:rPr>
              <a:t> PCIe (PHC2SYS)</a:t>
            </a:r>
            <a:endParaRPr lang="en-US"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25" dirty="0">
                <a:solidFill>
                  <a:srgbClr val="5F5F60"/>
                </a:solidFill>
                <a:latin typeface="Franklin Gothic Medium"/>
                <a:cs typeface="Franklin Gothic Medium"/>
              </a:rPr>
              <a:t>Via</a:t>
            </a:r>
            <a:r>
              <a:rPr sz="1800" spc="-35" dirty="0">
                <a:solidFill>
                  <a:srgbClr val="5F5F60"/>
                </a:solidFill>
                <a:latin typeface="Franklin Gothic Medium"/>
                <a:cs typeface="Franklin Gothic Medium"/>
              </a:rPr>
              <a:t> </a:t>
            </a:r>
            <a:r>
              <a:rPr sz="1800" spc="-55" dirty="0">
                <a:solidFill>
                  <a:srgbClr val="5F5F60"/>
                </a:solidFill>
                <a:latin typeface="Franklin Gothic Medium"/>
                <a:cs typeface="Franklin Gothic Medium"/>
              </a:rPr>
              <a:t>PPS</a:t>
            </a:r>
            <a:r>
              <a:rPr sz="1800" spc="-1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(TS2PHC)</a:t>
            </a:r>
            <a:endParaRPr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25" dirty="0">
                <a:solidFill>
                  <a:srgbClr val="5F5F60"/>
                </a:solidFill>
                <a:latin typeface="Franklin Gothic Medium"/>
                <a:cs typeface="Franklin Gothic Medium"/>
              </a:rPr>
              <a:t>Via</a:t>
            </a:r>
            <a:r>
              <a:rPr sz="1800" spc="-15"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Reverse</a:t>
            </a:r>
            <a:r>
              <a:rPr sz="1800" dirty="0">
                <a:solidFill>
                  <a:srgbClr val="5F5F60"/>
                </a:solidFill>
                <a:latin typeface="Franklin Gothic Medium"/>
                <a:cs typeface="Franklin Gothic Medium"/>
              </a:rPr>
              <a:t> </a:t>
            </a:r>
            <a:r>
              <a:rPr sz="1800" spc="-55" dirty="0">
                <a:solidFill>
                  <a:srgbClr val="5F5F60"/>
                </a:solidFill>
                <a:latin typeface="Franklin Gothic Medium"/>
                <a:cs typeface="Franklin Gothic Medium"/>
              </a:rPr>
              <a:t>PPS</a:t>
            </a:r>
            <a:r>
              <a:rPr sz="180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(in</a:t>
            </a:r>
            <a:r>
              <a:rPr sz="1800" spc="-1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progress)</a:t>
            </a:r>
            <a:endParaRPr sz="1800" dirty="0">
              <a:latin typeface="Franklin Gothic Medium"/>
              <a:cs typeface="Franklin Gothic Medium"/>
            </a:endParaRPr>
          </a:p>
          <a:p>
            <a:pPr marL="12700">
              <a:lnSpc>
                <a:spcPct val="100000"/>
              </a:lnSpc>
              <a:spcBef>
                <a:spcPts val="1535"/>
              </a:spcBef>
            </a:pPr>
            <a:r>
              <a:rPr sz="1800" spc="-25" dirty="0">
                <a:solidFill>
                  <a:srgbClr val="5F5F60"/>
                </a:solidFill>
                <a:latin typeface="Franklin Gothic Medium"/>
                <a:cs typeface="Franklin Gothic Medium"/>
              </a:rPr>
              <a:t>For</a:t>
            </a:r>
            <a:r>
              <a:rPr sz="1800" spc="-15"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NTP</a:t>
            </a:r>
            <a:r>
              <a:rPr sz="1800" spc="-15" dirty="0">
                <a:solidFill>
                  <a:srgbClr val="5F5F60"/>
                </a:solidFill>
                <a:latin typeface="Franklin Gothic Medium"/>
                <a:cs typeface="Franklin Gothic Medium"/>
              </a:rPr>
              <a:t> </a:t>
            </a:r>
            <a:r>
              <a:rPr sz="1800" spc="-40" dirty="0">
                <a:solidFill>
                  <a:srgbClr val="5F5F60"/>
                </a:solidFill>
                <a:latin typeface="Franklin Gothic Medium"/>
                <a:cs typeface="Franklin Gothic Medium"/>
              </a:rPr>
              <a:t>Time</a:t>
            </a:r>
            <a:r>
              <a:rPr sz="1800" spc="-1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25" dirty="0">
                <a:solidFill>
                  <a:srgbClr val="5F5F60"/>
                </a:solidFill>
                <a:latin typeface="Franklin Gothic Medium"/>
                <a:cs typeface="Franklin Gothic Medium"/>
              </a:rPr>
              <a:t>Via </a:t>
            </a:r>
            <a:r>
              <a:rPr sz="1800" spc="-30" dirty="0">
                <a:solidFill>
                  <a:srgbClr val="5F5F60"/>
                </a:solidFill>
                <a:latin typeface="Franklin Gothic Medium"/>
                <a:cs typeface="Franklin Gothic Medium"/>
              </a:rPr>
              <a:t>PCIe</a:t>
            </a:r>
            <a:r>
              <a:rPr sz="1800" spc="-25" dirty="0">
                <a:solidFill>
                  <a:srgbClr val="5F5F60"/>
                </a:solidFill>
                <a:latin typeface="Franklin Gothic Medium"/>
                <a:cs typeface="Franklin Gothic Medium"/>
              </a:rPr>
              <a:t> (Chrony)</a:t>
            </a:r>
            <a:endParaRPr sz="1800" dirty="0">
              <a:latin typeface="Franklin Gothic Medium"/>
              <a:cs typeface="Franklin Gothic Medium"/>
            </a:endParaRPr>
          </a:p>
          <a:p>
            <a:pPr marL="12700">
              <a:lnSpc>
                <a:spcPct val="100000"/>
              </a:lnSpc>
              <a:spcBef>
                <a:spcPts val="1520"/>
              </a:spcBef>
            </a:pPr>
            <a:r>
              <a:rPr sz="1800" spc="-25" dirty="0">
                <a:solidFill>
                  <a:srgbClr val="5F5F60"/>
                </a:solidFill>
                <a:latin typeface="Franklin Gothic Medium"/>
                <a:cs typeface="Franklin Gothic Medium"/>
              </a:rPr>
              <a:t>For</a:t>
            </a:r>
            <a:r>
              <a:rPr sz="1800" spc="-15" dirty="0">
                <a:solidFill>
                  <a:srgbClr val="5F5F60"/>
                </a:solidFill>
                <a:latin typeface="Franklin Gothic Medium"/>
                <a:cs typeface="Franklin Gothic Medium"/>
              </a:rPr>
              <a:t> </a:t>
            </a:r>
            <a:r>
              <a:rPr sz="1800" spc="-35" dirty="0">
                <a:solidFill>
                  <a:srgbClr val="5F5F60"/>
                </a:solidFill>
                <a:latin typeface="Franklin Gothic Medium"/>
                <a:cs typeface="Franklin Gothic Medium"/>
              </a:rPr>
              <a:t>Camera</a:t>
            </a:r>
            <a:r>
              <a:rPr sz="1800" spc="-2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and</a:t>
            </a:r>
            <a:r>
              <a:rPr sz="1800" dirty="0">
                <a:solidFill>
                  <a:srgbClr val="5F5F60"/>
                </a:solidFill>
                <a:latin typeface="Franklin Gothic Medium"/>
                <a:cs typeface="Franklin Gothic Medium"/>
              </a:rPr>
              <a:t> </a:t>
            </a:r>
            <a:r>
              <a:rPr sz="1800" spc="-40" dirty="0">
                <a:solidFill>
                  <a:srgbClr val="5F5F60"/>
                </a:solidFill>
                <a:latin typeface="Franklin Gothic Medium"/>
                <a:cs typeface="Franklin Gothic Medium"/>
              </a:rPr>
              <a:t>Audio</a:t>
            </a:r>
            <a:r>
              <a:rPr sz="1800" dirty="0">
                <a:solidFill>
                  <a:srgbClr val="5F5F60"/>
                </a:solidFill>
                <a:latin typeface="Franklin Gothic Medium"/>
                <a:cs typeface="Franklin Gothic Medium"/>
              </a:rPr>
              <a:t> </a:t>
            </a:r>
            <a:r>
              <a:rPr sz="1800" spc="-30" dirty="0">
                <a:solidFill>
                  <a:srgbClr val="5F5F60"/>
                </a:solidFill>
                <a:latin typeface="Franklin Gothic Medium"/>
                <a:cs typeface="Franklin Gothic Medium"/>
              </a:rPr>
              <a:t>Systems</a:t>
            </a:r>
            <a:endParaRPr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15" dirty="0">
                <a:solidFill>
                  <a:srgbClr val="5F5F60"/>
                </a:solidFill>
                <a:latin typeface="Franklin Gothic Medium"/>
                <a:cs typeface="Franklin Gothic Medium"/>
              </a:rPr>
              <a:t>IRIG-B</a:t>
            </a:r>
            <a:endParaRPr sz="1800" dirty="0">
              <a:latin typeface="Franklin Gothic Medium"/>
              <a:cs typeface="Franklin Gothic Medium"/>
            </a:endParaRPr>
          </a:p>
          <a:p>
            <a:pPr marL="299085" indent="-287020">
              <a:lnSpc>
                <a:spcPct val="100000"/>
              </a:lnSpc>
              <a:spcBef>
                <a:spcPts val="5"/>
              </a:spcBef>
              <a:buFont typeface="Arial MT"/>
              <a:buChar char="•"/>
              <a:tabLst>
                <a:tab pos="299085" algn="l"/>
                <a:tab pos="299720" algn="l"/>
              </a:tabLst>
            </a:pPr>
            <a:r>
              <a:rPr sz="1800" spc="-50" dirty="0">
                <a:solidFill>
                  <a:srgbClr val="5F5F60"/>
                </a:solidFill>
                <a:latin typeface="Franklin Gothic Medium"/>
                <a:cs typeface="Franklin Gothic Medium"/>
              </a:rPr>
              <a:t>PPS</a:t>
            </a:r>
            <a:endParaRPr sz="1800" dirty="0">
              <a:latin typeface="Franklin Gothic Medium"/>
              <a:cs typeface="Franklin Gothic Medium"/>
            </a:endParaRPr>
          </a:p>
          <a:p>
            <a:pPr marL="12700">
              <a:lnSpc>
                <a:spcPct val="100000"/>
              </a:lnSpc>
              <a:spcBef>
                <a:spcPts val="1525"/>
              </a:spcBef>
            </a:pPr>
            <a:r>
              <a:rPr sz="1800" spc="-15" dirty="0">
                <a:solidFill>
                  <a:srgbClr val="5F5F60"/>
                </a:solidFill>
                <a:latin typeface="Franklin Gothic Medium"/>
                <a:cs typeface="Franklin Gothic Medium"/>
              </a:rPr>
              <a:t>Other</a:t>
            </a:r>
            <a:r>
              <a:rPr sz="1800" spc="-40" dirty="0">
                <a:solidFill>
                  <a:srgbClr val="5F5F60"/>
                </a:solidFill>
                <a:latin typeface="Franklin Gothic Medium"/>
                <a:cs typeface="Franklin Gothic Medium"/>
              </a:rPr>
              <a:t> </a:t>
            </a:r>
            <a:r>
              <a:rPr sz="1800" spc="-30" dirty="0">
                <a:solidFill>
                  <a:srgbClr val="5F5F60"/>
                </a:solidFill>
                <a:latin typeface="Franklin Gothic Medium"/>
                <a:cs typeface="Franklin Gothic Medium"/>
              </a:rPr>
              <a:t>Applications</a:t>
            </a:r>
            <a:endParaRPr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20" dirty="0">
                <a:solidFill>
                  <a:srgbClr val="5F5F60"/>
                </a:solidFill>
                <a:latin typeface="Franklin Gothic Medium"/>
                <a:cs typeface="Franklin Gothic Medium"/>
              </a:rPr>
              <a:t>Bipolar</a:t>
            </a:r>
            <a:r>
              <a:rPr sz="1800" spc="-15" dirty="0">
                <a:solidFill>
                  <a:srgbClr val="5F5F60"/>
                </a:solidFill>
                <a:latin typeface="Franklin Gothic Medium"/>
                <a:cs typeface="Franklin Gothic Medium"/>
              </a:rPr>
              <a:t> and</a:t>
            </a:r>
            <a:r>
              <a:rPr sz="180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Multi</a:t>
            </a:r>
            <a:r>
              <a:rPr sz="1800" spc="5"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Channel</a:t>
            </a:r>
            <a:r>
              <a:rPr sz="1800" spc="-10" dirty="0">
                <a:solidFill>
                  <a:srgbClr val="5F5F60"/>
                </a:solidFill>
                <a:latin typeface="Franklin Gothic Medium"/>
                <a:cs typeface="Franklin Gothic Medium"/>
              </a:rPr>
              <a:t> TDC</a:t>
            </a:r>
            <a:r>
              <a:rPr sz="1800" spc="-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(Multiple</a:t>
            </a:r>
            <a:r>
              <a:rPr sz="1800" spc="10" dirty="0">
                <a:solidFill>
                  <a:srgbClr val="5F5F60"/>
                </a:solidFill>
                <a:latin typeface="Franklin Gothic Medium"/>
                <a:cs typeface="Franklin Gothic Medium"/>
              </a:rPr>
              <a:t> </a:t>
            </a:r>
            <a:r>
              <a:rPr sz="1800" spc="-55" dirty="0">
                <a:solidFill>
                  <a:srgbClr val="5F5F60"/>
                </a:solidFill>
                <a:latin typeface="Franklin Gothic Medium"/>
                <a:cs typeface="Franklin Gothic Medium"/>
              </a:rPr>
              <a:t>PPS</a:t>
            </a:r>
            <a:r>
              <a:rPr sz="180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in)</a:t>
            </a:r>
            <a:endParaRPr sz="1800" dirty="0">
              <a:latin typeface="Franklin Gothic Medium"/>
              <a:cs typeface="Franklin Gothic Medium"/>
            </a:endParaRPr>
          </a:p>
          <a:p>
            <a:pPr marL="299085" indent="-287020">
              <a:lnSpc>
                <a:spcPct val="100000"/>
              </a:lnSpc>
              <a:buFont typeface="Arial MT"/>
              <a:buChar char="•"/>
              <a:tabLst>
                <a:tab pos="299085" algn="l"/>
                <a:tab pos="299720" algn="l"/>
              </a:tabLst>
            </a:pPr>
            <a:r>
              <a:rPr sz="1800" spc="-10" dirty="0">
                <a:solidFill>
                  <a:srgbClr val="5F5F60"/>
                </a:solidFill>
                <a:latin typeface="Franklin Gothic Medium"/>
                <a:cs typeface="Franklin Gothic Medium"/>
              </a:rPr>
              <a:t>Over</a:t>
            </a:r>
            <a:r>
              <a:rPr sz="1800" spc="-20" dirty="0">
                <a:solidFill>
                  <a:srgbClr val="5F5F60"/>
                </a:solidFill>
                <a:latin typeface="Franklin Gothic Medium"/>
                <a:cs typeface="Franklin Gothic Medium"/>
              </a:rPr>
              <a:t> </a:t>
            </a:r>
            <a:r>
              <a:rPr sz="1800" spc="-30" dirty="0">
                <a:solidFill>
                  <a:srgbClr val="5F5F60"/>
                </a:solidFill>
                <a:latin typeface="Franklin Gothic Medium"/>
                <a:cs typeface="Franklin Gothic Medium"/>
              </a:rPr>
              <a:t>PCIe</a:t>
            </a:r>
            <a:r>
              <a:rPr sz="1800" spc="-15" dirty="0">
                <a:solidFill>
                  <a:srgbClr val="5F5F60"/>
                </a:solidFill>
                <a:latin typeface="Franklin Gothic Medium"/>
                <a:cs typeface="Franklin Gothic Medium"/>
              </a:rPr>
              <a:t> </a:t>
            </a:r>
            <a:r>
              <a:rPr sz="1800" spc="-10" dirty="0">
                <a:solidFill>
                  <a:srgbClr val="5F5F60"/>
                </a:solidFill>
                <a:latin typeface="Franklin Gothic Medium"/>
                <a:cs typeface="Franklin Gothic Medium"/>
              </a:rPr>
              <a:t>Event</a:t>
            </a:r>
            <a:r>
              <a:rPr sz="1800" spc="-15" dirty="0">
                <a:solidFill>
                  <a:srgbClr val="5F5F60"/>
                </a:solidFill>
                <a:latin typeface="Franklin Gothic Medium"/>
                <a:cs typeface="Franklin Gothic Medium"/>
              </a:rPr>
              <a:t> </a:t>
            </a:r>
            <a:r>
              <a:rPr sz="1800" spc="-40" dirty="0">
                <a:solidFill>
                  <a:srgbClr val="5F5F60"/>
                </a:solidFill>
                <a:latin typeface="Franklin Gothic Medium"/>
                <a:cs typeface="Franklin Gothic Medium"/>
              </a:rPr>
              <a:t>Time</a:t>
            </a:r>
            <a:r>
              <a:rPr sz="1800" spc="-10" dirty="0">
                <a:solidFill>
                  <a:srgbClr val="5F5F60"/>
                </a:solidFill>
                <a:latin typeface="Franklin Gothic Medium"/>
                <a:cs typeface="Franklin Gothic Medium"/>
              </a:rPr>
              <a:t> </a:t>
            </a:r>
            <a:r>
              <a:rPr sz="1800" spc="-40" dirty="0">
                <a:solidFill>
                  <a:srgbClr val="5F5F60"/>
                </a:solidFill>
                <a:latin typeface="Franklin Gothic Medium"/>
                <a:cs typeface="Franklin Gothic Medium"/>
              </a:rPr>
              <a:t>Stamping</a:t>
            </a:r>
            <a:endParaRPr sz="1800" dirty="0">
              <a:latin typeface="Franklin Gothic Medium"/>
              <a:cs typeface="Franklin Gothic Medium"/>
            </a:endParaRPr>
          </a:p>
        </p:txBody>
      </p:sp>
      <p:pic>
        <p:nvPicPr>
          <p:cNvPr id="7" name="object 7"/>
          <p:cNvPicPr/>
          <p:nvPr/>
        </p:nvPicPr>
        <p:blipFill>
          <a:blip r:embed="rId4" cstate="print"/>
          <a:stretch>
            <a:fillRect/>
          </a:stretch>
        </p:blipFill>
        <p:spPr>
          <a:xfrm>
            <a:off x="4800600" y="1918671"/>
            <a:ext cx="2964179" cy="1775460"/>
          </a:xfrm>
          <a:prstGeom prst="rect">
            <a:avLst/>
          </a:prstGeom>
        </p:spPr>
      </p:pic>
      <p:sp>
        <p:nvSpPr>
          <p:cNvPr id="8" name="object 8"/>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124" y="366140"/>
            <a:ext cx="3333750" cy="756920"/>
          </a:xfrm>
          <a:prstGeom prst="rect">
            <a:avLst/>
          </a:prstGeom>
        </p:spPr>
        <p:txBody>
          <a:bodyPr vert="horz" wrap="square" lIns="0" tIns="12700" rIns="0" bIns="0" rtlCol="0">
            <a:spAutoFit/>
          </a:bodyPr>
          <a:lstStyle/>
          <a:p>
            <a:pPr marL="12700">
              <a:lnSpc>
                <a:spcPct val="100000"/>
              </a:lnSpc>
              <a:spcBef>
                <a:spcPts val="100"/>
              </a:spcBef>
            </a:pPr>
            <a:r>
              <a:rPr sz="4800" spc="-70" dirty="0">
                <a:solidFill>
                  <a:srgbClr val="5F5F60"/>
                </a:solidFill>
              </a:rPr>
              <a:t>Performance</a:t>
            </a:r>
            <a:endParaRPr sz="4800"/>
          </a:p>
        </p:txBody>
      </p:sp>
      <p:sp>
        <p:nvSpPr>
          <p:cNvPr id="3" name="object 3"/>
          <p:cNvSpPr txBox="1"/>
          <p:nvPr/>
        </p:nvSpPr>
        <p:spPr>
          <a:xfrm>
            <a:off x="582168" y="2110739"/>
            <a:ext cx="1568450" cy="914400"/>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100">
              <a:latin typeface="Times New Roman"/>
              <a:cs typeface="Times New Roman"/>
            </a:endParaRPr>
          </a:p>
          <a:p>
            <a:pPr marL="296545">
              <a:lnSpc>
                <a:spcPct val="100000"/>
              </a:lnSpc>
            </a:pPr>
            <a:r>
              <a:rPr sz="1800" spc="-40" dirty="0">
                <a:solidFill>
                  <a:srgbClr val="FFFFFF"/>
                </a:solidFill>
                <a:latin typeface="Franklin Gothic Medium"/>
                <a:cs typeface="Franklin Gothic Medium"/>
              </a:rPr>
              <a:t>Time </a:t>
            </a:r>
            <a:r>
              <a:rPr sz="1800" spc="-20" dirty="0">
                <a:solidFill>
                  <a:srgbClr val="FFFFFF"/>
                </a:solidFill>
                <a:latin typeface="Franklin Gothic Medium"/>
                <a:cs typeface="Franklin Gothic Medium"/>
              </a:rPr>
              <a:t>Card</a:t>
            </a:r>
            <a:endParaRPr sz="1800">
              <a:latin typeface="Franklin Gothic Medium"/>
              <a:cs typeface="Franklin Gothic Medium"/>
            </a:endParaRPr>
          </a:p>
        </p:txBody>
      </p:sp>
      <p:sp>
        <p:nvSpPr>
          <p:cNvPr id="4" name="object 4"/>
          <p:cNvSpPr txBox="1"/>
          <p:nvPr/>
        </p:nvSpPr>
        <p:spPr>
          <a:xfrm>
            <a:off x="582168" y="3296411"/>
            <a:ext cx="1568450" cy="904240"/>
          </a:xfrm>
          <a:prstGeom prst="rect">
            <a:avLst/>
          </a:prstGeom>
          <a:solidFill>
            <a:srgbClr val="343894"/>
          </a:solidFill>
          <a:ln w="12700">
            <a:solidFill>
              <a:srgbClr val="22256C"/>
            </a:solidFill>
          </a:ln>
        </p:spPr>
        <p:txBody>
          <a:bodyPr vert="horz" wrap="square" lIns="0" tIns="2540" rIns="0" bIns="0" rtlCol="0">
            <a:spAutoFit/>
          </a:bodyPr>
          <a:lstStyle/>
          <a:p>
            <a:pPr>
              <a:lnSpc>
                <a:spcPct val="100000"/>
              </a:lnSpc>
              <a:spcBef>
                <a:spcPts val="20"/>
              </a:spcBef>
            </a:pPr>
            <a:endParaRPr sz="2100">
              <a:latin typeface="Times New Roman"/>
              <a:cs typeface="Times New Roman"/>
            </a:endParaRPr>
          </a:p>
          <a:p>
            <a:pPr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sp>
        <p:nvSpPr>
          <p:cNvPr id="5" name="object 5"/>
          <p:cNvSpPr txBox="1"/>
          <p:nvPr/>
        </p:nvSpPr>
        <p:spPr>
          <a:xfrm>
            <a:off x="3858767" y="3296411"/>
            <a:ext cx="1437640" cy="883919"/>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000">
              <a:latin typeface="Times New Roman"/>
              <a:cs typeface="Times New Roman"/>
            </a:endParaRPr>
          </a:p>
          <a:p>
            <a:pPr marL="1270"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grpSp>
        <p:nvGrpSpPr>
          <p:cNvPr id="6" name="object 6"/>
          <p:cNvGrpSpPr/>
          <p:nvPr/>
        </p:nvGrpSpPr>
        <p:grpSpPr>
          <a:xfrm>
            <a:off x="385318" y="1862073"/>
            <a:ext cx="5197475" cy="2545715"/>
            <a:chOff x="385318" y="1862073"/>
            <a:chExt cx="5197475" cy="2545715"/>
          </a:xfrm>
        </p:grpSpPr>
        <p:sp>
          <p:nvSpPr>
            <p:cNvPr id="7" name="object 7"/>
            <p:cNvSpPr/>
            <p:nvPr/>
          </p:nvSpPr>
          <p:spPr>
            <a:xfrm>
              <a:off x="39166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sp>
          <p:nvSpPr>
            <p:cNvPr id="8" name="object 8"/>
            <p:cNvSpPr/>
            <p:nvPr/>
          </p:nvSpPr>
          <p:spPr>
            <a:xfrm>
              <a:off x="2161032" y="2410967"/>
              <a:ext cx="428625" cy="1234440"/>
            </a:xfrm>
            <a:custGeom>
              <a:avLst/>
              <a:gdLst/>
              <a:ahLst/>
              <a:cxnLst/>
              <a:rect l="l" t="t" r="r" b="b"/>
              <a:pathLst>
                <a:path w="428625" h="1234439">
                  <a:moveTo>
                    <a:pt x="69976" y="1158875"/>
                  </a:moveTo>
                  <a:lnTo>
                    <a:pt x="0" y="1207516"/>
                  </a:lnTo>
                  <a:lnTo>
                    <a:pt x="80899" y="1234313"/>
                  </a:lnTo>
                  <a:lnTo>
                    <a:pt x="76633" y="1204849"/>
                  </a:lnTo>
                  <a:lnTo>
                    <a:pt x="62865" y="1204849"/>
                  </a:lnTo>
                  <a:lnTo>
                    <a:pt x="62865" y="1192149"/>
                  </a:lnTo>
                  <a:lnTo>
                    <a:pt x="74785" y="1192085"/>
                  </a:lnTo>
                  <a:lnTo>
                    <a:pt x="69976" y="1158875"/>
                  </a:lnTo>
                  <a:close/>
                </a:path>
                <a:path w="428625" h="1234439">
                  <a:moveTo>
                    <a:pt x="74785" y="1192085"/>
                  </a:moveTo>
                  <a:lnTo>
                    <a:pt x="62865" y="1192149"/>
                  </a:lnTo>
                  <a:lnTo>
                    <a:pt x="62865" y="1204849"/>
                  </a:lnTo>
                  <a:lnTo>
                    <a:pt x="76622" y="1204777"/>
                  </a:lnTo>
                  <a:lnTo>
                    <a:pt x="74785" y="1192085"/>
                  </a:lnTo>
                  <a:close/>
                </a:path>
                <a:path w="428625" h="1234439">
                  <a:moveTo>
                    <a:pt x="76622" y="1204777"/>
                  </a:moveTo>
                  <a:lnTo>
                    <a:pt x="62865" y="1204849"/>
                  </a:lnTo>
                  <a:lnTo>
                    <a:pt x="76633" y="1204849"/>
                  </a:lnTo>
                  <a:close/>
                </a:path>
                <a:path w="428625" h="1234439">
                  <a:moveTo>
                    <a:pt x="415670" y="1190277"/>
                  </a:moveTo>
                  <a:lnTo>
                    <a:pt x="74785" y="1192085"/>
                  </a:lnTo>
                  <a:lnTo>
                    <a:pt x="76622" y="1204777"/>
                  </a:lnTo>
                  <a:lnTo>
                    <a:pt x="428370" y="1202944"/>
                  </a:lnTo>
                  <a:lnTo>
                    <a:pt x="428370" y="1196594"/>
                  </a:lnTo>
                  <a:lnTo>
                    <a:pt x="415670" y="1196594"/>
                  </a:lnTo>
                  <a:lnTo>
                    <a:pt x="415670" y="1190277"/>
                  </a:lnTo>
                  <a:close/>
                </a:path>
                <a:path w="428625" h="1234439">
                  <a:moveTo>
                    <a:pt x="422020" y="1190244"/>
                  </a:moveTo>
                  <a:lnTo>
                    <a:pt x="415670" y="1190277"/>
                  </a:lnTo>
                  <a:lnTo>
                    <a:pt x="415670" y="1196594"/>
                  </a:lnTo>
                  <a:lnTo>
                    <a:pt x="422020" y="1190244"/>
                  </a:lnTo>
                  <a:close/>
                </a:path>
                <a:path w="428625" h="1234439">
                  <a:moveTo>
                    <a:pt x="428370" y="1190244"/>
                  </a:moveTo>
                  <a:lnTo>
                    <a:pt x="422020" y="1190244"/>
                  </a:lnTo>
                  <a:lnTo>
                    <a:pt x="415670" y="1196594"/>
                  </a:lnTo>
                  <a:lnTo>
                    <a:pt x="428370" y="1196594"/>
                  </a:lnTo>
                  <a:lnTo>
                    <a:pt x="428370" y="1190244"/>
                  </a:lnTo>
                  <a:close/>
                </a:path>
                <a:path w="428625" h="1234439">
                  <a:moveTo>
                    <a:pt x="428370" y="0"/>
                  </a:moveTo>
                  <a:lnTo>
                    <a:pt x="415670" y="0"/>
                  </a:lnTo>
                  <a:lnTo>
                    <a:pt x="415670" y="1190277"/>
                  </a:lnTo>
                  <a:lnTo>
                    <a:pt x="428370" y="1190244"/>
                  </a:lnTo>
                  <a:lnTo>
                    <a:pt x="428370" y="0"/>
                  </a:lnTo>
                  <a:close/>
                </a:path>
              </a:pathLst>
            </a:custGeom>
            <a:solidFill>
              <a:srgbClr val="343894"/>
            </a:solidFill>
          </p:spPr>
          <p:txBody>
            <a:bodyPr wrap="square" lIns="0" tIns="0" rIns="0" bIns="0" rtlCol="0"/>
            <a:lstStyle/>
            <a:p>
              <a:endParaRPr/>
            </a:p>
          </p:txBody>
        </p:sp>
        <p:sp>
          <p:nvSpPr>
            <p:cNvPr id="9" name="object 9"/>
            <p:cNvSpPr/>
            <p:nvPr/>
          </p:nvSpPr>
          <p:spPr>
            <a:xfrm>
              <a:off x="2161032" y="2410967"/>
              <a:ext cx="422275" cy="0"/>
            </a:xfrm>
            <a:custGeom>
              <a:avLst/>
              <a:gdLst/>
              <a:ahLst/>
              <a:cxnLst/>
              <a:rect l="l" t="t" r="r" b="b"/>
              <a:pathLst>
                <a:path w="422275">
                  <a:moveTo>
                    <a:pt x="422020" y="0"/>
                  </a:moveTo>
                  <a:lnTo>
                    <a:pt x="0" y="0"/>
                  </a:lnTo>
                </a:path>
              </a:pathLst>
            </a:custGeom>
            <a:ln w="6350">
              <a:solidFill>
                <a:srgbClr val="343894"/>
              </a:solidFill>
            </a:ln>
          </p:spPr>
          <p:txBody>
            <a:bodyPr wrap="square" lIns="0" tIns="0" rIns="0" bIns="0" rtlCol="0"/>
            <a:lstStyle/>
            <a:p>
              <a:endParaRPr/>
            </a:p>
          </p:txBody>
        </p:sp>
        <p:sp>
          <p:nvSpPr>
            <p:cNvPr id="10" name="object 10"/>
            <p:cNvSpPr/>
            <p:nvPr/>
          </p:nvSpPr>
          <p:spPr>
            <a:xfrm>
              <a:off x="357682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grpSp>
      <p:sp>
        <p:nvSpPr>
          <p:cNvPr id="11" name="object 11"/>
          <p:cNvSpPr txBox="1"/>
          <p:nvPr/>
        </p:nvSpPr>
        <p:spPr>
          <a:xfrm>
            <a:off x="2450338" y="2088641"/>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2" name="object 12"/>
          <p:cNvSpPr txBox="1"/>
          <p:nvPr/>
        </p:nvSpPr>
        <p:spPr>
          <a:xfrm>
            <a:off x="2415032" y="3591305"/>
            <a:ext cx="64643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in</a:t>
            </a:r>
            <a:endParaRPr sz="1800">
              <a:latin typeface="Franklin Gothic Medium"/>
              <a:cs typeface="Franklin Gothic Medium"/>
            </a:endParaRPr>
          </a:p>
        </p:txBody>
      </p:sp>
      <p:sp>
        <p:nvSpPr>
          <p:cNvPr id="13" name="object 13"/>
          <p:cNvSpPr/>
          <p:nvPr/>
        </p:nvSpPr>
        <p:spPr>
          <a:xfrm>
            <a:off x="745236" y="4200144"/>
            <a:ext cx="76200" cy="814069"/>
          </a:xfrm>
          <a:custGeom>
            <a:avLst/>
            <a:gdLst/>
            <a:ahLst/>
            <a:cxnLst/>
            <a:rect l="l" t="t" r="r" b="b"/>
            <a:pathLst>
              <a:path w="76200" h="814070">
                <a:moveTo>
                  <a:pt x="31750" y="737742"/>
                </a:moveTo>
                <a:lnTo>
                  <a:pt x="0" y="737742"/>
                </a:lnTo>
                <a:lnTo>
                  <a:pt x="38100" y="813942"/>
                </a:lnTo>
                <a:lnTo>
                  <a:pt x="69850" y="750442"/>
                </a:lnTo>
                <a:lnTo>
                  <a:pt x="31750" y="750442"/>
                </a:lnTo>
                <a:lnTo>
                  <a:pt x="31750" y="737742"/>
                </a:lnTo>
                <a:close/>
              </a:path>
              <a:path w="76200" h="814070">
                <a:moveTo>
                  <a:pt x="44450" y="0"/>
                </a:moveTo>
                <a:lnTo>
                  <a:pt x="31750" y="0"/>
                </a:lnTo>
                <a:lnTo>
                  <a:pt x="31750" y="750442"/>
                </a:lnTo>
                <a:lnTo>
                  <a:pt x="44450" y="750442"/>
                </a:lnTo>
                <a:lnTo>
                  <a:pt x="44450" y="0"/>
                </a:lnTo>
                <a:close/>
              </a:path>
              <a:path w="76200" h="814070">
                <a:moveTo>
                  <a:pt x="76200" y="737742"/>
                </a:moveTo>
                <a:lnTo>
                  <a:pt x="44450" y="737742"/>
                </a:lnTo>
                <a:lnTo>
                  <a:pt x="44450" y="750442"/>
                </a:lnTo>
                <a:lnTo>
                  <a:pt x="69850" y="750442"/>
                </a:lnTo>
                <a:lnTo>
                  <a:pt x="76200" y="737742"/>
                </a:lnTo>
                <a:close/>
              </a:path>
            </a:pathLst>
          </a:custGeom>
          <a:solidFill>
            <a:srgbClr val="343894"/>
          </a:solidFill>
        </p:spPr>
        <p:txBody>
          <a:bodyPr wrap="square" lIns="0" tIns="0" rIns="0" bIns="0" rtlCol="0"/>
          <a:lstStyle/>
          <a:p>
            <a:endParaRPr/>
          </a:p>
        </p:txBody>
      </p:sp>
      <p:sp>
        <p:nvSpPr>
          <p:cNvPr id="14" name="object 14"/>
          <p:cNvSpPr txBox="1"/>
          <p:nvPr/>
        </p:nvSpPr>
        <p:spPr>
          <a:xfrm>
            <a:off x="-4165" y="4515739"/>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5" name="object 15"/>
          <p:cNvSpPr txBox="1"/>
          <p:nvPr/>
        </p:nvSpPr>
        <p:spPr>
          <a:xfrm>
            <a:off x="553212" y="5020055"/>
            <a:ext cx="462280" cy="309880"/>
          </a:xfrm>
          <a:prstGeom prst="rect">
            <a:avLst/>
          </a:prstGeom>
          <a:solidFill>
            <a:srgbClr val="00AFEF"/>
          </a:solidFill>
          <a:ln w="12700">
            <a:solidFill>
              <a:srgbClr val="22256C"/>
            </a:solidFill>
          </a:ln>
        </p:spPr>
        <p:txBody>
          <a:bodyPr vert="horz" wrap="square" lIns="0" tIns="12700" rIns="0" bIns="0" rtlCol="0">
            <a:spAutoFit/>
          </a:bodyPr>
          <a:lstStyle/>
          <a:p>
            <a:pPr algn="ctr">
              <a:lnSpc>
                <a:spcPct val="100000"/>
              </a:lnSpc>
              <a:spcBef>
                <a:spcPts val="100"/>
              </a:spcBef>
            </a:pPr>
            <a:r>
              <a:rPr sz="1800" dirty="0">
                <a:solidFill>
                  <a:srgbClr val="FFFFFF"/>
                </a:solidFill>
                <a:latin typeface="Franklin Gothic Medium"/>
                <a:cs typeface="Franklin Gothic Medium"/>
              </a:rPr>
              <a:t>C</a:t>
            </a:r>
            <a:endParaRPr sz="1800">
              <a:latin typeface="Franklin Gothic Medium"/>
              <a:cs typeface="Franklin Gothic Medium"/>
            </a:endParaRPr>
          </a:p>
        </p:txBody>
      </p:sp>
      <p:grpSp>
        <p:nvGrpSpPr>
          <p:cNvPr id="16" name="object 16"/>
          <p:cNvGrpSpPr/>
          <p:nvPr/>
        </p:nvGrpSpPr>
        <p:grpSpPr>
          <a:xfrm>
            <a:off x="1350263" y="4181855"/>
            <a:ext cx="2874645" cy="428625"/>
            <a:chOff x="1350263" y="4181855"/>
            <a:chExt cx="2874645" cy="428625"/>
          </a:xfrm>
        </p:grpSpPr>
        <p:sp>
          <p:nvSpPr>
            <p:cNvPr id="17" name="object 17"/>
            <p:cNvSpPr/>
            <p:nvPr/>
          </p:nvSpPr>
          <p:spPr>
            <a:xfrm>
              <a:off x="1350263" y="4181855"/>
              <a:ext cx="2874645" cy="413384"/>
            </a:xfrm>
            <a:custGeom>
              <a:avLst/>
              <a:gdLst/>
              <a:ahLst/>
              <a:cxnLst/>
              <a:rect l="l" t="t" r="r" b="b"/>
              <a:pathLst>
                <a:path w="2874645" h="413385">
                  <a:moveTo>
                    <a:pt x="2829821" y="400558"/>
                  </a:moveTo>
                  <a:lnTo>
                    <a:pt x="0" y="400558"/>
                  </a:lnTo>
                  <a:lnTo>
                    <a:pt x="0" y="413258"/>
                  </a:lnTo>
                  <a:lnTo>
                    <a:pt x="2842514" y="413258"/>
                  </a:lnTo>
                  <a:lnTo>
                    <a:pt x="2842520" y="406908"/>
                  </a:lnTo>
                  <a:lnTo>
                    <a:pt x="2829814" y="406908"/>
                  </a:lnTo>
                  <a:lnTo>
                    <a:pt x="2829821" y="400558"/>
                  </a:lnTo>
                  <a:close/>
                </a:path>
                <a:path w="2874645" h="413385">
                  <a:moveTo>
                    <a:pt x="2830181" y="76000"/>
                  </a:moveTo>
                  <a:lnTo>
                    <a:pt x="2829814" y="406908"/>
                  </a:lnTo>
                  <a:lnTo>
                    <a:pt x="2836164" y="400558"/>
                  </a:lnTo>
                  <a:lnTo>
                    <a:pt x="2842527" y="400558"/>
                  </a:lnTo>
                  <a:lnTo>
                    <a:pt x="2842880" y="76423"/>
                  </a:lnTo>
                  <a:lnTo>
                    <a:pt x="2830181" y="76000"/>
                  </a:lnTo>
                  <a:close/>
                </a:path>
                <a:path w="2874645" h="413385">
                  <a:moveTo>
                    <a:pt x="2842527" y="400558"/>
                  </a:moveTo>
                  <a:lnTo>
                    <a:pt x="2836164" y="400558"/>
                  </a:lnTo>
                  <a:lnTo>
                    <a:pt x="2829814" y="406908"/>
                  </a:lnTo>
                  <a:lnTo>
                    <a:pt x="2842520" y="406908"/>
                  </a:lnTo>
                  <a:lnTo>
                    <a:pt x="2842527" y="400558"/>
                  </a:lnTo>
                  <a:close/>
                </a:path>
                <a:path w="2874645" h="413385">
                  <a:moveTo>
                    <a:pt x="2867851" y="63500"/>
                  </a:moveTo>
                  <a:lnTo>
                    <a:pt x="2842895" y="63500"/>
                  </a:lnTo>
                  <a:lnTo>
                    <a:pt x="2842880" y="76423"/>
                  </a:lnTo>
                  <a:lnTo>
                    <a:pt x="2874264" y="77470"/>
                  </a:lnTo>
                  <a:lnTo>
                    <a:pt x="2867851" y="63500"/>
                  </a:lnTo>
                  <a:close/>
                </a:path>
                <a:path w="2874645" h="413385">
                  <a:moveTo>
                    <a:pt x="2842895" y="63500"/>
                  </a:moveTo>
                  <a:lnTo>
                    <a:pt x="2830195" y="63500"/>
                  </a:lnTo>
                  <a:lnTo>
                    <a:pt x="2830181" y="76000"/>
                  </a:lnTo>
                  <a:lnTo>
                    <a:pt x="2842880" y="76423"/>
                  </a:lnTo>
                  <a:lnTo>
                    <a:pt x="2842895" y="63500"/>
                  </a:lnTo>
                  <a:close/>
                </a:path>
                <a:path w="2874645" h="413385">
                  <a:moveTo>
                    <a:pt x="2838704" y="0"/>
                  </a:moveTo>
                  <a:lnTo>
                    <a:pt x="2798064" y="74930"/>
                  </a:lnTo>
                  <a:lnTo>
                    <a:pt x="2830181" y="76000"/>
                  </a:lnTo>
                  <a:lnTo>
                    <a:pt x="2830195" y="63500"/>
                  </a:lnTo>
                  <a:lnTo>
                    <a:pt x="2867851" y="63500"/>
                  </a:lnTo>
                  <a:lnTo>
                    <a:pt x="2838704" y="0"/>
                  </a:lnTo>
                  <a:close/>
                </a:path>
              </a:pathLst>
            </a:custGeom>
            <a:solidFill>
              <a:srgbClr val="343894"/>
            </a:solidFill>
          </p:spPr>
          <p:txBody>
            <a:bodyPr wrap="square" lIns="0" tIns="0" rIns="0" bIns="0" rtlCol="0"/>
            <a:lstStyle/>
            <a:p>
              <a:endParaRPr/>
            </a:p>
          </p:txBody>
        </p:sp>
        <p:sp>
          <p:nvSpPr>
            <p:cNvPr id="18" name="object 18"/>
            <p:cNvSpPr/>
            <p:nvPr/>
          </p:nvSpPr>
          <p:spPr>
            <a:xfrm>
              <a:off x="1367027" y="4200143"/>
              <a:ext cx="0" cy="407034"/>
            </a:xfrm>
            <a:custGeom>
              <a:avLst/>
              <a:gdLst/>
              <a:ahLst/>
              <a:cxnLst/>
              <a:rect l="l" t="t" r="r" b="b"/>
              <a:pathLst>
                <a:path h="407035">
                  <a:moveTo>
                    <a:pt x="0" y="406907"/>
                  </a:moveTo>
                  <a:lnTo>
                    <a:pt x="0" y="0"/>
                  </a:lnTo>
                </a:path>
              </a:pathLst>
            </a:custGeom>
            <a:ln w="6350">
              <a:solidFill>
                <a:srgbClr val="343894"/>
              </a:solidFill>
            </a:ln>
          </p:spPr>
          <p:txBody>
            <a:bodyPr wrap="square" lIns="0" tIns="0" rIns="0" bIns="0" rtlCol="0"/>
            <a:lstStyle/>
            <a:p>
              <a:endParaRPr/>
            </a:p>
          </p:txBody>
        </p:sp>
      </p:grpSp>
      <p:sp>
        <p:nvSpPr>
          <p:cNvPr id="19" name="object 19"/>
          <p:cNvSpPr txBox="1"/>
          <p:nvPr/>
        </p:nvSpPr>
        <p:spPr>
          <a:xfrm>
            <a:off x="2271776" y="4614164"/>
            <a:ext cx="17316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20" dirty="0">
                <a:solidFill>
                  <a:srgbClr val="5F5F60"/>
                </a:solidFill>
                <a:latin typeface="Franklin Gothic Medium"/>
                <a:cs typeface="Franklin Gothic Medium"/>
              </a:rPr>
              <a:t> over</a:t>
            </a:r>
            <a:r>
              <a:rPr sz="1800" spc="-3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20" name="object 20"/>
          <p:cNvSpPr/>
          <p:nvPr/>
        </p:nvSpPr>
        <p:spPr>
          <a:xfrm>
            <a:off x="5161788" y="4184903"/>
            <a:ext cx="76200" cy="814069"/>
          </a:xfrm>
          <a:custGeom>
            <a:avLst/>
            <a:gdLst/>
            <a:ahLst/>
            <a:cxnLst/>
            <a:rect l="l" t="t" r="r" b="b"/>
            <a:pathLst>
              <a:path w="76200" h="814070">
                <a:moveTo>
                  <a:pt x="31750" y="737743"/>
                </a:moveTo>
                <a:lnTo>
                  <a:pt x="0" y="737743"/>
                </a:lnTo>
                <a:lnTo>
                  <a:pt x="38100" y="813943"/>
                </a:lnTo>
                <a:lnTo>
                  <a:pt x="69850" y="750443"/>
                </a:lnTo>
                <a:lnTo>
                  <a:pt x="31750" y="750443"/>
                </a:lnTo>
                <a:lnTo>
                  <a:pt x="31750" y="737743"/>
                </a:lnTo>
                <a:close/>
              </a:path>
              <a:path w="76200" h="814070">
                <a:moveTo>
                  <a:pt x="44450" y="0"/>
                </a:moveTo>
                <a:lnTo>
                  <a:pt x="31750" y="0"/>
                </a:lnTo>
                <a:lnTo>
                  <a:pt x="31750" y="750443"/>
                </a:lnTo>
                <a:lnTo>
                  <a:pt x="44450" y="750443"/>
                </a:lnTo>
                <a:lnTo>
                  <a:pt x="44450" y="0"/>
                </a:lnTo>
                <a:close/>
              </a:path>
              <a:path w="76200" h="814070">
                <a:moveTo>
                  <a:pt x="76200" y="737743"/>
                </a:moveTo>
                <a:lnTo>
                  <a:pt x="44450" y="737743"/>
                </a:lnTo>
                <a:lnTo>
                  <a:pt x="44450" y="750443"/>
                </a:lnTo>
                <a:lnTo>
                  <a:pt x="69850" y="750443"/>
                </a:lnTo>
                <a:lnTo>
                  <a:pt x="76200" y="737743"/>
                </a:lnTo>
                <a:close/>
              </a:path>
            </a:pathLst>
          </a:custGeom>
          <a:solidFill>
            <a:srgbClr val="343894"/>
          </a:solidFill>
        </p:spPr>
        <p:txBody>
          <a:bodyPr wrap="square" lIns="0" tIns="0" rIns="0" bIns="0" rtlCol="0"/>
          <a:lstStyle/>
          <a:p>
            <a:endParaRPr/>
          </a:p>
        </p:txBody>
      </p:sp>
      <p:sp>
        <p:nvSpPr>
          <p:cNvPr id="21" name="object 21"/>
          <p:cNvSpPr txBox="1"/>
          <p:nvPr/>
        </p:nvSpPr>
        <p:spPr>
          <a:xfrm>
            <a:off x="4413250" y="4500117"/>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22" name="object 22"/>
          <p:cNvSpPr txBox="1"/>
          <p:nvPr/>
        </p:nvSpPr>
        <p:spPr>
          <a:xfrm>
            <a:off x="4969764" y="5004815"/>
            <a:ext cx="462280" cy="309880"/>
          </a:xfrm>
          <a:prstGeom prst="rect">
            <a:avLst/>
          </a:prstGeom>
          <a:solidFill>
            <a:srgbClr val="F4B4B6"/>
          </a:solidFill>
          <a:ln w="12700">
            <a:solidFill>
              <a:srgbClr val="22256C"/>
            </a:solidFill>
          </a:ln>
        </p:spPr>
        <p:txBody>
          <a:bodyPr vert="horz" wrap="square" lIns="0" tIns="12065" rIns="0" bIns="0" rtlCol="0">
            <a:spAutoFit/>
          </a:bodyPr>
          <a:lstStyle/>
          <a:p>
            <a:pPr algn="ctr">
              <a:lnSpc>
                <a:spcPct val="100000"/>
              </a:lnSpc>
              <a:spcBef>
                <a:spcPts val="95"/>
              </a:spcBef>
            </a:pPr>
            <a:r>
              <a:rPr sz="1800" spc="-15" dirty="0">
                <a:solidFill>
                  <a:srgbClr val="FFFFFF"/>
                </a:solidFill>
                <a:latin typeface="Franklin Gothic Medium"/>
                <a:cs typeface="Franklin Gothic Medium"/>
              </a:rPr>
              <a:t>D</a:t>
            </a:r>
            <a:endParaRPr sz="1800">
              <a:latin typeface="Franklin Gothic Medium"/>
              <a:cs typeface="Franklin Gothic Medium"/>
            </a:endParaRPr>
          </a:p>
        </p:txBody>
      </p:sp>
      <p:pic>
        <p:nvPicPr>
          <p:cNvPr id="23" name="object 23"/>
          <p:cNvPicPr/>
          <p:nvPr/>
        </p:nvPicPr>
        <p:blipFill>
          <a:blip r:embed="rId2" cstate="print"/>
          <a:stretch>
            <a:fillRect/>
          </a:stretch>
        </p:blipFill>
        <p:spPr>
          <a:xfrm>
            <a:off x="5679947" y="521208"/>
            <a:ext cx="6416040" cy="4788408"/>
          </a:xfrm>
          <a:prstGeom prst="rect">
            <a:avLst/>
          </a:prstGeom>
        </p:spPr>
      </p:pic>
      <p:sp>
        <p:nvSpPr>
          <p:cNvPr id="24" name="object 2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124" y="366140"/>
            <a:ext cx="3333750" cy="756920"/>
          </a:xfrm>
          <a:prstGeom prst="rect">
            <a:avLst/>
          </a:prstGeom>
        </p:spPr>
        <p:txBody>
          <a:bodyPr vert="horz" wrap="square" lIns="0" tIns="12700" rIns="0" bIns="0" rtlCol="0">
            <a:spAutoFit/>
          </a:bodyPr>
          <a:lstStyle/>
          <a:p>
            <a:pPr marL="12700">
              <a:lnSpc>
                <a:spcPct val="100000"/>
              </a:lnSpc>
              <a:spcBef>
                <a:spcPts val="100"/>
              </a:spcBef>
            </a:pPr>
            <a:r>
              <a:rPr sz="4800" spc="-70" dirty="0">
                <a:solidFill>
                  <a:srgbClr val="5F5F60"/>
                </a:solidFill>
              </a:rPr>
              <a:t>Performance</a:t>
            </a:r>
            <a:endParaRPr sz="4800"/>
          </a:p>
        </p:txBody>
      </p:sp>
      <p:pic>
        <p:nvPicPr>
          <p:cNvPr id="3" name="object 3"/>
          <p:cNvPicPr/>
          <p:nvPr/>
        </p:nvPicPr>
        <p:blipFill>
          <a:blip r:embed="rId2" cstate="print"/>
          <a:stretch>
            <a:fillRect/>
          </a:stretch>
        </p:blipFill>
        <p:spPr>
          <a:xfrm>
            <a:off x="8686800" y="274320"/>
            <a:ext cx="2615183" cy="1950719"/>
          </a:xfrm>
          <a:prstGeom prst="rect">
            <a:avLst/>
          </a:prstGeom>
        </p:spPr>
      </p:pic>
      <p:pic>
        <p:nvPicPr>
          <p:cNvPr id="4" name="object 4"/>
          <p:cNvPicPr/>
          <p:nvPr/>
        </p:nvPicPr>
        <p:blipFill>
          <a:blip r:embed="rId3" cstate="print"/>
          <a:stretch>
            <a:fillRect/>
          </a:stretch>
        </p:blipFill>
        <p:spPr>
          <a:xfrm>
            <a:off x="204217" y="1447800"/>
            <a:ext cx="5561076" cy="4224528"/>
          </a:xfrm>
          <a:prstGeom prst="rect">
            <a:avLst/>
          </a:prstGeom>
        </p:spPr>
      </p:pic>
      <p:pic>
        <p:nvPicPr>
          <p:cNvPr id="5" name="object 5"/>
          <p:cNvPicPr/>
          <p:nvPr/>
        </p:nvPicPr>
        <p:blipFill>
          <a:blip r:embed="rId4" cstate="print"/>
          <a:stretch>
            <a:fillRect/>
          </a:stretch>
        </p:blipFill>
        <p:spPr>
          <a:xfrm>
            <a:off x="5859779" y="2514600"/>
            <a:ext cx="6128004" cy="3316224"/>
          </a:xfrm>
          <a:prstGeom prst="rect">
            <a:avLst/>
          </a:prstGeom>
        </p:spPr>
      </p:pic>
      <p:sp>
        <p:nvSpPr>
          <p:cNvPr id="6" name="object 6"/>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45560"/>
            <a:ext cx="9756140" cy="757555"/>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sz="4800" spc="155" dirty="0">
                <a:solidFill>
                  <a:srgbClr val="5F5F60"/>
                </a:solidFill>
              </a:rPr>
              <a:t>Long-Term	</a:t>
            </a:r>
            <a:r>
              <a:rPr sz="4800" spc="180" dirty="0">
                <a:solidFill>
                  <a:srgbClr val="5F5F60"/>
                </a:solidFill>
              </a:rPr>
              <a:t>vs</a:t>
            </a:r>
            <a:r>
              <a:rPr sz="4800" spc="600" dirty="0">
                <a:solidFill>
                  <a:srgbClr val="5F5F60"/>
                </a:solidFill>
              </a:rPr>
              <a:t> </a:t>
            </a:r>
            <a:r>
              <a:rPr sz="4800" spc="200" dirty="0">
                <a:solidFill>
                  <a:srgbClr val="5F5F60"/>
                </a:solidFill>
              </a:rPr>
              <a:t>Short-Term	</a:t>
            </a:r>
            <a:r>
              <a:rPr sz="4800" spc="195" dirty="0">
                <a:solidFill>
                  <a:srgbClr val="5F5F60"/>
                </a:solidFill>
              </a:rPr>
              <a:t>Stability</a:t>
            </a:r>
            <a:endParaRPr sz="4800" dirty="0"/>
          </a:p>
        </p:txBody>
      </p:sp>
      <p:pic>
        <p:nvPicPr>
          <p:cNvPr id="3" name="object 3"/>
          <p:cNvPicPr/>
          <p:nvPr/>
        </p:nvPicPr>
        <p:blipFill>
          <a:blip r:embed="rId2" cstate="print"/>
          <a:stretch>
            <a:fillRect/>
          </a:stretch>
        </p:blipFill>
        <p:spPr>
          <a:xfrm>
            <a:off x="6286500" y="1179575"/>
            <a:ext cx="5526024" cy="4122420"/>
          </a:xfrm>
          <a:prstGeom prst="rect">
            <a:avLst/>
          </a:prstGeom>
        </p:spPr>
      </p:pic>
      <p:pic>
        <p:nvPicPr>
          <p:cNvPr id="4" name="object 4"/>
          <p:cNvPicPr/>
          <p:nvPr/>
        </p:nvPicPr>
        <p:blipFill>
          <a:blip r:embed="rId3" cstate="print"/>
          <a:stretch>
            <a:fillRect/>
          </a:stretch>
        </p:blipFill>
        <p:spPr>
          <a:xfrm>
            <a:off x="333756" y="1106424"/>
            <a:ext cx="5524500" cy="419557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28600"/>
            <a:ext cx="3335654" cy="757555"/>
          </a:xfrm>
          <a:prstGeom prst="rect">
            <a:avLst/>
          </a:prstGeom>
        </p:spPr>
        <p:txBody>
          <a:bodyPr vert="horz" wrap="square" lIns="0" tIns="12700" rIns="0" bIns="0" rtlCol="0">
            <a:spAutoFit/>
          </a:bodyPr>
          <a:lstStyle/>
          <a:p>
            <a:pPr marL="12700">
              <a:lnSpc>
                <a:spcPct val="100000"/>
              </a:lnSpc>
              <a:spcBef>
                <a:spcPts val="100"/>
              </a:spcBef>
            </a:pPr>
            <a:r>
              <a:rPr sz="4800" spc="-70" dirty="0">
                <a:solidFill>
                  <a:srgbClr val="5F5F60"/>
                </a:solidFill>
              </a:rPr>
              <a:t>Performance</a:t>
            </a:r>
            <a:endParaRPr sz="4800" dirty="0"/>
          </a:p>
        </p:txBody>
      </p:sp>
      <p:pic>
        <p:nvPicPr>
          <p:cNvPr id="3" name="object 3"/>
          <p:cNvPicPr/>
          <p:nvPr/>
        </p:nvPicPr>
        <p:blipFill>
          <a:blip r:embed="rId2" cstate="print"/>
          <a:stretch>
            <a:fillRect/>
          </a:stretch>
        </p:blipFill>
        <p:spPr>
          <a:xfrm>
            <a:off x="6499859" y="1234439"/>
            <a:ext cx="5081016" cy="3810000"/>
          </a:xfrm>
          <a:prstGeom prst="rect">
            <a:avLst/>
          </a:prstGeom>
        </p:spPr>
      </p:pic>
      <p:pic>
        <p:nvPicPr>
          <p:cNvPr id="4" name="object 4"/>
          <p:cNvPicPr/>
          <p:nvPr/>
        </p:nvPicPr>
        <p:blipFill>
          <a:blip r:embed="rId3" cstate="print"/>
          <a:stretch>
            <a:fillRect/>
          </a:stretch>
        </p:blipFill>
        <p:spPr>
          <a:xfrm>
            <a:off x="28955" y="1121663"/>
            <a:ext cx="6079236" cy="403555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5096" y="464642"/>
            <a:ext cx="5151120" cy="757555"/>
          </a:xfrm>
          <a:prstGeom prst="rect">
            <a:avLst/>
          </a:prstGeom>
        </p:spPr>
        <p:txBody>
          <a:bodyPr vert="horz" wrap="square" lIns="0" tIns="12700" rIns="0" bIns="0" rtlCol="0">
            <a:spAutoFit/>
          </a:bodyPr>
          <a:lstStyle/>
          <a:p>
            <a:pPr marL="12700">
              <a:lnSpc>
                <a:spcPct val="100000"/>
              </a:lnSpc>
              <a:spcBef>
                <a:spcPts val="100"/>
              </a:spcBef>
            </a:pPr>
            <a:r>
              <a:rPr sz="4800" spc="215" dirty="0">
                <a:solidFill>
                  <a:srgbClr val="5F5F60"/>
                </a:solidFill>
              </a:rPr>
              <a:t>Previous</a:t>
            </a:r>
            <a:r>
              <a:rPr sz="4800" spc="500" dirty="0">
                <a:solidFill>
                  <a:srgbClr val="5F5F60"/>
                </a:solidFill>
              </a:rPr>
              <a:t> </a:t>
            </a:r>
            <a:r>
              <a:rPr sz="4800" spc="229" dirty="0">
                <a:solidFill>
                  <a:srgbClr val="5F5F60"/>
                </a:solidFill>
              </a:rPr>
              <a:t>Versions</a:t>
            </a:r>
            <a:endParaRPr sz="4800"/>
          </a:p>
        </p:txBody>
      </p:sp>
      <p:pic>
        <p:nvPicPr>
          <p:cNvPr id="3" name="object 3"/>
          <p:cNvPicPr/>
          <p:nvPr/>
        </p:nvPicPr>
        <p:blipFill>
          <a:blip r:embed="rId2" cstate="print"/>
          <a:stretch>
            <a:fillRect/>
          </a:stretch>
        </p:blipFill>
        <p:spPr>
          <a:xfrm>
            <a:off x="9395459" y="1560575"/>
            <a:ext cx="2380488" cy="1761744"/>
          </a:xfrm>
          <a:prstGeom prst="rect">
            <a:avLst/>
          </a:prstGeom>
        </p:spPr>
      </p:pic>
      <p:sp>
        <p:nvSpPr>
          <p:cNvPr id="4" name="object 4"/>
          <p:cNvSpPr txBox="1"/>
          <p:nvPr/>
        </p:nvSpPr>
        <p:spPr>
          <a:xfrm>
            <a:off x="9745218" y="3272154"/>
            <a:ext cx="161290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5F5F60"/>
                </a:solidFill>
                <a:latin typeface="Franklin Gothic Medium"/>
                <a:cs typeface="Franklin Gothic Medium"/>
              </a:rPr>
              <a:t>December</a:t>
            </a:r>
            <a:r>
              <a:rPr sz="1800" spc="-80"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2020</a:t>
            </a:r>
            <a:endParaRPr sz="1800">
              <a:latin typeface="Franklin Gothic Medium"/>
              <a:cs typeface="Franklin Gothic Medium"/>
            </a:endParaRPr>
          </a:p>
        </p:txBody>
      </p:sp>
      <p:pic>
        <p:nvPicPr>
          <p:cNvPr id="5" name="object 5"/>
          <p:cNvPicPr/>
          <p:nvPr/>
        </p:nvPicPr>
        <p:blipFill>
          <a:blip r:embed="rId3" cstate="print"/>
          <a:stretch>
            <a:fillRect/>
          </a:stretch>
        </p:blipFill>
        <p:spPr>
          <a:xfrm>
            <a:off x="6391655" y="3560064"/>
            <a:ext cx="2587752" cy="1761744"/>
          </a:xfrm>
          <a:prstGeom prst="rect">
            <a:avLst/>
          </a:prstGeom>
        </p:spPr>
      </p:pic>
      <p:sp>
        <p:nvSpPr>
          <p:cNvPr id="6" name="object 6"/>
          <p:cNvSpPr txBox="1"/>
          <p:nvPr/>
        </p:nvSpPr>
        <p:spPr>
          <a:xfrm>
            <a:off x="6996430" y="5280405"/>
            <a:ext cx="12185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F5F60"/>
                </a:solidFill>
                <a:latin typeface="Franklin Gothic Medium"/>
                <a:cs typeface="Franklin Gothic Medium"/>
              </a:rPr>
              <a:t>March</a:t>
            </a:r>
            <a:r>
              <a:rPr sz="1800" spc="-7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2021</a:t>
            </a:r>
            <a:endParaRPr sz="1800">
              <a:latin typeface="Franklin Gothic Medium"/>
              <a:cs typeface="Franklin Gothic Medium"/>
            </a:endParaRPr>
          </a:p>
        </p:txBody>
      </p:sp>
      <p:sp>
        <p:nvSpPr>
          <p:cNvPr id="7" name="object 7"/>
          <p:cNvSpPr txBox="1"/>
          <p:nvPr/>
        </p:nvSpPr>
        <p:spPr>
          <a:xfrm>
            <a:off x="4100576" y="5295391"/>
            <a:ext cx="1036319" cy="299720"/>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5F5F60"/>
                </a:solidFill>
                <a:latin typeface="Franklin Gothic Medium"/>
                <a:cs typeface="Franklin Gothic Medium"/>
              </a:rPr>
              <a:t>Apr</a:t>
            </a:r>
            <a:r>
              <a:rPr sz="1800" u="sng" spc="-45" dirty="0">
                <a:solidFill>
                  <a:srgbClr val="5F5F60"/>
                </a:solidFill>
                <a:uFill>
                  <a:solidFill>
                    <a:srgbClr val="5F5F60"/>
                  </a:solidFill>
                </a:uFill>
                <a:latin typeface="Franklin Gothic Medium"/>
                <a:cs typeface="Franklin Gothic Medium"/>
              </a:rPr>
              <a:t>il</a:t>
            </a:r>
            <a:r>
              <a:rPr sz="1800" spc="-5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2021</a:t>
            </a:r>
            <a:endParaRPr sz="1800">
              <a:latin typeface="Franklin Gothic Medium"/>
              <a:cs typeface="Franklin Gothic Medium"/>
            </a:endParaRPr>
          </a:p>
        </p:txBody>
      </p:sp>
      <p:pic>
        <p:nvPicPr>
          <p:cNvPr id="8" name="object 8"/>
          <p:cNvPicPr/>
          <p:nvPr/>
        </p:nvPicPr>
        <p:blipFill>
          <a:blip r:embed="rId4" cstate="print"/>
          <a:stretch>
            <a:fillRect/>
          </a:stretch>
        </p:blipFill>
        <p:spPr>
          <a:xfrm>
            <a:off x="3432047" y="3579876"/>
            <a:ext cx="2482596" cy="1764792"/>
          </a:xfrm>
          <a:prstGeom prst="rect">
            <a:avLst/>
          </a:prstGeom>
        </p:spPr>
      </p:pic>
      <p:pic>
        <p:nvPicPr>
          <p:cNvPr id="9" name="object 9"/>
          <p:cNvPicPr/>
          <p:nvPr/>
        </p:nvPicPr>
        <p:blipFill>
          <a:blip r:embed="rId5" cstate="print"/>
          <a:stretch>
            <a:fillRect/>
          </a:stretch>
        </p:blipFill>
        <p:spPr>
          <a:xfrm>
            <a:off x="9421368" y="3579876"/>
            <a:ext cx="2482596" cy="1764792"/>
          </a:xfrm>
          <a:prstGeom prst="rect">
            <a:avLst/>
          </a:prstGeom>
        </p:spPr>
      </p:pic>
      <p:sp>
        <p:nvSpPr>
          <p:cNvPr id="10" name="object 10"/>
          <p:cNvSpPr txBox="1"/>
          <p:nvPr/>
        </p:nvSpPr>
        <p:spPr>
          <a:xfrm>
            <a:off x="10155428" y="5291708"/>
            <a:ext cx="969010"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5F5F60"/>
                </a:solidFill>
                <a:latin typeface="Franklin Gothic Medium"/>
                <a:cs typeface="Franklin Gothic Medium"/>
              </a:rPr>
              <a:t>July</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2021</a:t>
            </a:r>
            <a:endParaRPr sz="1800">
              <a:latin typeface="Franklin Gothic Medium"/>
              <a:cs typeface="Franklin Gothic Medium"/>
            </a:endParaRPr>
          </a:p>
        </p:txBody>
      </p:sp>
      <p:pic>
        <p:nvPicPr>
          <p:cNvPr id="11" name="object 11"/>
          <p:cNvPicPr/>
          <p:nvPr/>
        </p:nvPicPr>
        <p:blipFill>
          <a:blip r:embed="rId6" cstate="print"/>
          <a:stretch>
            <a:fillRect/>
          </a:stretch>
        </p:blipFill>
        <p:spPr>
          <a:xfrm>
            <a:off x="280415" y="3578352"/>
            <a:ext cx="2673096" cy="1761744"/>
          </a:xfrm>
          <a:prstGeom prst="rect">
            <a:avLst/>
          </a:prstGeom>
        </p:spPr>
      </p:pic>
      <p:sp>
        <p:nvSpPr>
          <p:cNvPr id="12" name="object 12"/>
          <p:cNvSpPr txBox="1"/>
          <p:nvPr/>
        </p:nvSpPr>
        <p:spPr>
          <a:xfrm>
            <a:off x="959611" y="5266690"/>
            <a:ext cx="145923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5F5F60"/>
                </a:solidFill>
                <a:latin typeface="Franklin Gothic Medium"/>
                <a:cs typeface="Franklin Gothic Medium"/>
              </a:rPr>
              <a:t>February</a:t>
            </a:r>
            <a:r>
              <a:rPr sz="1800" spc="-5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2021</a:t>
            </a:r>
            <a:endParaRPr sz="1800">
              <a:latin typeface="Franklin Gothic Medium"/>
              <a:cs typeface="Franklin Gothic Medium"/>
            </a:endParaRPr>
          </a:p>
        </p:txBody>
      </p:sp>
      <p:sp>
        <p:nvSpPr>
          <p:cNvPr id="13" name="object 13"/>
          <p:cNvSpPr txBox="1"/>
          <p:nvPr/>
        </p:nvSpPr>
        <p:spPr>
          <a:xfrm>
            <a:off x="3973829" y="3272154"/>
            <a:ext cx="1370965" cy="299720"/>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5F5F60"/>
                </a:solidFill>
                <a:latin typeface="Franklin Gothic Medium"/>
                <a:cs typeface="Franklin Gothic Medium"/>
              </a:rPr>
              <a:t>Oc</a:t>
            </a:r>
            <a:r>
              <a:rPr sz="1800" spc="-40" dirty="0">
                <a:solidFill>
                  <a:srgbClr val="5F5F60"/>
                </a:solidFill>
                <a:latin typeface="Franklin Gothic Medium"/>
                <a:cs typeface="Franklin Gothic Medium"/>
              </a:rPr>
              <a:t>t</a:t>
            </a:r>
            <a:r>
              <a:rPr sz="1800" spc="-10" dirty="0">
                <a:solidFill>
                  <a:srgbClr val="5F5F60"/>
                </a:solidFill>
                <a:latin typeface="Franklin Gothic Medium"/>
                <a:cs typeface="Franklin Gothic Medium"/>
              </a:rPr>
              <a:t>ober</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2020</a:t>
            </a:r>
            <a:endParaRPr sz="1800">
              <a:latin typeface="Franklin Gothic Medium"/>
              <a:cs typeface="Franklin Gothic Medium"/>
            </a:endParaRPr>
          </a:p>
        </p:txBody>
      </p:sp>
      <p:pic>
        <p:nvPicPr>
          <p:cNvPr id="14" name="object 14"/>
          <p:cNvPicPr/>
          <p:nvPr/>
        </p:nvPicPr>
        <p:blipFill>
          <a:blip r:embed="rId7" cstate="print"/>
          <a:stretch>
            <a:fillRect/>
          </a:stretch>
        </p:blipFill>
        <p:spPr>
          <a:xfrm>
            <a:off x="3424428" y="1568196"/>
            <a:ext cx="2534412" cy="1732788"/>
          </a:xfrm>
          <a:prstGeom prst="rect">
            <a:avLst/>
          </a:prstGeom>
        </p:spPr>
      </p:pic>
      <p:pic>
        <p:nvPicPr>
          <p:cNvPr id="15" name="object 15"/>
          <p:cNvPicPr/>
          <p:nvPr/>
        </p:nvPicPr>
        <p:blipFill>
          <a:blip r:embed="rId8" cstate="print"/>
          <a:stretch>
            <a:fillRect/>
          </a:stretch>
        </p:blipFill>
        <p:spPr>
          <a:xfrm>
            <a:off x="417576" y="1423416"/>
            <a:ext cx="2193036" cy="1743455"/>
          </a:xfrm>
          <a:prstGeom prst="rect">
            <a:avLst/>
          </a:prstGeom>
        </p:spPr>
      </p:pic>
      <p:sp>
        <p:nvSpPr>
          <p:cNvPr id="16" name="object 16"/>
          <p:cNvSpPr txBox="1"/>
          <p:nvPr/>
        </p:nvSpPr>
        <p:spPr>
          <a:xfrm>
            <a:off x="984605" y="3137103"/>
            <a:ext cx="989965"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F5F60"/>
                </a:solidFill>
                <a:latin typeface="Franklin Gothic Medium"/>
                <a:cs typeface="Franklin Gothic Medium"/>
              </a:rPr>
              <a:t>Sep</a:t>
            </a:r>
            <a:r>
              <a:rPr sz="1800" spc="-7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2020</a:t>
            </a:r>
            <a:endParaRPr sz="1800">
              <a:latin typeface="Franklin Gothic Medium"/>
              <a:cs typeface="Franklin Gothic Medium"/>
            </a:endParaRPr>
          </a:p>
        </p:txBody>
      </p:sp>
      <p:pic>
        <p:nvPicPr>
          <p:cNvPr id="17" name="object 17"/>
          <p:cNvPicPr/>
          <p:nvPr/>
        </p:nvPicPr>
        <p:blipFill>
          <a:blip r:embed="rId9" cstate="print"/>
          <a:stretch>
            <a:fillRect/>
          </a:stretch>
        </p:blipFill>
        <p:spPr>
          <a:xfrm>
            <a:off x="6358128" y="1577339"/>
            <a:ext cx="2534412" cy="1746503"/>
          </a:xfrm>
          <a:prstGeom prst="rect">
            <a:avLst/>
          </a:prstGeom>
        </p:spPr>
      </p:pic>
      <p:sp>
        <p:nvSpPr>
          <p:cNvPr id="18" name="object 18"/>
          <p:cNvSpPr txBox="1"/>
          <p:nvPr/>
        </p:nvSpPr>
        <p:spPr>
          <a:xfrm>
            <a:off x="6853173" y="3281298"/>
            <a:ext cx="160591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5F5F60"/>
                </a:solidFill>
                <a:latin typeface="Franklin Gothic Medium"/>
                <a:cs typeface="Franklin Gothic Medium"/>
              </a:rPr>
              <a:t>November</a:t>
            </a:r>
            <a:r>
              <a:rPr sz="1800" spc="-70"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2020</a:t>
            </a:r>
            <a:endParaRPr sz="1800">
              <a:latin typeface="Franklin Gothic Medium"/>
              <a:cs typeface="Franklin Gothic Medium"/>
            </a:endParaRPr>
          </a:p>
        </p:txBody>
      </p:sp>
      <p:sp>
        <p:nvSpPr>
          <p:cNvPr id="19" name="object 19"/>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0240" y="614248"/>
            <a:ext cx="7499984" cy="757555"/>
          </a:xfrm>
          <a:prstGeom prst="rect">
            <a:avLst/>
          </a:prstGeom>
        </p:spPr>
        <p:txBody>
          <a:bodyPr vert="horz" wrap="square" lIns="0" tIns="12700" rIns="0" bIns="0" rtlCol="0">
            <a:spAutoFit/>
          </a:bodyPr>
          <a:lstStyle/>
          <a:p>
            <a:pPr marL="12700">
              <a:lnSpc>
                <a:spcPct val="100000"/>
              </a:lnSpc>
              <a:spcBef>
                <a:spcPts val="100"/>
              </a:spcBef>
            </a:pPr>
            <a:r>
              <a:rPr sz="4800" spc="25" dirty="0">
                <a:solidFill>
                  <a:srgbClr val="5F5F60"/>
                </a:solidFill>
              </a:rPr>
              <a:t>Use</a:t>
            </a:r>
            <a:r>
              <a:rPr sz="4800" spc="-5" dirty="0">
                <a:solidFill>
                  <a:srgbClr val="5F5F60"/>
                </a:solidFill>
              </a:rPr>
              <a:t> </a:t>
            </a:r>
            <a:r>
              <a:rPr sz="4800" dirty="0">
                <a:solidFill>
                  <a:srgbClr val="5F5F60"/>
                </a:solidFill>
              </a:rPr>
              <a:t>Case:</a:t>
            </a:r>
            <a:r>
              <a:rPr sz="4800" spc="-25" dirty="0">
                <a:solidFill>
                  <a:srgbClr val="5F5F60"/>
                </a:solidFill>
              </a:rPr>
              <a:t> </a:t>
            </a:r>
            <a:r>
              <a:rPr sz="4800" spc="-80" dirty="0">
                <a:solidFill>
                  <a:srgbClr val="5F5F60"/>
                </a:solidFill>
              </a:rPr>
              <a:t>Network</a:t>
            </a:r>
            <a:r>
              <a:rPr sz="4800" spc="-5" dirty="0">
                <a:solidFill>
                  <a:srgbClr val="5F5F60"/>
                </a:solidFill>
              </a:rPr>
              <a:t> </a:t>
            </a:r>
            <a:r>
              <a:rPr sz="4800" spc="-95" dirty="0">
                <a:solidFill>
                  <a:srgbClr val="5F5F60"/>
                </a:solidFill>
              </a:rPr>
              <a:t>Telemetry</a:t>
            </a:r>
            <a:endParaRPr sz="4800"/>
          </a:p>
        </p:txBody>
      </p:sp>
      <p:sp>
        <p:nvSpPr>
          <p:cNvPr id="3" name="object 3"/>
          <p:cNvSpPr txBox="1"/>
          <p:nvPr/>
        </p:nvSpPr>
        <p:spPr>
          <a:xfrm>
            <a:off x="650240" y="1635353"/>
            <a:ext cx="5601335" cy="3868420"/>
          </a:xfrm>
          <a:prstGeom prst="rect">
            <a:avLst/>
          </a:prstGeom>
        </p:spPr>
        <p:txBody>
          <a:bodyPr vert="horz" wrap="square" lIns="0" tIns="44450" rIns="0" bIns="0" rtlCol="0">
            <a:spAutoFit/>
          </a:bodyPr>
          <a:lstStyle/>
          <a:p>
            <a:pPr marL="241300" indent="-228600">
              <a:lnSpc>
                <a:spcPct val="100000"/>
              </a:lnSpc>
              <a:spcBef>
                <a:spcPts val="350"/>
              </a:spcBef>
              <a:buClr>
                <a:srgbClr val="8DC53E"/>
              </a:buClr>
              <a:buFont typeface="Arial MT"/>
              <a:buChar char="•"/>
              <a:tabLst>
                <a:tab pos="240665" algn="l"/>
                <a:tab pos="241300" algn="l"/>
              </a:tabLst>
            </a:pPr>
            <a:r>
              <a:rPr sz="2000" spc="-20" dirty="0">
                <a:solidFill>
                  <a:srgbClr val="5F5F61"/>
                </a:solidFill>
                <a:latin typeface="Franklin Gothic Medium"/>
                <a:cs typeface="Franklin Gothic Medium"/>
              </a:rPr>
              <a:t>Constantly</a:t>
            </a:r>
            <a:r>
              <a:rPr sz="2000" spc="-3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pings</a:t>
            </a:r>
            <a:r>
              <a:rPr sz="2000" spc="-1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machines</a:t>
            </a:r>
            <a:endParaRPr sz="2000">
              <a:latin typeface="Franklin Gothic Medium"/>
              <a:cs typeface="Franklin Gothic Medium"/>
            </a:endParaRPr>
          </a:p>
          <a:p>
            <a:pPr marL="469900" lvl="1" indent="-229235">
              <a:lnSpc>
                <a:spcPts val="2280"/>
              </a:lnSpc>
              <a:spcBef>
                <a:spcPts val="250"/>
              </a:spcBef>
              <a:buClr>
                <a:srgbClr val="8DC53E"/>
              </a:buClr>
              <a:buFont typeface="Cambria Math"/>
              <a:buChar char="–"/>
              <a:tabLst>
                <a:tab pos="470534" algn="l"/>
              </a:tabLst>
            </a:pPr>
            <a:r>
              <a:rPr sz="2000" spc="-35" dirty="0">
                <a:solidFill>
                  <a:srgbClr val="5F5F61"/>
                </a:solidFill>
                <a:latin typeface="Franklin Gothic Medium"/>
                <a:cs typeface="Franklin Gothic Medium"/>
              </a:rPr>
              <a:t>If</a:t>
            </a:r>
            <a:r>
              <a:rPr sz="2000" spc="-1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machine</a:t>
            </a:r>
            <a:r>
              <a:rPr sz="2000" spc="-5" dirty="0">
                <a:solidFill>
                  <a:srgbClr val="5F5F61"/>
                </a:solidFill>
                <a:latin typeface="Franklin Gothic Medium"/>
                <a:cs typeface="Franklin Gothic Medium"/>
              </a:rPr>
              <a:t> doesn’t</a:t>
            </a:r>
            <a:r>
              <a:rPr sz="2000" spc="-25" dirty="0">
                <a:solidFill>
                  <a:srgbClr val="5F5F61"/>
                </a:solidFill>
                <a:latin typeface="Franklin Gothic Medium"/>
                <a:cs typeface="Franklin Gothic Medium"/>
              </a:rPr>
              <a:t> </a:t>
            </a:r>
            <a:r>
              <a:rPr sz="2000" spc="-5" dirty="0">
                <a:solidFill>
                  <a:srgbClr val="5F5F61"/>
                </a:solidFill>
                <a:latin typeface="Franklin Gothic Medium"/>
                <a:cs typeface="Franklin Gothic Medium"/>
              </a:rPr>
              <a:t>respond,</a:t>
            </a:r>
            <a:r>
              <a:rPr sz="2000" spc="-35" dirty="0">
                <a:solidFill>
                  <a:srgbClr val="5F5F61"/>
                </a:solidFill>
                <a:latin typeface="Franklin Gothic Medium"/>
                <a:cs typeface="Franklin Gothic Medium"/>
              </a:rPr>
              <a:t> it</a:t>
            </a:r>
            <a:r>
              <a:rPr sz="2000" spc="-15"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must</a:t>
            </a:r>
            <a:r>
              <a:rPr sz="2000"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take</a:t>
            </a:r>
            <a:r>
              <a:rPr sz="2000" spc="-5"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an</a:t>
            </a:r>
            <a:endParaRPr sz="2000">
              <a:latin typeface="Franklin Gothic Medium"/>
              <a:cs typeface="Franklin Gothic Medium"/>
            </a:endParaRPr>
          </a:p>
          <a:p>
            <a:pPr marL="469900">
              <a:lnSpc>
                <a:spcPts val="2280"/>
              </a:lnSpc>
            </a:pPr>
            <a:r>
              <a:rPr sz="2000" spc="-15" dirty="0">
                <a:solidFill>
                  <a:srgbClr val="5F5F61"/>
                </a:solidFill>
                <a:latin typeface="Franklin Gothic Medium"/>
                <a:cs typeface="Franklin Gothic Medium"/>
              </a:rPr>
              <a:t>action.</a:t>
            </a:r>
            <a:endParaRPr sz="2000">
              <a:latin typeface="Franklin Gothic Medium"/>
              <a:cs typeface="Franklin Gothic Medium"/>
            </a:endParaRPr>
          </a:p>
          <a:p>
            <a:pPr marL="241300" indent="-228600">
              <a:lnSpc>
                <a:spcPct val="100000"/>
              </a:lnSpc>
              <a:spcBef>
                <a:spcPts val="770"/>
              </a:spcBef>
              <a:buClr>
                <a:srgbClr val="8DC53E"/>
              </a:buClr>
              <a:buFont typeface="Arial MT"/>
              <a:buChar char="•"/>
              <a:tabLst>
                <a:tab pos="240665" algn="l"/>
                <a:tab pos="241300" algn="l"/>
              </a:tabLst>
            </a:pPr>
            <a:r>
              <a:rPr sz="2000" spc="-75" dirty="0">
                <a:solidFill>
                  <a:srgbClr val="5F5F61"/>
                </a:solidFill>
                <a:latin typeface="Franklin Gothic Medium"/>
                <a:cs typeface="Franklin Gothic Medium"/>
              </a:rPr>
              <a:t>Why</a:t>
            </a:r>
            <a:r>
              <a:rPr sz="2000" spc="-3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not </a:t>
            </a:r>
            <a:r>
              <a:rPr sz="2000" spc="-10" dirty="0">
                <a:solidFill>
                  <a:srgbClr val="5F5F61"/>
                </a:solidFill>
                <a:latin typeface="Franklin Gothic Medium"/>
                <a:cs typeface="Franklin Gothic Medium"/>
              </a:rPr>
              <a:t>do</a:t>
            </a:r>
            <a:r>
              <a:rPr sz="2000" spc="-25"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pings</a:t>
            </a:r>
            <a:r>
              <a:rPr sz="2000" dirty="0">
                <a:solidFill>
                  <a:srgbClr val="5F5F61"/>
                </a:solidFill>
                <a:latin typeface="Franklin Gothic Medium"/>
                <a:cs typeface="Franklin Gothic Medium"/>
              </a:rPr>
              <a:t> </a:t>
            </a:r>
            <a:r>
              <a:rPr sz="2000" spc="-5" dirty="0">
                <a:solidFill>
                  <a:srgbClr val="5F5F61"/>
                </a:solidFill>
                <a:latin typeface="Franklin Gothic Medium"/>
                <a:cs typeface="Franklin Gothic Medium"/>
              </a:rPr>
              <a:t>based</a:t>
            </a:r>
            <a:r>
              <a:rPr sz="2000" spc="-15"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on</a:t>
            </a:r>
            <a:r>
              <a:rPr sz="2000" spc="-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Hardware</a:t>
            </a:r>
            <a:r>
              <a:rPr sz="2000" spc="-5"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Timestamps</a:t>
            </a:r>
            <a:endParaRPr sz="2000">
              <a:latin typeface="Franklin Gothic Medium"/>
              <a:cs typeface="Franklin Gothic Medium"/>
            </a:endParaRPr>
          </a:p>
          <a:p>
            <a:pPr marL="469900" lvl="1" indent="-229235">
              <a:lnSpc>
                <a:spcPct val="100000"/>
              </a:lnSpc>
              <a:spcBef>
                <a:spcPts val="254"/>
              </a:spcBef>
              <a:buClr>
                <a:srgbClr val="8DC53E"/>
              </a:buClr>
              <a:buFont typeface="Cambria Math"/>
              <a:buChar char="–"/>
              <a:tabLst>
                <a:tab pos="470534" algn="l"/>
              </a:tabLst>
            </a:pPr>
            <a:r>
              <a:rPr sz="2000" spc="-5" dirty="0">
                <a:solidFill>
                  <a:srgbClr val="5F5F61"/>
                </a:solidFill>
                <a:latin typeface="Franklin Gothic Medium"/>
                <a:cs typeface="Franklin Gothic Medium"/>
              </a:rPr>
              <a:t>SING</a:t>
            </a:r>
            <a:r>
              <a:rPr sz="2000" spc="-20" dirty="0">
                <a:solidFill>
                  <a:srgbClr val="5F5F61"/>
                </a:solidFill>
                <a:latin typeface="Franklin Gothic Medium"/>
                <a:cs typeface="Franklin Gothic Medium"/>
              </a:rPr>
              <a:t> </a:t>
            </a:r>
            <a:r>
              <a:rPr sz="2000" dirty="0">
                <a:solidFill>
                  <a:srgbClr val="5F5F61"/>
                </a:solidFill>
                <a:latin typeface="Franklin Gothic Medium"/>
                <a:cs typeface="Franklin Gothic Medium"/>
              </a:rPr>
              <a:t>=</a:t>
            </a:r>
            <a:r>
              <a:rPr sz="2000" spc="-20"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Synchronous</a:t>
            </a:r>
            <a:r>
              <a:rPr sz="2000" spc="-40"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Pings</a:t>
            </a:r>
            <a:endParaRPr sz="2000">
              <a:latin typeface="Franklin Gothic Medium"/>
              <a:cs typeface="Franklin Gothic Medium"/>
            </a:endParaRPr>
          </a:p>
          <a:p>
            <a:pPr marL="469900" lvl="1" indent="-229235">
              <a:lnSpc>
                <a:spcPct val="100000"/>
              </a:lnSpc>
              <a:spcBef>
                <a:spcPts val="265"/>
              </a:spcBef>
              <a:buClr>
                <a:srgbClr val="8DC53E"/>
              </a:buClr>
              <a:buFont typeface="Cambria Math"/>
              <a:buChar char="–"/>
              <a:tabLst>
                <a:tab pos="470534" algn="l"/>
              </a:tabLst>
            </a:pPr>
            <a:r>
              <a:rPr sz="2000" spc="-10" dirty="0">
                <a:solidFill>
                  <a:srgbClr val="5F5F61"/>
                </a:solidFill>
                <a:latin typeface="Franklin Gothic Medium"/>
                <a:cs typeface="Franklin Gothic Medium"/>
              </a:rPr>
              <a:t>One</a:t>
            </a:r>
            <a:r>
              <a:rPr sz="2000" spc="-20" dirty="0">
                <a:solidFill>
                  <a:srgbClr val="5F5F61"/>
                </a:solidFill>
                <a:latin typeface="Franklin Gothic Medium"/>
                <a:cs typeface="Franklin Gothic Medium"/>
              </a:rPr>
              <a:t> </a:t>
            </a:r>
            <a:r>
              <a:rPr sz="2000" spc="-75" dirty="0">
                <a:solidFill>
                  <a:srgbClr val="5F5F61"/>
                </a:solidFill>
                <a:latin typeface="Franklin Gothic Medium"/>
                <a:cs typeface="Franklin Gothic Medium"/>
              </a:rPr>
              <a:t>way</a:t>
            </a:r>
            <a:r>
              <a:rPr sz="2000" spc="-5"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delay</a:t>
            </a:r>
            <a:r>
              <a:rPr sz="2000" spc="-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measurements</a:t>
            </a:r>
            <a:endParaRPr sz="2000">
              <a:latin typeface="Franklin Gothic Medium"/>
              <a:cs typeface="Franklin Gothic Medium"/>
            </a:endParaRPr>
          </a:p>
          <a:p>
            <a:pPr marL="241300" indent="-228600">
              <a:lnSpc>
                <a:spcPct val="100000"/>
              </a:lnSpc>
              <a:spcBef>
                <a:spcPts val="755"/>
              </a:spcBef>
              <a:buClr>
                <a:srgbClr val="8DC53E"/>
              </a:buClr>
              <a:buFont typeface="Arial MT"/>
              <a:buChar char="•"/>
              <a:tabLst>
                <a:tab pos="240665" algn="l"/>
                <a:tab pos="241300" algn="l"/>
              </a:tabLst>
            </a:pPr>
            <a:r>
              <a:rPr sz="2000" spc="-25" dirty="0">
                <a:solidFill>
                  <a:srgbClr val="5F5F61"/>
                </a:solidFill>
                <a:latin typeface="Franklin Gothic Medium"/>
                <a:cs typeface="Franklin Gothic Medium"/>
              </a:rPr>
              <a:t>In-Network</a:t>
            </a:r>
            <a:r>
              <a:rPr sz="2000" spc="-60"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Telemetry</a:t>
            </a:r>
            <a:endParaRPr sz="2000">
              <a:latin typeface="Franklin Gothic Medium"/>
              <a:cs typeface="Franklin Gothic Medium"/>
            </a:endParaRPr>
          </a:p>
          <a:p>
            <a:pPr marL="469900" lvl="1" indent="-229235">
              <a:lnSpc>
                <a:spcPct val="100000"/>
              </a:lnSpc>
              <a:spcBef>
                <a:spcPts val="265"/>
              </a:spcBef>
              <a:buClr>
                <a:srgbClr val="8DC53E"/>
              </a:buClr>
              <a:buFont typeface="Cambria Math"/>
              <a:buChar char="–"/>
              <a:tabLst>
                <a:tab pos="470534" algn="l"/>
              </a:tabLst>
            </a:pPr>
            <a:r>
              <a:rPr sz="2000" spc="-45" dirty="0">
                <a:solidFill>
                  <a:srgbClr val="5F5F61"/>
                </a:solidFill>
                <a:latin typeface="Franklin Gothic Medium"/>
                <a:cs typeface="Franklin Gothic Medium"/>
              </a:rPr>
              <a:t>Improve</a:t>
            </a:r>
            <a:r>
              <a:rPr sz="2000" spc="-40"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Congestion</a:t>
            </a:r>
            <a:r>
              <a:rPr sz="2000" spc="-35"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recognitions</a:t>
            </a:r>
            <a:endParaRPr sz="2000">
              <a:latin typeface="Franklin Gothic Medium"/>
              <a:cs typeface="Franklin Gothic Medium"/>
            </a:endParaRPr>
          </a:p>
          <a:p>
            <a:pPr marL="469900" lvl="1" indent="-229235">
              <a:lnSpc>
                <a:spcPct val="100000"/>
              </a:lnSpc>
              <a:spcBef>
                <a:spcPts val="265"/>
              </a:spcBef>
              <a:buClr>
                <a:srgbClr val="8DC53E"/>
              </a:buClr>
              <a:buFont typeface="Cambria Math"/>
              <a:buChar char="–"/>
              <a:tabLst>
                <a:tab pos="470534" algn="l"/>
              </a:tabLst>
            </a:pPr>
            <a:r>
              <a:rPr sz="2000" spc="-45" dirty="0">
                <a:solidFill>
                  <a:srgbClr val="5F5F61"/>
                </a:solidFill>
                <a:latin typeface="Franklin Gothic Medium"/>
                <a:cs typeface="Franklin Gothic Medium"/>
              </a:rPr>
              <a:t>Improve</a:t>
            </a:r>
            <a:r>
              <a:rPr sz="2000" spc="-3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Congestion</a:t>
            </a:r>
            <a:r>
              <a:rPr sz="2000" spc="-2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Control</a:t>
            </a:r>
            <a:r>
              <a:rPr sz="2000" spc="-1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mechanisms</a:t>
            </a:r>
            <a:endParaRPr sz="2000">
              <a:latin typeface="Franklin Gothic Medium"/>
              <a:cs typeface="Franklin Gothic Medium"/>
            </a:endParaRPr>
          </a:p>
          <a:p>
            <a:pPr marL="241300" indent="-228600">
              <a:lnSpc>
                <a:spcPct val="100000"/>
              </a:lnSpc>
              <a:spcBef>
                <a:spcPts val="755"/>
              </a:spcBef>
              <a:buClr>
                <a:srgbClr val="8DC53E"/>
              </a:buClr>
              <a:buFont typeface="Arial MT"/>
              <a:buChar char="•"/>
              <a:tabLst>
                <a:tab pos="240665" algn="l"/>
                <a:tab pos="241300" algn="l"/>
              </a:tabLst>
            </a:pPr>
            <a:r>
              <a:rPr sz="2000" spc="-5" dirty="0">
                <a:solidFill>
                  <a:srgbClr val="5F5F61"/>
                </a:solidFill>
                <a:latin typeface="Franklin Gothic Medium"/>
                <a:cs typeface="Franklin Gothic Medium"/>
              </a:rPr>
              <a:t>End-to-End</a:t>
            </a:r>
            <a:r>
              <a:rPr sz="2000" spc="-10"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Precision: </a:t>
            </a:r>
            <a:r>
              <a:rPr sz="2000" spc="-10" dirty="0">
                <a:solidFill>
                  <a:srgbClr val="5F5F61"/>
                </a:solidFill>
                <a:latin typeface="Franklin Gothic Medium"/>
                <a:cs typeface="Franklin Gothic Medium"/>
              </a:rPr>
              <a:t>&lt;100ns</a:t>
            </a:r>
            <a:endParaRPr sz="2000">
              <a:latin typeface="Franklin Gothic Medium"/>
              <a:cs typeface="Franklin Gothic Medium"/>
            </a:endParaRPr>
          </a:p>
          <a:p>
            <a:pPr marL="469900" lvl="1" indent="-229235">
              <a:lnSpc>
                <a:spcPct val="100000"/>
              </a:lnSpc>
              <a:spcBef>
                <a:spcPts val="265"/>
              </a:spcBef>
              <a:buClr>
                <a:srgbClr val="8DC53E"/>
              </a:buClr>
              <a:buFont typeface="Cambria Math"/>
              <a:buChar char="–"/>
              <a:tabLst>
                <a:tab pos="470534" algn="l"/>
              </a:tabLst>
            </a:pPr>
            <a:r>
              <a:rPr sz="2000" spc="-55" dirty="0">
                <a:solidFill>
                  <a:srgbClr val="5F5F61"/>
                </a:solidFill>
                <a:latin typeface="Franklin Gothic Medium"/>
                <a:cs typeface="Franklin Gothic Medium"/>
              </a:rPr>
              <a:t>Want</a:t>
            </a:r>
            <a:r>
              <a:rPr sz="2000" spc="-25"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to</a:t>
            </a:r>
            <a:r>
              <a:rPr sz="2000" spc="-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measure </a:t>
            </a:r>
            <a:r>
              <a:rPr sz="2000" spc="-5" dirty="0">
                <a:solidFill>
                  <a:srgbClr val="5F5F61"/>
                </a:solidFill>
                <a:latin typeface="Franklin Gothic Medium"/>
                <a:cs typeface="Franklin Gothic Medium"/>
              </a:rPr>
              <a:t>one</a:t>
            </a:r>
            <a:r>
              <a:rPr sz="2000" spc="-25" dirty="0">
                <a:solidFill>
                  <a:srgbClr val="5F5F61"/>
                </a:solidFill>
                <a:latin typeface="Franklin Gothic Medium"/>
                <a:cs typeface="Franklin Gothic Medium"/>
              </a:rPr>
              <a:t> </a:t>
            </a:r>
            <a:r>
              <a:rPr sz="2000" spc="-75" dirty="0">
                <a:solidFill>
                  <a:srgbClr val="5F5F61"/>
                </a:solidFill>
                <a:latin typeface="Franklin Gothic Medium"/>
                <a:cs typeface="Franklin Gothic Medium"/>
              </a:rPr>
              <a:t>way</a:t>
            </a:r>
            <a:r>
              <a:rPr sz="2000" spc="-10"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latency</a:t>
            </a:r>
            <a:endParaRPr sz="2000">
              <a:latin typeface="Franklin Gothic Medium"/>
              <a:cs typeface="Franklin Gothic Medium"/>
            </a:endParaRPr>
          </a:p>
        </p:txBody>
      </p:sp>
      <p:pic>
        <p:nvPicPr>
          <p:cNvPr id="4" name="object 4"/>
          <p:cNvPicPr/>
          <p:nvPr/>
        </p:nvPicPr>
        <p:blipFill>
          <a:blip r:embed="rId2" cstate="print"/>
          <a:stretch>
            <a:fillRect/>
          </a:stretch>
        </p:blipFill>
        <p:spPr>
          <a:xfrm>
            <a:off x="6466332" y="1828800"/>
            <a:ext cx="5620511" cy="3747515"/>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257800" y="2154427"/>
            <a:ext cx="7493508" cy="4363213"/>
            <a:chOff x="4469891" y="2144267"/>
            <a:chExt cx="7493508" cy="4363213"/>
          </a:xfrm>
        </p:grpSpPr>
        <p:pic>
          <p:nvPicPr>
            <p:cNvPr id="4" name="object 4"/>
            <p:cNvPicPr/>
            <p:nvPr/>
          </p:nvPicPr>
          <p:blipFill>
            <a:blip r:embed="rId2" cstate="print"/>
            <a:stretch>
              <a:fillRect/>
            </a:stretch>
          </p:blipFill>
          <p:spPr>
            <a:xfrm>
              <a:off x="11048999" y="5018532"/>
              <a:ext cx="914400" cy="1488948"/>
            </a:xfrm>
            <a:prstGeom prst="rect">
              <a:avLst/>
            </a:prstGeom>
          </p:spPr>
        </p:pic>
        <p:pic>
          <p:nvPicPr>
            <p:cNvPr id="5" name="object 5"/>
            <p:cNvPicPr/>
            <p:nvPr/>
          </p:nvPicPr>
          <p:blipFill>
            <a:blip r:embed="rId3" cstate="print"/>
            <a:stretch>
              <a:fillRect/>
            </a:stretch>
          </p:blipFill>
          <p:spPr>
            <a:xfrm>
              <a:off x="4469891" y="2144267"/>
              <a:ext cx="6342888" cy="3265932"/>
            </a:xfrm>
            <a:prstGeom prst="rect">
              <a:avLst/>
            </a:prstGeom>
          </p:spPr>
        </p:pic>
      </p:grpSp>
      <p:sp>
        <p:nvSpPr>
          <p:cNvPr id="7" name="object 7"/>
          <p:cNvSpPr txBox="1">
            <a:spLocks noGrp="1"/>
          </p:cNvSpPr>
          <p:nvPr>
            <p:ph type="title"/>
          </p:nvPr>
        </p:nvSpPr>
        <p:spPr>
          <a:xfrm>
            <a:off x="3317240" y="736003"/>
            <a:ext cx="6083300" cy="635000"/>
          </a:xfrm>
          <a:prstGeom prst="rect">
            <a:avLst/>
          </a:prstGeom>
        </p:spPr>
        <p:txBody>
          <a:bodyPr vert="horz" wrap="square" lIns="0" tIns="12065" rIns="0" bIns="0" rtlCol="0">
            <a:spAutoFit/>
          </a:bodyPr>
          <a:lstStyle/>
          <a:p>
            <a:pPr marL="12700">
              <a:lnSpc>
                <a:spcPct val="100000"/>
              </a:lnSpc>
              <a:spcBef>
                <a:spcPts val="95"/>
              </a:spcBef>
              <a:tabLst>
                <a:tab pos="1087120" algn="l"/>
                <a:tab pos="2627630" algn="l"/>
                <a:tab pos="5590540" algn="l"/>
              </a:tabLst>
            </a:pPr>
            <a:r>
              <a:rPr sz="4000" spc="285" dirty="0">
                <a:solidFill>
                  <a:srgbClr val="4D4D4E"/>
                </a:solidFill>
              </a:rPr>
              <a:t>Us</a:t>
            </a:r>
            <a:r>
              <a:rPr sz="4000" spc="-5" dirty="0">
                <a:solidFill>
                  <a:srgbClr val="4D4D4E"/>
                </a:solidFill>
              </a:rPr>
              <a:t>e</a:t>
            </a:r>
            <a:r>
              <a:rPr sz="4000" dirty="0">
                <a:solidFill>
                  <a:srgbClr val="4D4D4E"/>
                </a:solidFill>
              </a:rPr>
              <a:t>	</a:t>
            </a:r>
            <a:r>
              <a:rPr sz="4000" spc="290" dirty="0">
                <a:solidFill>
                  <a:srgbClr val="4D4D4E"/>
                </a:solidFill>
              </a:rPr>
              <a:t>C</a:t>
            </a:r>
            <a:r>
              <a:rPr sz="4000" spc="285" dirty="0">
                <a:solidFill>
                  <a:srgbClr val="4D4D4E"/>
                </a:solidFill>
              </a:rPr>
              <a:t>as</a:t>
            </a:r>
            <a:r>
              <a:rPr sz="4000" spc="290" dirty="0">
                <a:solidFill>
                  <a:srgbClr val="4D4D4E"/>
                </a:solidFill>
              </a:rPr>
              <a:t>e</a:t>
            </a:r>
            <a:r>
              <a:rPr sz="4000" spc="-5" dirty="0">
                <a:solidFill>
                  <a:srgbClr val="4D4D4E"/>
                </a:solidFill>
              </a:rPr>
              <a:t>:</a:t>
            </a:r>
            <a:r>
              <a:rPr sz="4000" dirty="0">
                <a:solidFill>
                  <a:srgbClr val="4D4D4E"/>
                </a:solidFill>
              </a:rPr>
              <a:t>	</a:t>
            </a:r>
            <a:r>
              <a:rPr sz="4000" spc="285" dirty="0">
                <a:solidFill>
                  <a:srgbClr val="4D4D4E"/>
                </a:solidFill>
              </a:rPr>
              <a:t>D</a:t>
            </a:r>
            <a:r>
              <a:rPr sz="4000" spc="280" dirty="0">
                <a:solidFill>
                  <a:srgbClr val="4D4D4E"/>
                </a:solidFill>
              </a:rPr>
              <a:t>i</a:t>
            </a:r>
            <a:r>
              <a:rPr sz="4000" spc="285" dirty="0">
                <a:solidFill>
                  <a:srgbClr val="4D4D4E"/>
                </a:solidFill>
              </a:rPr>
              <a:t>st</a:t>
            </a:r>
            <a:r>
              <a:rPr sz="4000" spc="280" dirty="0">
                <a:solidFill>
                  <a:srgbClr val="4D4D4E"/>
                </a:solidFill>
              </a:rPr>
              <a:t>rib</a:t>
            </a:r>
            <a:r>
              <a:rPr sz="4000" spc="290" dirty="0">
                <a:solidFill>
                  <a:srgbClr val="4D4D4E"/>
                </a:solidFill>
              </a:rPr>
              <a:t>u</a:t>
            </a:r>
            <a:r>
              <a:rPr sz="4000" spc="225" dirty="0">
                <a:solidFill>
                  <a:srgbClr val="4D4D4E"/>
                </a:solidFill>
              </a:rPr>
              <a:t>t</a:t>
            </a:r>
            <a:r>
              <a:rPr sz="4000" spc="290" dirty="0">
                <a:solidFill>
                  <a:srgbClr val="4D4D4E"/>
                </a:solidFill>
              </a:rPr>
              <a:t>e</a:t>
            </a:r>
            <a:r>
              <a:rPr sz="4000" spc="-5" dirty="0">
                <a:solidFill>
                  <a:srgbClr val="4D4D4E"/>
                </a:solidFill>
              </a:rPr>
              <a:t>d</a:t>
            </a:r>
            <a:r>
              <a:rPr sz="4000" dirty="0">
                <a:solidFill>
                  <a:srgbClr val="4D4D4E"/>
                </a:solidFill>
              </a:rPr>
              <a:t>	</a:t>
            </a:r>
            <a:r>
              <a:rPr sz="4000" spc="290" dirty="0">
                <a:solidFill>
                  <a:srgbClr val="4D4D4E"/>
                </a:solidFill>
              </a:rPr>
              <a:t>A</a:t>
            </a:r>
            <a:r>
              <a:rPr sz="4000" spc="-5" dirty="0">
                <a:solidFill>
                  <a:srgbClr val="4D4D4E"/>
                </a:solidFill>
              </a:rPr>
              <a:t>I</a:t>
            </a:r>
            <a:endParaRPr sz="4000" dirty="0"/>
          </a:p>
        </p:txBody>
      </p:sp>
      <p:sp>
        <p:nvSpPr>
          <p:cNvPr id="8" name="object 8"/>
          <p:cNvSpPr txBox="1"/>
          <p:nvPr/>
        </p:nvSpPr>
        <p:spPr>
          <a:xfrm>
            <a:off x="990600" y="1752600"/>
            <a:ext cx="3390900" cy="3559175"/>
          </a:xfrm>
          <a:prstGeom prst="rect">
            <a:avLst/>
          </a:prstGeom>
        </p:spPr>
        <p:txBody>
          <a:bodyPr vert="horz" wrap="square" lIns="0" tIns="94615" rIns="0" bIns="0" rtlCol="0">
            <a:spAutoFit/>
          </a:bodyPr>
          <a:lstStyle/>
          <a:p>
            <a:pPr marL="241300" marR="5080" indent="-228600">
              <a:lnSpc>
                <a:spcPct val="70000"/>
              </a:lnSpc>
              <a:spcBef>
                <a:spcPts val="745"/>
              </a:spcBef>
              <a:buClr>
                <a:srgbClr val="8DC53E"/>
              </a:buClr>
              <a:buFont typeface="Arial MT"/>
              <a:buChar char="•"/>
              <a:tabLst>
                <a:tab pos="240665" algn="l"/>
                <a:tab pos="241300" algn="l"/>
              </a:tabLst>
            </a:pPr>
            <a:r>
              <a:rPr sz="1800" spc="-20" dirty="0">
                <a:solidFill>
                  <a:srgbClr val="5F5F61"/>
                </a:solidFill>
                <a:latin typeface="Franklin Gothic Medium"/>
                <a:cs typeface="Franklin Gothic Medium"/>
              </a:rPr>
              <a:t>Resource Intensive</a:t>
            </a:r>
            <a:r>
              <a:rPr sz="1800" spc="-5" dirty="0">
                <a:solidFill>
                  <a:srgbClr val="5F5F61"/>
                </a:solidFill>
                <a:latin typeface="Franklin Gothic Medium"/>
                <a:cs typeface="Franklin Gothic Medium"/>
              </a:rPr>
              <a:t> </a:t>
            </a:r>
            <a:r>
              <a:rPr sz="1800" spc="-35" dirty="0">
                <a:solidFill>
                  <a:srgbClr val="5F5F61"/>
                </a:solidFill>
                <a:latin typeface="Franklin Gothic Medium"/>
                <a:cs typeface="Franklin Gothic Medium"/>
              </a:rPr>
              <a:t>to</a:t>
            </a:r>
            <a:r>
              <a:rPr sz="1800" spc="-10" dirty="0">
                <a:solidFill>
                  <a:srgbClr val="5F5F61"/>
                </a:solidFill>
                <a:latin typeface="Franklin Gothic Medium"/>
                <a:cs typeface="Franklin Gothic Medium"/>
              </a:rPr>
              <a:t> </a:t>
            </a:r>
            <a:r>
              <a:rPr sz="1800" spc="-45" dirty="0">
                <a:solidFill>
                  <a:srgbClr val="5F5F61"/>
                </a:solidFill>
                <a:latin typeface="Franklin Gothic Medium"/>
                <a:cs typeface="Franklin Gothic Medium"/>
              </a:rPr>
              <a:t>move</a:t>
            </a:r>
            <a:r>
              <a:rPr sz="1800" spc="-5" dirty="0">
                <a:solidFill>
                  <a:srgbClr val="5F5F61"/>
                </a:solidFill>
                <a:latin typeface="Franklin Gothic Medium"/>
                <a:cs typeface="Franklin Gothic Medium"/>
              </a:rPr>
              <a:t> </a:t>
            </a:r>
            <a:r>
              <a:rPr sz="1800" spc="-20" dirty="0">
                <a:solidFill>
                  <a:srgbClr val="5F5F61"/>
                </a:solidFill>
                <a:latin typeface="Franklin Gothic Medium"/>
                <a:cs typeface="Franklin Gothic Medium"/>
              </a:rPr>
              <a:t>data </a:t>
            </a:r>
            <a:r>
              <a:rPr sz="1800" spc="-434" dirty="0">
                <a:solidFill>
                  <a:srgbClr val="5F5F61"/>
                </a:solidFill>
                <a:latin typeface="Franklin Gothic Medium"/>
                <a:cs typeface="Franklin Gothic Medium"/>
              </a:rPr>
              <a:t> </a:t>
            </a:r>
            <a:r>
              <a:rPr sz="1800" spc="-40" dirty="0">
                <a:solidFill>
                  <a:srgbClr val="5F5F61"/>
                </a:solidFill>
                <a:latin typeface="Franklin Gothic Medium"/>
                <a:cs typeface="Franklin Gothic Medium"/>
              </a:rPr>
              <a:t>to</a:t>
            </a:r>
            <a:r>
              <a:rPr sz="1800" spc="-10" dirty="0">
                <a:solidFill>
                  <a:srgbClr val="5F5F61"/>
                </a:solidFill>
                <a:latin typeface="Franklin Gothic Medium"/>
                <a:cs typeface="Franklin Gothic Medium"/>
              </a:rPr>
              <a:t> one</a:t>
            </a:r>
            <a:r>
              <a:rPr sz="1800" spc="-5" dirty="0">
                <a:solidFill>
                  <a:srgbClr val="5F5F61"/>
                </a:solidFill>
                <a:latin typeface="Franklin Gothic Medium"/>
                <a:cs typeface="Franklin Gothic Medium"/>
              </a:rPr>
              <a:t> </a:t>
            </a:r>
            <a:r>
              <a:rPr sz="1800" spc="-30" dirty="0">
                <a:solidFill>
                  <a:srgbClr val="5F5F61"/>
                </a:solidFill>
                <a:latin typeface="Franklin Gothic Medium"/>
                <a:cs typeface="Franklin Gothic Medium"/>
              </a:rPr>
              <a:t>machine</a:t>
            </a:r>
            <a:r>
              <a:rPr sz="1800" spc="10"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or</a:t>
            </a:r>
            <a:r>
              <a:rPr sz="1800" spc="-10"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cluster</a:t>
            </a:r>
            <a:endParaRPr sz="1800" dirty="0">
              <a:latin typeface="Franklin Gothic Medium"/>
              <a:cs typeface="Franklin Gothic Medium"/>
            </a:endParaRPr>
          </a:p>
          <a:p>
            <a:pPr marL="241300" marR="56515" indent="-228600">
              <a:lnSpc>
                <a:spcPct val="70000"/>
              </a:lnSpc>
              <a:spcBef>
                <a:spcPts val="994"/>
              </a:spcBef>
              <a:buClr>
                <a:srgbClr val="8DC53E"/>
              </a:buClr>
              <a:buFont typeface="Arial MT"/>
              <a:buChar char="•"/>
              <a:tabLst>
                <a:tab pos="240665" algn="l"/>
                <a:tab pos="241300" algn="l"/>
              </a:tabLst>
            </a:pPr>
            <a:r>
              <a:rPr sz="1800" spc="-50" dirty="0">
                <a:solidFill>
                  <a:srgbClr val="5F5F61"/>
                </a:solidFill>
                <a:latin typeface="Franklin Gothic Medium"/>
                <a:cs typeface="Franklin Gothic Medium"/>
              </a:rPr>
              <a:t>With</a:t>
            </a:r>
            <a:r>
              <a:rPr sz="1800" spc="-5"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the</a:t>
            </a:r>
            <a:r>
              <a:rPr sz="1800" spc="-5" dirty="0">
                <a:solidFill>
                  <a:srgbClr val="5F5F61"/>
                </a:solidFill>
                <a:latin typeface="Franklin Gothic Medium"/>
                <a:cs typeface="Franklin Gothic Medium"/>
              </a:rPr>
              <a:t> </a:t>
            </a:r>
            <a:r>
              <a:rPr sz="1800" spc="-30" dirty="0">
                <a:solidFill>
                  <a:srgbClr val="5F5F61"/>
                </a:solidFill>
                <a:latin typeface="Franklin Gothic Medium"/>
                <a:cs typeface="Franklin Gothic Medium"/>
              </a:rPr>
              <a:t>right</a:t>
            </a:r>
            <a:r>
              <a:rPr sz="1800" spc="-10" dirty="0">
                <a:solidFill>
                  <a:srgbClr val="5F5F61"/>
                </a:solidFill>
                <a:latin typeface="Franklin Gothic Medium"/>
                <a:cs typeface="Franklin Gothic Medium"/>
              </a:rPr>
              <a:t> precision,</a:t>
            </a:r>
            <a:r>
              <a:rPr sz="1800" spc="5" dirty="0">
                <a:solidFill>
                  <a:srgbClr val="5F5F61"/>
                </a:solidFill>
                <a:latin typeface="Franklin Gothic Medium"/>
                <a:cs typeface="Franklin Gothic Medium"/>
              </a:rPr>
              <a:t> </a:t>
            </a:r>
            <a:r>
              <a:rPr sz="1800" spc="-35" dirty="0">
                <a:solidFill>
                  <a:srgbClr val="5F5F61"/>
                </a:solidFill>
                <a:latin typeface="Franklin Gothic Medium"/>
                <a:cs typeface="Franklin Gothic Medium"/>
              </a:rPr>
              <a:t>you</a:t>
            </a:r>
            <a:r>
              <a:rPr sz="1800" spc="5" dirty="0">
                <a:solidFill>
                  <a:srgbClr val="5F5F61"/>
                </a:solidFill>
                <a:latin typeface="Franklin Gothic Medium"/>
                <a:cs typeface="Franklin Gothic Medium"/>
              </a:rPr>
              <a:t> </a:t>
            </a:r>
            <a:r>
              <a:rPr sz="1800" spc="-10" dirty="0">
                <a:solidFill>
                  <a:srgbClr val="5F5F61"/>
                </a:solidFill>
                <a:latin typeface="Franklin Gothic Medium"/>
                <a:cs typeface="Franklin Gothic Medium"/>
              </a:rPr>
              <a:t>can </a:t>
            </a:r>
            <a:r>
              <a:rPr sz="1800" spc="-434" dirty="0">
                <a:solidFill>
                  <a:srgbClr val="5F5F61"/>
                </a:solidFill>
                <a:latin typeface="Franklin Gothic Medium"/>
                <a:cs typeface="Franklin Gothic Medium"/>
              </a:rPr>
              <a:t> </a:t>
            </a:r>
            <a:r>
              <a:rPr sz="1800" spc="-20" dirty="0">
                <a:solidFill>
                  <a:srgbClr val="5F5F61"/>
                </a:solidFill>
                <a:latin typeface="Franklin Gothic Medium"/>
                <a:cs typeface="Franklin Gothic Medium"/>
              </a:rPr>
              <a:t>train</a:t>
            </a:r>
            <a:r>
              <a:rPr sz="1800" spc="-5" dirty="0">
                <a:solidFill>
                  <a:srgbClr val="5F5F61"/>
                </a:solidFill>
                <a:latin typeface="Franklin Gothic Medium"/>
                <a:cs typeface="Franklin Gothic Medium"/>
              </a:rPr>
              <a:t> </a:t>
            </a:r>
            <a:r>
              <a:rPr sz="1800" spc="-20" dirty="0">
                <a:solidFill>
                  <a:srgbClr val="5F5F61"/>
                </a:solidFill>
                <a:latin typeface="Franklin Gothic Medium"/>
                <a:cs typeface="Franklin Gothic Medium"/>
              </a:rPr>
              <a:t>in</a:t>
            </a:r>
            <a:r>
              <a:rPr sz="1800" spc="-10" dirty="0">
                <a:solidFill>
                  <a:srgbClr val="5F5F61"/>
                </a:solidFill>
                <a:latin typeface="Franklin Gothic Medium"/>
                <a:cs typeface="Franklin Gothic Medium"/>
              </a:rPr>
              <a:t> </a:t>
            </a:r>
            <a:r>
              <a:rPr sz="1800" spc="-55" dirty="0">
                <a:solidFill>
                  <a:srgbClr val="5F5F61"/>
                </a:solidFill>
                <a:latin typeface="Franklin Gothic Medium"/>
                <a:cs typeface="Franklin Gothic Medium"/>
              </a:rPr>
              <a:t>many</a:t>
            </a:r>
            <a:r>
              <a:rPr sz="1800" spc="-5"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places</a:t>
            </a:r>
            <a:endParaRPr sz="1800" dirty="0">
              <a:latin typeface="Franklin Gothic Medium"/>
              <a:cs typeface="Franklin Gothic Medium"/>
            </a:endParaRPr>
          </a:p>
          <a:p>
            <a:pPr marL="241300" indent="-228600">
              <a:lnSpc>
                <a:spcPts val="1835"/>
              </a:lnSpc>
              <a:spcBef>
                <a:spcPts val="350"/>
              </a:spcBef>
              <a:buClr>
                <a:srgbClr val="8DC53E"/>
              </a:buClr>
              <a:buFont typeface="Arial MT"/>
              <a:buChar char="•"/>
              <a:tabLst>
                <a:tab pos="240665" algn="l"/>
                <a:tab pos="241300" algn="l"/>
              </a:tabLst>
            </a:pPr>
            <a:r>
              <a:rPr sz="1800" spc="-10" dirty="0">
                <a:solidFill>
                  <a:srgbClr val="5F5F61"/>
                </a:solidFill>
                <a:latin typeface="Franklin Gothic Medium"/>
                <a:cs typeface="Franklin Gothic Medium"/>
              </a:rPr>
              <a:t>Then </a:t>
            </a:r>
            <a:r>
              <a:rPr sz="1800" dirty="0">
                <a:solidFill>
                  <a:srgbClr val="5F5F61"/>
                </a:solidFill>
                <a:latin typeface="Franklin Gothic Medium"/>
                <a:cs typeface="Franklin Gothic Medium"/>
              </a:rPr>
              <a:t>use </a:t>
            </a:r>
            <a:r>
              <a:rPr sz="1800" spc="-15" dirty="0">
                <a:solidFill>
                  <a:srgbClr val="5F5F61"/>
                </a:solidFill>
                <a:latin typeface="Franklin Gothic Medium"/>
                <a:cs typeface="Franklin Gothic Medium"/>
              </a:rPr>
              <a:t>the </a:t>
            </a:r>
            <a:r>
              <a:rPr sz="1800" spc="-35" dirty="0">
                <a:solidFill>
                  <a:srgbClr val="5F5F61"/>
                </a:solidFill>
                <a:latin typeface="Franklin Gothic Medium"/>
                <a:cs typeface="Franklin Gothic Medium"/>
              </a:rPr>
              <a:t>timestamps</a:t>
            </a:r>
            <a:r>
              <a:rPr sz="1800" spc="-5" dirty="0">
                <a:solidFill>
                  <a:srgbClr val="5F5F61"/>
                </a:solidFill>
                <a:latin typeface="Franklin Gothic Medium"/>
                <a:cs typeface="Franklin Gothic Medium"/>
              </a:rPr>
              <a:t> </a:t>
            </a:r>
            <a:r>
              <a:rPr sz="1800" spc="-40" dirty="0">
                <a:solidFill>
                  <a:srgbClr val="5F5F61"/>
                </a:solidFill>
                <a:latin typeface="Franklin Gothic Medium"/>
                <a:cs typeface="Franklin Gothic Medium"/>
              </a:rPr>
              <a:t>to</a:t>
            </a:r>
            <a:endParaRPr sz="1800" dirty="0">
              <a:latin typeface="Franklin Gothic Medium"/>
              <a:cs typeface="Franklin Gothic Medium"/>
            </a:endParaRPr>
          </a:p>
          <a:p>
            <a:pPr marL="241300">
              <a:lnSpc>
                <a:spcPts val="1835"/>
              </a:lnSpc>
            </a:pPr>
            <a:r>
              <a:rPr sz="1800" spc="-40" dirty="0">
                <a:solidFill>
                  <a:srgbClr val="5F5F61"/>
                </a:solidFill>
                <a:latin typeface="Franklin Gothic Medium"/>
                <a:cs typeface="Franklin Gothic Medium"/>
              </a:rPr>
              <a:t>merge</a:t>
            </a:r>
            <a:r>
              <a:rPr sz="1800" spc="-20"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the</a:t>
            </a:r>
            <a:r>
              <a:rPr sz="1800" spc="-20" dirty="0">
                <a:solidFill>
                  <a:srgbClr val="5F5F61"/>
                </a:solidFill>
                <a:latin typeface="Franklin Gothic Medium"/>
                <a:cs typeface="Franklin Gothic Medium"/>
              </a:rPr>
              <a:t> </a:t>
            </a:r>
            <a:r>
              <a:rPr sz="1800" spc="-10" dirty="0">
                <a:solidFill>
                  <a:srgbClr val="5F5F61"/>
                </a:solidFill>
                <a:latin typeface="Franklin Gothic Medium"/>
                <a:cs typeface="Franklin Gothic Medium"/>
              </a:rPr>
              <a:t>results</a:t>
            </a:r>
            <a:endParaRPr sz="1800" dirty="0">
              <a:latin typeface="Franklin Gothic Medium"/>
              <a:cs typeface="Franklin Gothic Medium"/>
            </a:endParaRPr>
          </a:p>
          <a:p>
            <a:pPr marL="241300" indent="-228600">
              <a:lnSpc>
                <a:spcPts val="2080"/>
              </a:lnSpc>
              <a:spcBef>
                <a:spcPts val="365"/>
              </a:spcBef>
              <a:buClr>
                <a:srgbClr val="8DC53E"/>
              </a:buClr>
              <a:buFont typeface="Arial MT"/>
              <a:buChar char="•"/>
              <a:tabLst>
                <a:tab pos="240665" algn="l"/>
                <a:tab pos="241300" algn="l"/>
              </a:tabLst>
            </a:pPr>
            <a:r>
              <a:rPr sz="1800" spc="-25" dirty="0">
                <a:solidFill>
                  <a:srgbClr val="5F5F61"/>
                </a:solidFill>
                <a:latin typeface="Franklin Gothic Medium"/>
                <a:cs typeface="Franklin Gothic Medium"/>
              </a:rPr>
              <a:t>Advantages:</a:t>
            </a:r>
            <a:endParaRPr sz="1800" dirty="0">
              <a:latin typeface="Franklin Gothic Medium"/>
              <a:cs typeface="Franklin Gothic Medium"/>
            </a:endParaRPr>
          </a:p>
          <a:p>
            <a:pPr marL="469900" marR="919480" lvl="1" indent="-229235">
              <a:lnSpc>
                <a:spcPct val="70000"/>
              </a:lnSpc>
              <a:spcBef>
                <a:spcPts val="570"/>
              </a:spcBef>
              <a:buClr>
                <a:srgbClr val="8DC53E"/>
              </a:buClr>
              <a:buFont typeface="Cambria Math"/>
              <a:buChar char="–"/>
              <a:tabLst>
                <a:tab pos="470534" algn="l"/>
              </a:tabLst>
            </a:pPr>
            <a:r>
              <a:rPr sz="1800" spc="-15" dirty="0">
                <a:solidFill>
                  <a:srgbClr val="5F5F61"/>
                </a:solidFill>
                <a:latin typeface="Franklin Gothic Medium"/>
                <a:cs typeface="Franklin Gothic Medium"/>
              </a:rPr>
              <a:t>Reduces</a:t>
            </a:r>
            <a:r>
              <a:rPr sz="1800" spc="-30" dirty="0">
                <a:solidFill>
                  <a:srgbClr val="5F5F61"/>
                </a:solidFill>
                <a:latin typeface="Franklin Gothic Medium"/>
                <a:cs typeface="Franklin Gothic Medium"/>
              </a:rPr>
              <a:t> </a:t>
            </a:r>
            <a:r>
              <a:rPr sz="1800" spc="-20" dirty="0">
                <a:solidFill>
                  <a:srgbClr val="5F5F61"/>
                </a:solidFill>
                <a:latin typeface="Franklin Gothic Medium"/>
                <a:cs typeface="Franklin Gothic Medium"/>
              </a:rPr>
              <a:t>data</a:t>
            </a:r>
            <a:r>
              <a:rPr sz="1800" spc="-40"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center </a:t>
            </a:r>
            <a:r>
              <a:rPr sz="1800" spc="-434" dirty="0">
                <a:solidFill>
                  <a:srgbClr val="5F5F61"/>
                </a:solidFill>
                <a:latin typeface="Franklin Gothic Medium"/>
                <a:cs typeface="Franklin Gothic Medium"/>
              </a:rPr>
              <a:t> </a:t>
            </a:r>
            <a:r>
              <a:rPr sz="1800" spc="-20" dirty="0">
                <a:solidFill>
                  <a:srgbClr val="5F5F61"/>
                </a:solidFill>
                <a:latin typeface="Franklin Gothic Medium"/>
                <a:cs typeface="Franklin Gothic Medium"/>
              </a:rPr>
              <a:t>traffic/congestion</a:t>
            </a:r>
            <a:endParaRPr sz="1800" dirty="0">
              <a:latin typeface="Franklin Gothic Medium"/>
              <a:cs typeface="Franklin Gothic Medium"/>
            </a:endParaRPr>
          </a:p>
          <a:p>
            <a:pPr marL="469900" lvl="1" indent="-229235">
              <a:lnSpc>
                <a:spcPts val="2014"/>
              </a:lnSpc>
              <a:buClr>
                <a:srgbClr val="8DC53E"/>
              </a:buClr>
              <a:buFont typeface="Cambria Math"/>
              <a:buChar char="–"/>
              <a:tabLst>
                <a:tab pos="470534" algn="l"/>
              </a:tabLst>
            </a:pPr>
            <a:r>
              <a:rPr sz="1800" spc="-25" dirty="0">
                <a:solidFill>
                  <a:srgbClr val="5F5F61"/>
                </a:solidFill>
                <a:latin typeface="Franklin Gothic Medium"/>
                <a:cs typeface="Franklin Gothic Medium"/>
              </a:rPr>
              <a:t>Save</a:t>
            </a:r>
            <a:r>
              <a:rPr sz="1800" spc="-45"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Resources</a:t>
            </a:r>
            <a:endParaRPr sz="1800" dirty="0">
              <a:latin typeface="Franklin Gothic Medium"/>
              <a:cs typeface="Franklin Gothic Medium"/>
            </a:endParaRPr>
          </a:p>
          <a:p>
            <a:pPr marL="241300" indent="-228600">
              <a:lnSpc>
                <a:spcPts val="1835"/>
              </a:lnSpc>
              <a:spcBef>
                <a:spcPts val="345"/>
              </a:spcBef>
              <a:buClr>
                <a:srgbClr val="8DC53E"/>
              </a:buClr>
              <a:buFont typeface="Arial MT"/>
              <a:buChar char="•"/>
              <a:tabLst>
                <a:tab pos="240665" algn="l"/>
                <a:tab pos="241300" algn="l"/>
              </a:tabLst>
            </a:pPr>
            <a:r>
              <a:rPr sz="1800" spc="-25" dirty="0">
                <a:solidFill>
                  <a:srgbClr val="5F5F61"/>
                </a:solidFill>
                <a:latin typeface="Franklin Gothic Medium"/>
                <a:cs typeface="Franklin Gothic Medium"/>
              </a:rPr>
              <a:t>Requires</a:t>
            </a:r>
            <a:r>
              <a:rPr sz="1800" dirty="0">
                <a:solidFill>
                  <a:srgbClr val="5F5F61"/>
                </a:solidFill>
                <a:latin typeface="Franklin Gothic Medium"/>
                <a:cs typeface="Franklin Gothic Medium"/>
              </a:rPr>
              <a:t> </a:t>
            </a:r>
            <a:r>
              <a:rPr sz="1800" spc="-10" dirty="0">
                <a:solidFill>
                  <a:srgbClr val="5F5F61"/>
                </a:solidFill>
                <a:latin typeface="Franklin Gothic Medium"/>
                <a:cs typeface="Franklin Gothic Medium"/>
              </a:rPr>
              <a:t>end-to-end precision</a:t>
            </a:r>
            <a:r>
              <a:rPr sz="1800" dirty="0">
                <a:solidFill>
                  <a:srgbClr val="5F5F61"/>
                </a:solidFill>
                <a:latin typeface="Franklin Gothic Medium"/>
                <a:cs typeface="Franklin Gothic Medium"/>
              </a:rPr>
              <a:t> </a:t>
            </a:r>
            <a:r>
              <a:rPr sz="1800" spc="-25" dirty="0">
                <a:solidFill>
                  <a:srgbClr val="5F5F61"/>
                </a:solidFill>
                <a:latin typeface="Franklin Gothic Medium"/>
                <a:cs typeface="Franklin Gothic Medium"/>
              </a:rPr>
              <a:t>of</a:t>
            </a:r>
            <a:endParaRPr sz="1800" dirty="0">
              <a:latin typeface="Franklin Gothic Medium"/>
              <a:cs typeface="Franklin Gothic Medium"/>
            </a:endParaRPr>
          </a:p>
          <a:p>
            <a:pPr marL="241300">
              <a:lnSpc>
                <a:spcPts val="1764"/>
              </a:lnSpc>
            </a:pPr>
            <a:r>
              <a:rPr sz="1800" spc="-15" dirty="0">
                <a:solidFill>
                  <a:srgbClr val="5F5F61"/>
                </a:solidFill>
                <a:latin typeface="Franklin Gothic Medium"/>
                <a:cs typeface="Franklin Gothic Medium"/>
              </a:rPr>
              <a:t>&lt;100ns</a:t>
            </a:r>
            <a:endParaRPr sz="1800" dirty="0">
              <a:latin typeface="Franklin Gothic Medium"/>
              <a:cs typeface="Franklin Gothic Medium"/>
            </a:endParaRPr>
          </a:p>
          <a:p>
            <a:pPr marL="469900" lvl="1" indent="-229235">
              <a:lnSpc>
                <a:spcPts val="2014"/>
              </a:lnSpc>
              <a:buClr>
                <a:srgbClr val="8DC53E"/>
              </a:buClr>
              <a:buFont typeface="Cambria Math"/>
              <a:buChar char="–"/>
              <a:tabLst>
                <a:tab pos="470534" algn="l"/>
              </a:tabLst>
            </a:pPr>
            <a:r>
              <a:rPr sz="1800" spc="-30" dirty="0">
                <a:solidFill>
                  <a:srgbClr val="5F5F61"/>
                </a:solidFill>
                <a:latin typeface="Franklin Gothic Medium"/>
                <a:cs typeface="Franklin Gothic Medium"/>
              </a:rPr>
              <a:t>Across</a:t>
            </a:r>
            <a:r>
              <a:rPr sz="1800" spc="-20" dirty="0">
                <a:solidFill>
                  <a:srgbClr val="5F5F61"/>
                </a:solidFill>
                <a:latin typeface="Franklin Gothic Medium"/>
                <a:cs typeface="Franklin Gothic Medium"/>
              </a:rPr>
              <a:t> </a:t>
            </a:r>
            <a:r>
              <a:rPr sz="1800" spc="-15" dirty="0">
                <a:solidFill>
                  <a:srgbClr val="5F5F61"/>
                </a:solidFill>
                <a:latin typeface="Franklin Gothic Medium"/>
                <a:cs typeface="Franklin Gothic Medium"/>
              </a:rPr>
              <a:t>the </a:t>
            </a:r>
            <a:r>
              <a:rPr sz="1800" spc="-20" dirty="0">
                <a:solidFill>
                  <a:srgbClr val="5F5F61"/>
                </a:solidFill>
                <a:latin typeface="Franklin Gothic Medium"/>
                <a:cs typeface="Franklin Gothic Medium"/>
              </a:rPr>
              <a:t>data </a:t>
            </a:r>
            <a:r>
              <a:rPr sz="1800" spc="-15" dirty="0">
                <a:solidFill>
                  <a:srgbClr val="5F5F61"/>
                </a:solidFill>
                <a:latin typeface="Franklin Gothic Medium"/>
                <a:cs typeface="Franklin Gothic Medium"/>
              </a:rPr>
              <a:t>center</a:t>
            </a:r>
            <a:endParaRPr sz="1800" dirty="0">
              <a:latin typeface="Franklin Gothic Medium"/>
              <a:cs typeface="Franklin Gothic Medium"/>
            </a:endParaRPr>
          </a:p>
          <a:p>
            <a:pPr marL="469900" lvl="1" indent="-229235">
              <a:lnSpc>
                <a:spcPts val="2090"/>
              </a:lnSpc>
              <a:buClr>
                <a:srgbClr val="8DC53E"/>
              </a:buClr>
              <a:buFont typeface="Cambria Math"/>
              <a:buChar char="–"/>
              <a:tabLst>
                <a:tab pos="470534" algn="l"/>
              </a:tabLst>
            </a:pPr>
            <a:r>
              <a:rPr sz="1800" spc="-25" dirty="0">
                <a:solidFill>
                  <a:srgbClr val="5F5F61"/>
                </a:solidFill>
                <a:latin typeface="Franklin Gothic Medium"/>
                <a:cs typeface="Franklin Gothic Medium"/>
              </a:rPr>
              <a:t>Globally</a:t>
            </a:r>
            <a:endParaRPr sz="1800" dirty="0">
              <a:latin typeface="Franklin Gothic Medium"/>
              <a:cs typeface="Franklin Gothic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230120" y="562600"/>
            <a:ext cx="7468870" cy="635000"/>
          </a:xfrm>
          <a:prstGeom prst="rect">
            <a:avLst/>
          </a:prstGeom>
        </p:spPr>
        <p:txBody>
          <a:bodyPr vert="horz" wrap="square" lIns="0" tIns="12065" rIns="0" bIns="0" rtlCol="0">
            <a:spAutoFit/>
          </a:bodyPr>
          <a:lstStyle/>
          <a:p>
            <a:pPr marL="12700">
              <a:lnSpc>
                <a:spcPct val="100000"/>
              </a:lnSpc>
              <a:spcBef>
                <a:spcPts val="95"/>
              </a:spcBef>
            </a:pPr>
            <a:r>
              <a:rPr lang="en-US" sz="4000" spc="-155" dirty="0">
                <a:solidFill>
                  <a:srgbClr val="5F5F60"/>
                </a:solidFill>
              </a:rPr>
              <a:t>"¿Por </a:t>
            </a:r>
            <a:r>
              <a:rPr lang="en-US" sz="4000" spc="-155" dirty="0" err="1">
                <a:solidFill>
                  <a:srgbClr val="5F5F60"/>
                </a:solidFill>
              </a:rPr>
              <a:t>qué</a:t>
            </a:r>
            <a:r>
              <a:rPr lang="en-US" sz="4000" spc="-155" dirty="0">
                <a:solidFill>
                  <a:srgbClr val="5F5F60"/>
                </a:solidFill>
              </a:rPr>
              <a:t> </a:t>
            </a:r>
            <a:r>
              <a:rPr lang="en-US" sz="4000" spc="-155" dirty="0" err="1">
                <a:solidFill>
                  <a:srgbClr val="5F5F60"/>
                </a:solidFill>
              </a:rPr>
              <a:t>necesitamos</a:t>
            </a:r>
            <a:r>
              <a:rPr lang="en-US" sz="4000" spc="-155" dirty="0">
                <a:solidFill>
                  <a:srgbClr val="5F5F60"/>
                </a:solidFill>
              </a:rPr>
              <a:t> </a:t>
            </a:r>
            <a:r>
              <a:rPr lang="en-US" sz="4000" spc="-155" dirty="0" err="1">
                <a:solidFill>
                  <a:srgbClr val="5F5F60"/>
                </a:solidFill>
              </a:rPr>
              <a:t>sincronización</a:t>
            </a:r>
            <a:r>
              <a:rPr lang="en-US" sz="4000" spc="-155" dirty="0">
                <a:solidFill>
                  <a:srgbClr val="5F5F60"/>
                </a:solidFill>
              </a:rPr>
              <a:t>?"</a:t>
            </a:r>
            <a:endParaRPr sz="4000" dirty="0"/>
          </a:p>
        </p:txBody>
      </p:sp>
      <p:sp>
        <p:nvSpPr>
          <p:cNvPr id="7" name="object 7"/>
          <p:cNvSpPr txBox="1"/>
          <p:nvPr/>
        </p:nvSpPr>
        <p:spPr>
          <a:xfrm>
            <a:off x="1600200" y="1693690"/>
            <a:ext cx="8728710" cy="1397819"/>
          </a:xfrm>
          <a:prstGeom prst="rect">
            <a:avLst/>
          </a:prstGeom>
        </p:spPr>
        <p:txBody>
          <a:bodyPr vert="horz" wrap="square" lIns="0" tIns="12700" rIns="0" bIns="0" rtlCol="0">
            <a:spAutoFit/>
          </a:bodyPr>
          <a:lstStyle/>
          <a:p>
            <a:pPr marL="12700">
              <a:lnSpc>
                <a:spcPct val="100000"/>
              </a:lnSpc>
            </a:pPr>
            <a:endParaRPr lang="ru-RU" spc="-15" dirty="0">
              <a:solidFill>
                <a:srgbClr val="7A5E25"/>
              </a:solidFill>
              <a:latin typeface="Franklin Gothic Medium"/>
              <a:cs typeface="Franklin Gothic Medium"/>
            </a:endParaRPr>
          </a:p>
          <a:p>
            <a:pPr marL="12700">
              <a:lnSpc>
                <a:spcPct val="100000"/>
              </a:lnSpc>
            </a:pPr>
            <a:r>
              <a:rPr lang="es-ES" sz="1800" b="1" dirty="0">
                <a:latin typeface="Franklin Gothic Medium"/>
                <a:cs typeface="Franklin Gothic Medium"/>
              </a:rPr>
              <a:t>“</a:t>
            </a:r>
            <a:r>
              <a:rPr lang="es-ES" sz="1800" b="1" dirty="0">
                <a:latin typeface="+mj-lt"/>
                <a:cs typeface="Franklin Gothic Medium"/>
              </a:rPr>
              <a:t>La sincronización de relojes a nivel de nanosegundos abre nuevas oportunidades para aplicaciones con requisitos críticos de tiempo y retraso”</a:t>
            </a:r>
          </a:p>
          <a:p>
            <a:pPr marL="12700">
              <a:lnSpc>
                <a:spcPct val="100000"/>
              </a:lnSpc>
            </a:pPr>
            <a:endParaRPr lang="es-ES" sz="1800" dirty="0">
              <a:latin typeface="+mj-lt"/>
              <a:cs typeface="Franklin Gothic Medium"/>
            </a:endParaRPr>
          </a:p>
          <a:p>
            <a:pPr marL="12700">
              <a:lnSpc>
                <a:spcPct val="100000"/>
              </a:lnSpc>
            </a:pPr>
            <a:r>
              <a:rPr lang="es-ES" sz="1800" b="1" dirty="0">
                <a:latin typeface="+mj-lt"/>
                <a:cs typeface="Franklin Gothic Medium"/>
              </a:rPr>
              <a:t>“Un eje de tiempo preciso mejora el rendimiento, la eficiencia y la seguridad de las aplicaciones”</a:t>
            </a:r>
            <a:endParaRPr sz="1800" b="1" dirty="0">
              <a:latin typeface="+mj-lt"/>
              <a:cs typeface="Franklin Gothic Medium"/>
            </a:endParaRPr>
          </a:p>
        </p:txBody>
      </p:sp>
      <p:graphicFrame>
        <p:nvGraphicFramePr>
          <p:cNvPr id="8" name="object 8"/>
          <p:cNvGraphicFramePr>
            <a:graphicFrameLocks noGrp="1"/>
          </p:cNvGraphicFramePr>
          <p:nvPr>
            <p:extLst>
              <p:ext uri="{D42A27DB-BD31-4B8C-83A1-F6EECF244321}">
                <p14:modId xmlns:p14="http://schemas.microsoft.com/office/powerpoint/2010/main" val="3716841904"/>
              </p:ext>
            </p:extLst>
          </p:nvPr>
        </p:nvGraphicFramePr>
        <p:xfrm>
          <a:off x="1905000" y="3923537"/>
          <a:ext cx="6273160" cy="1947671"/>
        </p:xfrm>
        <a:graphic>
          <a:graphicData uri="http://schemas.openxmlformats.org/drawingml/2006/table">
            <a:tbl>
              <a:tblPr firstRow="1" bandRow="1">
                <a:tableStyleId>{2D5ABB26-0587-4C30-8999-92F81FD0307C}</a:tableStyleId>
              </a:tblPr>
              <a:tblGrid>
                <a:gridCol w="2437130">
                  <a:extLst>
                    <a:ext uri="{9D8B030D-6E8A-4147-A177-3AD203B41FA5}">
                      <a16:colId xmlns:a16="http://schemas.microsoft.com/office/drawing/2014/main" val="20000"/>
                    </a:ext>
                  </a:extLst>
                </a:gridCol>
                <a:gridCol w="94614">
                  <a:extLst>
                    <a:ext uri="{9D8B030D-6E8A-4147-A177-3AD203B41FA5}">
                      <a16:colId xmlns:a16="http://schemas.microsoft.com/office/drawing/2014/main" val="20001"/>
                    </a:ext>
                  </a:extLst>
                </a:gridCol>
                <a:gridCol w="83819">
                  <a:extLst>
                    <a:ext uri="{9D8B030D-6E8A-4147-A177-3AD203B41FA5}">
                      <a16:colId xmlns:a16="http://schemas.microsoft.com/office/drawing/2014/main" val="20002"/>
                    </a:ext>
                  </a:extLst>
                </a:gridCol>
                <a:gridCol w="88264">
                  <a:extLst>
                    <a:ext uri="{9D8B030D-6E8A-4147-A177-3AD203B41FA5}">
                      <a16:colId xmlns:a16="http://schemas.microsoft.com/office/drawing/2014/main" val="20003"/>
                    </a:ext>
                  </a:extLst>
                </a:gridCol>
                <a:gridCol w="1029970">
                  <a:extLst>
                    <a:ext uri="{9D8B030D-6E8A-4147-A177-3AD203B41FA5}">
                      <a16:colId xmlns:a16="http://schemas.microsoft.com/office/drawing/2014/main" val="20004"/>
                    </a:ext>
                  </a:extLst>
                </a:gridCol>
                <a:gridCol w="103504">
                  <a:extLst>
                    <a:ext uri="{9D8B030D-6E8A-4147-A177-3AD203B41FA5}">
                      <a16:colId xmlns:a16="http://schemas.microsoft.com/office/drawing/2014/main" val="20005"/>
                    </a:ext>
                  </a:extLst>
                </a:gridCol>
                <a:gridCol w="325754">
                  <a:extLst>
                    <a:ext uri="{9D8B030D-6E8A-4147-A177-3AD203B41FA5}">
                      <a16:colId xmlns:a16="http://schemas.microsoft.com/office/drawing/2014/main" val="20006"/>
                    </a:ext>
                  </a:extLst>
                </a:gridCol>
                <a:gridCol w="169545">
                  <a:extLst>
                    <a:ext uri="{9D8B030D-6E8A-4147-A177-3AD203B41FA5}">
                      <a16:colId xmlns:a16="http://schemas.microsoft.com/office/drawing/2014/main" val="20007"/>
                    </a:ext>
                  </a:extLst>
                </a:gridCol>
                <a:gridCol w="1940560">
                  <a:extLst>
                    <a:ext uri="{9D8B030D-6E8A-4147-A177-3AD203B41FA5}">
                      <a16:colId xmlns:a16="http://schemas.microsoft.com/office/drawing/2014/main" val="20008"/>
                    </a:ext>
                  </a:extLst>
                </a:gridCol>
              </a:tblGrid>
              <a:tr h="739901">
                <a:tc gridSpan="5">
                  <a:txBody>
                    <a:bodyPr/>
                    <a:lstStyle/>
                    <a:p>
                      <a:pPr>
                        <a:lnSpc>
                          <a:spcPct val="100000"/>
                        </a:lnSpc>
                        <a:spcBef>
                          <a:spcPts val="20"/>
                        </a:spcBef>
                      </a:pPr>
                      <a:endParaRPr sz="1750" dirty="0">
                        <a:latin typeface="Times New Roman"/>
                        <a:cs typeface="Times New Roman"/>
                      </a:endParaRPr>
                    </a:p>
                    <a:p>
                      <a:pPr marL="308610">
                        <a:lnSpc>
                          <a:spcPct val="100000"/>
                        </a:lnSpc>
                        <a:tabLst>
                          <a:tab pos="806450" algn="l"/>
                        </a:tabLst>
                      </a:pPr>
                      <a:r>
                        <a:rPr sz="1200" spc="-5" dirty="0">
                          <a:solidFill>
                            <a:srgbClr val="FFFFFF"/>
                          </a:solidFill>
                          <a:latin typeface="Trebuchet MS"/>
                          <a:cs typeface="Trebuchet MS"/>
                        </a:rPr>
                        <a:t>3x</a:t>
                      </a:r>
                      <a:r>
                        <a:rPr lang="ru-RU" sz="1200" spc="-5" dirty="0">
                          <a:solidFill>
                            <a:srgbClr val="FFFFFF"/>
                          </a:solidFill>
                          <a:latin typeface="Trebuchet MS"/>
                          <a:cs typeface="Trebuchet MS"/>
                        </a:rPr>
                        <a:t> </a:t>
                      </a:r>
                      <a:r>
                        <a:rPr lang="en-US" sz="1200" kern="1200" spc="-5" dirty="0" err="1">
                          <a:solidFill>
                            <a:srgbClr val="FFFFFF"/>
                          </a:solidFill>
                          <a:latin typeface="Trebuchet MS"/>
                          <a:ea typeface="+mn-ea"/>
                        </a:rPr>
                        <a:t>Rendimiento</a:t>
                      </a:r>
                      <a:r>
                        <a:rPr lang="en-US" sz="1200" kern="1200" spc="-5" dirty="0">
                          <a:solidFill>
                            <a:srgbClr val="FFFFFF"/>
                          </a:solidFill>
                          <a:latin typeface="Trebuchet MS"/>
                          <a:ea typeface="+mn-ea"/>
                        </a:rPr>
                        <a:t> de bases de </a:t>
                      </a:r>
                      <a:r>
                        <a:rPr lang="en-US" sz="1200" kern="1200" spc="-5" dirty="0" err="1">
                          <a:solidFill>
                            <a:srgbClr val="FFFFFF"/>
                          </a:solidFill>
                          <a:latin typeface="Trebuchet MS"/>
                          <a:ea typeface="+mn-ea"/>
                        </a:rPr>
                        <a:t>datos</a:t>
                      </a:r>
                      <a:r>
                        <a:rPr lang="en-US" sz="1200" kern="1200" spc="-5" dirty="0">
                          <a:solidFill>
                            <a:srgbClr val="FFFFFF"/>
                          </a:solidFill>
                          <a:latin typeface="Trebuchet MS"/>
                          <a:ea typeface="+mn-ea"/>
                        </a:rPr>
                        <a:t> </a:t>
                      </a:r>
                      <a:r>
                        <a:rPr lang="en-US" sz="1200" kern="1200" spc="-5" dirty="0" err="1">
                          <a:solidFill>
                            <a:srgbClr val="FFFFFF"/>
                          </a:solidFill>
                          <a:latin typeface="Trebuchet MS"/>
                          <a:ea typeface="+mn-ea"/>
                        </a:rPr>
                        <a:t>distribuidas</a:t>
                      </a:r>
                      <a:endParaRPr sz="1200" kern="1200" spc="-5" dirty="0">
                        <a:solidFill>
                          <a:srgbClr val="FFFFFF"/>
                        </a:solidFill>
                        <a:latin typeface="Trebuchet MS"/>
                        <a:ea typeface="+mn-ea"/>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B w="76200">
                      <a:solidFill>
                        <a:srgbClr val="FFFFFF"/>
                      </a:solidFill>
                      <a:prstDash val="solid"/>
                    </a:lnB>
                  </a:tcPr>
                </a:tc>
                <a:tc gridSpan="3">
                  <a:txBody>
                    <a:bodyPr/>
                    <a:lstStyle/>
                    <a:p>
                      <a:pPr>
                        <a:lnSpc>
                          <a:spcPct val="100000"/>
                        </a:lnSpc>
                        <a:spcBef>
                          <a:spcPts val="20"/>
                        </a:spcBef>
                      </a:pPr>
                      <a:endParaRPr sz="1750" dirty="0">
                        <a:latin typeface="Times New Roman"/>
                        <a:cs typeface="Times New Roman"/>
                      </a:endParaRPr>
                    </a:p>
                    <a:p>
                      <a:pPr marL="408940">
                        <a:lnSpc>
                          <a:spcPct val="100000"/>
                        </a:lnSpc>
                        <a:tabLst>
                          <a:tab pos="1037590" algn="l"/>
                        </a:tabLst>
                      </a:pPr>
                      <a:r>
                        <a:rPr sz="1200" spc="-10" dirty="0">
                          <a:solidFill>
                            <a:srgbClr val="FFFFFF"/>
                          </a:solidFill>
                          <a:latin typeface="Trebuchet MS"/>
                          <a:cs typeface="Trebuchet MS"/>
                        </a:rPr>
                        <a:t>80</a:t>
                      </a:r>
                      <a:r>
                        <a:rPr sz="1200" dirty="0">
                          <a:solidFill>
                            <a:srgbClr val="FFFFFF"/>
                          </a:solidFill>
                          <a:latin typeface="Trebuchet MS"/>
                          <a:cs typeface="Trebuchet MS"/>
                        </a:rPr>
                        <a:t>x</a:t>
                      </a:r>
                      <a:r>
                        <a:rPr lang="ru-RU" sz="1200" dirty="0">
                          <a:solidFill>
                            <a:srgbClr val="FFFFFF"/>
                          </a:solidFill>
                          <a:latin typeface="Trebuchet MS"/>
                          <a:cs typeface="Trebuchet MS"/>
                        </a:rPr>
                        <a:t> </a:t>
                      </a:r>
                      <a:r>
                        <a:rPr lang="en-US" sz="1200" kern="1200" dirty="0" err="1">
                          <a:solidFill>
                            <a:srgbClr val="FFFFFF"/>
                          </a:solidFill>
                          <a:latin typeface="Trebuchet MS"/>
                          <a:ea typeface="+mn-ea"/>
                        </a:rPr>
                        <a:t>Precisión</a:t>
                      </a:r>
                      <a:r>
                        <a:rPr lang="en-US" sz="1200" kern="1200" dirty="0">
                          <a:solidFill>
                            <a:srgbClr val="FFFFFF"/>
                          </a:solidFill>
                          <a:latin typeface="Trebuchet MS"/>
                          <a:ea typeface="+mn-ea"/>
                        </a:rPr>
                        <a:t> del </a:t>
                      </a:r>
                      <a:r>
                        <a:rPr lang="en-US" sz="1200" kern="1200" dirty="0" err="1">
                          <a:solidFill>
                            <a:srgbClr val="FFFFFF"/>
                          </a:solidFill>
                          <a:latin typeface="Trebuchet MS"/>
                          <a:ea typeface="+mn-ea"/>
                        </a:rPr>
                        <a:t>tiempo</a:t>
                      </a:r>
                      <a:endParaRPr sz="1200" dirty="0">
                        <a:latin typeface="Trebuchet MS"/>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1144">
                <a:tc gridSpan="3">
                  <a:txBody>
                    <a:bodyPr/>
                    <a:lstStyle/>
                    <a:p>
                      <a:pPr marL="0" marR="703580" indent="0" algn="ctr">
                        <a:lnSpc>
                          <a:spcPct val="100000"/>
                        </a:lnSpc>
                      </a:pPr>
                      <a:endParaRPr lang="ru-RU" sz="1350" dirty="0">
                        <a:solidFill>
                          <a:schemeClr val="tx1"/>
                        </a:solidFill>
                        <a:latin typeface="Times New Roman"/>
                        <a:cs typeface="Times New Roman"/>
                      </a:endParaRPr>
                    </a:p>
                    <a:p>
                      <a:pPr marL="0" marR="703580" indent="0" algn="r">
                        <a:lnSpc>
                          <a:spcPct val="100000"/>
                        </a:lnSpc>
                      </a:pPr>
                      <a:r>
                        <a:rPr lang="es-ES" sz="1200" dirty="0">
                          <a:solidFill>
                            <a:srgbClr val="FFFFFF"/>
                          </a:solidFill>
                          <a:latin typeface="Trebuchet MS"/>
                          <a:cs typeface="Trebuchet MS"/>
                        </a:rPr>
                        <a:t>Seguridad del sitio con cifrado temporizado</a:t>
                      </a:r>
                      <a:endParaRPr sz="1200" dirty="0">
                        <a:latin typeface="Trebuchet MS"/>
                        <a:cs typeface="Trebuchet MS"/>
                      </a:endParaRPr>
                    </a:p>
                  </a:txBody>
                  <a:tcPr marL="0" marR="0" marT="1905" marB="0">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lnB w="76200">
                      <a:solidFill>
                        <a:srgbClr val="FFFFFF"/>
                      </a:solidFill>
                      <a:prstDash val="solid"/>
                    </a:lnB>
                  </a:tcPr>
                </a:tc>
                <a:tc gridSpan="4">
                  <a:txBody>
                    <a:bodyPr/>
                    <a:lstStyle/>
                    <a:p>
                      <a:pPr>
                        <a:lnSpc>
                          <a:spcPct val="100000"/>
                        </a:lnSpc>
                        <a:spcBef>
                          <a:spcPts val="45"/>
                        </a:spcBef>
                      </a:pPr>
                      <a:endParaRPr sz="1950" dirty="0">
                        <a:latin typeface="Times New Roman"/>
                        <a:cs typeface="Times New Roman"/>
                      </a:endParaRPr>
                    </a:p>
                    <a:p>
                      <a:pPr marL="137795">
                        <a:lnSpc>
                          <a:spcPct val="100000"/>
                        </a:lnSpc>
                        <a:tabLst>
                          <a:tab pos="387350" algn="l"/>
                        </a:tabLst>
                      </a:pPr>
                      <a:r>
                        <a:rPr sz="1800" spc="-900" baseline="9259" dirty="0">
                          <a:solidFill>
                            <a:srgbClr val="FFFFFF"/>
                          </a:solidFill>
                          <a:latin typeface="Arial MT"/>
                          <a:cs typeface="Arial MT"/>
                        </a:rPr>
                        <a:t>↓	</a:t>
                      </a:r>
                      <a:r>
                        <a:rPr lang="en-US" sz="1200" kern="1200" spc="-5" dirty="0">
                          <a:solidFill>
                            <a:srgbClr val="FFFFFF"/>
                          </a:solidFill>
                          <a:latin typeface="Trebuchet MS"/>
                          <a:ea typeface="+mn-ea"/>
                        </a:rPr>
                        <a:t>"</a:t>
                      </a:r>
                      <a:r>
                        <a:rPr lang="en-US" sz="1200" kern="1200" spc="-5" dirty="0" err="1">
                          <a:solidFill>
                            <a:srgbClr val="FFFFFF"/>
                          </a:solidFill>
                          <a:latin typeface="Trebuchet MS"/>
                          <a:ea typeface="+mn-ea"/>
                        </a:rPr>
                        <a:t>Computación</a:t>
                      </a:r>
                      <a:r>
                        <a:rPr lang="en-US" sz="1200" kern="1200" spc="-5" dirty="0">
                          <a:solidFill>
                            <a:srgbClr val="FFFFFF"/>
                          </a:solidFill>
                          <a:latin typeface="Trebuchet MS"/>
                          <a:ea typeface="+mn-ea"/>
                        </a:rPr>
                        <a:t>"</a:t>
                      </a:r>
                      <a:endParaRPr sz="1200" kern="1200" spc="-5" dirty="0">
                        <a:solidFill>
                          <a:srgbClr val="FFFFFF"/>
                        </a:solidFill>
                        <a:latin typeface="Trebuchet MS"/>
                        <a:ea typeface="+mn-ea"/>
                        <a:cs typeface="Trebuchet MS"/>
                      </a:endParaRPr>
                    </a:p>
                  </a:txBody>
                  <a:tcPr marL="0" marR="0" marT="5715" marB="0">
                    <a:lnR w="83820">
                      <a:solidFill>
                        <a:srgbClr val="FFFFFF"/>
                      </a:solidFill>
                      <a:prstDash val="solid"/>
                    </a:lnR>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45"/>
                        </a:spcBef>
                      </a:pPr>
                      <a:endParaRPr sz="1950" dirty="0">
                        <a:latin typeface="Times New Roman"/>
                        <a:cs typeface="Times New Roman"/>
                      </a:endParaRPr>
                    </a:p>
                    <a:p>
                      <a:pPr marL="246379">
                        <a:lnSpc>
                          <a:spcPct val="100000"/>
                        </a:lnSpc>
                        <a:tabLst>
                          <a:tab pos="559435" algn="l"/>
                        </a:tabLst>
                      </a:pPr>
                      <a:r>
                        <a:rPr sz="1800" spc="-900" baseline="9259" dirty="0">
                          <a:solidFill>
                            <a:srgbClr val="FFFFFF"/>
                          </a:solidFill>
                          <a:latin typeface="Arial MT"/>
                          <a:cs typeface="Arial MT"/>
                        </a:rPr>
                        <a:t>↓	</a:t>
                      </a:r>
                      <a:r>
                        <a:rPr lang="en-US" sz="1200" spc="-5" dirty="0" err="1">
                          <a:solidFill>
                            <a:srgbClr val="FFFFFF"/>
                          </a:solidFill>
                          <a:latin typeface="Trebuchet MS"/>
                          <a:cs typeface="Trebuchet MS"/>
                        </a:rPr>
                        <a:t>Tráfico</a:t>
                      </a:r>
                      <a:r>
                        <a:rPr lang="en-US" sz="1200" spc="-5" dirty="0">
                          <a:solidFill>
                            <a:srgbClr val="FFFFFF"/>
                          </a:solidFill>
                          <a:latin typeface="Trebuchet MS"/>
                          <a:cs typeface="Trebuchet MS"/>
                        </a:rPr>
                        <a:t> de red</a:t>
                      </a:r>
                      <a:endParaRPr sz="1200" dirty="0">
                        <a:latin typeface="Trebuchet MS"/>
                        <a:cs typeface="Trebuchet MS"/>
                      </a:endParaRPr>
                    </a:p>
                  </a:txBody>
                  <a:tcPr marL="0" marR="0" marT="5715" marB="0">
                    <a:lnL w="83820">
                      <a:solidFill>
                        <a:srgbClr val="FFFFFF"/>
                      </a:solidFill>
                      <a:prstDash val="solid"/>
                    </a:lnL>
                    <a:lnT w="76200">
                      <a:solidFill>
                        <a:srgbClr val="FFFFFF"/>
                      </a:solidFill>
                      <a:prstDash val="solid"/>
                    </a:lnT>
                    <a:lnB w="76200">
                      <a:solidFill>
                        <a:srgbClr val="FFFFFF"/>
                      </a:solidFill>
                      <a:prstDash val="solid"/>
                    </a:lnB>
                    <a:solidFill>
                      <a:srgbClr val="7A5E25"/>
                    </a:solidFill>
                  </a:tcPr>
                </a:tc>
                <a:extLst>
                  <a:ext uri="{0D108BD9-81ED-4DB2-BD59-A6C34878D82A}">
                    <a16:rowId xmlns:a16="http://schemas.microsoft.com/office/drawing/2014/main" val="10001"/>
                  </a:ext>
                </a:extLst>
              </a:tr>
              <a:tr h="436626">
                <a:tc>
                  <a:txBody>
                    <a:bodyPr/>
                    <a:lstStyle/>
                    <a:p>
                      <a:pPr marL="637540">
                        <a:lnSpc>
                          <a:spcPct val="100000"/>
                        </a:lnSpc>
                        <a:spcBef>
                          <a:spcPts val="1105"/>
                        </a:spcBef>
                      </a:pPr>
                      <a:r>
                        <a:rPr lang="en-US" sz="1200" kern="1200" dirty="0">
                          <a:solidFill>
                            <a:srgbClr val="FFFFFF"/>
                          </a:solidFill>
                          <a:latin typeface="Trebuchet MS"/>
                          <a:ea typeface="+mn-ea"/>
                        </a:rPr>
                        <a:t>"</a:t>
                      </a:r>
                      <a:r>
                        <a:rPr lang="en-US" sz="1200" kern="1200" dirty="0" err="1">
                          <a:solidFill>
                            <a:srgbClr val="FFFFFF"/>
                          </a:solidFill>
                          <a:latin typeface="Trebuchet MS"/>
                          <a:ea typeface="+mn-ea"/>
                        </a:rPr>
                        <a:t>Consistencia</a:t>
                      </a:r>
                      <a:r>
                        <a:rPr lang="en-US" sz="1200" kern="1200" dirty="0">
                          <a:solidFill>
                            <a:srgbClr val="FFFFFF"/>
                          </a:solidFill>
                          <a:latin typeface="Trebuchet MS"/>
                          <a:ea typeface="+mn-ea"/>
                        </a:rPr>
                        <a:t> de </a:t>
                      </a:r>
                      <a:r>
                        <a:rPr lang="en-US" sz="1200" kern="1200" dirty="0" err="1">
                          <a:solidFill>
                            <a:srgbClr val="FFFFFF"/>
                          </a:solidFill>
                          <a:latin typeface="Trebuchet MS"/>
                          <a:ea typeface="+mn-ea"/>
                        </a:rPr>
                        <a:t>datos</a:t>
                      </a:r>
                      <a:r>
                        <a:rPr lang="en-US" sz="1200" kern="1200" dirty="0">
                          <a:solidFill>
                            <a:srgbClr val="FFFFFF"/>
                          </a:solidFill>
                          <a:latin typeface="Trebuchet MS"/>
                          <a:ea typeface="+mn-ea"/>
                        </a:rPr>
                        <a:t>"</a:t>
                      </a:r>
                      <a:endParaRPr sz="1200" kern="1200" dirty="0">
                        <a:solidFill>
                          <a:srgbClr val="FFFFFF"/>
                        </a:solidFill>
                        <a:latin typeface="Trebuchet MS"/>
                        <a:ea typeface="+mn-ea"/>
                        <a:cs typeface="Trebuchet MS"/>
                      </a:endParaRPr>
                    </a:p>
                  </a:txBody>
                  <a:tcPr marL="0" marR="0" marT="140335" marB="0">
                    <a:lnT w="76200">
                      <a:solidFill>
                        <a:srgbClr val="FFFFFF"/>
                      </a:solidFill>
                      <a:prstDash val="solid"/>
                    </a:lnT>
                    <a:solidFill>
                      <a:srgbClr val="7A5E25"/>
                    </a:solidFill>
                  </a:tcPr>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tcPr>
                </a:tc>
                <a:tc gridSpan="5">
                  <a:txBody>
                    <a:bodyPr/>
                    <a:lstStyle/>
                    <a:p>
                      <a:pPr marL="484505">
                        <a:lnSpc>
                          <a:spcPct val="100000"/>
                        </a:lnSpc>
                        <a:spcBef>
                          <a:spcPts val="1105"/>
                        </a:spcBef>
                      </a:pPr>
                      <a:r>
                        <a:rPr lang="en-US" sz="1200" kern="1200" dirty="0" err="1">
                          <a:solidFill>
                            <a:srgbClr val="FFFFFF"/>
                          </a:solidFill>
                          <a:latin typeface="Trebuchet MS"/>
                          <a:ea typeface="+mn-ea"/>
                          <a:cs typeface="+mn-cs"/>
                        </a:rPr>
                        <a:t>Causalidad</a:t>
                      </a:r>
                      <a:endParaRPr sz="1200" kern="1200" dirty="0">
                        <a:solidFill>
                          <a:srgbClr val="FFFFFF"/>
                        </a:solidFill>
                        <a:latin typeface="Trebuchet MS"/>
                        <a:ea typeface="+mn-ea"/>
                        <a:cs typeface="+mn-cs"/>
                      </a:endParaRPr>
                    </a:p>
                  </a:txBody>
                  <a:tcPr marL="0" marR="0" marT="140335" marB="0">
                    <a:lnR w="82295">
                      <a:solidFill>
                        <a:srgbClr val="FFFFFF"/>
                      </a:solidFill>
                      <a:prstDash val="solid"/>
                    </a:lnR>
                    <a:lnT w="76200">
                      <a:solidFill>
                        <a:srgbClr val="FFFFFF"/>
                      </a:solidFill>
                      <a:prstDash val="solid"/>
                    </a:lnT>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0" algn="ctr">
                        <a:lnSpc>
                          <a:spcPct val="100000"/>
                        </a:lnSpc>
                        <a:spcBef>
                          <a:spcPts val="0"/>
                        </a:spcBef>
                      </a:pPr>
                      <a:r>
                        <a:rPr lang="en-US" sz="1200" kern="1200" dirty="0" err="1">
                          <a:solidFill>
                            <a:srgbClr val="FFFFFF"/>
                          </a:solidFill>
                          <a:latin typeface="Trebuchet MS"/>
                          <a:ea typeface="+mn-ea"/>
                          <a:cs typeface="+mn-cs"/>
                        </a:rPr>
                        <a:t>Ordenación</a:t>
                      </a:r>
                      <a:r>
                        <a:rPr lang="en-US" sz="1200" kern="1200" dirty="0">
                          <a:solidFill>
                            <a:srgbClr val="FFFFFF"/>
                          </a:solidFill>
                          <a:latin typeface="Trebuchet MS"/>
                          <a:ea typeface="+mn-ea"/>
                          <a:cs typeface="+mn-cs"/>
                        </a:rPr>
                        <a:t> de </a:t>
                      </a:r>
                      <a:r>
                        <a:rPr lang="en-US" sz="1200" kern="1200" dirty="0" err="1">
                          <a:solidFill>
                            <a:srgbClr val="FFFFFF"/>
                          </a:solidFill>
                          <a:latin typeface="Trebuchet MS"/>
                          <a:ea typeface="+mn-ea"/>
                          <a:cs typeface="+mn-cs"/>
                        </a:rPr>
                        <a:t>eventos</a:t>
                      </a:r>
                      <a:endParaRPr sz="1200" kern="1200" dirty="0">
                        <a:solidFill>
                          <a:srgbClr val="FFFFFF"/>
                        </a:solidFill>
                        <a:latin typeface="Trebuchet MS"/>
                        <a:ea typeface="+mn-ea"/>
                        <a:cs typeface="+mn-cs"/>
                      </a:endParaRPr>
                    </a:p>
                  </a:txBody>
                  <a:tcPr marL="0" marR="0" marT="140335" marB="0">
                    <a:lnL w="82295">
                      <a:solidFill>
                        <a:srgbClr val="FFFFFF"/>
                      </a:solidFill>
                      <a:prstDash val="solid"/>
                    </a:lnL>
                    <a:lnT w="76200">
                      <a:solidFill>
                        <a:srgbClr val="FFFFFF"/>
                      </a:solidFill>
                      <a:prstDash val="solid"/>
                    </a:lnT>
                    <a:solidFill>
                      <a:srgbClr val="7A5E25"/>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8458200" y="3905099"/>
            <a:ext cx="1399540" cy="1948180"/>
          </a:xfrm>
          <a:custGeom>
            <a:avLst/>
            <a:gdLst/>
            <a:ahLst/>
            <a:cxnLst/>
            <a:rect l="l" t="t" r="r" b="b"/>
            <a:pathLst>
              <a:path w="1399540" h="1948179">
                <a:moveTo>
                  <a:pt x="1399031" y="0"/>
                </a:moveTo>
                <a:lnTo>
                  <a:pt x="0" y="0"/>
                </a:lnTo>
                <a:lnTo>
                  <a:pt x="0" y="1947672"/>
                </a:lnTo>
                <a:lnTo>
                  <a:pt x="1399031" y="1947672"/>
                </a:lnTo>
                <a:lnTo>
                  <a:pt x="1399031" y="0"/>
                </a:lnTo>
                <a:close/>
              </a:path>
            </a:pathLst>
          </a:custGeom>
          <a:solidFill>
            <a:srgbClr val="7A5E25"/>
          </a:solidFill>
        </p:spPr>
        <p:txBody>
          <a:bodyPr wrap="square" lIns="0" tIns="0" rIns="0" bIns="0" rtlCol="0"/>
          <a:lstStyle/>
          <a:p>
            <a:endParaRPr/>
          </a:p>
        </p:txBody>
      </p:sp>
      <p:sp>
        <p:nvSpPr>
          <p:cNvPr id="10" name="object 10"/>
          <p:cNvSpPr txBox="1"/>
          <p:nvPr/>
        </p:nvSpPr>
        <p:spPr>
          <a:xfrm>
            <a:off x="8511002" y="3733394"/>
            <a:ext cx="1399540" cy="2133918"/>
          </a:xfrm>
          <a:prstGeom prst="rect">
            <a:avLst/>
          </a:prstGeom>
        </p:spPr>
        <p:txBody>
          <a:bodyPr vert="horz" wrap="square" lIns="0" tIns="0" rIns="0" bIns="0" rtlCol="0">
            <a:spAutoFit/>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marL="92075" marR="790575">
              <a:lnSpc>
                <a:spcPct val="100000"/>
              </a:lnSpc>
              <a:spcBef>
                <a:spcPts val="805"/>
              </a:spcBef>
            </a:pPr>
            <a:r>
              <a:rPr lang="it-IT" sz="1200" spc="-5" dirty="0">
                <a:solidFill>
                  <a:srgbClr val="FFFFFF"/>
                </a:solidFill>
                <a:latin typeface="Trebuchet MS"/>
              </a:rPr>
              <a:t>solo la punta del iceberg</a:t>
            </a:r>
            <a:endParaRPr sz="1200" spc="-5" dirty="0">
              <a:solidFill>
                <a:srgbClr val="FFFFFF"/>
              </a:solidFill>
              <a:latin typeface="Trebuchet MS"/>
            </a:endParaRPr>
          </a:p>
        </p:txBody>
      </p:sp>
      <p:pic>
        <p:nvPicPr>
          <p:cNvPr id="11" name="object 11"/>
          <p:cNvPicPr/>
          <p:nvPr/>
        </p:nvPicPr>
        <p:blipFill>
          <a:blip r:embed="rId2" cstate="print"/>
          <a:stretch>
            <a:fillRect/>
          </a:stretch>
        </p:blipFill>
        <p:spPr>
          <a:xfrm>
            <a:off x="8484108" y="4011778"/>
            <a:ext cx="1345692" cy="13914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981200" y="435797"/>
            <a:ext cx="8428990" cy="391795"/>
          </a:xfrm>
          <a:prstGeom prst="rect">
            <a:avLst/>
          </a:prstGeom>
        </p:spPr>
        <p:txBody>
          <a:bodyPr vert="horz" wrap="square" lIns="0" tIns="12700" rIns="0" bIns="0" rtlCol="0">
            <a:spAutoFit/>
          </a:bodyPr>
          <a:lstStyle/>
          <a:p>
            <a:pPr marL="12700">
              <a:lnSpc>
                <a:spcPct val="100000"/>
              </a:lnSpc>
              <a:spcBef>
                <a:spcPts val="100"/>
              </a:spcBef>
              <a:tabLst>
                <a:tab pos="749935" algn="l"/>
                <a:tab pos="1776730" algn="l"/>
                <a:tab pos="3547745" algn="l"/>
                <a:tab pos="5079365" algn="l"/>
                <a:tab pos="6330950" algn="l"/>
                <a:tab pos="7017384" algn="l"/>
              </a:tabLst>
            </a:pPr>
            <a:r>
              <a:rPr sz="2400" spc="260" dirty="0">
                <a:latin typeface="Trebuchet MS"/>
                <a:cs typeface="Trebuchet MS"/>
              </a:rPr>
              <a:t>Use	</a:t>
            </a:r>
            <a:r>
              <a:rPr sz="2400" spc="-75" dirty="0">
                <a:latin typeface="Trebuchet MS"/>
                <a:cs typeface="Trebuchet MS"/>
              </a:rPr>
              <a:t>C</a:t>
            </a:r>
            <a:r>
              <a:rPr sz="2400" spc="-425" dirty="0">
                <a:latin typeface="Trebuchet MS"/>
                <a:cs typeface="Trebuchet MS"/>
              </a:rPr>
              <a:t> </a:t>
            </a:r>
            <a:r>
              <a:rPr sz="2400" spc="200" dirty="0">
                <a:latin typeface="Trebuchet MS"/>
                <a:cs typeface="Trebuchet MS"/>
              </a:rPr>
              <a:t>ase:	</a:t>
            </a:r>
            <a:r>
              <a:rPr sz="2400" spc="265" dirty="0">
                <a:latin typeface="Trebuchet MS"/>
                <a:cs typeface="Trebuchet MS"/>
              </a:rPr>
              <a:t>Multic</a:t>
            </a:r>
            <a:r>
              <a:rPr sz="2400" spc="-420" dirty="0">
                <a:latin typeface="Trebuchet MS"/>
                <a:cs typeface="Trebuchet MS"/>
              </a:rPr>
              <a:t> </a:t>
            </a:r>
            <a:r>
              <a:rPr sz="2400" spc="240" dirty="0">
                <a:latin typeface="Trebuchet MS"/>
                <a:cs typeface="Trebuchet MS"/>
              </a:rPr>
              <a:t>ore	</a:t>
            </a:r>
            <a:r>
              <a:rPr sz="2400" spc="330" dirty="0">
                <a:latin typeface="Trebuchet MS"/>
                <a:cs typeface="Trebuchet MS"/>
              </a:rPr>
              <a:t>Systems	</a:t>
            </a:r>
            <a:r>
              <a:rPr sz="2400" spc="-15" dirty="0">
                <a:latin typeface="Trebuchet MS"/>
                <a:cs typeface="Trebuchet MS"/>
              </a:rPr>
              <a:t>A</a:t>
            </a:r>
            <a:r>
              <a:rPr sz="2400" spc="-420" dirty="0">
                <a:latin typeface="Trebuchet MS"/>
                <a:cs typeface="Trebuchet MS"/>
              </a:rPr>
              <a:t> </a:t>
            </a:r>
            <a:r>
              <a:rPr sz="2400" spc="-40" dirty="0">
                <a:latin typeface="Trebuchet MS"/>
                <a:cs typeface="Trebuchet MS"/>
              </a:rPr>
              <a:t>c</a:t>
            </a:r>
            <a:r>
              <a:rPr sz="2400" spc="-425" dirty="0">
                <a:latin typeface="Trebuchet MS"/>
                <a:cs typeface="Trebuchet MS"/>
              </a:rPr>
              <a:t> </a:t>
            </a:r>
            <a:r>
              <a:rPr sz="2400" spc="335" dirty="0">
                <a:latin typeface="Trebuchet MS"/>
                <a:cs typeface="Trebuchet MS"/>
              </a:rPr>
              <a:t>ross	</a:t>
            </a:r>
            <a:r>
              <a:rPr sz="2400" spc="204" dirty="0">
                <a:latin typeface="Trebuchet MS"/>
                <a:cs typeface="Trebuchet MS"/>
              </a:rPr>
              <a:t>the	</a:t>
            </a:r>
            <a:r>
              <a:rPr sz="2400" spc="280" dirty="0">
                <a:latin typeface="Trebuchet MS"/>
                <a:cs typeface="Trebuchet MS"/>
              </a:rPr>
              <a:t>Network</a:t>
            </a:r>
            <a:endParaRPr sz="2400" dirty="0">
              <a:latin typeface="Trebuchet MS"/>
              <a:cs typeface="Trebuchet MS"/>
            </a:endParaRPr>
          </a:p>
        </p:txBody>
      </p:sp>
      <p:pic>
        <p:nvPicPr>
          <p:cNvPr id="7" name="object 7"/>
          <p:cNvPicPr/>
          <p:nvPr/>
        </p:nvPicPr>
        <p:blipFill>
          <a:blip r:embed="rId2" cstate="print"/>
          <a:stretch>
            <a:fillRect/>
          </a:stretch>
        </p:blipFill>
        <p:spPr>
          <a:xfrm>
            <a:off x="7851647" y="2447544"/>
            <a:ext cx="4253484" cy="2836164"/>
          </a:xfrm>
          <a:prstGeom prst="rect">
            <a:avLst/>
          </a:prstGeom>
        </p:spPr>
      </p:pic>
      <p:sp>
        <p:nvSpPr>
          <p:cNvPr id="9" name="object 9"/>
          <p:cNvSpPr txBox="1"/>
          <p:nvPr/>
        </p:nvSpPr>
        <p:spPr>
          <a:xfrm>
            <a:off x="1419225" y="1275281"/>
            <a:ext cx="6280785" cy="5146922"/>
          </a:xfrm>
          <a:prstGeom prst="rect">
            <a:avLst/>
          </a:prstGeom>
        </p:spPr>
        <p:txBody>
          <a:bodyPr vert="horz" wrap="square" lIns="0" tIns="45085" rIns="0" bIns="0" rtlCol="0">
            <a:spAutoFit/>
          </a:bodyPr>
          <a:lstStyle/>
          <a:p>
            <a:pPr marL="241300" indent="-228600">
              <a:lnSpc>
                <a:spcPct val="100000"/>
              </a:lnSpc>
              <a:spcBef>
                <a:spcPts val="355"/>
              </a:spcBef>
              <a:buClr>
                <a:srgbClr val="8DC53E"/>
              </a:buClr>
              <a:buFont typeface="Arial MT"/>
              <a:buChar char="•"/>
              <a:tabLst>
                <a:tab pos="240665" algn="l"/>
                <a:tab pos="241300" algn="l"/>
              </a:tabLst>
            </a:pPr>
            <a:r>
              <a:rPr sz="2000" spc="-25" dirty="0">
                <a:solidFill>
                  <a:srgbClr val="5F5F61"/>
                </a:solidFill>
                <a:latin typeface="Franklin Gothic Medium"/>
                <a:cs typeface="Franklin Gothic Medium"/>
              </a:rPr>
              <a:t>Data</a:t>
            </a:r>
            <a:r>
              <a:rPr sz="2000" spc="-5"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Center</a:t>
            </a:r>
            <a:r>
              <a:rPr sz="2000" spc="-20"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Network</a:t>
            </a:r>
            <a:r>
              <a:rPr sz="2000" spc="-30"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is</a:t>
            </a:r>
            <a:r>
              <a:rPr sz="2000" spc="-15" dirty="0">
                <a:solidFill>
                  <a:srgbClr val="5F5F61"/>
                </a:solidFill>
                <a:latin typeface="Franklin Gothic Medium"/>
                <a:cs typeface="Franklin Gothic Medium"/>
              </a:rPr>
              <a:t> the</a:t>
            </a:r>
            <a:r>
              <a:rPr sz="2000" spc="-1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Fabric</a:t>
            </a:r>
            <a:endParaRPr sz="2000" dirty="0">
              <a:latin typeface="Franklin Gothic Medium"/>
              <a:cs typeface="Franklin Gothic Medium"/>
            </a:endParaRPr>
          </a:p>
          <a:p>
            <a:pPr marL="469900" lvl="1" indent="-228600">
              <a:lnSpc>
                <a:spcPct val="100000"/>
              </a:lnSpc>
              <a:spcBef>
                <a:spcPts val="254"/>
              </a:spcBef>
              <a:buClr>
                <a:srgbClr val="8DC53E"/>
              </a:buClr>
              <a:buFont typeface="Cambria Math"/>
              <a:buChar char="–"/>
              <a:tabLst>
                <a:tab pos="469900" algn="l"/>
              </a:tabLst>
            </a:pPr>
            <a:r>
              <a:rPr sz="2000" spc="-25" dirty="0">
                <a:solidFill>
                  <a:srgbClr val="5F5F61"/>
                </a:solidFill>
                <a:latin typeface="Franklin Gothic Medium"/>
                <a:cs typeface="Franklin Gothic Medium"/>
              </a:rPr>
              <a:t>Ultra-Path</a:t>
            </a:r>
            <a:r>
              <a:rPr sz="2000" spc="10"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Interconnect</a:t>
            </a:r>
            <a:r>
              <a:rPr sz="2000" spc="-25" dirty="0">
                <a:solidFill>
                  <a:srgbClr val="5F5F61"/>
                </a:solidFill>
                <a:latin typeface="Franklin Gothic Medium"/>
                <a:cs typeface="Franklin Gothic Medium"/>
              </a:rPr>
              <a:t> (UPI)</a:t>
            </a:r>
            <a:r>
              <a:rPr sz="2000" spc="-1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over</a:t>
            </a:r>
            <a:r>
              <a:rPr sz="2000" spc="-1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the</a:t>
            </a:r>
            <a:r>
              <a:rPr sz="2000" spc="-10"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network</a:t>
            </a:r>
            <a:endParaRPr sz="2000" dirty="0">
              <a:latin typeface="Franklin Gothic Medium"/>
              <a:cs typeface="Franklin Gothic Medium"/>
            </a:endParaRPr>
          </a:p>
          <a:p>
            <a:pPr marL="469900" marR="26034" lvl="1" indent="-228600">
              <a:lnSpc>
                <a:spcPts val="2160"/>
              </a:lnSpc>
              <a:spcBef>
                <a:spcPts val="535"/>
              </a:spcBef>
              <a:buClr>
                <a:srgbClr val="8DC53E"/>
              </a:buClr>
              <a:buFont typeface="Cambria Math"/>
              <a:buChar char="–"/>
              <a:tabLst>
                <a:tab pos="469900" algn="l"/>
              </a:tabLst>
            </a:pPr>
            <a:r>
              <a:rPr sz="2000" spc="-15" dirty="0">
                <a:solidFill>
                  <a:srgbClr val="5F5F61"/>
                </a:solidFill>
                <a:latin typeface="Franklin Gothic Medium"/>
                <a:cs typeface="Franklin Gothic Medium"/>
              </a:rPr>
              <a:t>Input-Output</a:t>
            </a:r>
            <a:r>
              <a:rPr sz="2000" spc="-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Memory</a:t>
            </a:r>
            <a:r>
              <a:rPr sz="2000" spc="-1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Management</a:t>
            </a:r>
            <a:r>
              <a:rPr sz="2000" spc="-15" dirty="0">
                <a:solidFill>
                  <a:srgbClr val="5F5F61"/>
                </a:solidFill>
                <a:latin typeface="Franklin Gothic Medium"/>
                <a:cs typeface="Franklin Gothic Medium"/>
              </a:rPr>
              <a:t> Unit</a:t>
            </a:r>
            <a:r>
              <a:rPr sz="2000" dirty="0">
                <a:solidFill>
                  <a:srgbClr val="5F5F61"/>
                </a:solidFill>
                <a:latin typeface="Franklin Gothic Medium"/>
                <a:cs typeface="Franklin Gothic Medium"/>
              </a:rPr>
              <a:t> </a:t>
            </a:r>
            <a:r>
              <a:rPr sz="2000" spc="-5" dirty="0">
                <a:solidFill>
                  <a:srgbClr val="5F5F61"/>
                </a:solidFill>
                <a:latin typeface="Franklin Gothic Medium"/>
                <a:cs typeface="Franklin Gothic Medium"/>
              </a:rPr>
              <a:t>(IOMMU) </a:t>
            </a:r>
            <a:r>
              <a:rPr sz="2000" spc="-25" dirty="0">
                <a:solidFill>
                  <a:srgbClr val="5F5F61"/>
                </a:solidFill>
                <a:latin typeface="Franklin Gothic Medium"/>
                <a:cs typeface="Franklin Gothic Medium"/>
              </a:rPr>
              <a:t>over </a:t>
            </a:r>
            <a:r>
              <a:rPr sz="2000" spc="-484"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the</a:t>
            </a:r>
            <a:r>
              <a:rPr sz="2000" spc="-15"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network</a:t>
            </a:r>
            <a:endParaRPr sz="2000" dirty="0">
              <a:latin typeface="Franklin Gothic Medium"/>
              <a:cs typeface="Franklin Gothic Medium"/>
            </a:endParaRPr>
          </a:p>
          <a:p>
            <a:pPr marL="241300" indent="-228600">
              <a:lnSpc>
                <a:spcPct val="100000"/>
              </a:lnSpc>
              <a:spcBef>
                <a:spcPts val="725"/>
              </a:spcBef>
              <a:buClr>
                <a:srgbClr val="8DC53E"/>
              </a:buClr>
              <a:buFont typeface="Arial MT"/>
              <a:buChar char="•"/>
              <a:tabLst>
                <a:tab pos="240665" algn="l"/>
                <a:tab pos="241300" algn="l"/>
              </a:tabLst>
            </a:pPr>
            <a:r>
              <a:rPr sz="2000" spc="-10" dirty="0">
                <a:solidFill>
                  <a:srgbClr val="5F5F61"/>
                </a:solidFill>
                <a:latin typeface="Franklin Gothic Medium"/>
                <a:cs typeface="Franklin Gothic Medium"/>
              </a:rPr>
              <a:t>Can</a:t>
            </a:r>
            <a:r>
              <a:rPr sz="2000" spc="-5" dirty="0">
                <a:solidFill>
                  <a:srgbClr val="5F5F61"/>
                </a:solidFill>
                <a:latin typeface="Franklin Gothic Medium"/>
                <a:cs typeface="Franklin Gothic Medium"/>
              </a:rPr>
              <a:t> </a:t>
            </a:r>
            <a:r>
              <a:rPr sz="2000" spc="-50" dirty="0">
                <a:solidFill>
                  <a:srgbClr val="5F5F61"/>
                </a:solidFill>
                <a:latin typeface="Franklin Gothic Medium"/>
                <a:cs typeface="Franklin Gothic Medium"/>
              </a:rPr>
              <a:t>we</a:t>
            </a:r>
            <a:r>
              <a:rPr sz="2000" spc="-20"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program</a:t>
            </a:r>
            <a:r>
              <a:rPr sz="2000" spc="-1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a</a:t>
            </a:r>
            <a:r>
              <a:rPr sz="2000" spc="5" dirty="0">
                <a:solidFill>
                  <a:srgbClr val="5F5F61"/>
                </a:solidFill>
                <a:latin typeface="Franklin Gothic Medium"/>
                <a:cs typeface="Franklin Gothic Medium"/>
              </a:rPr>
              <a:t> </a:t>
            </a:r>
            <a:r>
              <a:rPr sz="2000" spc="-5" dirty="0">
                <a:solidFill>
                  <a:srgbClr val="5F5F61"/>
                </a:solidFill>
                <a:latin typeface="Franklin Gothic Medium"/>
                <a:cs typeface="Franklin Gothic Medium"/>
              </a:rPr>
              <a:t>DC</a:t>
            </a:r>
            <a:r>
              <a:rPr sz="2000" spc="-15" dirty="0">
                <a:solidFill>
                  <a:srgbClr val="5F5F61"/>
                </a:solidFill>
                <a:latin typeface="Franklin Gothic Medium"/>
                <a:cs typeface="Franklin Gothic Medium"/>
              </a:rPr>
              <a:t> </a:t>
            </a:r>
            <a:r>
              <a:rPr sz="2000" spc="-50" dirty="0">
                <a:solidFill>
                  <a:srgbClr val="5F5F61"/>
                </a:solidFill>
                <a:latin typeface="Franklin Gothic Medium"/>
                <a:cs typeface="Franklin Gothic Medium"/>
              </a:rPr>
              <a:t>like</a:t>
            </a:r>
            <a:r>
              <a:rPr sz="200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a</a:t>
            </a:r>
            <a:r>
              <a:rPr sz="2000" spc="5"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PC?</a:t>
            </a:r>
            <a:endParaRPr sz="2000" dirty="0">
              <a:latin typeface="Franklin Gothic Medium"/>
              <a:cs typeface="Franklin Gothic Medium"/>
            </a:endParaRPr>
          </a:p>
          <a:p>
            <a:pPr marL="469900" lvl="1" indent="-228600">
              <a:lnSpc>
                <a:spcPct val="100000"/>
              </a:lnSpc>
              <a:spcBef>
                <a:spcPts val="265"/>
              </a:spcBef>
              <a:buClr>
                <a:srgbClr val="8DC53E"/>
              </a:buClr>
              <a:buFont typeface="Cambria Math"/>
              <a:buChar char="–"/>
              <a:tabLst>
                <a:tab pos="469900" algn="l"/>
              </a:tabLst>
            </a:pPr>
            <a:r>
              <a:rPr sz="2000" spc="-90" dirty="0">
                <a:solidFill>
                  <a:srgbClr val="5F5F61"/>
                </a:solidFill>
                <a:latin typeface="Franklin Gothic Medium"/>
                <a:cs typeface="Franklin Gothic Medium"/>
              </a:rPr>
              <a:t>We</a:t>
            </a:r>
            <a:r>
              <a:rPr sz="2000" spc="-15"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know</a:t>
            </a:r>
            <a:r>
              <a:rPr sz="2000" spc="-35"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how</a:t>
            </a:r>
            <a:r>
              <a:rPr sz="2000" spc="-20"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to</a:t>
            </a:r>
            <a:r>
              <a:rPr sz="2000" spc="-10"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program</a:t>
            </a:r>
            <a:r>
              <a:rPr sz="2000" spc="-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a</a:t>
            </a:r>
            <a:r>
              <a:rPr sz="200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Personal</a:t>
            </a:r>
            <a:r>
              <a:rPr sz="2000" spc="-10"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Computer</a:t>
            </a:r>
            <a:r>
              <a:rPr sz="2000" spc="-25"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well.</a:t>
            </a:r>
            <a:endParaRPr sz="2000" dirty="0">
              <a:latin typeface="Franklin Gothic Medium"/>
              <a:cs typeface="Franklin Gothic Medium"/>
            </a:endParaRPr>
          </a:p>
          <a:p>
            <a:pPr marL="469900" marR="461645" lvl="1" indent="-228600">
              <a:lnSpc>
                <a:spcPts val="2160"/>
              </a:lnSpc>
              <a:spcBef>
                <a:spcPts val="535"/>
              </a:spcBef>
              <a:buClr>
                <a:srgbClr val="8DC53E"/>
              </a:buClr>
              <a:buFont typeface="Cambria Math"/>
              <a:buChar char="–"/>
              <a:tabLst>
                <a:tab pos="469900" algn="l"/>
              </a:tabLst>
            </a:pPr>
            <a:r>
              <a:rPr sz="2000" spc="-20" dirty="0">
                <a:solidFill>
                  <a:srgbClr val="5F5F61"/>
                </a:solidFill>
                <a:latin typeface="Franklin Gothic Medium"/>
                <a:cs typeface="Franklin Gothic Medium"/>
              </a:rPr>
              <a:t>Precise</a:t>
            </a:r>
            <a:r>
              <a:rPr sz="2000" spc="-15" dirty="0">
                <a:solidFill>
                  <a:srgbClr val="5F5F61"/>
                </a:solidFill>
                <a:latin typeface="Franklin Gothic Medium"/>
                <a:cs typeface="Franklin Gothic Medium"/>
              </a:rPr>
              <a:t> </a:t>
            </a:r>
            <a:r>
              <a:rPr sz="2000" spc="-50" dirty="0">
                <a:solidFill>
                  <a:srgbClr val="5F5F61"/>
                </a:solidFill>
                <a:latin typeface="Franklin Gothic Medium"/>
                <a:cs typeface="Franklin Gothic Medium"/>
              </a:rPr>
              <a:t>time</a:t>
            </a:r>
            <a:r>
              <a:rPr sz="2000" spc="-10" dirty="0">
                <a:solidFill>
                  <a:srgbClr val="5F5F61"/>
                </a:solidFill>
                <a:latin typeface="Franklin Gothic Medium"/>
                <a:cs typeface="Franklin Gothic Medium"/>
              </a:rPr>
              <a:t> can</a:t>
            </a:r>
            <a:r>
              <a:rPr sz="2000" spc="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help</a:t>
            </a:r>
            <a:r>
              <a:rPr sz="2000" spc="-15"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us</a:t>
            </a:r>
            <a:r>
              <a:rPr sz="2000" spc="5"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program</a:t>
            </a:r>
            <a:r>
              <a:rPr sz="2000" spc="-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the</a:t>
            </a:r>
            <a:r>
              <a:rPr sz="2000" spc="-1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Data</a:t>
            </a:r>
            <a:r>
              <a:rPr sz="2000" spc="5"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Center </a:t>
            </a:r>
            <a:r>
              <a:rPr sz="2000" spc="-484"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Better</a:t>
            </a:r>
            <a:endParaRPr sz="2000" dirty="0">
              <a:latin typeface="Franklin Gothic Medium"/>
              <a:cs typeface="Franklin Gothic Medium"/>
            </a:endParaRPr>
          </a:p>
          <a:p>
            <a:pPr marL="469900" lvl="1" indent="-228600">
              <a:lnSpc>
                <a:spcPct val="100000"/>
              </a:lnSpc>
              <a:spcBef>
                <a:spcPts val="220"/>
              </a:spcBef>
              <a:buClr>
                <a:srgbClr val="8DC53E"/>
              </a:buClr>
              <a:buFont typeface="Cambria Math"/>
              <a:buChar char="–"/>
              <a:tabLst>
                <a:tab pos="469900" algn="l"/>
              </a:tabLst>
            </a:pPr>
            <a:r>
              <a:rPr sz="2000" spc="-70" dirty="0">
                <a:solidFill>
                  <a:srgbClr val="5F5F61"/>
                </a:solidFill>
                <a:latin typeface="Franklin Gothic Medium"/>
                <a:cs typeface="Franklin Gothic Medium"/>
              </a:rPr>
              <a:t>All</a:t>
            </a:r>
            <a:r>
              <a:rPr sz="2000"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DC</a:t>
            </a:r>
            <a:r>
              <a:rPr sz="2000" spc="10" dirty="0">
                <a:solidFill>
                  <a:srgbClr val="5F5F61"/>
                </a:solidFill>
                <a:latin typeface="Franklin Gothic Medium"/>
                <a:cs typeface="Franklin Gothic Medium"/>
              </a:rPr>
              <a:t> </a:t>
            </a:r>
            <a:r>
              <a:rPr sz="2000" spc="-30" dirty="0">
                <a:solidFill>
                  <a:srgbClr val="5F5F61"/>
                </a:solidFill>
                <a:latin typeface="Franklin Gothic Medium"/>
                <a:cs typeface="Franklin Gothic Medium"/>
              </a:rPr>
              <a:t>equipment</a:t>
            </a:r>
            <a:r>
              <a:rPr sz="2000"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follows</a:t>
            </a:r>
            <a:r>
              <a:rPr sz="2000" spc="-1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the</a:t>
            </a:r>
            <a:r>
              <a:rPr sz="2000" spc="-15"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same</a:t>
            </a:r>
            <a:r>
              <a:rPr sz="2000" spc="5"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precise</a:t>
            </a:r>
            <a:r>
              <a:rPr sz="2000" spc="-5" dirty="0">
                <a:solidFill>
                  <a:srgbClr val="5F5F61"/>
                </a:solidFill>
                <a:latin typeface="Franklin Gothic Medium"/>
                <a:cs typeface="Franklin Gothic Medium"/>
              </a:rPr>
              <a:t> </a:t>
            </a:r>
            <a:r>
              <a:rPr sz="2000" spc="-50" dirty="0">
                <a:solidFill>
                  <a:srgbClr val="5F5F61"/>
                </a:solidFill>
                <a:latin typeface="Franklin Gothic Medium"/>
                <a:cs typeface="Franklin Gothic Medium"/>
              </a:rPr>
              <a:t>time</a:t>
            </a:r>
            <a:r>
              <a:rPr sz="2000" spc="-10"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vector</a:t>
            </a:r>
            <a:endParaRPr sz="2000" dirty="0">
              <a:latin typeface="Franklin Gothic Medium"/>
              <a:cs typeface="Franklin Gothic Medium"/>
            </a:endParaRPr>
          </a:p>
          <a:p>
            <a:pPr marL="241300" indent="-228600">
              <a:lnSpc>
                <a:spcPct val="100000"/>
              </a:lnSpc>
              <a:spcBef>
                <a:spcPts val="775"/>
              </a:spcBef>
              <a:buClr>
                <a:srgbClr val="8DC53E"/>
              </a:buClr>
              <a:buFont typeface="Arial MT"/>
              <a:buChar char="•"/>
              <a:tabLst>
                <a:tab pos="240665" algn="l"/>
                <a:tab pos="241300" algn="l"/>
              </a:tabLst>
            </a:pPr>
            <a:r>
              <a:rPr sz="2000" spc="-15" dirty="0">
                <a:solidFill>
                  <a:srgbClr val="5F5F61"/>
                </a:solidFill>
                <a:latin typeface="Franklin Gothic Medium"/>
                <a:cs typeface="Franklin Gothic Medium"/>
              </a:rPr>
              <a:t>Benefit:</a:t>
            </a:r>
            <a:endParaRPr sz="2000" dirty="0">
              <a:latin typeface="Franklin Gothic Medium"/>
              <a:cs typeface="Franklin Gothic Medium"/>
            </a:endParaRPr>
          </a:p>
          <a:p>
            <a:pPr marL="469900" lvl="1" indent="-228600">
              <a:lnSpc>
                <a:spcPct val="100000"/>
              </a:lnSpc>
              <a:spcBef>
                <a:spcPts val="250"/>
              </a:spcBef>
              <a:buClr>
                <a:srgbClr val="8DC53E"/>
              </a:buClr>
              <a:buFont typeface="Cambria Math"/>
              <a:buChar char="–"/>
              <a:tabLst>
                <a:tab pos="469900" algn="l"/>
              </a:tabLst>
            </a:pPr>
            <a:r>
              <a:rPr sz="2000" spc="-10" dirty="0">
                <a:solidFill>
                  <a:srgbClr val="5F5F61"/>
                </a:solidFill>
                <a:latin typeface="Franklin Gothic Medium"/>
                <a:cs typeface="Franklin Gothic Medium"/>
              </a:rPr>
              <a:t>Current</a:t>
            </a:r>
            <a:r>
              <a:rPr sz="2000" spc="-5"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data</a:t>
            </a:r>
            <a:r>
              <a:rPr sz="2000" spc="-5"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center</a:t>
            </a:r>
            <a:r>
              <a:rPr sz="2000" spc="-10" dirty="0">
                <a:solidFill>
                  <a:srgbClr val="5F5F61"/>
                </a:solidFill>
                <a:latin typeface="Franklin Gothic Medium"/>
                <a:cs typeface="Franklin Gothic Medium"/>
              </a:rPr>
              <a:t> </a:t>
            </a:r>
            <a:r>
              <a:rPr sz="2000" spc="-15" dirty="0">
                <a:solidFill>
                  <a:srgbClr val="5F5F61"/>
                </a:solidFill>
                <a:latin typeface="Franklin Gothic Medium"/>
                <a:cs typeface="Franklin Gothic Medium"/>
              </a:rPr>
              <a:t>loads</a:t>
            </a:r>
            <a:r>
              <a:rPr sz="2000" spc="-10" dirty="0">
                <a:solidFill>
                  <a:srgbClr val="5F5F61"/>
                </a:solidFill>
                <a:latin typeface="Franklin Gothic Medium"/>
                <a:cs typeface="Franklin Gothic Medium"/>
              </a:rPr>
              <a:t> are</a:t>
            </a:r>
            <a:r>
              <a:rPr sz="200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far</a:t>
            </a:r>
            <a:r>
              <a:rPr sz="2000" spc="-5" dirty="0">
                <a:solidFill>
                  <a:srgbClr val="5F5F61"/>
                </a:solidFill>
                <a:latin typeface="Franklin Gothic Medium"/>
                <a:cs typeface="Franklin Gothic Medium"/>
              </a:rPr>
              <a:t> </a:t>
            </a:r>
            <a:r>
              <a:rPr sz="2000" spc="-50" dirty="0">
                <a:solidFill>
                  <a:srgbClr val="5F5F61"/>
                </a:solidFill>
                <a:latin typeface="Franklin Gothic Medium"/>
                <a:cs typeface="Franklin Gothic Medium"/>
              </a:rPr>
              <a:t>from</a:t>
            </a:r>
            <a:r>
              <a:rPr sz="2000" spc="-20"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100%</a:t>
            </a:r>
            <a:endParaRPr sz="2000" dirty="0">
              <a:latin typeface="Franklin Gothic Medium"/>
              <a:cs typeface="Franklin Gothic Medium"/>
            </a:endParaRPr>
          </a:p>
          <a:p>
            <a:pPr marL="469900" marR="115570" lvl="1" indent="-228600">
              <a:lnSpc>
                <a:spcPts val="2160"/>
              </a:lnSpc>
              <a:spcBef>
                <a:spcPts val="535"/>
              </a:spcBef>
              <a:buClr>
                <a:srgbClr val="8DC53E"/>
              </a:buClr>
              <a:buFont typeface="Cambria Math"/>
              <a:buChar char="–"/>
              <a:tabLst>
                <a:tab pos="469900" algn="l"/>
                <a:tab pos="2094864" algn="l"/>
              </a:tabLst>
            </a:pPr>
            <a:r>
              <a:rPr sz="2000" spc="-30" dirty="0">
                <a:solidFill>
                  <a:srgbClr val="5F5F61"/>
                </a:solidFill>
                <a:latin typeface="Franklin Gothic Medium"/>
                <a:cs typeface="Franklin Gothic Medium"/>
              </a:rPr>
              <a:t>Determinism:	</a:t>
            </a:r>
            <a:r>
              <a:rPr sz="2000" spc="-35" dirty="0">
                <a:solidFill>
                  <a:srgbClr val="5F5F61"/>
                </a:solidFill>
                <a:latin typeface="Franklin Gothic Medium"/>
                <a:cs typeface="Franklin Gothic Medium"/>
              </a:rPr>
              <a:t>If</a:t>
            </a:r>
            <a:r>
              <a:rPr sz="2000" spc="-10" dirty="0">
                <a:solidFill>
                  <a:srgbClr val="5F5F61"/>
                </a:solidFill>
                <a:latin typeface="Franklin Gothic Medium"/>
                <a:cs typeface="Franklin Gothic Medium"/>
              </a:rPr>
              <a:t> </a:t>
            </a:r>
            <a:r>
              <a:rPr sz="2000" spc="-35" dirty="0">
                <a:solidFill>
                  <a:srgbClr val="5F5F61"/>
                </a:solidFill>
                <a:latin typeface="Franklin Gothic Medium"/>
                <a:cs typeface="Franklin Gothic Medium"/>
              </a:rPr>
              <a:t>you</a:t>
            </a:r>
            <a:r>
              <a:rPr sz="2000" dirty="0">
                <a:solidFill>
                  <a:srgbClr val="5F5F61"/>
                </a:solidFill>
                <a:latin typeface="Franklin Gothic Medium"/>
                <a:cs typeface="Franklin Gothic Medium"/>
              </a:rPr>
              <a:t> </a:t>
            </a:r>
            <a:r>
              <a:rPr sz="2000" spc="-40" dirty="0">
                <a:solidFill>
                  <a:srgbClr val="5F5F61"/>
                </a:solidFill>
                <a:latin typeface="Franklin Gothic Medium"/>
                <a:cs typeface="Franklin Gothic Medium"/>
              </a:rPr>
              <a:t>know</a:t>
            </a:r>
            <a:r>
              <a:rPr sz="2000" spc="-3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when</a:t>
            </a:r>
            <a:r>
              <a:rPr sz="2000" spc="-2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everything</a:t>
            </a:r>
            <a:r>
              <a:rPr sz="2000" spc="-5"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happens, </a:t>
            </a:r>
            <a:r>
              <a:rPr sz="2000" spc="-484"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the</a:t>
            </a:r>
            <a:r>
              <a:rPr sz="2000" spc="-1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load</a:t>
            </a:r>
            <a:r>
              <a:rPr sz="2000"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could</a:t>
            </a:r>
            <a:r>
              <a:rPr sz="2000"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be</a:t>
            </a:r>
            <a:r>
              <a:rPr sz="2000" spc="-20" dirty="0">
                <a:solidFill>
                  <a:srgbClr val="5F5F61"/>
                </a:solidFill>
                <a:latin typeface="Franklin Gothic Medium"/>
                <a:cs typeface="Franklin Gothic Medium"/>
              </a:rPr>
              <a:t> </a:t>
            </a:r>
            <a:r>
              <a:rPr sz="2000" spc="-10" dirty="0">
                <a:solidFill>
                  <a:srgbClr val="5F5F61"/>
                </a:solidFill>
                <a:latin typeface="Franklin Gothic Medium"/>
                <a:cs typeface="Franklin Gothic Medium"/>
              </a:rPr>
              <a:t>closer</a:t>
            </a:r>
            <a:r>
              <a:rPr sz="2000"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to</a:t>
            </a:r>
            <a:r>
              <a:rPr sz="2000" spc="-10" dirty="0">
                <a:solidFill>
                  <a:srgbClr val="5F5F61"/>
                </a:solidFill>
                <a:latin typeface="Franklin Gothic Medium"/>
                <a:cs typeface="Franklin Gothic Medium"/>
              </a:rPr>
              <a:t> </a:t>
            </a:r>
            <a:r>
              <a:rPr sz="2000" spc="-45" dirty="0">
                <a:solidFill>
                  <a:srgbClr val="5F5F61"/>
                </a:solidFill>
                <a:latin typeface="Franklin Gothic Medium"/>
                <a:cs typeface="Franklin Gothic Medium"/>
              </a:rPr>
              <a:t>100%</a:t>
            </a:r>
            <a:endParaRPr sz="2000" dirty="0">
              <a:latin typeface="Franklin Gothic Medium"/>
              <a:cs typeface="Franklin Gothic Medium"/>
            </a:endParaRPr>
          </a:p>
          <a:p>
            <a:pPr marL="241300" indent="-228600">
              <a:lnSpc>
                <a:spcPct val="100000"/>
              </a:lnSpc>
              <a:spcBef>
                <a:spcPts val="725"/>
              </a:spcBef>
              <a:buClr>
                <a:srgbClr val="8DC53E"/>
              </a:buClr>
              <a:buFont typeface="Arial MT"/>
              <a:buChar char="•"/>
              <a:tabLst>
                <a:tab pos="240665" algn="l"/>
                <a:tab pos="241300" algn="l"/>
              </a:tabLst>
            </a:pPr>
            <a:r>
              <a:rPr sz="2000" spc="-25" dirty="0">
                <a:solidFill>
                  <a:srgbClr val="5F5F61"/>
                </a:solidFill>
                <a:latin typeface="Franklin Gothic Medium"/>
                <a:cs typeface="Franklin Gothic Medium"/>
              </a:rPr>
              <a:t>Requires</a:t>
            </a:r>
            <a:r>
              <a:rPr sz="2000" spc="-10" dirty="0">
                <a:solidFill>
                  <a:srgbClr val="5F5F61"/>
                </a:solidFill>
                <a:latin typeface="Franklin Gothic Medium"/>
                <a:cs typeface="Franklin Gothic Medium"/>
              </a:rPr>
              <a:t> </a:t>
            </a:r>
            <a:r>
              <a:rPr sz="2000" dirty="0">
                <a:solidFill>
                  <a:srgbClr val="5F5F61"/>
                </a:solidFill>
                <a:latin typeface="Franklin Gothic Medium"/>
                <a:cs typeface="Franklin Gothic Medium"/>
              </a:rPr>
              <a:t>End-to-End</a:t>
            </a:r>
            <a:r>
              <a:rPr sz="2000" spc="-5" dirty="0">
                <a:solidFill>
                  <a:srgbClr val="5F5F61"/>
                </a:solidFill>
                <a:latin typeface="Franklin Gothic Medium"/>
                <a:cs typeface="Franklin Gothic Medium"/>
              </a:rPr>
              <a:t> </a:t>
            </a:r>
            <a:r>
              <a:rPr sz="2000" spc="-20" dirty="0">
                <a:solidFill>
                  <a:srgbClr val="5F5F61"/>
                </a:solidFill>
                <a:latin typeface="Franklin Gothic Medium"/>
                <a:cs typeface="Franklin Gothic Medium"/>
              </a:rPr>
              <a:t>Precision</a:t>
            </a:r>
            <a:r>
              <a:rPr sz="2000" spc="-10" dirty="0">
                <a:solidFill>
                  <a:srgbClr val="5F5F61"/>
                </a:solidFill>
                <a:latin typeface="Franklin Gothic Medium"/>
                <a:cs typeface="Franklin Gothic Medium"/>
              </a:rPr>
              <a:t> </a:t>
            </a:r>
            <a:r>
              <a:rPr sz="2000" spc="-25" dirty="0">
                <a:solidFill>
                  <a:srgbClr val="5F5F61"/>
                </a:solidFill>
                <a:latin typeface="Franklin Gothic Medium"/>
                <a:cs typeface="Franklin Gothic Medium"/>
              </a:rPr>
              <a:t>of</a:t>
            </a:r>
            <a:r>
              <a:rPr sz="2000" spc="-10" dirty="0">
                <a:solidFill>
                  <a:srgbClr val="5F5F61"/>
                </a:solidFill>
                <a:latin typeface="Franklin Gothic Medium"/>
                <a:cs typeface="Franklin Gothic Medium"/>
              </a:rPr>
              <a:t> &lt;10ns</a:t>
            </a:r>
            <a:endParaRPr sz="2000" dirty="0">
              <a:latin typeface="Franklin Gothic Medium"/>
              <a:cs typeface="Franklin Gothic Medium"/>
            </a:endParaRPr>
          </a:p>
          <a:p>
            <a:pPr>
              <a:lnSpc>
                <a:spcPct val="100000"/>
              </a:lnSpc>
              <a:spcBef>
                <a:spcPts val="15"/>
              </a:spcBef>
            </a:pPr>
            <a:endParaRPr sz="2150" dirty="0">
              <a:latin typeface="Franklin Gothic Medium"/>
              <a:cs typeface="Franklin Gothic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865632" y="722376"/>
            <a:ext cx="10460736" cy="54132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00200" y="386025"/>
            <a:ext cx="9414622" cy="566822"/>
          </a:xfrm>
          <a:prstGeom prst="rect">
            <a:avLst/>
          </a:prstGeom>
        </p:spPr>
        <p:txBody>
          <a:bodyPr vert="horz" wrap="square" lIns="0" tIns="12700" rIns="0" bIns="0" rtlCol="0">
            <a:spAutoFit/>
          </a:bodyPr>
          <a:lstStyle/>
          <a:p>
            <a:pPr marL="12700">
              <a:lnSpc>
                <a:spcPct val="100000"/>
              </a:lnSpc>
              <a:spcBef>
                <a:spcPts val="100"/>
              </a:spcBef>
            </a:pPr>
            <a:r>
              <a:rPr lang="es-ES" sz="3600" b="1" spc="310" dirty="0"/>
              <a:t>Caso de uso: Plataformas en línea masivas</a:t>
            </a:r>
            <a:endParaRPr sz="3600" b="1" spc="310" dirty="0"/>
          </a:p>
        </p:txBody>
      </p:sp>
      <p:sp>
        <p:nvSpPr>
          <p:cNvPr id="7" name="object 7"/>
          <p:cNvSpPr txBox="1"/>
          <p:nvPr/>
        </p:nvSpPr>
        <p:spPr>
          <a:xfrm>
            <a:off x="762000" y="2134062"/>
            <a:ext cx="6323965" cy="3463128"/>
          </a:xfrm>
          <a:prstGeom prst="rect">
            <a:avLst/>
          </a:prstGeom>
        </p:spPr>
        <p:txBody>
          <a:bodyPr vert="horz" wrap="square" lIns="0" tIns="13335" rIns="0" bIns="0" rtlCol="0">
            <a:spAutoFit/>
          </a:bodyPr>
          <a:lstStyle/>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Franklin Gothic Medium"/>
              </a:rPr>
              <a:t>Interacciones competitivas, como juegos o transacciones bursátiles</a:t>
            </a:r>
            <a:endParaRPr lang="ru-RU" sz="2000" spc="-35" dirty="0">
              <a:solidFill>
                <a:srgbClr val="5F5F61"/>
              </a:solidFill>
              <a:latin typeface="Franklin Gothic Medium"/>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Franklin Gothic Medium"/>
              </a:rPr>
              <a:t>Simulando la realidad física, con acciones instantáneas que ocurren en múltiples simulaciones en máquinas remotas</a:t>
            </a:r>
            <a:endParaRPr lang="ru-RU" sz="2000" spc="-35" dirty="0">
              <a:solidFill>
                <a:srgbClr val="5F5F61"/>
              </a:solidFill>
              <a:latin typeface="Franklin Gothic Medium"/>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Franklin Gothic Medium"/>
              </a:rPr>
              <a:t>Registrar eventos con marcas de tiempo en máquinas remotas y hacer juicios en el servidor central</a:t>
            </a:r>
            <a:endParaRPr lang="ru-RU" sz="2000" spc="-35" dirty="0">
              <a:solidFill>
                <a:srgbClr val="5F5F61"/>
              </a:solidFill>
              <a:latin typeface="Franklin Gothic Medium"/>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Franklin Gothic Medium"/>
              </a:rPr>
              <a:t>Genera condiciones de carrera pero se desea ser justo independientemente de la latencia hacia el servidor</a:t>
            </a:r>
            <a:endParaRPr lang="ru-RU" sz="2000" spc="-35" dirty="0">
              <a:solidFill>
                <a:srgbClr val="5F5F61"/>
              </a:solidFill>
              <a:latin typeface="Franklin Gothic Medium"/>
            </a:endParaRPr>
          </a:p>
          <a:p>
            <a:pPr marL="241300" lvl="1">
              <a:lnSpc>
                <a:spcPct val="100000"/>
              </a:lnSpc>
              <a:spcBef>
                <a:spcPts val="260"/>
              </a:spcBef>
              <a:buClr>
                <a:srgbClr val="8DC53E"/>
              </a:buClr>
              <a:tabLst>
                <a:tab pos="469900" algn="l"/>
              </a:tabLst>
            </a:pPr>
            <a:r>
              <a:rPr lang="es-ES" sz="2000" spc="-15" dirty="0">
                <a:solidFill>
                  <a:srgbClr val="5F5F61"/>
                </a:solidFill>
                <a:latin typeface="Franklin Gothic Medium"/>
              </a:rPr>
              <a:t>Beneficio:</a:t>
            </a:r>
            <a:endParaRPr lang="ru-RU" sz="2000" spc="-15" dirty="0">
              <a:solidFill>
                <a:srgbClr val="5F5F61"/>
              </a:solidFill>
              <a:latin typeface="Franklin Gothic Medium"/>
            </a:endParaRPr>
          </a:p>
          <a:p>
            <a:pPr marL="469900" marR="5080" lvl="1" indent="-228600">
              <a:lnSpc>
                <a:spcPts val="2160"/>
              </a:lnSpc>
              <a:spcBef>
                <a:spcPts val="525"/>
              </a:spcBef>
              <a:buClr>
                <a:srgbClr val="8DC53E"/>
              </a:buClr>
              <a:buFont typeface="Cambria Math"/>
              <a:buChar char="–"/>
              <a:tabLst>
                <a:tab pos="469900" algn="l"/>
              </a:tabLst>
            </a:pPr>
            <a:r>
              <a:rPr lang="es-ES" sz="2000" spc="-35" dirty="0">
                <a:solidFill>
                  <a:srgbClr val="5F5F61"/>
                </a:solidFill>
                <a:latin typeface="Franklin Gothic Medium"/>
              </a:rPr>
              <a:t>Arbitrar la causalidad entre entradas remotas</a:t>
            </a:r>
            <a:endParaRPr sz="2000" spc="-35" dirty="0">
              <a:solidFill>
                <a:srgbClr val="5F5F61"/>
              </a:solidFill>
              <a:latin typeface="Franklin Gothic Medium"/>
            </a:endParaRPr>
          </a:p>
        </p:txBody>
      </p:sp>
      <p:pic>
        <p:nvPicPr>
          <p:cNvPr id="8" name="object 8"/>
          <p:cNvPicPr/>
          <p:nvPr/>
        </p:nvPicPr>
        <p:blipFill>
          <a:blip r:embed="rId2" cstate="print"/>
          <a:stretch>
            <a:fillRect/>
          </a:stretch>
        </p:blipFill>
        <p:spPr>
          <a:xfrm>
            <a:off x="7851647" y="2447544"/>
            <a:ext cx="4253484" cy="28361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76400" y="3700812"/>
            <a:ext cx="4162044" cy="2720340"/>
          </a:xfrm>
          <a:prstGeom prst="rect">
            <a:avLst/>
          </a:prstGeom>
        </p:spPr>
      </p:pic>
      <p:sp>
        <p:nvSpPr>
          <p:cNvPr id="6" name="object 6"/>
          <p:cNvSpPr txBox="1">
            <a:spLocks noGrp="1"/>
          </p:cNvSpPr>
          <p:nvPr>
            <p:ph type="title"/>
          </p:nvPr>
        </p:nvSpPr>
        <p:spPr>
          <a:xfrm>
            <a:off x="1371600" y="236967"/>
            <a:ext cx="10287000" cy="628377"/>
          </a:xfrm>
          <a:prstGeom prst="rect">
            <a:avLst/>
          </a:prstGeom>
        </p:spPr>
        <p:txBody>
          <a:bodyPr vert="horz" wrap="square" lIns="0" tIns="12700" rIns="0" bIns="0" rtlCol="0">
            <a:spAutoFit/>
          </a:bodyPr>
          <a:lstStyle/>
          <a:p>
            <a:pPr marL="12700">
              <a:lnSpc>
                <a:spcPct val="100000"/>
              </a:lnSpc>
              <a:spcBef>
                <a:spcPts val="100"/>
              </a:spcBef>
            </a:pPr>
            <a:r>
              <a:rPr lang="es-ES" sz="4000" spc="245" dirty="0"/>
              <a:t>Cómo sincronizar a los usuarios finales</a:t>
            </a:r>
            <a:r>
              <a:rPr lang="ru-RU" sz="4000" spc="245" dirty="0"/>
              <a:t> </a:t>
            </a:r>
            <a:endParaRPr lang="en-US" sz="4000" dirty="0"/>
          </a:p>
        </p:txBody>
      </p:sp>
      <p:sp>
        <p:nvSpPr>
          <p:cNvPr id="7" name="object 7"/>
          <p:cNvSpPr txBox="1">
            <a:spLocks noGrp="1"/>
          </p:cNvSpPr>
          <p:nvPr>
            <p:ph idx="1"/>
          </p:nvPr>
        </p:nvSpPr>
        <p:spPr>
          <a:xfrm>
            <a:off x="685800" y="1111828"/>
            <a:ext cx="10515600" cy="2596095"/>
          </a:xfrm>
          <a:prstGeom prst="rect">
            <a:avLst/>
          </a:prstGeom>
        </p:spPr>
        <p:txBody>
          <a:bodyPr vert="horz" wrap="square" lIns="0" tIns="40640" rIns="0" bIns="0" rtlCol="0">
            <a:spAutoFit/>
          </a:bodyPr>
          <a:lstStyle/>
          <a:p>
            <a:pPr marL="589280">
              <a:lnSpc>
                <a:spcPct val="100000"/>
              </a:lnSpc>
              <a:spcBef>
                <a:spcPts val="320"/>
              </a:spcBef>
              <a:buClr>
                <a:srgbClr val="8DC53E"/>
              </a:buClr>
              <a:buFont typeface="Arial MT"/>
              <a:buChar char="•"/>
              <a:tabLst>
                <a:tab pos="589915" algn="l"/>
              </a:tabLst>
            </a:pPr>
            <a:r>
              <a:rPr lang="es-ES" spc="-50" dirty="0"/>
              <a:t>UWB (Ultra-Wideband)</a:t>
            </a:r>
            <a:endParaRPr lang="ru-RU" spc="-50" dirty="0"/>
          </a:p>
          <a:p>
            <a:pPr marL="589280" indent="0">
              <a:lnSpc>
                <a:spcPts val="2735"/>
              </a:lnSpc>
              <a:buNone/>
            </a:pPr>
            <a:r>
              <a:rPr lang="es-ES" spc="-25" dirty="0"/>
              <a:t>– IEEE802.15.4-2011 / IEEE 802.15.4z-2020</a:t>
            </a:r>
            <a:endParaRPr lang="ru-RU" spc="-25" dirty="0"/>
          </a:p>
          <a:p>
            <a:pPr marL="589280" indent="0">
              <a:lnSpc>
                <a:spcPts val="2735"/>
              </a:lnSpc>
              <a:buNone/>
            </a:pPr>
            <a:r>
              <a:rPr lang="es-ES" spc="-25" dirty="0"/>
              <a:t>Ancho de banda amplio se aproxima mejor a una onda cuadrada ideal con bordes más nítidos.</a:t>
            </a:r>
            <a:endParaRPr lang="ru-RU" spc="-25" dirty="0"/>
          </a:p>
          <a:p>
            <a:pPr marL="589280" indent="0">
              <a:lnSpc>
                <a:spcPts val="2735"/>
              </a:lnSpc>
              <a:buNone/>
            </a:pPr>
            <a:r>
              <a:rPr lang="es-ES" spc="-25" dirty="0"/>
              <a:t>Los bordes afilados permiten una estampación precisa de la recepción y transmisión de paquetes.</a:t>
            </a:r>
            <a:endParaRPr lang="ru-RU" spc="-25" dirty="0"/>
          </a:p>
        </p:txBody>
      </p:sp>
      <p:pic>
        <p:nvPicPr>
          <p:cNvPr id="9" name="object 9"/>
          <p:cNvPicPr/>
          <p:nvPr/>
        </p:nvPicPr>
        <p:blipFill>
          <a:blip r:embed="rId3" cstate="print"/>
          <a:stretch>
            <a:fillRect/>
          </a:stretch>
        </p:blipFill>
        <p:spPr>
          <a:xfrm>
            <a:off x="6627159" y="4038600"/>
            <a:ext cx="4867266" cy="25889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2591435" y="236400"/>
            <a:ext cx="7009130" cy="635000"/>
          </a:xfrm>
          <a:prstGeom prst="rect">
            <a:avLst/>
          </a:prstGeom>
        </p:spPr>
        <p:txBody>
          <a:bodyPr vert="horz" wrap="square" lIns="0" tIns="12065" rIns="0" bIns="0" rtlCol="0">
            <a:spAutoFit/>
          </a:bodyPr>
          <a:lstStyle/>
          <a:p>
            <a:pPr marL="12700">
              <a:lnSpc>
                <a:spcPct val="100000"/>
              </a:lnSpc>
              <a:spcBef>
                <a:spcPts val="95"/>
              </a:spcBef>
              <a:tabLst>
                <a:tab pos="2877820" algn="l"/>
                <a:tab pos="4213860" algn="l"/>
              </a:tabLst>
            </a:pPr>
            <a:r>
              <a:rPr sz="4000" spc="240" dirty="0">
                <a:solidFill>
                  <a:srgbClr val="4D4D4E"/>
                </a:solidFill>
              </a:rPr>
              <a:t>Traditional	</a:t>
            </a:r>
            <a:r>
              <a:rPr sz="4000" spc="190" dirty="0">
                <a:solidFill>
                  <a:srgbClr val="4D4D4E"/>
                </a:solidFill>
              </a:rPr>
              <a:t>UWB	</a:t>
            </a:r>
            <a:r>
              <a:rPr sz="4000" spc="260" dirty="0">
                <a:solidFill>
                  <a:srgbClr val="4D4D4E"/>
                </a:solidFill>
              </a:rPr>
              <a:t>application</a:t>
            </a:r>
            <a:endParaRPr sz="4000" dirty="0"/>
          </a:p>
        </p:txBody>
      </p:sp>
      <p:sp>
        <p:nvSpPr>
          <p:cNvPr id="9" name="object 9"/>
          <p:cNvSpPr txBox="1"/>
          <p:nvPr/>
        </p:nvSpPr>
        <p:spPr>
          <a:xfrm>
            <a:off x="990600" y="896212"/>
            <a:ext cx="10665506" cy="3365024"/>
          </a:xfrm>
          <a:prstGeom prst="rect">
            <a:avLst/>
          </a:prstGeom>
        </p:spPr>
        <p:txBody>
          <a:bodyPr vert="horz" wrap="square" lIns="0" tIns="40640" rIns="0" bIns="0" rtlCol="0">
            <a:spAutoFit/>
          </a:bodyPr>
          <a:lstStyle/>
          <a:p>
            <a:r>
              <a:rPr lang="es-ES" sz="2400" dirty="0"/>
              <a:t>Ranging </a:t>
            </a:r>
            <a:endParaRPr lang="ru-RU" sz="2400" dirty="0"/>
          </a:p>
          <a:p>
            <a:r>
              <a:rPr lang="es-ES" sz="2400" dirty="0"/>
              <a:t>Los dispositivos UWB tienen un contador de 40 bits que funciona a ~64 GHz, donde cada tick equivale a ~15 ps. </a:t>
            </a:r>
            <a:endParaRPr lang="ru-RU" sz="2400" dirty="0"/>
          </a:p>
          <a:p>
            <a:r>
              <a:rPr lang="es-ES" sz="2400" dirty="0"/>
              <a:t>Cada paquete enviado o recibido lleva una marca de tiempo utilizando este contador. El rango entre dispositivos se calcula utilizando el Tiempo de Vuelo * Velocidad de la Luz. </a:t>
            </a:r>
            <a:endParaRPr lang="ru-RU" sz="2400" dirty="0"/>
          </a:p>
          <a:p>
            <a:r>
              <a:rPr lang="es-ES" sz="2400" dirty="0"/>
              <a:t>La precisión disminuye a medida que aumenta el tiempo de respuesta, ya que cada extremo tiene relojes no ideales, lo que hace que los cálculos de tiempo varíen con la variación de la frecuencia del reloj.</a:t>
            </a:r>
          </a:p>
        </p:txBody>
      </p:sp>
      <p:grpSp>
        <p:nvGrpSpPr>
          <p:cNvPr id="10" name="object 10"/>
          <p:cNvGrpSpPr/>
          <p:nvPr/>
        </p:nvGrpSpPr>
        <p:grpSpPr>
          <a:xfrm>
            <a:off x="990600" y="4424500"/>
            <a:ext cx="5210175" cy="2197100"/>
            <a:chOff x="734903" y="4062378"/>
            <a:chExt cx="5210175" cy="2197100"/>
          </a:xfrm>
        </p:grpSpPr>
        <p:pic>
          <p:nvPicPr>
            <p:cNvPr id="11" name="object 11"/>
            <p:cNvPicPr/>
            <p:nvPr/>
          </p:nvPicPr>
          <p:blipFill>
            <a:blip r:embed="rId2" cstate="print"/>
            <a:stretch>
              <a:fillRect/>
            </a:stretch>
          </p:blipFill>
          <p:spPr>
            <a:xfrm>
              <a:off x="734903" y="4062378"/>
              <a:ext cx="1818059" cy="2196760"/>
            </a:xfrm>
            <a:prstGeom prst="rect">
              <a:avLst/>
            </a:prstGeom>
          </p:spPr>
        </p:pic>
        <p:pic>
          <p:nvPicPr>
            <p:cNvPr id="12" name="object 12"/>
            <p:cNvPicPr/>
            <p:nvPr/>
          </p:nvPicPr>
          <p:blipFill>
            <a:blip r:embed="rId3" cstate="print"/>
            <a:stretch>
              <a:fillRect/>
            </a:stretch>
          </p:blipFill>
          <p:spPr>
            <a:xfrm>
              <a:off x="3068743" y="4105002"/>
              <a:ext cx="2875717" cy="2126959"/>
            </a:xfrm>
            <a:prstGeom prst="rect">
              <a:avLst/>
            </a:prstGeom>
          </p:spPr>
        </p:pic>
      </p:grpSp>
      <p:pic>
        <p:nvPicPr>
          <p:cNvPr id="13" name="object 13"/>
          <p:cNvPicPr/>
          <p:nvPr/>
        </p:nvPicPr>
        <p:blipFill rotWithShape="1">
          <a:blip r:embed="rId4" cstate="print"/>
          <a:srcRect b="12057"/>
          <a:stretch/>
        </p:blipFill>
        <p:spPr>
          <a:xfrm>
            <a:off x="6751797" y="4648200"/>
            <a:ext cx="4501082" cy="16373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721" y="362975"/>
            <a:ext cx="4475480" cy="757555"/>
          </a:xfrm>
          <a:prstGeom prst="rect">
            <a:avLst/>
          </a:prstGeom>
        </p:spPr>
        <p:txBody>
          <a:bodyPr vert="horz" wrap="square" lIns="0" tIns="12700" rIns="0" bIns="0" rtlCol="0">
            <a:spAutoFit/>
          </a:bodyPr>
          <a:lstStyle/>
          <a:p>
            <a:pPr marL="12700">
              <a:lnSpc>
                <a:spcPct val="100000"/>
              </a:lnSpc>
              <a:spcBef>
                <a:spcPts val="100"/>
              </a:spcBef>
            </a:pPr>
            <a:r>
              <a:rPr lang="en-US" sz="4800" spc="-90" dirty="0">
                <a:solidFill>
                  <a:srgbClr val="5F5F60"/>
                </a:solidFill>
              </a:rPr>
              <a:t>UWB </a:t>
            </a:r>
            <a:r>
              <a:rPr lang="en-US" sz="4800" spc="-90" dirty="0" err="1">
                <a:solidFill>
                  <a:srgbClr val="5F5F60"/>
                </a:solidFill>
              </a:rPr>
              <a:t>comercial</a:t>
            </a:r>
            <a:endParaRPr sz="4800" dirty="0"/>
          </a:p>
        </p:txBody>
      </p:sp>
      <p:sp>
        <p:nvSpPr>
          <p:cNvPr id="4" name="object 4"/>
          <p:cNvSpPr txBox="1"/>
          <p:nvPr/>
        </p:nvSpPr>
        <p:spPr>
          <a:xfrm>
            <a:off x="847750" y="1304290"/>
            <a:ext cx="4276090" cy="3763010"/>
          </a:xfrm>
          <a:prstGeom prst="rect">
            <a:avLst/>
          </a:prstGeom>
        </p:spPr>
        <p:txBody>
          <a:bodyPr vert="horz" wrap="square" lIns="0" tIns="12700" rIns="0" bIns="0" rtlCol="0">
            <a:spAutoFit/>
          </a:bodyPr>
          <a:lstStyle/>
          <a:p>
            <a:pPr marL="241300" indent="-228600">
              <a:lnSpc>
                <a:spcPts val="2845"/>
              </a:lnSpc>
              <a:spcBef>
                <a:spcPts val="100"/>
              </a:spcBef>
              <a:buClr>
                <a:srgbClr val="8DC53E"/>
              </a:buClr>
              <a:buFont typeface="Arial MT"/>
              <a:buChar char="•"/>
              <a:tabLst>
                <a:tab pos="241300" algn="l"/>
              </a:tabLst>
            </a:pPr>
            <a:r>
              <a:rPr sz="2400" spc="-50" dirty="0">
                <a:solidFill>
                  <a:srgbClr val="5F5F60"/>
                </a:solidFill>
                <a:latin typeface="Franklin Gothic Medium"/>
                <a:cs typeface="Franklin Gothic Medium"/>
              </a:rPr>
              <a:t>Apple</a:t>
            </a:r>
            <a:r>
              <a:rPr sz="2400" spc="-25" dirty="0">
                <a:solidFill>
                  <a:srgbClr val="5F5F60"/>
                </a:solidFill>
                <a:latin typeface="Franklin Gothic Medium"/>
                <a:cs typeface="Franklin Gothic Medium"/>
              </a:rPr>
              <a:t> </a:t>
            </a:r>
            <a:r>
              <a:rPr sz="2400" spc="-35" dirty="0">
                <a:solidFill>
                  <a:srgbClr val="5F5F60"/>
                </a:solidFill>
                <a:latin typeface="Franklin Gothic Medium"/>
                <a:cs typeface="Franklin Gothic Medium"/>
              </a:rPr>
              <a:t>Airtags</a:t>
            </a:r>
            <a:endParaRPr sz="2400" dirty="0">
              <a:latin typeface="Franklin Gothic Medium"/>
              <a:cs typeface="Franklin Gothic Medium"/>
            </a:endParaRPr>
          </a:p>
          <a:p>
            <a:pPr marL="469265" marR="5080" lvl="1" indent="-228600">
              <a:lnSpc>
                <a:spcPct val="80000"/>
              </a:lnSpc>
              <a:spcBef>
                <a:spcPts val="540"/>
              </a:spcBef>
              <a:buClr>
                <a:srgbClr val="8DC53E"/>
              </a:buClr>
              <a:buFont typeface="Cambria Math"/>
              <a:buChar char="–"/>
              <a:tabLst>
                <a:tab pos="469900" algn="l"/>
              </a:tabLst>
            </a:pPr>
            <a:r>
              <a:rPr sz="2400" spc="10" dirty="0">
                <a:solidFill>
                  <a:srgbClr val="5F5F60"/>
                </a:solidFill>
                <a:latin typeface="Franklin Gothic Medium"/>
                <a:cs typeface="Franklin Gothic Medium"/>
              </a:rPr>
              <a:t>Use </a:t>
            </a:r>
            <a:r>
              <a:rPr sz="2400" spc="-50" dirty="0">
                <a:solidFill>
                  <a:srgbClr val="5F5F60"/>
                </a:solidFill>
                <a:latin typeface="Franklin Gothic Medium"/>
                <a:cs typeface="Franklin Gothic Medium"/>
              </a:rPr>
              <a:t>UWB </a:t>
            </a:r>
            <a:r>
              <a:rPr sz="2400" spc="-10" dirty="0">
                <a:solidFill>
                  <a:srgbClr val="5F5F60"/>
                </a:solidFill>
                <a:latin typeface="Franklin Gothic Medium"/>
                <a:cs typeface="Franklin Gothic Medium"/>
              </a:rPr>
              <a:t>and </a:t>
            </a:r>
            <a:r>
              <a:rPr sz="2400" spc="-5" dirty="0">
                <a:solidFill>
                  <a:srgbClr val="5F5F60"/>
                </a:solidFill>
                <a:latin typeface="Franklin Gothic Medium"/>
                <a:cs typeface="Franklin Gothic Medium"/>
              </a:rPr>
              <a:t>BLE </a:t>
            </a:r>
            <a:r>
              <a:rPr sz="2400" spc="-30" dirty="0">
                <a:solidFill>
                  <a:srgbClr val="5F5F60"/>
                </a:solidFill>
                <a:latin typeface="Franklin Gothic Medium"/>
                <a:cs typeface="Franklin Gothic Medium"/>
              </a:rPr>
              <a:t>together </a:t>
            </a:r>
            <a:r>
              <a:rPr sz="2400" spc="-50" dirty="0">
                <a:solidFill>
                  <a:srgbClr val="5F5F60"/>
                </a:solidFill>
                <a:latin typeface="Franklin Gothic Medium"/>
                <a:cs typeface="Franklin Gothic Medium"/>
              </a:rPr>
              <a:t>to </a:t>
            </a:r>
            <a:r>
              <a:rPr sz="2400" spc="-585" dirty="0">
                <a:solidFill>
                  <a:srgbClr val="5F5F60"/>
                </a:solidFill>
                <a:latin typeface="Franklin Gothic Medium"/>
                <a:cs typeface="Franklin Gothic Medium"/>
              </a:rPr>
              <a:t> </a:t>
            </a:r>
            <a:r>
              <a:rPr sz="2400" spc="-20" dirty="0">
                <a:solidFill>
                  <a:srgbClr val="5F5F60"/>
                </a:solidFill>
                <a:latin typeface="Franklin Gothic Medium"/>
                <a:cs typeface="Franklin Gothic Medium"/>
              </a:rPr>
              <a:t>find</a:t>
            </a:r>
            <a:r>
              <a:rPr sz="2400" spc="95" dirty="0">
                <a:solidFill>
                  <a:srgbClr val="5F5F60"/>
                </a:solidFill>
                <a:latin typeface="Franklin Gothic Medium"/>
                <a:cs typeface="Franklin Gothic Medium"/>
              </a:rPr>
              <a:t> </a:t>
            </a:r>
            <a:r>
              <a:rPr sz="2400" spc="-20" dirty="0">
                <a:solidFill>
                  <a:srgbClr val="5F5F60"/>
                </a:solidFill>
                <a:latin typeface="Franklin Gothic Medium"/>
                <a:cs typeface="Franklin Gothic Medium"/>
              </a:rPr>
              <a:t>the</a:t>
            </a:r>
            <a:r>
              <a:rPr sz="2400" spc="100" dirty="0">
                <a:solidFill>
                  <a:srgbClr val="5F5F60"/>
                </a:solidFill>
                <a:latin typeface="Franklin Gothic Medium"/>
                <a:cs typeface="Franklin Gothic Medium"/>
              </a:rPr>
              <a:t> </a:t>
            </a:r>
            <a:r>
              <a:rPr sz="2400" spc="-10" dirty="0">
                <a:solidFill>
                  <a:srgbClr val="5F5F60"/>
                </a:solidFill>
                <a:latin typeface="Franklin Gothic Medium"/>
                <a:cs typeface="Franklin Gothic Medium"/>
              </a:rPr>
              <a:t>distance</a:t>
            </a:r>
            <a:r>
              <a:rPr sz="2400" spc="85" dirty="0">
                <a:solidFill>
                  <a:srgbClr val="5F5F60"/>
                </a:solidFill>
                <a:latin typeface="Franklin Gothic Medium"/>
                <a:cs typeface="Franklin Gothic Medium"/>
              </a:rPr>
              <a:t> </a:t>
            </a:r>
            <a:r>
              <a:rPr sz="2400" spc="-10" dirty="0">
                <a:solidFill>
                  <a:srgbClr val="5F5F60"/>
                </a:solidFill>
                <a:latin typeface="Franklin Gothic Medium"/>
                <a:cs typeface="Franklin Gothic Medium"/>
              </a:rPr>
              <a:t>and</a:t>
            </a:r>
            <a:r>
              <a:rPr sz="2400" spc="100" dirty="0">
                <a:solidFill>
                  <a:srgbClr val="5F5F60"/>
                </a:solidFill>
                <a:latin typeface="Franklin Gothic Medium"/>
                <a:cs typeface="Franklin Gothic Medium"/>
              </a:rPr>
              <a:t> </a:t>
            </a:r>
            <a:r>
              <a:rPr sz="2400" spc="-30" dirty="0">
                <a:solidFill>
                  <a:srgbClr val="5F5F60"/>
                </a:solidFill>
                <a:latin typeface="Franklin Gothic Medium"/>
                <a:cs typeface="Franklin Gothic Medium"/>
              </a:rPr>
              <a:t>angle </a:t>
            </a:r>
            <a:r>
              <a:rPr sz="2400" spc="-25" dirty="0">
                <a:solidFill>
                  <a:srgbClr val="5F5F60"/>
                </a:solidFill>
                <a:latin typeface="Franklin Gothic Medium"/>
                <a:cs typeface="Franklin Gothic Medium"/>
              </a:rPr>
              <a:t> </a:t>
            </a:r>
            <a:r>
              <a:rPr sz="2400" spc="-50" dirty="0">
                <a:solidFill>
                  <a:srgbClr val="5F5F60"/>
                </a:solidFill>
                <a:latin typeface="Franklin Gothic Medium"/>
                <a:cs typeface="Franklin Gothic Medium"/>
              </a:rPr>
              <a:t>to</a:t>
            </a:r>
            <a:r>
              <a:rPr sz="2400" spc="-5" dirty="0">
                <a:solidFill>
                  <a:srgbClr val="5F5F60"/>
                </a:solidFill>
                <a:latin typeface="Franklin Gothic Medium"/>
                <a:cs typeface="Franklin Gothic Medium"/>
              </a:rPr>
              <a:t> </a:t>
            </a:r>
            <a:r>
              <a:rPr sz="2400" spc="-20" dirty="0">
                <a:solidFill>
                  <a:srgbClr val="5F5F60"/>
                </a:solidFill>
                <a:latin typeface="Franklin Gothic Medium"/>
                <a:cs typeface="Franklin Gothic Medium"/>
              </a:rPr>
              <a:t>the</a:t>
            </a:r>
            <a:r>
              <a:rPr sz="2400" spc="-5" dirty="0">
                <a:solidFill>
                  <a:srgbClr val="5F5F60"/>
                </a:solidFill>
                <a:latin typeface="Franklin Gothic Medium"/>
                <a:cs typeface="Franklin Gothic Medium"/>
              </a:rPr>
              <a:t> </a:t>
            </a:r>
            <a:r>
              <a:rPr sz="2400" spc="-45" dirty="0">
                <a:solidFill>
                  <a:srgbClr val="5F5F60"/>
                </a:solidFill>
                <a:latin typeface="Franklin Gothic Medium"/>
                <a:cs typeface="Franklin Gothic Medium"/>
              </a:rPr>
              <a:t>tag</a:t>
            </a:r>
            <a:r>
              <a:rPr sz="2400" spc="-20" dirty="0">
                <a:solidFill>
                  <a:srgbClr val="5F5F60"/>
                </a:solidFill>
                <a:latin typeface="Franklin Gothic Medium"/>
                <a:cs typeface="Franklin Gothic Medium"/>
              </a:rPr>
              <a:t> </a:t>
            </a:r>
            <a:r>
              <a:rPr sz="2400" spc="-65" dirty="0">
                <a:solidFill>
                  <a:srgbClr val="5F5F60"/>
                </a:solidFill>
                <a:latin typeface="Franklin Gothic Medium"/>
                <a:cs typeface="Franklin Gothic Medium"/>
              </a:rPr>
              <a:t>from</a:t>
            </a:r>
            <a:r>
              <a:rPr sz="2400" spc="-5" dirty="0">
                <a:solidFill>
                  <a:srgbClr val="5F5F60"/>
                </a:solidFill>
                <a:latin typeface="Franklin Gothic Medium"/>
                <a:cs typeface="Franklin Gothic Medium"/>
              </a:rPr>
              <a:t> </a:t>
            </a:r>
            <a:r>
              <a:rPr sz="2400" spc="-35" dirty="0">
                <a:solidFill>
                  <a:srgbClr val="5F5F60"/>
                </a:solidFill>
                <a:latin typeface="Franklin Gothic Medium"/>
                <a:cs typeface="Franklin Gothic Medium"/>
              </a:rPr>
              <a:t>your</a:t>
            </a:r>
            <a:r>
              <a:rPr sz="2400" dirty="0">
                <a:solidFill>
                  <a:srgbClr val="5F5F60"/>
                </a:solidFill>
                <a:latin typeface="Franklin Gothic Medium"/>
                <a:cs typeface="Franklin Gothic Medium"/>
              </a:rPr>
              <a:t> </a:t>
            </a:r>
            <a:r>
              <a:rPr sz="2400" spc="-15" dirty="0">
                <a:solidFill>
                  <a:srgbClr val="5F5F60"/>
                </a:solidFill>
                <a:latin typeface="Franklin Gothic Medium"/>
                <a:cs typeface="Franklin Gothic Medium"/>
              </a:rPr>
              <a:t>phone</a:t>
            </a:r>
            <a:endParaRPr sz="2400" dirty="0">
              <a:latin typeface="Franklin Gothic Medium"/>
              <a:cs typeface="Franklin Gothic Medium"/>
            </a:endParaRPr>
          </a:p>
          <a:p>
            <a:pPr lvl="1">
              <a:lnSpc>
                <a:spcPct val="100000"/>
              </a:lnSpc>
              <a:buClr>
                <a:srgbClr val="8DC53E"/>
              </a:buClr>
              <a:buFont typeface="Cambria Math"/>
              <a:buChar char="–"/>
            </a:pPr>
            <a:endParaRPr sz="2700" dirty="0">
              <a:latin typeface="Franklin Gothic Medium"/>
              <a:cs typeface="Franklin Gothic Medium"/>
            </a:endParaRPr>
          </a:p>
          <a:p>
            <a:pPr lvl="1">
              <a:lnSpc>
                <a:spcPct val="100000"/>
              </a:lnSpc>
              <a:spcBef>
                <a:spcPts val="10"/>
              </a:spcBef>
              <a:buClr>
                <a:srgbClr val="8DC53E"/>
              </a:buClr>
              <a:buFont typeface="Cambria Math"/>
              <a:buChar char="–"/>
            </a:pPr>
            <a:endParaRPr sz="3050" dirty="0">
              <a:latin typeface="Franklin Gothic Medium"/>
              <a:cs typeface="Franklin Gothic Medium"/>
            </a:endParaRPr>
          </a:p>
          <a:p>
            <a:pPr marL="241300" indent="-228600">
              <a:lnSpc>
                <a:spcPts val="2845"/>
              </a:lnSpc>
              <a:buClr>
                <a:srgbClr val="8DC53E"/>
              </a:buClr>
              <a:buFont typeface="Arial MT"/>
              <a:buChar char="•"/>
              <a:tabLst>
                <a:tab pos="241300" algn="l"/>
              </a:tabLst>
            </a:pPr>
            <a:r>
              <a:rPr sz="2400" spc="-35" dirty="0">
                <a:solidFill>
                  <a:srgbClr val="5F5F60"/>
                </a:solidFill>
                <a:latin typeface="Franklin Gothic Medium"/>
                <a:cs typeface="Franklin Gothic Medium"/>
              </a:rPr>
              <a:t>Samsung</a:t>
            </a:r>
            <a:r>
              <a:rPr sz="2400" spc="-30" dirty="0">
                <a:solidFill>
                  <a:srgbClr val="5F5F60"/>
                </a:solidFill>
                <a:latin typeface="Franklin Gothic Medium"/>
                <a:cs typeface="Franklin Gothic Medium"/>
              </a:rPr>
              <a:t> </a:t>
            </a:r>
            <a:r>
              <a:rPr sz="2400" spc="-50" dirty="0">
                <a:solidFill>
                  <a:srgbClr val="5F5F60"/>
                </a:solidFill>
                <a:latin typeface="Franklin Gothic Medium"/>
                <a:cs typeface="Franklin Gothic Medium"/>
              </a:rPr>
              <a:t>SmartTag</a:t>
            </a:r>
            <a:endParaRPr sz="2400" dirty="0">
              <a:latin typeface="Franklin Gothic Medium"/>
              <a:cs typeface="Franklin Gothic Medium"/>
            </a:endParaRPr>
          </a:p>
          <a:p>
            <a:pPr marL="469265" marR="136525" lvl="1" indent="-228600">
              <a:lnSpc>
                <a:spcPct val="80000"/>
              </a:lnSpc>
              <a:spcBef>
                <a:spcPts val="540"/>
              </a:spcBef>
              <a:buClr>
                <a:srgbClr val="8DC53E"/>
              </a:buClr>
              <a:buFont typeface="Cambria Math"/>
              <a:buChar char="–"/>
              <a:tabLst>
                <a:tab pos="469900" algn="l"/>
              </a:tabLst>
            </a:pPr>
            <a:r>
              <a:rPr sz="2400" spc="-45" dirty="0">
                <a:solidFill>
                  <a:srgbClr val="5F5F60"/>
                </a:solidFill>
                <a:latin typeface="Franklin Gothic Medium"/>
                <a:cs typeface="Franklin Gothic Medium"/>
              </a:rPr>
              <a:t>Similar</a:t>
            </a:r>
            <a:r>
              <a:rPr sz="2400" spc="-35" dirty="0">
                <a:solidFill>
                  <a:srgbClr val="5F5F60"/>
                </a:solidFill>
                <a:latin typeface="Franklin Gothic Medium"/>
                <a:cs typeface="Franklin Gothic Medium"/>
              </a:rPr>
              <a:t> </a:t>
            </a:r>
            <a:r>
              <a:rPr sz="2400" spc="-50" dirty="0">
                <a:solidFill>
                  <a:srgbClr val="5F5F60"/>
                </a:solidFill>
                <a:latin typeface="Franklin Gothic Medium"/>
                <a:cs typeface="Franklin Gothic Medium"/>
              </a:rPr>
              <a:t>to</a:t>
            </a:r>
            <a:r>
              <a:rPr sz="2400" spc="-10" dirty="0">
                <a:solidFill>
                  <a:srgbClr val="5F5F60"/>
                </a:solidFill>
                <a:latin typeface="Franklin Gothic Medium"/>
                <a:cs typeface="Franklin Gothic Medium"/>
              </a:rPr>
              <a:t> </a:t>
            </a:r>
            <a:r>
              <a:rPr sz="2400" spc="-35" dirty="0">
                <a:solidFill>
                  <a:srgbClr val="5F5F60"/>
                </a:solidFill>
                <a:latin typeface="Franklin Gothic Medium"/>
                <a:cs typeface="Franklin Gothic Medium"/>
              </a:rPr>
              <a:t>Apple,</a:t>
            </a:r>
            <a:r>
              <a:rPr sz="2400" dirty="0">
                <a:solidFill>
                  <a:srgbClr val="5F5F60"/>
                </a:solidFill>
                <a:latin typeface="Franklin Gothic Medium"/>
                <a:cs typeface="Franklin Gothic Medium"/>
              </a:rPr>
              <a:t> </a:t>
            </a:r>
            <a:r>
              <a:rPr sz="2400" spc="5" dirty="0">
                <a:solidFill>
                  <a:srgbClr val="5F5F60"/>
                </a:solidFill>
                <a:latin typeface="Franklin Gothic Medium"/>
                <a:cs typeface="Franklin Gothic Medium"/>
              </a:rPr>
              <a:t>uses</a:t>
            </a:r>
            <a:r>
              <a:rPr sz="2400" spc="-10" dirty="0">
                <a:solidFill>
                  <a:srgbClr val="5F5F60"/>
                </a:solidFill>
                <a:latin typeface="Franklin Gothic Medium"/>
                <a:cs typeface="Franklin Gothic Medium"/>
              </a:rPr>
              <a:t> </a:t>
            </a:r>
            <a:r>
              <a:rPr sz="2400" spc="-50" dirty="0">
                <a:solidFill>
                  <a:srgbClr val="5F5F60"/>
                </a:solidFill>
                <a:latin typeface="Franklin Gothic Medium"/>
                <a:cs typeface="Franklin Gothic Medium"/>
              </a:rPr>
              <a:t>UWB </a:t>
            </a:r>
            <a:r>
              <a:rPr sz="2400" spc="-45" dirty="0">
                <a:solidFill>
                  <a:srgbClr val="5F5F60"/>
                </a:solidFill>
                <a:latin typeface="Franklin Gothic Medium"/>
                <a:cs typeface="Franklin Gothic Medium"/>
              </a:rPr>
              <a:t> </a:t>
            </a:r>
            <a:r>
              <a:rPr sz="2400" spc="-10" dirty="0">
                <a:solidFill>
                  <a:srgbClr val="5F5F60"/>
                </a:solidFill>
                <a:latin typeface="Franklin Gothic Medium"/>
                <a:cs typeface="Franklin Gothic Medium"/>
              </a:rPr>
              <a:t>and </a:t>
            </a:r>
            <a:r>
              <a:rPr sz="2400" spc="-5" dirty="0">
                <a:solidFill>
                  <a:srgbClr val="5F5F60"/>
                </a:solidFill>
                <a:latin typeface="Franklin Gothic Medium"/>
                <a:cs typeface="Franklin Gothic Medium"/>
              </a:rPr>
              <a:t>BLE</a:t>
            </a:r>
            <a:r>
              <a:rPr sz="2400" spc="-15" dirty="0">
                <a:solidFill>
                  <a:srgbClr val="5F5F60"/>
                </a:solidFill>
                <a:latin typeface="Franklin Gothic Medium"/>
                <a:cs typeface="Franklin Gothic Medium"/>
              </a:rPr>
              <a:t> </a:t>
            </a:r>
            <a:r>
              <a:rPr sz="2400" spc="-30" dirty="0">
                <a:solidFill>
                  <a:srgbClr val="5F5F60"/>
                </a:solidFill>
                <a:latin typeface="Franklin Gothic Medium"/>
                <a:cs typeface="Franklin Gothic Medium"/>
              </a:rPr>
              <a:t>together</a:t>
            </a:r>
            <a:r>
              <a:rPr sz="2400" spc="-15" dirty="0">
                <a:solidFill>
                  <a:srgbClr val="5F5F60"/>
                </a:solidFill>
                <a:latin typeface="Franklin Gothic Medium"/>
                <a:cs typeface="Franklin Gothic Medium"/>
              </a:rPr>
              <a:t> </a:t>
            </a:r>
            <a:r>
              <a:rPr sz="2400" spc="-40" dirty="0">
                <a:solidFill>
                  <a:srgbClr val="5F5F60"/>
                </a:solidFill>
                <a:latin typeface="Franklin Gothic Medium"/>
                <a:cs typeface="Franklin Gothic Medium"/>
              </a:rPr>
              <a:t>with </a:t>
            </a:r>
            <a:r>
              <a:rPr sz="2400" spc="-35" dirty="0">
                <a:solidFill>
                  <a:srgbClr val="5F5F60"/>
                </a:solidFill>
                <a:latin typeface="Franklin Gothic Medium"/>
                <a:cs typeface="Franklin Gothic Medium"/>
              </a:rPr>
              <a:t> </a:t>
            </a:r>
            <a:r>
              <a:rPr sz="2400" spc="-5" dirty="0">
                <a:solidFill>
                  <a:srgbClr val="5F5F60"/>
                </a:solidFill>
                <a:latin typeface="Franklin Gothic Medium"/>
                <a:cs typeface="Franklin Gothic Medium"/>
              </a:rPr>
              <a:t>phone’s</a:t>
            </a:r>
            <a:r>
              <a:rPr sz="2400" spc="-15" dirty="0">
                <a:solidFill>
                  <a:srgbClr val="5F5F60"/>
                </a:solidFill>
                <a:latin typeface="Franklin Gothic Medium"/>
                <a:cs typeface="Franklin Gothic Medium"/>
              </a:rPr>
              <a:t> </a:t>
            </a:r>
            <a:r>
              <a:rPr sz="2400" spc="-35" dirty="0">
                <a:solidFill>
                  <a:srgbClr val="5F5F60"/>
                </a:solidFill>
                <a:latin typeface="Franklin Gothic Medium"/>
                <a:cs typeface="Franklin Gothic Medium"/>
              </a:rPr>
              <a:t>camera</a:t>
            </a:r>
            <a:r>
              <a:rPr sz="2400" spc="-15" dirty="0">
                <a:solidFill>
                  <a:srgbClr val="5F5F60"/>
                </a:solidFill>
                <a:latin typeface="Franklin Gothic Medium"/>
                <a:cs typeface="Franklin Gothic Medium"/>
              </a:rPr>
              <a:t> </a:t>
            </a:r>
            <a:r>
              <a:rPr sz="2400" spc="-45" dirty="0">
                <a:solidFill>
                  <a:srgbClr val="5F5F60"/>
                </a:solidFill>
                <a:latin typeface="Franklin Gothic Medium"/>
                <a:cs typeface="Franklin Gothic Medium"/>
              </a:rPr>
              <a:t>to</a:t>
            </a:r>
            <a:r>
              <a:rPr sz="2400" spc="-30" dirty="0">
                <a:solidFill>
                  <a:srgbClr val="5F5F60"/>
                </a:solidFill>
                <a:latin typeface="Franklin Gothic Medium"/>
                <a:cs typeface="Franklin Gothic Medium"/>
              </a:rPr>
              <a:t> show</a:t>
            </a:r>
            <a:r>
              <a:rPr sz="2400" spc="-5" dirty="0">
                <a:solidFill>
                  <a:srgbClr val="5F5F60"/>
                </a:solidFill>
                <a:latin typeface="Franklin Gothic Medium"/>
                <a:cs typeface="Franklin Gothic Medium"/>
              </a:rPr>
              <a:t> </a:t>
            </a:r>
            <a:r>
              <a:rPr sz="2400" spc="-45" dirty="0">
                <a:solidFill>
                  <a:srgbClr val="5F5F60"/>
                </a:solidFill>
                <a:latin typeface="Franklin Gothic Medium"/>
                <a:cs typeface="Franklin Gothic Medium"/>
              </a:rPr>
              <a:t>you </a:t>
            </a:r>
            <a:r>
              <a:rPr sz="2400" spc="-585" dirty="0">
                <a:solidFill>
                  <a:srgbClr val="5F5F60"/>
                </a:solidFill>
                <a:latin typeface="Franklin Gothic Medium"/>
                <a:cs typeface="Franklin Gothic Medium"/>
              </a:rPr>
              <a:t> </a:t>
            </a:r>
            <a:r>
              <a:rPr sz="2400" spc="-30" dirty="0">
                <a:solidFill>
                  <a:srgbClr val="5F5F60"/>
                </a:solidFill>
                <a:latin typeface="Franklin Gothic Medium"/>
                <a:cs typeface="Franklin Gothic Medium"/>
              </a:rPr>
              <a:t>where</a:t>
            </a:r>
            <a:r>
              <a:rPr sz="2400" dirty="0">
                <a:solidFill>
                  <a:srgbClr val="5F5F60"/>
                </a:solidFill>
                <a:latin typeface="Franklin Gothic Medium"/>
                <a:cs typeface="Franklin Gothic Medium"/>
              </a:rPr>
              <a:t> </a:t>
            </a:r>
            <a:r>
              <a:rPr sz="2400" spc="-20" dirty="0">
                <a:solidFill>
                  <a:srgbClr val="5F5F60"/>
                </a:solidFill>
                <a:latin typeface="Franklin Gothic Medium"/>
                <a:cs typeface="Franklin Gothic Medium"/>
              </a:rPr>
              <a:t>the</a:t>
            </a:r>
            <a:r>
              <a:rPr sz="2400" dirty="0">
                <a:solidFill>
                  <a:srgbClr val="5F5F60"/>
                </a:solidFill>
                <a:latin typeface="Franklin Gothic Medium"/>
                <a:cs typeface="Franklin Gothic Medium"/>
              </a:rPr>
              <a:t> </a:t>
            </a:r>
            <a:r>
              <a:rPr sz="2400" spc="-45" dirty="0">
                <a:solidFill>
                  <a:srgbClr val="5F5F60"/>
                </a:solidFill>
                <a:latin typeface="Franklin Gothic Medium"/>
                <a:cs typeface="Franklin Gothic Medium"/>
              </a:rPr>
              <a:t>tag</a:t>
            </a:r>
            <a:r>
              <a:rPr sz="2400" spc="-20" dirty="0">
                <a:solidFill>
                  <a:srgbClr val="5F5F60"/>
                </a:solidFill>
                <a:latin typeface="Franklin Gothic Medium"/>
                <a:cs typeface="Franklin Gothic Medium"/>
              </a:rPr>
              <a:t> </a:t>
            </a:r>
            <a:r>
              <a:rPr sz="2400" spc="-15" dirty="0">
                <a:solidFill>
                  <a:srgbClr val="5F5F60"/>
                </a:solidFill>
                <a:latin typeface="Franklin Gothic Medium"/>
                <a:cs typeface="Franklin Gothic Medium"/>
              </a:rPr>
              <a:t>is</a:t>
            </a:r>
            <a:endParaRPr sz="2400" dirty="0">
              <a:latin typeface="Franklin Gothic Medium"/>
              <a:cs typeface="Franklin Gothic Medium"/>
            </a:endParaRPr>
          </a:p>
        </p:txBody>
      </p:sp>
      <p:pic>
        <p:nvPicPr>
          <p:cNvPr id="5" name="object 5"/>
          <p:cNvPicPr/>
          <p:nvPr/>
        </p:nvPicPr>
        <p:blipFill>
          <a:blip r:embed="rId2" cstate="print"/>
          <a:stretch>
            <a:fillRect/>
          </a:stretch>
        </p:blipFill>
        <p:spPr>
          <a:xfrm>
            <a:off x="6400800" y="1120530"/>
            <a:ext cx="4337304" cy="1600200"/>
          </a:xfrm>
          <a:prstGeom prst="rect">
            <a:avLst/>
          </a:prstGeom>
        </p:spPr>
      </p:pic>
      <p:pic>
        <p:nvPicPr>
          <p:cNvPr id="6" name="object 6"/>
          <p:cNvPicPr/>
          <p:nvPr/>
        </p:nvPicPr>
        <p:blipFill>
          <a:blip r:embed="rId3" cstate="print"/>
          <a:stretch>
            <a:fillRect/>
          </a:stretch>
        </p:blipFill>
        <p:spPr>
          <a:xfrm>
            <a:off x="6553200" y="3163383"/>
            <a:ext cx="3752088" cy="26182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903" y="209550"/>
            <a:ext cx="6909816" cy="628377"/>
          </a:xfrm>
          <a:prstGeom prst="rect">
            <a:avLst/>
          </a:prstGeom>
        </p:spPr>
        <p:txBody>
          <a:bodyPr vert="horz" wrap="square" lIns="0" tIns="12700" rIns="0" bIns="0" rtlCol="0">
            <a:spAutoFit/>
          </a:bodyPr>
          <a:lstStyle/>
          <a:p>
            <a:pPr marL="12700">
              <a:lnSpc>
                <a:spcPct val="100000"/>
              </a:lnSpc>
              <a:spcBef>
                <a:spcPts val="100"/>
              </a:spcBef>
            </a:pPr>
            <a:r>
              <a:rPr lang="en-US" sz="4000" spc="15" dirty="0" err="1">
                <a:solidFill>
                  <a:srgbClr val="5F5F60"/>
                </a:solidFill>
              </a:rPr>
              <a:t>Sincronización</a:t>
            </a:r>
            <a:r>
              <a:rPr lang="en-US" sz="4000" spc="15" dirty="0">
                <a:solidFill>
                  <a:srgbClr val="5F5F60"/>
                </a:solidFill>
              </a:rPr>
              <a:t> de </a:t>
            </a:r>
            <a:r>
              <a:rPr lang="en-US" sz="4000" spc="15" dirty="0" err="1">
                <a:solidFill>
                  <a:srgbClr val="5F5F60"/>
                </a:solidFill>
              </a:rPr>
              <a:t>usuarios</a:t>
            </a:r>
            <a:endParaRPr sz="4000" dirty="0"/>
          </a:p>
        </p:txBody>
      </p:sp>
      <p:grpSp>
        <p:nvGrpSpPr>
          <p:cNvPr id="3" name="object 3"/>
          <p:cNvGrpSpPr/>
          <p:nvPr/>
        </p:nvGrpSpPr>
        <p:grpSpPr>
          <a:xfrm>
            <a:off x="7239000" y="1066800"/>
            <a:ext cx="2219325" cy="4520565"/>
            <a:chOff x="7290816" y="502919"/>
            <a:chExt cx="2219325" cy="4520565"/>
          </a:xfrm>
        </p:grpSpPr>
        <p:pic>
          <p:nvPicPr>
            <p:cNvPr id="4" name="object 4"/>
            <p:cNvPicPr/>
            <p:nvPr/>
          </p:nvPicPr>
          <p:blipFill>
            <a:blip r:embed="rId2" cstate="print"/>
            <a:stretch>
              <a:fillRect/>
            </a:stretch>
          </p:blipFill>
          <p:spPr>
            <a:xfrm>
              <a:off x="8451418" y="564979"/>
              <a:ext cx="1007795" cy="996739"/>
            </a:xfrm>
            <a:prstGeom prst="rect">
              <a:avLst/>
            </a:prstGeom>
          </p:spPr>
        </p:pic>
        <p:pic>
          <p:nvPicPr>
            <p:cNvPr id="5" name="object 5"/>
            <p:cNvPicPr/>
            <p:nvPr/>
          </p:nvPicPr>
          <p:blipFill>
            <a:blip r:embed="rId3" cstate="print"/>
            <a:stretch>
              <a:fillRect/>
            </a:stretch>
          </p:blipFill>
          <p:spPr>
            <a:xfrm>
              <a:off x="8004048" y="1522475"/>
              <a:ext cx="865631" cy="826008"/>
            </a:xfrm>
            <a:prstGeom prst="rect">
              <a:avLst/>
            </a:prstGeom>
          </p:spPr>
        </p:pic>
        <p:pic>
          <p:nvPicPr>
            <p:cNvPr id="6" name="object 6"/>
            <p:cNvPicPr/>
            <p:nvPr/>
          </p:nvPicPr>
          <p:blipFill>
            <a:blip r:embed="rId4" cstate="print"/>
            <a:stretch>
              <a:fillRect/>
            </a:stretch>
          </p:blipFill>
          <p:spPr>
            <a:xfrm>
              <a:off x="7693152" y="2520315"/>
              <a:ext cx="1094231" cy="1645919"/>
            </a:xfrm>
            <a:prstGeom prst="rect">
              <a:avLst/>
            </a:prstGeom>
          </p:spPr>
        </p:pic>
        <p:pic>
          <p:nvPicPr>
            <p:cNvPr id="7" name="object 7"/>
            <p:cNvPicPr/>
            <p:nvPr/>
          </p:nvPicPr>
          <p:blipFill>
            <a:blip r:embed="rId3" cstate="print"/>
            <a:stretch>
              <a:fillRect/>
            </a:stretch>
          </p:blipFill>
          <p:spPr>
            <a:xfrm>
              <a:off x="7999476" y="4130040"/>
              <a:ext cx="787907" cy="751332"/>
            </a:xfrm>
            <a:prstGeom prst="rect">
              <a:avLst/>
            </a:prstGeom>
          </p:spPr>
        </p:pic>
        <p:sp>
          <p:nvSpPr>
            <p:cNvPr id="8" name="object 8"/>
            <p:cNvSpPr/>
            <p:nvPr/>
          </p:nvSpPr>
          <p:spPr>
            <a:xfrm>
              <a:off x="7290816" y="502919"/>
              <a:ext cx="2219325" cy="4520565"/>
            </a:xfrm>
            <a:custGeom>
              <a:avLst/>
              <a:gdLst/>
              <a:ahLst/>
              <a:cxnLst/>
              <a:rect l="l" t="t" r="r" b="b"/>
              <a:pathLst>
                <a:path w="2219325" h="4520565">
                  <a:moveTo>
                    <a:pt x="0" y="2977895"/>
                  </a:moveTo>
                  <a:lnTo>
                    <a:pt x="2218944" y="2977895"/>
                  </a:lnTo>
                  <a:lnTo>
                    <a:pt x="2218944" y="0"/>
                  </a:lnTo>
                  <a:lnTo>
                    <a:pt x="0" y="0"/>
                  </a:lnTo>
                  <a:lnTo>
                    <a:pt x="0" y="2977895"/>
                  </a:lnTo>
                  <a:close/>
                </a:path>
                <a:path w="2219325" h="4520565">
                  <a:moveTo>
                    <a:pt x="0" y="4520183"/>
                  </a:moveTo>
                  <a:lnTo>
                    <a:pt x="2218944" y="4520183"/>
                  </a:lnTo>
                  <a:lnTo>
                    <a:pt x="2218944" y="2814828"/>
                  </a:lnTo>
                  <a:lnTo>
                    <a:pt x="0" y="2814828"/>
                  </a:lnTo>
                  <a:lnTo>
                    <a:pt x="0" y="4520183"/>
                  </a:lnTo>
                  <a:close/>
                </a:path>
              </a:pathLst>
            </a:custGeom>
            <a:ln w="12700">
              <a:solidFill>
                <a:srgbClr val="22256C"/>
              </a:solidFill>
            </a:ln>
          </p:spPr>
          <p:txBody>
            <a:bodyPr wrap="square" lIns="0" tIns="0" rIns="0" bIns="0" rtlCol="0"/>
            <a:lstStyle/>
            <a:p>
              <a:endParaRPr/>
            </a:p>
          </p:txBody>
        </p:sp>
      </p:grpSp>
      <p:sp>
        <p:nvSpPr>
          <p:cNvPr id="9" name="object 9"/>
          <p:cNvSpPr txBox="1"/>
          <p:nvPr/>
        </p:nvSpPr>
        <p:spPr>
          <a:xfrm>
            <a:off x="9565640" y="1627229"/>
            <a:ext cx="1517650" cy="452755"/>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5F5F60"/>
                </a:solidFill>
                <a:latin typeface="Franklin Gothic Medium"/>
                <a:cs typeface="Franklin Gothic Medium"/>
              </a:rPr>
              <a:t>GPS </a:t>
            </a:r>
            <a:r>
              <a:rPr sz="1400" spc="-10" dirty="0">
                <a:solidFill>
                  <a:srgbClr val="5F5F60"/>
                </a:solidFill>
                <a:latin typeface="Franklin Gothic Medium"/>
                <a:cs typeface="Franklin Gothic Medium"/>
              </a:rPr>
              <a:t>Ult</a:t>
            </a:r>
            <a:r>
              <a:rPr sz="1400" dirty="0">
                <a:solidFill>
                  <a:srgbClr val="5F5F60"/>
                </a:solidFill>
                <a:latin typeface="Franklin Gothic Medium"/>
                <a:cs typeface="Franklin Gothic Medium"/>
              </a:rPr>
              <a:t>r</a:t>
            </a:r>
            <a:r>
              <a:rPr sz="1400" spc="-15" dirty="0">
                <a:solidFill>
                  <a:srgbClr val="5F5F60"/>
                </a:solidFill>
                <a:latin typeface="Franklin Gothic Medium"/>
                <a:cs typeface="Franklin Gothic Medium"/>
              </a:rPr>
              <a:t>a</a:t>
            </a:r>
            <a:r>
              <a:rPr sz="1400" spc="5" dirty="0">
                <a:solidFill>
                  <a:srgbClr val="5F5F60"/>
                </a:solidFill>
                <a:latin typeface="Franklin Gothic Medium"/>
                <a:cs typeface="Franklin Gothic Medium"/>
              </a:rPr>
              <a:t>-</a:t>
            </a:r>
            <a:r>
              <a:rPr sz="1400" spc="-55" dirty="0">
                <a:solidFill>
                  <a:srgbClr val="5F5F60"/>
                </a:solidFill>
                <a:latin typeface="Franklin Gothic Medium"/>
                <a:cs typeface="Franklin Gothic Medium"/>
              </a:rPr>
              <a:t>w</a:t>
            </a:r>
            <a:r>
              <a:rPr sz="1400" spc="-20" dirty="0">
                <a:solidFill>
                  <a:srgbClr val="5F5F60"/>
                </a:solidFill>
                <a:latin typeface="Franklin Gothic Medium"/>
                <a:cs typeface="Franklin Gothic Medium"/>
              </a:rPr>
              <a:t>i</a:t>
            </a:r>
            <a:r>
              <a:rPr sz="1400" spc="-5" dirty="0">
                <a:solidFill>
                  <a:srgbClr val="5F5F60"/>
                </a:solidFill>
                <a:latin typeface="Franklin Gothic Medium"/>
                <a:cs typeface="Franklin Gothic Medium"/>
              </a:rPr>
              <a:t>deb</a:t>
            </a:r>
            <a:r>
              <a:rPr sz="1400" spc="-15" dirty="0">
                <a:solidFill>
                  <a:srgbClr val="5F5F60"/>
                </a:solidFill>
                <a:latin typeface="Franklin Gothic Medium"/>
                <a:cs typeface="Franklin Gothic Medium"/>
              </a:rPr>
              <a:t>a</a:t>
            </a:r>
            <a:r>
              <a:rPr sz="1400" spc="-10" dirty="0">
                <a:solidFill>
                  <a:srgbClr val="5F5F60"/>
                </a:solidFill>
                <a:latin typeface="Franklin Gothic Medium"/>
                <a:cs typeface="Franklin Gothic Medium"/>
              </a:rPr>
              <a:t>n</a:t>
            </a:r>
            <a:r>
              <a:rPr sz="1400" dirty="0">
                <a:solidFill>
                  <a:srgbClr val="5F5F60"/>
                </a:solidFill>
                <a:latin typeface="Franklin Gothic Medium"/>
                <a:cs typeface="Franklin Gothic Medium"/>
              </a:rPr>
              <a:t>d  </a:t>
            </a:r>
            <a:r>
              <a:rPr sz="1400" spc="-5" dirty="0">
                <a:solidFill>
                  <a:srgbClr val="5F5F60"/>
                </a:solidFill>
                <a:latin typeface="Franklin Gothic Medium"/>
                <a:cs typeface="Franklin Gothic Medium"/>
              </a:rPr>
              <a:t>Ga</a:t>
            </a:r>
            <a:r>
              <a:rPr sz="1400" spc="-45" dirty="0">
                <a:solidFill>
                  <a:srgbClr val="5F5F60"/>
                </a:solidFill>
                <a:latin typeface="Franklin Gothic Medium"/>
                <a:cs typeface="Franklin Gothic Medium"/>
              </a:rPr>
              <a:t>t</a:t>
            </a:r>
            <a:r>
              <a:rPr sz="1400" spc="-30" dirty="0">
                <a:solidFill>
                  <a:srgbClr val="5F5F60"/>
                </a:solidFill>
                <a:latin typeface="Franklin Gothic Medium"/>
                <a:cs typeface="Franklin Gothic Medium"/>
              </a:rPr>
              <a:t>e</a:t>
            </a:r>
            <a:r>
              <a:rPr sz="1400" spc="-65" dirty="0">
                <a:solidFill>
                  <a:srgbClr val="5F5F60"/>
                </a:solidFill>
                <a:latin typeface="Franklin Gothic Medium"/>
                <a:cs typeface="Franklin Gothic Medium"/>
              </a:rPr>
              <a:t>w</a:t>
            </a:r>
            <a:r>
              <a:rPr sz="1400" spc="-50" dirty="0">
                <a:solidFill>
                  <a:srgbClr val="5F5F60"/>
                </a:solidFill>
                <a:latin typeface="Franklin Gothic Medium"/>
                <a:cs typeface="Franklin Gothic Medium"/>
              </a:rPr>
              <a:t>a</a:t>
            </a:r>
            <a:r>
              <a:rPr sz="1400" spc="-40" dirty="0">
                <a:solidFill>
                  <a:srgbClr val="5F5F60"/>
                </a:solidFill>
                <a:latin typeface="Franklin Gothic Medium"/>
                <a:cs typeface="Franklin Gothic Medium"/>
              </a:rPr>
              <a:t>y</a:t>
            </a:r>
            <a:r>
              <a:rPr sz="1400" spc="-50" dirty="0">
                <a:solidFill>
                  <a:srgbClr val="5F5F60"/>
                </a:solidFill>
                <a:latin typeface="Franklin Gothic Medium"/>
                <a:cs typeface="Franklin Gothic Medium"/>
              </a:rPr>
              <a:t> </a:t>
            </a:r>
            <a:r>
              <a:rPr sz="1400" dirty="0">
                <a:solidFill>
                  <a:srgbClr val="5F5F60"/>
                </a:solidFill>
                <a:latin typeface="Franklin Gothic Medium"/>
                <a:cs typeface="Franklin Gothic Medium"/>
              </a:rPr>
              <a:t>(GU</a:t>
            </a:r>
            <a:r>
              <a:rPr sz="1400" spc="10" dirty="0">
                <a:solidFill>
                  <a:srgbClr val="5F5F60"/>
                </a:solidFill>
                <a:latin typeface="Franklin Gothic Medium"/>
                <a:cs typeface="Franklin Gothic Medium"/>
              </a:rPr>
              <a:t>G</a:t>
            </a:r>
            <a:r>
              <a:rPr sz="1400" dirty="0">
                <a:solidFill>
                  <a:srgbClr val="5F5F60"/>
                </a:solidFill>
                <a:latin typeface="Franklin Gothic Medium"/>
                <a:cs typeface="Franklin Gothic Medium"/>
              </a:rPr>
              <a:t>)</a:t>
            </a:r>
            <a:endParaRPr sz="1400" dirty="0">
              <a:latin typeface="Franklin Gothic Medium"/>
              <a:cs typeface="Franklin Gothic Medium"/>
            </a:endParaRPr>
          </a:p>
        </p:txBody>
      </p:sp>
      <p:sp>
        <p:nvSpPr>
          <p:cNvPr id="12" name="object 12"/>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
        <p:nvSpPr>
          <p:cNvPr id="10" name="object 10"/>
          <p:cNvSpPr txBox="1"/>
          <p:nvPr/>
        </p:nvSpPr>
        <p:spPr>
          <a:xfrm>
            <a:off x="9631043" y="4637619"/>
            <a:ext cx="1489075" cy="45339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F5F60"/>
                </a:solidFill>
                <a:latin typeface="Franklin Gothic Medium"/>
                <a:cs typeface="Franklin Gothic Medium"/>
              </a:rPr>
              <a:t>UWB</a:t>
            </a:r>
            <a:r>
              <a:rPr sz="1400" spc="-35" dirty="0">
                <a:solidFill>
                  <a:srgbClr val="5F5F60"/>
                </a:solidFill>
                <a:latin typeface="Franklin Gothic Medium"/>
                <a:cs typeface="Franklin Gothic Medium"/>
              </a:rPr>
              <a:t> </a:t>
            </a:r>
            <a:r>
              <a:rPr sz="1400" spc="-10" dirty="0">
                <a:solidFill>
                  <a:srgbClr val="5F5F60"/>
                </a:solidFill>
                <a:latin typeface="Franklin Gothic Medium"/>
                <a:cs typeface="Franklin Gothic Medium"/>
              </a:rPr>
              <a:t>Endpoint</a:t>
            </a:r>
            <a:r>
              <a:rPr sz="1400" spc="-40" dirty="0">
                <a:solidFill>
                  <a:srgbClr val="5F5F60"/>
                </a:solidFill>
                <a:latin typeface="Franklin Gothic Medium"/>
                <a:cs typeface="Franklin Gothic Medium"/>
              </a:rPr>
              <a:t> </a:t>
            </a:r>
            <a:r>
              <a:rPr sz="1400" dirty="0">
                <a:solidFill>
                  <a:srgbClr val="5F5F60"/>
                </a:solidFill>
                <a:latin typeface="Franklin Gothic Medium"/>
                <a:cs typeface="Franklin Gothic Medium"/>
              </a:rPr>
              <a:t>(M.2</a:t>
            </a:r>
            <a:endParaRPr sz="1400" dirty="0">
              <a:latin typeface="Franklin Gothic Medium"/>
              <a:cs typeface="Franklin Gothic Medium"/>
            </a:endParaRPr>
          </a:p>
          <a:p>
            <a:pPr marL="12700">
              <a:lnSpc>
                <a:spcPct val="100000"/>
              </a:lnSpc>
              <a:spcBef>
                <a:spcPts val="5"/>
              </a:spcBef>
            </a:pPr>
            <a:r>
              <a:rPr sz="1400" spc="-10" dirty="0">
                <a:solidFill>
                  <a:srgbClr val="5F5F60"/>
                </a:solidFill>
                <a:latin typeface="Franklin Gothic Medium"/>
                <a:cs typeface="Franklin Gothic Medium"/>
              </a:rPr>
              <a:t>design,</a:t>
            </a:r>
            <a:r>
              <a:rPr sz="1400" spc="-25" dirty="0">
                <a:solidFill>
                  <a:srgbClr val="5F5F60"/>
                </a:solidFill>
                <a:latin typeface="Franklin Gothic Medium"/>
                <a:cs typeface="Franklin Gothic Medium"/>
              </a:rPr>
              <a:t> </a:t>
            </a:r>
            <a:r>
              <a:rPr sz="1400" spc="-30" dirty="0">
                <a:solidFill>
                  <a:srgbClr val="5F5F60"/>
                </a:solidFill>
                <a:latin typeface="Franklin Gothic Medium"/>
                <a:cs typeface="Franklin Gothic Medium"/>
              </a:rPr>
              <a:t>Time</a:t>
            </a:r>
            <a:r>
              <a:rPr sz="1400" spc="-35" dirty="0">
                <a:solidFill>
                  <a:srgbClr val="5F5F60"/>
                </a:solidFill>
                <a:latin typeface="Franklin Gothic Medium"/>
                <a:cs typeface="Franklin Gothic Medium"/>
              </a:rPr>
              <a:t> </a:t>
            </a:r>
            <a:r>
              <a:rPr sz="1400" spc="-10" dirty="0">
                <a:solidFill>
                  <a:srgbClr val="5F5F60"/>
                </a:solidFill>
                <a:latin typeface="Franklin Gothic Medium"/>
                <a:cs typeface="Franklin Gothic Medium"/>
              </a:rPr>
              <a:t>Drive)</a:t>
            </a:r>
            <a:endParaRPr sz="1400" dirty="0">
              <a:latin typeface="Franklin Gothic Medium"/>
              <a:cs typeface="Franklin Gothic Medium"/>
            </a:endParaRPr>
          </a:p>
        </p:txBody>
      </p:sp>
      <p:sp>
        <p:nvSpPr>
          <p:cNvPr id="11" name="object 11"/>
          <p:cNvSpPr txBox="1"/>
          <p:nvPr/>
        </p:nvSpPr>
        <p:spPr>
          <a:xfrm>
            <a:off x="1219200" y="1936510"/>
            <a:ext cx="5153660" cy="3129062"/>
          </a:xfrm>
          <a:prstGeom prst="rect">
            <a:avLst/>
          </a:prstGeom>
        </p:spPr>
        <p:txBody>
          <a:bodyPr vert="horz" wrap="square" lIns="0" tIns="12700" rIns="0" bIns="0" rtlCol="0">
            <a:spAutoFit/>
          </a:bodyPr>
          <a:lstStyle/>
          <a:p>
            <a:pPr marL="241300" indent="-228600">
              <a:lnSpc>
                <a:spcPts val="2735"/>
              </a:lnSpc>
              <a:spcBef>
                <a:spcPts val="100"/>
              </a:spcBef>
              <a:buClr>
                <a:srgbClr val="8DC53E"/>
              </a:buClr>
              <a:buFont typeface="Arial MT"/>
              <a:buChar char="•"/>
              <a:tabLst>
                <a:tab pos="241300" algn="l"/>
              </a:tabLst>
            </a:pPr>
            <a:r>
              <a:rPr lang="es-ES" sz="2400" dirty="0"/>
              <a:t>Sincronizar varios dispositivos con un único "gateway" con GPS Proporciona sincronización GPS en ubicaciones sin recepción GPS Idealmente, esta función de "gateway" estaría integrada en routers WiFi o sería un dispositivo independiente Los usuarios podrían instalarlo según sea necesario en cada hogar, sincronizando cada dispositivo</a:t>
            </a:r>
            <a:endParaRPr sz="2400" dirty="0">
              <a:latin typeface="Franklin Gothic Medium"/>
              <a:cs typeface="Franklin Gothic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1074" y="146019"/>
            <a:ext cx="5426710" cy="756920"/>
          </a:xfrm>
          <a:prstGeom prst="rect">
            <a:avLst/>
          </a:prstGeom>
        </p:spPr>
        <p:txBody>
          <a:bodyPr vert="horz" wrap="square" lIns="0" tIns="12700" rIns="0" bIns="0" rtlCol="0">
            <a:spAutoFit/>
          </a:bodyPr>
          <a:lstStyle/>
          <a:p>
            <a:pPr marL="12700">
              <a:lnSpc>
                <a:spcPct val="100000"/>
              </a:lnSpc>
              <a:spcBef>
                <a:spcPts val="100"/>
              </a:spcBef>
            </a:pPr>
            <a:r>
              <a:rPr sz="4800" spc="-90" dirty="0">
                <a:solidFill>
                  <a:srgbClr val="5F5F60"/>
                </a:solidFill>
              </a:rPr>
              <a:t>Time</a:t>
            </a:r>
            <a:r>
              <a:rPr sz="4800" spc="-45" dirty="0">
                <a:solidFill>
                  <a:srgbClr val="5F5F60"/>
                </a:solidFill>
              </a:rPr>
              <a:t> </a:t>
            </a:r>
            <a:r>
              <a:rPr sz="4800" spc="-35" dirty="0">
                <a:solidFill>
                  <a:srgbClr val="5F5F60"/>
                </a:solidFill>
              </a:rPr>
              <a:t>Drive</a:t>
            </a:r>
            <a:r>
              <a:rPr sz="4800" spc="-40" dirty="0">
                <a:solidFill>
                  <a:srgbClr val="5F5F60"/>
                </a:solidFill>
              </a:rPr>
              <a:t> Operation</a:t>
            </a:r>
            <a:endParaRPr sz="4800" dirty="0"/>
          </a:p>
        </p:txBody>
      </p:sp>
      <p:pic>
        <p:nvPicPr>
          <p:cNvPr id="3" name="object 3"/>
          <p:cNvPicPr/>
          <p:nvPr/>
        </p:nvPicPr>
        <p:blipFill>
          <a:blip r:embed="rId2" cstate="print"/>
          <a:stretch>
            <a:fillRect/>
          </a:stretch>
        </p:blipFill>
        <p:spPr>
          <a:xfrm>
            <a:off x="2198370" y="1600200"/>
            <a:ext cx="7795259" cy="4300355"/>
          </a:xfrm>
          <a:prstGeom prst="rect">
            <a:avLst/>
          </a:prstGeom>
        </p:spPr>
      </p:pic>
      <p:sp>
        <p:nvSpPr>
          <p:cNvPr id="4" name="object 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62971" y="4047744"/>
            <a:ext cx="1330960" cy="736600"/>
          </a:xfrm>
          <a:custGeom>
            <a:avLst/>
            <a:gdLst/>
            <a:ahLst/>
            <a:cxnLst/>
            <a:rect l="l" t="t" r="r" b="b"/>
            <a:pathLst>
              <a:path w="1330959" h="736600">
                <a:moveTo>
                  <a:pt x="0" y="736091"/>
                </a:moveTo>
                <a:lnTo>
                  <a:pt x="1330452" y="736091"/>
                </a:lnTo>
                <a:lnTo>
                  <a:pt x="1330452" y="0"/>
                </a:lnTo>
                <a:lnTo>
                  <a:pt x="0" y="0"/>
                </a:lnTo>
                <a:lnTo>
                  <a:pt x="0" y="736091"/>
                </a:lnTo>
                <a:close/>
              </a:path>
            </a:pathLst>
          </a:custGeom>
          <a:ln w="12700">
            <a:solidFill>
              <a:srgbClr val="7A5E25"/>
            </a:solidFill>
          </a:ln>
        </p:spPr>
        <p:txBody>
          <a:bodyPr wrap="square" lIns="0" tIns="0" rIns="0" bIns="0" rtlCol="0"/>
          <a:lstStyle/>
          <a:p>
            <a:endParaRPr/>
          </a:p>
        </p:txBody>
      </p:sp>
      <p:sp>
        <p:nvSpPr>
          <p:cNvPr id="3" name="object 3"/>
          <p:cNvSpPr txBox="1"/>
          <p:nvPr/>
        </p:nvSpPr>
        <p:spPr>
          <a:xfrm>
            <a:off x="10526014" y="4292637"/>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sp>
        <p:nvSpPr>
          <p:cNvPr id="4" name="object 4"/>
          <p:cNvSpPr txBox="1">
            <a:spLocks noGrp="1"/>
          </p:cNvSpPr>
          <p:nvPr>
            <p:ph type="title"/>
          </p:nvPr>
        </p:nvSpPr>
        <p:spPr>
          <a:xfrm>
            <a:off x="448395" y="97458"/>
            <a:ext cx="10915474" cy="751488"/>
          </a:xfrm>
          <a:prstGeom prst="rect">
            <a:avLst/>
          </a:prstGeom>
        </p:spPr>
        <p:txBody>
          <a:bodyPr vert="horz" wrap="square" lIns="0" tIns="12700" rIns="0" bIns="0" rtlCol="0">
            <a:spAutoFit/>
          </a:bodyPr>
          <a:lstStyle/>
          <a:p>
            <a:pPr marL="12700">
              <a:lnSpc>
                <a:spcPct val="100000"/>
              </a:lnSpc>
              <a:spcBef>
                <a:spcPts val="100"/>
              </a:spcBef>
              <a:tabLst>
                <a:tab pos="3952240" algn="l"/>
              </a:tabLst>
            </a:pPr>
            <a:r>
              <a:rPr lang="es-ES" sz="4800" spc="-20" dirty="0">
                <a:solidFill>
                  <a:srgbClr val="5F5F60"/>
                </a:solidFill>
              </a:rPr>
              <a:t>Flujo de Control en Modo de Reserva</a:t>
            </a:r>
            <a:endParaRPr sz="4800" dirty="0"/>
          </a:p>
        </p:txBody>
      </p:sp>
      <p:grpSp>
        <p:nvGrpSpPr>
          <p:cNvPr id="5" name="object 5"/>
          <p:cNvGrpSpPr/>
          <p:nvPr/>
        </p:nvGrpSpPr>
        <p:grpSpPr>
          <a:xfrm>
            <a:off x="708405" y="1685289"/>
            <a:ext cx="424180" cy="496570"/>
            <a:chOff x="708405" y="1685289"/>
            <a:chExt cx="424180" cy="496570"/>
          </a:xfrm>
        </p:grpSpPr>
        <p:sp>
          <p:nvSpPr>
            <p:cNvPr id="6" name="object 6"/>
            <p:cNvSpPr/>
            <p:nvPr/>
          </p:nvSpPr>
          <p:spPr>
            <a:xfrm>
              <a:off x="714755" y="1691639"/>
              <a:ext cx="411480" cy="273050"/>
            </a:xfrm>
            <a:custGeom>
              <a:avLst/>
              <a:gdLst/>
              <a:ahLst/>
              <a:cxnLst/>
              <a:rect l="l" t="t" r="r" b="b"/>
              <a:pathLst>
                <a:path w="411480" h="273050">
                  <a:moveTo>
                    <a:pt x="411480" y="0"/>
                  </a:moveTo>
                  <a:lnTo>
                    <a:pt x="205740" y="272796"/>
                  </a:lnTo>
                  <a:lnTo>
                    <a:pt x="0" y="0"/>
                  </a:lnTo>
                  <a:lnTo>
                    <a:pt x="411480" y="0"/>
                  </a:lnTo>
                  <a:close/>
                </a:path>
              </a:pathLst>
            </a:custGeom>
            <a:ln w="12700">
              <a:solidFill>
                <a:srgbClr val="7A5E25"/>
              </a:solidFill>
            </a:ln>
          </p:spPr>
          <p:txBody>
            <a:bodyPr wrap="square" lIns="0" tIns="0" rIns="0" bIns="0" rtlCol="0"/>
            <a:lstStyle/>
            <a:p>
              <a:endParaRPr/>
            </a:p>
          </p:txBody>
        </p:sp>
        <p:sp>
          <p:nvSpPr>
            <p:cNvPr id="7" name="object 7"/>
            <p:cNvSpPr/>
            <p:nvPr/>
          </p:nvSpPr>
          <p:spPr>
            <a:xfrm>
              <a:off x="920495" y="1691639"/>
              <a:ext cx="0" cy="483870"/>
            </a:xfrm>
            <a:custGeom>
              <a:avLst/>
              <a:gdLst/>
              <a:ahLst/>
              <a:cxnLst/>
              <a:rect l="l" t="t" r="r" b="b"/>
              <a:pathLst>
                <a:path h="483869">
                  <a:moveTo>
                    <a:pt x="0" y="483743"/>
                  </a:moveTo>
                  <a:lnTo>
                    <a:pt x="0" y="0"/>
                  </a:lnTo>
                </a:path>
              </a:pathLst>
            </a:custGeom>
            <a:ln w="12700">
              <a:solidFill>
                <a:srgbClr val="343894"/>
              </a:solidFill>
            </a:ln>
          </p:spPr>
          <p:txBody>
            <a:bodyPr wrap="square" lIns="0" tIns="0" rIns="0" bIns="0" rtlCol="0"/>
            <a:lstStyle/>
            <a:p>
              <a:endParaRPr/>
            </a:p>
          </p:txBody>
        </p:sp>
      </p:grpSp>
      <p:sp>
        <p:nvSpPr>
          <p:cNvPr id="8" name="object 8"/>
          <p:cNvSpPr txBox="1"/>
          <p:nvPr/>
        </p:nvSpPr>
        <p:spPr>
          <a:xfrm>
            <a:off x="623011" y="1097407"/>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7E7E7E"/>
                </a:solidFill>
                <a:latin typeface="Franklin Gothic Medium"/>
                <a:cs typeface="Franklin Gothic Medium"/>
              </a:rPr>
              <a:t>ANT </a:t>
            </a:r>
            <a:r>
              <a:rPr sz="1800" spc="-30" dirty="0">
                <a:solidFill>
                  <a:srgbClr val="7E7E7E"/>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2</a:t>
            </a:r>
            <a:endParaRPr sz="1800">
              <a:latin typeface="Franklin Gothic Medium"/>
              <a:cs typeface="Franklin Gothic Medium"/>
            </a:endParaRPr>
          </a:p>
        </p:txBody>
      </p:sp>
      <p:sp>
        <p:nvSpPr>
          <p:cNvPr id="9" name="object 9"/>
          <p:cNvSpPr/>
          <p:nvPr/>
        </p:nvSpPr>
        <p:spPr>
          <a:xfrm>
            <a:off x="1327403" y="2336292"/>
            <a:ext cx="1330960" cy="737870"/>
          </a:xfrm>
          <a:custGeom>
            <a:avLst/>
            <a:gdLst/>
            <a:ahLst/>
            <a:cxnLst/>
            <a:rect l="l" t="t" r="r" b="b"/>
            <a:pathLst>
              <a:path w="1330960" h="737869">
                <a:moveTo>
                  <a:pt x="0" y="737615"/>
                </a:moveTo>
                <a:lnTo>
                  <a:pt x="1330452" y="737615"/>
                </a:lnTo>
                <a:lnTo>
                  <a:pt x="1330452" y="0"/>
                </a:lnTo>
                <a:lnTo>
                  <a:pt x="0" y="0"/>
                </a:lnTo>
                <a:lnTo>
                  <a:pt x="0" y="737615"/>
                </a:lnTo>
                <a:close/>
              </a:path>
            </a:pathLst>
          </a:custGeom>
          <a:ln w="12699">
            <a:solidFill>
              <a:srgbClr val="7A5E25"/>
            </a:solidFill>
          </a:ln>
        </p:spPr>
        <p:txBody>
          <a:bodyPr wrap="square" lIns="0" tIns="0" rIns="0" bIns="0" rtlCol="0"/>
          <a:lstStyle/>
          <a:p>
            <a:endParaRPr/>
          </a:p>
        </p:txBody>
      </p:sp>
      <p:sp>
        <p:nvSpPr>
          <p:cNvPr id="10" name="object 10"/>
          <p:cNvSpPr txBox="1"/>
          <p:nvPr/>
        </p:nvSpPr>
        <p:spPr>
          <a:xfrm>
            <a:off x="1713229" y="2549778"/>
            <a:ext cx="57150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endParaRPr sz="1800">
              <a:latin typeface="Franklin Gothic Medium"/>
              <a:cs typeface="Franklin Gothic Medium"/>
            </a:endParaRPr>
          </a:p>
        </p:txBody>
      </p:sp>
      <p:grpSp>
        <p:nvGrpSpPr>
          <p:cNvPr id="11" name="object 11"/>
          <p:cNvGrpSpPr/>
          <p:nvPr/>
        </p:nvGrpSpPr>
        <p:grpSpPr>
          <a:xfrm>
            <a:off x="914146" y="2169922"/>
            <a:ext cx="4008754" cy="910590"/>
            <a:chOff x="914146" y="2169922"/>
            <a:chExt cx="4008754" cy="910590"/>
          </a:xfrm>
        </p:grpSpPr>
        <p:sp>
          <p:nvSpPr>
            <p:cNvPr id="12" name="object 12"/>
            <p:cNvSpPr/>
            <p:nvPr/>
          </p:nvSpPr>
          <p:spPr>
            <a:xfrm>
              <a:off x="920496" y="2176272"/>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13" name="object 13"/>
            <p:cNvSpPr/>
            <p:nvPr/>
          </p:nvSpPr>
          <p:spPr>
            <a:xfrm>
              <a:off x="3584447"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grpSp>
      <p:sp>
        <p:nvSpPr>
          <p:cNvPr id="14" name="object 14"/>
          <p:cNvSpPr txBox="1"/>
          <p:nvPr/>
        </p:nvSpPr>
        <p:spPr>
          <a:xfrm>
            <a:off x="3725545" y="2549778"/>
            <a:ext cx="1061085" cy="299720"/>
          </a:xfrm>
          <a:prstGeom prst="rect">
            <a:avLst/>
          </a:prstGeom>
        </p:spPr>
        <p:txBody>
          <a:bodyPr vert="horz" wrap="square" lIns="0" tIns="12700" rIns="0" bIns="0" rtlCol="0">
            <a:spAutoFit/>
          </a:bodyPr>
          <a:lstStyle/>
          <a:p>
            <a:pPr>
              <a:lnSpc>
                <a:spcPct val="100000"/>
              </a:lnSpc>
              <a:spcBef>
                <a:spcPts val="100"/>
              </a:spcBef>
            </a:pPr>
            <a:r>
              <a:rPr sz="1800" spc="-55" dirty="0">
                <a:solidFill>
                  <a:srgbClr val="5F5F60"/>
                </a:solidFill>
                <a:latin typeface="Franklin Gothic Medium"/>
                <a:cs typeface="Franklin Gothic Medium"/>
              </a:rPr>
              <a:t>MAC/CSAC</a:t>
            </a:r>
            <a:endParaRPr sz="1800">
              <a:latin typeface="Franklin Gothic Medium"/>
              <a:cs typeface="Franklin Gothic Medium"/>
            </a:endParaRPr>
          </a:p>
        </p:txBody>
      </p:sp>
      <p:sp>
        <p:nvSpPr>
          <p:cNvPr id="15" name="object 15"/>
          <p:cNvSpPr/>
          <p:nvPr/>
        </p:nvSpPr>
        <p:spPr>
          <a:xfrm>
            <a:off x="5830823"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sp>
        <p:nvSpPr>
          <p:cNvPr id="16" name="object 16"/>
          <p:cNvSpPr txBox="1"/>
          <p:nvPr/>
        </p:nvSpPr>
        <p:spPr>
          <a:xfrm>
            <a:off x="6293865" y="2549778"/>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17" name="object 17"/>
          <p:cNvGrpSpPr/>
          <p:nvPr/>
        </p:nvGrpSpPr>
        <p:grpSpPr>
          <a:xfrm>
            <a:off x="708405" y="2653410"/>
            <a:ext cx="7385684" cy="1395730"/>
            <a:chOff x="708405" y="2653410"/>
            <a:chExt cx="7385684" cy="1395730"/>
          </a:xfrm>
        </p:grpSpPr>
        <p:sp>
          <p:nvSpPr>
            <p:cNvPr id="18" name="object 18"/>
            <p:cNvSpPr/>
            <p:nvPr/>
          </p:nvSpPr>
          <p:spPr>
            <a:xfrm>
              <a:off x="2657855" y="2653410"/>
              <a:ext cx="502920" cy="103505"/>
            </a:xfrm>
            <a:custGeom>
              <a:avLst/>
              <a:gdLst/>
              <a:ahLst/>
              <a:cxnLst/>
              <a:rect l="l" t="t" r="r" b="b"/>
              <a:pathLst>
                <a:path w="502919"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19" h="103505">
                  <a:moveTo>
                    <a:pt x="466543" y="45338"/>
                  </a:moveTo>
                  <a:lnTo>
                    <a:pt x="0" y="45338"/>
                  </a:lnTo>
                  <a:lnTo>
                    <a:pt x="0" y="58038"/>
                  </a:lnTo>
                  <a:lnTo>
                    <a:pt x="466543" y="58038"/>
                  </a:lnTo>
                  <a:lnTo>
                    <a:pt x="477429" y="51688"/>
                  </a:lnTo>
                  <a:lnTo>
                    <a:pt x="466543" y="45338"/>
                  </a:lnTo>
                  <a:close/>
                </a:path>
                <a:path w="502919" h="103505">
                  <a:moveTo>
                    <a:pt x="491648" y="45338"/>
                  </a:moveTo>
                  <a:lnTo>
                    <a:pt x="489966" y="45338"/>
                  </a:lnTo>
                  <a:lnTo>
                    <a:pt x="489966" y="58038"/>
                  </a:lnTo>
                  <a:lnTo>
                    <a:pt x="491648" y="58038"/>
                  </a:lnTo>
                  <a:lnTo>
                    <a:pt x="502538" y="51688"/>
                  </a:lnTo>
                  <a:lnTo>
                    <a:pt x="491648" y="45338"/>
                  </a:lnTo>
                  <a:close/>
                </a:path>
                <a:path w="502919" h="103505">
                  <a:moveTo>
                    <a:pt x="486791" y="46227"/>
                  </a:moveTo>
                  <a:lnTo>
                    <a:pt x="477429" y="51688"/>
                  </a:lnTo>
                  <a:lnTo>
                    <a:pt x="486791" y="57150"/>
                  </a:lnTo>
                  <a:lnTo>
                    <a:pt x="486791" y="46227"/>
                  </a:lnTo>
                  <a:close/>
                </a:path>
                <a:path w="502919" h="103505">
                  <a:moveTo>
                    <a:pt x="489966" y="46227"/>
                  </a:moveTo>
                  <a:lnTo>
                    <a:pt x="486791" y="46227"/>
                  </a:lnTo>
                  <a:lnTo>
                    <a:pt x="486791" y="57150"/>
                  </a:lnTo>
                  <a:lnTo>
                    <a:pt x="489966" y="57150"/>
                  </a:lnTo>
                  <a:lnTo>
                    <a:pt x="489966" y="46227"/>
                  </a:lnTo>
                  <a:close/>
                </a:path>
                <a:path w="502919"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19" name="object 19"/>
            <p:cNvSpPr/>
            <p:nvPr/>
          </p:nvSpPr>
          <p:spPr>
            <a:xfrm>
              <a:off x="316077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0" name="object 20"/>
            <p:cNvSpPr/>
            <p:nvPr/>
          </p:nvSpPr>
          <p:spPr>
            <a:xfrm>
              <a:off x="4916423" y="2653410"/>
              <a:ext cx="502920" cy="103505"/>
            </a:xfrm>
            <a:custGeom>
              <a:avLst/>
              <a:gdLst/>
              <a:ahLst/>
              <a:cxnLst/>
              <a:rect l="l" t="t" r="r" b="b"/>
              <a:pathLst>
                <a:path w="502920" h="103505">
                  <a:moveTo>
                    <a:pt x="477429" y="51688"/>
                  </a:moveTo>
                  <a:lnTo>
                    <a:pt x="407542" y="92455"/>
                  </a:lnTo>
                  <a:lnTo>
                    <a:pt x="406526" y="96265"/>
                  </a:lnTo>
                  <a:lnTo>
                    <a:pt x="410083" y="102362"/>
                  </a:lnTo>
                  <a:lnTo>
                    <a:pt x="413892" y="103377"/>
                  </a:lnTo>
                  <a:lnTo>
                    <a:pt x="491648" y="58038"/>
                  </a:lnTo>
                  <a:lnTo>
                    <a:pt x="489965" y="58038"/>
                  </a:lnTo>
                  <a:lnTo>
                    <a:pt x="489965" y="57150"/>
                  </a:lnTo>
                  <a:lnTo>
                    <a:pt x="486790"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5" y="45338"/>
                  </a:lnTo>
                  <a:lnTo>
                    <a:pt x="489965" y="58038"/>
                  </a:lnTo>
                  <a:lnTo>
                    <a:pt x="491648" y="58038"/>
                  </a:lnTo>
                  <a:lnTo>
                    <a:pt x="502538" y="51688"/>
                  </a:lnTo>
                  <a:lnTo>
                    <a:pt x="491648" y="45338"/>
                  </a:lnTo>
                  <a:close/>
                </a:path>
                <a:path w="502920" h="103505">
                  <a:moveTo>
                    <a:pt x="486790" y="46227"/>
                  </a:moveTo>
                  <a:lnTo>
                    <a:pt x="477429" y="51688"/>
                  </a:lnTo>
                  <a:lnTo>
                    <a:pt x="486790" y="57150"/>
                  </a:lnTo>
                  <a:lnTo>
                    <a:pt x="486790" y="46227"/>
                  </a:lnTo>
                  <a:close/>
                </a:path>
                <a:path w="502920" h="103505">
                  <a:moveTo>
                    <a:pt x="489965" y="46227"/>
                  </a:moveTo>
                  <a:lnTo>
                    <a:pt x="486790" y="46227"/>
                  </a:lnTo>
                  <a:lnTo>
                    <a:pt x="486790" y="57150"/>
                  </a:lnTo>
                  <a:lnTo>
                    <a:pt x="489965" y="57150"/>
                  </a:lnTo>
                  <a:lnTo>
                    <a:pt x="489965" y="46227"/>
                  </a:lnTo>
                  <a:close/>
                </a:path>
                <a:path w="502920" h="103505">
                  <a:moveTo>
                    <a:pt x="413892" y="0"/>
                  </a:moveTo>
                  <a:lnTo>
                    <a:pt x="410083" y="1015"/>
                  </a:lnTo>
                  <a:lnTo>
                    <a:pt x="406526" y="7112"/>
                  </a:lnTo>
                  <a:lnTo>
                    <a:pt x="407542" y="10922"/>
                  </a:lnTo>
                  <a:lnTo>
                    <a:pt x="477429" y="51688"/>
                  </a:lnTo>
                  <a:lnTo>
                    <a:pt x="486790" y="46227"/>
                  </a:lnTo>
                  <a:lnTo>
                    <a:pt x="489965" y="46227"/>
                  </a:lnTo>
                  <a:lnTo>
                    <a:pt x="489965" y="45338"/>
                  </a:lnTo>
                  <a:lnTo>
                    <a:pt x="491648" y="45338"/>
                  </a:lnTo>
                  <a:lnTo>
                    <a:pt x="413892" y="0"/>
                  </a:lnTo>
                  <a:close/>
                </a:path>
              </a:pathLst>
            </a:custGeom>
            <a:solidFill>
              <a:srgbClr val="343894"/>
            </a:solidFill>
          </p:spPr>
          <p:txBody>
            <a:bodyPr wrap="square" lIns="0" tIns="0" rIns="0" bIns="0" rtlCol="0"/>
            <a:lstStyle/>
            <a:p>
              <a:endParaRPr/>
            </a:p>
          </p:txBody>
        </p:sp>
        <p:sp>
          <p:nvSpPr>
            <p:cNvPr id="21" name="object 21"/>
            <p:cNvSpPr/>
            <p:nvPr/>
          </p:nvSpPr>
          <p:spPr>
            <a:xfrm>
              <a:off x="5419344"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2" name="object 22"/>
            <p:cNvSpPr/>
            <p:nvPr/>
          </p:nvSpPr>
          <p:spPr>
            <a:xfrm>
              <a:off x="7162800" y="2653410"/>
              <a:ext cx="502920" cy="103505"/>
            </a:xfrm>
            <a:custGeom>
              <a:avLst/>
              <a:gdLst/>
              <a:ahLst/>
              <a:cxnLst/>
              <a:rect l="l" t="t" r="r" b="b"/>
              <a:pathLst>
                <a:path w="502920"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6" y="45338"/>
                  </a:lnTo>
                  <a:lnTo>
                    <a:pt x="489966" y="58038"/>
                  </a:lnTo>
                  <a:lnTo>
                    <a:pt x="491648" y="58038"/>
                  </a:lnTo>
                  <a:lnTo>
                    <a:pt x="502539" y="51688"/>
                  </a:lnTo>
                  <a:lnTo>
                    <a:pt x="491648" y="45338"/>
                  </a:lnTo>
                  <a:close/>
                </a:path>
                <a:path w="502920" h="103505">
                  <a:moveTo>
                    <a:pt x="486791" y="46227"/>
                  </a:moveTo>
                  <a:lnTo>
                    <a:pt x="477429" y="51688"/>
                  </a:lnTo>
                  <a:lnTo>
                    <a:pt x="486791" y="57150"/>
                  </a:lnTo>
                  <a:lnTo>
                    <a:pt x="486791" y="46227"/>
                  </a:lnTo>
                  <a:close/>
                </a:path>
                <a:path w="502920" h="103505">
                  <a:moveTo>
                    <a:pt x="489966" y="46227"/>
                  </a:moveTo>
                  <a:lnTo>
                    <a:pt x="486791" y="46227"/>
                  </a:lnTo>
                  <a:lnTo>
                    <a:pt x="486791" y="57150"/>
                  </a:lnTo>
                  <a:lnTo>
                    <a:pt x="489966" y="57150"/>
                  </a:lnTo>
                  <a:lnTo>
                    <a:pt x="489966" y="46227"/>
                  </a:lnTo>
                  <a:close/>
                </a:path>
                <a:path w="502920"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23" name="object 23"/>
            <p:cNvSpPr/>
            <p:nvPr/>
          </p:nvSpPr>
          <p:spPr>
            <a:xfrm>
              <a:off x="766419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4" name="object 24"/>
            <p:cNvSpPr/>
            <p:nvPr/>
          </p:nvSpPr>
          <p:spPr>
            <a:xfrm>
              <a:off x="714755" y="3558539"/>
              <a:ext cx="411480" cy="271780"/>
            </a:xfrm>
            <a:custGeom>
              <a:avLst/>
              <a:gdLst/>
              <a:ahLst/>
              <a:cxnLst/>
              <a:rect l="l" t="t" r="r" b="b"/>
              <a:pathLst>
                <a:path w="411480" h="271779">
                  <a:moveTo>
                    <a:pt x="411480" y="0"/>
                  </a:moveTo>
                  <a:lnTo>
                    <a:pt x="205740" y="271272"/>
                  </a:lnTo>
                  <a:lnTo>
                    <a:pt x="0" y="0"/>
                  </a:lnTo>
                  <a:lnTo>
                    <a:pt x="411480" y="0"/>
                  </a:lnTo>
                  <a:close/>
                </a:path>
              </a:pathLst>
            </a:custGeom>
            <a:ln w="12700">
              <a:solidFill>
                <a:srgbClr val="7A5E25"/>
              </a:solidFill>
            </a:ln>
          </p:spPr>
          <p:txBody>
            <a:bodyPr wrap="square" lIns="0" tIns="0" rIns="0" bIns="0" rtlCol="0"/>
            <a:lstStyle/>
            <a:p>
              <a:endParaRPr/>
            </a:p>
          </p:txBody>
        </p:sp>
        <p:sp>
          <p:nvSpPr>
            <p:cNvPr id="25" name="object 25"/>
            <p:cNvSpPr/>
            <p:nvPr/>
          </p:nvSpPr>
          <p:spPr>
            <a:xfrm>
              <a:off x="920495" y="3558539"/>
              <a:ext cx="0" cy="483870"/>
            </a:xfrm>
            <a:custGeom>
              <a:avLst/>
              <a:gdLst/>
              <a:ahLst/>
              <a:cxnLst/>
              <a:rect l="l" t="t" r="r" b="b"/>
              <a:pathLst>
                <a:path h="483870">
                  <a:moveTo>
                    <a:pt x="0" y="483743"/>
                  </a:moveTo>
                  <a:lnTo>
                    <a:pt x="0" y="0"/>
                  </a:lnTo>
                </a:path>
              </a:pathLst>
            </a:custGeom>
            <a:ln w="12700">
              <a:solidFill>
                <a:srgbClr val="343894"/>
              </a:solidFill>
            </a:ln>
          </p:spPr>
          <p:txBody>
            <a:bodyPr wrap="square" lIns="0" tIns="0" rIns="0" bIns="0" rtlCol="0"/>
            <a:lstStyle/>
            <a:p>
              <a:endParaRPr/>
            </a:p>
          </p:txBody>
        </p:sp>
      </p:grpSp>
      <p:sp>
        <p:nvSpPr>
          <p:cNvPr id="26" name="object 26"/>
          <p:cNvSpPr txBox="1"/>
          <p:nvPr/>
        </p:nvSpPr>
        <p:spPr>
          <a:xfrm>
            <a:off x="623011" y="2963671"/>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5F5F60"/>
                </a:solidFill>
                <a:latin typeface="Franklin Gothic Medium"/>
                <a:cs typeface="Franklin Gothic Medium"/>
              </a:rPr>
              <a:t>ANT </a:t>
            </a:r>
            <a:r>
              <a:rPr sz="1800" spc="-30"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5</a:t>
            </a:r>
            <a:endParaRPr sz="1800">
              <a:latin typeface="Franklin Gothic Medium"/>
              <a:cs typeface="Franklin Gothic Medium"/>
            </a:endParaRPr>
          </a:p>
        </p:txBody>
      </p:sp>
      <p:sp>
        <p:nvSpPr>
          <p:cNvPr id="27" name="object 27"/>
          <p:cNvSpPr/>
          <p:nvPr/>
        </p:nvSpPr>
        <p:spPr>
          <a:xfrm>
            <a:off x="1327403" y="4203191"/>
            <a:ext cx="1330960" cy="736600"/>
          </a:xfrm>
          <a:custGeom>
            <a:avLst/>
            <a:gdLst/>
            <a:ahLst/>
            <a:cxnLst/>
            <a:rect l="l" t="t" r="r" b="b"/>
            <a:pathLst>
              <a:path w="1330960" h="736600">
                <a:moveTo>
                  <a:pt x="0" y="736092"/>
                </a:moveTo>
                <a:lnTo>
                  <a:pt x="1330452" y="736092"/>
                </a:lnTo>
                <a:lnTo>
                  <a:pt x="1330452" y="0"/>
                </a:lnTo>
                <a:lnTo>
                  <a:pt x="0" y="0"/>
                </a:lnTo>
                <a:lnTo>
                  <a:pt x="0" y="736092"/>
                </a:lnTo>
                <a:close/>
              </a:path>
            </a:pathLst>
          </a:custGeom>
          <a:ln w="12700">
            <a:solidFill>
              <a:srgbClr val="7A5E25"/>
            </a:solidFill>
          </a:ln>
        </p:spPr>
        <p:txBody>
          <a:bodyPr wrap="square" lIns="0" tIns="0" rIns="0" bIns="0" rtlCol="0"/>
          <a:lstStyle/>
          <a:p>
            <a:endParaRPr/>
          </a:p>
        </p:txBody>
      </p:sp>
      <p:sp>
        <p:nvSpPr>
          <p:cNvPr id="28" name="object 28"/>
          <p:cNvSpPr txBox="1"/>
          <p:nvPr/>
        </p:nvSpPr>
        <p:spPr>
          <a:xfrm>
            <a:off x="1617217" y="4416297"/>
            <a:ext cx="76263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r>
              <a:rPr sz="1800" spc="-70" dirty="0">
                <a:solidFill>
                  <a:srgbClr val="5F5F60"/>
                </a:solidFill>
                <a:latin typeface="Franklin Gothic Medium"/>
                <a:cs typeface="Franklin Gothic Medium"/>
              </a:rPr>
              <a:t> </a:t>
            </a:r>
            <a:r>
              <a:rPr sz="1800" dirty="0">
                <a:solidFill>
                  <a:srgbClr val="5F5F60"/>
                </a:solidFill>
                <a:latin typeface="Franklin Gothic Medium"/>
                <a:cs typeface="Franklin Gothic Medium"/>
              </a:rPr>
              <a:t>2</a:t>
            </a:r>
            <a:endParaRPr sz="1800">
              <a:latin typeface="Franklin Gothic Medium"/>
              <a:cs typeface="Franklin Gothic Medium"/>
            </a:endParaRPr>
          </a:p>
        </p:txBody>
      </p:sp>
      <p:grpSp>
        <p:nvGrpSpPr>
          <p:cNvPr id="29" name="object 29"/>
          <p:cNvGrpSpPr/>
          <p:nvPr/>
        </p:nvGrpSpPr>
        <p:grpSpPr>
          <a:xfrm>
            <a:off x="914146" y="2325370"/>
            <a:ext cx="8524240" cy="2296795"/>
            <a:chOff x="914146" y="2325370"/>
            <a:chExt cx="8524240" cy="2296795"/>
          </a:xfrm>
        </p:grpSpPr>
        <p:sp>
          <p:nvSpPr>
            <p:cNvPr id="30" name="object 30"/>
            <p:cNvSpPr/>
            <p:nvPr/>
          </p:nvSpPr>
          <p:spPr>
            <a:xfrm>
              <a:off x="920496" y="4041648"/>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31" name="object 31"/>
            <p:cNvSpPr/>
            <p:nvPr/>
          </p:nvSpPr>
          <p:spPr>
            <a:xfrm>
              <a:off x="2657856" y="4518787"/>
              <a:ext cx="864235" cy="103505"/>
            </a:xfrm>
            <a:custGeom>
              <a:avLst/>
              <a:gdLst/>
              <a:ahLst/>
              <a:cxnLst/>
              <a:rect l="l" t="t" r="r" b="b"/>
              <a:pathLst>
                <a:path w="864235" h="103504">
                  <a:moveTo>
                    <a:pt x="50800" y="45338"/>
                  </a:moveTo>
                  <a:lnTo>
                    <a:pt x="0" y="45338"/>
                  </a:lnTo>
                  <a:lnTo>
                    <a:pt x="0" y="58038"/>
                  </a:lnTo>
                  <a:lnTo>
                    <a:pt x="50800" y="58038"/>
                  </a:lnTo>
                  <a:lnTo>
                    <a:pt x="50800" y="45338"/>
                  </a:lnTo>
                  <a:close/>
                </a:path>
                <a:path w="864235" h="103504">
                  <a:moveTo>
                    <a:pt x="101600" y="45338"/>
                  </a:moveTo>
                  <a:lnTo>
                    <a:pt x="88900" y="45338"/>
                  </a:lnTo>
                  <a:lnTo>
                    <a:pt x="88900" y="58038"/>
                  </a:lnTo>
                  <a:lnTo>
                    <a:pt x="101600" y="58038"/>
                  </a:lnTo>
                  <a:lnTo>
                    <a:pt x="101600" y="45338"/>
                  </a:lnTo>
                  <a:close/>
                </a:path>
                <a:path w="864235" h="103504">
                  <a:moveTo>
                    <a:pt x="190500" y="45338"/>
                  </a:moveTo>
                  <a:lnTo>
                    <a:pt x="139700" y="45338"/>
                  </a:lnTo>
                  <a:lnTo>
                    <a:pt x="139700" y="58038"/>
                  </a:lnTo>
                  <a:lnTo>
                    <a:pt x="190500" y="58038"/>
                  </a:lnTo>
                  <a:lnTo>
                    <a:pt x="190500" y="45338"/>
                  </a:lnTo>
                  <a:close/>
                </a:path>
                <a:path w="864235" h="103504">
                  <a:moveTo>
                    <a:pt x="241300" y="45338"/>
                  </a:moveTo>
                  <a:lnTo>
                    <a:pt x="228600" y="45338"/>
                  </a:lnTo>
                  <a:lnTo>
                    <a:pt x="228600" y="58038"/>
                  </a:lnTo>
                  <a:lnTo>
                    <a:pt x="241300" y="58038"/>
                  </a:lnTo>
                  <a:lnTo>
                    <a:pt x="241300" y="45338"/>
                  </a:lnTo>
                  <a:close/>
                </a:path>
                <a:path w="864235" h="103504">
                  <a:moveTo>
                    <a:pt x="330200" y="45338"/>
                  </a:moveTo>
                  <a:lnTo>
                    <a:pt x="279400" y="45338"/>
                  </a:lnTo>
                  <a:lnTo>
                    <a:pt x="279400" y="58038"/>
                  </a:lnTo>
                  <a:lnTo>
                    <a:pt x="330200" y="58038"/>
                  </a:lnTo>
                  <a:lnTo>
                    <a:pt x="330200" y="45338"/>
                  </a:lnTo>
                  <a:close/>
                </a:path>
                <a:path w="864235" h="103504">
                  <a:moveTo>
                    <a:pt x="381000" y="45338"/>
                  </a:moveTo>
                  <a:lnTo>
                    <a:pt x="368300" y="45338"/>
                  </a:lnTo>
                  <a:lnTo>
                    <a:pt x="368300" y="58038"/>
                  </a:lnTo>
                  <a:lnTo>
                    <a:pt x="381000" y="58038"/>
                  </a:lnTo>
                  <a:lnTo>
                    <a:pt x="381000" y="45338"/>
                  </a:lnTo>
                  <a:close/>
                </a:path>
                <a:path w="864235" h="103504">
                  <a:moveTo>
                    <a:pt x="469900" y="45338"/>
                  </a:moveTo>
                  <a:lnTo>
                    <a:pt x="419100" y="45338"/>
                  </a:lnTo>
                  <a:lnTo>
                    <a:pt x="419100" y="58038"/>
                  </a:lnTo>
                  <a:lnTo>
                    <a:pt x="469900" y="58038"/>
                  </a:lnTo>
                  <a:lnTo>
                    <a:pt x="469900" y="45338"/>
                  </a:lnTo>
                  <a:close/>
                </a:path>
                <a:path w="864235" h="103504">
                  <a:moveTo>
                    <a:pt x="520700" y="45338"/>
                  </a:moveTo>
                  <a:lnTo>
                    <a:pt x="508000" y="45338"/>
                  </a:lnTo>
                  <a:lnTo>
                    <a:pt x="508000" y="58038"/>
                  </a:lnTo>
                  <a:lnTo>
                    <a:pt x="520700" y="58038"/>
                  </a:lnTo>
                  <a:lnTo>
                    <a:pt x="520700" y="45338"/>
                  </a:lnTo>
                  <a:close/>
                </a:path>
                <a:path w="864235" h="103504">
                  <a:moveTo>
                    <a:pt x="609599" y="45338"/>
                  </a:moveTo>
                  <a:lnTo>
                    <a:pt x="558800" y="45338"/>
                  </a:lnTo>
                  <a:lnTo>
                    <a:pt x="558800" y="58038"/>
                  </a:lnTo>
                  <a:lnTo>
                    <a:pt x="609599" y="58038"/>
                  </a:lnTo>
                  <a:lnTo>
                    <a:pt x="609599" y="45338"/>
                  </a:lnTo>
                  <a:close/>
                </a:path>
                <a:path w="864235" h="103504">
                  <a:moveTo>
                    <a:pt x="660399" y="45338"/>
                  </a:moveTo>
                  <a:lnTo>
                    <a:pt x="647699" y="45338"/>
                  </a:lnTo>
                  <a:lnTo>
                    <a:pt x="647699" y="58038"/>
                  </a:lnTo>
                  <a:lnTo>
                    <a:pt x="660399" y="58038"/>
                  </a:lnTo>
                  <a:lnTo>
                    <a:pt x="660399" y="45338"/>
                  </a:lnTo>
                  <a:close/>
                </a:path>
                <a:path w="864235" h="103504">
                  <a:moveTo>
                    <a:pt x="749299" y="45338"/>
                  </a:moveTo>
                  <a:lnTo>
                    <a:pt x="698499" y="45338"/>
                  </a:lnTo>
                  <a:lnTo>
                    <a:pt x="698499" y="58038"/>
                  </a:lnTo>
                  <a:lnTo>
                    <a:pt x="749299" y="58038"/>
                  </a:lnTo>
                  <a:lnTo>
                    <a:pt x="749299" y="45338"/>
                  </a:lnTo>
                  <a:close/>
                </a:path>
                <a:path w="864235" h="103504">
                  <a:moveTo>
                    <a:pt x="838199" y="52006"/>
                  </a:moveTo>
                  <a:lnTo>
                    <a:pt x="771906" y="90677"/>
                  </a:lnTo>
                  <a:lnTo>
                    <a:pt x="768984" y="92456"/>
                  </a:lnTo>
                  <a:lnTo>
                    <a:pt x="767969" y="96265"/>
                  </a:lnTo>
                  <a:lnTo>
                    <a:pt x="769619" y="99313"/>
                  </a:lnTo>
                  <a:lnTo>
                    <a:pt x="771397" y="102362"/>
                  </a:lnTo>
                  <a:lnTo>
                    <a:pt x="775334" y="103377"/>
                  </a:lnTo>
                  <a:lnTo>
                    <a:pt x="853090" y="58038"/>
                  </a:lnTo>
                  <a:lnTo>
                    <a:pt x="838199" y="58038"/>
                  </a:lnTo>
                  <a:lnTo>
                    <a:pt x="838199" y="52006"/>
                  </a:lnTo>
                  <a:close/>
                </a:path>
                <a:path w="864235" h="103504">
                  <a:moveTo>
                    <a:pt x="800099" y="45338"/>
                  </a:moveTo>
                  <a:lnTo>
                    <a:pt x="787399" y="45338"/>
                  </a:lnTo>
                  <a:lnTo>
                    <a:pt x="787399" y="58038"/>
                  </a:lnTo>
                  <a:lnTo>
                    <a:pt x="800099" y="58038"/>
                  </a:lnTo>
                  <a:lnTo>
                    <a:pt x="800099" y="45338"/>
                  </a:lnTo>
                  <a:close/>
                </a:path>
                <a:path w="864235" h="103504">
                  <a:moveTo>
                    <a:pt x="838744" y="51688"/>
                  </a:moveTo>
                  <a:lnTo>
                    <a:pt x="838199" y="52006"/>
                  </a:lnTo>
                  <a:lnTo>
                    <a:pt x="838199" y="58038"/>
                  </a:lnTo>
                  <a:lnTo>
                    <a:pt x="851407" y="58038"/>
                  </a:lnTo>
                  <a:lnTo>
                    <a:pt x="851407" y="57150"/>
                  </a:lnTo>
                  <a:lnTo>
                    <a:pt x="848106" y="57150"/>
                  </a:lnTo>
                  <a:lnTo>
                    <a:pt x="838744" y="51688"/>
                  </a:lnTo>
                  <a:close/>
                </a:path>
                <a:path w="864235" h="103504">
                  <a:moveTo>
                    <a:pt x="853090" y="45338"/>
                  </a:moveTo>
                  <a:lnTo>
                    <a:pt x="851407" y="45338"/>
                  </a:lnTo>
                  <a:lnTo>
                    <a:pt x="851407" y="58038"/>
                  </a:lnTo>
                  <a:lnTo>
                    <a:pt x="853090" y="58038"/>
                  </a:lnTo>
                  <a:lnTo>
                    <a:pt x="863981" y="51688"/>
                  </a:lnTo>
                  <a:lnTo>
                    <a:pt x="853090" y="45338"/>
                  </a:lnTo>
                  <a:close/>
                </a:path>
                <a:path w="864235" h="103504">
                  <a:moveTo>
                    <a:pt x="848106" y="46227"/>
                  </a:moveTo>
                  <a:lnTo>
                    <a:pt x="838744" y="51688"/>
                  </a:lnTo>
                  <a:lnTo>
                    <a:pt x="848106" y="57150"/>
                  </a:lnTo>
                  <a:lnTo>
                    <a:pt x="848106" y="46227"/>
                  </a:lnTo>
                  <a:close/>
                </a:path>
                <a:path w="864235" h="103504">
                  <a:moveTo>
                    <a:pt x="851407" y="46227"/>
                  </a:moveTo>
                  <a:lnTo>
                    <a:pt x="848106" y="46227"/>
                  </a:lnTo>
                  <a:lnTo>
                    <a:pt x="848106" y="57150"/>
                  </a:lnTo>
                  <a:lnTo>
                    <a:pt x="851407" y="57150"/>
                  </a:lnTo>
                  <a:lnTo>
                    <a:pt x="851407" y="46227"/>
                  </a:lnTo>
                  <a:close/>
                </a:path>
                <a:path w="864235" h="103504">
                  <a:moveTo>
                    <a:pt x="838199" y="51371"/>
                  </a:moveTo>
                  <a:lnTo>
                    <a:pt x="838199" y="52006"/>
                  </a:lnTo>
                  <a:lnTo>
                    <a:pt x="838744" y="51688"/>
                  </a:lnTo>
                  <a:lnTo>
                    <a:pt x="838199" y="51371"/>
                  </a:lnTo>
                  <a:close/>
                </a:path>
                <a:path w="864235" h="103504">
                  <a:moveTo>
                    <a:pt x="851407" y="45338"/>
                  </a:moveTo>
                  <a:lnTo>
                    <a:pt x="838199" y="45338"/>
                  </a:lnTo>
                  <a:lnTo>
                    <a:pt x="838199" y="51371"/>
                  </a:lnTo>
                  <a:lnTo>
                    <a:pt x="838744" y="51688"/>
                  </a:lnTo>
                  <a:lnTo>
                    <a:pt x="848106" y="46227"/>
                  </a:lnTo>
                  <a:lnTo>
                    <a:pt x="851407" y="46227"/>
                  </a:lnTo>
                  <a:lnTo>
                    <a:pt x="851407" y="45338"/>
                  </a:lnTo>
                  <a:close/>
                </a:path>
                <a:path w="864235" h="103504">
                  <a:moveTo>
                    <a:pt x="775334" y="0"/>
                  </a:moveTo>
                  <a:lnTo>
                    <a:pt x="771397" y="1015"/>
                  </a:lnTo>
                  <a:lnTo>
                    <a:pt x="769619" y="4063"/>
                  </a:lnTo>
                  <a:lnTo>
                    <a:pt x="767969" y="7112"/>
                  </a:lnTo>
                  <a:lnTo>
                    <a:pt x="768984" y="10921"/>
                  </a:lnTo>
                  <a:lnTo>
                    <a:pt x="771906" y="12700"/>
                  </a:lnTo>
                  <a:lnTo>
                    <a:pt x="838199" y="51371"/>
                  </a:lnTo>
                  <a:lnTo>
                    <a:pt x="838199" y="45338"/>
                  </a:lnTo>
                  <a:lnTo>
                    <a:pt x="853090" y="45338"/>
                  </a:lnTo>
                  <a:lnTo>
                    <a:pt x="775334" y="0"/>
                  </a:lnTo>
                  <a:close/>
                </a:path>
              </a:pathLst>
            </a:custGeom>
            <a:solidFill>
              <a:srgbClr val="343894"/>
            </a:solidFill>
          </p:spPr>
          <p:txBody>
            <a:bodyPr wrap="square" lIns="0" tIns="0" rIns="0" bIns="0" rtlCol="0"/>
            <a:lstStyle/>
            <a:p>
              <a:endParaRPr/>
            </a:p>
          </p:txBody>
        </p:sp>
        <p:sp>
          <p:nvSpPr>
            <p:cNvPr id="32" name="object 32"/>
            <p:cNvSpPr/>
            <p:nvPr/>
          </p:nvSpPr>
          <p:spPr>
            <a:xfrm>
              <a:off x="3521963" y="4570476"/>
              <a:ext cx="728345" cy="0"/>
            </a:xfrm>
            <a:custGeom>
              <a:avLst/>
              <a:gdLst/>
              <a:ahLst/>
              <a:cxnLst/>
              <a:rect l="l" t="t" r="r" b="b"/>
              <a:pathLst>
                <a:path w="728345">
                  <a:moveTo>
                    <a:pt x="0" y="0"/>
                  </a:moveTo>
                  <a:lnTo>
                    <a:pt x="727837" y="0"/>
                  </a:lnTo>
                </a:path>
              </a:pathLst>
            </a:custGeom>
            <a:ln w="12700">
              <a:solidFill>
                <a:srgbClr val="343894"/>
              </a:solidFill>
              <a:prstDash val="sysDashDot"/>
            </a:ln>
          </p:spPr>
          <p:txBody>
            <a:bodyPr wrap="square" lIns="0" tIns="0" rIns="0" bIns="0" rtlCol="0"/>
            <a:lstStyle/>
            <a:p>
              <a:endParaRPr/>
            </a:p>
          </p:txBody>
        </p:sp>
        <p:sp>
          <p:nvSpPr>
            <p:cNvPr id="33" name="object 33"/>
            <p:cNvSpPr/>
            <p:nvPr/>
          </p:nvSpPr>
          <p:spPr>
            <a:xfrm>
              <a:off x="4198747" y="3758184"/>
              <a:ext cx="103505" cy="813435"/>
            </a:xfrm>
            <a:custGeom>
              <a:avLst/>
              <a:gdLst/>
              <a:ahLst/>
              <a:cxnLst/>
              <a:rect l="l" t="t" r="r" b="b"/>
              <a:pathLst>
                <a:path w="103504" h="813435">
                  <a:moveTo>
                    <a:pt x="58038" y="762127"/>
                  </a:moveTo>
                  <a:lnTo>
                    <a:pt x="45338" y="762127"/>
                  </a:lnTo>
                  <a:lnTo>
                    <a:pt x="45338" y="812927"/>
                  </a:lnTo>
                  <a:lnTo>
                    <a:pt x="58038" y="812927"/>
                  </a:lnTo>
                  <a:lnTo>
                    <a:pt x="58038" y="762127"/>
                  </a:lnTo>
                  <a:close/>
                </a:path>
                <a:path w="103504" h="813435">
                  <a:moveTo>
                    <a:pt x="58038" y="711327"/>
                  </a:moveTo>
                  <a:lnTo>
                    <a:pt x="45338" y="711327"/>
                  </a:lnTo>
                  <a:lnTo>
                    <a:pt x="45338" y="724027"/>
                  </a:lnTo>
                  <a:lnTo>
                    <a:pt x="58038" y="724027"/>
                  </a:lnTo>
                  <a:lnTo>
                    <a:pt x="58038" y="711327"/>
                  </a:lnTo>
                  <a:close/>
                </a:path>
                <a:path w="103504" h="813435">
                  <a:moveTo>
                    <a:pt x="58038" y="622427"/>
                  </a:moveTo>
                  <a:lnTo>
                    <a:pt x="45338" y="622427"/>
                  </a:lnTo>
                  <a:lnTo>
                    <a:pt x="45338" y="673227"/>
                  </a:lnTo>
                  <a:lnTo>
                    <a:pt x="58038" y="673227"/>
                  </a:lnTo>
                  <a:lnTo>
                    <a:pt x="58038" y="622427"/>
                  </a:lnTo>
                  <a:close/>
                </a:path>
                <a:path w="103504" h="813435">
                  <a:moveTo>
                    <a:pt x="58038" y="571627"/>
                  </a:moveTo>
                  <a:lnTo>
                    <a:pt x="45338" y="571627"/>
                  </a:lnTo>
                  <a:lnTo>
                    <a:pt x="45338" y="584327"/>
                  </a:lnTo>
                  <a:lnTo>
                    <a:pt x="58038" y="584327"/>
                  </a:lnTo>
                  <a:lnTo>
                    <a:pt x="58038" y="571627"/>
                  </a:lnTo>
                  <a:close/>
                </a:path>
                <a:path w="103504" h="813435">
                  <a:moveTo>
                    <a:pt x="58038" y="482727"/>
                  </a:moveTo>
                  <a:lnTo>
                    <a:pt x="45338" y="482727"/>
                  </a:lnTo>
                  <a:lnTo>
                    <a:pt x="45338" y="533527"/>
                  </a:lnTo>
                  <a:lnTo>
                    <a:pt x="58038" y="533527"/>
                  </a:lnTo>
                  <a:lnTo>
                    <a:pt x="58038" y="482727"/>
                  </a:lnTo>
                  <a:close/>
                </a:path>
                <a:path w="103504" h="813435">
                  <a:moveTo>
                    <a:pt x="58038" y="431927"/>
                  </a:moveTo>
                  <a:lnTo>
                    <a:pt x="45338" y="431927"/>
                  </a:lnTo>
                  <a:lnTo>
                    <a:pt x="45338" y="444627"/>
                  </a:lnTo>
                  <a:lnTo>
                    <a:pt x="58038" y="444627"/>
                  </a:lnTo>
                  <a:lnTo>
                    <a:pt x="58038" y="431927"/>
                  </a:lnTo>
                  <a:close/>
                </a:path>
                <a:path w="103504" h="813435">
                  <a:moveTo>
                    <a:pt x="58038" y="343027"/>
                  </a:moveTo>
                  <a:lnTo>
                    <a:pt x="45338" y="343027"/>
                  </a:lnTo>
                  <a:lnTo>
                    <a:pt x="45338" y="393827"/>
                  </a:lnTo>
                  <a:lnTo>
                    <a:pt x="58038" y="393827"/>
                  </a:lnTo>
                  <a:lnTo>
                    <a:pt x="58038" y="343027"/>
                  </a:lnTo>
                  <a:close/>
                </a:path>
                <a:path w="103504" h="813435">
                  <a:moveTo>
                    <a:pt x="58038" y="292227"/>
                  </a:moveTo>
                  <a:lnTo>
                    <a:pt x="45338" y="292227"/>
                  </a:lnTo>
                  <a:lnTo>
                    <a:pt x="45338" y="304927"/>
                  </a:lnTo>
                  <a:lnTo>
                    <a:pt x="58038" y="304927"/>
                  </a:lnTo>
                  <a:lnTo>
                    <a:pt x="58038" y="292227"/>
                  </a:lnTo>
                  <a:close/>
                </a:path>
                <a:path w="103504" h="813435">
                  <a:moveTo>
                    <a:pt x="58038" y="203327"/>
                  </a:moveTo>
                  <a:lnTo>
                    <a:pt x="45338" y="203327"/>
                  </a:lnTo>
                  <a:lnTo>
                    <a:pt x="45338" y="254127"/>
                  </a:lnTo>
                  <a:lnTo>
                    <a:pt x="58038" y="254127"/>
                  </a:lnTo>
                  <a:lnTo>
                    <a:pt x="58038" y="203327"/>
                  </a:lnTo>
                  <a:close/>
                </a:path>
                <a:path w="103504" h="813435">
                  <a:moveTo>
                    <a:pt x="58038" y="152527"/>
                  </a:moveTo>
                  <a:lnTo>
                    <a:pt x="45338" y="152527"/>
                  </a:lnTo>
                  <a:lnTo>
                    <a:pt x="45338" y="165227"/>
                  </a:lnTo>
                  <a:lnTo>
                    <a:pt x="58038" y="165227"/>
                  </a:lnTo>
                  <a:lnTo>
                    <a:pt x="58038" y="152527"/>
                  </a:lnTo>
                  <a:close/>
                </a:path>
                <a:path w="103504" h="813435">
                  <a:moveTo>
                    <a:pt x="58038" y="63627"/>
                  </a:moveTo>
                  <a:lnTo>
                    <a:pt x="45338" y="63627"/>
                  </a:lnTo>
                  <a:lnTo>
                    <a:pt x="45338" y="114427"/>
                  </a:lnTo>
                  <a:lnTo>
                    <a:pt x="58038" y="114427"/>
                  </a:lnTo>
                  <a:lnTo>
                    <a:pt x="58038" y="63627"/>
                  </a:lnTo>
                  <a:close/>
                </a:path>
                <a:path w="103504" h="813435">
                  <a:moveTo>
                    <a:pt x="51688" y="0"/>
                  </a:moveTo>
                  <a:lnTo>
                    <a:pt x="0" y="88646"/>
                  </a:lnTo>
                  <a:lnTo>
                    <a:pt x="1015" y="92456"/>
                  </a:lnTo>
                  <a:lnTo>
                    <a:pt x="7112" y="96012"/>
                  </a:lnTo>
                  <a:lnTo>
                    <a:pt x="10922" y="94996"/>
                  </a:lnTo>
                  <a:lnTo>
                    <a:pt x="51445" y="25527"/>
                  </a:lnTo>
                  <a:lnTo>
                    <a:pt x="45338" y="25527"/>
                  </a:lnTo>
                  <a:lnTo>
                    <a:pt x="45338" y="12827"/>
                  </a:lnTo>
                  <a:lnTo>
                    <a:pt x="59168" y="12827"/>
                  </a:lnTo>
                  <a:lnTo>
                    <a:pt x="51688" y="0"/>
                  </a:lnTo>
                  <a:close/>
                </a:path>
                <a:path w="103504" h="813435">
                  <a:moveTo>
                    <a:pt x="58038" y="15748"/>
                  </a:moveTo>
                  <a:lnTo>
                    <a:pt x="57150" y="15748"/>
                  </a:lnTo>
                  <a:lnTo>
                    <a:pt x="51688" y="25109"/>
                  </a:lnTo>
                  <a:lnTo>
                    <a:pt x="92455" y="94996"/>
                  </a:lnTo>
                  <a:lnTo>
                    <a:pt x="96265" y="96012"/>
                  </a:lnTo>
                  <a:lnTo>
                    <a:pt x="102362" y="92456"/>
                  </a:lnTo>
                  <a:lnTo>
                    <a:pt x="103377" y="88646"/>
                  </a:lnTo>
                  <a:lnTo>
                    <a:pt x="66573" y="25527"/>
                  </a:lnTo>
                  <a:lnTo>
                    <a:pt x="58038" y="25527"/>
                  </a:lnTo>
                  <a:lnTo>
                    <a:pt x="58038" y="15748"/>
                  </a:lnTo>
                  <a:close/>
                </a:path>
                <a:path w="103504" h="813435">
                  <a:moveTo>
                    <a:pt x="58038" y="12827"/>
                  </a:moveTo>
                  <a:lnTo>
                    <a:pt x="45338" y="12827"/>
                  </a:lnTo>
                  <a:lnTo>
                    <a:pt x="45338" y="25527"/>
                  </a:lnTo>
                  <a:lnTo>
                    <a:pt x="51445" y="25527"/>
                  </a:lnTo>
                  <a:lnTo>
                    <a:pt x="51688" y="25109"/>
                  </a:lnTo>
                  <a:lnTo>
                    <a:pt x="46227" y="15748"/>
                  </a:lnTo>
                  <a:lnTo>
                    <a:pt x="58038" y="15748"/>
                  </a:lnTo>
                  <a:lnTo>
                    <a:pt x="58038" y="12827"/>
                  </a:lnTo>
                  <a:close/>
                </a:path>
                <a:path w="103504" h="813435">
                  <a:moveTo>
                    <a:pt x="51688" y="25109"/>
                  </a:moveTo>
                  <a:lnTo>
                    <a:pt x="51445" y="25527"/>
                  </a:lnTo>
                  <a:lnTo>
                    <a:pt x="51932" y="25527"/>
                  </a:lnTo>
                  <a:lnTo>
                    <a:pt x="51688" y="25109"/>
                  </a:lnTo>
                  <a:close/>
                </a:path>
                <a:path w="103504" h="813435">
                  <a:moveTo>
                    <a:pt x="59168" y="12827"/>
                  </a:moveTo>
                  <a:lnTo>
                    <a:pt x="58038" y="12827"/>
                  </a:lnTo>
                  <a:lnTo>
                    <a:pt x="58038" y="25527"/>
                  </a:lnTo>
                  <a:lnTo>
                    <a:pt x="66573" y="25527"/>
                  </a:lnTo>
                  <a:lnTo>
                    <a:pt x="59168" y="12827"/>
                  </a:lnTo>
                  <a:close/>
                </a:path>
                <a:path w="103504" h="813435">
                  <a:moveTo>
                    <a:pt x="57150" y="15748"/>
                  </a:moveTo>
                  <a:lnTo>
                    <a:pt x="46227" y="15748"/>
                  </a:lnTo>
                  <a:lnTo>
                    <a:pt x="51688" y="25109"/>
                  </a:lnTo>
                  <a:lnTo>
                    <a:pt x="57150" y="15748"/>
                  </a:lnTo>
                  <a:close/>
                </a:path>
              </a:pathLst>
            </a:custGeom>
            <a:solidFill>
              <a:srgbClr val="343894"/>
            </a:solidFill>
          </p:spPr>
          <p:txBody>
            <a:bodyPr wrap="square" lIns="0" tIns="0" rIns="0" bIns="0" rtlCol="0"/>
            <a:lstStyle/>
            <a:p>
              <a:endParaRPr/>
            </a:p>
          </p:txBody>
        </p:sp>
        <p:sp>
          <p:nvSpPr>
            <p:cNvPr id="34" name="object 34"/>
            <p:cNvSpPr/>
            <p:nvPr/>
          </p:nvSpPr>
          <p:spPr>
            <a:xfrm>
              <a:off x="4250436" y="3073908"/>
              <a:ext cx="0" cy="685165"/>
            </a:xfrm>
            <a:custGeom>
              <a:avLst/>
              <a:gdLst/>
              <a:ahLst/>
              <a:cxnLst/>
              <a:rect l="l" t="t" r="r" b="b"/>
              <a:pathLst>
                <a:path h="685164">
                  <a:moveTo>
                    <a:pt x="0" y="684783"/>
                  </a:moveTo>
                  <a:lnTo>
                    <a:pt x="0" y="0"/>
                  </a:lnTo>
                </a:path>
              </a:pathLst>
            </a:custGeom>
            <a:ln w="12700">
              <a:solidFill>
                <a:srgbClr val="343894"/>
              </a:solidFill>
              <a:prstDash val="sysDashDot"/>
            </a:ln>
          </p:spPr>
          <p:txBody>
            <a:bodyPr wrap="square" lIns="0" tIns="0" rIns="0" bIns="0" rtlCol="0"/>
            <a:lstStyle/>
            <a:p>
              <a:endParaRPr/>
            </a:p>
          </p:txBody>
        </p:sp>
        <p:sp>
          <p:nvSpPr>
            <p:cNvPr id="35" name="object 35"/>
            <p:cNvSpPr/>
            <p:nvPr/>
          </p:nvSpPr>
          <p:spPr>
            <a:xfrm>
              <a:off x="8100060" y="2331720"/>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36" name="object 36"/>
          <p:cNvSpPr txBox="1"/>
          <p:nvPr/>
        </p:nvSpPr>
        <p:spPr>
          <a:xfrm>
            <a:off x="8563609" y="2544317"/>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37" name="object 37"/>
          <p:cNvGrpSpPr/>
          <p:nvPr/>
        </p:nvGrpSpPr>
        <p:grpSpPr>
          <a:xfrm>
            <a:off x="10329418" y="4318761"/>
            <a:ext cx="1344930" cy="749300"/>
            <a:chOff x="10329418" y="4318761"/>
            <a:chExt cx="1344930" cy="749300"/>
          </a:xfrm>
        </p:grpSpPr>
        <p:sp>
          <p:nvSpPr>
            <p:cNvPr id="38" name="object 38"/>
            <p:cNvSpPr/>
            <p:nvPr/>
          </p:nvSpPr>
          <p:spPr>
            <a:xfrm>
              <a:off x="10335768" y="4325111"/>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39" name="object 39"/>
            <p:cNvSpPr/>
            <p:nvPr/>
          </p:nvSpPr>
          <p:spPr>
            <a:xfrm>
              <a:off x="10335768" y="4325111"/>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0" name="object 40"/>
          <p:cNvSpPr txBox="1"/>
          <p:nvPr/>
        </p:nvSpPr>
        <p:spPr>
          <a:xfrm>
            <a:off x="10799953" y="45703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41" name="object 41"/>
          <p:cNvGrpSpPr/>
          <p:nvPr/>
        </p:nvGrpSpPr>
        <p:grpSpPr>
          <a:xfrm>
            <a:off x="290829" y="1063497"/>
            <a:ext cx="11536045" cy="4156710"/>
            <a:chOff x="290829" y="1063497"/>
            <a:chExt cx="11536045" cy="4156710"/>
          </a:xfrm>
        </p:grpSpPr>
        <p:sp>
          <p:nvSpPr>
            <p:cNvPr id="42" name="object 42"/>
            <p:cNvSpPr/>
            <p:nvPr/>
          </p:nvSpPr>
          <p:spPr>
            <a:xfrm>
              <a:off x="297179" y="1069847"/>
              <a:ext cx="7077709" cy="4128770"/>
            </a:xfrm>
            <a:custGeom>
              <a:avLst/>
              <a:gdLst/>
              <a:ahLst/>
              <a:cxnLst/>
              <a:rect l="l" t="t" r="r" b="b"/>
              <a:pathLst>
                <a:path w="7077709" h="4128770">
                  <a:moveTo>
                    <a:pt x="0" y="4128516"/>
                  </a:moveTo>
                  <a:lnTo>
                    <a:pt x="7077456" y="4128516"/>
                  </a:lnTo>
                  <a:lnTo>
                    <a:pt x="7077456" y="0"/>
                  </a:lnTo>
                  <a:lnTo>
                    <a:pt x="0" y="0"/>
                  </a:lnTo>
                  <a:lnTo>
                    <a:pt x="0" y="4128516"/>
                  </a:lnTo>
                  <a:close/>
                </a:path>
              </a:pathLst>
            </a:custGeom>
            <a:ln w="12700">
              <a:solidFill>
                <a:srgbClr val="7A5E25"/>
              </a:solidFill>
            </a:ln>
          </p:spPr>
          <p:txBody>
            <a:bodyPr wrap="square" lIns="0" tIns="0" rIns="0" bIns="0" rtlCol="0"/>
            <a:lstStyle/>
            <a:p>
              <a:endParaRPr/>
            </a:p>
          </p:txBody>
        </p:sp>
        <p:sp>
          <p:nvSpPr>
            <p:cNvPr id="43" name="object 43"/>
            <p:cNvSpPr/>
            <p:nvPr/>
          </p:nvSpPr>
          <p:spPr>
            <a:xfrm>
              <a:off x="9432036" y="2485770"/>
              <a:ext cx="828040" cy="103505"/>
            </a:xfrm>
            <a:custGeom>
              <a:avLst/>
              <a:gdLst/>
              <a:ahLst/>
              <a:cxnLst/>
              <a:rect l="l" t="t" r="r" b="b"/>
              <a:pathLst>
                <a:path w="828040" h="103505">
                  <a:moveTo>
                    <a:pt x="802295" y="51688"/>
                  </a:moveTo>
                  <a:lnTo>
                    <a:pt x="735457" y="90677"/>
                  </a:lnTo>
                  <a:lnTo>
                    <a:pt x="732536" y="92455"/>
                  </a:lnTo>
                  <a:lnTo>
                    <a:pt x="731520" y="96265"/>
                  </a:lnTo>
                  <a:lnTo>
                    <a:pt x="733171" y="99313"/>
                  </a:lnTo>
                  <a:lnTo>
                    <a:pt x="734949" y="102362"/>
                  </a:lnTo>
                  <a:lnTo>
                    <a:pt x="738886" y="103377"/>
                  </a:lnTo>
                  <a:lnTo>
                    <a:pt x="816641" y="58038"/>
                  </a:lnTo>
                  <a:lnTo>
                    <a:pt x="814959" y="58038"/>
                  </a:lnTo>
                  <a:lnTo>
                    <a:pt x="814959" y="57150"/>
                  </a:lnTo>
                  <a:lnTo>
                    <a:pt x="811657" y="57150"/>
                  </a:lnTo>
                  <a:lnTo>
                    <a:pt x="802295" y="51688"/>
                  </a:lnTo>
                  <a:close/>
                </a:path>
                <a:path w="828040" h="103505">
                  <a:moveTo>
                    <a:pt x="791409" y="45338"/>
                  </a:moveTo>
                  <a:lnTo>
                    <a:pt x="0" y="45338"/>
                  </a:lnTo>
                  <a:lnTo>
                    <a:pt x="0" y="58038"/>
                  </a:lnTo>
                  <a:lnTo>
                    <a:pt x="791409" y="58038"/>
                  </a:lnTo>
                  <a:lnTo>
                    <a:pt x="802295" y="51688"/>
                  </a:lnTo>
                  <a:lnTo>
                    <a:pt x="791409" y="45338"/>
                  </a:lnTo>
                  <a:close/>
                </a:path>
                <a:path w="828040" h="103505">
                  <a:moveTo>
                    <a:pt x="816641" y="45338"/>
                  </a:moveTo>
                  <a:lnTo>
                    <a:pt x="814959" y="45338"/>
                  </a:lnTo>
                  <a:lnTo>
                    <a:pt x="814959" y="58038"/>
                  </a:lnTo>
                  <a:lnTo>
                    <a:pt x="816641" y="58038"/>
                  </a:lnTo>
                  <a:lnTo>
                    <a:pt x="827532" y="51688"/>
                  </a:lnTo>
                  <a:lnTo>
                    <a:pt x="816641" y="45338"/>
                  </a:lnTo>
                  <a:close/>
                </a:path>
                <a:path w="828040" h="103505">
                  <a:moveTo>
                    <a:pt x="811657" y="46227"/>
                  </a:moveTo>
                  <a:lnTo>
                    <a:pt x="802295" y="51688"/>
                  </a:lnTo>
                  <a:lnTo>
                    <a:pt x="811657" y="57150"/>
                  </a:lnTo>
                  <a:lnTo>
                    <a:pt x="811657" y="46227"/>
                  </a:lnTo>
                  <a:close/>
                </a:path>
                <a:path w="828040" h="103505">
                  <a:moveTo>
                    <a:pt x="814959" y="46227"/>
                  </a:moveTo>
                  <a:lnTo>
                    <a:pt x="811657" y="46227"/>
                  </a:lnTo>
                  <a:lnTo>
                    <a:pt x="811657" y="57150"/>
                  </a:lnTo>
                  <a:lnTo>
                    <a:pt x="814959" y="57150"/>
                  </a:lnTo>
                  <a:lnTo>
                    <a:pt x="814959" y="46227"/>
                  </a:lnTo>
                  <a:close/>
                </a:path>
                <a:path w="828040" h="103505">
                  <a:moveTo>
                    <a:pt x="738886" y="0"/>
                  </a:moveTo>
                  <a:lnTo>
                    <a:pt x="734949" y="1015"/>
                  </a:lnTo>
                  <a:lnTo>
                    <a:pt x="733171" y="4063"/>
                  </a:lnTo>
                  <a:lnTo>
                    <a:pt x="731520" y="7112"/>
                  </a:lnTo>
                  <a:lnTo>
                    <a:pt x="732536" y="10921"/>
                  </a:lnTo>
                  <a:lnTo>
                    <a:pt x="735457" y="12700"/>
                  </a:lnTo>
                  <a:lnTo>
                    <a:pt x="802295" y="51688"/>
                  </a:lnTo>
                  <a:lnTo>
                    <a:pt x="811657" y="46227"/>
                  </a:lnTo>
                  <a:lnTo>
                    <a:pt x="814959" y="46227"/>
                  </a:lnTo>
                  <a:lnTo>
                    <a:pt x="814959" y="45338"/>
                  </a:lnTo>
                  <a:lnTo>
                    <a:pt x="816641" y="45338"/>
                  </a:lnTo>
                  <a:lnTo>
                    <a:pt x="738886" y="0"/>
                  </a:lnTo>
                  <a:close/>
                </a:path>
              </a:pathLst>
            </a:custGeom>
            <a:solidFill>
              <a:srgbClr val="343894"/>
            </a:solidFill>
          </p:spPr>
          <p:txBody>
            <a:bodyPr wrap="square" lIns="0" tIns="0" rIns="0" bIns="0" rtlCol="0"/>
            <a:lstStyle/>
            <a:p>
              <a:endParaRPr/>
            </a:p>
          </p:txBody>
        </p:sp>
        <p:sp>
          <p:nvSpPr>
            <p:cNvPr id="44" name="object 44"/>
            <p:cNvSpPr/>
            <p:nvPr/>
          </p:nvSpPr>
          <p:spPr>
            <a:xfrm>
              <a:off x="10259568" y="2537459"/>
              <a:ext cx="697230" cy="0"/>
            </a:xfrm>
            <a:custGeom>
              <a:avLst/>
              <a:gdLst/>
              <a:ahLst/>
              <a:cxnLst/>
              <a:rect l="l" t="t" r="r" b="b"/>
              <a:pathLst>
                <a:path w="697229">
                  <a:moveTo>
                    <a:pt x="0" y="0"/>
                  </a:moveTo>
                  <a:lnTo>
                    <a:pt x="697102" y="0"/>
                  </a:lnTo>
                </a:path>
              </a:pathLst>
            </a:custGeom>
            <a:ln w="12700">
              <a:solidFill>
                <a:srgbClr val="343894"/>
              </a:solidFill>
            </a:ln>
          </p:spPr>
          <p:txBody>
            <a:bodyPr wrap="square" lIns="0" tIns="0" rIns="0" bIns="0" rtlCol="0"/>
            <a:lstStyle/>
            <a:p>
              <a:endParaRPr/>
            </a:p>
          </p:txBody>
        </p:sp>
        <p:sp>
          <p:nvSpPr>
            <p:cNvPr id="45" name="object 45"/>
            <p:cNvSpPr/>
            <p:nvPr/>
          </p:nvSpPr>
          <p:spPr>
            <a:xfrm>
              <a:off x="10904347" y="2537459"/>
              <a:ext cx="103505" cy="953135"/>
            </a:xfrm>
            <a:custGeom>
              <a:avLst/>
              <a:gdLst/>
              <a:ahLst/>
              <a:cxnLst/>
              <a:rect l="l" t="t" r="r" b="b"/>
              <a:pathLst>
                <a:path w="103504" h="953135">
                  <a:moveTo>
                    <a:pt x="7111" y="856868"/>
                  </a:moveTo>
                  <a:lnTo>
                    <a:pt x="1016" y="860425"/>
                  </a:lnTo>
                  <a:lnTo>
                    <a:pt x="0" y="864362"/>
                  </a:lnTo>
                  <a:lnTo>
                    <a:pt x="1777" y="867282"/>
                  </a:lnTo>
                  <a:lnTo>
                    <a:pt x="51688" y="952880"/>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8" y="927771"/>
                  </a:moveTo>
                  <a:lnTo>
                    <a:pt x="46227" y="937132"/>
                  </a:lnTo>
                  <a:lnTo>
                    <a:pt x="57150" y="937132"/>
                  </a:lnTo>
                  <a:lnTo>
                    <a:pt x="51688" y="927771"/>
                  </a:lnTo>
                  <a:close/>
                </a:path>
                <a:path w="103504" h="953135">
                  <a:moveTo>
                    <a:pt x="58038" y="916885"/>
                  </a:moveTo>
                  <a:lnTo>
                    <a:pt x="51688" y="927771"/>
                  </a:lnTo>
                  <a:lnTo>
                    <a:pt x="57150" y="937132"/>
                  </a:lnTo>
                  <a:lnTo>
                    <a:pt x="58038" y="937132"/>
                  </a:lnTo>
                  <a:lnTo>
                    <a:pt x="58038" y="916885"/>
                  </a:lnTo>
                  <a:close/>
                </a:path>
                <a:path w="103504" h="953135">
                  <a:moveTo>
                    <a:pt x="58038" y="0"/>
                  </a:moveTo>
                  <a:lnTo>
                    <a:pt x="45338" y="0"/>
                  </a:lnTo>
                  <a:lnTo>
                    <a:pt x="45339" y="916885"/>
                  </a:lnTo>
                  <a:lnTo>
                    <a:pt x="51688" y="927771"/>
                  </a:lnTo>
                  <a:lnTo>
                    <a:pt x="58038" y="916885"/>
                  </a:lnTo>
                  <a:lnTo>
                    <a:pt x="58038" y="0"/>
                  </a:lnTo>
                  <a:close/>
                </a:path>
              </a:pathLst>
            </a:custGeom>
            <a:solidFill>
              <a:srgbClr val="343894"/>
            </a:solidFill>
          </p:spPr>
          <p:txBody>
            <a:bodyPr wrap="square" lIns="0" tIns="0" rIns="0" bIns="0" rtlCol="0"/>
            <a:lstStyle/>
            <a:p>
              <a:endParaRPr/>
            </a:p>
          </p:txBody>
        </p:sp>
        <p:sp>
          <p:nvSpPr>
            <p:cNvPr id="46" name="object 46"/>
            <p:cNvSpPr/>
            <p:nvPr/>
          </p:nvSpPr>
          <p:spPr>
            <a:xfrm>
              <a:off x="10956036" y="34899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47" name="object 47"/>
            <p:cNvSpPr/>
            <p:nvPr/>
          </p:nvSpPr>
          <p:spPr>
            <a:xfrm>
              <a:off x="10488168" y="4477512"/>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48" name="object 48"/>
            <p:cNvSpPr/>
            <p:nvPr/>
          </p:nvSpPr>
          <p:spPr>
            <a:xfrm>
              <a:off x="10488168" y="4477512"/>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9" name="object 49"/>
          <p:cNvSpPr txBox="1"/>
          <p:nvPr/>
        </p:nvSpPr>
        <p:spPr>
          <a:xfrm>
            <a:off x="10952353" y="47227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0" name="object 50"/>
          <p:cNvGrpSpPr/>
          <p:nvPr/>
        </p:nvGrpSpPr>
        <p:grpSpPr>
          <a:xfrm>
            <a:off x="9444228" y="2638170"/>
            <a:ext cx="2534920" cy="2734310"/>
            <a:chOff x="9444228" y="2638170"/>
            <a:chExt cx="2534920" cy="2734310"/>
          </a:xfrm>
        </p:grpSpPr>
        <p:sp>
          <p:nvSpPr>
            <p:cNvPr id="51" name="object 51"/>
            <p:cNvSpPr/>
            <p:nvPr/>
          </p:nvSpPr>
          <p:spPr>
            <a:xfrm>
              <a:off x="9444228" y="2638170"/>
              <a:ext cx="904240" cy="103505"/>
            </a:xfrm>
            <a:custGeom>
              <a:avLst/>
              <a:gdLst/>
              <a:ahLst/>
              <a:cxnLst/>
              <a:rect l="l" t="t" r="r" b="b"/>
              <a:pathLst>
                <a:path w="904240" h="103505">
                  <a:moveTo>
                    <a:pt x="878622" y="51688"/>
                  </a:moveTo>
                  <a:lnTo>
                    <a:pt x="808736" y="92455"/>
                  </a:lnTo>
                  <a:lnTo>
                    <a:pt x="807720" y="96265"/>
                  </a:lnTo>
                  <a:lnTo>
                    <a:pt x="811276" y="102362"/>
                  </a:lnTo>
                  <a:lnTo>
                    <a:pt x="815086" y="103377"/>
                  </a:lnTo>
                  <a:lnTo>
                    <a:pt x="892841" y="58038"/>
                  </a:lnTo>
                  <a:lnTo>
                    <a:pt x="891158" y="58038"/>
                  </a:lnTo>
                  <a:lnTo>
                    <a:pt x="891158" y="57150"/>
                  </a:lnTo>
                  <a:lnTo>
                    <a:pt x="887983" y="57150"/>
                  </a:lnTo>
                  <a:lnTo>
                    <a:pt x="878622" y="51688"/>
                  </a:lnTo>
                  <a:close/>
                </a:path>
                <a:path w="904240" h="103505">
                  <a:moveTo>
                    <a:pt x="867736" y="45338"/>
                  </a:moveTo>
                  <a:lnTo>
                    <a:pt x="0" y="45338"/>
                  </a:lnTo>
                  <a:lnTo>
                    <a:pt x="0" y="58038"/>
                  </a:lnTo>
                  <a:lnTo>
                    <a:pt x="867736" y="58038"/>
                  </a:lnTo>
                  <a:lnTo>
                    <a:pt x="878622" y="51688"/>
                  </a:lnTo>
                  <a:lnTo>
                    <a:pt x="867736" y="45338"/>
                  </a:lnTo>
                  <a:close/>
                </a:path>
                <a:path w="904240" h="103505">
                  <a:moveTo>
                    <a:pt x="892841" y="45338"/>
                  </a:moveTo>
                  <a:lnTo>
                    <a:pt x="891158" y="45338"/>
                  </a:lnTo>
                  <a:lnTo>
                    <a:pt x="891158" y="58038"/>
                  </a:lnTo>
                  <a:lnTo>
                    <a:pt x="892841" y="58038"/>
                  </a:lnTo>
                  <a:lnTo>
                    <a:pt x="903731" y="51688"/>
                  </a:lnTo>
                  <a:lnTo>
                    <a:pt x="892841" y="45338"/>
                  </a:lnTo>
                  <a:close/>
                </a:path>
                <a:path w="904240" h="103505">
                  <a:moveTo>
                    <a:pt x="887983" y="46227"/>
                  </a:moveTo>
                  <a:lnTo>
                    <a:pt x="878622" y="51688"/>
                  </a:lnTo>
                  <a:lnTo>
                    <a:pt x="887983" y="57150"/>
                  </a:lnTo>
                  <a:lnTo>
                    <a:pt x="887983" y="46227"/>
                  </a:lnTo>
                  <a:close/>
                </a:path>
                <a:path w="904240" h="103505">
                  <a:moveTo>
                    <a:pt x="891158" y="46227"/>
                  </a:moveTo>
                  <a:lnTo>
                    <a:pt x="887983" y="46227"/>
                  </a:lnTo>
                  <a:lnTo>
                    <a:pt x="887983" y="57150"/>
                  </a:lnTo>
                  <a:lnTo>
                    <a:pt x="891158" y="57150"/>
                  </a:lnTo>
                  <a:lnTo>
                    <a:pt x="891158" y="46227"/>
                  </a:lnTo>
                  <a:close/>
                </a:path>
                <a:path w="904240" h="103505">
                  <a:moveTo>
                    <a:pt x="815086" y="0"/>
                  </a:moveTo>
                  <a:lnTo>
                    <a:pt x="811276" y="1015"/>
                  </a:lnTo>
                  <a:lnTo>
                    <a:pt x="807720" y="7112"/>
                  </a:lnTo>
                  <a:lnTo>
                    <a:pt x="808736" y="10921"/>
                  </a:lnTo>
                  <a:lnTo>
                    <a:pt x="878622" y="51688"/>
                  </a:lnTo>
                  <a:lnTo>
                    <a:pt x="887983" y="46227"/>
                  </a:lnTo>
                  <a:lnTo>
                    <a:pt x="891158" y="46227"/>
                  </a:lnTo>
                  <a:lnTo>
                    <a:pt x="891158" y="45338"/>
                  </a:lnTo>
                  <a:lnTo>
                    <a:pt x="892841" y="45338"/>
                  </a:lnTo>
                  <a:lnTo>
                    <a:pt x="815086" y="0"/>
                  </a:lnTo>
                  <a:close/>
                </a:path>
              </a:pathLst>
            </a:custGeom>
            <a:solidFill>
              <a:srgbClr val="343894"/>
            </a:solidFill>
          </p:spPr>
          <p:txBody>
            <a:bodyPr wrap="square" lIns="0" tIns="0" rIns="0" bIns="0" rtlCol="0"/>
            <a:lstStyle/>
            <a:p>
              <a:endParaRPr/>
            </a:p>
          </p:txBody>
        </p:sp>
        <p:sp>
          <p:nvSpPr>
            <p:cNvPr id="52" name="object 52"/>
            <p:cNvSpPr/>
            <p:nvPr/>
          </p:nvSpPr>
          <p:spPr>
            <a:xfrm>
              <a:off x="10347960" y="2689859"/>
              <a:ext cx="761365" cy="0"/>
            </a:xfrm>
            <a:custGeom>
              <a:avLst/>
              <a:gdLst/>
              <a:ahLst/>
              <a:cxnLst/>
              <a:rect l="l" t="t" r="r" b="b"/>
              <a:pathLst>
                <a:path w="761365">
                  <a:moveTo>
                    <a:pt x="0" y="0"/>
                  </a:moveTo>
                  <a:lnTo>
                    <a:pt x="761238" y="0"/>
                  </a:lnTo>
                </a:path>
              </a:pathLst>
            </a:custGeom>
            <a:ln w="12700">
              <a:solidFill>
                <a:srgbClr val="343894"/>
              </a:solidFill>
            </a:ln>
          </p:spPr>
          <p:txBody>
            <a:bodyPr wrap="square" lIns="0" tIns="0" rIns="0" bIns="0" rtlCol="0"/>
            <a:lstStyle/>
            <a:p>
              <a:endParaRPr/>
            </a:p>
          </p:txBody>
        </p:sp>
        <p:sp>
          <p:nvSpPr>
            <p:cNvPr id="53" name="object 53"/>
            <p:cNvSpPr/>
            <p:nvPr/>
          </p:nvSpPr>
          <p:spPr>
            <a:xfrm>
              <a:off x="11056747" y="2689859"/>
              <a:ext cx="103505" cy="953135"/>
            </a:xfrm>
            <a:custGeom>
              <a:avLst/>
              <a:gdLst/>
              <a:ahLst/>
              <a:cxnLst/>
              <a:rect l="l" t="t" r="r" b="b"/>
              <a:pathLst>
                <a:path w="103504" h="953135">
                  <a:moveTo>
                    <a:pt x="7111" y="856868"/>
                  </a:moveTo>
                  <a:lnTo>
                    <a:pt x="1016" y="860425"/>
                  </a:lnTo>
                  <a:lnTo>
                    <a:pt x="0" y="864362"/>
                  </a:lnTo>
                  <a:lnTo>
                    <a:pt x="1777" y="867282"/>
                  </a:lnTo>
                  <a:lnTo>
                    <a:pt x="51688" y="952881"/>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54" name="object 54"/>
            <p:cNvSpPr/>
            <p:nvPr/>
          </p:nvSpPr>
          <p:spPr>
            <a:xfrm>
              <a:off x="11108436" y="36423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55" name="object 55"/>
            <p:cNvSpPr/>
            <p:nvPr/>
          </p:nvSpPr>
          <p:spPr>
            <a:xfrm>
              <a:off x="10640568" y="4629911"/>
              <a:ext cx="1332230" cy="736600"/>
            </a:xfrm>
            <a:custGeom>
              <a:avLst/>
              <a:gdLst/>
              <a:ahLst/>
              <a:cxnLst/>
              <a:rect l="l" t="t" r="r" b="b"/>
              <a:pathLst>
                <a:path w="1332229" h="736600">
                  <a:moveTo>
                    <a:pt x="1331976" y="0"/>
                  </a:moveTo>
                  <a:lnTo>
                    <a:pt x="0" y="0"/>
                  </a:lnTo>
                  <a:lnTo>
                    <a:pt x="0" y="736091"/>
                  </a:lnTo>
                  <a:lnTo>
                    <a:pt x="1331976" y="736091"/>
                  </a:lnTo>
                  <a:lnTo>
                    <a:pt x="1331976" y="0"/>
                  </a:lnTo>
                  <a:close/>
                </a:path>
              </a:pathLst>
            </a:custGeom>
            <a:solidFill>
              <a:srgbClr val="FFFFFF"/>
            </a:solidFill>
          </p:spPr>
          <p:txBody>
            <a:bodyPr wrap="square" lIns="0" tIns="0" rIns="0" bIns="0" rtlCol="0"/>
            <a:lstStyle/>
            <a:p>
              <a:endParaRPr/>
            </a:p>
          </p:txBody>
        </p:sp>
        <p:sp>
          <p:nvSpPr>
            <p:cNvPr id="56" name="object 56"/>
            <p:cNvSpPr/>
            <p:nvPr/>
          </p:nvSpPr>
          <p:spPr>
            <a:xfrm>
              <a:off x="10640568" y="4629911"/>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57" name="object 57"/>
          <p:cNvSpPr txBox="1"/>
          <p:nvPr/>
        </p:nvSpPr>
        <p:spPr>
          <a:xfrm>
            <a:off x="11092053" y="4843398"/>
            <a:ext cx="432434"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8" name="object 58"/>
          <p:cNvGrpSpPr/>
          <p:nvPr/>
        </p:nvGrpSpPr>
        <p:grpSpPr>
          <a:xfrm>
            <a:off x="9432035" y="2790570"/>
            <a:ext cx="1880870" cy="1807210"/>
            <a:chOff x="9432035" y="2790570"/>
            <a:chExt cx="1880870" cy="1807210"/>
          </a:xfrm>
        </p:grpSpPr>
        <p:sp>
          <p:nvSpPr>
            <p:cNvPr id="59" name="object 59"/>
            <p:cNvSpPr/>
            <p:nvPr/>
          </p:nvSpPr>
          <p:spPr>
            <a:xfrm>
              <a:off x="9432035" y="2790570"/>
              <a:ext cx="993140" cy="103505"/>
            </a:xfrm>
            <a:custGeom>
              <a:avLst/>
              <a:gdLst/>
              <a:ahLst/>
              <a:cxnLst/>
              <a:rect l="l" t="t" r="r" b="b"/>
              <a:pathLst>
                <a:path w="993140" h="103505">
                  <a:moveTo>
                    <a:pt x="967776" y="51688"/>
                  </a:moveTo>
                  <a:lnTo>
                    <a:pt x="897890" y="92455"/>
                  </a:lnTo>
                  <a:lnTo>
                    <a:pt x="896874" y="96265"/>
                  </a:lnTo>
                  <a:lnTo>
                    <a:pt x="900430" y="102362"/>
                  </a:lnTo>
                  <a:lnTo>
                    <a:pt x="904367" y="103377"/>
                  </a:lnTo>
                  <a:lnTo>
                    <a:pt x="907288" y="101600"/>
                  </a:lnTo>
                  <a:lnTo>
                    <a:pt x="981995" y="58038"/>
                  </a:lnTo>
                  <a:lnTo>
                    <a:pt x="980313" y="58038"/>
                  </a:lnTo>
                  <a:lnTo>
                    <a:pt x="980313" y="57150"/>
                  </a:lnTo>
                  <a:lnTo>
                    <a:pt x="977138" y="57150"/>
                  </a:lnTo>
                  <a:lnTo>
                    <a:pt x="967776" y="51688"/>
                  </a:lnTo>
                  <a:close/>
                </a:path>
                <a:path w="993140" h="103505">
                  <a:moveTo>
                    <a:pt x="956890" y="45338"/>
                  </a:moveTo>
                  <a:lnTo>
                    <a:pt x="0" y="45338"/>
                  </a:lnTo>
                  <a:lnTo>
                    <a:pt x="0" y="58038"/>
                  </a:lnTo>
                  <a:lnTo>
                    <a:pt x="956890" y="58038"/>
                  </a:lnTo>
                  <a:lnTo>
                    <a:pt x="967776" y="51688"/>
                  </a:lnTo>
                  <a:lnTo>
                    <a:pt x="956890" y="45338"/>
                  </a:lnTo>
                  <a:close/>
                </a:path>
                <a:path w="993140" h="103505">
                  <a:moveTo>
                    <a:pt x="981995" y="45338"/>
                  </a:moveTo>
                  <a:lnTo>
                    <a:pt x="980313" y="45338"/>
                  </a:lnTo>
                  <a:lnTo>
                    <a:pt x="980313" y="58038"/>
                  </a:lnTo>
                  <a:lnTo>
                    <a:pt x="981995" y="58038"/>
                  </a:lnTo>
                  <a:lnTo>
                    <a:pt x="992886" y="51688"/>
                  </a:lnTo>
                  <a:lnTo>
                    <a:pt x="981995" y="45338"/>
                  </a:lnTo>
                  <a:close/>
                </a:path>
                <a:path w="993140" h="103505">
                  <a:moveTo>
                    <a:pt x="977138" y="46227"/>
                  </a:moveTo>
                  <a:lnTo>
                    <a:pt x="967776" y="51688"/>
                  </a:lnTo>
                  <a:lnTo>
                    <a:pt x="977138" y="57150"/>
                  </a:lnTo>
                  <a:lnTo>
                    <a:pt x="977138" y="46227"/>
                  </a:lnTo>
                  <a:close/>
                </a:path>
                <a:path w="993140" h="103505">
                  <a:moveTo>
                    <a:pt x="980313" y="46227"/>
                  </a:moveTo>
                  <a:lnTo>
                    <a:pt x="977138" y="46227"/>
                  </a:lnTo>
                  <a:lnTo>
                    <a:pt x="977138" y="57150"/>
                  </a:lnTo>
                  <a:lnTo>
                    <a:pt x="980313" y="57150"/>
                  </a:lnTo>
                  <a:lnTo>
                    <a:pt x="980313" y="46227"/>
                  </a:lnTo>
                  <a:close/>
                </a:path>
                <a:path w="993140" h="103505">
                  <a:moveTo>
                    <a:pt x="904367" y="0"/>
                  </a:moveTo>
                  <a:lnTo>
                    <a:pt x="900430" y="1015"/>
                  </a:lnTo>
                  <a:lnTo>
                    <a:pt x="896874" y="7112"/>
                  </a:lnTo>
                  <a:lnTo>
                    <a:pt x="897890" y="10921"/>
                  </a:lnTo>
                  <a:lnTo>
                    <a:pt x="967776" y="51688"/>
                  </a:lnTo>
                  <a:lnTo>
                    <a:pt x="977138" y="46227"/>
                  </a:lnTo>
                  <a:lnTo>
                    <a:pt x="980313" y="46227"/>
                  </a:lnTo>
                  <a:lnTo>
                    <a:pt x="980313" y="45338"/>
                  </a:lnTo>
                  <a:lnTo>
                    <a:pt x="981995" y="45338"/>
                  </a:lnTo>
                  <a:lnTo>
                    <a:pt x="907288" y="1777"/>
                  </a:lnTo>
                  <a:lnTo>
                    <a:pt x="904367" y="0"/>
                  </a:lnTo>
                  <a:close/>
                </a:path>
              </a:pathLst>
            </a:custGeom>
            <a:solidFill>
              <a:srgbClr val="343894"/>
            </a:solidFill>
          </p:spPr>
          <p:txBody>
            <a:bodyPr wrap="square" lIns="0" tIns="0" rIns="0" bIns="0" rtlCol="0"/>
            <a:lstStyle/>
            <a:p>
              <a:endParaRPr/>
            </a:p>
          </p:txBody>
        </p:sp>
        <p:sp>
          <p:nvSpPr>
            <p:cNvPr id="60" name="object 60"/>
            <p:cNvSpPr/>
            <p:nvPr/>
          </p:nvSpPr>
          <p:spPr>
            <a:xfrm>
              <a:off x="10424159" y="2842259"/>
              <a:ext cx="836930" cy="0"/>
            </a:xfrm>
            <a:custGeom>
              <a:avLst/>
              <a:gdLst/>
              <a:ahLst/>
              <a:cxnLst/>
              <a:rect l="l" t="t" r="r" b="b"/>
              <a:pathLst>
                <a:path w="836929">
                  <a:moveTo>
                    <a:pt x="0" y="0"/>
                  </a:moveTo>
                  <a:lnTo>
                    <a:pt x="836422" y="0"/>
                  </a:lnTo>
                </a:path>
              </a:pathLst>
            </a:custGeom>
            <a:ln w="12700">
              <a:solidFill>
                <a:srgbClr val="343894"/>
              </a:solidFill>
            </a:ln>
          </p:spPr>
          <p:txBody>
            <a:bodyPr wrap="square" lIns="0" tIns="0" rIns="0" bIns="0" rtlCol="0"/>
            <a:lstStyle/>
            <a:p>
              <a:endParaRPr/>
            </a:p>
          </p:txBody>
        </p:sp>
        <p:sp>
          <p:nvSpPr>
            <p:cNvPr id="61" name="object 61"/>
            <p:cNvSpPr/>
            <p:nvPr/>
          </p:nvSpPr>
          <p:spPr>
            <a:xfrm>
              <a:off x="11209146" y="2842259"/>
              <a:ext cx="103505" cy="953135"/>
            </a:xfrm>
            <a:custGeom>
              <a:avLst/>
              <a:gdLst/>
              <a:ahLst/>
              <a:cxnLst/>
              <a:rect l="l" t="t" r="r" b="b"/>
              <a:pathLst>
                <a:path w="103504" h="953135">
                  <a:moveTo>
                    <a:pt x="7111" y="856869"/>
                  </a:moveTo>
                  <a:lnTo>
                    <a:pt x="1016" y="860425"/>
                  </a:lnTo>
                  <a:lnTo>
                    <a:pt x="0" y="864362"/>
                  </a:lnTo>
                  <a:lnTo>
                    <a:pt x="1777" y="867282"/>
                  </a:lnTo>
                  <a:lnTo>
                    <a:pt x="51688" y="952881"/>
                  </a:lnTo>
                  <a:lnTo>
                    <a:pt x="59020" y="940307"/>
                  </a:lnTo>
                  <a:lnTo>
                    <a:pt x="45338" y="940307"/>
                  </a:lnTo>
                  <a:lnTo>
                    <a:pt x="45338" y="916885"/>
                  </a:lnTo>
                  <a:lnTo>
                    <a:pt x="10922" y="857884"/>
                  </a:lnTo>
                  <a:lnTo>
                    <a:pt x="7111" y="856869"/>
                  </a:lnTo>
                  <a:close/>
                </a:path>
                <a:path w="103504" h="953135">
                  <a:moveTo>
                    <a:pt x="45339" y="916885"/>
                  </a:moveTo>
                  <a:lnTo>
                    <a:pt x="45338" y="940307"/>
                  </a:lnTo>
                  <a:lnTo>
                    <a:pt x="58038" y="940307"/>
                  </a:lnTo>
                  <a:lnTo>
                    <a:pt x="58038" y="937132"/>
                  </a:lnTo>
                  <a:lnTo>
                    <a:pt x="46227" y="937132"/>
                  </a:lnTo>
                  <a:lnTo>
                    <a:pt x="51688" y="927771"/>
                  </a:lnTo>
                  <a:lnTo>
                    <a:pt x="45339" y="916885"/>
                  </a:lnTo>
                  <a:close/>
                </a:path>
                <a:path w="103504" h="953135">
                  <a:moveTo>
                    <a:pt x="96266" y="856869"/>
                  </a:moveTo>
                  <a:lnTo>
                    <a:pt x="92455" y="857884"/>
                  </a:lnTo>
                  <a:lnTo>
                    <a:pt x="58038" y="916885"/>
                  </a:lnTo>
                  <a:lnTo>
                    <a:pt x="58038" y="940307"/>
                  </a:lnTo>
                  <a:lnTo>
                    <a:pt x="59020" y="940307"/>
                  </a:lnTo>
                  <a:lnTo>
                    <a:pt x="101600" y="867282"/>
                  </a:lnTo>
                  <a:lnTo>
                    <a:pt x="103377" y="864362"/>
                  </a:lnTo>
                  <a:lnTo>
                    <a:pt x="102361" y="860425"/>
                  </a:lnTo>
                  <a:lnTo>
                    <a:pt x="96266" y="856869"/>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62" name="object 62"/>
            <p:cNvSpPr/>
            <p:nvPr/>
          </p:nvSpPr>
          <p:spPr>
            <a:xfrm>
              <a:off x="11254485" y="3794759"/>
              <a:ext cx="12700" cy="803275"/>
            </a:xfrm>
            <a:custGeom>
              <a:avLst/>
              <a:gdLst/>
              <a:ahLst/>
              <a:cxnLst/>
              <a:rect l="l" t="t" r="r" b="b"/>
              <a:pathLst>
                <a:path w="12700" h="803275">
                  <a:moveTo>
                    <a:pt x="12700" y="0"/>
                  </a:moveTo>
                  <a:lnTo>
                    <a:pt x="0" y="0"/>
                  </a:lnTo>
                  <a:lnTo>
                    <a:pt x="0" y="802766"/>
                  </a:lnTo>
                  <a:lnTo>
                    <a:pt x="12700" y="802766"/>
                  </a:lnTo>
                  <a:lnTo>
                    <a:pt x="12700" y="0"/>
                  </a:lnTo>
                  <a:close/>
                </a:path>
              </a:pathLst>
            </a:custGeom>
            <a:solidFill>
              <a:srgbClr val="343894"/>
            </a:solidFill>
          </p:spPr>
          <p:txBody>
            <a:bodyPr wrap="square" lIns="0" tIns="0" rIns="0" bIns="0" rtlCol="0"/>
            <a:lstStyle/>
            <a:p>
              <a:endParaRPr/>
            </a:p>
          </p:txBody>
        </p:sp>
      </p:grpSp>
      <p:sp>
        <p:nvSpPr>
          <p:cNvPr id="63" name="object 63"/>
          <p:cNvSpPr txBox="1"/>
          <p:nvPr/>
        </p:nvSpPr>
        <p:spPr>
          <a:xfrm>
            <a:off x="5638800" y="4868697"/>
            <a:ext cx="1888999" cy="289823"/>
          </a:xfrm>
          <a:prstGeom prst="rect">
            <a:avLst/>
          </a:prstGeom>
        </p:spPr>
        <p:txBody>
          <a:bodyPr vert="horz" wrap="square" lIns="0" tIns="12700" rIns="0" bIns="0" rtlCol="0">
            <a:spAutoFit/>
          </a:bodyPr>
          <a:lstStyle/>
          <a:p>
            <a:pPr>
              <a:lnSpc>
                <a:spcPct val="100000"/>
              </a:lnSpc>
              <a:spcBef>
                <a:spcPts val="100"/>
              </a:spcBef>
            </a:pPr>
            <a:r>
              <a:rPr lang="en-US" sz="1800" spc="-40" dirty="0" err="1">
                <a:solidFill>
                  <a:srgbClr val="5F5F60"/>
                </a:solidFill>
                <a:latin typeface="Franklin Gothic Medium"/>
                <a:cs typeface="Franklin Gothic Medium"/>
              </a:rPr>
              <a:t>Qantum</a:t>
            </a:r>
            <a:r>
              <a:rPr lang="ru-RU" sz="1800" spc="-40" dirty="0">
                <a:solidFill>
                  <a:srgbClr val="5F5F60"/>
                </a:solidFill>
                <a:latin typeface="Franklin Gothic Medium"/>
                <a:cs typeface="Franklin Gothic Medium"/>
              </a:rPr>
              <a:t>-</a:t>
            </a:r>
            <a:r>
              <a:rPr lang="en-US" sz="1800" spc="-40" dirty="0">
                <a:solidFill>
                  <a:srgbClr val="5F5F60"/>
                </a:solidFill>
                <a:latin typeface="Franklin Gothic Medium"/>
                <a:cs typeface="Franklin Gothic Medium"/>
              </a:rPr>
              <a:t>PCI</a:t>
            </a:r>
            <a:r>
              <a:rPr sz="1800" spc="-6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Card</a:t>
            </a:r>
            <a:endParaRPr sz="1800" dirty="0">
              <a:latin typeface="Franklin Gothic Medium"/>
              <a:cs typeface="Franklin Gothic Medium"/>
            </a:endParaRPr>
          </a:p>
        </p:txBody>
      </p:sp>
      <p:sp>
        <p:nvSpPr>
          <p:cNvPr id="64" name="object 64"/>
          <p:cNvSpPr/>
          <p:nvPr/>
        </p:nvSpPr>
        <p:spPr>
          <a:xfrm>
            <a:off x="179831" y="949452"/>
            <a:ext cx="9470390" cy="4486910"/>
          </a:xfrm>
          <a:custGeom>
            <a:avLst/>
            <a:gdLst/>
            <a:ahLst/>
            <a:cxnLst/>
            <a:rect l="l" t="t" r="r" b="b"/>
            <a:pathLst>
              <a:path w="9470390" h="4486910">
                <a:moveTo>
                  <a:pt x="0" y="4486656"/>
                </a:moveTo>
                <a:lnTo>
                  <a:pt x="9470136" y="4486656"/>
                </a:lnTo>
                <a:lnTo>
                  <a:pt x="9470136" y="0"/>
                </a:lnTo>
                <a:lnTo>
                  <a:pt x="0" y="0"/>
                </a:lnTo>
                <a:lnTo>
                  <a:pt x="0" y="4486656"/>
                </a:lnTo>
                <a:close/>
              </a:path>
            </a:pathLst>
          </a:custGeom>
          <a:ln w="12700">
            <a:solidFill>
              <a:srgbClr val="7A5E25"/>
            </a:solidFill>
          </a:ln>
        </p:spPr>
        <p:txBody>
          <a:bodyPr wrap="square" lIns="0" tIns="0" rIns="0" bIns="0" rtlCol="0"/>
          <a:lstStyle/>
          <a:p>
            <a:endParaRPr/>
          </a:p>
        </p:txBody>
      </p:sp>
      <p:sp>
        <p:nvSpPr>
          <p:cNvPr id="65" name="object 65"/>
          <p:cNvSpPr txBox="1"/>
          <p:nvPr/>
        </p:nvSpPr>
        <p:spPr>
          <a:xfrm>
            <a:off x="8323815" y="5079522"/>
            <a:ext cx="1332231" cy="299720"/>
          </a:xfrm>
          <a:prstGeom prst="rect">
            <a:avLst/>
          </a:prstGeom>
        </p:spPr>
        <p:txBody>
          <a:bodyPr vert="horz" wrap="square" lIns="0" tIns="12700" rIns="0" bIns="0" rtlCol="0">
            <a:spAutoFit/>
          </a:bodyPr>
          <a:lstStyle/>
          <a:p>
            <a:pPr>
              <a:lnSpc>
                <a:spcPct val="100000"/>
              </a:lnSpc>
              <a:spcBef>
                <a:spcPts val="100"/>
              </a:spcBef>
            </a:pPr>
            <a:r>
              <a:rPr sz="1800" spc="-40" dirty="0">
                <a:solidFill>
                  <a:srgbClr val="5F5F60"/>
                </a:solidFill>
                <a:latin typeface="Franklin Gothic Medium"/>
                <a:cs typeface="Franklin Gothic Medium"/>
              </a:rPr>
              <a:t>Time</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p:txBody>
      </p:sp>
      <p:sp>
        <p:nvSpPr>
          <p:cNvPr id="66" name="object 66"/>
          <p:cNvSpPr txBox="1"/>
          <p:nvPr/>
        </p:nvSpPr>
        <p:spPr>
          <a:xfrm>
            <a:off x="2882773"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7" name="object 67"/>
          <p:cNvSpPr txBox="1"/>
          <p:nvPr/>
        </p:nvSpPr>
        <p:spPr>
          <a:xfrm>
            <a:off x="5142229"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8" name="object 68"/>
          <p:cNvSpPr/>
          <p:nvPr/>
        </p:nvSpPr>
        <p:spPr>
          <a:xfrm>
            <a:off x="7477125" y="2615183"/>
            <a:ext cx="386080" cy="10795"/>
          </a:xfrm>
          <a:custGeom>
            <a:avLst/>
            <a:gdLst/>
            <a:ahLst/>
            <a:cxnLst/>
            <a:rect l="l" t="t" r="r" b="b"/>
            <a:pathLst>
              <a:path w="386079" h="10794">
                <a:moveTo>
                  <a:pt x="385572" y="0"/>
                </a:moveTo>
                <a:lnTo>
                  <a:pt x="0" y="0"/>
                </a:lnTo>
                <a:lnTo>
                  <a:pt x="0" y="10667"/>
                </a:lnTo>
                <a:lnTo>
                  <a:pt x="385572" y="10667"/>
                </a:lnTo>
                <a:lnTo>
                  <a:pt x="385572" y="0"/>
                </a:lnTo>
                <a:close/>
              </a:path>
            </a:pathLst>
          </a:custGeom>
          <a:solidFill>
            <a:srgbClr val="5F5F60"/>
          </a:solidFill>
        </p:spPr>
        <p:txBody>
          <a:bodyPr wrap="square" lIns="0" tIns="0" rIns="0" bIns="0" rtlCol="0"/>
          <a:lstStyle/>
          <a:p>
            <a:endParaRPr/>
          </a:p>
        </p:txBody>
      </p:sp>
      <p:sp>
        <p:nvSpPr>
          <p:cNvPr id="69" name="object 69"/>
          <p:cNvSpPr txBox="1"/>
          <p:nvPr/>
        </p:nvSpPr>
        <p:spPr>
          <a:xfrm>
            <a:off x="7478268" y="2241676"/>
            <a:ext cx="558165" cy="806450"/>
          </a:xfrm>
          <a:prstGeom prst="rect">
            <a:avLst/>
          </a:prstGeom>
        </p:spPr>
        <p:txBody>
          <a:bodyPr vert="horz" wrap="square" lIns="0" tIns="128905" rIns="0" bIns="0" rtlCol="0">
            <a:spAutoFit/>
          </a:bodyPr>
          <a:lstStyle/>
          <a:p>
            <a:pPr>
              <a:lnSpc>
                <a:spcPct val="100000"/>
              </a:lnSpc>
              <a:spcBef>
                <a:spcPts val="1015"/>
              </a:spcBef>
            </a:pPr>
            <a:r>
              <a:rPr sz="1800" spc="-50" dirty="0">
                <a:solidFill>
                  <a:srgbClr val="5F5F60"/>
                </a:solidFill>
                <a:latin typeface="Franklin Gothic Medium"/>
                <a:cs typeface="Franklin Gothic Medium"/>
              </a:rPr>
              <a:t>PPS</a:t>
            </a:r>
            <a:endParaRPr sz="1800">
              <a:latin typeface="Franklin Gothic Medium"/>
              <a:cs typeface="Franklin Gothic Medium"/>
            </a:endParaRPr>
          </a:p>
          <a:p>
            <a:pPr marL="3810">
              <a:lnSpc>
                <a:spcPct val="100000"/>
              </a:lnSpc>
              <a:spcBef>
                <a:spcPts val="910"/>
              </a:spcBef>
            </a:pPr>
            <a:r>
              <a:rPr sz="1800" spc="-50" dirty="0">
                <a:solidFill>
                  <a:srgbClr val="5F5F60"/>
                </a:solidFill>
                <a:latin typeface="Franklin Gothic Medium"/>
                <a:cs typeface="Franklin Gothic Medium"/>
              </a:rPr>
              <a:t>/PC</a:t>
            </a:r>
            <a:r>
              <a:rPr sz="1800" spc="-20" dirty="0">
                <a:solidFill>
                  <a:srgbClr val="5F5F60"/>
                </a:solidFill>
                <a:latin typeface="Franklin Gothic Medium"/>
                <a:cs typeface="Franklin Gothic Medium"/>
              </a:rPr>
              <a:t>I</a:t>
            </a:r>
            <a:r>
              <a:rPr sz="1800" spc="-10" dirty="0">
                <a:solidFill>
                  <a:srgbClr val="5F5F60"/>
                </a:solidFill>
                <a:latin typeface="Franklin Gothic Medium"/>
                <a:cs typeface="Franklin Gothic Medium"/>
              </a:rPr>
              <a:t>e</a:t>
            </a:r>
            <a:endParaRPr sz="1800">
              <a:latin typeface="Franklin Gothic Medium"/>
              <a:cs typeface="Franklin Gothic Medium"/>
            </a:endParaRPr>
          </a:p>
        </p:txBody>
      </p:sp>
      <p:sp>
        <p:nvSpPr>
          <p:cNvPr id="70" name="object 70"/>
          <p:cNvSpPr txBox="1"/>
          <p:nvPr/>
        </p:nvSpPr>
        <p:spPr>
          <a:xfrm>
            <a:off x="9763759" y="2188845"/>
            <a:ext cx="140716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3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71" name="object 71"/>
          <p:cNvSpPr/>
          <p:nvPr/>
        </p:nvSpPr>
        <p:spPr>
          <a:xfrm>
            <a:off x="2932938" y="2532126"/>
            <a:ext cx="341630" cy="2171065"/>
          </a:xfrm>
          <a:custGeom>
            <a:avLst/>
            <a:gdLst/>
            <a:ahLst/>
            <a:cxnLst/>
            <a:rect l="l" t="t" r="r" b="b"/>
            <a:pathLst>
              <a:path w="341629" h="2171065">
                <a:moveTo>
                  <a:pt x="36575" y="0"/>
                </a:moveTo>
                <a:lnTo>
                  <a:pt x="341375" y="318008"/>
                </a:lnTo>
              </a:path>
              <a:path w="341629" h="2171065">
                <a:moveTo>
                  <a:pt x="341375" y="0"/>
                </a:moveTo>
                <a:lnTo>
                  <a:pt x="36575" y="320801"/>
                </a:lnTo>
              </a:path>
              <a:path w="341629" h="2171065">
                <a:moveTo>
                  <a:pt x="0" y="1850136"/>
                </a:moveTo>
                <a:lnTo>
                  <a:pt x="304800" y="2168144"/>
                </a:lnTo>
              </a:path>
              <a:path w="341629" h="2171065">
                <a:moveTo>
                  <a:pt x="304800" y="1850136"/>
                </a:moveTo>
                <a:lnTo>
                  <a:pt x="0" y="2170938"/>
                </a:lnTo>
              </a:path>
            </a:pathLst>
          </a:custGeom>
          <a:ln w="38100">
            <a:solidFill>
              <a:srgbClr val="FF0000"/>
            </a:solidFill>
          </a:ln>
        </p:spPr>
        <p:txBody>
          <a:bodyPr wrap="square" lIns="0" tIns="0" rIns="0" bIns="0" rtlCol="0"/>
          <a:lstStyle/>
          <a:p>
            <a:endParaRPr/>
          </a:p>
        </p:txBody>
      </p:sp>
      <p:sp>
        <p:nvSpPr>
          <p:cNvPr id="72" name="object 72"/>
          <p:cNvSpPr txBox="1"/>
          <p:nvPr/>
        </p:nvSpPr>
        <p:spPr>
          <a:xfrm>
            <a:off x="2794380" y="4224654"/>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73" name="object 73"/>
          <p:cNvSpPr/>
          <p:nvPr/>
        </p:nvSpPr>
        <p:spPr>
          <a:xfrm>
            <a:off x="3378708" y="1845564"/>
            <a:ext cx="3994785" cy="3352800"/>
          </a:xfrm>
          <a:custGeom>
            <a:avLst/>
            <a:gdLst/>
            <a:ahLst/>
            <a:cxnLst/>
            <a:rect l="l" t="t" r="r" b="b"/>
            <a:pathLst>
              <a:path w="3994784" h="3352800">
                <a:moveTo>
                  <a:pt x="0" y="3352800"/>
                </a:moveTo>
                <a:lnTo>
                  <a:pt x="3994403" y="3352800"/>
                </a:lnTo>
                <a:lnTo>
                  <a:pt x="3994403" y="0"/>
                </a:lnTo>
                <a:lnTo>
                  <a:pt x="0" y="0"/>
                </a:lnTo>
                <a:lnTo>
                  <a:pt x="0" y="3352800"/>
                </a:lnTo>
                <a:close/>
              </a:path>
            </a:pathLst>
          </a:custGeom>
          <a:ln w="12700">
            <a:solidFill>
              <a:srgbClr val="7A5E25"/>
            </a:solidFill>
          </a:ln>
        </p:spPr>
        <p:txBody>
          <a:bodyPr wrap="square" lIns="0" tIns="0" rIns="0" bIns="0" rtlCol="0"/>
          <a:lstStyle/>
          <a:p>
            <a:endParaRPr/>
          </a:p>
        </p:txBody>
      </p:sp>
      <p:sp>
        <p:nvSpPr>
          <p:cNvPr id="74" name="object 7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909</Words>
  <Application>Microsoft Office PowerPoint</Application>
  <PresentationFormat>Широкоэкранный</PresentationFormat>
  <Paragraphs>183</Paragraphs>
  <Slides>21</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21</vt:i4>
      </vt:variant>
    </vt:vector>
  </HeadingPairs>
  <TitlesOfParts>
    <vt:vector size="31" baseType="lpstr">
      <vt:lpstr>Arial</vt:lpstr>
      <vt:lpstr>Arial MT</vt:lpstr>
      <vt:lpstr>Calibri</vt:lpstr>
      <vt:lpstr>Calibri Light</vt:lpstr>
      <vt:lpstr>Cambria Math</vt:lpstr>
      <vt:lpstr>Franklin Gothic Medium</vt:lpstr>
      <vt:lpstr>Tahoma</vt:lpstr>
      <vt:lpstr>Times New Roman</vt:lpstr>
      <vt:lpstr>Trebuchet MS</vt:lpstr>
      <vt:lpstr>Тема Office</vt:lpstr>
      <vt:lpstr>End User Synchronization Sincronización del usuario final</vt:lpstr>
      <vt:lpstr>"¿Por qué necesitamos sincronización?"</vt:lpstr>
      <vt:lpstr>Caso de uso: Plataformas en línea masivas</vt:lpstr>
      <vt:lpstr>Cómo sincronizar a los usuarios finales </vt:lpstr>
      <vt:lpstr>Traditional UWB application</vt:lpstr>
      <vt:lpstr>UWB comercial</vt:lpstr>
      <vt:lpstr>Sincronización de usuarios</vt:lpstr>
      <vt:lpstr>Time Drive Operation</vt:lpstr>
      <vt:lpstr>Flujo de Control en Modo de Reserva</vt:lpstr>
      <vt:lpstr>GPSDO avanzado</vt:lpstr>
      <vt:lpstr>FPGA</vt:lpstr>
      <vt:lpstr>Cómo usarlo</vt:lpstr>
      <vt:lpstr>Performance</vt:lpstr>
      <vt:lpstr>Performance</vt:lpstr>
      <vt:lpstr>Long-Term vs Short-Term Stability</vt:lpstr>
      <vt:lpstr>Performance</vt:lpstr>
      <vt:lpstr>Previous Versions</vt:lpstr>
      <vt:lpstr>Use Case: Network Telemetry</vt:lpstr>
      <vt:lpstr>Use Case: Distributed AI</vt:lpstr>
      <vt:lpstr>Use C ase: Multic ore Systems A c ross the Network</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60PT. BOOK.</dc:title>
  <dc:creator>Sylvia Ferrara</dc:creator>
  <cp:lastModifiedBy>SHIWA</cp:lastModifiedBy>
  <cp:revision>13</cp:revision>
  <dcterms:created xsi:type="dcterms:W3CDTF">2024-06-12T18:33:13Z</dcterms:created>
  <dcterms:modified xsi:type="dcterms:W3CDTF">2024-06-14T16:15:44Z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2022-02-10T00:00:00Z</vt:filetime>
  </property>
  <property fmtid="{D5CDD505-2E9C-101B-9397-08002B2CF9AE}" pid="3" name="Creator">
    <vt:lpwstr>Microsoft® PowerPoint® for Microsoft 365</vt:lpwstr>
  </property>
  <property fmtid="{D5CDD505-2E9C-101B-9397-08002B2CF9AE}" pid="4" name="LastSaved">
    <vt:filetime>2024-06-12T00:00:00Z</vt:filetime>
  </property>
</Properties>
</file>