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ppt/media/image10.jpg" ContentType="image/jpg"/>
  <Override PartName="/ppt/media/image13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6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ppt/media/image46.jpg" ContentType="image/jpg"/>
  <Override PartName="/ppt/media/image47.jpg" ContentType="image/jpg"/>
  <Override PartName="/ppt/media/image4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4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91" r:id="rId18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A841-C0A2-4DDE-BD50-CDE80D204315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B14E3-A5A6-4971-AB85-46DB45B96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11DC0-57F4-42AC-97EC-358A4B9E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C98E9-85B4-4B26-807D-6B476141E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266A9-55CB-4844-BC69-31993351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6CB20D-A4FB-4DE0-9503-00C1EF93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015B6-2670-4570-8BC4-FFC11614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78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7ED76-0F18-45D4-BDD5-B12C4E89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FFFAC2-2567-47A8-9CF8-3C9CA6099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785323-BD5B-4DEE-9F1E-05D89EE1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0746F3-E096-4BE6-B799-85130460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F330C9-C371-4852-85BC-447A0CED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6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C232BC-222B-49BD-9774-B859BE7E1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BCCBF9-5125-422F-8121-A6EA5A06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AFC7D-C41F-471C-883F-30DE0486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235664-FF1D-4468-944A-A52E1EE1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58A8E-4ECE-46DB-A6A4-0F580832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73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| full watercolor">
  <p:cSld name="2_title | full watercolo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2371414" y="74164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  <a:defRPr sz="6000" b="0" i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1"/>
          </p:nvPr>
        </p:nvSpPr>
        <p:spPr>
          <a:xfrm>
            <a:off x="2371414" y="32092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37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6EF20-29AF-440E-96B3-23CA19A2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4EDD2C-95C0-4228-BE7F-10B5CA02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08425B-A1B5-48C7-9E6D-E92862E0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8AAEDB-5559-4119-9980-2B30D800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2FDBD9-3BF7-4DB7-A05C-DB015F02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17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B9335-215B-4D01-9D32-EBC7FD94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7D1318-998B-410E-A713-B0E7156F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2C71D-6375-4650-ABFF-869EFBBD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7BB06-BDFE-4C44-AADB-38471B5C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8F8BCA-7027-4A70-BDAB-56B73A79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5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48C06-598C-4B40-A890-4A598544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D0EAD-9C9A-4176-8399-5686F1193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4D772D-E425-4512-BEB7-0CB0D7A5D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62C28C-8506-450B-AD9D-32C4773E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41652-7990-410D-A376-7DB726A3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262E1-B76C-41F6-BA86-006E2DF4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7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B4B3-32A9-441D-B8E9-DC6E39AA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B9521-9F59-44A5-9348-F5739FFAF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86CA72-9AC0-4088-8A85-2E9AAF155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F76682-3E08-46E2-8A31-AEBA5299D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1CB503-EABF-4E7F-B362-306A84101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9AF129-20CA-4A74-AEA5-CC3B114A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07675F-BA50-4730-98C0-DD0DF28F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A7AD85-5C33-4F9C-A868-69DEF7E2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0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9159C-4E0D-433E-B83C-07457B5C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0F3F1-7325-4623-BCE0-3FD1307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0A6465-956B-4E52-A9BA-52906535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6FB807-ADC3-4075-9E29-638C44D2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9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F6FCA7-48C5-475D-9AFA-6ADBC3BB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63C059-77E3-4E15-88C0-1A1825A1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E6C70-B1F9-4D24-B6FA-531CEE4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8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A6DEB-1032-4B00-AD5A-F8A424A9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4EC127-4DEB-4179-8499-D4998A4A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318385-CD2F-4937-971F-7B37D455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D5C3A8-43EC-4FB1-97FB-235B4C25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3BB0C9-54A0-4885-91F1-0624CC52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7EA7F5-24B4-4338-A200-099A46F7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9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39939-ED51-4C0C-A4FB-06E98D01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31F8B2-0C82-4A20-B6E0-ABE06F9DA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42C8F7-E51B-494A-BCB8-D7842815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F7B4CE-99DE-4406-89BF-0D27ABB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EC14B2-4965-424D-A59A-94193A5D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C52A23-E342-4DAB-B9DC-E8B128B7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476E7-0D1A-4E77-8416-60576F73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5A29D3-9CDB-4063-9048-1670E658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6F6ED1-2234-4EF4-9C2C-F0ED82A7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D26BB-BEAC-4374-9058-68BCF31E1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2354F-3701-4EE5-A743-2FEE738DA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13" Type="http://schemas.openxmlformats.org/officeDocument/2006/relationships/image" Target="../media/image38.jpg"/><Relationship Id="rId18" Type="http://schemas.openxmlformats.org/officeDocument/2006/relationships/image" Target="../media/image43.jpg"/><Relationship Id="rId3" Type="http://schemas.openxmlformats.org/officeDocument/2006/relationships/image" Target="../media/image28.png"/><Relationship Id="rId7" Type="http://schemas.openxmlformats.org/officeDocument/2006/relationships/image" Target="../media/image32.jpg"/><Relationship Id="rId12" Type="http://schemas.openxmlformats.org/officeDocument/2006/relationships/image" Target="../media/image37.jpg"/><Relationship Id="rId17" Type="http://schemas.openxmlformats.org/officeDocument/2006/relationships/image" Target="../media/image42.jpg"/><Relationship Id="rId2" Type="http://schemas.openxmlformats.org/officeDocument/2006/relationships/image" Target="../media/image27.png"/><Relationship Id="rId16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11" Type="http://schemas.openxmlformats.org/officeDocument/2006/relationships/image" Target="../media/image36.jpg"/><Relationship Id="rId5" Type="http://schemas.openxmlformats.org/officeDocument/2006/relationships/image" Target="../media/image30.png"/><Relationship Id="rId15" Type="http://schemas.openxmlformats.org/officeDocument/2006/relationships/image" Target="../media/image40.jpg"/><Relationship Id="rId10" Type="http://schemas.openxmlformats.org/officeDocument/2006/relationships/image" Target="../media/image35.jpg"/><Relationship Id="rId4" Type="http://schemas.openxmlformats.org/officeDocument/2006/relationships/image" Target="../media/image29.png"/><Relationship Id="rId9" Type="http://schemas.openxmlformats.org/officeDocument/2006/relationships/image" Target="../media/image34.jpg"/><Relationship Id="rId14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43;p1" descr="Graphical user interface&#10;&#10;Description automatically generated">
            <a:extLst>
              <a:ext uri="{FF2B5EF4-FFF2-40B4-BE49-F238E27FC236}">
                <a16:creationId xmlns:a16="http://schemas.microsoft.com/office/drawing/2014/main" id="{3BF63F1F-193C-4AB3-B2A7-58CB416CDD1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29" b="28"/>
          <a:stretch/>
        </p:blipFill>
        <p:spPr>
          <a:xfrm>
            <a:off x="0" y="3275599"/>
            <a:ext cx="12159988" cy="361989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61" name="Google Shape;261;p1"/>
          <p:cNvSpPr txBox="1">
            <a:spLocks noGrp="1"/>
          </p:cNvSpPr>
          <p:nvPr>
            <p:ph type="ctrTitle"/>
          </p:nvPr>
        </p:nvSpPr>
        <p:spPr>
          <a:xfrm>
            <a:off x="1034615" y="329842"/>
            <a:ext cx="10648063" cy="18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</a:pPr>
            <a:r>
              <a:rPr lang="ru-RU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Точность времени </a:t>
            </a:r>
            <a:br>
              <a:rPr lang="ru-RU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</a:br>
            <a:r>
              <a:rPr lang="ru-RU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в электроэнергетике</a:t>
            </a:r>
            <a:br>
              <a:rPr lang="ru-RU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</a:br>
            <a:r>
              <a:rPr lang="en-US" sz="4900" dirty="0" err="1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Qantum</a:t>
            </a:r>
            <a:r>
              <a:rPr lang="en-US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 </a:t>
            </a:r>
            <a:r>
              <a:rPr lang="en-US" sz="4900" dirty="0" err="1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TimeCardTM</a:t>
            </a:r>
            <a:r>
              <a:rPr lang="en-US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535FD-CEAC-408F-81C9-BC78805EE676}"/>
              </a:ext>
            </a:extLst>
          </p:cNvPr>
          <p:cNvSpPr txBox="1"/>
          <p:nvPr/>
        </p:nvSpPr>
        <p:spPr>
          <a:xfrm>
            <a:off x="7448924" y="2489682"/>
            <a:ext cx="4886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>
                <a:latin typeface="Quattrocento Sans" panose="020B0604020202020204" charset="0"/>
                <a:cs typeface="Quattrocento Sans" panose="020B0604020202020204" charset="0"/>
              </a:rPr>
              <a:t>Время – это сердцебиение системы!</a:t>
            </a:r>
            <a:endParaRPr lang="en-US" sz="2000" i="1" dirty="0">
              <a:latin typeface="Quattrocento Sans" panose="020B0604020202020204" charset="0"/>
              <a:cs typeface="Quattrocento Sans" panose="020B0604020202020204" charset="0"/>
            </a:endParaRPr>
          </a:p>
          <a:p>
            <a:r>
              <a:rPr lang="es-ES" sz="2000" i="1" dirty="0">
                <a:latin typeface="Quattrocento Sans" panose="020B0604020202020204" charset="0"/>
                <a:cs typeface="Quattrocento Sans" panose="020B0604020202020204" charset="0"/>
              </a:rPr>
              <a:t>El tiempo es el latido del sistema! </a:t>
            </a:r>
            <a:endParaRPr lang="ru-RU" sz="2000" i="1" dirty="0">
              <a:latin typeface="Quattrocento Sans" panose="020B0604020202020204" charset="0"/>
              <a:cs typeface="Quattrocento Sa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E6578-DF9B-45F5-A2BD-FFBD09AB4E7F}"/>
              </a:ext>
            </a:extLst>
          </p:cNvPr>
          <p:cNvSpPr txBox="1"/>
          <p:nvPr/>
        </p:nvSpPr>
        <p:spPr>
          <a:xfrm>
            <a:off x="32012" y="6430289"/>
            <a:ext cx="2305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Quattrocento Sans" panose="020B0604020202020204" charset="0"/>
                <a:cs typeface="Quattrocento Sans" panose="020B0604020202020204" charset="0"/>
              </a:rPr>
              <a:t>https://qantum.pro</a:t>
            </a:r>
          </a:p>
        </p:txBody>
      </p:sp>
      <p:pic>
        <p:nvPicPr>
          <p:cNvPr id="1028" name="Picture 4" descr="time_server_qantum">
            <a:extLst>
              <a:ext uri="{FF2B5EF4-FFF2-40B4-BE49-F238E27FC236}">
                <a16:creationId xmlns:a16="http://schemas.microsoft.com/office/drawing/2014/main" id="{DDB0A4B9-DBFB-4F4F-A57B-829B0E73F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3305">
            <a:off x="441471" y="2210883"/>
            <a:ext cx="4507272" cy="338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oogle Shape;1808;p66">
            <a:extLst>
              <a:ext uri="{FF2B5EF4-FFF2-40B4-BE49-F238E27FC236}">
                <a16:creationId xmlns:a16="http://schemas.microsoft.com/office/drawing/2014/main" id="{1590C18D-9C62-4DB4-BB09-259DCA0921CA}"/>
              </a:ext>
            </a:extLst>
          </p:cNvPr>
          <p:cNvGrpSpPr/>
          <p:nvPr/>
        </p:nvGrpSpPr>
        <p:grpSpPr>
          <a:xfrm>
            <a:off x="5040087" y="303766"/>
            <a:ext cx="974913" cy="974913"/>
            <a:chOff x="4167000" y="2166750"/>
            <a:chExt cx="810000" cy="810000"/>
          </a:xfrm>
        </p:grpSpPr>
        <p:sp>
          <p:nvSpPr>
            <p:cNvPr id="16" name="Google Shape;1809;p66">
              <a:extLst>
                <a:ext uri="{FF2B5EF4-FFF2-40B4-BE49-F238E27FC236}">
                  <a16:creationId xmlns:a16="http://schemas.microsoft.com/office/drawing/2014/main" id="{94AEF731-3CC8-453C-8416-63BC8607A41E}"/>
                </a:ext>
              </a:extLst>
            </p:cNvPr>
            <p:cNvSpPr/>
            <p:nvPr/>
          </p:nvSpPr>
          <p:spPr>
            <a:xfrm>
              <a:off x="4167000" y="216675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1072618" h="1072618" extrusionOk="0">
                  <a:moveTo>
                    <a:pt x="95770" y="1072619"/>
                  </a:moveTo>
                  <a:cubicBezTo>
                    <a:pt x="43416" y="1072619"/>
                    <a:pt x="0" y="1029203"/>
                    <a:pt x="0" y="976849"/>
                  </a:cubicBezTo>
                  <a:lnTo>
                    <a:pt x="0" y="95770"/>
                  </a:lnTo>
                  <a:cubicBezTo>
                    <a:pt x="0" y="43416"/>
                    <a:pt x="43416" y="0"/>
                    <a:pt x="95770" y="0"/>
                  </a:cubicBezTo>
                  <a:lnTo>
                    <a:pt x="976849" y="0"/>
                  </a:lnTo>
                  <a:cubicBezTo>
                    <a:pt x="1029203" y="0"/>
                    <a:pt x="1072619" y="43416"/>
                    <a:pt x="1072619" y="95770"/>
                  </a:cubicBezTo>
                  <a:lnTo>
                    <a:pt x="1072619" y="976849"/>
                  </a:lnTo>
                  <a:cubicBezTo>
                    <a:pt x="1072619" y="1029203"/>
                    <a:pt x="1029203" y="1072619"/>
                    <a:pt x="976849" y="1072619"/>
                  </a:cubicBezTo>
                  <a:lnTo>
                    <a:pt x="95770" y="1072619"/>
                  </a:lnTo>
                  <a:close/>
                </a:path>
              </a:pathLst>
            </a:custGeom>
            <a:gradFill>
              <a:gsLst>
                <a:gs pos="0">
                  <a:srgbClr val="005CA9"/>
                </a:gs>
                <a:gs pos="91200">
                  <a:srgbClr val="002856"/>
                </a:gs>
                <a:gs pos="100000">
                  <a:srgbClr val="002856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0000" tIns="62400" rIns="120000" bIns="62400" anchor="ctr" anchorCtr="0">
              <a:noAutofit/>
            </a:bodyPr>
            <a:lstStyle/>
            <a:p>
              <a:pPr>
                <a:buClr>
                  <a:srgbClr val="182677"/>
                </a:buClr>
                <a:buSzPts val="1800"/>
              </a:pP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7" name="Google Shape;1810;p66">
              <a:extLst>
                <a:ext uri="{FF2B5EF4-FFF2-40B4-BE49-F238E27FC236}">
                  <a16:creationId xmlns:a16="http://schemas.microsoft.com/office/drawing/2014/main" id="{D8D65A15-BCAA-4617-B2C3-89738F3358AD}"/>
                </a:ext>
              </a:extLst>
            </p:cNvPr>
            <p:cNvGrpSpPr/>
            <p:nvPr/>
          </p:nvGrpSpPr>
          <p:grpSpPr>
            <a:xfrm>
              <a:off x="4212051" y="2315099"/>
              <a:ext cx="719899" cy="513302"/>
              <a:chOff x="6103026" y="1909193"/>
              <a:chExt cx="719899" cy="513302"/>
            </a:xfrm>
          </p:grpSpPr>
          <p:sp>
            <p:nvSpPr>
              <p:cNvPr id="18" name="Google Shape;1811;p66">
                <a:extLst>
                  <a:ext uri="{FF2B5EF4-FFF2-40B4-BE49-F238E27FC236}">
                    <a16:creationId xmlns:a16="http://schemas.microsoft.com/office/drawing/2014/main" id="{06519E1E-71B7-48BF-AD6A-15E4EA5408A7}"/>
                  </a:ext>
                </a:extLst>
              </p:cNvPr>
              <p:cNvSpPr/>
              <p:nvPr/>
            </p:nvSpPr>
            <p:spPr>
              <a:xfrm>
                <a:off x="6177797" y="1909193"/>
                <a:ext cx="571976" cy="513302"/>
              </a:xfrm>
              <a:custGeom>
                <a:avLst/>
                <a:gdLst/>
                <a:ahLst/>
                <a:cxnLst/>
                <a:rect l="l" t="t" r="r" b="b"/>
                <a:pathLst>
                  <a:path w="571976" h="513302" extrusionOk="0">
                    <a:moveTo>
                      <a:pt x="274129" y="513302"/>
                    </a:moveTo>
                    <a:lnTo>
                      <a:pt x="272510" y="513302"/>
                    </a:lnTo>
                    <a:cubicBezTo>
                      <a:pt x="215360" y="510635"/>
                      <a:pt x="186214" y="345091"/>
                      <a:pt x="176308" y="274130"/>
                    </a:cubicBezTo>
                    <a:cubicBezTo>
                      <a:pt x="163068" y="146018"/>
                      <a:pt x="130778" y="30099"/>
                      <a:pt x="108490" y="30099"/>
                    </a:cubicBezTo>
                    <a:lnTo>
                      <a:pt x="108490" y="30099"/>
                    </a:lnTo>
                    <a:cubicBezTo>
                      <a:pt x="87059" y="30099"/>
                      <a:pt x="49339" y="144399"/>
                      <a:pt x="29337" y="268224"/>
                    </a:cubicBezTo>
                    <a:lnTo>
                      <a:pt x="0" y="263557"/>
                    </a:lnTo>
                    <a:cubicBezTo>
                      <a:pt x="12668" y="184499"/>
                      <a:pt x="48577" y="572"/>
                      <a:pt x="108204" y="0"/>
                    </a:cubicBezTo>
                    <a:lnTo>
                      <a:pt x="108204" y="0"/>
                    </a:lnTo>
                    <a:cubicBezTo>
                      <a:pt x="170974" y="0"/>
                      <a:pt x="197263" y="188785"/>
                      <a:pt x="205645" y="270129"/>
                    </a:cubicBezTo>
                    <a:cubicBezTo>
                      <a:pt x="221171" y="380429"/>
                      <a:pt x="253270" y="482251"/>
                      <a:pt x="273653" y="483203"/>
                    </a:cubicBezTo>
                    <a:lnTo>
                      <a:pt x="273653" y="483203"/>
                    </a:lnTo>
                    <a:cubicBezTo>
                      <a:pt x="273653" y="483203"/>
                      <a:pt x="284893" y="481298"/>
                      <a:pt x="300323" y="429101"/>
                    </a:cubicBezTo>
                    <a:cubicBezTo>
                      <a:pt x="311753" y="391001"/>
                      <a:pt x="321469" y="339662"/>
                      <a:pt x="330803" y="290322"/>
                    </a:cubicBezTo>
                    <a:cubicBezTo>
                      <a:pt x="353092" y="172974"/>
                      <a:pt x="365093" y="116491"/>
                      <a:pt x="396335" y="115729"/>
                    </a:cubicBezTo>
                    <a:cubicBezTo>
                      <a:pt x="439674" y="114776"/>
                      <a:pt x="453485" y="184595"/>
                      <a:pt x="467297" y="258604"/>
                    </a:cubicBezTo>
                    <a:cubicBezTo>
                      <a:pt x="474059" y="293751"/>
                      <a:pt x="485108" y="352139"/>
                      <a:pt x="496538" y="358616"/>
                    </a:cubicBezTo>
                    <a:cubicBezTo>
                      <a:pt x="503206" y="353092"/>
                      <a:pt x="510826" y="322993"/>
                      <a:pt x="515588" y="304705"/>
                    </a:cubicBezTo>
                    <a:cubicBezTo>
                      <a:pt x="524066" y="271463"/>
                      <a:pt x="532829" y="236982"/>
                      <a:pt x="551498" y="218980"/>
                    </a:cubicBezTo>
                    <a:lnTo>
                      <a:pt x="571976" y="240602"/>
                    </a:lnTo>
                    <a:cubicBezTo>
                      <a:pt x="559499" y="252412"/>
                      <a:pt x="551498" y="283940"/>
                      <a:pt x="544449" y="311753"/>
                    </a:cubicBezTo>
                    <a:cubicBezTo>
                      <a:pt x="535591" y="346805"/>
                      <a:pt x="528638" y="374428"/>
                      <a:pt x="510826" y="384620"/>
                    </a:cubicBezTo>
                    <a:cubicBezTo>
                      <a:pt x="504122" y="388369"/>
                      <a:pt x="496193" y="389261"/>
                      <a:pt x="488823" y="387096"/>
                    </a:cubicBezTo>
                    <a:cubicBezTo>
                      <a:pt x="461486" y="379095"/>
                      <a:pt x="451866" y="335090"/>
                      <a:pt x="438245" y="263843"/>
                    </a:cubicBezTo>
                    <a:cubicBezTo>
                      <a:pt x="430625" y="223552"/>
                      <a:pt x="416528" y="149543"/>
                      <a:pt x="399002" y="145256"/>
                    </a:cubicBezTo>
                    <a:cubicBezTo>
                      <a:pt x="386144" y="158686"/>
                      <a:pt x="370427" y="240506"/>
                      <a:pt x="360236" y="295466"/>
                    </a:cubicBezTo>
                    <a:cubicBezTo>
                      <a:pt x="334899" y="430435"/>
                      <a:pt x="316992" y="513302"/>
                      <a:pt x="274129" y="5133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1812;p66">
                <a:extLst>
                  <a:ext uri="{FF2B5EF4-FFF2-40B4-BE49-F238E27FC236}">
                    <a16:creationId xmlns:a16="http://schemas.microsoft.com/office/drawing/2014/main" id="{F8B36B56-EE39-4A10-8423-777C575E52E8}"/>
                  </a:ext>
                </a:extLst>
              </p:cNvPr>
              <p:cNvSpPr/>
              <p:nvPr/>
            </p:nvSpPr>
            <p:spPr>
              <a:xfrm>
                <a:off x="6103026" y="2180941"/>
                <a:ext cx="719899" cy="14859"/>
              </a:xfrm>
              <a:custGeom>
                <a:avLst/>
                <a:gdLst/>
                <a:ahLst/>
                <a:cxnLst/>
                <a:rect l="l" t="t" r="r" b="b"/>
                <a:pathLst>
                  <a:path w="719899" h="14859" extrusionOk="0">
                    <a:moveTo>
                      <a:pt x="0" y="0"/>
                    </a:moveTo>
                    <a:lnTo>
                      <a:pt x="719900" y="0"/>
                    </a:lnTo>
                    <a:lnTo>
                      <a:pt x="719900" y="14859"/>
                    </a:lnTo>
                    <a:lnTo>
                      <a:pt x="0" y="148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95E54A-228C-48EA-B24A-E2E628D4E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7237" y="6266387"/>
            <a:ext cx="2449426" cy="5235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533400"/>
            <a:ext cx="9906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3200" dirty="0">
                <a:latin typeface="Arial MT"/>
                <a:cs typeface="Arial MT"/>
              </a:rPr>
              <a:t>Что делает наше решение для точного времени?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981200"/>
            <a:ext cx="8642198" cy="192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Компоненты легко доступны и могут быть переконфигурированы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Приемники GNSS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Мастер-часы, граничные часы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PTP 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Прозрачные Ethernet-коммутаторы PTP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Осцилляторы с большим временем удержания (атомные часы)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457200"/>
            <a:ext cx="7059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spc="-5" dirty="0">
                <a:solidFill>
                  <a:srgbClr val="12569B"/>
                </a:solidFill>
              </a:rPr>
              <a:t>Интеграция системы точного времени</a:t>
            </a:r>
            <a:endParaRPr lang="en-US"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1828800" y="2362200"/>
            <a:ext cx="4863465" cy="22320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Объединение компонентов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Набор сложных задач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Проектирование системы точного времени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Построение системы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Настройка системы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Тестирование системы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5484" y="1341104"/>
            <a:ext cx="2449067" cy="1053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2768" y="1341104"/>
            <a:ext cx="2447544" cy="1053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4734" y="2924555"/>
            <a:ext cx="808952" cy="6248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313421" y="2947416"/>
            <a:ext cx="3516629" cy="2504440"/>
            <a:chOff x="7313421" y="2947416"/>
            <a:chExt cx="3516629" cy="25044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20494" y="2947416"/>
              <a:ext cx="808952" cy="6248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19771" y="4293108"/>
              <a:ext cx="2016760" cy="1152525"/>
            </a:xfrm>
            <a:custGeom>
              <a:avLst/>
              <a:gdLst/>
              <a:ahLst/>
              <a:cxnLst/>
              <a:rect l="l" t="t" r="r" b="b"/>
              <a:pathLst>
                <a:path w="2016759" h="1152525">
                  <a:moveTo>
                    <a:pt x="1824227" y="0"/>
                  </a:moveTo>
                  <a:lnTo>
                    <a:pt x="192024" y="0"/>
                  </a:lnTo>
                  <a:lnTo>
                    <a:pt x="147996" y="5071"/>
                  </a:lnTo>
                  <a:lnTo>
                    <a:pt x="107579" y="19518"/>
                  </a:lnTo>
                  <a:lnTo>
                    <a:pt x="71925" y="42187"/>
                  </a:lnTo>
                  <a:lnTo>
                    <a:pt x="42187" y="71925"/>
                  </a:lnTo>
                  <a:lnTo>
                    <a:pt x="19518" y="107579"/>
                  </a:lnTo>
                  <a:lnTo>
                    <a:pt x="5071" y="147996"/>
                  </a:lnTo>
                  <a:lnTo>
                    <a:pt x="0" y="192024"/>
                  </a:lnTo>
                  <a:lnTo>
                    <a:pt x="0" y="960120"/>
                  </a:lnTo>
                  <a:lnTo>
                    <a:pt x="5071" y="1004147"/>
                  </a:lnTo>
                  <a:lnTo>
                    <a:pt x="19518" y="1044564"/>
                  </a:lnTo>
                  <a:lnTo>
                    <a:pt x="42187" y="1080218"/>
                  </a:lnTo>
                  <a:lnTo>
                    <a:pt x="71925" y="1109956"/>
                  </a:lnTo>
                  <a:lnTo>
                    <a:pt x="107579" y="1132625"/>
                  </a:lnTo>
                  <a:lnTo>
                    <a:pt x="147996" y="1147072"/>
                  </a:lnTo>
                  <a:lnTo>
                    <a:pt x="192024" y="1152144"/>
                  </a:lnTo>
                  <a:lnTo>
                    <a:pt x="1824227" y="1152144"/>
                  </a:lnTo>
                  <a:lnTo>
                    <a:pt x="1868255" y="1147072"/>
                  </a:lnTo>
                  <a:lnTo>
                    <a:pt x="1908672" y="1132625"/>
                  </a:lnTo>
                  <a:lnTo>
                    <a:pt x="1944326" y="1109956"/>
                  </a:lnTo>
                  <a:lnTo>
                    <a:pt x="1974064" y="1080218"/>
                  </a:lnTo>
                  <a:lnTo>
                    <a:pt x="1996733" y="1044564"/>
                  </a:lnTo>
                  <a:lnTo>
                    <a:pt x="2011180" y="1004147"/>
                  </a:lnTo>
                  <a:lnTo>
                    <a:pt x="2016252" y="960120"/>
                  </a:lnTo>
                  <a:lnTo>
                    <a:pt x="2016252" y="192024"/>
                  </a:lnTo>
                  <a:lnTo>
                    <a:pt x="2011180" y="147996"/>
                  </a:lnTo>
                  <a:lnTo>
                    <a:pt x="1996733" y="107579"/>
                  </a:lnTo>
                  <a:lnTo>
                    <a:pt x="1974064" y="71925"/>
                  </a:lnTo>
                  <a:lnTo>
                    <a:pt x="1944326" y="42187"/>
                  </a:lnTo>
                  <a:lnTo>
                    <a:pt x="1908672" y="19518"/>
                  </a:lnTo>
                  <a:lnTo>
                    <a:pt x="1868255" y="5071"/>
                  </a:lnTo>
                  <a:lnTo>
                    <a:pt x="1824227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9771" y="4293108"/>
              <a:ext cx="2016760" cy="1152525"/>
            </a:xfrm>
            <a:custGeom>
              <a:avLst/>
              <a:gdLst/>
              <a:ahLst/>
              <a:cxnLst/>
              <a:rect l="l" t="t" r="r" b="b"/>
              <a:pathLst>
                <a:path w="2016759" h="1152525">
                  <a:moveTo>
                    <a:pt x="0" y="192024"/>
                  </a:moveTo>
                  <a:lnTo>
                    <a:pt x="5071" y="147996"/>
                  </a:lnTo>
                  <a:lnTo>
                    <a:pt x="19518" y="107579"/>
                  </a:lnTo>
                  <a:lnTo>
                    <a:pt x="42187" y="71925"/>
                  </a:lnTo>
                  <a:lnTo>
                    <a:pt x="71925" y="42187"/>
                  </a:lnTo>
                  <a:lnTo>
                    <a:pt x="107579" y="19518"/>
                  </a:lnTo>
                  <a:lnTo>
                    <a:pt x="147996" y="5071"/>
                  </a:lnTo>
                  <a:lnTo>
                    <a:pt x="192024" y="0"/>
                  </a:lnTo>
                  <a:lnTo>
                    <a:pt x="1824227" y="0"/>
                  </a:lnTo>
                  <a:lnTo>
                    <a:pt x="1868255" y="5071"/>
                  </a:lnTo>
                  <a:lnTo>
                    <a:pt x="1908672" y="19518"/>
                  </a:lnTo>
                  <a:lnTo>
                    <a:pt x="1944326" y="42187"/>
                  </a:lnTo>
                  <a:lnTo>
                    <a:pt x="1974064" y="71925"/>
                  </a:lnTo>
                  <a:lnTo>
                    <a:pt x="1996733" y="107579"/>
                  </a:lnTo>
                  <a:lnTo>
                    <a:pt x="2011180" y="147996"/>
                  </a:lnTo>
                  <a:lnTo>
                    <a:pt x="2016252" y="192024"/>
                  </a:lnTo>
                  <a:lnTo>
                    <a:pt x="2016252" y="960120"/>
                  </a:lnTo>
                  <a:lnTo>
                    <a:pt x="2011180" y="1004147"/>
                  </a:lnTo>
                  <a:lnTo>
                    <a:pt x="1996733" y="1044564"/>
                  </a:lnTo>
                  <a:lnTo>
                    <a:pt x="1974064" y="1080218"/>
                  </a:lnTo>
                  <a:lnTo>
                    <a:pt x="1944326" y="1109956"/>
                  </a:lnTo>
                  <a:lnTo>
                    <a:pt x="1908672" y="1132625"/>
                  </a:lnTo>
                  <a:lnTo>
                    <a:pt x="1868255" y="1147072"/>
                  </a:lnTo>
                  <a:lnTo>
                    <a:pt x="1824227" y="1152144"/>
                  </a:lnTo>
                  <a:lnTo>
                    <a:pt x="192024" y="1152144"/>
                  </a:lnTo>
                  <a:lnTo>
                    <a:pt x="147996" y="1147072"/>
                  </a:lnTo>
                  <a:lnTo>
                    <a:pt x="107579" y="1132625"/>
                  </a:lnTo>
                  <a:lnTo>
                    <a:pt x="71925" y="1109956"/>
                  </a:lnTo>
                  <a:lnTo>
                    <a:pt x="42187" y="1080218"/>
                  </a:lnTo>
                  <a:lnTo>
                    <a:pt x="19518" y="1044564"/>
                  </a:lnTo>
                  <a:lnTo>
                    <a:pt x="5071" y="1004147"/>
                  </a:lnTo>
                  <a:lnTo>
                    <a:pt x="0" y="960120"/>
                  </a:lnTo>
                  <a:lnTo>
                    <a:pt x="0" y="192024"/>
                  </a:lnTo>
                  <a:close/>
                </a:path>
              </a:pathLst>
            </a:custGeom>
            <a:ln w="12700">
              <a:solidFill>
                <a:srgbClr val="093D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93841" y="945641"/>
            <a:ext cx="129286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67640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 MT"/>
                <a:cs typeface="Arial MT"/>
              </a:rPr>
              <a:t>GNSS 1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(e.g.,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GPS)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36531" y="945641"/>
            <a:ext cx="1854708" cy="5777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GNSS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</a:p>
          <a:p>
            <a:pPr algn="ctr">
              <a:lnSpc>
                <a:spcPts val="2160"/>
              </a:lnSpc>
            </a:pPr>
            <a:r>
              <a:rPr sz="2000" spc="-5" dirty="0">
                <a:latin typeface="Arial MT"/>
                <a:cs typeface="Arial MT"/>
              </a:rPr>
              <a:t>(e.g.,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lang="ru-RU" sz="2000" spc="-80" dirty="0">
                <a:latin typeface="Arial MT"/>
                <a:cs typeface="Arial MT"/>
              </a:rPr>
              <a:t>ГЛОНАС</a:t>
            </a:r>
            <a:r>
              <a:rPr sz="2000" dirty="0">
                <a:latin typeface="Arial MT"/>
                <a:cs typeface="Arial MT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62215" y="4338066"/>
            <a:ext cx="1533525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algn="ctr">
              <a:lnSpc>
                <a:spcPts val="2300"/>
              </a:lnSpc>
              <a:spcBef>
                <a:spcPts val="660"/>
              </a:spcBef>
            </a:pP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Time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assessor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dispatcher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4552" y="2997728"/>
            <a:ext cx="1727324" cy="8750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97958" y="5639815"/>
            <a:ext cx="2409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Precision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</a:p>
          <a:p>
            <a:pPr marL="635" algn="ctr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Digital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Substation</a:t>
            </a: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7461" y="2207516"/>
            <a:ext cx="1005678" cy="62253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13845" y="2207516"/>
            <a:ext cx="1007138" cy="62253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096000" y="3534155"/>
            <a:ext cx="4334510" cy="2482215"/>
          </a:xfrm>
          <a:custGeom>
            <a:avLst/>
            <a:gdLst/>
            <a:ahLst/>
            <a:cxnLst/>
            <a:rect l="l" t="t" r="r" b="b"/>
            <a:pathLst>
              <a:path w="4220209" h="2482215">
                <a:moveTo>
                  <a:pt x="1099566" y="1341755"/>
                </a:moveTo>
                <a:lnTo>
                  <a:pt x="1086205" y="1333690"/>
                </a:lnTo>
                <a:lnTo>
                  <a:pt x="1081532" y="1328801"/>
                </a:lnTo>
                <a:lnTo>
                  <a:pt x="1078014" y="1328750"/>
                </a:lnTo>
                <a:lnTo>
                  <a:pt x="999363" y="1281303"/>
                </a:lnTo>
                <a:lnTo>
                  <a:pt x="991616" y="1283208"/>
                </a:lnTo>
                <a:lnTo>
                  <a:pt x="987933" y="1289177"/>
                </a:lnTo>
                <a:lnTo>
                  <a:pt x="984377" y="1295146"/>
                </a:lnTo>
                <a:lnTo>
                  <a:pt x="986282" y="1303020"/>
                </a:lnTo>
                <a:lnTo>
                  <a:pt x="992251" y="1306703"/>
                </a:lnTo>
                <a:lnTo>
                  <a:pt x="1026414" y="1327327"/>
                </a:lnTo>
                <a:lnTo>
                  <a:pt x="1003300" y="1326388"/>
                </a:lnTo>
                <a:lnTo>
                  <a:pt x="957453" y="1323467"/>
                </a:lnTo>
                <a:lnTo>
                  <a:pt x="913003" y="1319530"/>
                </a:lnTo>
                <a:lnTo>
                  <a:pt x="870204" y="1314450"/>
                </a:lnTo>
                <a:lnTo>
                  <a:pt x="828802" y="1308354"/>
                </a:lnTo>
                <a:lnTo>
                  <a:pt x="788797" y="1301496"/>
                </a:lnTo>
                <a:lnTo>
                  <a:pt x="750189" y="1293495"/>
                </a:lnTo>
                <a:lnTo>
                  <a:pt x="712978" y="1284478"/>
                </a:lnTo>
                <a:lnTo>
                  <a:pt x="642620" y="1264031"/>
                </a:lnTo>
                <a:lnTo>
                  <a:pt x="577342" y="1239901"/>
                </a:lnTo>
                <a:lnTo>
                  <a:pt x="517144" y="1212596"/>
                </a:lnTo>
                <a:lnTo>
                  <a:pt x="461772" y="1182243"/>
                </a:lnTo>
                <a:lnTo>
                  <a:pt x="410845" y="1148969"/>
                </a:lnTo>
                <a:lnTo>
                  <a:pt x="364363" y="1113028"/>
                </a:lnTo>
                <a:lnTo>
                  <a:pt x="321818" y="1074420"/>
                </a:lnTo>
                <a:lnTo>
                  <a:pt x="283337" y="1033653"/>
                </a:lnTo>
                <a:lnTo>
                  <a:pt x="248412" y="990473"/>
                </a:lnTo>
                <a:lnTo>
                  <a:pt x="217043" y="945388"/>
                </a:lnTo>
                <a:lnTo>
                  <a:pt x="188976" y="898271"/>
                </a:lnTo>
                <a:lnTo>
                  <a:pt x="163957" y="849503"/>
                </a:lnTo>
                <a:lnTo>
                  <a:pt x="141732" y="799338"/>
                </a:lnTo>
                <a:lnTo>
                  <a:pt x="122301" y="747649"/>
                </a:lnTo>
                <a:lnTo>
                  <a:pt x="105410" y="694817"/>
                </a:lnTo>
                <a:lnTo>
                  <a:pt x="84328" y="614045"/>
                </a:lnTo>
                <a:lnTo>
                  <a:pt x="72771" y="559181"/>
                </a:lnTo>
                <a:lnTo>
                  <a:pt x="63119" y="503682"/>
                </a:lnTo>
                <a:lnTo>
                  <a:pt x="55118" y="447929"/>
                </a:lnTo>
                <a:lnTo>
                  <a:pt x="48514" y="392049"/>
                </a:lnTo>
                <a:lnTo>
                  <a:pt x="43180" y="336169"/>
                </a:lnTo>
                <a:lnTo>
                  <a:pt x="38735" y="280543"/>
                </a:lnTo>
                <a:lnTo>
                  <a:pt x="35306" y="225425"/>
                </a:lnTo>
                <a:lnTo>
                  <a:pt x="32385" y="170815"/>
                </a:lnTo>
                <a:lnTo>
                  <a:pt x="29972" y="116967"/>
                </a:lnTo>
                <a:lnTo>
                  <a:pt x="27813" y="64008"/>
                </a:lnTo>
                <a:lnTo>
                  <a:pt x="25654" y="12446"/>
                </a:lnTo>
                <a:lnTo>
                  <a:pt x="25400" y="5461"/>
                </a:lnTo>
                <a:lnTo>
                  <a:pt x="19431" y="0"/>
                </a:lnTo>
                <a:lnTo>
                  <a:pt x="5461" y="508"/>
                </a:lnTo>
                <a:lnTo>
                  <a:pt x="0" y="6489"/>
                </a:lnTo>
                <a:lnTo>
                  <a:pt x="254" y="13462"/>
                </a:lnTo>
                <a:lnTo>
                  <a:pt x="2413" y="65163"/>
                </a:lnTo>
                <a:lnTo>
                  <a:pt x="4699" y="117983"/>
                </a:lnTo>
                <a:lnTo>
                  <a:pt x="6985" y="171958"/>
                </a:lnTo>
                <a:lnTo>
                  <a:pt x="9906" y="226695"/>
                </a:lnTo>
                <a:lnTo>
                  <a:pt x="13462" y="282194"/>
                </a:lnTo>
                <a:lnTo>
                  <a:pt x="17780" y="338201"/>
                </a:lnTo>
                <a:lnTo>
                  <a:pt x="23241" y="394462"/>
                </a:lnTo>
                <a:lnTo>
                  <a:pt x="29845" y="450850"/>
                </a:lnTo>
                <a:lnTo>
                  <a:pt x="37973" y="507365"/>
                </a:lnTo>
                <a:lnTo>
                  <a:pt x="47752" y="563499"/>
                </a:lnTo>
                <a:lnTo>
                  <a:pt x="59436" y="619252"/>
                </a:lnTo>
                <a:lnTo>
                  <a:pt x="73152" y="674370"/>
                </a:lnTo>
                <a:lnTo>
                  <a:pt x="89281" y="728853"/>
                </a:lnTo>
                <a:lnTo>
                  <a:pt x="107823" y="782193"/>
                </a:lnTo>
                <a:lnTo>
                  <a:pt x="129032" y="834517"/>
                </a:lnTo>
                <a:lnTo>
                  <a:pt x="153289" y="885317"/>
                </a:lnTo>
                <a:lnTo>
                  <a:pt x="180467" y="934593"/>
                </a:lnTo>
                <a:lnTo>
                  <a:pt x="211201" y="982218"/>
                </a:lnTo>
                <a:lnTo>
                  <a:pt x="245491" y="1027938"/>
                </a:lnTo>
                <a:lnTo>
                  <a:pt x="283337" y="1071372"/>
                </a:lnTo>
                <a:lnTo>
                  <a:pt x="325120" y="1112520"/>
                </a:lnTo>
                <a:lnTo>
                  <a:pt x="371094" y="1151128"/>
                </a:lnTo>
                <a:lnTo>
                  <a:pt x="421513" y="1187069"/>
                </a:lnTo>
                <a:lnTo>
                  <a:pt x="476377" y="1219835"/>
                </a:lnTo>
                <a:lnTo>
                  <a:pt x="535686" y="1249553"/>
                </a:lnTo>
                <a:lnTo>
                  <a:pt x="600202" y="1275969"/>
                </a:lnTo>
                <a:lnTo>
                  <a:pt x="669544" y="1298956"/>
                </a:lnTo>
                <a:lnTo>
                  <a:pt x="744220" y="1318133"/>
                </a:lnTo>
                <a:lnTo>
                  <a:pt x="783590" y="1326261"/>
                </a:lnTo>
                <a:lnTo>
                  <a:pt x="824357" y="1333500"/>
                </a:lnTo>
                <a:lnTo>
                  <a:pt x="866521" y="1339596"/>
                </a:lnTo>
                <a:lnTo>
                  <a:pt x="910082" y="1344803"/>
                </a:lnTo>
                <a:lnTo>
                  <a:pt x="955167" y="1348867"/>
                </a:lnTo>
                <a:lnTo>
                  <a:pt x="1001649" y="1351788"/>
                </a:lnTo>
                <a:lnTo>
                  <a:pt x="1028115" y="1352842"/>
                </a:lnTo>
                <a:lnTo>
                  <a:pt x="985139" y="1377061"/>
                </a:lnTo>
                <a:lnTo>
                  <a:pt x="982980" y="1384808"/>
                </a:lnTo>
                <a:lnTo>
                  <a:pt x="989838" y="1397000"/>
                </a:lnTo>
                <a:lnTo>
                  <a:pt x="997585" y="1399159"/>
                </a:lnTo>
                <a:lnTo>
                  <a:pt x="1077569" y="1354137"/>
                </a:lnTo>
                <a:lnTo>
                  <a:pt x="1081151" y="1354201"/>
                </a:lnTo>
                <a:lnTo>
                  <a:pt x="1086154" y="1349298"/>
                </a:lnTo>
                <a:lnTo>
                  <a:pt x="1099566" y="1341755"/>
                </a:lnTo>
                <a:close/>
              </a:path>
              <a:path w="4220209" h="2482215">
                <a:moveTo>
                  <a:pt x="2131822" y="1933575"/>
                </a:moveTo>
                <a:lnTo>
                  <a:pt x="2131568" y="1911985"/>
                </a:lnTo>
                <a:lnTo>
                  <a:pt x="2131568" y="1904746"/>
                </a:lnTo>
                <a:lnTo>
                  <a:pt x="2125853" y="1899158"/>
                </a:lnTo>
                <a:lnTo>
                  <a:pt x="2111756" y="1899158"/>
                </a:lnTo>
                <a:lnTo>
                  <a:pt x="2106409" y="1904746"/>
                </a:lnTo>
                <a:lnTo>
                  <a:pt x="2106282" y="1975358"/>
                </a:lnTo>
                <a:lnTo>
                  <a:pt x="2105533" y="2014220"/>
                </a:lnTo>
                <a:lnTo>
                  <a:pt x="2102612" y="2068029"/>
                </a:lnTo>
                <a:lnTo>
                  <a:pt x="2095246" y="2131834"/>
                </a:lnTo>
                <a:lnTo>
                  <a:pt x="2082673" y="2186660"/>
                </a:lnTo>
                <a:lnTo>
                  <a:pt x="2064004" y="2233015"/>
                </a:lnTo>
                <a:lnTo>
                  <a:pt x="2038477" y="2272004"/>
                </a:lnTo>
                <a:lnTo>
                  <a:pt x="2005203" y="2304199"/>
                </a:lnTo>
                <a:lnTo>
                  <a:pt x="1962023" y="2331288"/>
                </a:lnTo>
                <a:lnTo>
                  <a:pt x="1922399" y="2348344"/>
                </a:lnTo>
                <a:lnTo>
                  <a:pt x="1875917" y="2362924"/>
                </a:lnTo>
                <a:lnTo>
                  <a:pt x="1822196" y="2375090"/>
                </a:lnTo>
                <a:lnTo>
                  <a:pt x="1781937" y="2381961"/>
                </a:lnTo>
                <a:lnTo>
                  <a:pt x="1738376" y="2387790"/>
                </a:lnTo>
                <a:lnTo>
                  <a:pt x="1691005" y="2392908"/>
                </a:lnTo>
                <a:lnTo>
                  <a:pt x="1639824" y="2397163"/>
                </a:lnTo>
                <a:lnTo>
                  <a:pt x="1555496" y="2402281"/>
                </a:lnTo>
                <a:lnTo>
                  <a:pt x="1394206" y="2407793"/>
                </a:lnTo>
                <a:lnTo>
                  <a:pt x="1192758" y="2410676"/>
                </a:lnTo>
                <a:lnTo>
                  <a:pt x="1170990" y="2423579"/>
                </a:lnTo>
                <a:lnTo>
                  <a:pt x="1189253" y="2412746"/>
                </a:lnTo>
                <a:lnTo>
                  <a:pt x="1192758" y="2410676"/>
                </a:lnTo>
                <a:lnTo>
                  <a:pt x="1234186" y="2386152"/>
                </a:lnTo>
                <a:lnTo>
                  <a:pt x="1236218" y="2378354"/>
                </a:lnTo>
                <a:lnTo>
                  <a:pt x="1232535" y="2372322"/>
                </a:lnTo>
                <a:lnTo>
                  <a:pt x="1228979" y="2366289"/>
                </a:lnTo>
                <a:lnTo>
                  <a:pt x="1221232" y="2364295"/>
                </a:lnTo>
                <a:lnTo>
                  <a:pt x="1217752" y="2366327"/>
                </a:lnTo>
                <a:lnTo>
                  <a:pt x="1142199" y="2411082"/>
                </a:lnTo>
                <a:lnTo>
                  <a:pt x="1138682" y="2411095"/>
                </a:lnTo>
                <a:lnTo>
                  <a:pt x="1133627" y="2416162"/>
                </a:lnTo>
                <a:lnTo>
                  <a:pt x="1120521" y="2423922"/>
                </a:lnTo>
                <a:lnTo>
                  <a:pt x="1133779" y="2431554"/>
                </a:lnTo>
                <a:lnTo>
                  <a:pt x="1138809" y="2436495"/>
                </a:lnTo>
                <a:lnTo>
                  <a:pt x="1142365" y="2436482"/>
                </a:lnTo>
                <a:lnTo>
                  <a:pt x="1221994" y="2482202"/>
                </a:lnTo>
                <a:lnTo>
                  <a:pt x="1229741" y="2480094"/>
                </a:lnTo>
                <a:lnTo>
                  <a:pt x="1233297" y="2474023"/>
                </a:lnTo>
                <a:lnTo>
                  <a:pt x="1236726" y="2467940"/>
                </a:lnTo>
                <a:lnTo>
                  <a:pt x="1234694" y="2460167"/>
                </a:lnTo>
                <a:lnTo>
                  <a:pt x="1192720" y="2436063"/>
                </a:lnTo>
                <a:lnTo>
                  <a:pt x="1394714" y="2433193"/>
                </a:lnTo>
                <a:lnTo>
                  <a:pt x="1495171" y="2430234"/>
                </a:lnTo>
                <a:lnTo>
                  <a:pt x="1556893" y="2427643"/>
                </a:lnTo>
                <a:lnTo>
                  <a:pt x="1614551" y="2424404"/>
                </a:lnTo>
                <a:lnTo>
                  <a:pt x="1668018" y="2420378"/>
                </a:lnTo>
                <a:lnTo>
                  <a:pt x="1718056" y="2415679"/>
                </a:lnTo>
                <a:lnTo>
                  <a:pt x="1764284" y="2410117"/>
                </a:lnTo>
                <a:lnTo>
                  <a:pt x="1806956" y="2403564"/>
                </a:lnTo>
                <a:lnTo>
                  <a:pt x="1846580" y="2396020"/>
                </a:lnTo>
                <a:lnTo>
                  <a:pt x="1899666" y="2382609"/>
                </a:lnTo>
                <a:lnTo>
                  <a:pt x="1946478" y="2366289"/>
                </a:lnTo>
                <a:lnTo>
                  <a:pt x="1986788" y="2346833"/>
                </a:lnTo>
                <a:lnTo>
                  <a:pt x="2021332" y="2323808"/>
                </a:lnTo>
                <a:lnTo>
                  <a:pt x="2050288" y="2297023"/>
                </a:lnTo>
                <a:lnTo>
                  <a:pt x="2074164" y="2266137"/>
                </a:lnTo>
                <a:lnTo>
                  <a:pt x="2098167" y="2219223"/>
                </a:lnTo>
                <a:lnTo>
                  <a:pt x="2114550" y="2165185"/>
                </a:lnTo>
                <a:lnTo>
                  <a:pt x="2124837" y="2103551"/>
                </a:lnTo>
                <a:lnTo>
                  <a:pt x="2129282" y="2051939"/>
                </a:lnTo>
                <a:lnTo>
                  <a:pt x="2131314" y="1995424"/>
                </a:lnTo>
                <a:lnTo>
                  <a:pt x="2131695" y="1975358"/>
                </a:lnTo>
                <a:lnTo>
                  <a:pt x="2131822" y="1933575"/>
                </a:lnTo>
                <a:close/>
              </a:path>
              <a:path w="4220209" h="2482215">
                <a:moveTo>
                  <a:pt x="2131822" y="737679"/>
                </a:moveTo>
                <a:lnTo>
                  <a:pt x="2126742" y="746379"/>
                </a:lnTo>
                <a:lnTo>
                  <a:pt x="2131822" y="741299"/>
                </a:lnTo>
                <a:lnTo>
                  <a:pt x="2131822" y="737679"/>
                </a:lnTo>
                <a:close/>
              </a:path>
              <a:path w="4220209" h="2482215">
                <a:moveTo>
                  <a:pt x="2178050" y="441579"/>
                </a:moveTo>
                <a:lnTo>
                  <a:pt x="2174494" y="435610"/>
                </a:lnTo>
                <a:lnTo>
                  <a:pt x="2131822" y="362407"/>
                </a:lnTo>
                <a:lnTo>
                  <a:pt x="2131822" y="358775"/>
                </a:lnTo>
                <a:lnTo>
                  <a:pt x="2126742" y="353707"/>
                </a:lnTo>
                <a:lnTo>
                  <a:pt x="2126373" y="353060"/>
                </a:lnTo>
                <a:lnTo>
                  <a:pt x="2119122" y="340614"/>
                </a:lnTo>
                <a:lnTo>
                  <a:pt x="2111489" y="353707"/>
                </a:lnTo>
                <a:lnTo>
                  <a:pt x="2106422" y="358775"/>
                </a:lnTo>
                <a:lnTo>
                  <a:pt x="2106422" y="362407"/>
                </a:lnTo>
                <a:lnTo>
                  <a:pt x="2063750" y="435610"/>
                </a:lnTo>
                <a:lnTo>
                  <a:pt x="2060194" y="441579"/>
                </a:lnTo>
                <a:lnTo>
                  <a:pt x="2062226" y="449453"/>
                </a:lnTo>
                <a:lnTo>
                  <a:pt x="2068322" y="452882"/>
                </a:lnTo>
                <a:lnTo>
                  <a:pt x="2074291" y="456438"/>
                </a:lnTo>
                <a:lnTo>
                  <a:pt x="2082165" y="454406"/>
                </a:lnTo>
                <a:lnTo>
                  <a:pt x="2085594" y="448310"/>
                </a:lnTo>
                <a:lnTo>
                  <a:pt x="2106422" y="412610"/>
                </a:lnTo>
                <a:lnTo>
                  <a:pt x="2106422" y="687349"/>
                </a:lnTo>
                <a:lnTo>
                  <a:pt x="2085594" y="651637"/>
                </a:lnTo>
                <a:lnTo>
                  <a:pt x="2082165" y="645668"/>
                </a:lnTo>
                <a:lnTo>
                  <a:pt x="2074291" y="643509"/>
                </a:lnTo>
                <a:lnTo>
                  <a:pt x="2068322" y="647065"/>
                </a:lnTo>
                <a:lnTo>
                  <a:pt x="2062226" y="650621"/>
                </a:lnTo>
                <a:lnTo>
                  <a:pt x="2060194" y="658368"/>
                </a:lnTo>
                <a:lnTo>
                  <a:pt x="2106422" y="737679"/>
                </a:lnTo>
                <a:lnTo>
                  <a:pt x="2106422" y="741299"/>
                </a:lnTo>
                <a:lnTo>
                  <a:pt x="2111489" y="746379"/>
                </a:lnTo>
                <a:lnTo>
                  <a:pt x="2119122" y="759460"/>
                </a:lnTo>
                <a:lnTo>
                  <a:pt x="2126373" y="747014"/>
                </a:lnTo>
                <a:lnTo>
                  <a:pt x="2126742" y="746379"/>
                </a:lnTo>
                <a:lnTo>
                  <a:pt x="2131809" y="737679"/>
                </a:lnTo>
                <a:lnTo>
                  <a:pt x="2131822" y="727837"/>
                </a:lnTo>
                <a:lnTo>
                  <a:pt x="2131822" y="737679"/>
                </a:lnTo>
                <a:lnTo>
                  <a:pt x="2178050" y="658368"/>
                </a:lnTo>
                <a:lnTo>
                  <a:pt x="2176018" y="650621"/>
                </a:lnTo>
                <a:lnTo>
                  <a:pt x="2169922" y="647065"/>
                </a:lnTo>
                <a:lnTo>
                  <a:pt x="2163953" y="643509"/>
                </a:lnTo>
                <a:lnTo>
                  <a:pt x="2156206" y="645668"/>
                </a:lnTo>
                <a:lnTo>
                  <a:pt x="2152650" y="651637"/>
                </a:lnTo>
                <a:lnTo>
                  <a:pt x="2131822" y="687349"/>
                </a:lnTo>
                <a:lnTo>
                  <a:pt x="2131822" y="412610"/>
                </a:lnTo>
                <a:lnTo>
                  <a:pt x="2152650" y="448310"/>
                </a:lnTo>
                <a:lnTo>
                  <a:pt x="2156079" y="454406"/>
                </a:lnTo>
                <a:lnTo>
                  <a:pt x="2163953" y="456438"/>
                </a:lnTo>
                <a:lnTo>
                  <a:pt x="2169922" y="452882"/>
                </a:lnTo>
                <a:lnTo>
                  <a:pt x="2176018" y="449453"/>
                </a:lnTo>
                <a:lnTo>
                  <a:pt x="2178050" y="441579"/>
                </a:lnTo>
                <a:close/>
              </a:path>
              <a:path w="4220209" h="2482215">
                <a:moveTo>
                  <a:pt x="4219956" y="32385"/>
                </a:moveTo>
                <a:lnTo>
                  <a:pt x="4214495" y="26416"/>
                </a:lnTo>
                <a:lnTo>
                  <a:pt x="4200525" y="25908"/>
                </a:lnTo>
                <a:lnTo>
                  <a:pt x="4194556" y="31369"/>
                </a:lnTo>
                <a:lnTo>
                  <a:pt x="4194251" y="39370"/>
                </a:lnTo>
                <a:lnTo>
                  <a:pt x="4192219" y="89535"/>
                </a:lnTo>
                <a:lnTo>
                  <a:pt x="4190187" y="141097"/>
                </a:lnTo>
                <a:lnTo>
                  <a:pt x="4187888" y="193548"/>
                </a:lnTo>
                <a:lnTo>
                  <a:pt x="4185285" y="245745"/>
                </a:lnTo>
                <a:lnTo>
                  <a:pt x="4181983" y="299466"/>
                </a:lnTo>
                <a:lnTo>
                  <a:pt x="4178046" y="353822"/>
                </a:lnTo>
                <a:lnTo>
                  <a:pt x="4172966" y="408178"/>
                </a:lnTo>
                <a:lnTo>
                  <a:pt x="4166743" y="462788"/>
                </a:lnTo>
                <a:lnTo>
                  <a:pt x="4159123" y="517271"/>
                </a:lnTo>
                <a:lnTo>
                  <a:pt x="4149852" y="571373"/>
                </a:lnTo>
                <a:lnTo>
                  <a:pt x="4138803" y="624967"/>
                </a:lnTo>
                <a:lnTo>
                  <a:pt x="4125849" y="677926"/>
                </a:lnTo>
                <a:lnTo>
                  <a:pt x="4110609" y="729869"/>
                </a:lnTo>
                <a:lnTo>
                  <a:pt x="4093083" y="780923"/>
                </a:lnTo>
                <a:lnTo>
                  <a:pt x="4073017" y="830707"/>
                </a:lnTo>
                <a:lnTo>
                  <a:pt x="4050030" y="879221"/>
                </a:lnTo>
                <a:lnTo>
                  <a:pt x="4024122" y="925957"/>
                </a:lnTo>
                <a:lnTo>
                  <a:pt x="3995039" y="971042"/>
                </a:lnTo>
                <a:lnTo>
                  <a:pt x="3962654" y="1014349"/>
                </a:lnTo>
                <a:lnTo>
                  <a:pt x="3926713" y="1055370"/>
                </a:lnTo>
                <a:lnTo>
                  <a:pt x="3886962" y="1094359"/>
                </a:lnTo>
                <a:lnTo>
                  <a:pt x="3843147" y="1130808"/>
                </a:lnTo>
                <a:lnTo>
                  <a:pt x="3795268" y="1164717"/>
                </a:lnTo>
                <a:lnTo>
                  <a:pt x="3742817" y="1195832"/>
                </a:lnTo>
                <a:lnTo>
                  <a:pt x="3685921" y="1224153"/>
                </a:lnTo>
                <a:lnTo>
                  <a:pt x="3623945" y="1249299"/>
                </a:lnTo>
                <a:lnTo>
                  <a:pt x="3557016" y="1271143"/>
                </a:lnTo>
                <a:lnTo>
                  <a:pt x="3484753" y="1289558"/>
                </a:lnTo>
                <a:lnTo>
                  <a:pt x="3446526" y="1297305"/>
                </a:lnTo>
                <a:lnTo>
                  <a:pt x="3406902" y="1304163"/>
                </a:lnTo>
                <a:lnTo>
                  <a:pt x="3365881" y="1310132"/>
                </a:lnTo>
                <a:lnTo>
                  <a:pt x="3323463" y="1315085"/>
                </a:lnTo>
                <a:lnTo>
                  <a:pt x="3279521" y="1319022"/>
                </a:lnTo>
                <a:lnTo>
                  <a:pt x="3233928" y="1321943"/>
                </a:lnTo>
                <a:lnTo>
                  <a:pt x="3211423" y="1322806"/>
                </a:lnTo>
                <a:lnTo>
                  <a:pt x="3188906" y="1336446"/>
                </a:lnTo>
                <a:lnTo>
                  <a:pt x="3206546" y="1325753"/>
                </a:lnTo>
                <a:lnTo>
                  <a:pt x="3211423" y="1322806"/>
                </a:lnTo>
                <a:lnTo>
                  <a:pt x="3245739" y="1302004"/>
                </a:lnTo>
                <a:lnTo>
                  <a:pt x="3251835" y="1298448"/>
                </a:lnTo>
                <a:lnTo>
                  <a:pt x="3253740" y="1290574"/>
                </a:lnTo>
                <a:lnTo>
                  <a:pt x="3250057" y="1284605"/>
                </a:lnTo>
                <a:lnTo>
                  <a:pt x="3246501" y="1278636"/>
                </a:lnTo>
                <a:lnTo>
                  <a:pt x="3238627" y="1276731"/>
                </a:lnTo>
                <a:lnTo>
                  <a:pt x="3160064" y="1324178"/>
                </a:lnTo>
                <a:lnTo>
                  <a:pt x="3156458" y="1324229"/>
                </a:lnTo>
                <a:lnTo>
                  <a:pt x="3151365" y="1329436"/>
                </a:lnTo>
                <a:lnTo>
                  <a:pt x="3138551" y="1337183"/>
                </a:lnTo>
                <a:lnTo>
                  <a:pt x="3151670" y="1344574"/>
                </a:lnTo>
                <a:lnTo>
                  <a:pt x="3156966" y="1349629"/>
                </a:lnTo>
                <a:lnTo>
                  <a:pt x="3160547" y="1349578"/>
                </a:lnTo>
                <a:lnTo>
                  <a:pt x="3240532" y="1394587"/>
                </a:lnTo>
                <a:lnTo>
                  <a:pt x="3248279" y="1392428"/>
                </a:lnTo>
                <a:lnTo>
                  <a:pt x="3255137" y="1380236"/>
                </a:lnTo>
                <a:lnTo>
                  <a:pt x="3252978" y="1372489"/>
                </a:lnTo>
                <a:lnTo>
                  <a:pt x="3209975" y="1348308"/>
                </a:lnTo>
                <a:lnTo>
                  <a:pt x="3235579" y="1347343"/>
                </a:lnTo>
                <a:lnTo>
                  <a:pt x="3281807" y="1344295"/>
                </a:lnTo>
                <a:lnTo>
                  <a:pt x="3326384" y="1340358"/>
                </a:lnTo>
                <a:lnTo>
                  <a:pt x="3369564" y="1335278"/>
                </a:lnTo>
                <a:lnTo>
                  <a:pt x="3411220" y="1329309"/>
                </a:lnTo>
                <a:lnTo>
                  <a:pt x="3451606" y="1322197"/>
                </a:lnTo>
                <a:lnTo>
                  <a:pt x="3490595" y="1314196"/>
                </a:lnTo>
                <a:lnTo>
                  <a:pt x="3528187" y="1305306"/>
                </a:lnTo>
                <a:lnTo>
                  <a:pt x="3599434" y="1284605"/>
                </a:lnTo>
                <a:lnTo>
                  <a:pt x="3665601" y="1260475"/>
                </a:lnTo>
                <a:lnTo>
                  <a:pt x="3726688" y="1232916"/>
                </a:lnTo>
                <a:lnTo>
                  <a:pt x="3783076" y="1202182"/>
                </a:lnTo>
                <a:lnTo>
                  <a:pt x="3834892" y="1168527"/>
                </a:lnTo>
                <a:lnTo>
                  <a:pt x="3882263" y="1132078"/>
                </a:lnTo>
                <a:lnTo>
                  <a:pt x="3925443" y="1092962"/>
                </a:lnTo>
                <a:lnTo>
                  <a:pt x="3964559" y="1051433"/>
                </a:lnTo>
                <a:lnTo>
                  <a:pt x="3999992" y="1007872"/>
                </a:lnTo>
                <a:lnTo>
                  <a:pt x="4031615" y="962152"/>
                </a:lnTo>
                <a:lnTo>
                  <a:pt x="4059936" y="914781"/>
                </a:lnTo>
                <a:lnTo>
                  <a:pt x="4084955" y="865632"/>
                </a:lnTo>
                <a:lnTo>
                  <a:pt x="4107053" y="815213"/>
                </a:lnTo>
                <a:lnTo>
                  <a:pt x="4126230" y="763524"/>
                </a:lnTo>
                <a:lnTo>
                  <a:pt x="4142994" y="710692"/>
                </a:lnTo>
                <a:lnTo>
                  <a:pt x="4163695" y="630047"/>
                </a:lnTo>
                <a:lnTo>
                  <a:pt x="4174998" y="575564"/>
                </a:lnTo>
                <a:lnTo>
                  <a:pt x="4184269" y="520827"/>
                </a:lnTo>
                <a:lnTo>
                  <a:pt x="4192016" y="465709"/>
                </a:lnTo>
                <a:lnTo>
                  <a:pt x="4198366" y="410591"/>
                </a:lnTo>
                <a:lnTo>
                  <a:pt x="4203319" y="355600"/>
                </a:lnTo>
                <a:lnTo>
                  <a:pt x="4207383" y="300990"/>
                </a:lnTo>
                <a:lnTo>
                  <a:pt x="4210735" y="245745"/>
                </a:lnTo>
                <a:lnTo>
                  <a:pt x="4213390" y="192405"/>
                </a:lnTo>
                <a:lnTo>
                  <a:pt x="4215663" y="140081"/>
                </a:lnTo>
                <a:lnTo>
                  <a:pt x="4217581" y="88519"/>
                </a:lnTo>
                <a:lnTo>
                  <a:pt x="4219727" y="38354"/>
                </a:lnTo>
                <a:lnTo>
                  <a:pt x="4219956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01457" y="2685999"/>
            <a:ext cx="1452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 MT"/>
                <a:cs typeface="Arial MT"/>
              </a:rPr>
              <a:t>Atomic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68002" y="4869307"/>
            <a:ext cx="164211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55930" marR="5080" indent="-443865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 MT"/>
                <a:cs typeface="Arial MT"/>
              </a:rPr>
              <a:t>"Super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Master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Clock"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38200" y="407536"/>
            <a:ext cx="44799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Как это можно сделать</a:t>
            </a:r>
            <a:endParaRPr sz="3200" dirty="0"/>
          </a:p>
        </p:txBody>
      </p:sp>
      <p:sp>
        <p:nvSpPr>
          <p:cNvPr id="20" name="object 20"/>
          <p:cNvSpPr txBox="1"/>
          <p:nvPr/>
        </p:nvSpPr>
        <p:spPr>
          <a:xfrm>
            <a:off x="290181" y="1581719"/>
            <a:ext cx="3387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5" dirty="0">
                <a:latin typeface="Arial MT"/>
                <a:cs typeface="Arial MT"/>
              </a:rPr>
              <a:t>"All</a:t>
            </a:r>
            <a:r>
              <a:rPr sz="2000" dirty="0">
                <a:latin typeface="Arial MT"/>
                <a:cs typeface="Arial MT"/>
              </a:rPr>
              <a:t> bases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covered"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202" y="2048382"/>
            <a:ext cx="3758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Perceived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3202" y="2746375"/>
            <a:ext cx="2458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Solutions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explained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202" y="3444621"/>
            <a:ext cx="2346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Holdover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specified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202" y="4142613"/>
            <a:ext cx="3164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Implementation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described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3202" y="4840985"/>
            <a:ext cx="3745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10" dirty="0">
                <a:latin typeface="Arial MT"/>
                <a:cs typeface="Arial MT"/>
              </a:rPr>
              <a:t>Offer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integrated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9937" y="1316365"/>
            <a:ext cx="5575935" cy="5098415"/>
            <a:chOff x="5539937" y="1316365"/>
            <a:chExt cx="5575935" cy="5098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9937" y="1316365"/>
              <a:ext cx="5575921" cy="5097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7064" y="2177795"/>
              <a:ext cx="719328" cy="7193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87490" y="2890266"/>
              <a:ext cx="0" cy="1332230"/>
            </a:xfrm>
            <a:custGeom>
              <a:avLst/>
              <a:gdLst/>
              <a:ahLst/>
              <a:cxnLst/>
              <a:rect l="l" t="t" r="r" b="b"/>
              <a:pathLst>
                <a:path h="1332229">
                  <a:moveTo>
                    <a:pt x="0" y="0"/>
                  </a:moveTo>
                  <a:lnTo>
                    <a:pt x="0" y="1331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3724" y="2171700"/>
              <a:ext cx="720851" cy="7193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345674" y="2891789"/>
              <a:ext cx="0" cy="1332230"/>
            </a:xfrm>
            <a:custGeom>
              <a:avLst/>
              <a:gdLst/>
              <a:ahLst/>
              <a:cxnLst/>
              <a:rect l="l" t="t" r="r" b="b"/>
              <a:pathLst>
                <a:path h="1332229">
                  <a:moveTo>
                    <a:pt x="0" y="0"/>
                  </a:moveTo>
                  <a:lnTo>
                    <a:pt x="0" y="1331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19399" y="350746"/>
            <a:ext cx="78851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Резервирование временной синхронизации</a:t>
            </a:r>
            <a:endParaRPr lang="en-US"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354521" y="1447800"/>
            <a:ext cx="5432425" cy="354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Reliable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failover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scenarios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Straps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belts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things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complicated</a:t>
            </a:r>
          </a:p>
          <a:p>
            <a:pPr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</a:pPr>
            <a:endParaRPr sz="3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Best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practice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still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evolving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2569B"/>
              </a:buClr>
              <a:buFont typeface="Microsoft Sans Serif"/>
              <a:buChar char=""/>
            </a:pPr>
            <a:endParaRPr sz="3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Guidance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welcome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2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thoroughly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2189" y="298195"/>
            <a:ext cx="1012375" cy="2064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5031" y="6230758"/>
            <a:ext cx="1916968" cy="6272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95709" y="878562"/>
            <a:ext cx="765810" cy="1530350"/>
          </a:xfrm>
          <a:custGeom>
            <a:avLst/>
            <a:gdLst/>
            <a:ahLst/>
            <a:cxnLst/>
            <a:rect l="l" t="t" r="r" b="b"/>
            <a:pathLst>
              <a:path w="765810" h="1530350">
                <a:moveTo>
                  <a:pt x="0" y="1530354"/>
                </a:moveTo>
                <a:lnTo>
                  <a:pt x="765286" y="1530354"/>
                </a:lnTo>
                <a:lnTo>
                  <a:pt x="765286" y="0"/>
                </a:lnTo>
                <a:lnTo>
                  <a:pt x="0" y="0"/>
                </a:lnTo>
                <a:lnTo>
                  <a:pt x="0" y="1530354"/>
                </a:lnTo>
                <a:close/>
              </a:path>
            </a:pathLst>
          </a:custGeom>
          <a:ln w="10853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9905" y="1442484"/>
            <a:ext cx="632460" cy="373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00330">
              <a:lnSpc>
                <a:spcPts val="1360"/>
              </a:lnSpc>
              <a:spcBef>
                <a:spcPts val="155"/>
              </a:spcBef>
            </a:pPr>
            <a:r>
              <a:rPr sz="1150" spc="-5" dirty="0">
                <a:latin typeface="Calibri"/>
                <a:cs typeface="Calibri"/>
              </a:rPr>
              <a:t>Sentral 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</a:t>
            </a:r>
            <a:r>
              <a:rPr sz="1150" dirty="0">
                <a:latin typeface="Calibri"/>
                <a:cs typeface="Calibri"/>
              </a:rPr>
              <a:t>l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c</a:t>
            </a:r>
            <a:r>
              <a:rPr sz="1150" spc="-5" dirty="0">
                <a:latin typeface="Calibri"/>
                <a:cs typeface="Calibri"/>
              </a:rPr>
              <a:t>k</a:t>
            </a:r>
            <a:r>
              <a:rPr sz="1150" dirty="0">
                <a:latin typeface="Calibri"/>
                <a:cs typeface="Calibri"/>
              </a:rPr>
              <a:t>n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d</a:t>
            </a:r>
            <a:r>
              <a:rPr sz="1150" spc="-5" dirty="0">
                <a:latin typeface="Calibri"/>
                <a:cs typeface="Calibri"/>
              </a:rPr>
              <a:t>e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5546" y="354432"/>
            <a:ext cx="1801495" cy="2071370"/>
            <a:chOff x="555546" y="354432"/>
            <a:chExt cx="1801495" cy="2071370"/>
          </a:xfrm>
        </p:grpSpPr>
        <p:sp>
          <p:nvSpPr>
            <p:cNvPr id="7" name="object 7"/>
            <p:cNvSpPr/>
            <p:nvPr/>
          </p:nvSpPr>
          <p:spPr>
            <a:xfrm>
              <a:off x="1957587" y="192942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>
                  <a:moveTo>
                    <a:pt x="390891" y="195343"/>
                  </a:moveTo>
                  <a:lnTo>
                    <a:pt x="385725" y="150535"/>
                  </a:lnTo>
                  <a:lnTo>
                    <a:pt x="371014" y="109411"/>
                  </a:lnTo>
                  <a:lnTo>
                    <a:pt x="347932" y="73142"/>
                  </a:lnTo>
                  <a:lnTo>
                    <a:pt x="317657" y="42897"/>
                  </a:lnTo>
                  <a:lnTo>
                    <a:pt x="281365" y="19845"/>
                  </a:lnTo>
                  <a:lnTo>
                    <a:pt x="240231" y="5156"/>
                  </a:lnTo>
                  <a:lnTo>
                    <a:pt x="195434" y="0"/>
                  </a:lnTo>
                  <a:lnTo>
                    <a:pt x="150587" y="5156"/>
                  </a:lnTo>
                  <a:lnTo>
                    <a:pt x="109438" y="19845"/>
                  </a:lnTo>
                  <a:lnTo>
                    <a:pt x="73153" y="42897"/>
                  </a:lnTo>
                  <a:lnTo>
                    <a:pt x="42899" y="73142"/>
                  </a:lnTo>
                  <a:lnTo>
                    <a:pt x="19844" y="109411"/>
                  </a:lnTo>
                  <a:lnTo>
                    <a:pt x="5155" y="150535"/>
                  </a:lnTo>
                  <a:lnTo>
                    <a:pt x="0" y="195343"/>
                  </a:lnTo>
                  <a:lnTo>
                    <a:pt x="5155" y="240156"/>
                  </a:lnTo>
                  <a:lnTo>
                    <a:pt x="19844" y="281301"/>
                  </a:lnTo>
                  <a:lnTo>
                    <a:pt x="42899" y="317602"/>
                  </a:lnTo>
                  <a:lnTo>
                    <a:pt x="73153" y="347883"/>
                  </a:lnTo>
                  <a:lnTo>
                    <a:pt x="109438" y="370968"/>
                  </a:lnTo>
                  <a:lnTo>
                    <a:pt x="150587" y="385681"/>
                  </a:lnTo>
                  <a:lnTo>
                    <a:pt x="195434" y="390847"/>
                  </a:lnTo>
                  <a:lnTo>
                    <a:pt x="240231" y="385681"/>
                  </a:lnTo>
                  <a:lnTo>
                    <a:pt x="281365" y="370968"/>
                  </a:lnTo>
                  <a:lnTo>
                    <a:pt x="317657" y="347883"/>
                  </a:lnTo>
                  <a:lnTo>
                    <a:pt x="347932" y="317602"/>
                  </a:lnTo>
                  <a:lnTo>
                    <a:pt x="371014" y="281301"/>
                  </a:lnTo>
                  <a:lnTo>
                    <a:pt x="385725" y="240156"/>
                  </a:lnTo>
                  <a:lnTo>
                    <a:pt x="390891" y="195343"/>
                  </a:lnTo>
                </a:path>
              </a:pathLst>
            </a:custGeom>
            <a:ln w="16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651" y="2040376"/>
              <a:ext cx="304650" cy="1687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1261" y="360147"/>
              <a:ext cx="1785620" cy="2059939"/>
            </a:xfrm>
            <a:custGeom>
              <a:avLst/>
              <a:gdLst/>
              <a:ahLst/>
              <a:cxnLst/>
              <a:rect l="l" t="t" r="r" b="b"/>
              <a:pathLst>
                <a:path w="1785620" h="2059939">
                  <a:moveTo>
                    <a:pt x="1785474" y="205748"/>
                  </a:moveTo>
                  <a:lnTo>
                    <a:pt x="1780039" y="158576"/>
                  </a:lnTo>
                  <a:lnTo>
                    <a:pt x="1764560" y="115271"/>
                  </a:lnTo>
                  <a:lnTo>
                    <a:pt x="1740275" y="77068"/>
                  </a:lnTo>
                  <a:lnTo>
                    <a:pt x="1708422" y="45204"/>
                  </a:lnTo>
                  <a:lnTo>
                    <a:pt x="1670238" y="20914"/>
                  </a:lnTo>
                  <a:lnTo>
                    <a:pt x="1626963" y="5434"/>
                  </a:lnTo>
                  <a:lnTo>
                    <a:pt x="1579835" y="0"/>
                  </a:lnTo>
                  <a:lnTo>
                    <a:pt x="1532666" y="5434"/>
                  </a:lnTo>
                  <a:lnTo>
                    <a:pt x="1489364" y="20914"/>
                  </a:lnTo>
                  <a:lnTo>
                    <a:pt x="1451165" y="45204"/>
                  </a:lnTo>
                  <a:lnTo>
                    <a:pt x="1419304" y="77068"/>
                  </a:lnTo>
                  <a:lnTo>
                    <a:pt x="1395017" y="115271"/>
                  </a:lnTo>
                  <a:lnTo>
                    <a:pt x="1379539" y="158576"/>
                  </a:lnTo>
                  <a:lnTo>
                    <a:pt x="1374105" y="205748"/>
                  </a:lnTo>
                  <a:lnTo>
                    <a:pt x="1785474" y="205748"/>
                  </a:lnTo>
                  <a:close/>
                </a:path>
                <a:path w="1785620" h="2059939">
                  <a:moveTo>
                    <a:pt x="1528380" y="205748"/>
                  </a:moveTo>
                  <a:lnTo>
                    <a:pt x="1528380" y="514257"/>
                  </a:lnTo>
                </a:path>
                <a:path w="1785620" h="2059939">
                  <a:moveTo>
                    <a:pt x="1631199" y="205748"/>
                  </a:moveTo>
                  <a:lnTo>
                    <a:pt x="1631199" y="514257"/>
                  </a:lnTo>
                </a:path>
                <a:path w="1785620" h="2059939">
                  <a:moveTo>
                    <a:pt x="1528380" y="514257"/>
                  </a:moveTo>
                  <a:lnTo>
                    <a:pt x="1631199" y="514257"/>
                  </a:lnTo>
                </a:path>
                <a:path w="1785620" h="2059939">
                  <a:moveTo>
                    <a:pt x="0" y="2059569"/>
                  </a:moveTo>
                  <a:lnTo>
                    <a:pt x="765354" y="2059569"/>
                  </a:lnTo>
                  <a:lnTo>
                    <a:pt x="765354" y="529214"/>
                  </a:lnTo>
                  <a:lnTo>
                    <a:pt x="0" y="529214"/>
                  </a:lnTo>
                  <a:lnTo>
                    <a:pt x="0" y="2059569"/>
                  </a:lnTo>
                  <a:close/>
                </a:path>
              </a:pathLst>
            </a:custGeom>
            <a:ln w="1085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5726" y="1453160"/>
            <a:ext cx="632460" cy="373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00330">
              <a:lnSpc>
                <a:spcPts val="1360"/>
              </a:lnSpc>
              <a:spcBef>
                <a:spcPts val="155"/>
              </a:spcBef>
            </a:pPr>
            <a:r>
              <a:rPr sz="1150" spc="-5" dirty="0">
                <a:latin typeface="Calibri"/>
                <a:cs typeface="Calibri"/>
              </a:rPr>
              <a:t>Sentral 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</a:t>
            </a:r>
            <a:r>
              <a:rPr sz="1150" dirty="0">
                <a:latin typeface="Calibri"/>
                <a:cs typeface="Calibri"/>
              </a:rPr>
              <a:t>l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c</a:t>
            </a:r>
            <a:r>
              <a:rPr sz="1150" spc="-5" dirty="0">
                <a:latin typeface="Calibri"/>
                <a:cs typeface="Calibri"/>
              </a:rPr>
              <a:t>k</a:t>
            </a:r>
            <a:r>
              <a:rPr sz="1150" dirty="0">
                <a:latin typeface="Calibri"/>
                <a:cs typeface="Calibri"/>
              </a:rPr>
              <a:t>n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d</a:t>
            </a:r>
            <a:r>
              <a:rPr sz="1150" spc="-5" dirty="0">
                <a:latin typeface="Calibri"/>
                <a:cs typeface="Calibri"/>
              </a:rPr>
              <a:t>e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5540" y="365533"/>
            <a:ext cx="1100455" cy="1974214"/>
            <a:chOff x="695540" y="365533"/>
            <a:chExt cx="1100455" cy="1974214"/>
          </a:xfrm>
        </p:grpSpPr>
        <p:sp>
          <p:nvSpPr>
            <p:cNvPr id="12" name="object 12"/>
            <p:cNvSpPr/>
            <p:nvPr/>
          </p:nvSpPr>
          <p:spPr>
            <a:xfrm>
              <a:off x="1409616" y="1278233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4">
                  <a:moveTo>
                    <a:pt x="0" y="0"/>
                  </a:moveTo>
                  <a:lnTo>
                    <a:pt x="386093" y="0"/>
                  </a:lnTo>
                </a:path>
              </a:pathLst>
            </a:custGeom>
            <a:ln w="108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181" y="1940242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60">
                  <a:moveTo>
                    <a:pt x="390872" y="195388"/>
                  </a:moveTo>
                  <a:lnTo>
                    <a:pt x="385713" y="150577"/>
                  </a:lnTo>
                  <a:lnTo>
                    <a:pt x="371016" y="109448"/>
                  </a:lnTo>
                  <a:lnTo>
                    <a:pt x="347951" y="73169"/>
                  </a:lnTo>
                  <a:lnTo>
                    <a:pt x="317691" y="42914"/>
                  </a:lnTo>
                  <a:lnTo>
                    <a:pt x="281404" y="19854"/>
                  </a:lnTo>
                  <a:lnTo>
                    <a:pt x="240263" y="5158"/>
                  </a:lnTo>
                  <a:lnTo>
                    <a:pt x="195438" y="0"/>
                  </a:lnTo>
                  <a:lnTo>
                    <a:pt x="150649" y="5158"/>
                  </a:lnTo>
                  <a:lnTo>
                    <a:pt x="109521" y="19854"/>
                  </a:lnTo>
                  <a:lnTo>
                    <a:pt x="73232" y="42914"/>
                  </a:lnTo>
                  <a:lnTo>
                    <a:pt x="42958" y="73169"/>
                  </a:lnTo>
                  <a:lnTo>
                    <a:pt x="19877" y="109448"/>
                  </a:lnTo>
                  <a:lnTo>
                    <a:pt x="5165" y="150577"/>
                  </a:lnTo>
                  <a:lnTo>
                    <a:pt x="0" y="195388"/>
                  </a:lnTo>
                  <a:lnTo>
                    <a:pt x="5165" y="240180"/>
                  </a:lnTo>
                  <a:lnTo>
                    <a:pt x="19877" y="281310"/>
                  </a:lnTo>
                  <a:lnTo>
                    <a:pt x="42958" y="317600"/>
                  </a:lnTo>
                  <a:lnTo>
                    <a:pt x="73232" y="347874"/>
                  </a:lnTo>
                  <a:lnTo>
                    <a:pt x="109521" y="370956"/>
                  </a:lnTo>
                  <a:lnTo>
                    <a:pt x="150649" y="385668"/>
                  </a:lnTo>
                  <a:lnTo>
                    <a:pt x="195438" y="390833"/>
                  </a:lnTo>
                  <a:lnTo>
                    <a:pt x="240263" y="385668"/>
                  </a:lnTo>
                  <a:lnTo>
                    <a:pt x="281404" y="370956"/>
                  </a:lnTo>
                  <a:lnTo>
                    <a:pt x="317691" y="347874"/>
                  </a:lnTo>
                  <a:lnTo>
                    <a:pt x="347951" y="317600"/>
                  </a:lnTo>
                  <a:lnTo>
                    <a:pt x="371016" y="281310"/>
                  </a:lnTo>
                  <a:lnTo>
                    <a:pt x="385713" y="240180"/>
                  </a:lnTo>
                  <a:lnTo>
                    <a:pt x="390872" y="195388"/>
                  </a:lnTo>
                </a:path>
              </a:pathLst>
            </a:custGeom>
            <a:ln w="16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363" y="2051234"/>
              <a:ext cx="304537" cy="1687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0966" y="370959"/>
              <a:ext cx="411480" cy="514350"/>
            </a:xfrm>
            <a:custGeom>
              <a:avLst/>
              <a:gdLst/>
              <a:ahLst/>
              <a:cxnLst/>
              <a:rect l="l" t="t" r="r" b="b"/>
              <a:pathLst>
                <a:path w="411480" h="514350">
                  <a:moveTo>
                    <a:pt x="411459" y="205793"/>
                  </a:moveTo>
                  <a:lnTo>
                    <a:pt x="406029" y="158604"/>
                  </a:lnTo>
                  <a:lnTo>
                    <a:pt x="390559" y="115287"/>
                  </a:lnTo>
                  <a:lnTo>
                    <a:pt x="366281" y="77077"/>
                  </a:lnTo>
                  <a:lnTo>
                    <a:pt x="334428" y="45208"/>
                  </a:lnTo>
                  <a:lnTo>
                    <a:pt x="296230" y="20915"/>
                  </a:lnTo>
                  <a:lnTo>
                    <a:pt x="252920" y="5434"/>
                  </a:lnTo>
                  <a:lnTo>
                    <a:pt x="205729" y="0"/>
                  </a:lnTo>
                  <a:lnTo>
                    <a:pt x="158560" y="5434"/>
                  </a:lnTo>
                  <a:lnTo>
                    <a:pt x="115258" y="20915"/>
                  </a:lnTo>
                  <a:lnTo>
                    <a:pt x="77059" y="45208"/>
                  </a:lnTo>
                  <a:lnTo>
                    <a:pt x="45199" y="77077"/>
                  </a:lnTo>
                  <a:lnTo>
                    <a:pt x="20912" y="115287"/>
                  </a:lnTo>
                  <a:lnTo>
                    <a:pt x="5433" y="158604"/>
                  </a:lnTo>
                  <a:lnTo>
                    <a:pt x="0" y="205793"/>
                  </a:lnTo>
                  <a:lnTo>
                    <a:pt x="411459" y="205793"/>
                  </a:lnTo>
                  <a:close/>
                </a:path>
                <a:path w="411480" h="514350">
                  <a:moveTo>
                    <a:pt x="154274" y="205793"/>
                  </a:moveTo>
                  <a:lnTo>
                    <a:pt x="154274" y="514302"/>
                  </a:lnTo>
                </a:path>
                <a:path w="411480" h="514350">
                  <a:moveTo>
                    <a:pt x="257207" y="205793"/>
                  </a:moveTo>
                  <a:lnTo>
                    <a:pt x="257207" y="514302"/>
                  </a:lnTo>
                </a:path>
                <a:path w="411480" h="514350">
                  <a:moveTo>
                    <a:pt x="154274" y="514302"/>
                  </a:moveTo>
                  <a:lnTo>
                    <a:pt x="257207" y="514302"/>
                  </a:lnTo>
                </a:path>
              </a:pathLst>
            </a:custGeom>
            <a:ln w="1085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6595" y="1230754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4945" y="0"/>
                  </a:moveTo>
                  <a:lnTo>
                    <a:pt x="0" y="47478"/>
                  </a:lnTo>
                  <a:lnTo>
                    <a:pt x="94945" y="94957"/>
                  </a:lnTo>
                  <a:lnTo>
                    <a:pt x="9494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6595" y="1689661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80">
                  <a:moveTo>
                    <a:pt x="385935" y="0"/>
                  </a:moveTo>
                  <a:lnTo>
                    <a:pt x="0" y="0"/>
                  </a:lnTo>
                </a:path>
              </a:pathLst>
            </a:custGeom>
            <a:ln w="108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00787" y="1642182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4957"/>
                  </a:lnTo>
                  <a:lnTo>
                    <a:pt x="94922" y="47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3464" y="939719"/>
            <a:ext cx="39433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7587" y="939719"/>
            <a:ext cx="39433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207889" y="328929"/>
            <a:ext cx="2748280" cy="83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00" b="0" dirty="0">
                <a:solidFill>
                  <a:srgbClr val="000000"/>
                </a:solidFill>
                <a:latin typeface="Calibri"/>
                <a:cs typeface="Calibri"/>
              </a:rPr>
              <a:t>Timescale</a:t>
            </a:r>
            <a:endParaRPr sz="53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1600" y="245564"/>
            <a:ext cx="1609344" cy="140055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57844" y="6330798"/>
            <a:ext cx="1838776" cy="229431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972603" y="4657533"/>
            <a:ext cx="7230109" cy="503555"/>
            <a:chOff x="2972603" y="4657533"/>
            <a:chExt cx="7230109" cy="50355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2018" y="4694441"/>
              <a:ext cx="1358708" cy="1481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2603" y="4657533"/>
              <a:ext cx="1824009" cy="46644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15494" y="4748709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276914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7601" y="4725563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60" h="46354">
                  <a:moveTo>
                    <a:pt x="22503" y="0"/>
                  </a:moveTo>
                  <a:lnTo>
                    <a:pt x="0" y="23145"/>
                  </a:lnTo>
                  <a:lnTo>
                    <a:pt x="22503" y="45900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5694" y="4702026"/>
              <a:ext cx="1358708" cy="14057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63775" y="4748709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45335" y="4725563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22893" y="0"/>
                  </a:moveTo>
                  <a:lnTo>
                    <a:pt x="0" y="23145"/>
                  </a:lnTo>
                  <a:lnTo>
                    <a:pt x="22893" y="45900"/>
                  </a:lnTo>
                  <a:lnTo>
                    <a:pt x="22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441" y="4968436"/>
              <a:ext cx="1358708" cy="14815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3039" y="4968436"/>
              <a:ext cx="1358708" cy="14815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804008" y="5021295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276992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76312" y="4998541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0" y="0"/>
                  </a:moveTo>
                  <a:lnTo>
                    <a:pt x="0" y="45900"/>
                  </a:lnTo>
                  <a:lnTo>
                    <a:pt x="23128" y="22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52133" y="5021295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60536" y="4998541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0" y="0"/>
                  </a:moveTo>
                  <a:lnTo>
                    <a:pt x="0" y="45900"/>
                  </a:lnTo>
                  <a:lnTo>
                    <a:pt x="23050" y="22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0687" y="4702026"/>
              <a:ext cx="1831432" cy="45886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152843" y="4777250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79">
                  <a:moveTo>
                    <a:pt x="220578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34950" y="4754104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59" h="46354">
                  <a:moveTo>
                    <a:pt x="22503" y="0"/>
                  </a:moveTo>
                  <a:lnTo>
                    <a:pt x="0" y="23145"/>
                  </a:lnTo>
                  <a:lnTo>
                    <a:pt x="22503" y="45900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26198" y="5039202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229407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50918" y="5016056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59" h="46354">
                  <a:moveTo>
                    <a:pt x="0" y="0"/>
                  </a:moveTo>
                  <a:lnTo>
                    <a:pt x="0" y="45900"/>
                  </a:lnTo>
                  <a:lnTo>
                    <a:pt x="22503" y="23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72603" y="2643785"/>
            <a:ext cx="1831432" cy="22204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72603" y="2925130"/>
            <a:ext cx="1824009" cy="90314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65223" y="5797690"/>
            <a:ext cx="1824009" cy="451668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2965223" y="1366690"/>
            <a:ext cx="1824355" cy="1210945"/>
            <a:chOff x="2965223" y="1366690"/>
            <a:chExt cx="1824355" cy="1210945"/>
          </a:xfrm>
        </p:grpSpPr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5223" y="2355012"/>
              <a:ext cx="1824009" cy="22204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4746" y="1366690"/>
              <a:ext cx="1024366" cy="951717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2957844" y="3880122"/>
            <a:ext cx="1838960" cy="725805"/>
            <a:chOff x="2957844" y="3880122"/>
            <a:chExt cx="1838960" cy="725805"/>
          </a:xfrm>
        </p:grpSpPr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72603" y="3880122"/>
              <a:ext cx="1824009" cy="4516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7844" y="4368760"/>
              <a:ext cx="1838776" cy="237015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72603" y="5183236"/>
            <a:ext cx="1831432" cy="547722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61401" y="1395706"/>
            <a:ext cx="1024366" cy="945085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3342" y="6375135"/>
            <a:ext cx="1838776" cy="229431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78110" y="2688278"/>
            <a:ext cx="1824009" cy="222041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70687" y="2969623"/>
            <a:ext cx="1831432" cy="903148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70687" y="5841996"/>
            <a:ext cx="1824009" cy="451668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70687" y="2399583"/>
            <a:ext cx="1824009" cy="214652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8363342" y="3924458"/>
            <a:ext cx="1838960" cy="718820"/>
            <a:chOff x="8363342" y="3924458"/>
            <a:chExt cx="1838960" cy="718820"/>
          </a:xfrm>
        </p:grpSpPr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70687" y="3924458"/>
              <a:ext cx="1831432" cy="4516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63342" y="4413331"/>
              <a:ext cx="1838776" cy="229431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70687" y="5227573"/>
            <a:ext cx="1831432" cy="547910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6238623" y="2379517"/>
            <a:ext cx="484505" cy="3321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6040">
              <a:lnSpc>
                <a:spcPct val="102000"/>
              </a:lnSpc>
              <a:spcBef>
                <a:spcPts val="65"/>
              </a:spcBef>
            </a:pPr>
            <a:r>
              <a:rPr sz="1000" spc="-20" dirty="0">
                <a:latin typeface="Calibri"/>
                <a:cs typeface="Calibri"/>
              </a:rPr>
              <a:t>ePRTC </a:t>
            </a:r>
            <a:r>
              <a:rPr sz="1000" spc="-15" dirty="0">
                <a:latin typeface="Calibri"/>
                <a:cs typeface="Calibri"/>
              </a:rPr>
              <a:t> (</a:t>
            </a:r>
            <a:r>
              <a:rPr sz="1000" spc="-20" dirty="0">
                <a:latin typeface="Calibri"/>
                <a:cs typeface="Calibri"/>
              </a:rPr>
              <a:t>c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25" dirty="0">
                <a:latin typeface="Calibri"/>
                <a:cs typeface="Calibri"/>
              </a:rPr>
              <a:t>R</a:t>
            </a:r>
            <a:r>
              <a:rPr sz="1000" spc="-30" dirty="0">
                <a:latin typeface="Calibri"/>
                <a:cs typeface="Calibri"/>
              </a:rPr>
              <a:t>T</a:t>
            </a:r>
            <a:r>
              <a:rPr sz="1000" spc="45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38623" y="3171630"/>
            <a:ext cx="39878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5" dirty="0">
                <a:latin typeface="Calibri"/>
                <a:cs typeface="Calibri"/>
              </a:rPr>
              <a:t>C</a:t>
            </a:r>
            <a:r>
              <a:rPr sz="1000" spc="-40" dirty="0">
                <a:latin typeface="Calibri"/>
                <a:cs typeface="Calibri"/>
              </a:rPr>
              <a:t>e</a:t>
            </a:r>
            <a:r>
              <a:rPr sz="1000" spc="1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ium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83601" y="3986106"/>
            <a:ext cx="86550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latin typeface="Calibri"/>
                <a:cs typeface="Calibri"/>
              </a:rPr>
              <a:t>Offset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generator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80824" y="4444952"/>
            <a:ext cx="1840864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40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10" dirty="0">
                <a:latin typeface="Calibri"/>
                <a:cs typeface="Calibri"/>
              </a:rPr>
              <a:t>st</a:t>
            </a:r>
            <a:r>
              <a:rPr sz="1000" spc="-5" dirty="0">
                <a:latin typeface="Calibri"/>
                <a:cs typeface="Calibri"/>
              </a:rPr>
              <a:t>ribu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10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pli</a:t>
            </a:r>
            <a:r>
              <a:rPr sz="1000" spc="-2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4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-8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/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10" dirty="0">
                <a:latin typeface="Calibri"/>
                <a:cs typeface="Calibri"/>
              </a:rPr>
              <a:t>h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1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c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10" dirty="0">
                <a:latin typeface="Calibri"/>
                <a:cs typeface="Calibri"/>
              </a:rPr>
              <a:t>m</a:t>
            </a:r>
            <a:r>
              <a:rPr sz="1000" spc="-10" dirty="0"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61488" y="5377893"/>
            <a:ext cx="1122680" cy="1109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latin typeface="Calibri"/>
                <a:cs typeface="Calibri"/>
              </a:rPr>
              <a:t>Cesium</a:t>
            </a:r>
            <a:endParaRPr sz="1000">
              <a:latin typeface="Calibri"/>
              <a:cs typeface="Calibri"/>
            </a:endParaRPr>
          </a:p>
          <a:p>
            <a:pPr marL="12700" marR="5080" indent="176530">
              <a:lnSpc>
                <a:spcPct val="277000"/>
              </a:lnSpc>
              <a:spcBef>
                <a:spcPts val="695"/>
              </a:spcBef>
            </a:pPr>
            <a:r>
              <a:rPr sz="1000" spc="-20" dirty="0">
                <a:latin typeface="Calibri"/>
                <a:cs typeface="Calibri"/>
              </a:rPr>
              <a:t>Offset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generator 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Distribution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amplifier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60892" y="4815204"/>
            <a:ext cx="87884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hi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25" dirty="0">
                <a:latin typeface="Calibri"/>
                <a:cs typeface="Calibri"/>
              </a:rPr>
              <a:t> R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bbi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link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2087" y="3082493"/>
            <a:ext cx="232410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BD110F"/>
                </a:solidFill>
                <a:latin typeface="Calibri"/>
                <a:cs typeface="Calibri"/>
              </a:rPr>
              <a:t>Source: </a:t>
            </a:r>
            <a:r>
              <a:rPr sz="2400" b="1" spc="-5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D110F"/>
                </a:solidFill>
                <a:latin typeface="Calibri"/>
                <a:cs typeface="Calibri"/>
              </a:rPr>
              <a:t>Presentation </a:t>
            </a:r>
            <a:r>
              <a:rPr sz="2400" b="1" spc="-10" dirty="0">
                <a:solidFill>
                  <a:srgbClr val="BD110F"/>
                </a:solidFill>
                <a:latin typeface="Calibri"/>
                <a:cs typeface="Calibri"/>
              </a:rPr>
              <a:t>from </a:t>
            </a:r>
            <a:r>
              <a:rPr sz="2400" b="1" spc="-530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D110F"/>
                </a:solidFill>
                <a:latin typeface="Calibri"/>
                <a:cs typeface="Calibri"/>
              </a:rPr>
              <a:t>Statnett </a:t>
            </a:r>
            <a:r>
              <a:rPr sz="2400" b="1" spc="-10" dirty="0">
                <a:solidFill>
                  <a:srgbClr val="BD110F"/>
                </a:solidFill>
                <a:latin typeface="Calibri"/>
                <a:cs typeface="Calibri"/>
              </a:rPr>
              <a:t>(Norway) </a:t>
            </a:r>
            <a:r>
              <a:rPr sz="2400" b="1" spc="-530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BD110F"/>
                </a:solidFill>
                <a:latin typeface="Calibri"/>
                <a:cs typeface="Calibri"/>
              </a:rPr>
              <a:t>at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BD110F"/>
                </a:solidFill>
                <a:latin typeface="Calibri"/>
                <a:cs typeface="Calibri"/>
              </a:rPr>
              <a:t>ITSF</a:t>
            </a:r>
            <a:r>
              <a:rPr sz="2400" b="1" spc="-45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D110F"/>
                </a:solidFill>
                <a:latin typeface="Calibri"/>
                <a:cs typeface="Calibri"/>
              </a:rPr>
              <a:t>2022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21520"/>
            <a:ext cx="487680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100" spc="-5" dirty="0">
                <a:solidFill>
                  <a:srgbClr val="12569B"/>
                </a:solidFill>
              </a:rPr>
              <a:t>Устройства подстанции</a:t>
            </a:r>
            <a:endParaRPr sz="3100" dirty="0"/>
          </a:p>
        </p:txBody>
      </p:sp>
      <p:sp>
        <p:nvSpPr>
          <p:cNvPr id="3" name="object 3"/>
          <p:cNvSpPr txBox="1"/>
          <p:nvPr/>
        </p:nvSpPr>
        <p:spPr>
          <a:xfrm>
            <a:off x="273202" y="1149870"/>
            <a:ext cx="8337398" cy="8271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Устройства подстанции (Специальное оборудование)</a:t>
            </a: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Нет места для стандартной карты PCI</a:t>
            </a:r>
            <a:endParaRPr lang="en-US"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9668" y="2709672"/>
            <a:ext cx="3776472" cy="2878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424" y="3217701"/>
            <a:ext cx="4855464" cy="19131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511553"/>
            <a:ext cx="579120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100" spc="-35" dirty="0">
                <a:solidFill>
                  <a:srgbClr val="12569B"/>
                </a:solidFill>
              </a:rPr>
              <a:t>Тенденция: Прикладные серверы</a:t>
            </a:r>
            <a:endParaRPr sz="3100" dirty="0"/>
          </a:p>
        </p:txBody>
      </p:sp>
      <p:sp>
        <p:nvSpPr>
          <p:cNvPr id="3" name="object 3"/>
          <p:cNvSpPr txBox="1"/>
          <p:nvPr/>
        </p:nvSpPr>
        <p:spPr>
          <a:xfrm>
            <a:off x="418719" y="1341121"/>
            <a:ext cx="6896481" cy="83997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spc="-5" dirty="0" err="1">
                <a:latin typeface="Arial MT"/>
                <a:cs typeface="Arial MT"/>
              </a:rPr>
              <a:t>Виртуализированные</a:t>
            </a:r>
            <a:r>
              <a:rPr lang="ru-RU" sz="2000" spc="-5" dirty="0">
                <a:latin typeface="Arial MT"/>
                <a:cs typeface="Arial MT"/>
              </a:rPr>
              <a:t> устройства</a:t>
            </a:r>
          </a:p>
          <a:p>
            <a:pPr marL="241300" indent="-228600">
              <a:lnSpc>
                <a:spcPct val="100000"/>
              </a:lnSpc>
              <a:spcBef>
                <a:spcPts val="85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spc="-5" dirty="0">
                <a:latin typeface="Arial MT"/>
                <a:cs typeface="Arial MT"/>
              </a:rPr>
              <a:t>Возможное место для стандартной карты PCI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460" y="4221479"/>
            <a:ext cx="3049524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6444" y="2781300"/>
            <a:ext cx="3893820" cy="1295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0888" y="4221479"/>
            <a:ext cx="3217121" cy="12816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60107" y="2781300"/>
            <a:ext cx="322325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309021"/>
            <a:ext cx="5181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Давайте подведем итоги...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301" y="2286000"/>
            <a:ext cx="11385398" cy="1898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В электроэнергетических системах действительно существуют приложения, которые могут извлечь выгоду из точного времени или даже требуют его.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Ценность точно синхронизированных по времени систем еще не полностью осознана.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Существуют возможные решения, но они не широко известны - их необходимо лучше объяснять и продвигать.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Прикладные серверы могут стать средой для </a:t>
            </a:r>
            <a:r>
              <a:rPr lang="en-US" sz="2000" dirty="0" err="1">
                <a:latin typeface="Arial MT"/>
                <a:cs typeface="Arial MT"/>
              </a:rPr>
              <a:t>Qantum</a:t>
            </a:r>
            <a:r>
              <a:rPr lang="en-US" sz="2000" dirty="0">
                <a:latin typeface="Arial MT"/>
                <a:cs typeface="Arial MT"/>
              </a:rPr>
              <a:t>-PCI</a:t>
            </a:r>
            <a:r>
              <a:rPr lang="ru-RU" sz="200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Time</a:t>
            </a:r>
            <a:r>
              <a:rPr lang="ru-RU" sz="2000" dirty="0">
                <a:latin typeface="Arial MT"/>
                <a:cs typeface="Arial MT"/>
              </a:rPr>
              <a:t>Card.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1711" y="5228844"/>
            <a:ext cx="6913245" cy="364490"/>
            <a:chOff x="3791711" y="5228844"/>
            <a:chExt cx="6913245" cy="364490"/>
          </a:xfrm>
        </p:grpSpPr>
        <p:sp>
          <p:nvSpPr>
            <p:cNvPr id="3" name="object 3"/>
            <p:cNvSpPr/>
            <p:nvPr/>
          </p:nvSpPr>
          <p:spPr>
            <a:xfrm>
              <a:off x="3791711" y="5228844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3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3" y="359663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00288" y="5233416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52432" y="5228844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48144" y="5233416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2804" y="1491546"/>
            <a:ext cx="1125579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spc="-15" dirty="0">
                <a:latin typeface="Arial MT"/>
                <a:cs typeface="Arial MT"/>
              </a:rPr>
              <a:t>Хорошо покрыто с использованием PTP (и соответствующих профилей)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0788" y="5761126"/>
            <a:ext cx="52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7928" y="2941732"/>
            <a:ext cx="1373124" cy="732893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905" rIns="0" bIns="0" rtlCol="0">
            <a:spAutoFit/>
          </a:bodyPr>
          <a:lstStyle/>
          <a:p>
            <a:pPr marL="1905" algn="ctr">
              <a:lnSpc>
                <a:spcPts val="1945"/>
              </a:lnSpc>
              <a:spcBef>
                <a:spcPts val="15"/>
              </a:spcBef>
            </a:pPr>
            <a:r>
              <a:rPr lang="ru-RU" spc="-10" dirty="0">
                <a:latin typeface="Calibri"/>
                <a:cs typeface="Calibri"/>
              </a:rPr>
              <a:t>Локализация неисправностей</a:t>
            </a:r>
            <a:endParaRPr spc="-1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5288" y="2852927"/>
            <a:ext cx="1730630" cy="666849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11760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880"/>
              </a:spcBef>
            </a:pPr>
            <a:r>
              <a:rPr lang="ru-RU" spc="-10" dirty="0">
                <a:latin typeface="Calibri"/>
                <a:cs typeface="Calibri"/>
              </a:rPr>
              <a:t>Синхронизированный </a:t>
            </a:r>
            <a:r>
              <a:rPr lang="ru-RU" spc="-10" dirty="0" err="1">
                <a:latin typeface="Calibri"/>
                <a:cs typeface="Calibri"/>
              </a:rPr>
              <a:t>фазор</a:t>
            </a:r>
            <a:endParaRPr lang="en-US" spc="-1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279" y="2564892"/>
            <a:ext cx="2272426" cy="1494640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89535" rIns="0" bIns="0" rtlCol="0">
            <a:spAutoFit/>
          </a:bodyPr>
          <a:lstStyle/>
          <a:p>
            <a:pPr marL="481330" marR="475615" indent="635" algn="ctr">
              <a:lnSpc>
                <a:spcPts val="1730"/>
              </a:lnSpc>
              <a:spcBef>
                <a:spcPts val="705"/>
              </a:spcBef>
            </a:pPr>
            <a:r>
              <a:rPr lang="ru-RU" sz="1800" spc="-10" dirty="0">
                <a:latin typeface="Calibri"/>
                <a:cs typeface="Calibri"/>
              </a:rPr>
              <a:t>Управление журналами SCADA</a:t>
            </a:r>
          </a:p>
          <a:p>
            <a:pPr marL="481330" marR="475615" indent="635" algn="ctr">
              <a:lnSpc>
                <a:spcPts val="1730"/>
              </a:lnSpc>
              <a:spcBef>
                <a:spcPts val="705"/>
              </a:spcBef>
            </a:pPr>
            <a:r>
              <a:rPr lang="ru-RU" sz="1800" spc="-10" dirty="0">
                <a:latin typeface="Calibri"/>
                <a:cs typeface="Calibri"/>
              </a:rPr>
              <a:t>Последовательность событий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5279" y="3412997"/>
            <a:ext cx="11521821" cy="2321560"/>
            <a:chOff x="335279" y="3412997"/>
            <a:chExt cx="11521821" cy="2321560"/>
          </a:xfrm>
        </p:grpSpPr>
        <p:sp>
          <p:nvSpPr>
            <p:cNvPr id="13" name="object 13"/>
            <p:cNvSpPr/>
            <p:nvPr/>
          </p:nvSpPr>
          <p:spPr>
            <a:xfrm>
              <a:off x="4943856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05337" y="5157977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000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279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7424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9568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041" y="5157977"/>
              <a:ext cx="3456940" cy="576580"/>
            </a:xfrm>
            <a:custGeom>
              <a:avLst/>
              <a:gdLst/>
              <a:ahLst/>
              <a:cxnLst/>
              <a:rect l="l" t="t" r="r" b="b"/>
              <a:pathLst>
                <a:path w="3456940" h="576579">
                  <a:moveTo>
                    <a:pt x="0" y="0"/>
                  </a:moveTo>
                  <a:lnTo>
                    <a:pt x="0" y="575995"/>
                  </a:lnTo>
                </a:path>
                <a:path w="3456940" h="576579">
                  <a:moveTo>
                    <a:pt x="3456432" y="0"/>
                  </a:moveTo>
                  <a:lnTo>
                    <a:pt x="3456432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04575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48906" y="5157977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55182" y="4059532"/>
              <a:ext cx="672068" cy="1234335"/>
            </a:xfrm>
            <a:custGeom>
              <a:avLst/>
              <a:gdLst/>
              <a:ahLst/>
              <a:cxnLst/>
              <a:rect l="l" t="t" r="r" b="b"/>
              <a:pathLst>
                <a:path w="795655" h="1868804">
                  <a:moveTo>
                    <a:pt x="697485" y="1753235"/>
                  </a:moveTo>
                  <a:lnTo>
                    <a:pt x="687260" y="1759896"/>
                  </a:lnTo>
                  <a:lnTo>
                    <a:pt x="673544" y="1780016"/>
                  </a:lnTo>
                  <a:lnTo>
                    <a:pt x="668401" y="1803826"/>
                  </a:lnTo>
                  <a:lnTo>
                    <a:pt x="672973" y="1828673"/>
                  </a:lnTo>
                  <a:lnTo>
                    <a:pt x="686817" y="1849745"/>
                  </a:lnTo>
                  <a:lnTo>
                    <a:pt x="706961" y="1863423"/>
                  </a:lnTo>
                  <a:lnTo>
                    <a:pt x="730748" y="1868552"/>
                  </a:lnTo>
                  <a:lnTo>
                    <a:pt x="755523" y="1863978"/>
                  </a:lnTo>
                  <a:lnTo>
                    <a:pt x="776597" y="1850205"/>
                  </a:lnTo>
                  <a:lnTo>
                    <a:pt x="790289" y="1830085"/>
                  </a:lnTo>
                  <a:lnTo>
                    <a:pt x="794702" y="1809750"/>
                  </a:lnTo>
                  <a:lnTo>
                    <a:pt x="720090" y="1809750"/>
                  </a:lnTo>
                  <a:lnTo>
                    <a:pt x="697485" y="1753235"/>
                  </a:lnTo>
                  <a:close/>
                </a:path>
                <a:path w="795655" h="1868804">
                  <a:moveTo>
                    <a:pt x="721085" y="1743782"/>
                  </a:moveTo>
                  <a:lnTo>
                    <a:pt x="708406" y="1746123"/>
                  </a:lnTo>
                  <a:lnTo>
                    <a:pt x="697485" y="1753235"/>
                  </a:lnTo>
                  <a:lnTo>
                    <a:pt x="720090" y="1809750"/>
                  </a:lnTo>
                  <a:lnTo>
                    <a:pt x="743712" y="1800352"/>
                  </a:lnTo>
                  <a:lnTo>
                    <a:pt x="721085" y="1743782"/>
                  </a:lnTo>
                  <a:close/>
                </a:path>
                <a:path w="795655" h="1868804">
                  <a:moveTo>
                    <a:pt x="733180" y="1741549"/>
                  </a:moveTo>
                  <a:lnTo>
                    <a:pt x="721085" y="1743782"/>
                  </a:lnTo>
                  <a:lnTo>
                    <a:pt x="743712" y="1800352"/>
                  </a:lnTo>
                  <a:lnTo>
                    <a:pt x="720090" y="1809750"/>
                  </a:lnTo>
                  <a:lnTo>
                    <a:pt x="794702" y="1809750"/>
                  </a:lnTo>
                  <a:lnTo>
                    <a:pt x="795456" y="1806275"/>
                  </a:lnTo>
                  <a:lnTo>
                    <a:pt x="790956" y="1781429"/>
                  </a:lnTo>
                  <a:lnTo>
                    <a:pt x="777111" y="1760356"/>
                  </a:lnTo>
                  <a:lnTo>
                    <a:pt x="756967" y="1746678"/>
                  </a:lnTo>
                  <a:lnTo>
                    <a:pt x="733180" y="1741549"/>
                  </a:lnTo>
                  <a:close/>
                </a:path>
                <a:path w="795655" h="1868804">
                  <a:moveTo>
                    <a:pt x="23621" y="0"/>
                  </a:moveTo>
                  <a:lnTo>
                    <a:pt x="0" y="9398"/>
                  </a:lnTo>
                  <a:lnTo>
                    <a:pt x="697485" y="1753235"/>
                  </a:lnTo>
                  <a:lnTo>
                    <a:pt x="708406" y="1746123"/>
                  </a:lnTo>
                  <a:lnTo>
                    <a:pt x="721085" y="1743782"/>
                  </a:lnTo>
                  <a:lnTo>
                    <a:pt x="23621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5406" y="3412997"/>
              <a:ext cx="127000" cy="1884680"/>
            </a:xfrm>
            <a:custGeom>
              <a:avLst/>
              <a:gdLst/>
              <a:ahLst/>
              <a:cxnLst/>
              <a:rect l="l" t="t" r="r" b="b"/>
              <a:pathLst>
                <a:path w="127000" h="1884679">
                  <a:moveTo>
                    <a:pt x="50800" y="1760246"/>
                  </a:moveTo>
                  <a:lnTo>
                    <a:pt x="38790" y="1762672"/>
                  </a:lnTo>
                  <a:lnTo>
                    <a:pt x="18605" y="1776285"/>
                  </a:lnTo>
                  <a:lnTo>
                    <a:pt x="4992" y="1796470"/>
                  </a:lnTo>
                  <a:lnTo>
                    <a:pt x="0" y="1821179"/>
                  </a:lnTo>
                  <a:lnTo>
                    <a:pt x="4992" y="1845889"/>
                  </a:lnTo>
                  <a:lnTo>
                    <a:pt x="18605" y="1866074"/>
                  </a:lnTo>
                  <a:lnTo>
                    <a:pt x="38790" y="1879687"/>
                  </a:lnTo>
                  <a:lnTo>
                    <a:pt x="63500" y="1884679"/>
                  </a:lnTo>
                  <a:lnTo>
                    <a:pt x="88209" y="1879687"/>
                  </a:lnTo>
                  <a:lnTo>
                    <a:pt x="108394" y="1866074"/>
                  </a:lnTo>
                  <a:lnTo>
                    <a:pt x="122007" y="1845889"/>
                  </a:lnTo>
                  <a:lnTo>
                    <a:pt x="127000" y="1821179"/>
                  </a:lnTo>
                  <a:lnTo>
                    <a:pt x="50800" y="1821179"/>
                  </a:lnTo>
                  <a:lnTo>
                    <a:pt x="50800" y="1760246"/>
                  </a:lnTo>
                  <a:close/>
                </a:path>
                <a:path w="127000" h="1884679">
                  <a:moveTo>
                    <a:pt x="63500" y="1757679"/>
                  </a:moveTo>
                  <a:lnTo>
                    <a:pt x="50800" y="1760246"/>
                  </a:lnTo>
                  <a:lnTo>
                    <a:pt x="50800" y="1821179"/>
                  </a:lnTo>
                  <a:lnTo>
                    <a:pt x="76200" y="1821179"/>
                  </a:lnTo>
                  <a:lnTo>
                    <a:pt x="76200" y="1760246"/>
                  </a:lnTo>
                  <a:lnTo>
                    <a:pt x="63500" y="1757679"/>
                  </a:lnTo>
                  <a:close/>
                </a:path>
                <a:path w="127000" h="1884679">
                  <a:moveTo>
                    <a:pt x="76200" y="1760246"/>
                  </a:moveTo>
                  <a:lnTo>
                    <a:pt x="76200" y="1821179"/>
                  </a:lnTo>
                  <a:lnTo>
                    <a:pt x="127000" y="1821179"/>
                  </a:lnTo>
                  <a:lnTo>
                    <a:pt x="122007" y="1796470"/>
                  </a:lnTo>
                  <a:lnTo>
                    <a:pt x="108394" y="1776285"/>
                  </a:lnTo>
                  <a:lnTo>
                    <a:pt x="88209" y="1762672"/>
                  </a:lnTo>
                  <a:lnTo>
                    <a:pt x="76200" y="1760246"/>
                  </a:lnTo>
                  <a:close/>
                </a:path>
                <a:path w="127000" h="1884679">
                  <a:moveTo>
                    <a:pt x="76200" y="0"/>
                  </a:moveTo>
                  <a:lnTo>
                    <a:pt x="50800" y="0"/>
                  </a:lnTo>
                  <a:lnTo>
                    <a:pt x="50800" y="1760246"/>
                  </a:lnTo>
                  <a:lnTo>
                    <a:pt x="63500" y="1757679"/>
                  </a:lnTo>
                  <a:lnTo>
                    <a:pt x="76200" y="1757679"/>
                  </a:lnTo>
                  <a:lnTo>
                    <a:pt x="76200" y="0"/>
                  </a:lnTo>
                  <a:close/>
                </a:path>
                <a:path w="127000" h="1884679">
                  <a:moveTo>
                    <a:pt x="76200" y="1757679"/>
                  </a:moveTo>
                  <a:lnTo>
                    <a:pt x="63500" y="1757679"/>
                  </a:lnTo>
                  <a:lnTo>
                    <a:pt x="76200" y="1760246"/>
                  </a:lnTo>
                  <a:lnTo>
                    <a:pt x="76200" y="17576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8221" y="5752287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96550" y="5763869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9736" y="5761126"/>
            <a:ext cx="462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µs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37706" y="2819904"/>
            <a:ext cx="1331974" cy="732893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905" rIns="0" bIns="0" rtlCol="0">
            <a:spAutoFit/>
          </a:bodyPr>
          <a:lstStyle/>
          <a:p>
            <a:pPr marL="102870" algn="ctr">
              <a:lnSpc>
                <a:spcPts val="1945"/>
              </a:lnSpc>
              <a:spcBef>
                <a:spcPts val="15"/>
              </a:spcBef>
            </a:pPr>
            <a:r>
              <a:rPr lang="ru-RU" spc="-10" dirty="0">
                <a:latin typeface="Calibri"/>
                <a:cs typeface="Calibri"/>
              </a:rPr>
              <a:t>Анализ состояния сети</a:t>
            </a:r>
            <a:endParaRPr spc="-10" dirty="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52896" y="3423539"/>
            <a:ext cx="2868295" cy="1873885"/>
            <a:chOff x="5652896" y="3423539"/>
            <a:chExt cx="2868295" cy="1873885"/>
          </a:xfrm>
        </p:grpSpPr>
        <p:sp>
          <p:nvSpPr>
            <p:cNvPr id="29" name="object 29"/>
            <p:cNvSpPr/>
            <p:nvPr/>
          </p:nvSpPr>
          <p:spPr>
            <a:xfrm>
              <a:off x="5652896" y="3423539"/>
              <a:ext cx="1082675" cy="1870075"/>
            </a:xfrm>
            <a:custGeom>
              <a:avLst/>
              <a:gdLst/>
              <a:ahLst/>
              <a:cxnLst/>
              <a:rect l="l" t="t" r="r" b="b"/>
              <a:pathLst>
                <a:path w="1082675" h="1870075">
                  <a:moveTo>
                    <a:pt x="978485" y="1759522"/>
                  </a:moveTo>
                  <a:lnTo>
                    <a:pt x="969180" y="1767518"/>
                  </a:lnTo>
                  <a:lnTo>
                    <a:pt x="958214" y="1789271"/>
                  </a:lnTo>
                  <a:lnTo>
                    <a:pt x="956202" y="1813548"/>
                  </a:lnTo>
                  <a:lnTo>
                    <a:pt x="963929" y="1837563"/>
                  </a:lnTo>
                  <a:lnTo>
                    <a:pt x="980352" y="1856696"/>
                  </a:lnTo>
                  <a:lnTo>
                    <a:pt x="1002061" y="1867662"/>
                  </a:lnTo>
                  <a:lnTo>
                    <a:pt x="1026294" y="1869674"/>
                  </a:lnTo>
                  <a:lnTo>
                    <a:pt x="1050289" y="1861947"/>
                  </a:lnTo>
                  <a:lnTo>
                    <a:pt x="1069423" y="1845504"/>
                  </a:lnTo>
                  <a:lnTo>
                    <a:pt x="1080389" y="1823751"/>
                  </a:lnTo>
                  <a:lnTo>
                    <a:pt x="1081307" y="1812671"/>
                  </a:lnTo>
                  <a:lnTo>
                    <a:pt x="1008252" y="1812671"/>
                  </a:lnTo>
                  <a:lnTo>
                    <a:pt x="978485" y="1759522"/>
                  </a:lnTo>
                  <a:close/>
                </a:path>
                <a:path w="1082675" h="1870075">
                  <a:moveTo>
                    <a:pt x="1000548" y="1747136"/>
                  </a:moveTo>
                  <a:lnTo>
                    <a:pt x="988313" y="1751076"/>
                  </a:lnTo>
                  <a:lnTo>
                    <a:pt x="978485" y="1759522"/>
                  </a:lnTo>
                  <a:lnTo>
                    <a:pt x="1008252" y="1812671"/>
                  </a:lnTo>
                  <a:lnTo>
                    <a:pt x="1030351" y="1800352"/>
                  </a:lnTo>
                  <a:lnTo>
                    <a:pt x="1000548" y="1747136"/>
                  </a:lnTo>
                  <a:close/>
                </a:path>
                <a:path w="1082675" h="1870075">
                  <a:moveTo>
                    <a:pt x="1012309" y="1743348"/>
                  </a:moveTo>
                  <a:lnTo>
                    <a:pt x="1000548" y="1747136"/>
                  </a:lnTo>
                  <a:lnTo>
                    <a:pt x="1030351" y="1800352"/>
                  </a:lnTo>
                  <a:lnTo>
                    <a:pt x="1008252" y="1812671"/>
                  </a:lnTo>
                  <a:lnTo>
                    <a:pt x="1081307" y="1812671"/>
                  </a:lnTo>
                  <a:lnTo>
                    <a:pt x="1082401" y="1799474"/>
                  </a:lnTo>
                  <a:lnTo>
                    <a:pt x="1074674" y="1775460"/>
                  </a:lnTo>
                  <a:lnTo>
                    <a:pt x="1058251" y="1756326"/>
                  </a:lnTo>
                  <a:lnTo>
                    <a:pt x="1036542" y="1745361"/>
                  </a:lnTo>
                  <a:lnTo>
                    <a:pt x="1012309" y="1743348"/>
                  </a:lnTo>
                  <a:close/>
                </a:path>
                <a:path w="1082675" h="1870075">
                  <a:moveTo>
                    <a:pt x="22098" y="0"/>
                  </a:moveTo>
                  <a:lnTo>
                    <a:pt x="0" y="12446"/>
                  </a:lnTo>
                  <a:lnTo>
                    <a:pt x="978485" y="1759522"/>
                  </a:lnTo>
                  <a:lnTo>
                    <a:pt x="988313" y="1751076"/>
                  </a:lnTo>
                  <a:lnTo>
                    <a:pt x="1000548" y="1747136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1493" y="3425317"/>
              <a:ext cx="760095" cy="1872614"/>
            </a:xfrm>
            <a:custGeom>
              <a:avLst/>
              <a:gdLst/>
              <a:ahLst/>
              <a:cxnLst/>
              <a:rect l="l" t="t" r="r" b="b"/>
              <a:pathLst>
                <a:path w="760095" h="1872614">
                  <a:moveTo>
                    <a:pt x="61090" y="1745067"/>
                  </a:moveTo>
                  <a:lnTo>
                    <a:pt x="37385" y="1750631"/>
                  </a:lnTo>
                  <a:lnTo>
                    <a:pt x="17490" y="1764672"/>
                  </a:lnTo>
                  <a:lnTo>
                    <a:pt x="4048" y="1786001"/>
                  </a:lnTo>
                  <a:lnTo>
                    <a:pt x="0" y="1810873"/>
                  </a:lnTo>
                  <a:lnTo>
                    <a:pt x="5572" y="1834578"/>
                  </a:lnTo>
                  <a:lnTo>
                    <a:pt x="19621" y="1854473"/>
                  </a:lnTo>
                  <a:lnTo>
                    <a:pt x="41005" y="1867916"/>
                  </a:lnTo>
                  <a:lnTo>
                    <a:pt x="65877" y="1872019"/>
                  </a:lnTo>
                  <a:lnTo>
                    <a:pt x="89582" y="1866455"/>
                  </a:lnTo>
                  <a:lnTo>
                    <a:pt x="109477" y="1852414"/>
                  </a:lnTo>
                  <a:lnTo>
                    <a:pt x="122920" y="1831086"/>
                  </a:lnTo>
                  <a:lnTo>
                    <a:pt x="125836" y="1813052"/>
                  </a:lnTo>
                  <a:lnTo>
                    <a:pt x="75295" y="1813052"/>
                  </a:lnTo>
                  <a:lnTo>
                    <a:pt x="51546" y="1804035"/>
                  </a:lnTo>
                  <a:lnTo>
                    <a:pt x="73157" y="1747058"/>
                  </a:lnTo>
                  <a:lnTo>
                    <a:pt x="61090" y="1745067"/>
                  </a:lnTo>
                  <a:close/>
                </a:path>
                <a:path w="760095" h="1872614">
                  <a:moveTo>
                    <a:pt x="73157" y="1747058"/>
                  </a:moveTo>
                  <a:lnTo>
                    <a:pt x="51546" y="1804035"/>
                  </a:lnTo>
                  <a:lnTo>
                    <a:pt x="75295" y="1813052"/>
                  </a:lnTo>
                  <a:lnTo>
                    <a:pt x="96910" y="1756060"/>
                  </a:lnTo>
                  <a:lnTo>
                    <a:pt x="85963" y="1749171"/>
                  </a:lnTo>
                  <a:lnTo>
                    <a:pt x="73157" y="1747058"/>
                  </a:lnTo>
                  <a:close/>
                </a:path>
                <a:path w="760095" h="1872614">
                  <a:moveTo>
                    <a:pt x="96910" y="1756060"/>
                  </a:moveTo>
                  <a:lnTo>
                    <a:pt x="75295" y="1813052"/>
                  </a:lnTo>
                  <a:lnTo>
                    <a:pt x="125836" y="1813052"/>
                  </a:lnTo>
                  <a:lnTo>
                    <a:pt x="126950" y="1806160"/>
                  </a:lnTo>
                  <a:lnTo>
                    <a:pt x="121348" y="1782460"/>
                  </a:lnTo>
                  <a:lnTo>
                    <a:pt x="107293" y="1762595"/>
                  </a:lnTo>
                  <a:lnTo>
                    <a:pt x="96910" y="1756060"/>
                  </a:lnTo>
                  <a:close/>
                </a:path>
                <a:path w="760095" h="1872614">
                  <a:moveTo>
                    <a:pt x="735822" y="0"/>
                  </a:moveTo>
                  <a:lnTo>
                    <a:pt x="73157" y="1747058"/>
                  </a:lnTo>
                  <a:lnTo>
                    <a:pt x="85963" y="1749171"/>
                  </a:lnTo>
                  <a:lnTo>
                    <a:pt x="96910" y="1756060"/>
                  </a:lnTo>
                  <a:lnTo>
                    <a:pt x="759571" y="8890"/>
                  </a:lnTo>
                  <a:lnTo>
                    <a:pt x="735822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39567" y="2564892"/>
            <a:ext cx="2016760" cy="968855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89535" rIns="0" bIns="0" rtlCol="0">
            <a:spAutoFit/>
          </a:bodyPr>
          <a:lstStyle/>
          <a:p>
            <a:pPr marL="168910" marR="164465" algn="ctr">
              <a:lnSpc>
                <a:spcPts val="1730"/>
              </a:lnSpc>
              <a:spcBef>
                <a:spcPts val="705"/>
              </a:spcBef>
            </a:pPr>
            <a:r>
              <a:rPr lang="ru-RU" sz="1800" spc="-10" dirty="0">
                <a:latin typeface="Calibri"/>
                <a:cs typeface="Calibri"/>
              </a:rPr>
              <a:t>Самосинхронизирующаяся дифференциальная защит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38930" y="3420617"/>
            <a:ext cx="1945005" cy="1873250"/>
          </a:xfrm>
          <a:custGeom>
            <a:avLst/>
            <a:gdLst/>
            <a:ahLst/>
            <a:cxnLst/>
            <a:rect l="l" t="t" r="r" b="b"/>
            <a:pathLst>
              <a:path w="1945004" h="1873250">
                <a:moveTo>
                  <a:pt x="1828463" y="1776306"/>
                </a:moveTo>
                <a:lnTo>
                  <a:pt x="1821840" y="1786689"/>
                </a:lnTo>
                <a:lnTo>
                  <a:pt x="1817671" y="1810654"/>
                </a:lnTo>
                <a:lnTo>
                  <a:pt x="1822813" y="1834453"/>
                </a:lnTo>
                <a:lnTo>
                  <a:pt x="1837182" y="1855216"/>
                </a:lnTo>
                <a:lnTo>
                  <a:pt x="1858444" y="1868725"/>
                </a:lnTo>
                <a:lnTo>
                  <a:pt x="1882409" y="1872900"/>
                </a:lnTo>
                <a:lnTo>
                  <a:pt x="1906208" y="1867789"/>
                </a:lnTo>
                <a:lnTo>
                  <a:pt x="1926971" y="1853438"/>
                </a:lnTo>
                <a:lnTo>
                  <a:pt x="1940480" y="1832157"/>
                </a:lnTo>
                <a:lnTo>
                  <a:pt x="1942854" y="1818513"/>
                </a:lnTo>
                <a:lnTo>
                  <a:pt x="1872361" y="1818513"/>
                </a:lnTo>
                <a:lnTo>
                  <a:pt x="1828463" y="1776306"/>
                </a:lnTo>
                <a:close/>
              </a:path>
              <a:path w="1945004" h="1873250">
                <a:moveTo>
                  <a:pt x="1846027" y="1758055"/>
                </a:moveTo>
                <a:lnTo>
                  <a:pt x="1835404" y="1765427"/>
                </a:lnTo>
                <a:lnTo>
                  <a:pt x="1828463" y="1776306"/>
                </a:lnTo>
                <a:lnTo>
                  <a:pt x="1872361" y="1818513"/>
                </a:lnTo>
                <a:lnTo>
                  <a:pt x="1889887" y="1800225"/>
                </a:lnTo>
                <a:lnTo>
                  <a:pt x="1846027" y="1758055"/>
                </a:lnTo>
                <a:close/>
              </a:path>
              <a:path w="1945004" h="1873250">
                <a:moveTo>
                  <a:pt x="1879917" y="1745916"/>
                </a:moveTo>
                <a:lnTo>
                  <a:pt x="1856112" y="1751058"/>
                </a:lnTo>
                <a:lnTo>
                  <a:pt x="1846027" y="1758055"/>
                </a:lnTo>
                <a:lnTo>
                  <a:pt x="1889887" y="1800225"/>
                </a:lnTo>
                <a:lnTo>
                  <a:pt x="1872361" y="1818513"/>
                </a:lnTo>
                <a:lnTo>
                  <a:pt x="1942854" y="1818513"/>
                </a:lnTo>
                <a:lnTo>
                  <a:pt x="1944655" y="1808162"/>
                </a:lnTo>
                <a:lnTo>
                  <a:pt x="1939544" y="1784357"/>
                </a:lnTo>
                <a:lnTo>
                  <a:pt x="1925193" y="1763649"/>
                </a:lnTo>
                <a:lnTo>
                  <a:pt x="1903912" y="1750085"/>
                </a:lnTo>
                <a:lnTo>
                  <a:pt x="1879917" y="1745916"/>
                </a:lnTo>
                <a:close/>
              </a:path>
              <a:path w="1945004" h="1873250">
                <a:moveTo>
                  <a:pt x="17526" y="0"/>
                </a:moveTo>
                <a:lnTo>
                  <a:pt x="0" y="18287"/>
                </a:lnTo>
                <a:lnTo>
                  <a:pt x="1828463" y="1776306"/>
                </a:lnTo>
                <a:lnTo>
                  <a:pt x="1835404" y="1765427"/>
                </a:lnTo>
                <a:lnTo>
                  <a:pt x="1846027" y="1758055"/>
                </a:lnTo>
                <a:lnTo>
                  <a:pt x="17526" y="0"/>
                </a:lnTo>
                <a:close/>
              </a:path>
            </a:pathLst>
          </a:custGeom>
          <a:solidFill>
            <a:srgbClr val="F9D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41078" y="523431"/>
            <a:ext cx="73063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Приложения по шкале неопределенности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0"/>
            <a:ext cx="11620500" cy="6858000"/>
          </a:xfrm>
          <a:custGeom>
            <a:avLst/>
            <a:gdLst/>
            <a:ahLst/>
            <a:cxnLst/>
            <a:rect l="l" t="t" r="r" b="b"/>
            <a:pathLst>
              <a:path w="11620500" h="6858000">
                <a:moveTo>
                  <a:pt x="0" y="6858000"/>
                </a:moveTo>
                <a:lnTo>
                  <a:pt x="11620500" y="6858000"/>
                </a:lnTo>
                <a:lnTo>
                  <a:pt x="11620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5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1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400" y="914400"/>
            <a:ext cx="6751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2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frequencies</a:t>
            </a:r>
            <a:r>
              <a:rPr sz="2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50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Hz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60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Hz</a:t>
            </a:r>
            <a:endParaRPr sz="2800" dirty="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75539"/>
              </p:ext>
            </p:extLst>
          </p:nvPr>
        </p:nvGraphicFramePr>
        <p:xfrm>
          <a:off x="2489200" y="2142744"/>
          <a:ext cx="7200265" cy="1855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9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ru-RU"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Ошибка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ru-RU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Ошибка фазы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 Hz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ru-RU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Ошибка фазы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 Hz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ms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18°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21.6°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1.8°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2.2°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55.5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1.0°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1.2°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46,3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0.8°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1.0°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91362" y="4097784"/>
            <a:ext cx="9344508" cy="2098651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Ballpark</a:t>
            </a:r>
            <a:r>
              <a:rPr sz="2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figures</a:t>
            </a:r>
            <a:endParaRPr sz="2800" dirty="0">
              <a:latin typeface="Arial MT"/>
              <a:cs typeface="Arial MT"/>
            </a:endParaRPr>
          </a:p>
          <a:p>
            <a:pPr marL="179578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50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≈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°</a:t>
            </a:r>
            <a:endParaRPr sz="2000" dirty="0">
              <a:latin typeface="Georgia"/>
              <a:cs typeface="Georgia"/>
            </a:endParaRPr>
          </a:p>
          <a:p>
            <a:pPr marL="1936114">
              <a:lnSpc>
                <a:spcPts val="2395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≈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0.1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°</a:t>
            </a:r>
            <a:endParaRPr sz="2000" dirty="0">
              <a:latin typeface="Georgia"/>
              <a:cs typeface="Georgia"/>
            </a:endParaRPr>
          </a:p>
          <a:p>
            <a:pPr marL="1936114">
              <a:lnSpc>
                <a:spcPts val="2395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≈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1.2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minutes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Arial MT"/>
              <a:cs typeface="Arial MT"/>
            </a:endParaRPr>
          </a:p>
          <a:p>
            <a:pPr marL="17957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(360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°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corresponds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cycle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system)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283" y="349643"/>
            <a:ext cx="131445" cy="276225"/>
          </a:xfrm>
          <a:custGeom>
            <a:avLst/>
            <a:gdLst/>
            <a:ahLst/>
            <a:cxnLst/>
            <a:rect l="l" t="t" r="r" b="b"/>
            <a:pathLst>
              <a:path w="131445" h="276225">
                <a:moveTo>
                  <a:pt x="131114" y="138087"/>
                </a:moveTo>
                <a:lnTo>
                  <a:pt x="0" y="0"/>
                </a:lnTo>
                <a:lnTo>
                  <a:pt x="0" y="276174"/>
                </a:lnTo>
                <a:lnTo>
                  <a:pt x="131114" y="138087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49643"/>
            <a:ext cx="84372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Sampled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30" dirty="0">
                <a:solidFill>
                  <a:srgbClr val="12569B"/>
                </a:solidFill>
              </a:rPr>
              <a:t>Values: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Sampling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15" dirty="0">
                <a:solidFill>
                  <a:srgbClr val="12569B"/>
                </a:solidFill>
              </a:rPr>
              <a:t>Timing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in</a:t>
            </a:r>
            <a:r>
              <a:rPr sz="310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"9-2LE"</a:t>
            </a:r>
            <a:endParaRPr sz="31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293" y="1148153"/>
            <a:ext cx="9974250" cy="50868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38503" y="5154295"/>
            <a:ext cx="522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spc="-5" dirty="0">
                <a:latin typeface="Arial MT"/>
                <a:cs typeface="Arial MT"/>
              </a:rPr>
              <a:t>µ</a:t>
            </a:r>
            <a:r>
              <a:rPr sz="2400" dirty="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9546" y="4149090"/>
            <a:ext cx="1125220" cy="936625"/>
            <a:chOff x="939546" y="4149090"/>
            <a:chExt cx="1125220" cy="936625"/>
          </a:xfrm>
        </p:grpSpPr>
        <p:sp>
          <p:nvSpPr>
            <p:cNvPr id="9" name="object 9"/>
            <p:cNvSpPr/>
            <p:nvPr/>
          </p:nvSpPr>
          <p:spPr>
            <a:xfrm>
              <a:off x="939546" y="4149090"/>
              <a:ext cx="1125220" cy="936625"/>
            </a:xfrm>
            <a:custGeom>
              <a:avLst/>
              <a:gdLst/>
              <a:ahLst/>
              <a:cxnLst/>
              <a:rect l="l" t="t" r="r" b="b"/>
              <a:pathLst>
                <a:path w="1125220" h="936625">
                  <a:moveTo>
                    <a:pt x="423672" y="0"/>
                  </a:moveTo>
                  <a:lnTo>
                    <a:pt x="423672" y="936117"/>
                  </a:lnTo>
                </a:path>
                <a:path w="1125220" h="936625">
                  <a:moveTo>
                    <a:pt x="702564" y="0"/>
                  </a:moveTo>
                  <a:lnTo>
                    <a:pt x="702564" y="936117"/>
                  </a:lnTo>
                </a:path>
                <a:path w="1125220" h="936625">
                  <a:moveTo>
                    <a:pt x="1124839" y="792480"/>
                  </a:moveTo>
                  <a:lnTo>
                    <a:pt x="0" y="792480"/>
                  </a:lnTo>
                </a:path>
              </a:pathLst>
            </a:custGeom>
            <a:ln w="25400">
              <a:solidFill>
                <a:srgbClr val="0046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0854" y="4882642"/>
              <a:ext cx="1015365" cy="118110"/>
            </a:xfrm>
            <a:custGeom>
              <a:avLst/>
              <a:gdLst/>
              <a:ahLst/>
              <a:cxnLst/>
              <a:rect l="l" t="t" r="r" b="b"/>
              <a:pathLst>
                <a:path w="1015364" h="118110">
                  <a:moveTo>
                    <a:pt x="372732" y="58940"/>
                  </a:moveTo>
                  <a:lnTo>
                    <a:pt x="359651" y="51308"/>
                  </a:lnTo>
                  <a:lnTo>
                    <a:pt x="354584" y="46228"/>
                  </a:lnTo>
                  <a:lnTo>
                    <a:pt x="350951" y="46228"/>
                  </a:lnTo>
                  <a:lnTo>
                    <a:pt x="351332" y="46469"/>
                  </a:lnTo>
                  <a:lnTo>
                    <a:pt x="271691" y="0"/>
                  </a:lnTo>
                  <a:lnTo>
                    <a:pt x="263918" y="2032"/>
                  </a:lnTo>
                  <a:lnTo>
                    <a:pt x="260388" y="8128"/>
                  </a:lnTo>
                  <a:lnTo>
                    <a:pt x="256844" y="14097"/>
                  </a:lnTo>
                  <a:lnTo>
                    <a:pt x="258902" y="21971"/>
                  </a:lnTo>
                  <a:lnTo>
                    <a:pt x="264960" y="25400"/>
                  </a:lnTo>
                  <a:lnTo>
                    <a:pt x="300621" y="46228"/>
                  </a:lnTo>
                  <a:lnTo>
                    <a:pt x="5689" y="46228"/>
                  </a:lnTo>
                  <a:lnTo>
                    <a:pt x="0" y="51943"/>
                  </a:lnTo>
                  <a:lnTo>
                    <a:pt x="0" y="65913"/>
                  </a:lnTo>
                  <a:lnTo>
                    <a:pt x="5689" y="71628"/>
                  </a:lnTo>
                  <a:lnTo>
                    <a:pt x="300647" y="71628"/>
                  </a:lnTo>
                  <a:lnTo>
                    <a:pt x="264960" y="92456"/>
                  </a:lnTo>
                  <a:lnTo>
                    <a:pt x="258902" y="95885"/>
                  </a:lnTo>
                  <a:lnTo>
                    <a:pt x="256844" y="103759"/>
                  </a:lnTo>
                  <a:lnTo>
                    <a:pt x="260388" y="109728"/>
                  </a:lnTo>
                  <a:lnTo>
                    <a:pt x="263918" y="115824"/>
                  </a:lnTo>
                  <a:lnTo>
                    <a:pt x="271691" y="117856"/>
                  </a:lnTo>
                  <a:lnTo>
                    <a:pt x="350951" y="71628"/>
                  </a:lnTo>
                  <a:lnTo>
                    <a:pt x="354584" y="71628"/>
                  </a:lnTo>
                  <a:lnTo>
                    <a:pt x="359651" y="66560"/>
                  </a:lnTo>
                  <a:lnTo>
                    <a:pt x="372732" y="58940"/>
                  </a:lnTo>
                  <a:close/>
                </a:path>
                <a:path w="1015364" h="118110">
                  <a:moveTo>
                    <a:pt x="663892" y="46228"/>
                  </a:moveTo>
                  <a:lnTo>
                    <a:pt x="660260" y="46228"/>
                  </a:lnTo>
                  <a:lnTo>
                    <a:pt x="655193" y="51308"/>
                  </a:lnTo>
                  <a:lnTo>
                    <a:pt x="663892" y="46228"/>
                  </a:lnTo>
                  <a:close/>
                </a:path>
                <a:path w="1015364" h="118110">
                  <a:moveTo>
                    <a:pt x="1014857" y="51943"/>
                  </a:moveTo>
                  <a:lnTo>
                    <a:pt x="1009142" y="46228"/>
                  </a:lnTo>
                  <a:lnTo>
                    <a:pt x="714095" y="46228"/>
                  </a:lnTo>
                  <a:lnTo>
                    <a:pt x="749808" y="25400"/>
                  </a:lnTo>
                  <a:lnTo>
                    <a:pt x="755904" y="21971"/>
                  </a:lnTo>
                  <a:lnTo>
                    <a:pt x="757936" y="14097"/>
                  </a:lnTo>
                  <a:lnTo>
                    <a:pt x="754380" y="8128"/>
                  </a:lnTo>
                  <a:lnTo>
                    <a:pt x="750951" y="2032"/>
                  </a:lnTo>
                  <a:lnTo>
                    <a:pt x="743077" y="0"/>
                  </a:lnTo>
                  <a:lnTo>
                    <a:pt x="737108" y="3556"/>
                  </a:lnTo>
                  <a:lnTo>
                    <a:pt x="655193" y="51308"/>
                  </a:lnTo>
                  <a:lnTo>
                    <a:pt x="642112" y="58940"/>
                  </a:lnTo>
                  <a:lnTo>
                    <a:pt x="655193" y="66560"/>
                  </a:lnTo>
                  <a:lnTo>
                    <a:pt x="660260" y="71628"/>
                  </a:lnTo>
                  <a:lnTo>
                    <a:pt x="663879" y="71628"/>
                  </a:lnTo>
                  <a:lnTo>
                    <a:pt x="737108" y="114300"/>
                  </a:lnTo>
                  <a:lnTo>
                    <a:pt x="743077" y="117856"/>
                  </a:lnTo>
                  <a:lnTo>
                    <a:pt x="750951" y="115824"/>
                  </a:lnTo>
                  <a:lnTo>
                    <a:pt x="754380" y="109728"/>
                  </a:lnTo>
                  <a:lnTo>
                    <a:pt x="757936" y="103759"/>
                  </a:lnTo>
                  <a:lnTo>
                    <a:pt x="755904" y="95885"/>
                  </a:lnTo>
                  <a:lnTo>
                    <a:pt x="749808" y="92456"/>
                  </a:lnTo>
                  <a:lnTo>
                    <a:pt x="714095" y="71628"/>
                  </a:lnTo>
                  <a:lnTo>
                    <a:pt x="1009142" y="71628"/>
                  </a:lnTo>
                  <a:lnTo>
                    <a:pt x="1014857" y="65913"/>
                  </a:lnTo>
                  <a:lnTo>
                    <a:pt x="1014857" y="51943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054" y="749500"/>
            <a:ext cx="6141746" cy="5748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448818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Requirements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for</a:t>
            </a:r>
            <a:r>
              <a:rPr sz="3100" spc="-2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PMUs</a:t>
            </a:r>
            <a:endParaRPr sz="310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2363723"/>
            <a:ext cx="76200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2660904"/>
            <a:ext cx="76200" cy="1508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3358896"/>
            <a:ext cx="76200" cy="1508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3202" y="1201183"/>
            <a:ext cx="2854960" cy="25990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45" dirty="0">
                <a:latin typeface="Arial MT"/>
                <a:cs typeface="Arial MT"/>
              </a:rPr>
              <a:t>Total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Vector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</a:t>
            </a:r>
          </a:p>
          <a:p>
            <a:pPr marL="462280">
              <a:lnSpc>
                <a:spcPct val="100000"/>
              </a:lnSpc>
              <a:spcBef>
                <a:spcPts val="300"/>
              </a:spcBef>
            </a:pPr>
            <a:r>
              <a:rPr sz="1700" spc="-30" dirty="0">
                <a:latin typeface="Arial MT"/>
                <a:cs typeface="Arial MT"/>
              </a:rPr>
              <a:t>(Total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Phasor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Error)</a:t>
            </a: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Combination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errors</a:t>
            </a:r>
          </a:p>
          <a:p>
            <a:pPr marL="462280" marR="500380">
              <a:lnSpc>
                <a:spcPct val="114700"/>
              </a:lnSpc>
            </a:pPr>
            <a:r>
              <a:rPr sz="1700" dirty="0">
                <a:latin typeface="Arial MT"/>
                <a:cs typeface="Arial MT"/>
              </a:rPr>
              <a:t>Magnitude </a:t>
            </a:r>
            <a:r>
              <a:rPr sz="1700" spc="-5" dirty="0">
                <a:latin typeface="Arial MT"/>
                <a:cs typeface="Arial MT"/>
              </a:rPr>
              <a:t>error </a:t>
            </a:r>
            <a:r>
              <a:rPr sz="1700" dirty="0">
                <a:latin typeface="Arial MT"/>
                <a:cs typeface="Arial MT"/>
              </a:rPr>
              <a:t> Phase-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(time-)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error</a:t>
            </a:r>
            <a:endParaRPr sz="17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PMUs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...</a:t>
            </a:r>
            <a:endParaRPr sz="2000" dirty="0">
              <a:latin typeface="Arial MT"/>
              <a:cs typeface="Arial MT"/>
            </a:endParaRPr>
          </a:p>
          <a:p>
            <a:pPr marL="462280" marR="5080">
              <a:lnSpc>
                <a:spcPts val="1839"/>
              </a:lnSpc>
              <a:spcBef>
                <a:spcPts val="530"/>
              </a:spcBef>
            </a:pPr>
            <a:r>
              <a:rPr sz="1700" spc="-10" dirty="0">
                <a:latin typeface="Arial MT"/>
                <a:cs typeface="Arial MT"/>
              </a:rPr>
              <a:t>... with </a:t>
            </a:r>
            <a:r>
              <a:rPr sz="1700" spc="-5" dirty="0">
                <a:latin typeface="Arial MT"/>
                <a:cs typeface="Arial MT"/>
              </a:rPr>
              <a:t>time </a:t>
            </a:r>
            <a:r>
              <a:rPr sz="1700" dirty="0">
                <a:latin typeface="Arial MT"/>
                <a:cs typeface="Arial MT"/>
              </a:rPr>
              <a:t>uncertainties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about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10 µs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0"/>
            <a:ext cx="11620500" cy="6858000"/>
          </a:xfrm>
          <a:custGeom>
            <a:avLst/>
            <a:gdLst/>
            <a:ahLst/>
            <a:cxnLst/>
            <a:rect l="l" t="t" r="r" b="b"/>
            <a:pathLst>
              <a:path w="11620500" h="6858000">
                <a:moveTo>
                  <a:pt x="0" y="6858000"/>
                </a:moveTo>
                <a:lnTo>
                  <a:pt x="11620500" y="6858000"/>
                </a:lnTo>
                <a:lnTo>
                  <a:pt x="11620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5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1500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4786" y="232029"/>
            <a:ext cx="3006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PTP</a:t>
            </a:r>
            <a:r>
              <a:rPr spc="-140" dirty="0"/>
              <a:t> </a:t>
            </a:r>
            <a:r>
              <a:rPr spc="-5" dirty="0"/>
              <a:t>Profiles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8159" y="1246903"/>
            <a:ext cx="3063240" cy="37623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IEC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61850-9-3</a:t>
            </a:r>
            <a:endParaRPr sz="2000" dirty="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Utility</a:t>
            </a:r>
            <a:r>
              <a:rPr sz="17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1700" dirty="0">
              <a:latin typeface="Arial MT"/>
              <a:cs typeface="Arial MT"/>
            </a:endParaRPr>
          </a:p>
          <a:p>
            <a:pPr marL="280670" marR="5080">
              <a:lnSpc>
                <a:spcPct val="114700"/>
              </a:lnSpc>
              <a:spcBef>
                <a:spcPts val="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Close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to the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Standard Profile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Basic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IEEE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C37.238</a:t>
            </a:r>
            <a:endParaRPr sz="2000" dirty="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Common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properties</a:t>
            </a:r>
            <a:endParaRPr sz="2000" dirty="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700" dirty="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Peer-to-peer</a:t>
            </a:r>
            <a:endParaRPr sz="1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2648" y="2398776"/>
            <a:ext cx="5125085" cy="1990725"/>
            <a:chOff x="612648" y="2398776"/>
            <a:chExt cx="5125085" cy="1990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2398776"/>
              <a:ext cx="1048512" cy="19903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87245" y="4144518"/>
              <a:ext cx="4134485" cy="5715"/>
            </a:xfrm>
            <a:custGeom>
              <a:avLst/>
              <a:gdLst/>
              <a:ahLst/>
              <a:cxnLst/>
              <a:rect l="l" t="t" r="r" b="b"/>
              <a:pathLst>
                <a:path w="4134485" h="5714">
                  <a:moveTo>
                    <a:pt x="0" y="0"/>
                  </a:moveTo>
                  <a:lnTo>
                    <a:pt x="4134484" y="546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721096" y="3782314"/>
            <a:ext cx="5812790" cy="734060"/>
            <a:chOff x="5721096" y="3782314"/>
            <a:chExt cx="5812790" cy="734060"/>
          </a:xfrm>
        </p:grpSpPr>
        <p:sp>
          <p:nvSpPr>
            <p:cNvPr id="6" name="object 6"/>
            <p:cNvSpPr/>
            <p:nvPr/>
          </p:nvSpPr>
          <p:spPr>
            <a:xfrm>
              <a:off x="10345674" y="4150614"/>
              <a:ext cx="463550" cy="0"/>
            </a:xfrm>
            <a:custGeom>
              <a:avLst/>
              <a:gdLst/>
              <a:ahLst/>
              <a:cxnLst/>
              <a:rect l="l" t="t" r="r" b="b"/>
              <a:pathLst>
                <a:path w="463550">
                  <a:moveTo>
                    <a:pt x="0" y="0"/>
                  </a:moveTo>
                  <a:lnTo>
                    <a:pt x="463296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908" y="3788664"/>
              <a:ext cx="1556003" cy="7208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08208" y="3788664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719327" y="0"/>
                  </a:moveTo>
                  <a:lnTo>
                    <a:pt x="0" y="0"/>
                  </a:lnTo>
                  <a:lnTo>
                    <a:pt x="0" y="720851"/>
                  </a:lnTo>
                  <a:lnTo>
                    <a:pt x="719327" y="720851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08208" y="3788664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0" y="720851"/>
                  </a:moveTo>
                  <a:lnTo>
                    <a:pt x="719327" y="720851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7208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23092" y="3861816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432816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432816" y="214884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23092" y="3861816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0" y="214884"/>
                  </a:moveTo>
                  <a:lnTo>
                    <a:pt x="432816" y="214884"/>
                  </a:lnTo>
                  <a:lnTo>
                    <a:pt x="432816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82755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82755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82755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82755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8428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8428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76076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76076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76076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76076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7760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7760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67872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67872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167872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167872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167872" y="4149852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73151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3151" y="716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167872" y="4149852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0" y="71628"/>
                  </a:moveTo>
                  <a:lnTo>
                    <a:pt x="73151" y="71628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79836" y="386181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5" y="350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879836" y="386181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1"/>
                  </a:moveTo>
                  <a:lnTo>
                    <a:pt x="36575" y="35051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79836" y="3933444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5" y="350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79836" y="3933444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1"/>
                  </a:moveTo>
                  <a:lnTo>
                    <a:pt x="36575" y="35051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79836" y="40050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79836" y="40050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79836" y="40767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79836" y="40767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79836" y="4148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6575" y="3657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879836" y="4148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6"/>
                  </a:moveTo>
                  <a:lnTo>
                    <a:pt x="36575" y="36576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879836" y="4221480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36575" y="35052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79836" y="4221480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2"/>
                  </a:moveTo>
                  <a:lnTo>
                    <a:pt x="36575" y="35052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879836" y="42931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6575" y="3657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79836" y="42931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6"/>
                  </a:moveTo>
                  <a:lnTo>
                    <a:pt x="36575" y="36576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879836" y="4364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79836" y="4364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096" y="3788664"/>
              <a:ext cx="1554479" cy="72085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276338" y="4149090"/>
              <a:ext cx="1514475" cy="635"/>
            </a:xfrm>
            <a:custGeom>
              <a:avLst/>
              <a:gdLst/>
              <a:ahLst/>
              <a:cxnLst/>
              <a:rect l="l" t="t" r="r" b="b"/>
              <a:pathLst>
                <a:path w="1514475" h="635">
                  <a:moveTo>
                    <a:pt x="0" y="0"/>
                  </a:moveTo>
                  <a:lnTo>
                    <a:pt x="1514347" y="127"/>
                  </a:lnTo>
                </a:path>
              </a:pathLst>
            </a:custGeom>
            <a:ln w="317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359786" y="335166"/>
            <a:ext cx="798512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100" spc="-10" dirty="0">
                <a:solidFill>
                  <a:srgbClr val="12569B"/>
                </a:solidFill>
              </a:rPr>
              <a:t>Точность по цепочке распространения времени</a:t>
            </a:r>
            <a:endParaRPr lang="en-US" sz="3100" dirty="0"/>
          </a:p>
        </p:txBody>
      </p:sp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426590" y="1466634"/>
            <a:ext cx="7985125" cy="723916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Максимальная неопределенность синхронизации времени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1 мкс за 16 прыжков</a:t>
            </a:r>
            <a:endParaRPr sz="1700" dirty="0">
              <a:latin typeface="Arial MT"/>
              <a:cs typeface="Arial MT"/>
            </a:endParaRPr>
          </a:p>
        </p:txBody>
      </p:sp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088" y="3788664"/>
            <a:ext cx="1556003" cy="720851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609975" y="3465448"/>
            <a:ext cx="1879600" cy="1044575"/>
            <a:chOff x="3609975" y="3465448"/>
            <a:chExt cx="1879600" cy="1044575"/>
          </a:xfrm>
        </p:grpSpPr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471" y="3788663"/>
              <a:ext cx="1554479" cy="72085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609975" y="3465448"/>
              <a:ext cx="1879600" cy="490855"/>
            </a:xfrm>
            <a:custGeom>
              <a:avLst/>
              <a:gdLst/>
              <a:ahLst/>
              <a:cxnLst/>
              <a:rect l="l" t="t" r="r" b="b"/>
              <a:pathLst>
                <a:path w="1879600" h="490854">
                  <a:moveTo>
                    <a:pt x="1788160" y="442468"/>
                  </a:moveTo>
                  <a:lnTo>
                    <a:pt x="1784477" y="444119"/>
                  </a:lnTo>
                  <a:lnTo>
                    <a:pt x="1783207" y="447294"/>
                  </a:lnTo>
                  <a:lnTo>
                    <a:pt x="1781937" y="450595"/>
                  </a:lnTo>
                  <a:lnTo>
                    <a:pt x="1783588" y="454278"/>
                  </a:lnTo>
                  <a:lnTo>
                    <a:pt x="1879473" y="490855"/>
                  </a:lnTo>
                  <a:lnTo>
                    <a:pt x="1878594" y="485013"/>
                  </a:lnTo>
                  <a:lnTo>
                    <a:pt x="1866646" y="485013"/>
                  </a:lnTo>
                  <a:lnTo>
                    <a:pt x="1851869" y="466694"/>
                  </a:lnTo>
                  <a:lnTo>
                    <a:pt x="1791462" y="443611"/>
                  </a:lnTo>
                  <a:lnTo>
                    <a:pt x="1788160" y="442468"/>
                  </a:lnTo>
                  <a:close/>
                </a:path>
                <a:path w="1879600" h="490854">
                  <a:moveTo>
                    <a:pt x="1851869" y="466694"/>
                  </a:moveTo>
                  <a:lnTo>
                    <a:pt x="1866646" y="485013"/>
                  </a:lnTo>
                  <a:lnTo>
                    <a:pt x="1870480" y="481964"/>
                  </a:lnTo>
                  <a:lnTo>
                    <a:pt x="1865249" y="481964"/>
                  </a:lnTo>
                  <a:lnTo>
                    <a:pt x="1863630" y="471188"/>
                  </a:lnTo>
                  <a:lnTo>
                    <a:pt x="1851869" y="466694"/>
                  </a:lnTo>
                  <a:close/>
                </a:path>
                <a:path w="1879600" h="490854">
                  <a:moveTo>
                    <a:pt x="1860930" y="387095"/>
                  </a:moveTo>
                  <a:lnTo>
                    <a:pt x="1853946" y="388112"/>
                  </a:lnTo>
                  <a:lnTo>
                    <a:pt x="1851660" y="391287"/>
                  </a:lnTo>
                  <a:lnTo>
                    <a:pt x="1852167" y="394843"/>
                  </a:lnTo>
                  <a:lnTo>
                    <a:pt x="1861766" y="458773"/>
                  </a:lnTo>
                  <a:lnTo>
                    <a:pt x="1876552" y="477138"/>
                  </a:lnTo>
                  <a:lnTo>
                    <a:pt x="1866646" y="485013"/>
                  </a:lnTo>
                  <a:lnTo>
                    <a:pt x="1878594" y="485013"/>
                  </a:lnTo>
                  <a:lnTo>
                    <a:pt x="1864740" y="392938"/>
                  </a:lnTo>
                  <a:lnTo>
                    <a:pt x="1864105" y="389381"/>
                  </a:lnTo>
                  <a:lnTo>
                    <a:pt x="1860930" y="387095"/>
                  </a:lnTo>
                  <a:close/>
                </a:path>
                <a:path w="1879600" h="490854">
                  <a:moveTo>
                    <a:pt x="1863630" y="471188"/>
                  </a:moveTo>
                  <a:lnTo>
                    <a:pt x="1865249" y="481964"/>
                  </a:lnTo>
                  <a:lnTo>
                    <a:pt x="1873885" y="475106"/>
                  </a:lnTo>
                  <a:lnTo>
                    <a:pt x="1863630" y="471188"/>
                  </a:lnTo>
                  <a:close/>
                </a:path>
                <a:path w="1879600" h="490854">
                  <a:moveTo>
                    <a:pt x="1861766" y="458773"/>
                  </a:moveTo>
                  <a:lnTo>
                    <a:pt x="1863630" y="471188"/>
                  </a:lnTo>
                  <a:lnTo>
                    <a:pt x="1873885" y="475106"/>
                  </a:lnTo>
                  <a:lnTo>
                    <a:pt x="1865249" y="481964"/>
                  </a:lnTo>
                  <a:lnTo>
                    <a:pt x="1870480" y="481964"/>
                  </a:lnTo>
                  <a:lnTo>
                    <a:pt x="1876552" y="477138"/>
                  </a:lnTo>
                  <a:lnTo>
                    <a:pt x="1861766" y="458773"/>
                  </a:lnTo>
                  <a:close/>
                </a:path>
                <a:path w="1879600" h="490854">
                  <a:moveTo>
                    <a:pt x="926591" y="0"/>
                  </a:moveTo>
                  <a:lnTo>
                    <a:pt x="860933" y="2159"/>
                  </a:lnTo>
                  <a:lnTo>
                    <a:pt x="795527" y="8127"/>
                  </a:lnTo>
                  <a:lnTo>
                    <a:pt x="730630" y="17779"/>
                  </a:lnTo>
                  <a:lnTo>
                    <a:pt x="666241" y="31114"/>
                  </a:lnTo>
                  <a:lnTo>
                    <a:pt x="602614" y="48005"/>
                  </a:lnTo>
                  <a:lnTo>
                    <a:pt x="540003" y="68706"/>
                  </a:lnTo>
                  <a:lnTo>
                    <a:pt x="478409" y="92963"/>
                  </a:lnTo>
                  <a:lnTo>
                    <a:pt x="418211" y="120776"/>
                  </a:lnTo>
                  <a:lnTo>
                    <a:pt x="359283" y="152400"/>
                  </a:lnTo>
                  <a:lnTo>
                    <a:pt x="301878" y="187325"/>
                  </a:lnTo>
                  <a:lnTo>
                    <a:pt x="246252" y="225932"/>
                  </a:lnTo>
                  <a:lnTo>
                    <a:pt x="192532" y="267969"/>
                  </a:lnTo>
                  <a:lnTo>
                    <a:pt x="140970" y="313563"/>
                  </a:lnTo>
                  <a:lnTo>
                    <a:pt x="91439" y="362712"/>
                  </a:lnTo>
                  <a:lnTo>
                    <a:pt x="44450" y="415163"/>
                  </a:lnTo>
                  <a:lnTo>
                    <a:pt x="0" y="471043"/>
                  </a:lnTo>
                  <a:lnTo>
                    <a:pt x="9905" y="478917"/>
                  </a:lnTo>
                  <a:lnTo>
                    <a:pt x="54027" y="423418"/>
                  </a:lnTo>
                  <a:lnTo>
                    <a:pt x="100609" y="371475"/>
                  </a:lnTo>
                  <a:lnTo>
                    <a:pt x="149733" y="322706"/>
                  </a:lnTo>
                  <a:lnTo>
                    <a:pt x="200787" y="277621"/>
                  </a:lnTo>
                  <a:lnTo>
                    <a:pt x="253675" y="236219"/>
                  </a:lnTo>
                  <a:lnTo>
                    <a:pt x="308807" y="197993"/>
                  </a:lnTo>
                  <a:lnTo>
                    <a:pt x="365551" y="163449"/>
                  </a:lnTo>
                  <a:lnTo>
                    <a:pt x="365378" y="163449"/>
                  </a:lnTo>
                  <a:lnTo>
                    <a:pt x="424052" y="132079"/>
                  </a:lnTo>
                  <a:lnTo>
                    <a:pt x="424219" y="132079"/>
                  </a:lnTo>
                  <a:lnTo>
                    <a:pt x="483615" y="104521"/>
                  </a:lnTo>
                  <a:lnTo>
                    <a:pt x="483879" y="104521"/>
                  </a:lnTo>
                  <a:lnTo>
                    <a:pt x="544449" y="80645"/>
                  </a:lnTo>
                  <a:lnTo>
                    <a:pt x="544579" y="80645"/>
                  </a:lnTo>
                  <a:lnTo>
                    <a:pt x="606425" y="60198"/>
                  </a:lnTo>
                  <a:lnTo>
                    <a:pt x="669289" y="43434"/>
                  </a:lnTo>
                  <a:lnTo>
                    <a:pt x="669036" y="43434"/>
                  </a:lnTo>
                  <a:lnTo>
                    <a:pt x="733044" y="30225"/>
                  </a:lnTo>
                  <a:lnTo>
                    <a:pt x="733511" y="30225"/>
                  </a:lnTo>
                  <a:lnTo>
                    <a:pt x="797178" y="20700"/>
                  </a:lnTo>
                  <a:lnTo>
                    <a:pt x="796925" y="20700"/>
                  </a:lnTo>
                  <a:lnTo>
                    <a:pt x="861949" y="14859"/>
                  </a:lnTo>
                  <a:lnTo>
                    <a:pt x="861567" y="14859"/>
                  </a:lnTo>
                  <a:lnTo>
                    <a:pt x="926740" y="12703"/>
                  </a:lnTo>
                  <a:lnTo>
                    <a:pt x="926591" y="12700"/>
                  </a:lnTo>
                  <a:lnTo>
                    <a:pt x="1101024" y="12700"/>
                  </a:lnTo>
                  <a:lnTo>
                    <a:pt x="1058164" y="6730"/>
                  </a:lnTo>
                  <a:lnTo>
                    <a:pt x="992377" y="1524"/>
                  </a:lnTo>
                  <a:lnTo>
                    <a:pt x="926591" y="0"/>
                  </a:lnTo>
                  <a:close/>
                </a:path>
                <a:path w="1879600" h="490854">
                  <a:moveTo>
                    <a:pt x="1793413" y="379602"/>
                  </a:moveTo>
                  <a:lnTo>
                    <a:pt x="1776349" y="379602"/>
                  </a:lnTo>
                  <a:lnTo>
                    <a:pt x="1826640" y="435356"/>
                  </a:lnTo>
                  <a:lnTo>
                    <a:pt x="1851869" y="466694"/>
                  </a:lnTo>
                  <a:lnTo>
                    <a:pt x="1863630" y="471188"/>
                  </a:lnTo>
                  <a:lnTo>
                    <a:pt x="1861766" y="458773"/>
                  </a:lnTo>
                  <a:lnTo>
                    <a:pt x="1836165" y="426974"/>
                  </a:lnTo>
                  <a:lnTo>
                    <a:pt x="1793413" y="379602"/>
                  </a:lnTo>
                  <a:close/>
                </a:path>
                <a:path w="1879600" h="490854">
                  <a:moveTo>
                    <a:pt x="1826387" y="435101"/>
                  </a:moveTo>
                  <a:lnTo>
                    <a:pt x="1826591" y="435356"/>
                  </a:lnTo>
                  <a:lnTo>
                    <a:pt x="1826387" y="435101"/>
                  </a:lnTo>
                  <a:close/>
                </a:path>
                <a:path w="1879600" h="490854">
                  <a:moveTo>
                    <a:pt x="54228" y="423163"/>
                  </a:moveTo>
                  <a:lnTo>
                    <a:pt x="53975" y="423418"/>
                  </a:lnTo>
                  <a:lnTo>
                    <a:pt x="54228" y="423163"/>
                  </a:lnTo>
                  <a:close/>
                </a:path>
                <a:path w="1879600" h="490854">
                  <a:moveTo>
                    <a:pt x="1742193" y="328168"/>
                  </a:moveTo>
                  <a:lnTo>
                    <a:pt x="1724152" y="328168"/>
                  </a:lnTo>
                  <a:lnTo>
                    <a:pt x="1776602" y="379983"/>
                  </a:lnTo>
                  <a:lnTo>
                    <a:pt x="1776349" y="379602"/>
                  </a:lnTo>
                  <a:lnTo>
                    <a:pt x="1793413" y="379602"/>
                  </a:lnTo>
                  <a:lnTo>
                    <a:pt x="1785620" y="370967"/>
                  </a:lnTo>
                  <a:lnTo>
                    <a:pt x="1742193" y="328168"/>
                  </a:lnTo>
                  <a:close/>
                </a:path>
                <a:path w="1879600" h="490854">
                  <a:moveTo>
                    <a:pt x="100821" y="371239"/>
                  </a:moveTo>
                  <a:lnTo>
                    <a:pt x="100584" y="371475"/>
                  </a:lnTo>
                  <a:lnTo>
                    <a:pt x="100821" y="371239"/>
                  </a:lnTo>
                  <a:close/>
                </a:path>
                <a:path w="1879600" h="490854">
                  <a:moveTo>
                    <a:pt x="1634595" y="237108"/>
                  </a:moveTo>
                  <a:lnTo>
                    <a:pt x="1614042" y="237108"/>
                  </a:lnTo>
                  <a:lnTo>
                    <a:pt x="1670303" y="280924"/>
                  </a:lnTo>
                  <a:lnTo>
                    <a:pt x="1724405" y="328421"/>
                  </a:lnTo>
                  <a:lnTo>
                    <a:pt x="1724152" y="328168"/>
                  </a:lnTo>
                  <a:lnTo>
                    <a:pt x="1742193" y="328168"/>
                  </a:lnTo>
                  <a:lnTo>
                    <a:pt x="1732914" y="319024"/>
                  </a:lnTo>
                  <a:lnTo>
                    <a:pt x="1678304" y="271018"/>
                  </a:lnTo>
                  <a:lnTo>
                    <a:pt x="1634595" y="237108"/>
                  </a:lnTo>
                  <a:close/>
                </a:path>
                <a:path w="1879600" h="490854">
                  <a:moveTo>
                    <a:pt x="149766" y="322706"/>
                  </a:moveTo>
                  <a:lnTo>
                    <a:pt x="149478" y="322961"/>
                  </a:lnTo>
                  <a:lnTo>
                    <a:pt x="149766" y="322706"/>
                  </a:lnTo>
                  <a:close/>
                </a:path>
                <a:path w="1879600" h="490854">
                  <a:moveTo>
                    <a:pt x="1670050" y="280796"/>
                  </a:moveTo>
                  <a:lnTo>
                    <a:pt x="1670194" y="280924"/>
                  </a:lnTo>
                  <a:lnTo>
                    <a:pt x="1670050" y="280796"/>
                  </a:lnTo>
                  <a:close/>
                </a:path>
                <a:path w="1879600" h="490854">
                  <a:moveTo>
                    <a:pt x="200857" y="277621"/>
                  </a:moveTo>
                  <a:lnTo>
                    <a:pt x="200533" y="277875"/>
                  </a:lnTo>
                  <a:lnTo>
                    <a:pt x="200857" y="277621"/>
                  </a:lnTo>
                  <a:close/>
                </a:path>
                <a:path w="1879600" h="490854">
                  <a:moveTo>
                    <a:pt x="1497457" y="161925"/>
                  </a:moveTo>
                  <a:lnTo>
                    <a:pt x="1556765" y="197738"/>
                  </a:lnTo>
                  <a:lnTo>
                    <a:pt x="1614297" y="237362"/>
                  </a:lnTo>
                  <a:lnTo>
                    <a:pt x="1614042" y="237108"/>
                  </a:lnTo>
                  <a:lnTo>
                    <a:pt x="1634595" y="237108"/>
                  </a:lnTo>
                  <a:lnTo>
                    <a:pt x="1621663" y="227075"/>
                  </a:lnTo>
                  <a:lnTo>
                    <a:pt x="1563497" y="186944"/>
                  </a:lnTo>
                  <a:lnTo>
                    <a:pt x="1522390" y="162051"/>
                  </a:lnTo>
                  <a:lnTo>
                    <a:pt x="1497838" y="162051"/>
                  </a:lnTo>
                  <a:lnTo>
                    <a:pt x="1497457" y="161925"/>
                  </a:lnTo>
                  <a:close/>
                </a:path>
                <a:path w="1879600" h="490854">
                  <a:moveTo>
                    <a:pt x="254000" y="235965"/>
                  </a:moveTo>
                  <a:lnTo>
                    <a:pt x="253619" y="236219"/>
                  </a:lnTo>
                  <a:lnTo>
                    <a:pt x="254000" y="235965"/>
                  </a:lnTo>
                  <a:close/>
                </a:path>
                <a:path w="1879600" h="490854">
                  <a:moveTo>
                    <a:pt x="308990" y="197865"/>
                  </a:moveTo>
                  <a:lnTo>
                    <a:pt x="308737" y="197993"/>
                  </a:lnTo>
                  <a:lnTo>
                    <a:pt x="308990" y="197865"/>
                  </a:lnTo>
                  <a:close/>
                </a:path>
                <a:path w="1879600" h="490854">
                  <a:moveTo>
                    <a:pt x="1556512" y="197612"/>
                  </a:moveTo>
                  <a:lnTo>
                    <a:pt x="1556696" y="197738"/>
                  </a:lnTo>
                  <a:lnTo>
                    <a:pt x="1556512" y="197612"/>
                  </a:lnTo>
                  <a:close/>
                </a:path>
                <a:path w="1879600" h="490854">
                  <a:moveTo>
                    <a:pt x="365760" y="163321"/>
                  </a:moveTo>
                  <a:lnTo>
                    <a:pt x="365378" y="163449"/>
                  </a:lnTo>
                  <a:lnTo>
                    <a:pt x="365551" y="163449"/>
                  </a:lnTo>
                  <a:lnTo>
                    <a:pt x="365760" y="163321"/>
                  </a:lnTo>
                  <a:close/>
                </a:path>
                <a:path w="1879600" h="490854">
                  <a:moveTo>
                    <a:pt x="1464251" y="129921"/>
                  </a:moveTo>
                  <a:lnTo>
                    <a:pt x="1437132" y="129921"/>
                  </a:lnTo>
                  <a:lnTo>
                    <a:pt x="1497838" y="162051"/>
                  </a:lnTo>
                  <a:lnTo>
                    <a:pt x="1522390" y="162051"/>
                  </a:lnTo>
                  <a:lnTo>
                    <a:pt x="1503934" y="150875"/>
                  </a:lnTo>
                  <a:lnTo>
                    <a:pt x="1464251" y="129921"/>
                  </a:lnTo>
                  <a:close/>
                </a:path>
                <a:path w="1879600" h="490854">
                  <a:moveTo>
                    <a:pt x="424219" y="132079"/>
                  </a:moveTo>
                  <a:lnTo>
                    <a:pt x="424052" y="132079"/>
                  </a:lnTo>
                  <a:lnTo>
                    <a:pt x="423672" y="132334"/>
                  </a:lnTo>
                  <a:lnTo>
                    <a:pt x="424219" y="132079"/>
                  </a:lnTo>
                  <a:close/>
                </a:path>
                <a:path w="1879600" h="490854">
                  <a:moveTo>
                    <a:pt x="1406200" y="101980"/>
                  </a:moveTo>
                  <a:lnTo>
                    <a:pt x="1375664" y="101980"/>
                  </a:lnTo>
                  <a:lnTo>
                    <a:pt x="1437513" y="130175"/>
                  </a:lnTo>
                  <a:lnTo>
                    <a:pt x="1437132" y="129921"/>
                  </a:lnTo>
                  <a:lnTo>
                    <a:pt x="1464251" y="129921"/>
                  </a:lnTo>
                  <a:lnTo>
                    <a:pt x="1442847" y="118617"/>
                  </a:lnTo>
                  <a:lnTo>
                    <a:pt x="1406200" y="101980"/>
                  </a:lnTo>
                  <a:close/>
                </a:path>
                <a:path w="1879600" h="490854">
                  <a:moveTo>
                    <a:pt x="483879" y="104521"/>
                  </a:moveTo>
                  <a:lnTo>
                    <a:pt x="483615" y="104521"/>
                  </a:lnTo>
                  <a:lnTo>
                    <a:pt x="483235" y="104775"/>
                  </a:lnTo>
                  <a:lnTo>
                    <a:pt x="483879" y="104521"/>
                  </a:lnTo>
                  <a:close/>
                </a:path>
                <a:path w="1879600" h="490854">
                  <a:moveTo>
                    <a:pt x="1348366" y="77850"/>
                  </a:moveTo>
                  <a:lnTo>
                    <a:pt x="1313179" y="77850"/>
                  </a:lnTo>
                  <a:lnTo>
                    <a:pt x="1313561" y="77977"/>
                  </a:lnTo>
                  <a:lnTo>
                    <a:pt x="1375917" y="102108"/>
                  </a:lnTo>
                  <a:lnTo>
                    <a:pt x="1375664" y="101980"/>
                  </a:lnTo>
                  <a:lnTo>
                    <a:pt x="1406200" y="101980"/>
                  </a:lnTo>
                  <a:lnTo>
                    <a:pt x="1380744" y="90424"/>
                  </a:lnTo>
                  <a:lnTo>
                    <a:pt x="1348366" y="77850"/>
                  </a:lnTo>
                  <a:close/>
                </a:path>
                <a:path w="1879600" h="490854">
                  <a:moveTo>
                    <a:pt x="544579" y="80645"/>
                  </a:moveTo>
                  <a:lnTo>
                    <a:pt x="544449" y="80645"/>
                  </a:lnTo>
                  <a:lnTo>
                    <a:pt x="544195" y="80772"/>
                  </a:lnTo>
                  <a:lnTo>
                    <a:pt x="544579" y="80645"/>
                  </a:lnTo>
                  <a:close/>
                </a:path>
                <a:path w="1879600" h="490854">
                  <a:moveTo>
                    <a:pt x="1313259" y="77881"/>
                  </a:moveTo>
                  <a:lnTo>
                    <a:pt x="1313508" y="77977"/>
                  </a:lnTo>
                  <a:lnTo>
                    <a:pt x="1313259" y="77881"/>
                  </a:lnTo>
                  <a:close/>
                </a:path>
                <a:path w="1879600" h="490854">
                  <a:moveTo>
                    <a:pt x="1236443" y="41021"/>
                  </a:moveTo>
                  <a:lnTo>
                    <a:pt x="1185926" y="41021"/>
                  </a:lnTo>
                  <a:lnTo>
                    <a:pt x="1250314" y="57658"/>
                  </a:lnTo>
                  <a:lnTo>
                    <a:pt x="1249934" y="57658"/>
                  </a:lnTo>
                  <a:lnTo>
                    <a:pt x="1313259" y="77881"/>
                  </a:lnTo>
                  <a:lnTo>
                    <a:pt x="1348366" y="77850"/>
                  </a:lnTo>
                  <a:lnTo>
                    <a:pt x="1317625" y="65912"/>
                  </a:lnTo>
                  <a:lnTo>
                    <a:pt x="1253616" y="45465"/>
                  </a:lnTo>
                  <a:lnTo>
                    <a:pt x="1236443" y="41021"/>
                  </a:lnTo>
                  <a:close/>
                </a:path>
                <a:path w="1879600" h="490854">
                  <a:moveTo>
                    <a:pt x="606519" y="60198"/>
                  </a:moveTo>
                  <a:lnTo>
                    <a:pt x="606044" y="60325"/>
                  </a:lnTo>
                  <a:lnTo>
                    <a:pt x="606519" y="60198"/>
                  </a:lnTo>
                  <a:close/>
                </a:path>
                <a:path w="1879600" h="490854">
                  <a:moveTo>
                    <a:pt x="1186915" y="28321"/>
                  </a:moveTo>
                  <a:lnTo>
                    <a:pt x="1121537" y="28321"/>
                  </a:lnTo>
                  <a:lnTo>
                    <a:pt x="1186307" y="41148"/>
                  </a:lnTo>
                  <a:lnTo>
                    <a:pt x="1185926" y="41021"/>
                  </a:lnTo>
                  <a:lnTo>
                    <a:pt x="1236443" y="41021"/>
                  </a:lnTo>
                  <a:lnTo>
                    <a:pt x="1188847" y="28701"/>
                  </a:lnTo>
                  <a:lnTo>
                    <a:pt x="1186915" y="28321"/>
                  </a:lnTo>
                  <a:close/>
                </a:path>
                <a:path w="1879600" h="490854">
                  <a:moveTo>
                    <a:pt x="733511" y="30225"/>
                  </a:moveTo>
                  <a:lnTo>
                    <a:pt x="733044" y="30225"/>
                  </a:lnTo>
                  <a:lnTo>
                    <a:pt x="732663" y="30352"/>
                  </a:lnTo>
                  <a:lnTo>
                    <a:pt x="733511" y="30225"/>
                  </a:lnTo>
                  <a:close/>
                </a:path>
                <a:path w="1879600" h="490854">
                  <a:moveTo>
                    <a:pt x="1101024" y="12700"/>
                  </a:moveTo>
                  <a:lnTo>
                    <a:pt x="926740" y="12703"/>
                  </a:lnTo>
                  <a:lnTo>
                    <a:pt x="991870" y="14224"/>
                  </a:lnTo>
                  <a:lnTo>
                    <a:pt x="991488" y="14224"/>
                  </a:lnTo>
                  <a:lnTo>
                    <a:pt x="1057021" y="19430"/>
                  </a:lnTo>
                  <a:lnTo>
                    <a:pt x="1056639" y="19430"/>
                  </a:lnTo>
                  <a:lnTo>
                    <a:pt x="1121790" y="28448"/>
                  </a:lnTo>
                  <a:lnTo>
                    <a:pt x="1121537" y="28321"/>
                  </a:lnTo>
                  <a:lnTo>
                    <a:pt x="1186915" y="28321"/>
                  </a:lnTo>
                  <a:lnTo>
                    <a:pt x="1123823" y="15875"/>
                  </a:lnTo>
                  <a:lnTo>
                    <a:pt x="1101024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186173" y="3014217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39565" y="4516577"/>
            <a:ext cx="835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854690" y="4643590"/>
            <a:ext cx="989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360279" y="2955493"/>
            <a:ext cx="164465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59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595"/>
              </a:lnSpc>
            </a:pPr>
            <a:r>
              <a:rPr sz="2400" spc="-15" dirty="0">
                <a:latin typeface="Calibri"/>
                <a:cs typeface="Calibri"/>
              </a:rPr>
              <a:t>synchronized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04594" y="4770882"/>
            <a:ext cx="8784590" cy="455930"/>
          </a:xfrm>
          <a:custGeom>
            <a:avLst/>
            <a:gdLst/>
            <a:ahLst/>
            <a:cxnLst/>
            <a:rect l="l" t="t" r="r" b="b"/>
            <a:pathLst>
              <a:path w="8784590" h="455929">
                <a:moveTo>
                  <a:pt x="8784336" y="0"/>
                </a:moveTo>
                <a:lnTo>
                  <a:pt x="8780290" y="52249"/>
                </a:lnTo>
                <a:lnTo>
                  <a:pt x="8768767" y="100208"/>
                </a:lnTo>
                <a:lnTo>
                  <a:pt x="8750685" y="142511"/>
                </a:lnTo>
                <a:lnTo>
                  <a:pt x="8726966" y="177792"/>
                </a:lnTo>
                <a:lnTo>
                  <a:pt x="8698527" y="204684"/>
                </a:lnTo>
                <a:lnTo>
                  <a:pt x="8631174" y="227838"/>
                </a:lnTo>
                <a:lnTo>
                  <a:pt x="4545330" y="227838"/>
                </a:lnTo>
                <a:lnTo>
                  <a:pt x="4510213" y="233854"/>
                </a:lnTo>
                <a:lnTo>
                  <a:pt x="4449537" y="277883"/>
                </a:lnTo>
                <a:lnTo>
                  <a:pt x="4425818" y="313164"/>
                </a:lnTo>
                <a:lnTo>
                  <a:pt x="4407736" y="355467"/>
                </a:lnTo>
                <a:lnTo>
                  <a:pt x="4396213" y="403426"/>
                </a:lnTo>
                <a:lnTo>
                  <a:pt x="4392168" y="455676"/>
                </a:lnTo>
                <a:lnTo>
                  <a:pt x="4388122" y="403426"/>
                </a:lnTo>
                <a:lnTo>
                  <a:pt x="4376599" y="355467"/>
                </a:lnTo>
                <a:lnTo>
                  <a:pt x="4358517" y="313164"/>
                </a:lnTo>
                <a:lnTo>
                  <a:pt x="4334798" y="277883"/>
                </a:lnTo>
                <a:lnTo>
                  <a:pt x="4306359" y="250991"/>
                </a:lnTo>
                <a:lnTo>
                  <a:pt x="4239006" y="227838"/>
                </a:lnTo>
                <a:lnTo>
                  <a:pt x="153162" y="227838"/>
                </a:lnTo>
                <a:lnTo>
                  <a:pt x="118045" y="221821"/>
                </a:lnTo>
                <a:lnTo>
                  <a:pt x="57369" y="177792"/>
                </a:lnTo>
                <a:lnTo>
                  <a:pt x="33650" y="142511"/>
                </a:lnTo>
                <a:lnTo>
                  <a:pt x="15568" y="100208"/>
                </a:lnTo>
                <a:lnTo>
                  <a:pt x="4045" y="52249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637278" y="5075580"/>
            <a:ext cx="3203575" cy="10337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1190"/>
              </a:spcBef>
            </a:pPr>
            <a:r>
              <a:rPr sz="2400" spc="-10" dirty="0">
                <a:latin typeface="Calibri"/>
                <a:cs typeface="Calibri"/>
              </a:rPr>
              <a:t>max.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hops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254" dirty="0">
                <a:latin typeface="Calibri"/>
                <a:cs typeface="Calibri"/>
              </a:rPr>
              <a:t>∙</a:t>
            </a: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 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80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5628" y="6152184"/>
            <a:ext cx="828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-5</a:t>
            </a:r>
            <a:r>
              <a:rPr sz="2000" spc="-20" dirty="0">
                <a:latin typeface="Cambria Math"/>
                <a:cs typeface="Cambria Math"/>
              </a:rPr>
              <a:t>5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ns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5378" y="6152184"/>
            <a:ext cx="932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+</a:t>
            </a:r>
            <a:r>
              <a:rPr sz="2000" spc="-20" dirty="0">
                <a:latin typeface="Cambria Math"/>
                <a:cs typeface="Cambria Math"/>
              </a:rPr>
              <a:t>55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ns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0400" y="276555"/>
            <a:ext cx="798512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>
                <a:solidFill>
                  <a:srgbClr val="12569B"/>
                </a:solidFill>
              </a:rPr>
              <a:t>Accuracy</a:t>
            </a:r>
            <a:r>
              <a:rPr sz="3100" spc="3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along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the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time</a:t>
            </a:r>
            <a:r>
              <a:rPr sz="3100" spc="2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distribution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chain</a:t>
            </a:r>
            <a:endParaRPr sz="31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1962911"/>
            <a:ext cx="76200" cy="150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8129" y="1223330"/>
            <a:ext cx="5669915" cy="969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marR="5080" indent="-241300">
              <a:lnSpc>
                <a:spcPct val="113700"/>
              </a:lnSpc>
              <a:spcBef>
                <a:spcPts val="12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Assume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uniform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distribution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"contributors"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Uniform</a:t>
            </a:r>
            <a:r>
              <a:rPr sz="1700" spc="9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distribution</a:t>
            </a:r>
            <a:r>
              <a:rPr sz="1700" spc="114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=</a:t>
            </a:r>
            <a:r>
              <a:rPr sz="1700" spc="114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conservative</a:t>
            </a:r>
            <a:r>
              <a:rPr sz="1700" spc="1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assumption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Master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clock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2660904"/>
            <a:ext cx="76200" cy="1508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2782" y="2583307"/>
            <a:ext cx="3335654" cy="128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Arial MT"/>
                <a:cs typeface="Arial MT"/>
              </a:rPr>
              <a:t>Transparent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clock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700" dirty="0">
                <a:latin typeface="Arial MT"/>
                <a:cs typeface="Arial MT"/>
              </a:rPr>
              <a:t>Do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 math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...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spc="-10" dirty="0">
                <a:latin typeface="Arial MT"/>
                <a:cs typeface="Arial MT"/>
              </a:rPr>
              <a:t>...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for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dirty="0">
                <a:latin typeface="Arial MT"/>
                <a:cs typeface="Arial MT"/>
              </a:rPr>
              <a:t> entire chain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with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16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hops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3358896"/>
            <a:ext cx="76200" cy="150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3656076"/>
            <a:ext cx="76200" cy="1508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73202" y="5136641"/>
            <a:ext cx="42987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Математическая симуляция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6000" y="1486661"/>
            <a:ext cx="5760720" cy="4678045"/>
            <a:chOff x="6096000" y="1486661"/>
            <a:chExt cx="5760720" cy="467804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1888235"/>
              <a:ext cx="5760720" cy="42763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184642" y="1499361"/>
              <a:ext cx="1728470" cy="118110"/>
            </a:xfrm>
            <a:custGeom>
              <a:avLst/>
              <a:gdLst/>
              <a:ahLst/>
              <a:cxnLst/>
              <a:rect l="l" t="t" r="r" b="b"/>
              <a:pathLst>
                <a:path w="1728470" h="118109">
                  <a:moveTo>
                    <a:pt x="100964" y="0"/>
                  </a:moveTo>
                  <a:lnTo>
                    <a:pt x="94996" y="3555"/>
                  </a:lnTo>
                  <a:lnTo>
                    <a:pt x="13092" y="51296"/>
                  </a:lnTo>
                  <a:lnTo>
                    <a:pt x="12446" y="51942"/>
                  </a:lnTo>
                  <a:lnTo>
                    <a:pt x="12446" y="65912"/>
                  </a:lnTo>
                  <a:lnTo>
                    <a:pt x="13093" y="66560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9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107696" y="25400"/>
                  </a:lnTo>
                  <a:lnTo>
                    <a:pt x="113791" y="21971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2"/>
                  </a:lnTo>
                  <a:lnTo>
                    <a:pt x="100964" y="0"/>
                  </a:lnTo>
                  <a:close/>
                </a:path>
                <a:path w="1728470" h="118109">
                  <a:moveTo>
                    <a:pt x="1677869" y="58927"/>
                  </a:moveTo>
                  <a:lnTo>
                    <a:pt x="1614424" y="95885"/>
                  </a:lnTo>
                  <a:lnTo>
                    <a:pt x="1612391" y="103759"/>
                  </a:lnTo>
                  <a:lnTo>
                    <a:pt x="1615821" y="109727"/>
                  </a:lnTo>
                  <a:lnTo>
                    <a:pt x="1619377" y="115824"/>
                  </a:lnTo>
                  <a:lnTo>
                    <a:pt x="1627124" y="117855"/>
                  </a:lnTo>
                  <a:lnTo>
                    <a:pt x="1709479" y="69850"/>
                  </a:lnTo>
                  <a:lnTo>
                    <a:pt x="1696592" y="69850"/>
                  </a:lnTo>
                  <a:lnTo>
                    <a:pt x="1677869" y="58927"/>
                  </a:lnTo>
                  <a:close/>
                </a:path>
                <a:path w="1728470" h="118109">
                  <a:moveTo>
                    <a:pt x="13092" y="66559"/>
                  </a:moveTo>
                  <a:lnTo>
                    <a:pt x="18160" y="71627"/>
                  </a:lnTo>
                  <a:lnTo>
                    <a:pt x="21788" y="71627"/>
                  </a:lnTo>
                  <a:lnTo>
                    <a:pt x="13092" y="66559"/>
                  </a:lnTo>
                  <a:close/>
                </a:path>
                <a:path w="1728470" h="118109">
                  <a:moveTo>
                    <a:pt x="1656098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656098" y="71627"/>
                  </a:lnTo>
                  <a:lnTo>
                    <a:pt x="1677869" y="58927"/>
                  </a:lnTo>
                  <a:lnTo>
                    <a:pt x="1656098" y="46227"/>
                  </a:lnTo>
                  <a:close/>
                </a:path>
                <a:path w="1728470" h="118109">
                  <a:moveTo>
                    <a:pt x="1715122" y="66560"/>
                  </a:moveTo>
                  <a:lnTo>
                    <a:pt x="1706428" y="71627"/>
                  </a:lnTo>
                  <a:lnTo>
                    <a:pt x="1710054" y="71627"/>
                  </a:lnTo>
                  <a:lnTo>
                    <a:pt x="1715122" y="66560"/>
                  </a:lnTo>
                  <a:close/>
                </a:path>
                <a:path w="1728470" h="118109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728470" h="118109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728470" h="118109">
                  <a:moveTo>
                    <a:pt x="1696592" y="48005"/>
                  </a:moveTo>
                  <a:lnTo>
                    <a:pt x="1677869" y="58927"/>
                  </a:lnTo>
                  <a:lnTo>
                    <a:pt x="1696592" y="69850"/>
                  </a:lnTo>
                  <a:lnTo>
                    <a:pt x="1696592" y="48005"/>
                  </a:lnTo>
                  <a:close/>
                </a:path>
                <a:path w="1728470" h="118109">
                  <a:moveTo>
                    <a:pt x="1709478" y="48005"/>
                  </a:moveTo>
                  <a:lnTo>
                    <a:pt x="1696592" y="48005"/>
                  </a:lnTo>
                  <a:lnTo>
                    <a:pt x="1696592" y="69850"/>
                  </a:lnTo>
                  <a:lnTo>
                    <a:pt x="1709479" y="69850"/>
                  </a:lnTo>
                  <a:lnTo>
                    <a:pt x="1715123" y="66559"/>
                  </a:lnTo>
                  <a:lnTo>
                    <a:pt x="1715769" y="65912"/>
                  </a:lnTo>
                  <a:lnTo>
                    <a:pt x="1715769" y="51942"/>
                  </a:lnTo>
                  <a:lnTo>
                    <a:pt x="1715123" y="51296"/>
                  </a:lnTo>
                  <a:lnTo>
                    <a:pt x="1709478" y="48005"/>
                  </a:lnTo>
                  <a:close/>
                </a:path>
                <a:path w="1728470" h="118109">
                  <a:moveTo>
                    <a:pt x="1715123" y="51296"/>
                  </a:moveTo>
                  <a:lnTo>
                    <a:pt x="1715769" y="51942"/>
                  </a:lnTo>
                  <a:lnTo>
                    <a:pt x="1715769" y="65912"/>
                  </a:lnTo>
                  <a:lnTo>
                    <a:pt x="1715122" y="66560"/>
                  </a:lnTo>
                  <a:lnTo>
                    <a:pt x="1728215" y="58927"/>
                  </a:lnTo>
                  <a:lnTo>
                    <a:pt x="1715123" y="51296"/>
                  </a:lnTo>
                  <a:close/>
                </a:path>
                <a:path w="1728470" h="118109">
                  <a:moveTo>
                    <a:pt x="13092" y="51296"/>
                  </a:moveTo>
                  <a:lnTo>
                    <a:pt x="0" y="58927"/>
                  </a:lnTo>
                  <a:lnTo>
                    <a:pt x="13092" y="66559"/>
                  </a:lnTo>
                  <a:lnTo>
                    <a:pt x="12446" y="65912"/>
                  </a:lnTo>
                  <a:lnTo>
                    <a:pt x="12446" y="51942"/>
                  </a:lnTo>
                  <a:lnTo>
                    <a:pt x="13092" y="51296"/>
                  </a:lnTo>
                  <a:close/>
                </a:path>
                <a:path w="1728470" h="118109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  <a:path w="1728470" h="118109">
                  <a:moveTo>
                    <a:pt x="1627124" y="0"/>
                  </a:moveTo>
                  <a:lnTo>
                    <a:pt x="1619377" y="2032"/>
                  </a:lnTo>
                  <a:lnTo>
                    <a:pt x="1615821" y="8127"/>
                  </a:lnTo>
                  <a:lnTo>
                    <a:pt x="1612391" y="14097"/>
                  </a:lnTo>
                  <a:lnTo>
                    <a:pt x="1614424" y="21971"/>
                  </a:lnTo>
                  <a:lnTo>
                    <a:pt x="1677869" y="58927"/>
                  </a:lnTo>
                  <a:lnTo>
                    <a:pt x="1696592" y="48005"/>
                  </a:lnTo>
                  <a:lnTo>
                    <a:pt x="1709478" y="48005"/>
                  </a:lnTo>
                  <a:lnTo>
                    <a:pt x="1627124" y="0"/>
                  </a:lnTo>
                  <a:close/>
                </a:path>
                <a:path w="1728470" h="118109">
                  <a:moveTo>
                    <a:pt x="21788" y="46227"/>
                  </a:moveTo>
                  <a:lnTo>
                    <a:pt x="18160" y="46227"/>
                  </a:lnTo>
                  <a:lnTo>
                    <a:pt x="13092" y="51296"/>
                  </a:lnTo>
                  <a:lnTo>
                    <a:pt x="21788" y="46227"/>
                  </a:lnTo>
                  <a:close/>
                </a:path>
                <a:path w="1728470" h="118109">
                  <a:moveTo>
                    <a:pt x="1710054" y="46227"/>
                  </a:moveTo>
                  <a:lnTo>
                    <a:pt x="1706427" y="46227"/>
                  </a:lnTo>
                  <a:lnTo>
                    <a:pt x="1715123" y="51296"/>
                  </a:lnTo>
                  <a:lnTo>
                    <a:pt x="1710054" y="46227"/>
                  </a:lnTo>
                  <a:close/>
                </a:path>
              </a:pathLst>
            </a:custGeom>
            <a:solidFill>
              <a:srgbClr val="125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84642" y="1486661"/>
              <a:ext cx="1728470" cy="2160270"/>
            </a:xfrm>
            <a:custGeom>
              <a:avLst/>
              <a:gdLst/>
              <a:ahLst/>
              <a:cxnLst/>
              <a:rect l="l" t="t" r="r" b="b"/>
              <a:pathLst>
                <a:path w="1728470" h="2160270">
                  <a:moveTo>
                    <a:pt x="0" y="0"/>
                  </a:moveTo>
                  <a:lnTo>
                    <a:pt x="0" y="1908048"/>
                  </a:lnTo>
                </a:path>
                <a:path w="1728470" h="2160270">
                  <a:moveTo>
                    <a:pt x="1728215" y="0"/>
                  </a:moveTo>
                  <a:lnTo>
                    <a:pt x="1728215" y="2160016"/>
                  </a:lnTo>
                </a:path>
              </a:pathLst>
            </a:custGeom>
            <a:ln w="25400">
              <a:solidFill>
                <a:srgbClr val="1256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7140" y="1981711"/>
            <a:ext cx="1773556" cy="45164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1174" y="2705648"/>
            <a:ext cx="1681900" cy="4470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09990" y="4027285"/>
            <a:ext cx="3614791" cy="23901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660638" y="1195527"/>
            <a:ext cx="79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∙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𝜎</a:t>
            </a:r>
            <a:r>
              <a:rPr sz="2700" spc="7" baseline="-16975" dirty="0">
                <a:latin typeface="Cambria Math"/>
                <a:cs typeface="Cambria Math"/>
              </a:rPr>
              <a:t>CH</a:t>
            </a:r>
            <a:endParaRPr sz="2700" baseline="-1697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515" y="1160366"/>
            <a:ext cx="2849752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ru-RU" sz="2000" dirty="0">
                <a:latin typeface="Arial MT"/>
                <a:cs typeface="Arial MT"/>
              </a:rPr>
              <a:t>Трансформатор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ru-RU" sz="2000" dirty="0">
                <a:latin typeface="Arial MT"/>
                <a:cs typeface="Arial MT"/>
              </a:rPr>
              <a:t>высокого напряжения</a:t>
            </a:r>
            <a:r>
              <a:rPr sz="2000" dirty="0">
                <a:latin typeface="Arial MT"/>
                <a:cs typeface="Arial MT"/>
              </a:rPr>
              <a:t>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08" y="1885188"/>
            <a:ext cx="2700527" cy="33573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25156" y="1398524"/>
            <a:ext cx="257124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 MT"/>
                <a:cs typeface="Arial MT"/>
              </a:rPr>
              <a:t>Ethernet-</a:t>
            </a:r>
            <a:r>
              <a:rPr lang="ru-RU" sz="2000" dirty="0">
                <a:latin typeface="Arial MT"/>
                <a:cs typeface="Arial MT"/>
              </a:rPr>
              <a:t>коммутатор</a:t>
            </a:r>
            <a:endParaRPr lang="en-US"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09422" y="1244636"/>
            <a:ext cx="210337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GNSS/PTP</a:t>
            </a:r>
          </a:p>
          <a:p>
            <a:pPr marL="12700">
              <a:lnSpc>
                <a:spcPct val="100000"/>
              </a:lnSpc>
            </a:pPr>
            <a:r>
              <a:rPr lang="ru-RU" sz="2000" dirty="0">
                <a:latin typeface="Arial MT"/>
                <a:cs typeface="Arial MT"/>
              </a:rPr>
              <a:t>Мастер часы</a:t>
            </a:r>
            <a:endParaRPr sz="2000" dirty="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72523"/>
              </p:ext>
            </p:extLst>
          </p:nvPr>
        </p:nvGraphicFramePr>
        <p:xfrm>
          <a:off x="310894" y="5400545"/>
          <a:ext cx="11353801" cy="66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5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45">
                <a:tc>
                  <a:txBody>
                    <a:bodyPr/>
                    <a:lstStyle/>
                    <a:p>
                      <a:pPr marR="713105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533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R="711200" algn="ctr">
                        <a:lnSpc>
                          <a:spcPts val="2945"/>
                        </a:lnSpc>
                      </a:pPr>
                      <a:r>
                        <a:rPr lang="ru-RU" sz="2000" dirty="0">
                          <a:latin typeface="Arial MT"/>
                          <a:cs typeface="Arial MT"/>
                        </a:rPr>
                        <a:t>Приемлемо</a:t>
                      </a:r>
                      <a:r>
                        <a:rPr sz="2800" spc="-5" dirty="0">
                          <a:solidFill>
                            <a:srgbClr val="297837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28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ctr">
                        <a:lnSpc>
                          <a:spcPts val="2945"/>
                        </a:lnSpc>
                      </a:pPr>
                      <a:r>
                        <a:rPr lang="ru-RU" sz="2000" dirty="0">
                          <a:latin typeface="Arial MT"/>
                          <a:cs typeface="Arial MT"/>
                        </a:rPr>
                        <a:t>Приемлемо</a:t>
                      </a:r>
                      <a:r>
                        <a:rPr sz="20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solidFill>
                            <a:srgbClr val="297837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28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945"/>
                        </a:lnSpc>
                      </a:pPr>
                      <a:r>
                        <a:rPr lang="ru-RU" sz="2000" dirty="0">
                          <a:latin typeface="Arial MT"/>
                          <a:cs typeface="Arial MT"/>
                        </a:rPr>
                        <a:t>дорого</a:t>
                      </a:r>
                      <a:r>
                        <a:rPr sz="2800" spc="-5" dirty="0">
                          <a:solidFill>
                            <a:srgbClr val="BD110F"/>
                          </a:solidFill>
                          <a:latin typeface="Arial MT"/>
                          <a:cs typeface="Arial MT"/>
                        </a:rPr>
                        <a:t>!</a:t>
                      </a:r>
                      <a:endParaRPr sz="2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3425" algn="ctr">
                        <a:lnSpc>
                          <a:spcPts val="2945"/>
                        </a:lnSpc>
                      </a:pPr>
                      <a:r>
                        <a:rPr lang="ru-RU" sz="2000" spc="-60" dirty="0">
                          <a:latin typeface="Arial MT"/>
                          <a:cs typeface="Arial MT"/>
                        </a:rPr>
                        <a:t>дорого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solidFill>
                            <a:srgbClr val="BD110F"/>
                          </a:solidFill>
                          <a:latin typeface="Arial MT"/>
                          <a:cs typeface="Arial MT"/>
                        </a:rPr>
                        <a:t>!</a:t>
                      </a:r>
                      <a:endParaRPr sz="2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7267" y="2665476"/>
            <a:ext cx="2700528" cy="2058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1259" y="2933911"/>
            <a:ext cx="2681363" cy="5289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1259" y="3544823"/>
            <a:ext cx="2699004" cy="8199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33910" y="2097061"/>
            <a:ext cx="1284455" cy="289705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71800" y="132021"/>
            <a:ext cx="70866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Выключатель высокого напряжения </a:t>
            </a:r>
            <a:br>
              <a:rPr lang="ru-RU" sz="3200" dirty="0">
                <a:solidFill>
                  <a:srgbClr val="12569B"/>
                </a:solidFill>
              </a:rPr>
            </a:br>
            <a:r>
              <a:rPr lang="ru-RU" sz="3200" dirty="0">
                <a:solidFill>
                  <a:srgbClr val="12569B"/>
                </a:solidFill>
              </a:rPr>
              <a:t>Реле защиты высокого напряжения</a:t>
            </a:r>
            <a:endParaRPr lang="en-US" sz="3200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0A81B7-43C5-47B2-A454-43F51FE83AE7}"/>
              </a:ext>
            </a:extLst>
          </p:cNvPr>
          <p:cNvSpPr txBox="1"/>
          <p:nvPr/>
        </p:nvSpPr>
        <p:spPr>
          <a:xfrm>
            <a:off x="3421507" y="1204328"/>
            <a:ext cx="2849752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ru-RU" sz="2000" dirty="0">
                <a:latin typeface="Arial MT"/>
                <a:cs typeface="Arial MT"/>
              </a:rPr>
              <a:t>Реле защиты высокого напряжения</a:t>
            </a:r>
            <a:r>
              <a:rPr sz="2000" dirty="0">
                <a:latin typeface="Arial MT"/>
                <a:cs typeface="Arial MT"/>
              </a:rPr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599</Words>
  <Application>Microsoft Office PowerPoint</Application>
  <PresentationFormat>Широкоэкранный</PresentationFormat>
  <Paragraphs>159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30" baseType="lpstr">
      <vt:lpstr>Arial</vt:lpstr>
      <vt:lpstr>Arial MT</vt:lpstr>
      <vt:lpstr>Calibri</vt:lpstr>
      <vt:lpstr>Calibri Light</vt:lpstr>
      <vt:lpstr>Cambria Math</vt:lpstr>
      <vt:lpstr>Georgia</vt:lpstr>
      <vt:lpstr>Libre Franklin</vt:lpstr>
      <vt:lpstr>Libre Franklin Medium</vt:lpstr>
      <vt:lpstr>Microsoft Sans Serif</vt:lpstr>
      <vt:lpstr>Quattrocento Sans</vt:lpstr>
      <vt:lpstr>Verdana</vt:lpstr>
      <vt:lpstr>Wingdings</vt:lpstr>
      <vt:lpstr>Тема Office</vt:lpstr>
      <vt:lpstr>Точность времени  в электроэнергетике Qantum TimeCardTM </vt:lpstr>
      <vt:lpstr>Приложения по шкале неопределенности</vt:lpstr>
      <vt:lpstr>Презентация PowerPoint</vt:lpstr>
      <vt:lpstr>Sampled Values: Sampling Timing in "9-2LE"</vt:lpstr>
      <vt:lpstr>Requirements for PMUs</vt:lpstr>
      <vt:lpstr>PTP Profiles</vt:lpstr>
      <vt:lpstr>Точность по цепочке распространения времени</vt:lpstr>
      <vt:lpstr>Accuracy along the time distribution chain</vt:lpstr>
      <vt:lpstr>Выключатель высокого напряжения  Реле защиты высокого напряжения</vt:lpstr>
      <vt:lpstr>Что делает наше решение для точного времени?</vt:lpstr>
      <vt:lpstr>Интеграция системы точного времени</vt:lpstr>
      <vt:lpstr>Как это можно сделать</vt:lpstr>
      <vt:lpstr>Резервирование временной синхронизации</vt:lpstr>
      <vt:lpstr>Timescale</vt:lpstr>
      <vt:lpstr>Устройства подстанции</vt:lpstr>
      <vt:lpstr>Тенденция: Прикладные серверы</vt:lpstr>
      <vt:lpstr>Давайте подведем итоги...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Timing for Digital Substations</dc:title>
  <dc:subject>OCP-TAP Project Call #62 2022-12-21</dc:subject>
  <dc:creator>Fred Steinhauser</dc:creator>
  <cp:keywords>IEC 61850, Digital Substation, Sampled Values, Merging Units, PMUs, GNSS, PTP, Atomic clocks, ePRTC. Time Card, Open Source, LF Energy</cp:keywords>
  <cp:lastModifiedBy>SHIWA</cp:lastModifiedBy>
  <cp:revision>15</cp:revision>
  <dcterms:created xsi:type="dcterms:W3CDTF">2024-06-12T17:10:39Z</dcterms:created>
  <dcterms:modified xsi:type="dcterms:W3CDTF">2024-06-16T14:29:15Z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2024-06-12T00:00:00Z</vt:filetime>
  </property>
</Properties>
</file>