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5" r:id="rId17"/>
    <p:sldId id="276" r:id="rId18"/>
    <p:sldId id="277" r:id="rId19"/>
    <p:sldId id="278" r:id="rId20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6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A38A1-8FAC-4813-AB36-442FC5766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B19EBC-FBC3-4E11-AEA1-CCADDEFA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BFDA17-5529-431B-8F2B-37807789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928A28-2DA5-4BE1-B89E-3038E174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E5AF9D-5D1E-4A79-BF76-794FB4FA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76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67D2B-B5CA-4935-9506-99AC7EC8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998B3B-3A54-4366-8B5D-5DC4475A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15D0CB-9C04-48BD-958C-E39F5AA4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19399-304F-437B-94F8-C2640BE8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D4A2C-ED54-4C05-896D-A759FB27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9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CD8553-F101-4BF9-9777-CC126AFA7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A2B57-0A23-41D1-808E-1336735DB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D61F1-A70F-4FA4-BFB3-3A24726E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863AC-D8BD-4F5D-8D04-08090610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B020C-7275-4A2C-83B5-E7DE4163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11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F5F6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637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08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6D550-3BE4-44BB-8BDD-F6A23DBE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62A28-537C-4359-B652-019A28B0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73AAB9-7C32-426E-B273-4A437FD6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FF039F-330F-4DC3-98CA-F25C8C3D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310971-B352-4A58-A78C-44C54258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8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FA236-3198-4D72-9803-FAC17E63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F5410F-7BF5-403C-A9C4-592304FCC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9C15E-F36D-4229-94B7-6B90B7CA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8E6B74-45D5-478C-A436-CCA629E1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1C966F-A20E-4BC7-A3AB-C0C5ED47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73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4540B-2BE4-45B3-B86B-63786C3E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7E042-A331-43F7-9C69-9B623F255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BB31CF-1E8C-4985-8BE9-C817F1EF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6A90BD-7E43-4075-A405-D5729358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1D989F-0F54-4D68-915A-E48C4305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8B8731-EDE4-4753-AF80-3BFC38AF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9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2D695-497C-48FA-92E9-0EB81134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F99B4E-739C-4332-87A5-17A32F9D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DA5F4-462C-4413-BBEA-D87D7CE43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06EF8E-945E-4E6B-8BAD-4DC72E332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19EE8C-7EE9-44B1-B75F-995B6F962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0471ED-A589-4D82-B7CA-D96A517D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4DA2E0-6D11-4486-843A-D58FDD1A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C7E4E8-9371-4FE1-BF7D-9CACE4B0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61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3FEF6-3502-4AA7-B11E-C6C52F12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EDCEB3-D257-4E3A-AF39-358FDFA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6FA8A0-B8C5-4112-8F8B-97CE0E81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5F8AF8-2BF6-48E5-A3FD-4C097B61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27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A38EFD-2BF8-4A80-92DD-D90DAFD1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B8920D-48C7-4529-855F-2C0CCA0D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34191B-7DBD-4A24-8002-E3D7834A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70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8C451-C9A2-47DF-92CD-ACBF6D0E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E3387-2E8A-44E9-B120-57963C5D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98C678-8F44-456C-916C-276B7E82B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F10723-822E-4328-A2CC-500B54DD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2FBC5A-C5E9-445A-BDF4-05F7B71D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E6BF4C-F787-40B5-80C3-0B4C5BBB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9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C8468-6090-4DE3-B89C-50ADD83F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C943B6-F5C3-47A4-A0EA-1F78D7002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176B57-3B0B-4D4F-98ED-A2031DABA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BBC4AD-AF1E-4BE8-BCA9-B3EA95C4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B6B031-9B88-4AC2-BE52-7617E31D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CF9E94-E8D4-437B-9610-535298B7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DD770-6E18-4FB3-831F-58A5CF70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05AAFB-C640-4D26-B8DB-25351306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CC283-342B-43BC-84BE-4D30B0785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E6219-B8C4-4F5F-9CE8-37B0AE97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302804-49F8-4BE9-BBB5-B18E942EE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6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2209800"/>
            <a:ext cx="834237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495040" algn="l"/>
                <a:tab pos="5349240" algn="l"/>
              </a:tabLst>
            </a:pPr>
            <a:r>
              <a:rPr spc="395" dirty="0">
                <a:latin typeface="+mj-lt"/>
              </a:rPr>
              <a:t>End</a:t>
            </a:r>
            <a:r>
              <a:rPr lang="en-US" spc="395" dirty="0">
                <a:latin typeface="+mj-lt"/>
              </a:rPr>
              <a:t> </a:t>
            </a:r>
            <a:r>
              <a:rPr spc="445" dirty="0">
                <a:latin typeface="+mj-lt"/>
              </a:rPr>
              <a:t>User</a:t>
            </a:r>
            <a:r>
              <a:rPr lang="en-US" spc="445" dirty="0">
                <a:latin typeface="+mj-lt"/>
              </a:rPr>
              <a:t> </a:t>
            </a:r>
            <a:r>
              <a:rPr spc="550" dirty="0">
                <a:latin typeface="+mj-lt"/>
              </a:rPr>
              <a:t>Synchronization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34539"/>
            <a:ext cx="12187555" cy="4823460"/>
            <a:chOff x="0" y="2034539"/>
            <a:chExt cx="12187555" cy="4823460"/>
          </a:xfrm>
        </p:grpSpPr>
        <p:sp>
          <p:nvSpPr>
            <p:cNvPr id="3" name="object 3"/>
            <p:cNvSpPr/>
            <p:nvPr/>
          </p:nvSpPr>
          <p:spPr>
            <a:xfrm>
              <a:off x="2848355" y="2034539"/>
              <a:ext cx="1609725" cy="1247140"/>
            </a:xfrm>
            <a:custGeom>
              <a:avLst/>
              <a:gdLst/>
              <a:ahLst/>
              <a:cxnLst/>
              <a:rect l="l" t="t" r="r" b="b"/>
              <a:pathLst>
                <a:path w="1609725" h="1247139">
                  <a:moveTo>
                    <a:pt x="1401571" y="0"/>
                  </a:moveTo>
                  <a:lnTo>
                    <a:pt x="207771" y="0"/>
                  </a:lnTo>
                  <a:lnTo>
                    <a:pt x="160113" y="5484"/>
                  </a:lnTo>
                  <a:lnTo>
                    <a:pt x="116373" y="21107"/>
                  </a:lnTo>
                  <a:lnTo>
                    <a:pt x="77796" y="45626"/>
                  </a:lnTo>
                  <a:lnTo>
                    <a:pt x="45626" y="77796"/>
                  </a:lnTo>
                  <a:lnTo>
                    <a:pt x="21107" y="116373"/>
                  </a:lnTo>
                  <a:lnTo>
                    <a:pt x="5484" y="160113"/>
                  </a:lnTo>
                  <a:lnTo>
                    <a:pt x="0" y="207772"/>
                  </a:lnTo>
                  <a:lnTo>
                    <a:pt x="0" y="1038860"/>
                  </a:lnTo>
                  <a:lnTo>
                    <a:pt x="5484" y="1086518"/>
                  </a:lnTo>
                  <a:lnTo>
                    <a:pt x="21107" y="1130258"/>
                  </a:lnTo>
                  <a:lnTo>
                    <a:pt x="45626" y="1168835"/>
                  </a:lnTo>
                  <a:lnTo>
                    <a:pt x="77796" y="1201005"/>
                  </a:lnTo>
                  <a:lnTo>
                    <a:pt x="116373" y="1225524"/>
                  </a:lnTo>
                  <a:lnTo>
                    <a:pt x="160113" y="1241147"/>
                  </a:lnTo>
                  <a:lnTo>
                    <a:pt x="207771" y="1246632"/>
                  </a:lnTo>
                  <a:lnTo>
                    <a:pt x="1401571" y="1246632"/>
                  </a:lnTo>
                  <a:lnTo>
                    <a:pt x="1449230" y="1241147"/>
                  </a:lnTo>
                  <a:lnTo>
                    <a:pt x="1492970" y="1225524"/>
                  </a:lnTo>
                  <a:lnTo>
                    <a:pt x="1531547" y="1201005"/>
                  </a:lnTo>
                  <a:lnTo>
                    <a:pt x="1563717" y="1168835"/>
                  </a:lnTo>
                  <a:lnTo>
                    <a:pt x="1588236" y="1130258"/>
                  </a:lnTo>
                  <a:lnTo>
                    <a:pt x="1603859" y="1086518"/>
                  </a:lnTo>
                  <a:lnTo>
                    <a:pt x="1609344" y="1038860"/>
                  </a:lnTo>
                  <a:lnTo>
                    <a:pt x="1609344" y="207772"/>
                  </a:lnTo>
                  <a:lnTo>
                    <a:pt x="1603859" y="160113"/>
                  </a:lnTo>
                  <a:lnTo>
                    <a:pt x="1588236" y="116373"/>
                  </a:lnTo>
                  <a:lnTo>
                    <a:pt x="1563717" y="77796"/>
                  </a:lnTo>
                  <a:lnTo>
                    <a:pt x="1531547" y="45626"/>
                  </a:lnTo>
                  <a:lnTo>
                    <a:pt x="1492970" y="21107"/>
                  </a:lnTo>
                  <a:lnTo>
                    <a:pt x="1449230" y="5484"/>
                  </a:lnTo>
                  <a:lnTo>
                    <a:pt x="1401571" y="0"/>
                  </a:lnTo>
                  <a:close/>
                </a:path>
              </a:pathLst>
            </a:custGeom>
            <a:solidFill>
              <a:srgbClr val="CEA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7" y="2651759"/>
              <a:ext cx="1287780" cy="128778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124" y="214629"/>
            <a:ext cx="5027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5F5F60"/>
                </a:solidFill>
              </a:rPr>
              <a:t>Advanced</a:t>
            </a:r>
            <a:r>
              <a:rPr sz="4800" spc="-35" dirty="0">
                <a:solidFill>
                  <a:srgbClr val="5F5F60"/>
                </a:solidFill>
              </a:rPr>
              <a:t> </a:t>
            </a:r>
            <a:r>
              <a:rPr sz="4800" spc="-10" dirty="0">
                <a:solidFill>
                  <a:srgbClr val="5F5F60"/>
                </a:solidFill>
              </a:rPr>
              <a:t>“GPSDO”</a:t>
            </a:r>
            <a:endParaRPr sz="4800" dirty="0"/>
          </a:p>
        </p:txBody>
      </p:sp>
      <p:sp>
        <p:nvSpPr>
          <p:cNvPr id="6" name="object 6"/>
          <p:cNvSpPr txBox="1"/>
          <p:nvPr/>
        </p:nvSpPr>
        <p:spPr>
          <a:xfrm>
            <a:off x="3227577" y="2389123"/>
            <a:ext cx="851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5F5F60"/>
                </a:solidFill>
                <a:latin typeface="Tahoma"/>
                <a:cs typeface="Tahoma"/>
              </a:rPr>
              <a:t>GNSS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45" dirty="0">
                <a:solidFill>
                  <a:srgbClr val="5F5F60"/>
                </a:solidFill>
                <a:latin typeface="Tahoma"/>
                <a:cs typeface="Tahoma"/>
              </a:rPr>
              <a:t>Receiver1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57501" y="1456689"/>
            <a:ext cx="7262495" cy="3179445"/>
            <a:chOff x="1857501" y="1456689"/>
            <a:chExt cx="7262495" cy="3179445"/>
          </a:xfrm>
        </p:grpSpPr>
        <p:sp>
          <p:nvSpPr>
            <p:cNvPr id="8" name="object 8"/>
            <p:cNvSpPr/>
            <p:nvPr/>
          </p:nvSpPr>
          <p:spPr>
            <a:xfrm>
              <a:off x="1863851" y="1463039"/>
              <a:ext cx="533400" cy="508000"/>
            </a:xfrm>
            <a:custGeom>
              <a:avLst/>
              <a:gdLst/>
              <a:ahLst/>
              <a:cxnLst/>
              <a:rect l="l" t="t" r="r" b="b"/>
              <a:pathLst>
                <a:path w="533400" h="508000">
                  <a:moveTo>
                    <a:pt x="0" y="0"/>
                  </a:moveTo>
                  <a:lnTo>
                    <a:pt x="533400" y="0"/>
                  </a:lnTo>
                  <a:lnTo>
                    <a:pt x="266700" y="50749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0551" y="1463039"/>
              <a:ext cx="0" cy="507365"/>
            </a:xfrm>
            <a:custGeom>
              <a:avLst/>
              <a:gdLst/>
              <a:ahLst/>
              <a:cxnLst/>
              <a:rect l="l" t="t" r="r" b="b"/>
              <a:pathLst>
                <a:path h="507364">
                  <a:moveTo>
                    <a:pt x="0" y="507111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4201" y="1970531"/>
              <a:ext cx="723900" cy="725170"/>
            </a:xfrm>
            <a:custGeom>
              <a:avLst/>
              <a:gdLst/>
              <a:ahLst/>
              <a:cxnLst/>
              <a:rect l="l" t="t" r="r" b="b"/>
              <a:pathLst>
                <a:path w="723900" h="725169">
                  <a:moveTo>
                    <a:pt x="647319" y="648588"/>
                  </a:moveTo>
                  <a:lnTo>
                    <a:pt x="647319" y="724788"/>
                  </a:lnTo>
                  <a:lnTo>
                    <a:pt x="710819" y="693038"/>
                  </a:lnTo>
                  <a:lnTo>
                    <a:pt x="660019" y="693038"/>
                  </a:lnTo>
                  <a:lnTo>
                    <a:pt x="660019" y="680338"/>
                  </a:lnTo>
                  <a:lnTo>
                    <a:pt x="710819" y="680338"/>
                  </a:lnTo>
                  <a:lnTo>
                    <a:pt x="647319" y="648588"/>
                  </a:lnTo>
                  <a:close/>
                </a:path>
                <a:path w="723900" h="725169">
                  <a:moveTo>
                    <a:pt x="12700" y="0"/>
                  </a:moveTo>
                  <a:lnTo>
                    <a:pt x="0" y="0"/>
                  </a:lnTo>
                  <a:lnTo>
                    <a:pt x="0" y="693038"/>
                  </a:lnTo>
                  <a:lnTo>
                    <a:pt x="647319" y="693038"/>
                  </a:lnTo>
                  <a:lnTo>
                    <a:pt x="647319" y="686688"/>
                  </a:lnTo>
                  <a:lnTo>
                    <a:pt x="12700" y="686688"/>
                  </a:lnTo>
                  <a:lnTo>
                    <a:pt x="6350" y="680338"/>
                  </a:lnTo>
                  <a:lnTo>
                    <a:pt x="12700" y="680338"/>
                  </a:lnTo>
                  <a:lnTo>
                    <a:pt x="12700" y="0"/>
                  </a:lnTo>
                  <a:close/>
                </a:path>
                <a:path w="723900" h="725169">
                  <a:moveTo>
                    <a:pt x="710819" y="680338"/>
                  </a:moveTo>
                  <a:lnTo>
                    <a:pt x="660019" y="680338"/>
                  </a:lnTo>
                  <a:lnTo>
                    <a:pt x="660019" y="693038"/>
                  </a:lnTo>
                  <a:lnTo>
                    <a:pt x="710819" y="693038"/>
                  </a:lnTo>
                  <a:lnTo>
                    <a:pt x="723519" y="686688"/>
                  </a:lnTo>
                  <a:lnTo>
                    <a:pt x="710819" y="680338"/>
                  </a:lnTo>
                  <a:close/>
                </a:path>
                <a:path w="723900" h="725169">
                  <a:moveTo>
                    <a:pt x="12700" y="680338"/>
                  </a:moveTo>
                  <a:lnTo>
                    <a:pt x="6350" y="680338"/>
                  </a:lnTo>
                  <a:lnTo>
                    <a:pt x="12700" y="686688"/>
                  </a:lnTo>
                  <a:lnTo>
                    <a:pt x="12700" y="680338"/>
                  </a:lnTo>
                  <a:close/>
                </a:path>
                <a:path w="723900" h="725169">
                  <a:moveTo>
                    <a:pt x="647319" y="680338"/>
                  </a:moveTo>
                  <a:lnTo>
                    <a:pt x="12700" y="680338"/>
                  </a:lnTo>
                  <a:lnTo>
                    <a:pt x="12700" y="686688"/>
                  </a:lnTo>
                  <a:lnTo>
                    <a:pt x="647319" y="686688"/>
                  </a:lnTo>
                  <a:lnTo>
                    <a:pt x="647319" y="680338"/>
                  </a:lnTo>
                  <a:close/>
                </a:path>
              </a:pathLst>
            </a:custGeom>
            <a:solidFill>
              <a:srgbClr val="5F5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10272" y="3389375"/>
              <a:ext cx="1609725" cy="1247140"/>
            </a:xfrm>
            <a:custGeom>
              <a:avLst/>
              <a:gdLst/>
              <a:ahLst/>
              <a:cxnLst/>
              <a:rect l="l" t="t" r="r" b="b"/>
              <a:pathLst>
                <a:path w="1609725" h="1247139">
                  <a:moveTo>
                    <a:pt x="1401572" y="0"/>
                  </a:moveTo>
                  <a:lnTo>
                    <a:pt x="207772" y="0"/>
                  </a:lnTo>
                  <a:lnTo>
                    <a:pt x="160113" y="5484"/>
                  </a:lnTo>
                  <a:lnTo>
                    <a:pt x="116373" y="21107"/>
                  </a:lnTo>
                  <a:lnTo>
                    <a:pt x="77796" y="45626"/>
                  </a:lnTo>
                  <a:lnTo>
                    <a:pt x="45626" y="77796"/>
                  </a:lnTo>
                  <a:lnTo>
                    <a:pt x="21107" y="116373"/>
                  </a:lnTo>
                  <a:lnTo>
                    <a:pt x="5484" y="160113"/>
                  </a:lnTo>
                  <a:lnTo>
                    <a:pt x="0" y="207772"/>
                  </a:lnTo>
                  <a:lnTo>
                    <a:pt x="0" y="1038860"/>
                  </a:lnTo>
                  <a:lnTo>
                    <a:pt x="5484" y="1086518"/>
                  </a:lnTo>
                  <a:lnTo>
                    <a:pt x="21107" y="1130258"/>
                  </a:lnTo>
                  <a:lnTo>
                    <a:pt x="45626" y="1168835"/>
                  </a:lnTo>
                  <a:lnTo>
                    <a:pt x="77796" y="1201005"/>
                  </a:lnTo>
                  <a:lnTo>
                    <a:pt x="116373" y="1225524"/>
                  </a:lnTo>
                  <a:lnTo>
                    <a:pt x="160113" y="1241147"/>
                  </a:lnTo>
                  <a:lnTo>
                    <a:pt x="207772" y="1246632"/>
                  </a:lnTo>
                  <a:lnTo>
                    <a:pt x="1401572" y="1246632"/>
                  </a:lnTo>
                  <a:lnTo>
                    <a:pt x="1449230" y="1241147"/>
                  </a:lnTo>
                  <a:lnTo>
                    <a:pt x="1492970" y="1225524"/>
                  </a:lnTo>
                  <a:lnTo>
                    <a:pt x="1531547" y="1201005"/>
                  </a:lnTo>
                  <a:lnTo>
                    <a:pt x="1563717" y="1168835"/>
                  </a:lnTo>
                  <a:lnTo>
                    <a:pt x="1588236" y="1130258"/>
                  </a:lnTo>
                  <a:lnTo>
                    <a:pt x="1603859" y="1086518"/>
                  </a:lnTo>
                  <a:lnTo>
                    <a:pt x="1609344" y="1038860"/>
                  </a:lnTo>
                  <a:lnTo>
                    <a:pt x="1609344" y="207772"/>
                  </a:lnTo>
                  <a:lnTo>
                    <a:pt x="1603859" y="160113"/>
                  </a:lnTo>
                  <a:lnTo>
                    <a:pt x="1588236" y="116373"/>
                  </a:lnTo>
                  <a:lnTo>
                    <a:pt x="1563717" y="77796"/>
                  </a:lnTo>
                  <a:lnTo>
                    <a:pt x="1531547" y="45626"/>
                  </a:lnTo>
                  <a:lnTo>
                    <a:pt x="1492970" y="21107"/>
                  </a:lnTo>
                  <a:lnTo>
                    <a:pt x="1449230" y="5484"/>
                  </a:lnTo>
                  <a:lnTo>
                    <a:pt x="1401572" y="0"/>
                  </a:lnTo>
                  <a:close/>
                </a:path>
              </a:pathLst>
            </a:custGeom>
            <a:solidFill>
              <a:srgbClr val="CEA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31632" y="3744290"/>
            <a:ext cx="1168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5F5F60"/>
                </a:solidFill>
                <a:latin typeface="Tahoma"/>
                <a:cs typeface="Tahoma"/>
              </a:rPr>
              <a:t>High</a:t>
            </a:r>
            <a:r>
              <a:rPr sz="1600" spc="-185" dirty="0">
                <a:solidFill>
                  <a:srgbClr val="5F5F6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Stabi</a:t>
            </a:r>
            <a:r>
              <a:rPr sz="1600" spc="5" dirty="0">
                <a:solidFill>
                  <a:srgbClr val="5F5F60"/>
                </a:solidFill>
                <a:latin typeface="Tahoma"/>
                <a:cs typeface="Tahoma"/>
              </a:rPr>
              <a:t>lity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Oscillator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57700" y="2260091"/>
            <a:ext cx="3529965" cy="1461770"/>
          </a:xfrm>
          <a:custGeom>
            <a:avLst/>
            <a:gdLst/>
            <a:ahLst/>
            <a:cxnLst/>
            <a:rect l="l" t="t" r="r" b="b"/>
            <a:pathLst>
              <a:path w="3529965" h="1461770">
                <a:moveTo>
                  <a:pt x="794639" y="608076"/>
                </a:moveTo>
                <a:lnTo>
                  <a:pt x="781939" y="601726"/>
                </a:lnTo>
                <a:lnTo>
                  <a:pt x="718439" y="569976"/>
                </a:lnTo>
                <a:lnTo>
                  <a:pt x="718439" y="601726"/>
                </a:lnTo>
                <a:lnTo>
                  <a:pt x="0" y="601726"/>
                </a:lnTo>
                <a:lnTo>
                  <a:pt x="0" y="614426"/>
                </a:lnTo>
                <a:lnTo>
                  <a:pt x="718439" y="614426"/>
                </a:lnTo>
                <a:lnTo>
                  <a:pt x="718439" y="646176"/>
                </a:lnTo>
                <a:lnTo>
                  <a:pt x="781939" y="614426"/>
                </a:lnTo>
                <a:lnTo>
                  <a:pt x="794639" y="608076"/>
                </a:lnTo>
                <a:close/>
              </a:path>
              <a:path w="3529965" h="1461770">
                <a:moveTo>
                  <a:pt x="794639" y="38100"/>
                </a:moveTo>
                <a:lnTo>
                  <a:pt x="781939" y="31750"/>
                </a:lnTo>
                <a:lnTo>
                  <a:pt x="718439" y="0"/>
                </a:lnTo>
                <a:lnTo>
                  <a:pt x="718439" y="31750"/>
                </a:lnTo>
                <a:lnTo>
                  <a:pt x="0" y="31750"/>
                </a:lnTo>
                <a:lnTo>
                  <a:pt x="0" y="44450"/>
                </a:lnTo>
                <a:lnTo>
                  <a:pt x="718439" y="44450"/>
                </a:lnTo>
                <a:lnTo>
                  <a:pt x="718439" y="76200"/>
                </a:lnTo>
                <a:lnTo>
                  <a:pt x="781939" y="44450"/>
                </a:lnTo>
                <a:lnTo>
                  <a:pt x="794639" y="38100"/>
                </a:lnTo>
                <a:close/>
              </a:path>
              <a:path w="3529965" h="1461770">
                <a:moveTo>
                  <a:pt x="3052572" y="1423416"/>
                </a:moveTo>
                <a:lnTo>
                  <a:pt x="3039872" y="1417066"/>
                </a:lnTo>
                <a:lnTo>
                  <a:pt x="2976372" y="1385316"/>
                </a:lnTo>
                <a:lnTo>
                  <a:pt x="2976372" y="1417066"/>
                </a:lnTo>
                <a:lnTo>
                  <a:pt x="2397252" y="1417066"/>
                </a:lnTo>
                <a:lnTo>
                  <a:pt x="2397252" y="1429766"/>
                </a:lnTo>
                <a:lnTo>
                  <a:pt x="2976372" y="1429766"/>
                </a:lnTo>
                <a:lnTo>
                  <a:pt x="2976372" y="1461516"/>
                </a:lnTo>
                <a:lnTo>
                  <a:pt x="3039872" y="1429766"/>
                </a:lnTo>
                <a:lnTo>
                  <a:pt x="3052572" y="1423416"/>
                </a:lnTo>
                <a:close/>
              </a:path>
              <a:path w="3529965" h="1461770">
                <a:moveTo>
                  <a:pt x="3529965" y="693166"/>
                </a:moveTo>
                <a:lnTo>
                  <a:pt x="2482596" y="693166"/>
                </a:lnTo>
                <a:lnTo>
                  <a:pt x="2482596" y="661416"/>
                </a:lnTo>
                <a:lnTo>
                  <a:pt x="2406396" y="699516"/>
                </a:lnTo>
                <a:lnTo>
                  <a:pt x="2482596" y="737616"/>
                </a:lnTo>
                <a:lnTo>
                  <a:pt x="2482596" y="705866"/>
                </a:lnTo>
                <a:lnTo>
                  <a:pt x="3529965" y="705866"/>
                </a:lnTo>
                <a:lnTo>
                  <a:pt x="3529965" y="693166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26020" y="2634488"/>
            <a:ext cx="7112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</a:t>
            </a:r>
            <a:r>
              <a:rPr sz="1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2795" y="2526030"/>
            <a:ext cx="4305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6478" y="1965451"/>
            <a:ext cx="4152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oD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6105" y="3468370"/>
            <a:ext cx="49275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Discipline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44084" y="1901951"/>
            <a:ext cx="1610995" cy="3563620"/>
          </a:xfrm>
          <a:custGeom>
            <a:avLst/>
            <a:gdLst/>
            <a:ahLst/>
            <a:cxnLst/>
            <a:rect l="l" t="t" r="r" b="b"/>
            <a:pathLst>
              <a:path w="1610995" h="3563620">
                <a:moveTo>
                  <a:pt x="1342389" y="0"/>
                </a:moveTo>
                <a:lnTo>
                  <a:pt x="268477" y="0"/>
                </a:lnTo>
                <a:lnTo>
                  <a:pt x="220203" y="4323"/>
                </a:lnTo>
                <a:lnTo>
                  <a:pt x="174773" y="16789"/>
                </a:lnTo>
                <a:lnTo>
                  <a:pt x="132945" y="36641"/>
                </a:lnTo>
                <a:lnTo>
                  <a:pt x="95476" y="63123"/>
                </a:lnTo>
                <a:lnTo>
                  <a:pt x="63123" y="95476"/>
                </a:lnTo>
                <a:lnTo>
                  <a:pt x="36641" y="132945"/>
                </a:lnTo>
                <a:lnTo>
                  <a:pt x="16789" y="174773"/>
                </a:lnTo>
                <a:lnTo>
                  <a:pt x="4323" y="220203"/>
                </a:lnTo>
                <a:lnTo>
                  <a:pt x="0" y="268477"/>
                </a:lnTo>
                <a:lnTo>
                  <a:pt x="0" y="3294634"/>
                </a:lnTo>
                <a:lnTo>
                  <a:pt x="4323" y="3342908"/>
                </a:lnTo>
                <a:lnTo>
                  <a:pt x="16789" y="3388338"/>
                </a:lnTo>
                <a:lnTo>
                  <a:pt x="36641" y="3430166"/>
                </a:lnTo>
                <a:lnTo>
                  <a:pt x="63123" y="3467635"/>
                </a:lnTo>
                <a:lnTo>
                  <a:pt x="95476" y="3499988"/>
                </a:lnTo>
                <a:lnTo>
                  <a:pt x="132945" y="3526470"/>
                </a:lnTo>
                <a:lnTo>
                  <a:pt x="174773" y="3546322"/>
                </a:lnTo>
                <a:lnTo>
                  <a:pt x="220203" y="3558788"/>
                </a:lnTo>
                <a:lnTo>
                  <a:pt x="268477" y="3563112"/>
                </a:lnTo>
                <a:lnTo>
                  <a:pt x="1342389" y="3563112"/>
                </a:lnTo>
                <a:lnTo>
                  <a:pt x="1390664" y="3558788"/>
                </a:lnTo>
                <a:lnTo>
                  <a:pt x="1436094" y="3546322"/>
                </a:lnTo>
                <a:lnTo>
                  <a:pt x="1477922" y="3526470"/>
                </a:lnTo>
                <a:lnTo>
                  <a:pt x="1515391" y="3499988"/>
                </a:lnTo>
                <a:lnTo>
                  <a:pt x="1547744" y="3467635"/>
                </a:lnTo>
                <a:lnTo>
                  <a:pt x="1574226" y="3430166"/>
                </a:lnTo>
                <a:lnTo>
                  <a:pt x="1594078" y="3388338"/>
                </a:lnTo>
                <a:lnTo>
                  <a:pt x="1606544" y="3342908"/>
                </a:lnTo>
                <a:lnTo>
                  <a:pt x="1610867" y="3294634"/>
                </a:lnTo>
                <a:lnTo>
                  <a:pt x="1610867" y="268477"/>
                </a:lnTo>
                <a:lnTo>
                  <a:pt x="1606544" y="220203"/>
                </a:lnTo>
                <a:lnTo>
                  <a:pt x="1594078" y="174773"/>
                </a:lnTo>
                <a:lnTo>
                  <a:pt x="1574226" y="132945"/>
                </a:lnTo>
                <a:lnTo>
                  <a:pt x="1547744" y="95476"/>
                </a:lnTo>
                <a:lnTo>
                  <a:pt x="1515391" y="63123"/>
                </a:lnTo>
                <a:lnTo>
                  <a:pt x="1477922" y="36641"/>
                </a:lnTo>
                <a:lnTo>
                  <a:pt x="1436094" y="16789"/>
                </a:lnTo>
                <a:lnTo>
                  <a:pt x="1390664" y="4323"/>
                </a:lnTo>
                <a:lnTo>
                  <a:pt x="1342389" y="0"/>
                </a:lnTo>
                <a:close/>
              </a:path>
            </a:pathLst>
          </a:custGeom>
          <a:solidFill>
            <a:srgbClr val="CEA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76061" y="3293491"/>
            <a:ext cx="9467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Clock </a:t>
            </a:r>
            <a:r>
              <a:rPr sz="1600" spc="-5" dirty="0">
                <a:solidFill>
                  <a:srgbClr val="5F5F60"/>
                </a:solidFill>
                <a:latin typeface="Tahoma"/>
                <a:cs typeface="Tahoma"/>
              </a:rPr>
              <a:t> P</a:t>
            </a: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r</a:t>
            </a:r>
            <a:r>
              <a:rPr sz="1600" spc="-30" dirty="0">
                <a:solidFill>
                  <a:srgbClr val="5F5F60"/>
                </a:solidFill>
                <a:latin typeface="Tahoma"/>
                <a:cs typeface="Tahoma"/>
              </a:rPr>
              <a:t>oces</a:t>
            </a: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si</a:t>
            </a:r>
            <a:r>
              <a:rPr sz="1600" spc="-40" dirty="0">
                <a:solidFill>
                  <a:srgbClr val="5F5F60"/>
                </a:solidFill>
                <a:latin typeface="Tahoma"/>
                <a:cs typeface="Tahoma"/>
              </a:rPr>
              <a:t>ng  </a:t>
            </a:r>
            <a:r>
              <a:rPr sz="1600" spc="-50" dirty="0">
                <a:solidFill>
                  <a:srgbClr val="5F5F60"/>
                </a:solidFill>
                <a:latin typeface="Tahoma"/>
                <a:cs typeface="Tahoma"/>
              </a:rPr>
              <a:t>FPGA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18461" y="1152905"/>
            <a:ext cx="4229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L1</a:t>
            </a:r>
            <a:r>
              <a:rPr sz="12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/</a:t>
            </a: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L2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48355" y="4293108"/>
            <a:ext cx="1609725" cy="1247140"/>
          </a:xfrm>
          <a:custGeom>
            <a:avLst/>
            <a:gdLst/>
            <a:ahLst/>
            <a:cxnLst/>
            <a:rect l="l" t="t" r="r" b="b"/>
            <a:pathLst>
              <a:path w="1609725" h="1247139">
                <a:moveTo>
                  <a:pt x="1401571" y="0"/>
                </a:moveTo>
                <a:lnTo>
                  <a:pt x="207771" y="0"/>
                </a:lnTo>
                <a:lnTo>
                  <a:pt x="160113" y="5484"/>
                </a:lnTo>
                <a:lnTo>
                  <a:pt x="116373" y="21107"/>
                </a:lnTo>
                <a:lnTo>
                  <a:pt x="77796" y="45626"/>
                </a:lnTo>
                <a:lnTo>
                  <a:pt x="45626" y="77796"/>
                </a:lnTo>
                <a:lnTo>
                  <a:pt x="21107" y="116373"/>
                </a:lnTo>
                <a:lnTo>
                  <a:pt x="5484" y="160113"/>
                </a:lnTo>
                <a:lnTo>
                  <a:pt x="0" y="207772"/>
                </a:lnTo>
                <a:lnTo>
                  <a:pt x="0" y="1038860"/>
                </a:lnTo>
                <a:lnTo>
                  <a:pt x="5484" y="1086518"/>
                </a:lnTo>
                <a:lnTo>
                  <a:pt x="21107" y="1130258"/>
                </a:lnTo>
                <a:lnTo>
                  <a:pt x="45626" y="1168835"/>
                </a:lnTo>
                <a:lnTo>
                  <a:pt x="77796" y="1201005"/>
                </a:lnTo>
                <a:lnTo>
                  <a:pt x="116373" y="1225524"/>
                </a:lnTo>
                <a:lnTo>
                  <a:pt x="160113" y="1241147"/>
                </a:lnTo>
                <a:lnTo>
                  <a:pt x="207771" y="1246632"/>
                </a:lnTo>
                <a:lnTo>
                  <a:pt x="1401571" y="1246632"/>
                </a:lnTo>
                <a:lnTo>
                  <a:pt x="1449230" y="1241147"/>
                </a:lnTo>
                <a:lnTo>
                  <a:pt x="1492970" y="1225524"/>
                </a:lnTo>
                <a:lnTo>
                  <a:pt x="1531547" y="1201005"/>
                </a:lnTo>
                <a:lnTo>
                  <a:pt x="1563717" y="1168835"/>
                </a:lnTo>
                <a:lnTo>
                  <a:pt x="1588236" y="1130258"/>
                </a:lnTo>
                <a:lnTo>
                  <a:pt x="1603859" y="1086518"/>
                </a:lnTo>
                <a:lnTo>
                  <a:pt x="1609344" y="1038860"/>
                </a:lnTo>
                <a:lnTo>
                  <a:pt x="1609344" y="207772"/>
                </a:lnTo>
                <a:lnTo>
                  <a:pt x="1603859" y="160113"/>
                </a:lnTo>
                <a:lnTo>
                  <a:pt x="1588236" y="116373"/>
                </a:lnTo>
                <a:lnTo>
                  <a:pt x="1563717" y="77796"/>
                </a:lnTo>
                <a:lnTo>
                  <a:pt x="1531547" y="45626"/>
                </a:lnTo>
                <a:lnTo>
                  <a:pt x="1492970" y="21107"/>
                </a:lnTo>
                <a:lnTo>
                  <a:pt x="1449230" y="5484"/>
                </a:lnTo>
                <a:lnTo>
                  <a:pt x="1401571" y="0"/>
                </a:lnTo>
                <a:close/>
              </a:path>
            </a:pathLst>
          </a:custGeom>
          <a:solidFill>
            <a:srgbClr val="CEA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40277" y="4648961"/>
            <a:ext cx="838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5F5F60"/>
                </a:solidFill>
                <a:latin typeface="Tahoma"/>
                <a:cs typeface="Tahoma"/>
              </a:rPr>
              <a:t>GNSS</a:t>
            </a:r>
            <a:endParaRPr sz="1600">
              <a:latin typeface="Tahoma"/>
              <a:cs typeface="Tahoma"/>
            </a:endParaRPr>
          </a:p>
          <a:p>
            <a:pPr marR="5080" algn="ctr">
              <a:lnSpc>
                <a:spcPct val="100000"/>
              </a:lnSpc>
            </a:pPr>
            <a:r>
              <a:rPr sz="1600" spc="-55" dirty="0">
                <a:solidFill>
                  <a:srgbClr val="5F5F60"/>
                </a:solidFill>
                <a:latin typeface="Tahoma"/>
                <a:cs typeface="Tahoma"/>
              </a:rPr>
              <a:t>Re</a:t>
            </a:r>
            <a:r>
              <a:rPr sz="1600" spc="-40" dirty="0">
                <a:solidFill>
                  <a:srgbClr val="5F5F60"/>
                </a:solidFill>
                <a:latin typeface="Tahoma"/>
                <a:cs typeface="Tahoma"/>
              </a:rPr>
              <a:t>ceiver2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57501" y="3716782"/>
            <a:ext cx="3395345" cy="1449705"/>
            <a:chOff x="1857501" y="3716782"/>
            <a:chExt cx="3395345" cy="1449705"/>
          </a:xfrm>
        </p:grpSpPr>
        <p:sp>
          <p:nvSpPr>
            <p:cNvPr id="24" name="object 24"/>
            <p:cNvSpPr/>
            <p:nvPr/>
          </p:nvSpPr>
          <p:spPr>
            <a:xfrm>
              <a:off x="1863851" y="3723132"/>
              <a:ext cx="533400" cy="506095"/>
            </a:xfrm>
            <a:custGeom>
              <a:avLst/>
              <a:gdLst/>
              <a:ahLst/>
              <a:cxnLst/>
              <a:rect l="l" t="t" r="r" b="b"/>
              <a:pathLst>
                <a:path w="533400" h="506095">
                  <a:moveTo>
                    <a:pt x="0" y="0"/>
                  </a:moveTo>
                  <a:lnTo>
                    <a:pt x="533400" y="0"/>
                  </a:lnTo>
                  <a:lnTo>
                    <a:pt x="266700" y="50596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30551" y="3723132"/>
              <a:ext cx="0" cy="507365"/>
            </a:xfrm>
            <a:custGeom>
              <a:avLst/>
              <a:gdLst/>
              <a:ahLst/>
              <a:cxnLst/>
              <a:rect l="l" t="t" r="r" b="b"/>
              <a:pathLst>
                <a:path h="507364">
                  <a:moveTo>
                    <a:pt x="0" y="507111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24201" y="4229100"/>
              <a:ext cx="723900" cy="725170"/>
            </a:xfrm>
            <a:custGeom>
              <a:avLst/>
              <a:gdLst/>
              <a:ahLst/>
              <a:cxnLst/>
              <a:rect l="l" t="t" r="r" b="b"/>
              <a:pathLst>
                <a:path w="723900" h="725170">
                  <a:moveTo>
                    <a:pt x="647319" y="648588"/>
                  </a:moveTo>
                  <a:lnTo>
                    <a:pt x="647319" y="724788"/>
                  </a:lnTo>
                  <a:lnTo>
                    <a:pt x="710819" y="693038"/>
                  </a:lnTo>
                  <a:lnTo>
                    <a:pt x="660019" y="693038"/>
                  </a:lnTo>
                  <a:lnTo>
                    <a:pt x="660019" y="680338"/>
                  </a:lnTo>
                  <a:lnTo>
                    <a:pt x="710819" y="680338"/>
                  </a:lnTo>
                  <a:lnTo>
                    <a:pt x="647319" y="648588"/>
                  </a:lnTo>
                  <a:close/>
                </a:path>
                <a:path w="723900" h="725170">
                  <a:moveTo>
                    <a:pt x="12700" y="0"/>
                  </a:moveTo>
                  <a:lnTo>
                    <a:pt x="0" y="0"/>
                  </a:lnTo>
                  <a:lnTo>
                    <a:pt x="0" y="693038"/>
                  </a:lnTo>
                  <a:lnTo>
                    <a:pt x="647319" y="693038"/>
                  </a:lnTo>
                  <a:lnTo>
                    <a:pt x="647319" y="686688"/>
                  </a:lnTo>
                  <a:lnTo>
                    <a:pt x="12700" y="686688"/>
                  </a:lnTo>
                  <a:lnTo>
                    <a:pt x="6350" y="680338"/>
                  </a:lnTo>
                  <a:lnTo>
                    <a:pt x="12700" y="680338"/>
                  </a:lnTo>
                  <a:lnTo>
                    <a:pt x="12700" y="0"/>
                  </a:lnTo>
                  <a:close/>
                </a:path>
                <a:path w="723900" h="725170">
                  <a:moveTo>
                    <a:pt x="710819" y="680338"/>
                  </a:moveTo>
                  <a:lnTo>
                    <a:pt x="660019" y="680338"/>
                  </a:lnTo>
                  <a:lnTo>
                    <a:pt x="660019" y="693038"/>
                  </a:lnTo>
                  <a:lnTo>
                    <a:pt x="710819" y="693038"/>
                  </a:lnTo>
                  <a:lnTo>
                    <a:pt x="723519" y="686688"/>
                  </a:lnTo>
                  <a:lnTo>
                    <a:pt x="710819" y="680338"/>
                  </a:lnTo>
                  <a:close/>
                </a:path>
                <a:path w="723900" h="725170">
                  <a:moveTo>
                    <a:pt x="12700" y="680338"/>
                  </a:moveTo>
                  <a:lnTo>
                    <a:pt x="6350" y="680338"/>
                  </a:lnTo>
                  <a:lnTo>
                    <a:pt x="12700" y="686688"/>
                  </a:lnTo>
                  <a:lnTo>
                    <a:pt x="12700" y="680338"/>
                  </a:lnTo>
                  <a:close/>
                </a:path>
                <a:path w="723900" h="725170">
                  <a:moveTo>
                    <a:pt x="647319" y="680338"/>
                  </a:moveTo>
                  <a:lnTo>
                    <a:pt x="12700" y="680338"/>
                  </a:lnTo>
                  <a:lnTo>
                    <a:pt x="12700" y="686688"/>
                  </a:lnTo>
                  <a:lnTo>
                    <a:pt x="647319" y="686688"/>
                  </a:lnTo>
                  <a:lnTo>
                    <a:pt x="647319" y="680338"/>
                  </a:lnTo>
                  <a:close/>
                </a:path>
              </a:pathLst>
            </a:custGeom>
            <a:solidFill>
              <a:srgbClr val="5F5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57700" y="4518659"/>
              <a:ext cx="795020" cy="647700"/>
            </a:xfrm>
            <a:custGeom>
              <a:avLst/>
              <a:gdLst/>
              <a:ahLst/>
              <a:cxnLst/>
              <a:rect l="l" t="t" r="r" b="b"/>
              <a:pathLst>
                <a:path w="795020" h="647700">
                  <a:moveTo>
                    <a:pt x="794639" y="609600"/>
                  </a:moveTo>
                  <a:lnTo>
                    <a:pt x="781939" y="603250"/>
                  </a:lnTo>
                  <a:lnTo>
                    <a:pt x="718439" y="571500"/>
                  </a:lnTo>
                  <a:lnTo>
                    <a:pt x="718439" y="603250"/>
                  </a:lnTo>
                  <a:lnTo>
                    <a:pt x="0" y="603250"/>
                  </a:lnTo>
                  <a:lnTo>
                    <a:pt x="0" y="615950"/>
                  </a:lnTo>
                  <a:lnTo>
                    <a:pt x="718439" y="615950"/>
                  </a:lnTo>
                  <a:lnTo>
                    <a:pt x="718439" y="647700"/>
                  </a:lnTo>
                  <a:lnTo>
                    <a:pt x="781939" y="615950"/>
                  </a:lnTo>
                  <a:lnTo>
                    <a:pt x="794639" y="609600"/>
                  </a:lnTo>
                  <a:close/>
                </a:path>
                <a:path w="795020" h="647700">
                  <a:moveTo>
                    <a:pt x="794639" y="38100"/>
                  </a:moveTo>
                  <a:lnTo>
                    <a:pt x="781939" y="31750"/>
                  </a:lnTo>
                  <a:lnTo>
                    <a:pt x="718439" y="0"/>
                  </a:lnTo>
                  <a:lnTo>
                    <a:pt x="718439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718439" y="44450"/>
                  </a:lnTo>
                  <a:lnTo>
                    <a:pt x="718439" y="76200"/>
                  </a:lnTo>
                  <a:lnTo>
                    <a:pt x="781939" y="44450"/>
                  </a:lnTo>
                  <a:lnTo>
                    <a:pt x="794639" y="3810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95495" y="4785740"/>
            <a:ext cx="417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9178" y="4225290"/>
            <a:ext cx="402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oD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1161" y="3403472"/>
            <a:ext cx="4102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L1</a:t>
            </a:r>
            <a:r>
              <a:rPr sz="12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/</a:t>
            </a: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L5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54952" y="4094988"/>
            <a:ext cx="671830" cy="76200"/>
          </a:xfrm>
          <a:custGeom>
            <a:avLst/>
            <a:gdLst/>
            <a:ahLst/>
            <a:cxnLst/>
            <a:rect l="l" t="t" r="r" b="b"/>
            <a:pathLst>
              <a:path w="671829" h="76200">
                <a:moveTo>
                  <a:pt x="595629" y="0"/>
                </a:moveTo>
                <a:lnTo>
                  <a:pt x="595629" y="76200"/>
                </a:lnTo>
                <a:lnTo>
                  <a:pt x="659129" y="44450"/>
                </a:lnTo>
                <a:lnTo>
                  <a:pt x="608329" y="44450"/>
                </a:lnTo>
                <a:lnTo>
                  <a:pt x="608329" y="31750"/>
                </a:lnTo>
                <a:lnTo>
                  <a:pt x="659129" y="31750"/>
                </a:lnTo>
                <a:lnTo>
                  <a:pt x="595629" y="0"/>
                </a:lnTo>
                <a:close/>
              </a:path>
              <a:path w="671829" h="76200">
                <a:moveTo>
                  <a:pt x="5956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95629" y="44450"/>
                </a:lnTo>
                <a:lnTo>
                  <a:pt x="595629" y="31750"/>
                </a:lnTo>
                <a:close/>
              </a:path>
              <a:path w="671829" h="76200">
                <a:moveTo>
                  <a:pt x="659129" y="31750"/>
                </a:moveTo>
                <a:lnTo>
                  <a:pt x="608329" y="31750"/>
                </a:lnTo>
                <a:lnTo>
                  <a:pt x="608329" y="44450"/>
                </a:lnTo>
                <a:lnTo>
                  <a:pt x="659129" y="44450"/>
                </a:lnTo>
                <a:lnTo>
                  <a:pt x="671829" y="38100"/>
                </a:lnTo>
                <a:lnTo>
                  <a:pt x="659129" y="31750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95541" y="3842765"/>
            <a:ext cx="430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54952" y="4255008"/>
            <a:ext cx="671830" cy="76200"/>
          </a:xfrm>
          <a:custGeom>
            <a:avLst/>
            <a:gdLst/>
            <a:ahLst/>
            <a:cxnLst/>
            <a:rect l="l" t="t" r="r" b="b"/>
            <a:pathLst>
              <a:path w="671829" h="76200">
                <a:moveTo>
                  <a:pt x="595629" y="0"/>
                </a:moveTo>
                <a:lnTo>
                  <a:pt x="595629" y="76200"/>
                </a:lnTo>
                <a:lnTo>
                  <a:pt x="659129" y="44450"/>
                </a:lnTo>
                <a:lnTo>
                  <a:pt x="608329" y="44450"/>
                </a:lnTo>
                <a:lnTo>
                  <a:pt x="608329" y="31750"/>
                </a:lnTo>
                <a:lnTo>
                  <a:pt x="659129" y="31750"/>
                </a:lnTo>
                <a:lnTo>
                  <a:pt x="595629" y="0"/>
                </a:lnTo>
                <a:close/>
              </a:path>
              <a:path w="671829" h="76200">
                <a:moveTo>
                  <a:pt x="5956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95629" y="44450"/>
                </a:lnTo>
                <a:lnTo>
                  <a:pt x="595629" y="31750"/>
                </a:lnTo>
                <a:close/>
              </a:path>
              <a:path w="671829" h="76200">
                <a:moveTo>
                  <a:pt x="659129" y="31750"/>
                </a:moveTo>
                <a:lnTo>
                  <a:pt x="608329" y="31750"/>
                </a:lnTo>
                <a:lnTo>
                  <a:pt x="608329" y="44450"/>
                </a:lnTo>
                <a:lnTo>
                  <a:pt x="659129" y="44450"/>
                </a:lnTo>
                <a:lnTo>
                  <a:pt x="671829" y="38100"/>
                </a:lnTo>
                <a:lnTo>
                  <a:pt x="659129" y="31750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95541" y="4323969"/>
            <a:ext cx="430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1724" y="3374134"/>
            <a:ext cx="3766185" cy="2264665"/>
          </a:xfrm>
          <a:custGeom>
            <a:avLst/>
            <a:gdLst/>
            <a:ahLst/>
            <a:cxnLst/>
            <a:rect l="l" t="t" r="r" b="b"/>
            <a:pathLst>
              <a:path w="3766185" h="2255520">
                <a:moveTo>
                  <a:pt x="0" y="2255520"/>
                </a:moveTo>
                <a:lnTo>
                  <a:pt x="3765804" y="2255520"/>
                </a:lnTo>
                <a:lnTo>
                  <a:pt x="3765804" y="0"/>
                </a:lnTo>
                <a:lnTo>
                  <a:pt x="0" y="0"/>
                </a:lnTo>
                <a:lnTo>
                  <a:pt x="0" y="225552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43252" y="3094101"/>
            <a:ext cx="653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Optio</a:t>
            </a:r>
            <a:r>
              <a:rPr sz="1400" spc="-2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nal</a:t>
            </a:r>
            <a:endParaRPr sz="1400">
              <a:latin typeface="Franklin Gothic Medium"/>
              <a:cs typeface="Franklin Gothic Medi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620" y="2328672"/>
            <a:ext cx="12184380" cy="2921635"/>
            <a:chOff x="7620" y="2328672"/>
            <a:chExt cx="12184380" cy="2921635"/>
          </a:xfrm>
        </p:grpSpPr>
        <p:sp>
          <p:nvSpPr>
            <p:cNvPr id="38" name="object 38"/>
            <p:cNvSpPr/>
            <p:nvPr/>
          </p:nvSpPr>
          <p:spPr>
            <a:xfrm>
              <a:off x="7987284" y="2950463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20">
                  <a:moveTo>
                    <a:pt x="0" y="4389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" y="2328672"/>
              <a:ext cx="1347215" cy="6858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3796" y="3466225"/>
              <a:ext cx="1172058" cy="10022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5217" y="4757927"/>
              <a:ext cx="685058" cy="49225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97084" y="3663696"/>
              <a:ext cx="1994916" cy="1374647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400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solidFill>
                  <a:srgbClr val="5F5F60"/>
                </a:solidFill>
              </a:rPr>
              <a:t>FP</a:t>
            </a:r>
            <a:r>
              <a:rPr sz="4800" spc="-45" dirty="0">
                <a:solidFill>
                  <a:srgbClr val="5F5F60"/>
                </a:solidFill>
              </a:rPr>
              <a:t>G</a:t>
            </a:r>
            <a:r>
              <a:rPr sz="4800" spc="-325" dirty="0">
                <a:solidFill>
                  <a:srgbClr val="5F5F60"/>
                </a:solidFill>
              </a:rPr>
              <a:t>A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5113" y="1809552"/>
            <a:ext cx="5893327" cy="29417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2" y="1710419"/>
            <a:ext cx="4560490" cy="33669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4" y="366140"/>
            <a:ext cx="3343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5F5F60"/>
                </a:solidFill>
              </a:rPr>
              <a:t>How</a:t>
            </a:r>
            <a:r>
              <a:rPr sz="4800" spc="-30" dirty="0">
                <a:solidFill>
                  <a:srgbClr val="5F5F60"/>
                </a:solidFill>
              </a:rPr>
              <a:t> </a:t>
            </a:r>
            <a:r>
              <a:rPr sz="4800" spc="-95" dirty="0">
                <a:solidFill>
                  <a:srgbClr val="5F5F60"/>
                </a:solidFill>
              </a:rPr>
              <a:t>to</a:t>
            </a:r>
            <a:r>
              <a:rPr sz="4800" spc="-25" dirty="0">
                <a:solidFill>
                  <a:srgbClr val="5F5F60"/>
                </a:solidFill>
              </a:rPr>
              <a:t> </a:t>
            </a:r>
            <a:r>
              <a:rPr sz="4800" spc="10" dirty="0">
                <a:solidFill>
                  <a:srgbClr val="5F5F60"/>
                </a:solidFill>
              </a:rPr>
              <a:t>use</a:t>
            </a:r>
            <a:r>
              <a:rPr sz="4800" spc="-25" dirty="0">
                <a:solidFill>
                  <a:srgbClr val="5F5F60"/>
                </a:solidFill>
              </a:rPr>
              <a:t> </a:t>
            </a:r>
            <a:r>
              <a:rPr sz="4800" spc="-80" dirty="0">
                <a:solidFill>
                  <a:srgbClr val="5F5F60"/>
                </a:solidFill>
              </a:rPr>
              <a:t>it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5592" y="394715"/>
            <a:ext cx="3634740" cy="21838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8428" y="2482595"/>
            <a:ext cx="2878835" cy="21854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6259" y="2910839"/>
            <a:ext cx="3624071" cy="20497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771" y="1373885"/>
            <a:ext cx="4900930" cy="390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PTP</a:t>
            </a:r>
            <a:r>
              <a:rPr sz="18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Server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(Grandmaster)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PCIe (PHC2SYS)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</a:t>
            </a:r>
            <a:r>
              <a:rPr sz="18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(TS2PHC)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Reverse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(in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progress)</a:t>
            </a:r>
            <a:endParaRPr sz="18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NTP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Server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PCIe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(Chrony)</a:t>
            </a:r>
            <a:endParaRPr sz="18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Camera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Audio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Systems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IRIG-B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Other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Applications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Bipolar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and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Multi</a:t>
            </a:r>
            <a:r>
              <a:rPr sz="18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Channel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TDC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(Multiple</a:t>
            </a:r>
            <a:r>
              <a:rPr sz="18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in)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Over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PCIe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Event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Stamping</a:t>
            </a:r>
            <a:endParaRPr sz="1800" dirty="0">
              <a:latin typeface="Franklin Gothic Medium"/>
              <a:cs typeface="Franklin Gothic Medium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7279" y="394715"/>
            <a:ext cx="2964179" cy="17754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4" y="366140"/>
            <a:ext cx="3333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5F5F60"/>
                </a:solidFill>
              </a:rPr>
              <a:t>Performance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82168" y="2110739"/>
            <a:ext cx="1568450" cy="914400"/>
          </a:xfrm>
          <a:prstGeom prst="rect">
            <a:avLst/>
          </a:prstGeom>
          <a:solidFill>
            <a:srgbClr val="343894"/>
          </a:solidFill>
          <a:ln w="12700">
            <a:solidFill>
              <a:srgbClr val="22256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296545">
              <a:lnSpc>
                <a:spcPct val="100000"/>
              </a:lnSpc>
            </a:pPr>
            <a:r>
              <a:rPr sz="18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Time </a:t>
            </a:r>
            <a:r>
              <a:rPr sz="1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Card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168" y="3296411"/>
            <a:ext cx="1568450" cy="904240"/>
          </a:xfrm>
          <a:prstGeom prst="rect">
            <a:avLst/>
          </a:prstGeom>
          <a:solidFill>
            <a:srgbClr val="343894"/>
          </a:solidFill>
          <a:ln w="12700">
            <a:solidFill>
              <a:srgbClr val="22256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NIC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8767" y="3296411"/>
            <a:ext cx="1437640" cy="883919"/>
          </a:xfrm>
          <a:prstGeom prst="rect">
            <a:avLst/>
          </a:prstGeom>
          <a:solidFill>
            <a:srgbClr val="343894"/>
          </a:solidFill>
          <a:ln w="12700">
            <a:solidFill>
              <a:srgbClr val="22256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NIC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5318" y="1862073"/>
            <a:ext cx="5197475" cy="2545715"/>
            <a:chOff x="385318" y="1862073"/>
            <a:chExt cx="5197475" cy="2545715"/>
          </a:xfrm>
        </p:grpSpPr>
        <p:sp>
          <p:nvSpPr>
            <p:cNvPr id="7" name="object 7"/>
            <p:cNvSpPr/>
            <p:nvPr/>
          </p:nvSpPr>
          <p:spPr>
            <a:xfrm>
              <a:off x="391668" y="1868423"/>
              <a:ext cx="1999614" cy="2533015"/>
            </a:xfrm>
            <a:custGeom>
              <a:avLst/>
              <a:gdLst/>
              <a:ahLst/>
              <a:cxnLst/>
              <a:rect l="l" t="t" r="r" b="b"/>
              <a:pathLst>
                <a:path w="1999614" h="2533015">
                  <a:moveTo>
                    <a:pt x="0" y="2532888"/>
                  </a:moveTo>
                  <a:lnTo>
                    <a:pt x="1999488" y="2532888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2532888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1032" y="2410967"/>
              <a:ext cx="428625" cy="1234440"/>
            </a:xfrm>
            <a:custGeom>
              <a:avLst/>
              <a:gdLst/>
              <a:ahLst/>
              <a:cxnLst/>
              <a:rect l="l" t="t" r="r" b="b"/>
              <a:pathLst>
                <a:path w="428625" h="1234439">
                  <a:moveTo>
                    <a:pt x="69976" y="1158875"/>
                  </a:moveTo>
                  <a:lnTo>
                    <a:pt x="0" y="1207516"/>
                  </a:lnTo>
                  <a:lnTo>
                    <a:pt x="80899" y="1234313"/>
                  </a:lnTo>
                  <a:lnTo>
                    <a:pt x="76633" y="1204849"/>
                  </a:lnTo>
                  <a:lnTo>
                    <a:pt x="62865" y="1204849"/>
                  </a:lnTo>
                  <a:lnTo>
                    <a:pt x="62865" y="1192149"/>
                  </a:lnTo>
                  <a:lnTo>
                    <a:pt x="74785" y="1192085"/>
                  </a:lnTo>
                  <a:lnTo>
                    <a:pt x="69976" y="1158875"/>
                  </a:lnTo>
                  <a:close/>
                </a:path>
                <a:path w="428625" h="1234439">
                  <a:moveTo>
                    <a:pt x="74785" y="1192085"/>
                  </a:moveTo>
                  <a:lnTo>
                    <a:pt x="62865" y="1192149"/>
                  </a:lnTo>
                  <a:lnTo>
                    <a:pt x="62865" y="1204849"/>
                  </a:lnTo>
                  <a:lnTo>
                    <a:pt x="76622" y="1204777"/>
                  </a:lnTo>
                  <a:lnTo>
                    <a:pt x="74785" y="1192085"/>
                  </a:lnTo>
                  <a:close/>
                </a:path>
                <a:path w="428625" h="1234439">
                  <a:moveTo>
                    <a:pt x="76622" y="1204777"/>
                  </a:moveTo>
                  <a:lnTo>
                    <a:pt x="62865" y="1204849"/>
                  </a:lnTo>
                  <a:lnTo>
                    <a:pt x="76633" y="1204849"/>
                  </a:lnTo>
                  <a:close/>
                </a:path>
                <a:path w="428625" h="1234439">
                  <a:moveTo>
                    <a:pt x="415670" y="1190277"/>
                  </a:moveTo>
                  <a:lnTo>
                    <a:pt x="74785" y="1192085"/>
                  </a:lnTo>
                  <a:lnTo>
                    <a:pt x="76622" y="1204777"/>
                  </a:lnTo>
                  <a:lnTo>
                    <a:pt x="428370" y="1202944"/>
                  </a:lnTo>
                  <a:lnTo>
                    <a:pt x="428370" y="1196594"/>
                  </a:lnTo>
                  <a:lnTo>
                    <a:pt x="415670" y="1196594"/>
                  </a:lnTo>
                  <a:lnTo>
                    <a:pt x="415670" y="1190277"/>
                  </a:lnTo>
                  <a:close/>
                </a:path>
                <a:path w="428625" h="1234439">
                  <a:moveTo>
                    <a:pt x="422020" y="1190244"/>
                  </a:moveTo>
                  <a:lnTo>
                    <a:pt x="415670" y="1190277"/>
                  </a:lnTo>
                  <a:lnTo>
                    <a:pt x="415670" y="1196594"/>
                  </a:lnTo>
                  <a:lnTo>
                    <a:pt x="422020" y="1190244"/>
                  </a:lnTo>
                  <a:close/>
                </a:path>
                <a:path w="428625" h="1234439">
                  <a:moveTo>
                    <a:pt x="428370" y="1190244"/>
                  </a:moveTo>
                  <a:lnTo>
                    <a:pt x="422020" y="1190244"/>
                  </a:lnTo>
                  <a:lnTo>
                    <a:pt x="415670" y="1196594"/>
                  </a:lnTo>
                  <a:lnTo>
                    <a:pt x="428370" y="1196594"/>
                  </a:lnTo>
                  <a:lnTo>
                    <a:pt x="428370" y="1190244"/>
                  </a:lnTo>
                  <a:close/>
                </a:path>
                <a:path w="428625" h="1234439">
                  <a:moveTo>
                    <a:pt x="428370" y="0"/>
                  </a:moveTo>
                  <a:lnTo>
                    <a:pt x="415670" y="0"/>
                  </a:lnTo>
                  <a:lnTo>
                    <a:pt x="415670" y="1190277"/>
                  </a:lnTo>
                  <a:lnTo>
                    <a:pt x="428370" y="1190244"/>
                  </a:lnTo>
                  <a:lnTo>
                    <a:pt x="428370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1032" y="2410967"/>
              <a:ext cx="422275" cy="0"/>
            </a:xfrm>
            <a:custGeom>
              <a:avLst/>
              <a:gdLst/>
              <a:ahLst/>
              <a:cxnLst/>
              <a:rect l="l" t="t" r="r" b="b"/>
              <a:pathLst>
                <a:path w="422275">
                  <a:moveTo>
                    <a:pt x="42202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6828" y="1868423"/>
              <a:ext cx="1999614" cy="2533015"/>
            </a:xfrm>
            <a:custGeom>
              <a:avLst/>
              <a:gdLst/>
              <a:ahLst/>
              <a:cxnLst/>
              <a:rect l="l" t="t" r="r" b="b"/>
              <a:pathLst>
                <a:path w="1999614" h="2533015">
                  <a:moveTo>
                    <a:pt x="0" y="2532888"/>
                  </a:moveTo>
                  <a:lnTo>
                    <a:pt x="1999488" y="2532888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2532888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0338" y="2088641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out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5032" y="3591305"/>
            <a:ext cx="64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5236" y="4200144"/>
            <a:ext cx="76200" cy="814069"/>
          </a:xfrm>
          <a:custGeom>
            <a:avLst/>
            <a:gdLst/>
            <a:ahLst/>
            <a:cxnLst/>
            <a:rect l="l" t="t" r="r" b="b"/>
            <a:pathLst>
              <a:path w="76200" h="814070">
                <a:moveTo>
                  <a:pt x="31750" y="737742"/>
                </a:moveTo>
                <a:lnTo>
                  <a:pt x="0" y="737742"/>
                </a:lnTo>
                <a:lnTo>
                  <a:pt x="38100" y="813942"/>
                </a:lnTo>
                <a:lnTo>
                  <a:pt x="69850" y="750442"/>
                </a:lnTo>
                <a:lnTo>
                  <a:pt x="31750" y="750442"/>
                </a:lnTo>
                <a:lnTo>
                  <a:pt x="31750" y="737742"/>
                </a:lnTo>
                <a:close/>
              </a:path>
              <a:path w="76200" h="814070">
                <a:moveTo>
                  <a:pt x="44450" y="0"/>
                </a:moveTo>
                <a:lnTo>
                  <a:pt x="31750" y="0"/>
                </a:lnTo>
                <a:lnTo>
                  <a:pt x="31750" y="750442"/>
                </a:lnTo>
                <a:lnTo>
                  <a:pt x="44450" y="750442"/>
                </a:lnTo>
                <a:lnTo>
                  <a:pt x="44450" y="0"/>
                </a:lnTo>
                <a:close/>
              </a:path>
              <a:path w="76200" h="814070">
                <a:moveTo>
                  <a:pt x="76200" y="737742"/>
                </a:moveTo>
                <a:lnTo>
                  <a:pt x="44450" y="737742"/>
                </a:lnTo>
                <a:lnTo>
                  <a:pt x="44450" y="750442"/>
                </a:lnTo>
                <a:lnTo>
                  <a:pt x="69850" y="750442"/>
                </a:lnTo>
                <a:lnTo>
                  <a:pt x="76200" y="737742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-4165" y="4515739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out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212" y="5020055"/>
            <a:ext cx="462280" cy="309880"/>
          </a:xfrm>
          <a:prstGeom prst="rect">
            <a:avLst/>
          </a:prstGeom>
          <a:solidFill>
            <a:srgbClr val="00AFEF"/>
          </a:solidFill>
          <a:ln w="12700">
            <a:solidFill>
              <a:srgbClr val="22256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50263" y="4181855"/>
            <a:ext cx="2874645" cy="428625"/>
            <a:chOff x="1350263" y="4181855"/>
            <a:chExt cx="2874645" cy="428625"/>
          </a:xfrm>
        </p:grpSpPr>
        <p:sp>
          <p:nvSpPr>
            <p:cNvPr id="17" name="object 17"/>
            <p:cNvSpPr/>
            <p:nvPr/>
          </p:nvSpPr>
          <p:spPr>
            <a:xfrm>
              <a:off x="1350263" y="4181855"/>
              <a:ext cx="2874645" cy="413384"/>
            </a:xfrm>
            <a:custGeom>
              <a:avLst/>
              <a:gdLst/>
              <a:ahLst/>
              <a:cxnLst/>
              <a:rect l="l" t="t" r="r" b="b"/>
              <a:pathLst>
                <a:path w="2874645" h="413385">
                  <a:moveTo>
                    <a:pt x="2829821" y="400558"/>
                  </a:moveTo>
                  <a:lnTo>
                    <a:pt x="0" y="400558"/>
                  </a:lnTo>
                  <a:lnTo>
                    <a:pt x="0" y="413258"/>
                  </a:lnTo>
                  <a:lnTo>
                    <a:pt x="2842514" y="413258"/>
                  </a:lnTo>
                  <a:lnTo>
                    <a:pt x="2842520" y="406908"/>
                  </a:lnTo>
                  <a:lnTo>
                    <a:pt x="2829814" y="406908"/>
                  </a:lnTo>
                  <a:lnTo>
                    <a:pt x="2829821" y="400558"/>
                  </a:lnTo>
                  <a:close/>
                </a:path>
                <a:path w="2874645" h="413385">
                  <a:moveTo>
                    <a:pt x="2830181" y="76000"/>
                  </a:moveTo>
                  <a:lnTo>
                    <a:pt x="2829814" y="406908"/>
                  </a:lnTo>
                  <a:lnTo>
                    <a:pt x="2836164" y="400558"/>
                  </a:lnTo>
                  <a:lnTo>
                    <a:pt x="2842527" y="400558"/>
                  </a:lnTo>
                  <a:lnTo>
                    <a:pt x="2842880" y="76423"/>
                  </a:lnTo>
                  <a:lnTo>
                    <a:pt x="2830181" y="76000"/>
                  </a:lnTo>
                  <a:close/>
                </a:path>
                <a:path w="2874645" h="413385">
                  <a:moveTo>
                    <a:pt x="2842527" y="400558"/>
                  </a:moveTo>
                  <a:lnTo>
                    <a:pt x="2836164" y="400558"/>
                  </a:lnTo>
                  <a:lnTo>
                    <a:pt x="2829814" y="406908"/>
                  </a:lnTo>
                  <a:lnTo>
                    <a:pt x="2842520" y="406908"/>
                  </a:lnTo>
                  <a:lnTo>
                    <a:pt x="2842527" y="400558"/>
                  </a:lnTo>
                  <a:close/>
                </a:path>
                <a:path w="2874645" h="413385">
                  <a:moveTo>
                    <a:pt x="2867851" y="63500"/>
                  </a:moveTo>
                  <a:lnTo>
                    <a:pt x="2842895" y="63500"/>
                  </a:lnTo>
                  <a:lnTo>
                    <a:pt x="2842880" y="76423"/>
                  </a:lnTo>
                  <a:lnTo>
                    <a:pt x="2874264" y="77470"/>
                  </a:lnTo>
                  <a:lnTo>
                    <a:pt x="2867851" y="63500"/>
                  </a:lnTo>
                  <a:close/>
                </a:path>
                <a:path w="2874645" h="413385">
                  <a:moveTo>
                    <a:pt x="2842895" y="63500"/>
                  </a:moveTo>
                  <a:lnTo>
                    <a:pt x="2830195" y="63500"/>
                  </a:lnTo>
                  <a:lnTo>
                    <a:pt x="2830181" y="76000"/>
                  </a:lnTo>
                  <a:lnTo>
                    <a:pt x="2842880" y="76423"/>
                  </a:lnTo>
                  <a:lnTo>
                    <a:pt x="2842895" y="63500"/>
                  </a:lnTo>
                  <a:close/>
                </a:path>
                <a:path w="2874645" h="413385">
                  <a:moveTo>
                    <a:pt x="2838704" y="0"/>
                  </a:moveTo>
                  <a:lnTo>
                    <a:pt x="2798064" y="74930"/>
                  </a:lnTo>
                  <a:lnTo>
                    <a:pt x="2830181" y="76000"/>
                  </a:lnTo>
                  <a:lnTo>
                    <a:pt x="2830195" y="63500"/>
                  </a:lnTo>
                  <a:lnTo>
                    <a:pt x="2867851" y="63500"/>
                  </a:lnTo>
                  <a:lnTo>
                    <a:pt x="2838704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7027" y="4200143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h="407035">
                  <a:moveTo>
                    <a:pt x="0" y="40690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71776" y="4614164"/>
            <a:ext cx="1731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PTP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over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ethernet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61788" y="4184903"/>
            <a:ext cx="76200" cy="814069"/>
          </a:xfrm>
          <a:custGeom>
            <a:avLst/>
            <a:gdLst/>
            <a:ahLst/>
            <a:cxnLst/>
            <a:rect l="l" t="t" r="r" b="b"/>
            <a:pathLst>
              <a:path w="76200" h="814070">
                <a:moveTo>
                  <a:pt x="31750" y="737743"/>
                </a:moveTo>
                <a:lnTo>
                  <a:pt x="0" y="737743"/>
                </a:lnTo>
                <a:lnTo>
                  <a:pt x="38100" y="813943"/>
                </a:lnTo>
                <a:lnTo>
                  <a:pt x="69850" y="750443"/>
                </a:lnTo>
                <a:lnTo>
                  <a:pt x="31750" y="750443"/>
                </a:lnTo>
                <a:lnTo>
                  <a:pt x="31750" y="737743"/>
                </a:lnTo>
                <a:close/>
              </a:path>
              <a:path w="76200" h="814070">
                <a:moveTo>
                  <a:pt x="44450" y="0"/>
                </a:moveTo>
                <a:lnTo>
                  <a:pt x="31750" y="0"/>
                </a:lnTo>
                <a:lnTo>
                  <a:pt x="31750" y="750443"/>
                </a:lnTo>
                <a:lnTo>
                  <a:pt x="44450" y="750443"/>
                </a:lnTo>
                <a:lnTo>
                  <a:pt x="44450" y="0"/>
                </a:lnTo>
                <a:close/>
              </a:path>
              <a:path w="76200" h="814070">
                <a:moveTo>
                  <a:pt x="76200" y="737743"/>
                </a:moveTo>
                <a:lnTo>
                  <a:pt x="44450" y="737743"/>
                </a:lnTo>
                <a:lnTo>
                  <a:pt x="44450" y="750443"/>
                </a:lnTo>
                <a:lnTo>
                  <a:pt x="69850" y="750443"/>
                </a:lnTo>
                <a:lnTo>
                  <a:pt x="76200" y="737743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3250" y="4500117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out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9764" y="5004815"/>
            <a:ext cx="462280" cy="309880"/>
          </a:xfrm>
          <a:prstGeom prst="rect">
            <a:avLst/>
          </a:prstGeom>
          <a:solidFill>
            <a:srgbClr val="F4B4B6"/>
          </a:solidFill>
          <a:ln w="12700">
            <a:solidFill>
              <a:srgbClr val="22256C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9947" y="521208"/>
            <a:ext cx="6416040" cy="478840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45560"/>
            <a:ext cx="9756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2780" algn="l"/>
                <a:tab pos="7396480" algn="l"/>
              </a:tabLst>
            </a:pPr>
            <a:r>
              <a:rPr sz="4800" spc="155" dirty="0">
                <a:solidFill>
                  <a:srgbClr val="5F5F60"/>
                </a:solidFill>
              </a:rPr>
              <a:t>Long-Term	</a:t>
            </a:r>
            <a:r>
              <a:rPr sz="4800" spc="180" dirty="0">
                <a:solidFill>
                  <a:srgbClr val="5F5F60"/>
                </a:solidFill>
              </a:rPr>
              <a:t>vs</a:t>
            </a:r>
            <a:r>
              <a:rPr sz="4800" spc="600" dirty="0">
                <a:solidFill>
                  <a:srgbClr val="5F5F60"/>
                </a:solidFill>
              </a:rPr>
              <a:t> </a:t>
            </a:r>
            <a:r>
              <a:rPr sz="4800" spc="200" dirty="0">
                <a:solidFill>
                  <a:srgbClr val="5F5F60"/>
                </a:solidFill>
              </a:rPr>
              <a:t>Short-Term	</a:t>
            </a:r>
            <a:r>
              <a:rPr sz="4800" spc="195" dirty="0">
                <a:solidFill>
                  <a:srgbClr val="5F5F60"/>
                </a:solidFill>
              </a:rPr>
              <a:t>Stability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0" y="1179575"/>
            <a:ext cx="5526024" cy="4122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756" y="1106424"/>
            <a:ext cx="5524500" cy="41955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33356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5F5F60"/>
                </a:solidFill>
              </a:rPr>
              <a:t>Performance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9859" y="1234439"/>
            <a:ext cx="5081016" cy="3810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5" y="1121663"/>
            <a:ext cx="6079236" cy="40355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614248"/>
            <a:ext cx="74999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5F5F60"/>
                </a:solidFill>
              </a:rPr>
              <a:t>Use</a:t>
            </a:r>
            <a:r>
              <a:rPr sz="4800" spc="-5" dirty="0">
                <a:solidFill>
                  <a:srgbClr val="5F5F60"/>
                </a:solidFill>
              </a:rPr>
              <a:t> </a:t>
            </a:r>
            <a:r>
              <a:rPr sz="4800" dirty="0">
                <a:solidFill>
                  <a:srgbClr val="5F5F60"/>
                </a:solidFill>
              </a:rPr>
              <a:t>Case:</a:t>
            </a:r>
            <a:r>
              <a:rPr sz="4800" spc="-25" dirty="0">
                <a:solidFill>
                  <a:srgbClr val="5F5F60"/>
                </a:solidFill>
              </a:rPr>
              <a:t> </a:t>
            </a:r>
            <a:r>
              <a:rPr sz="4800" spc="-80" dirty="0">
                <a:solidFill>
                  <a:srgbClr val="5F5F60"/>
                </a:solidFill>
              </a:rPr>
              <a:t>Network</a:t>
            </a:r>
            <a:r>
              <a:rPr sz="4800" spc="-5" dirty="0">
                <a:solidFill>
                  <a:srgbClr val="5F5F60"/>
                </a:solidFill>
              </a:rPr>
              <a:t> </a:t>
            </a:r>
            <a:r>
              <a:rPr sz="4800" spc="-95" dirty="0">
                <a:solidFill>
                  <a:srgbClr val="5F5F60"/>
                </a:solidFill>
              </a:rPr>
              <a:t>Telemetry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50240" y="1635353"/>
            <a:ext cx="5601335" cy="38684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Constantly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pings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280"/>
              </a:lnSpc>
              <a:spcBef>
                <a:spcPts val="250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If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doesn’t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respond,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it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must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take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an</a:t>
            </a:r>
            <a:endParaRPr sz="2000">
              <a:latin typeface="Franklin Gothic Medium"/>
              <a:cs typeface="Franklin Gothic Medium"/>
            </a:endParaRPr>
          </a:p>
          <a:p>
            <a:pPr marL="469900">
              <a:lnSpc>
                <a:spcPts val="2280"/>
              </a:lnSpc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action.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Why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not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do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pings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based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Hardware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54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SING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=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Synchronous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Pings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7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way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delay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measurements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In-Network</a:t>
            </a:r>
            <a:r>
              <a:rPr sz="2000" spc="-6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Telemetry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Improve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Congestion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recognitions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Improve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Congestion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Control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mechanisms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End-to-End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Precision: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&lt;100ns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5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Want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measure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one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7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way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latency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6332" y="1828800"/>
            <a:ext cx="5620511" cy="37475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800" y="2154427"/>
            <a:ext cx="7493508" cy="4363213"/>
            <a:chOff x="4469891" y="2144267"/>
            <a:chExt cx="7493508" cy="436321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8999" y="5018532"/>
              <a:ext cx="914400" cy="14889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891" y="2144267"/>
              <a:ext cx="6342888" cy="326593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17240" y="736003"/>
            <a:ext cx="6083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  <a:tab pos="2627630" algn="l"/>
                <a:tab pos="5590540" algn="l"/>
              </a:tabLst>
            </a:pPr>
            <a:r>
              <a:rPr sz="4000" spc="285" dirty="0">
                <a:solidFill>
                  <a:srgbClr val="4D4D4E"/>
                </a:solidFill>
              </a:rPr>
              <a:t>Us</a:t>
            </a:r>
            <a:r>
              <a:rPr sz="4000" spc="-5" dirty="0">
                <a:solidFill>
                  <a:srgbClr val="4D4D4E"/>
                </a:solidFill>
              </a:rPr>
              <a:t>e</a:t>
            </a:r>
            <a:r>
              <a:rPr sz="4000" dirty="0">
                <a:solidFill>
                  <a:srgbClr val="4D4D4E"/>
                </a:solidFill>
              </a:rPr>
              <a:t>	</a:t>
            </a:r>
            <a:r>
              <a:rPr sz="4000" spc="290" dirty="0">
                <a:solidFill>
                  <a:srgbClr val="4D4D4E"/>
                </a:solidFill>
              </a:rPr>
              <a:t>C</a:t>
            </a:r>
            <a:r>
              <a:rPr sz="4000" spc="285" dirty="0">
                <a:solidFill>
                  <a:srgbClr val="4D4D4E"/>
                </a:solidFill>
              </a:rPr>
              <a:t>as</a:t>
            </a:r>
            <a:r>
              <a:rPr sz="4000" spc="290" dirty="0">
                <a:solidFill>
                  <a:srgbClr val="4D4D4E"/>
                </a:solidFill>
              </a:rPr>
              <a:t>e</a:t>
            </a:r>
            <a:r>
              <a:rPr sz="4000" spc="-5" dirty="0">
                <a:solidFill>
                  <a:srgbClr val="4D4D4E"/>
                </a:solidFill>
              </a:rPr>
              <a:t>:</a:t>
            </a:r>
            <a:r>
              <a:rPr sz="4000" dirty="0">
                <a:solidFill>
                  <a:srgbClr val="4D4D4E"/>
                </a:solidFill>
              </a:rPr>
              <a:t>	</a:t>
            </a:r>
            <a:r>
              <a:rPr sz="4000" spc="285" dirty="0">
                <a:solidFill>
                  <a:srgbClr val="4D4D4E"/>
                </a:solidFill>
              </a:rPr>
              <a:t>D</a:t>
            </a:r>
            <a:r>
              <a:rPr sz="4000" spc="280" dirty="0">
                <a:solidFill>
                  <a:srgbClr val="4D4D4E"/>
                </a:solidFill>
              </a:rPr>
              <a:t>i</a:t>
            </a:r>
            <a:r>
              <a:rPr sz="4000" spc="285" dirty="0">
                <a:solidFill>
                  <a:srgbClr val="4D4D4E"/>
                </a:solidFill>
              </a:rPr>
              <a:t>st</a:t>
            </a:r>
            <a:r>
              <a:rPr sz="4000" spc="280" dirty="0">
                <a:solidFill>
                  <a:srgbClr val="4D4D4E"/>
                </a:solidFill>
              </a:rPr>
              <a:t>rib</a:t>
            </a:r>
            <a:r>
              <a:rPr sz="4000" spc="290" dirty="0">
                <a:solidFill>
                  <a:srgbClr val="4D4D4E"/>
                </a:solidFill>
              </a:rPr>
              <a:t>u</a:t>
            </a:r>
            <a:r>
              <a:rPr sz="4000" spc="225" dirty="0">
                <a:solidFill>
                  <a:srgbClr val="4D4D4E"/>
                </a:solidFill>
              </a:rPr>
              <a:t>t</a:t>
            </a:r>
            <a:r>
              <a:rPr sz="4000" spc="290" dirty="0">
                <a:solidFill>
                  <a:srgbClr val="4D4D4E"/>
                </a:solidFill>
              </a:rPr>
              <a:t>e</a:t>
            </a:r>
            <a:r>
              <a:rPr sz="4000" spc="-5" dirty="0">
                <a:solidFill>
                  <a:srgbClr val="4D4D4E"/>
                </a:solidFill>
              </a:rPr>
              <a:t>d</a:t>
            </a:r>
            <a:r>
              <a:rPr sz="4000" dirty="0">
                <a:solidFill>
                  <a:srgbClr val="4D4D4E"/>
                </a:solidFill>
              </a:rPr>
              <a:t>	</a:t>
            </a:r>
            <a:r>
              <a:rPr sz="4000" spc="290" dirty="0">
                <a:solidFill>
                  <a:srgbClr val="4D4D4E"/>
                </a:solidFill>
              </a:rPr>
              <a:t>A</a:t>
            </a:r>
            <a:r>
              <a:rPr sz="4000" spc="-5" dirty="0">
                <a:solidFill>
                  <a:srgbClr val="4D4D4E"/>
                </a:solidFill>
              </a:rPr>
              <a:t>I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990600" y="1752600"/>
            <a:ext cx="3390900" cy="35591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74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Resource Intensive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move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 </a:t>
            </a:r>
            <a:r>
              <a:rPr sz="1800" spc="-43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one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</a:t>
            </a:r>
            <a:r>
              <a:rPr sz="18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or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cluster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 marR="56515" indent="-228600">
              <a:lnSpc>
                <a:spcPct val="70000"/>
              </a:lnSpc>
              <a:spcBef>
                <a:spcPts val="994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With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right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precision,</a:t>
            </a:r>
            <a:r>
              <a:rPr sz="18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you</a:t>
            </a:r>
            <a:r>
              <a:rPr sz="18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can </a:t>
            </a:r>
            <a:r>
              <a:rPr sz="1800" spc="-43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train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many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places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1835"/>
              </a:lnSpc>
              <a:spcBef>
                <a:spcPts val="350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Then </a:t>
            </a:r>
            <a:r>
              <a:rPr sz="18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use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 </a:t>
            </a:r>
            <a:r>
              <a:rPr sz="18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timestamps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>
              <a:lnSpc>
                <a:spcPts val="1835"/>
              </a:lnSpc>
            </a:pP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merge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results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2080"/>
              </a:lnSpc>
              <a:spcBef>
                <a:spcPts val="36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Advantages:</a:t>
            </a:r>
            <a:endParaRPr sz="1800" dirty="0">
              <a:latin typeface="Franklin Gothic Medium"/>
              <a:cs typeface="Franklin Gothic Medium"/>
            </a:endParaRPr>
          </a:p>
          <a:p>
            <a:pPr marL="469900" marR="919480" lvl="1" indent="-229235">
              <a:lnSpc>
                <a:spcPct val="70000"/>
              </a:lnSpc>
              <a:spcBef>
                <a:spcPts val="570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Reduces</a:t>
            </a: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 </a:t>
            </a:r>
            <a:r>
              <a:rPr sz="1800" spc="-43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traffic/congestion</a:t>
            </a:r>
            <a:endParaRPr sz="1800" dirty="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014"/>
              </a:lnSpc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Save</a:t>
            </a:r>
            <a:r>
              <a:rPr sz="18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Resources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1835"/>
              </a:lnSpc>
              <a:spcBef>
                <a:spcPts val="34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Requires</a:t>
            </a:r>
            <a:r>
              <a:rPr sz="18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end-to-end precision</a:t>
            </a:r>
            <a:r>
              <a:rPr sz="18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>
              <a:lnSpc>
                <a:spcPts val="1764"/>
              </a:lnSpc>
            </a:pP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&lt;100ns</a:t>
            </a:r>
            <a:endParaRPr sz="1800" dirty="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014"/>
              </a:lnSpc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Across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</a:t>
            </a:r>
            <a:endParaRPr sz="1800" dirty="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090"/>
              </a:lnSpc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Globally</a:t>
            </a:r>
            <a:endParaRPr sz="18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60957" y="617296"/>
            <a:ext cx="84289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9935" algn="l"/>
                <a:tab pos="1776730" algn="l"/>
                <a:tab pos="3547745" algn="l"/>
                <a:tab pos="5079365" algn="l"/>
                <a:tab pos="6330950" algn="l"/>
                <a:tab pos="7017384" algn="l"/>
              </a:tabLst>
            </a:pPr>
            <a:r>
              <a:rPr sz="2400" spc="260" dirty="0">
                <a:latin typeface="Trebuchet MS"/>
                <a:cs typeface="Trebuchet MS"/>
              </a:rPr>
              <a:t>Use	</a:t>
            </a:r>
            <a:r>
              <a:rPr sz="2400" spc="-75" dirty="0">
                <a:latin typeface="Trebuchet MS"/>
                <a:cs typeface="Trebuchet MS"/>
              </a:rPr>
              <a:t>C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ase:	</a:t>
            </a:r>
            <a:r>
              <a:rPr sz="2400" spc="265" dirty="0">
                <a:latin typeface="Trebuchet MS"/>
                <a:cs typeface="Trebuchet MS"/>
              </a:rPr>
              <a:t>Multic</a:t>
            </a:r>
            <a:r>
              <a:rPr sz="2400" spc="-420" dirty="0">
                <a:latin typeface="Trebuchet MS"/>
                <a:cs typeface="Trebuchet MS"/>
              </a:rPr>
              <a:t> </a:t>
            </a:r>
            <a:r>
              <a:rPr sz="2400" spc="240" dirty="0">
                <a:latin typeface="Trebuchet MS"/>
                <a:cs typeface="Trebuchet MS"/>
              </a:rPr>
              <a:t>ore	</a:t>
            </a:r>
            <a:r>
              <a:rPr sz="2400" spc="330" dirty="0">
                <a:latin typeface="Trebuchet MS"/>
                <a:cs typeface="Trebuchet MS"/>
              </a:rPr>
              <a:t>Systems	</a:t>
            </a:r>
            <a:r>
              <a:rPr sz="2400" spc="-15" dirty="0">
                <a:latin typeface="Trebuchet MS"/>
                <a:cs typeface="Trebuchet MS"/>
              </a:rPr>
              <a:t>A</a:t>
            </a:r>
            <a:r>
              <a:rPr sz="2400" spc="-42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335" dirty="0">
                <a:latin typeface="Trebuchet MS"/>
                <a:cs typeface="Trebuchet MS"/>
              </a:rPr>
              <a:t>ross	</a:t>
            </a:r>
            <a:r>
              <a:rPr sz="2400" spc="204" dirty="0">
                <a:latin typeface="Trebuchet MS"/>
                <a:cs typeface="Trebuchet MS"/>
              </a:rPr>
              <a:t>the	</a:t>
            </a:r>
            <a:r>
              <a:rPr sz="2400" spc="280" dirty="0">
                <a:latin typeface="Trebuchet MS"/>
                <a:cs typeface="Trebuchet MS"/>
              </a:rPr>
              <a:t>Network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647" y="2447544"/>
            <a:ext cx="4253484" cy="28361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19225" y="1275281"/>
            <a:ext cx="6280785" cy="514692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Network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Fabric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54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Ultra-Path</a:t>
            </a:r>
            <a:r>
              <a:rPr sz="20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Interconnect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(UPI)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over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network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26034" lvl="1" indent="-228600">
              <a:lnSpc>
                <a:spcPts val="216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Input-Output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Memory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Management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Unit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(IOMMU)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over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network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Can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program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DC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like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PC?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9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know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how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program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Personal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Computer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well.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461645" lvl="1" indent="-228600">
              <a:lnSpc>
                <a:spcPts val="216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can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help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us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program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Better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2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7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All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DC</a:t>
            </a:r>
            <a:r>
              <a:rPr sz="20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equipment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follows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same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vector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Benefit: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5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Current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loads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are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far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from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100%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115570" lvl="1" indent="-228600">
              <a:lnSpc>
                <a:spcPts val="216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  <a:tab pos="2094864" algn="l"/>
              </a:tabLst>
            </a:pP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Determinism:	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If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you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know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when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everything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happens,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load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could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closer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100%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Requires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End-to-End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Precision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&lt;10ns</a:t>
            </a:r>
            <a:endParaRPr sz="20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722376"/>
            <a:ext cx="10460736" cy="54132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3600" y="497332"/>
            <a:ext cx="7468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5" dirty="0">
                <a:solidFill>
                  <a:srgbClr val="5F5F60"/>
                </a:solidFill>
              </a:rPr>
              <a:t>Why</a:t>
            </a:r>
            <a:r>
              <a:rPr sz="4000" spc="-10" dirty="0">
                <a:solidFill>
                  <a:srgbClr val="5F5F60"/>
                </a:solidFill>
              </a:rPr>
              <a:t> </a:t>
            </a:r>
            <a:r>
              <a:rPr sz="4000" spc="-40" dirty="0">
                <a:solidFill>
                  <a:srgbClr val="5F5F60"/>
                </a:solidFill>
              </a:rPr>
              <a:t>Do</a:t>
            </a:r>
            <a:r>
              <a:rPr sz="4000" spc="-20" dirty="0">
                <a:solidFill>
                  <a:srgbClr val="5F5F60"/>
                </a:solidFill>
              </a:rPr>
              <a:t> </a:t>
            </a:r>
            <a:r>
              <a:rPr sz="4000" spc="-195" dirty="0">
                <a:solidFill>
                  <a:srgbClr val="5F5F60"/>
                </a:solidFill>
              </a:rPr>
              <a:t>We</a:t>
            </a:r>
            <a:r>
              <a:rPr sz="4000" spc="-10" dirty="0">
                <a:solidFill>
                  <a:srgbClr val="5F5F60"/>
                </a:solidFill>
              </a:rPr>
              <a:t> Need</a:t>
            </a:r>
            <a:r>
              <a:rPr sz="4000" spc="-5" dirty="0">
                <a:solidFill>
                  <a:srgbClr val="5F5F60"/>
                </a:solidFill>
              </a:rPr>
              <a:t> </a:t>
            </a:r>
            <a:r>
              <a:rPr sz="4000" spc="-35" dirty="0">
                <a:solidFill>
                  <a:srgbClr val="5F5F60"/>
                </a:solidFill>
              </a:rPr>
              <a:t>Synchronization?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990600" y="1772285"/>
            <a:ext cx="8728710" cy="1718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b="1" i="1" spc="-229" dirty="0">
                <a:solidFill>
                  <a:srgbClr val="666666"/>
                </a:solidFill>
                <a:latin typeface="+mj-lt"/>
                <a:cs typeface="Arial"/>
              </a:rPr>
              <a:t>“</a:t>
            </a:r>
            <a:r>
              <a:rPr sz="1800" b="1" i="1" spc="-325" dirty="0">
                <a:solidFill>
                  <a:srgbClr val="666666"/>
                </a:solidFill>
                <a:latin typeface="+mj-lt"/>
                <a:cs typeface="Arial"/>
              </a:rPr>
              <a:t> </a:t>
            </a:r>
            <a:r>
              <a:rPr sz="1800" b="1" i="1" spc="-10" dirty="0">
                <a:solidFill>
                  <a:srgbClr val="666666"/>
                </a:solidFill>
                <a:latin typeface="+mj-lt"/>
                <a:cs typeface="Arial"/>
              </a:rPr>
              <a:t>Nanosecond-level</a:t>
            </a:r>
            <a:r>
              <a:rPr sz="1800" b="1" i="1" spc="140" dirty="0">
                <a:solidFill>
                  <a:srgbClr val="666666"/>
                </a:solidFill>
                <a:latin typeface="+mj-lt"/>
                <a:cs typeface="Arial"/>
              </a:rPr>
              <a:t> </a:t>
            </a:r>
            <a:r>
              <a:rPr sz="1800" b="1" i="1" spc="-40" dirty="0">
                <a:solidFill>
                  <a:srgbClr val="666666"/>
                </a:solidFill>
                <a:latin typeface="+mj-lt"/>
                <a:cs typeface="Arial"/>
              </a:rPr>
              <a:t>clock</a:t>
            </a:r>
            <a:r>
              <a:rPr sz="1800" b="1" i="1" spc="180" dirty="0">
                <a:solidFill>
                  <a:srgbClr val="666666"/>
                </a:solidFill>
                <a:latin typeface="+mj-lt"/>
                <a:cs typeface="Arial"/>
              </a:rPr>
              <a:t> </a:t>
            </a:r>
            <a:r>
              <a:rPr sz="1800" b="1" i="1" spc="-20" dirty="0">
                <a:solidFill>
                  <a:srgbClr val="666666"/>
                </a:solidFill>
                <a:latin typeface="+mj-lt"/>
                <a:cs typeface="Arial"/>
              </a:rPr>
              <a:t>synchronization</a:t>
            </a:r>
            <a:r>
              <a:rPr sz="1800" b="1" i="1" spc="170" dirty="0">
                <a:solidFill>
                  <a:srgbClr val="666666"/>
                </a:solidFill>
                <a:latin typeface="+mj-lt"/>
                <a:cs typeface="Arial"/>
              </a:rPr>
              <a:t> </a:t>
            </a:r>
            <a:r>
              <a:rPr sz="1800" b="1" i="1" spc="-35" dirty="0">
                <a:solidFill>
                  <a:srgbClr val="666666"/>
                </a:solidFill>
                <a:latin typeface="+mj-lt"/>
                <a:cs typeface="Arial"/>
              </a:rPr>
              <a:t>enables</a:t>
            </a:r>
            <a:r>
              <a:rPr sz="1800" b="1" i="1" spc="215" dirty="0">
                <a:solidFill>
                  <a:srgbClr val="666666"/>
                </a:solidFill>
                <a:latin typeface="+mj-lt"/>
                <a:cs typeface="Arial"/>
              </a:rPr>
              <a:t> </a:t>
            </a:r>
            <a:r>
              <a:rPr sz="1800" b="1" i="1" spc="-40" dirty="0">
                <a:solidFill>
                  <a:srgbClr val="666666"/>
                </a:solidFill>
                <a:latin typeface="+mj-lt"/>
                <a:cs typeface="Arial"/>
              </a:rPr>
              <a:t>a</a:t>
            </a:r>
            <a:r>
              <a:rPr sz="1800" b="1" i="1" spc="45" dirty="0">
                <a:solidFill>
                  <a:srgbClr val="666666"/>
                </a:solidFill>
                <a:latin typeface="+mj-lt"/>
                <a:cs typeface="Arial"/>
              </a:rPr>
              <a:t> </a:t>
            </a:r>
            <a:r>
              <a:rPr sz="1800" b="1" i="1" spc="-90" dirty="0">
                <a:solidFill>
                  <a:srgbClr val="666666"/>
                </a:solidFill>
                <a:latin typeface="+mj-lt"/>
                <a:cs typeface="Arial"/>
              </a:rPr>
              <a:t>new</a:t>
            </a:r>
            <a:r>
              <a:rPr sz="1800" b="1" i="1" spc="245" dirty="0">
                <a:solidFill>
                  <a:srgbClr val="666666"/>
                </a:solidFill>
                <a:latin typeface="+mj-lt"/>
                <a:cs typeface="Arial"/>
              </a:rPr>
              <a:t> </a:t>
            </a:r>
            <a:r>
              <a:rPr sz="1800" b="1" i="1" spc="-30" dirty="0">
                <a:solidFill>
                  <a:srgbClr val="666666"/>
                </a:solidFill>
                <a:latin typeface="+mj-lt"/>
                <a:cs typeface="Arial"/>
              </a:rPr>
              <a:t>spectrum</a:t>
            </a:r>
            <a:r>
              <a:rPr sz="1800" b="1" i="1" spc="190" dirty="0">
                <a:solidFill>
                  <a:srgbClr val="666666"/>
                </a:solidFill>
                <a:latin typeface="+mj-lt"/>
                <a:cs typeface="Arial"/>
              </a:rPr>
              <a:t> </a:t>
            </a:r>
            <a:r>
              <a:rPr sz="1800" b="1" i="1" spc="-70" dirty="0">
                <a:solidFill>
                  <a:srgbClr val="666666"/>
                </a:solidFill>
                <a:latin typeface="+mj-lt"/>
                <a:cs typeface="Arial"/>
              </a:rPr>
              <a:t>of</a:t>
            </a:r>
            <a:r>
              <a:rPr sz="1800" b="1" i="1" spc="114" dirty="0">
                <a:solidFill>
                  <a:srgbClr val="666666"/>
                </a:solidFill>
                <a:latin typeface="+mj-lt"/>
                <a:cs typeface="Arial"/>
              </a:rPr>
              <a:t> </a:t>
            </a:r>
            <a:r>
              <a:rPr sz="1800" b="1" i="1" spc="-45" dirty="0">
                <a:solidFill>
                  <a:srgbClr val="666666"/>
                </a:solidFill>
                <a:latin typeface="+mj-lt"/>
                <a:cs typeface="Arial"/>
              </a:rPr>
              <a:t>timing</a:t>
            </a:r>
            <a:r>
              <a:rPr sz="1800" b="1" i="1" spc="250" dirty="0">
                <a:solidFill>
                  <a:srgbClr val="666666"/>
                </a:solidFill>
                <a:latin typeface="+mj-lt"/>
                <a:cs typeface="Arial"/>
              </a:rPr>
              <a:t> </a:t>
            </a:r>
            <a:r>
              <a:rPr sz="1800" b="1" i="1" spc="-65" dirty="0">
                <a:solidFill>
                  <a:srgbClr val="666666"/>
                </a:solidFill>
                <a:latin typeface="+mj-lt"/>
                <a:cs typeface="Arial"/>
              </a:rPr>
              <a:t>and</a:t>
            </a:r>
            <a:endParaRPr sz="1800" dirty="0">
              <a:latin typeface="+mj-lt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sz="1800" b="1" i="1" spc="-15" dirty="0">
                <a:solidFill>
                  <a:srgbClr val="666666"/>
                </a:solidFill>
                <a:latin typeface="+mj-lt"/>
                <a:cs typeface="Arial"/>
              </a:rPr>
              <a:t>delay-critical</a:t>
            </a:r>
            <a:r>
              <a:rPr sz="1800" b="1" i="1" spc="114" dirty="0">
                <a:solidFill>
                  <a:srgbClr val="666666"/>
                </a:solidFill>
                <a:latin typeface="+mj-lt"/>
                <a:cs typeface="Arial"/>
              </a:rPr>
              <a:t> </a:t>
            </a:r>
            <a:r>
              <a:rPr sz="1800" b="1" i="1" spc="-30" dirty="0">
                <a:solidFill>
                  <a:srgbClr val="666666"/>
                </a:solidFill>
                <a:latin typeface="+mj-lt"/>
                <a:cs typeface="Arial"/>
              </a:rPr>
              <a:t>applications”</a:t>
            </a:r>
            <a:endParaRPr sz="1800" dirty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i="1" spc="95" dirty="0">
                <a:solidFill>
                  <a:srgbClr val="999999"/>
                </a:solidFill>
                <a:latin typeface="+mj-lt"/>
                <a:cs typeface="Franklin Gothic Medium"/>
              </a:rPr>
              <a:t>--</a:t>
            </a:r>
            <a:r>
              <a:rPr sz="2400" i="1" spc="345" dirty="0">
                <a:solidFill>
                  <a:srgbClr val="999999"/>
                </a:solidFill>
                <a:latin typeface="+mj-lt"/>
                <a:cs typeface="Franklin Gothic Medium"/>
              </a:rPr>
              <a:t> </a:t>
            </a:r>
            <a:r>
              <a:rPr sz="1200" i="1" spc="25" dirty="0">
                <a:solidFill>
                  <a:srgbClr val="999999"/>
                </a:solidFill>
                <a:latin typeface="+mj-lt"/>
                <a:cs typeface="Franklin Gothic Medium"/>
              </a:rPr>
              <a:t>Google,</a:t>
            </a:r>
            <a:r>
              <a:rPr sz="1200" i="1" spc="150" dirty="0">
                <a:solidFill>
                  <a:srgbClr val="999999"/>
                </a:solidFill>
                <a:latin typeface="+mj-lt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+mj-lt"/>
                <a:cs typeface="Franklin Gothic Medium"/>
              </a:rPr>
              <a:t>Stanford,</a:t>
            </a:r>
            <a:r>
              <a:rPr sz="1200" i="1" spc="140" dirty="0">
                <a:solidFill>
                  <a:srgbClr val="999999"/>
                </a:solidFill>
                <a:latin typeface="+mj-lt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+mj-lt"/>
                <a:cs typeface="Franklin Gothic Medium"/>
              </a:rPr>
              <a:t>Exploiting</a:t>
            </a:r>
            <a:r>
              <a:rPr sz="1200" i="1" spc="100" dirty="0">
                <a:solidFill>
                  <a:srgbClr val="999999"/>
                </a:solidFill>
                <a:latin typeface="+mj-lt"/>
                <a:cs typeface="Franklin Gothic Medium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+mj-lt"/>
                <a:cs typeface="Franklin Gothic Medium"/>
              </a:rPr>
              <a:t>a</a:t>
            </a:r>
            <a:r>
              <a:rPr sz="1200" i="1" spc="85" dirty="0">
                <a:solidFill>
                  <a:srgbClr val="999999"/>
                </a:solidFill>
                <a:latin typeface="+mj-lt"/>
                <a:cs typeface="Franklin Gothic Medium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+mj-lt"/>
                <a:cs typeface="Franklin Gothic Medium"/>
              </a:rPr>
              <a:t>Natural</a:t>
            </a:r>
            <a:r>
              <a:rPr sz="1200" i="1" spc="90" dirty="0">
                <a:solidFill>
                  <a:srgbClr val="999999"/>
                </a:solidFill>
                <a:latin typeface="+mj-lt"/>
                <a:cs typeface="Franklin Gothic Medium"/>
              </a:rPr>
              <a:t> </a:t>
            </a:r>
            <a:r>
              <a:rPr sz="1200" i="1" spc="-10" dirty="0">
                <a:solidFill>
                  <a:srgbClr val="999999"/>
                </a:solidFill>
                <a:latin typeface="+mj-lt"/>
                <a:cs typeface="Franklin Gothic Medium"/>
              </a:rPr>
              <a:t>Network</a:t>
            </a:r>
            <a:r>
              <a:rPr sz="1200" i="1" spc="114" dirty="0">
                <a:solidFill>
                  <a:srgbClr val="999999"/>
                </a:solidFill>
                <a:latin typeface="+mj-lt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+mj-lt"/>
                <a:cs typeface="Franklin Gothic Medium"/>
              </a:rPr>
              <a:t>Effect</a:t>
            </a:r>
            <a:r>
              <a:rPr sz="1200" i="1" spc="70" dirty="0">
                <a:solidFill>
                  <a:srgbClr val="999999"/>
                </a:solidFill>
                <a:latin typeface="+mj-lt"/>
                <a:cs typeface="Franklin Gothic Medium"/>
              </a:rPr>
              <a:t> </a:t>
            </a:r>
            <a:r>
              <a:rPr sz="1200" i="1" spc="-15" dirty="0">
                <a:solidFill>
                  <a:srgbClr val="999999"/>
                </a:solidFill>
                <a:latin typeface="+mj-lt"/>
                <a:cs typeface="Franklin Gothic Medium"/>
              </a:rPr>
              <a:t>for</a:t>
            </a:r>
            <a:r>
              <a:rPr sz="1200" i="1" spc="65" dirty="0">
                <a:solidFill>
                  <a:srgbClr val="999999"/>
                </a:solidFill>
                <a:latin typeface="+mj-lt"/>
                <a:cs typeface="Franklin Gothic Medium"/>
              </a:rPr>
              <a:t> </a:t>
            </a:r>
            <a:r>
              <a:rPr sz="1200" i="1" spc="10" dirty="0">
                <a:solidFill>
                  <a:srgbClr val="999999"/>
                </a:solidFill>
                <a:latin typeface="+mj-lt"/>
                <a:cs typeface="Franklin Gothic Medium"/>
              </a:rPr>
              <a:t>Scalable,</a:t>
            </a:r>
            <a:r>
              <a:rPr sz="1200" i="1" spc="140" dirty="0">
                <a:solidFill>
                  <a:srgbClr val="999999"/>
                </a:solidFill>
                <a:latin typeface="+mj-lt"/>
                <a:cs typeface="Franklin Gothic Medium"/>
              </a:rPr>
              <a:t> </a:t>
            </a:r>
            <a:r>
              <a:rPr sz="1200" i="1" spc="25" dirty="0">
                <a:solidFill>
                  <a:srgbClr val="999999"/>
                </a:solidFill>
                <a:latin typeface="+mj-lt"/>
                <a:cs typeface="Franklin Gothic Medium"/>
              </a:rPr>
              <a:t>Fine-grained</a:t>
            </a:r>
            <a:r>
              <a:rPr sz="1200" i="1" spc="130" dirty="0">
                <a:solidFill>
                  <a:srgbClr val="999999"/>
                </a:solidFill>
                <a:latin typeface="+mj-lt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+mj-lt"/>
                <a:cs typeface="Franklin Gothic Medium"/>
              </a:rPr>
              <a:t>Clock</a:t>
            </a:r>
            <a:r>
              <a:rPr sz="1200" i="1" spc="130" dirty="0">
                <a:solidFill>
                  <a:srgbClr val="999999"/>
                </a:solidFill>
                <a:latin typeface="+mj-lt"/>
                <a:cs typeface="Franklin Gothic Medium"/>
              </a:rPr>
              <a:t> </a:t>
            </a:r>
            <a:r>
              <a:rPr sz="1200" i="1" spc="10" dirty="0">
                <a:solidFill>
                  <a:srgbClr val="999999"/>
                </a:solidFill>
                <a:latin typeface="+mj-lt"/>
                <a:cs typeface="Franklin Gothic Medium"/>
              </a:rPr>
              <a:t>Synchronization</a:t>
            </a:r>
            <a:endParaRPr sz="1200" dirty="0">
              <a:latin typeface="+mj-lt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+mj-lt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solidFill>
                  <a:srgbClr val="5F5F60"/>
                </a:solidFill>
                <a:latin typeface="+mj-lt"/>
                <a:cs typeface="Franklin Gothic Medium"/>
              </a:rPr>
              <a:t>A</a:t>
            </a:r>
            <a:r>
              <a:rPr sz="1800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1800" spc="-20" dirty="0">
                <a:solidFill>
                  <a:srgbClr val="7A5E25"/>
                </a:solidFill>
                <a:latin typeface="+mj-lt"/>
                <a:cs typeface="Franklin Gothic Medium"/>
              </a:rPr>
              <a:t>Precise</a:t>
            </a:r>
            <a:r>
              <a:rPr sz="1800" spc="5" dirty="0">
                <a:solidFill>
                  <a:srgbClr val="7A5E25"/>
                </a:solidFill>
                <a:latin typeface="+mj-lt"/>
                <a:cs typeface="Franklin Gothic Medium"/>
              </a:rPr>
              <a:t> </a:t>
            </a:r>
            <a:r>
              <a:rPr sz="1800" spc="-40" dirty="0">
                <a:solidFill>
                  <a:srgbClr val="7A5E25"/>
                </a:solidFill>
                <a:latin typeface="+mj-lt"/>
                <a:cs typeface="Franklin Gothic Medium"/>
              </a:rPr>
              <a:t>Time</a:t>
            </a:r>
            <a:r>
              <a:rPr sz="1800" spc="5" dirty="0">
                <a:solidFill>
                  <a:srgbClr val="7A5E25"/>
                </a:solidFill>
                <a:latin typeface="+mj-lt"/>
                <a:cs typeface="Franklin Gothic Medium"/>
              </a:rPr>
              <a:t> </a:t>
            </a:r>
            <a:r>
              <a:rPr sz="1800" spc="-40" dirty="0">
                <a:solidFill>
                  <a:srgbClr val="7A5E25"/>
                </a:solidFill>
                <a:latin typeface="+mj-lt"/>
                <a:cs typeface="Franklin Gothic Medium"/>
              </a:rPr>
              <a:t>Axis</a:t>
            </a:r>
            <a:r>
              <a:rPr sz="1800" spc="-5" dirty="0">
                <a:solidFill>
                  <a:srgbClr val="7A5E25"/>
                </a:solidFill>
                <a:latin typeface="+mj-lt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+mj-lt"/>
                <a:cs typeface="Franklin Gothic Medium"/>
              </a:rPr>
              <a:t>leaps</a:t>
            </a:r>
            <a:r>
              <a:rPr sz="1800" spc="10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+mj-lt"/>
                <a:cs typeface="Franklin Gothic Medium"/>
              </a:rPr>
              <a:t>applications’</a:t>
            </a:r>
            <a:r>
              <a:rPr sz="1800" spc="3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1800" spc="-20" dirty="0">
                <a:solidFill>
                  <a:srgbClr val="7A5E25"/>
                </a:solidFill>
                <a:latin typeface="+mj-lt"/>
                <a:cs typeface="Franklin Gothic Medium"/>
              </a:rPr>
              <a:t>performance</a:t>
            </a:r>
            <a:r>
              <a:rPr sz="1800" spc="-20" dirty="0">
                <a:solidFill>
                  <a:srgbClr val="5F5F60"/>
                </a:solidFill>
                <a:latin typeface="+mj-lt"/>
                <a:cs typeface="Franklin Gothic Medium"/>
              </a:rPr>
              <a:t>,</a:t>
            </a:r>
            <a:r>
              <a:rPr sz="1800" spc="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1800" spc="-15" dirty="0">
                <a:solidFill>
                  <a:srgbClr val="7A5E25"/>
                </a:solidFill>
                <a:latin typeface="+mj-lt"/>
                <a:cs typeface="Franklin Gothic Medium"/>
              </a:rPr>
              <a:t>efficiency</a:t>
            </a:r>
            <a:r>
              <a:rPr sz="1800" spc="5" dirty="0">
                <a:solidFill>
                  <a:srgbClr val="7A5E25"/>
                </a:solidFill>
                <a:latin typeface="+mj-lt"/>
                <a:cs typeface="Franklin Gothic Medium"/>
              </a:rPr>
              <a:t> </a:t>
            </a:r>
            <a:r>
              <a:rPr sz="1800" spc="-10" dirty="0">
                <a:solidFill>
                  <a:srgbClr val="5F5F60"/>
                </a:solidFill>
                <a:latin typeface="+mj-lt"/>
                <a:cs typeface="Franklin Gothic Medium"/>
              </a:rPr>
              <a:t>and</a:t>
            </a:r>
            <a:r>
              <a:rPr sz="1800" spc="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1800" spc="-15" dirty="0">
                <a:solidFill>
                  <a:srgbClr val="7A5E25"/>
                </a:solidFill>
                <a:latin typeface="+mj-lt"/>
                <a:cs typeface="Franklin Gothic Medium"/>
              </a:rPr>
              <a:t>security</a:t>
            </a:r>
            <a:endParaRPr sz="1800" dirty="0">
              <a:latin typeface="+mj-lt"/>
              <a:cs typeface="Franklin Gothic Medium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0662"/>
              </p:ext>
            </p:extLst>
          </p:nvPr>
        </p:nvGraphicFramePr>
        <p:xfrm>
          <a:off x="1905000" y="3923537"/>
          <a:ext cx="6273160" cy="1947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9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39901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  <a:tabLst>
                          <a:tab pos="806450" algn="l"/>
                        </a:tabLst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3x	Distributed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Throughput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tabLst>
                          <a:tab pos="103759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80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	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ing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cur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14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08660" marR="703580" indent="5016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Site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Security w/ </a:t>
                      </a:r>
                      <a:r>
                        <a:rPr sz="12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Timed</a:t>
                      </a:r>
                      <a:r>
                        <a:rPr sz="12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Encryption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tabLst>
                          <a:tab pos="387350" algn="l"/>
                        </a:tabLst>
                      </a:pPr>
                      <a:r>
                        <a:rPr sz="1800" spc="-900" baseline="9259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↓	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R w="8382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tabLst>
                          <a:tab pos="559435" algn="l"/>
                        </a:tabLst>
                      </a:pPr>
                      <a:r>
                        <a:rPr sz="1800" spc="-900" baseline="9259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↓	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12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Traffic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8382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63754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Consistency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7A5E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Casuality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R w="8229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Event</a:t>
                      </a:r>
                      <a:r>
                        <a:rPr sz="12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Ordering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8229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458200" y="3905099"/>
            <a:ext cx="1399540" cy="1948180"/>
          </a:xfrm>
          <a:custGeom>
            <a:avLst/>
            <a:gdLst/>
            <a:ahLst/>
            <a:cxnLst/>
            <a:rect l="l" t="t" r="r" b="b"/>
            <a:pathLst>
              <a:path w="1399540" h="1948179">
                <a:moveTo>
                  <a:pt x="1399031" y="0"/>
                </a:moveTo>
                <a:lnTo>
                  <a:pt x="0" y="0"/>
                </a:lnTo>
                <a:lnTo>
                  <a:pt x="0" y="1947672"/>
                </a:lnTo>
                <a:lnTo>
                  <a:pt x="1399031" y="1947672"/>
                </a:lnTo>
                <a:lnTo>
                  <a:pt x="1399031" y="0"/>
                </a:lnTo>
                <a:close/>
              </a:path>
            </a:pathLst>
          </a:custGeom>
          <a:solidFill>
            <a:srgbClr val="7A5E25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4108" y="3674624"/>
            <a:ext cx="1399540" cy="198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+mj-lt"/>
              <a:cs typeface="Times New Roman"/>
            </a:endParaRPr>
          </a:p>
          <a:p>
            <a:pPr marL="92075" marR="790575">
              <a:lnSpc>
                <a:spcPct val="100000"/>
              </a:lnSpc>
              <a:spcBef>
                <a:spcPts val="805"/>
              </a:spcBef>
            </a:pPr>
            <a:r>
              <a:rPr sz="1200" spc="-5" dirty="0">
                <a:solidFill>
                  <a:srgbClr val="FFFFFF"/>
                </a:solidFill>
                <a:latin typeface="+mj-lt"/>
                <a:cs typeface="Trebuchet MS"/>
              </a:rPr>
              <a:t>Just </a:t>
            </a:r>
            <a:r>
              <a:rPr sz="1200" dirty="0">
                <a:solidFill>
                  <a:srgbClr val="FFFFFF"/>
                </a:solidFill>
                <a:latin typeface="+mj-lt"/>
                <a:cs typeface="Trebuchet MS"/>
              </a:rPr>
              <a:t> The</a:t>
            </a:r>
            <a:r>
              <a:rPr sz="1200" spc="-35" dirty="0">
                <a:solidFill>
                  <a:srgbClr val="FFFFFF"/>
                </a:solidFill>
                <a:latin typeface="+mj-lt"/>
                <a:cs typeface="Trebuchet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+mj-lt"/>
                <a:cs typeface="Trebuchet MS"/>
              </a:rPr>
              <a:t>T</a:t>
            </a:r>
            <a:r>
              <a:rPr sz="1200" dirty="0">
                <a:solidFill>
                  <a:srgbClr val="FFFFFF"/>
                </a:solidFill>
                <a:latin typeface="+mj-lt"/>
                <a:cs typeface="Trebuchet MS"/>
              </a:rPr>
              <a:t>ip</a:t>
            </a:r>
            <a:endParaRPr sz="1200" dirty="0">
              <a:latin typeface="+mj-lt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4108" y="4011778"/>
            <a:ext cx="1345692" cy="13914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090292" y="6369870"/>
            <a:ext cx="283019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Connect.</a:t>
            </a:r>
            <a:r>
              <a:rPr sz="16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60957" y="329006"/>
            <a:ext cx="90297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10" dirty="0">
                <a:latin typeface="Trebuchet MS"/>
                <a:cs typeface="Trebuchet MS"/>
              </a:rPr>
              <a:t>Use</a:t>
            </a:r>
            <a:r>
              <a:rPr sz="4200" spc="350" dirty="0">
                <a:latin typeface="Trebuchet MS"/>
                <a:cs typeface="Trebuchet MS"/>
              </a:rPr>
              <a:t> </a:t>
            </a:r>
            <a:r>
              <a:rPr sz="4200" spc="180" dirty="0">
                <a:latin typeface="Trebuchet MS"/>
                <a:cs typeface="Trebuchet MS"/>
              </a:rPr>
              <a:t>Case:</a:t>
            </a:r>
            <a:r>
              <a:rPr sz="4200" spc="360" dirty="0">
                <a:latin typeface="Trebuchet MS"/>
                <a:cs typeface="Trebuchet MS"/>
              </a:rPr>
              <a:t> </a:t>
            </a:r>
            <a:r>
              <a:rPr sz="4200" spc="465" dirty="0">
                <a:latin typeface="Trebuchet MS"/>
                <a:cs typeface="Trebuchet MS"/>
              </a:rPr>
              <a:t>Mass</a:t>
            </a:r>
            <a:r>
              <a:rPr sz="4200" spc="350" dirty="0">
                <a:latin typeface="Trebuchet MS"/>
                <a:cs typeface="Trebuchet MS"/>
              </a:rPr>
              <a:t> </a:t>
            </a:r>
            <a:r>
              <a:rPr sz="4200" spc="300" dirty="0">
                <a:latin typeface="Trebuchet MS"/>
                <a:cs typeface="Trebuchet MS"/>
              </a:rPr>
              <a:t>Online</a:t>
            </a:r>
            <a:r>
              <a:rPr sz="4200" spc="360" dirty="0">
                <a:latin typeface="Trebuchet MS"/>
                <a:cs typeface="Trebuchet MS"/>
              </a:rPr>
              <a:t> </a:t>
            </a:r>
            <a:r>
              <a:rPr sz="4200" spc="330" dirty="0">
                <a:latin typeface="Trebuchet MS"/>
                <a:cs typeface="Trebuchet MS"/>
              </a:rPr>
              <a:t>Platforms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8371" y="1838007"/>
            <a:ext cx="6323965" cy="318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Competitive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interactions,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like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gaming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or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stock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>
              <a:lnSpc>
                <a:spcPts val="2280"/>
              </a:lnSpc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transactions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5080" lvl="1" indent="-228600">
              <a:lnSpc>
                <a:spcPts val="2160"/>
              </a:lnSpc>
              <a:spcBef>
                <a:spcPts val="52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Simulating</a:t>
            </a:r>
            <a:r>
              <a:rPr sz="2000" spc="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physical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reality,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have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instantaneous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actions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occurring</a:t>
            </a:r>
            <a:r>
              <a:rPr sz="20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multiple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simulations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remote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machines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ts val="2280"/>
              </a:lnSpc>
              <a:spcBef>
                <a:spcPts val="229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events occurring</a:t>
            </a:r>
            <a:r>
              <a:rPr sz="20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remote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machines,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and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>
              <a:lnSpc>
                <a:spcPts val="2280"/>
              </a:lnSpc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do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judgement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at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central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server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1023619" lvl="1" indent="-228600">
              <a:lnSpc>
                <a:spcPts val="216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Generates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race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conditions but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want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fair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regardless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latency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server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Benefit: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6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Arbitrate</a:t>
            </a:r>
            <a:r>
              <a:rPr sz="20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causality</a:t>
            </a:r>
            <a:r>
              <a:rPr sz="2000" spc="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between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remote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inputs</a:t>
            </a:r>
            <a:endParaRPr sz="2000" dirty="0">
              <a:latin typeface="Franklin Gothic Medium"/>
              <a:cs typeface="Franklin Gothic Medium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647" y="2447544"/>
            <a:ext cx="4253484" cy="2836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923288" y="6291071"/>
            <a:ext cx="3142615" cy="462280"/>
          </a:xfrm>
          <a:custGeom>
            <a:avLst/>
            <a:gdLst/>
            <a:ahLst/>
            <a:cxnLst/>
            <a:rect l="l" t="t" r="r" b="b"/>
            <a:pathLst>
              <a:path w="3142615" h="462279">
                <a:moveTo>
                  <a:pt x="3142488" y="0"/>
                </a:moveTo>
                <a:lnTo>
                  <a:pt x="0" y="0"/>
                </a:lnTo>
                <a:lnTo>
                  <a:pt x="0" y="461771"/>
                </a:lnTo>
                <a:lnTo>
                  <a:pt x="3142488" y="461771"/>
                </a:lnTo>
                <a:lnTo>
                  <a:pt x="3142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077592" y="6340246"/>
            <a:ext cx="28555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61"/>
                </a:solidFill>
                <a:latin typeface="+mj-lt"/>
                <a:cs typeface="Franklin Gothic Medium"/>
              </a:rPr>
              <a:t>Connect.</a:t>
            </a:r>
            <a:r>
              <a:rPr sz="160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+mj-lt"/>
                <a:cs typeface="Franklin Gothic Medium"/>
              </a:rPr>
              <a:t>Collaborate.</a:t>
            </a:r>
            <a:r>
              <a:rPr sz="1600" spc="1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+mj-lt"/>
                <a:cs typeface="Franklin Gothic Medium"/>
              </a:rPr>
              <a:t>Accelerate.</a:t>
            </a:r>
            <a:endParaRPr sz="1600" dirty="0">
              <a:latin typeface="+mj-lt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22297" y="420115"/>
            <a:ext cx="693674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180" dirty="0"/>
              <a:t>How</a:t>
            </a:r>
            <a:r>
              <a:rPr sz="5100" spc="570" dirty="0"/>
              <a:t> </a:t>
            </a:r>
            <a:r>
              <a:rPr sz="5100" spc="95" dirty="0"/>
              <a:t>to</a:t>
            </a:r>
            <a:r>
              <a:rPr sz="5100" spc="565" dirty="0"/>
              <a:t> </a:t>
            </a:r>
            <a:r>
              <a:rPr sz="5100" spc="220" dirty="0"/>
              <a:t>sync</a:t>
            </a:r>
            <a:r>
              <a:rPr sz="5100" spc="560" dirty="0"/>
              <a:t> </a:t>
            </a:r>
            <a:r>
              <a:rPr sz="5100" spc="195" dirty="0"/>
              <a:t>end</a:t>
            </a:r>
            <a:r>
              <a:rPr sz="5100" spc="565" dirty="0"/>
              <a:t> </a:t>
            </a:r>
            <a:r>
              <a:rPr sz="5100" spc="245" dirty="0"/>
              <a:t>users</a:t>
            </a:r>
            <a:endParaRPr sz="5100" dirty="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838200" y="1371600"/>
            <a:ext cx="10515600" cy="2180597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89280" indent="-228600">
              <a:lnSpc>
                <a:spcPct val="100000"/>
              </a:lnSpc>
              <a:spcBef>
                <a:spcPts val="320"/>
              </a:spcBef>
              <a:buClr>
                <a:srgbClr val="8DC53E"/>
              </a:buClr>
              <a:buFont typeface="Arial MT"/>
              <a:buChar char="•"/>
              <a:tabLst>
                <a:tab pos="589915" algn="l"/>
              </a:tabLst>
            </a:pPr>
            <a:r>
              <a:rPr spc="-50" dirty="0">
                <a:latin typeface="+mj-lt"/>
              </a:rPr>
              <a:t>UWB</a:t>
            </a:r>
            <a:r>
              <a:rPr spc="-15" dirty="0">
                <a:latin typeface="+mj-lt"/>
              </a:rPr>
              <a:t> </a:t>
            </a:r>
            <a:r>
              <a:rPr spc="-25" dirty="0">
                <a:latin typeface="+mj-lt"/>
              </a:rPr>
              <a:t>(Ultra-Wideband)</a:t>
            </a:r>
          </a:p>
          <a:p>
            <a:pPr marL="589280">
              <a:lnSpc>
                <a:spcPct val="100000"/>
              </a:lnSpc>
              <a:spcBef>
                <a:spcPts val="215"/>
              </a:spcBef>
              <a:tabLst>
                <a:tab pos="894080" algn="l"/>
              </a:tabLst>
            </a:pPr>
            <a:r>
              <a:rPr spc="5" dirty="0">
                <a:solidFill>
                  <a:srgbClr val="8DC53E"/>
                </a:solidFill>
                <a:latin typeface="+mj-lt"/>
                <a:cs typeface="Cambria Math"/>
              </a:rPr>
              <a:t>–	</a:t>
            </a:r>
            <a:r>
              <a:rPr spc="-15" dirty="0">
                <a:latin typeface="+mj-lt"/>
              </a:rPr>
              <a:t>IEEE802.15.4-2011</a:t>
            </a:r>
            <a:r>
              <a:rPr spc="50" dirty="0">
                <a:latin typeface="+mj-lt"/>
              </a:rPr>
              <a:t> </a:t>
            </a:r>
            <a:r>
              <a:rPr spc="-60" dirty="0">
                <a:latin typeface="+mj-lt"/>
              </a:rPr>
              <a:t>/</a:t>
            </a:r>
            <a:r>
              <a:rPr dirty="0">
                <a:latin typeface="+mj-lt"/>
              </a:rPr>
              <a:t> </a:t>
            </a:r>
            <a:r>
              <a:rPr spc="10" dirty="0">
                <a:latin typeface="+mj-lt"/>
              </a:rPr>
              <a:t>IEEE</a:t>
            </a:r>
            <a:r>
              <a:rPr spc="-15" dirty="0">
                <a:latin typeface="+mj-lt"/>
              </a:rPr>
              <a:t> </a:t>
            </a:r>
            <a:r>
              <a:rPr spc="-10" dirty="0">
                <a:latin typeface="+mj-lt"/>
              </a:rPr>
              <a:t>802.15.4z-2020</a:t>
            </a:r>
          </a:p>
          <a:p>
            <a:pPr marL="817880" marR="5080" lvl="1" indent="-228600">
              <a:lnSpc>
                <a:spcPts val="259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818515" algn="l"/>
              </a:tabLst>
            </a:pPr>
            <a:r>
              <a:rPr sz="2400" spc="-30" dirty="0">
                <a:solidFill>
                  <a:srgbClr val="5F5F61"/>
                </a:solidFill>
                <a:latin typeface="+mj-lt"/>
                <a:cs typeface="Franklin Gothic Medium"/>
              </a:rPr>
              <a:t>Large</a:t>
            </a:r>
            <a:r>
              <a:rPr sz="2400" spc="1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+mj-lt"/>
                <a:cs typeface="Franklin Gothic Medium"/>
              </a:rPr>
              <a:t>bandwidth</a:t>
            </a:r>
            <a:r>
              <a:rPr sz="2400" spc="-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+mj-lt"/>
                <a:cs typeface="Franklin Gothic Medium"/>
              </a:rPr>
              <a:t>approximates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+mj-lt"/>
                <a:cs typeface="Franklin Gothic Medium"/>
              </a:rPr>
              <a:t>ideal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+mj-lt"/>
                <a:cs typeface="Franklin Gothic Medium"/>
              </a:rPr>
              <a:t>square</a:t>
            </a:r>
            <a:r>
              <a:rPr sz="2400" spc="1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60" dirty="0">
                <a:solidFill>
                  <a:srgbClr val="5F5F61"/>
                </a:solidFill>
                <a:latin typeface="+mj-lt"/>
                <a:cs typeface="Franklin Gothic Medium"/>
              </a:rPr>
              <a:t>wave</a:t>
            </a:r>
            <a:r>
              <a:rPr sz="2400" spc="1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+mj-lt"/>
                <a:cs typeface="Franklin Gothic Medium"/>
              </a:rPr>
              <a:t>better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+mj-lt"/>
                <a:cs typeface="Franklin Gothic Medium"/>
              </a:rPr>
              <a:t>with</a:t>
            </a:r>
            <a:r>
              <a:rPr sz="2400" spc="1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+mj-lt"/>
                <a:cs typeface="Franklin Gothic Medium"/>
              </a:rPr>
              <a:t>sharper </a:t>
            </a:r>
            <a:r>
              <a:rPr sz="2400" spc="-58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edges</a:t>
            </a:r>
            <a:endParaRPr sz="2400" dirty="0">
              <a:latin typeface="+mj-lt"/>
              <a:cs typeface="Franklin Gothic Medium"/>
            </a:endParaRPr>
          </a:p>
          <a:p>
            <a:pPr marL="817880" lvl="1" indent="-228600">
              <a:lnSpc>
                <a:spcPts val="2735"/>
              </a:lnSpc>
              <a:spcBef>
                <a:spcPts val="180"/>
              </a:spcBef>
              <a:buClr>
                <a:srgbClr val="8DC53E"/>
              </a:buClr>
              <a:buFont typeface="Cambria Math"/>
              <a:buChar char="–"/>
              <a:tabLst>
                <a:tab pos="818515" algn="l"/>
              </a:tabLst>
            </a:pPr>
            <a:r>
              <a:rPr sz="2400" spc="-20" dirty="0">
                <a:solidFill>
                  <a:srgbClr val="5F5F61"/>
                </a:solidFill>
                <a:latin typeface="+mj-lt"/>
                <a:cs typeface="Franklin Gothic Medium"/>
              </a:rPr>
              <a:t>Sharp</a:t>
            </a:r>
            <a:r>
              <a:rPr sz="2400" spc="-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edges </a:t>
            </a:r>
            <a:r>
              <a:rPr sz="2400" spc="-50" dirty="0">
                <a:solidFill>
                  <a:srgbClr val="5F5F61"/>
                </a:solidFill>
                <a:latin typeface="+mj-lt"/>
                <a:cs typeface="Franklin Gothic Medium"/>
              </a:rPr>
              <a:t>allow</a:t>
            </a:r>
            <a:r>
              <a:rPr sz="2400" spc="1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+mj-lt"/>
                <a:cs typeface="Franklin Gothic Medium"/>
              </a:rPr>
              <a:t>precise </a:t>
            </a:r>
            <a:r>
              <a:rPr sz="2400" spc="-45" dirty="0">
                <a:solidFill>
                  <a:srgbClr val="5F5F61"/>
                </a:solidFill>
                <a:latin typeface="+mj-lt"/>
                <a:cs typeface="Franklin Gothic Medium"/>
              </a:rPr>
              <a:t>timestamping</a:t>
            </a:r>
            <a:r>
              <a:rPr sz="2400" spc="-30" dirty="0">
                <a:solidFill>
                  <a:srgbClr val="5F5F61"/>
                </a:solidFill>
                <a:latin typeface="+mj-lt"/>
                <a:cs typeface="Franklin Gothic Medium"/>
              </a:rPr>
              <a:t> of</a:t>
            </a:r>
            <a:r>
              <a:rPr sz="2400" spc="1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45" dirty="0">
                <a:solidFill>
                  <a:srgbClr val="5F5F61"/>
                </a:solidFill>
                <a:latin typeface="+mj-lt"/>
                <a:cs typeface="Franklin Gothic Medium"/>
              </a:rPr>
              <a:t>packet</a:t>
            </a:r>
            <a:r>
              <a:rPr sz="2400" spc="-1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reception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and</a:t>
            </a:r>
            <a:endParaRPr sz="2400" dirty="0">
              <a:latin typeface="+mj-lt"/>
              <a:cs typeface="Franklin Gothic Medium"/>
            </a:endParaRPr>
          </a:p>
          <a:p>
            <a:pPr marL="817880">
              <a:lnSpc>
                <a:spcPts val="2735"/>
              </a:lnSpc>
            </a:pPr>
            <a:r>
              <a:rPr spc="-25" dirty="0">
                <a:latin typeface="+mj-lt"/>
              </a:rPr>
              <a:t>transmission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3754526"/>
            <a:ext cx="4867266" cy="25889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3547269"/>
            <a:ext cx="4314444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91435" y="551944"/>
            <a:ext cx="7009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7820" algn="l"/>
                <a:tab pos="4213860" algn="l"/>
              </a:tabLst>
            </a:pPr>
            <a:r>
              <a:rPr sz="4000" spc="240" dirty="0">
                <a:solidFill>
                  <a:srgbClr val="4D4D4E"/>
                </a:solidFill>
              </a:rPr>
              <a:t>Traditional	</a:t>
            </a:r>
            <a:r>
              <a:rPr sz="4000" spc="190" dirty="0">
                <a:solidFill>
                  <a:srgbClr val="4D4D4E"/>
                </a:solidFill>
              </a:rPr>
              <a:t>UWB	</a:t>
            </a:r>
            <a:r>
              <a:rPr sz="4000" spc="260" dirty="0">
                <a:solidFill>
                  <a:srgbClr val="4D4D4E"/>
                </a:solidFill>
              </a:rPr>
              <a:t>application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770636" y="1504678"/>
            <a:ext cx="9719310" cy="23202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0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40" dirty="0">
                <a:solidFill>
                  <a:srgbClr val="5F5F61"/>
                </a:solidFill>
                <a:latin typeface="+mj-lt"/>
                <a:cs typeface="Franklin Gothic Medium"/>
              </a:rPr>
              <a:t>Ranging</a:t>
            </a:r>
            <a:endParaRPr sz="2400">
              <a:latin typeface="+mj-lt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50" dirty="0">
                <a:solidFill>
                  <a:srgbClr val="5F5F61"/>
                </a:solidFill>
                <a:latin typeface="+mj-lt"/>
                <a:cs typeface="Franklin Gothic Medium"/>
              </a:rPr>
              <a:t>UWB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devices</a:t>
            </a:r>
            <a:r>
              <a:rPr sz="2400" spc="-1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+mj-lt"/>
                <a:cs typeface="Franklin Gothic Medium"/>
              </a:rPr>
              <a:t>have</a:t>
            </a:r>
            <a:r>
              <a:rPr sz="2400" spc="1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+mj-lt"/>
                <a:cs typeface="Franklin Gothic Medium"/>
              </a:rPr>
              <a:t>a</a:t>
            </a:r>
            <a:r>
              <a:rPr sz="2400" spc="1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40-bit</a:t>
            </a:r>
            <a:r>
              <a:rPr sz="2400" spc="1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+mj-lt"/>
                <a:cs typeface="Franklin Gothic Medium"/>
              </a:rPr>
              <a:t>counter</a:t>
            </a:r>
            <a:r>
              <a:rPr sz="2400" spc="-1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+mj-lt"/>
                <a:cs typeface="Franklin Gothic Medium"/>
              </a:rPr>
              <a:t>running</a:t>
            </a:r>
            <a:r>
              <a:rPr sz="2400" spc="1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+mj-lt"/>
                <a:cs typeface="Franklin Gothic Medium"/>
              </a:rPr>
              <a:t>at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dirty="0">
                <a:solidFill>
                  <a:srgbClr val="5F5F61"/>
                </a:solidFill>
                <a:latin typeface="+mj-lt"/>
                <a:cs typeface="Franklin Gothic Medium"/>
              </a:rPr>
              <a:t>~64GHz</a:t>
            </a:r>
            <a:r>
              <a:rPr sz="2400" spc="2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20" dirty="0">
                <a:solidFill>
                  <a:srgbClr val="5F5F61"/>
                </a:solidFill>
                <a:latin typeface="+mj-lt"/>
                <a:cs typeface="Franklin Gothic Medium"/>
              </a:rPr>
              <a:t>,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one</a:t>
            </a:r>
            <a:r>
              <a:rPr sz="2400" spc="-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+mj-lt"/>
                <a:cs typeface="Franklin Gothic Medium"/>
              </a:rPr>
              <a:t>tick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+mj-lt"/>
                <a:cs typeface="Franklin Gothic Medium"/>
              </a:rPr>
              <a:t>~15</a:t>
            </a:r>
            <a:r>
              <a:rPr sz="2400" spc="5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ps</a:t>
            </a:r>
            <a:endParaRPr sz="2400">
              <a:latin typeface="+mj-lt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04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5F5F61"/>
                </a:solidFill>
                <a:latin typeface="+mj-lt"/>
                <a:cs typeface="Franklin Gothic Medium"/>
              </a:rPr>
              <a:t>Each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45" dirty="0">
                <a:solidFill>
                  <a:srgbClr val="5F5F61"/>
                </a:solidFill>
                <a:latin typeface="+mj-lt"/>
                <a:cs typeface="Franklin Gothic Medium"/>
              </a:rPr>
              <a:t>packet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+mj-lt"/>
                <a:cs typeface="Franklin Gothic Medium"/>
              </a:rPr>
              <a:t>sent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or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received</a:t>
            </a:r>
            <a:r>
              <a:rPr sz="2400" spc="-2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+mj-lt"/>
                <a:cs typeface="Franklin Gothic Medium"/>
              </a:rPr>
              <a:t>is</a:t>
            </a:r>
            <a:r>
              <a:rPr sz="240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45" dirty="0">
                <a:solidFill>
                  <a:srgbClr val="5F5F61"/>
                </a:solidFill>
                <a:latin typeface="+mj-lt"/>
                <a:cs typeface="Franklin Gothic Medium"/>
              </a:rPr>
              <a:t>timestamped</a:t>
            </a:r>
            <a:r>
              <a:rPr sz="2400" spc="-2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using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this</a:t>
            </a:r>
            <a:r>
              <a:rPr sz="2400" spc="-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+mj-lt"/>
                <a:cs typeface="Franklin Gothic Medium"/>
              </a:rPr>
              <a:t>counter</a:t>
            </a:r>
            <a:endParaRPr sz="2400">
              <a:latin typeface="+mj-lt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40" dirty="0">
                <a:solidFill>
                  <a:srgbClr val="5F5F61"/>
                </a:solidFill>
                <a:latin typeface="+mj-lt"/>
                <a:cs typeface="Franklin Gothic Medium"/>
              </a:rPr>
              <a:t>Range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+mj-lt"/>
                <a:cs typeface="Franklin Gothic Medium"/>
              </a:rPr>
              <a:t>between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devices</a:t>
            </a:r>
            <a:r>
              <a:rPr sz="2400" spc="-1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+mj-lt"/>
                <a:cs typeface="Franklin Gothic Medium"/>
              </a:rPr>
              <a:t>calculated</a:t>
            </a:r>
            <a:r>
              <a:rPr sz="2400" spc="-2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using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50" dirty="0">
                <a:solidFill>
                  <a:srgbClr val="5F5F61"/>
                </a:solidFill>
                <a:latin typeface="+mj-lt"/>
                <a:cs typeface="Franklin Gothic Medium"/>
              </a:rPr>
              <a:t>Time</a:t>
            </a:r>
            <a:r>
              <a:rPr sz="240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+mj-lt"/>
                <a:cs typeface="Franklin Gothic Medium"/>
              </a:rPr>
              <a:t>of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+mj-lt"/>
                <a:cs typeface="Franklin Gothic Medium"/>
              </a:rPr>
              <a:t>Flight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dirty="0">
                <a:solidFill>
                  <a:srgbClr val="5F5F61"/>
                </a:solidFill>
                <a:latin typeface="+mj-lt"/>
                <a:cs typeface="Franklin Gothic Medium"/>
              </a:rPr>
              <a:t>*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Speed</a:t>
            </a:r>
            <a:r>
              <a:rPr sz="2400" spc="-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+mj-lt"/>
                <a:cs typeface="Franklin Gothic Medium"/>
              </a:rPr>
              <a:t>of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+mj-lt"/>
                <a:cs typeface="Franklin Gothic Medium"/>
              </a:rPr>
              <a:t>Light</a:t>
            </a:r>
            <a:endParaRPr sz="2400">
              <a:latin typeface="+mj-lt"/>
              <a:cs typeface="Franklin Gothic Medium"/>
            </a:endParaRPr>
          </a:p>
          <a:p>
            <a:pPr marL="469900" lvl="1" indent="-228600">
              <a:lnSpc>
                <a:spcPts val="2735"/>
              </a:lnSpc>
              <a:spcBef>
                <a:spcPts val="219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40" dirty="0">
                <a:solidFill>
                  <a:srgbClr val="5F5F61"/>
                </a:solidFill>
                <a:latin typeface="+mj-lt"/>
                <a:cs typeface="Franklin Gothic Medium"/>
              </a:rPr>
              <a:t>Accuracy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degrades </a:t>
            </a:r>
            <a:r>
              <a:rPr sz="2400" spc="-5" dirty="0">
                <a:solidFill>
                  <a:srgbClr val="5F5F61"/>
                </a:solidFill>
                <a:latin typeface="+mj-lt"/>
                <a:cs typeface="Franklin Gothic Medium"/>
              </a:rPr>
              <a:t>as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5" dirty="0">
                <a:solidFill>
                  <a:srgbClr val="5F5F61"/>
                </a:solidFill>
                <a:latin typeface="+mj-lt"/>
                <a:cs typeface="Franklin Gothic Medium"/>
              </a:rPr>
              <a:t>response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55" dirty="0">
                <a:solidFill>
                  <a:srgbClr val="5F5F61"/>
                </a:solidFill>
                <a:latin typeface="+mj-lt"/>
                <a:cs typeface="Franklin Gothic Medium"/>
              </a:rPr>
              <a:t>time</a:t>
            </a:r>
            <a:r>
              <a:rPr sz="2400" spc="-5" dirty="0">
                <a:solidFill>
                  <a:srgbClr val="5F5F61"/>
                </a:solidFill>
                <a:latin typeface="+mj-lt"/>
                <a:cs typeface="Franklin Gothic Medium"/>
              </a:rPr>
              <a:t> increases,</a:t>
            </a:r>
            <a:r>
              <a:rPr sz="2400" spc="-10" dirty="0">
                <a:solidFill>
                  <a:srgbClr val="5F5F61"/>
                </a:solidFill>
                <a:latin typeface="+mj-lt"/>
                <a:cs typeface="Franklin Gothic Medium"/>
              </a:rPr>
              <a:t> each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5" dirty="0">
                <a:solidFill>
                  <a:srgbClr val="5F5F61"/>
                </a:solidFill>
                <a:latin typeface="+mj-lt"/>
                <a:cs typeface="Franklin Gothic Medium"/>
              </a:rPr>
              <a:t>end </a:t>
            </a:r>
            <a:r>
              <a:rPr sz="2400" spc="-10" dirty="0">
                <a:solidFill>
                  <a:srgbClr val="5F5F61"/>
                </a:solidFill>
                <a:latin typeface="+mj-lt"/>
                <a:cs typeface="Franklin Gothic Medium"/>
              </a:rPr>
              <a:t>has</a:t>
            </a:r>
            <a:r>
              <a:rPr sz="2400" spc="1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+mj-lt"/>
                <a:cs typeface="Franklin Gothic Medium"/>
              </a:rPr>
              <a:t>non-ideal</a:t>
            </a:r>
            <a:endParaRPr sz="2400">
              <a:latin typeface="+mj-lt"/>
              <a:cs typeface="Franklin Gothic Medium"/>
            </a:endParaRPr>
          </a:p>
          <a:p>
            <a:pPr marL="469900">
              <a:lnSpc>
                <a:spcPts val="2735"/>
              </a:lnSpc>
            </a:pPr>
            <a:r>
              <a:rPr sz="2400" spc="-15" dirty="0">
                <a:solidFill>
                  <a:srgbClr val="5F5F61"/>
                </a:solidFill>
                <a:latin typeface="+mj-lt"/>
                <a:cs typeface="Franklin Gothic Medium"/>
              </a:rPr>
              <a:t>clocks,</a:t>
            </a:r>
            <a:r>
              <a:rPr sz="2400" spc="-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dirty="0">
                <a:solidFill>
                  <a:srgbClr val="5F5F61"/>
                </a:solidFill>
                <a:latin typeface="+mj-lt"/>
                <a:cs typeface="Franklin Gothic Medium"/>
              </a:rPr>
              <a:t>so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60" dirty="0">
                <a:solidFill>
                  <a:srgbClr val="5F5F61"/>
                </a:solidFill>
                <a:latin typeface="+mj-lt"/>
                <a:cs typeface="Franklin Gothic Medium"/>
              </a:rPr>
              <a:t>time</a:t>
            </a:r>
            <a:r>
              <a:rPr sz="2400" spc="-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+mj-lt"/>
                <a:cs typeface="Franklin Gothic Medium"/>
              </a:rPr>
              <a:t>calculations</a:t>
            </a:r>
            <a:r>
              <a:rPr sz="2400" spc="-10" dirty="0">
                <a:solidFill>
                  <a:srgbClr val="5F5F61"/>
                </a:solidFill>
                <a:latin typeface="+mj-lt"/>
                <a:cs typeface="Franklin Gothic Medium"/>
              </a:rPr>
              <a:t> vary</a:t>
            </a:r>
            <a:r>
              <a:rPr sz="2400" spc="5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+mj-lt"/>
                <a:cs typeface="Franklin Gothic Medium"/>
              </a:rPr>
              <a:t>with</a:t>
            </a:r>
            <a:r>
              <a:rPr sz="240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+mj-lt"/>
                <a:cs typeface="Franklin Gothic Medium"/>
              </a:rPr>
              <a:t>clock</a:t>
            </a:r>
            <a:r>
              <a:rPr sz="240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+mj-lt"/>
                <a:cs typeface="Franklin Gothic Medium"/>
              </a:rPr>
              <a:t>frequency</a:t>
            </a:r>
            <a:r>
              <a:rPr sz="2400" spc="10" dirty="0">
                <a:solidFill>
                  <a:srgbClr val="5F5F61"/>
                </a:solidFill>
                <a:latin typeface="+mj-lt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+mj-lt"/>
                <a:cs typeface="Franklin Gothic Medium"/>
              </a:rPr>
              <a:t>variation</a:t>
            </a:r>
            <a:endParaRPr sz="2400">
              <a:latin typeface="+mj-lt"/>
              <a:cs typeface="Franklin Gothic 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4903" y="4062378"/>
            <a:ext cx="5210175" cy="2197100"/>
            <a:chOff x="734903" y="4062378"/>
            <a:chExt cx="5210175" cy="21971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903" y="4062378"/>
              <a:ext cx="1818059" cy="2196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8743" y="4105002"/>
              <a:ext cx="2875717" cy="212695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0275" y="4705726"/>
            <a:ext cx="4120082" cy="1546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90" y="712673"/>
            <a:ext cx="4475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5F5F60"/>
                </a:solidFill>
              </a:rPr>
              <a:t>Commercial</a:t>
            </a:r>
            <a:r>
              <a:rPr sz="4800" spc="-75" dirty="0">
                <a:solidFill>
                  <a:srgbClr val="5F5F60"/>
                </a:solidFill>
              </a:rPr>
              <a:t> </a:t>
            </a:r>
            <a:r>
              <a:rPr sz="4800" spc="-95" dirty="0">
                <a:solidFill>
                  <a:srgbClr val="5F5F60"/>
                </a:solidFill>
              </a:rPr>
              <a:t>UWB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990600" y="1676400"/>
            <a:ext cx="4276090" cy="381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845"/>
              </a:lnSpc>
              <a:spcBef>
                <a:spcPts val="100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0" dirty="0">
                <a:solidFill>
                  <a:srgbClr val="5F5F60"/>
                </a:solidFill>
                <a:latin typeface="+mj-lt"/>
                <a:cs typeface="Franklin Gothic Medium"/>
              </a:rPr>
              <a:t>Apple</a:t>
            </a:r>
            <a:r>
              <a:rPr sz="2400" spc="-2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+mj-lt"/>
                <a:cs typeface="Franklin Gothic Medium"/>
              </a:rPr>
              <a:t>Airtags</a:t>
            </a:r>
            <a:endParaRPr sz="2400">
              <a:latin typeface="+mj-lt"/>
              <a:cs typeface="Franklin Gothic Medium"/>
            </a:endParaRPr>
          </a:p>
          <a:p>
            <a:pPr marL="469265" marR="5080" lvl="1" indent="-228600">
              <a:lnSpc>
                <a:spcPct val="8000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10" dirty="0">
                <a:solidFill>
                  <a:srgbClr val="5F5F60"/>
                </a:solidFill>
                <a:latin typeface="+mj-lt"/>
                <a:cs typeface="Franklin Gothic Medium"/>
              </a:rPr>
              <a:t>Use </a:t>
            </a:r>
            <a:r>
              <a:rPr sz="2400" spc="-50" dirty="0">
                <a:solidFill>
                  <a:srgbClr val="5F5F60"/>
                </a:solidFill>
                <a:latin typeface="+mj-lt"/>
                <a:cs typeface="Franklin Gothic Medium"/>
              </a:rPr>
              <a:t>UWB </a:t>
            </a:r>
            <a:r>
              <a:rPr sz="2400" spc="-10" dirty="0">
                <a:solidFill>
                  <a:srgbClr val="5F5F60"/>
                </a:solidFill>
                <a:latin typeface="+mj-lt"/>
                <a:cs typeface="Franklin Gothic Medium"/>
              </a:rPr>
              <a:t>and </a:t>
            </a:r>
            <a:r>
              <a:rPr sz="2400" spc="-5" dirty="0">
                <a:solidFill>
                  <a:srgbClr val="5F5F60"/>
                </a:solidFill>
                <a:latin typeface="+mj-lt"/>
                <a:cs typeface="Franklin Gothic Medium"/>
              </a:rPr>
              <a:t>BLE </a:t>
            </a:r>
            <a:r>
              <a:rPr sz="2400" spc="-30" dirty="0">
                <a:solidFill>
                  <a:srgbClr val="5F5F60"/>
                </a:solidFill>
                <a:latin typeface="+mj-lt"/>
                <a:cs typeface="Franklin Gothic Medium"/>
              </a:rPr>
              <a:t>together </a:t>
            </a:r>
            <a:r>
              <a:rPr sz="2400" spc="-50" dirty="0">
                <a:solidFill>
                  <a:srgbClr val="5F5F60"/>
                </a:solidFill>
                <a:latin typeface="+mj-lt"/>
                <a:cs typeface="Franklin Gothic Medium"/>
              </a:rPr>
              <a:t>to </a:t>
            </a:r>
            <a:r>
              <a:rPr sz="2400" spc="-58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+mj-lt"/>
                <a:cs typeface="Franklin Gothic Medium"/>
              </a:rPr>
              <a:t>find</a:t>
            </a:r>
            <a:r>
              <a:rPr sz="2400" spc="9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+mj-lt"/>
                <a:cs typeface="Franklin Gothic Medium"/>
              </a:rPr>
              <a:t>the</a:t>
            </a:r>
            <a:r>
              <a:rPr sz="2400" spc="100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+mj-lt"/>
                <a:cs typeface="Franklin Gothic Medium"/>
              </a:rPr>
              <a:t>distance</a:t>
            </a:r>
            <a:r>
              <a:rPr sz="2400" spc="8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+mj-lt"/>
                <a:cs typeface="Franklin Gothic Medium"/>
              </a:rPr>
              <a:t>and</a:t>
            </a:r>
            <a:r>
              <a:rPr sz="2400" spc="100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+mj-lt"/>
                <a:cs typeface="Franklin Gothic Medium"/>
              </a:rPr>
              <a:t>angle </a:t>
            </a:r>
            <a:r>
              <a:rPr sz="2400" spc="-2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+mj-lt"/>
                <a:cs typeface="Franklin Gothic Medium"/>
              </a:rPr>
              <a:t>to</a:t>
            </a:r>
            <a:r>
              <a:rPr sz="2400" spc="-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+mj-lt"/>
                <a:cs typeface="Franklin Gothic Medium"/>
              </a:rPr>
              <a:t>the</a:t>
            </a:r>
            <a:r>
              <a:rPr sz="2400" spc="-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+mj-lt"/>
                <a:cs typeface="Franklin Gothic Medium"/>
              </a:rPr>
              <a:t>tag</a:t>
            </a:r>
            <a:r>
              <a:rPr sz="2400" spc="-20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65" dirty="0">
                <a:solidFill>
                  <a:srgbClr val="5F5F60"/>
                </a:solidFill>
                <a:latin typeface="+mj-lt"/>
                <a:cs typeface="Franklin Gothic Medium"/>
              </a:rPr>
              <a:t>from</a:t>
            </a:r>
            <a:r>
              <a:rPr sz="2400" spc="-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+mj-lt"/>
                <a:cs typeface="Franklin Gothic Medium"/>
              </a:rPr>
              <a:t>your</a:t>
            </a:r>
            <a:r>
              <a:rPr sz="2400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+mj-lt"/>
                <a:cs typeface="Franklin Gothic Medium"/>
              </a:rPr>
              <a:t>phone</a:t>
            </a:r>
            <a:endParaRPr sz="2400">
              <a:latin typeface="+mj-lt"/>
              <a:cs typeface="Franklin Gothic Medium"/>
            </a:endParaRPr>
          </a:p>
          <a:p>
            <a:pPr lvl="1">
              <a:lnSpc>
                <a:spcPct val="100000"/>
              </a:lnSpc>
              <a:buClr>
                <a:srgbClr val="8DC53E"/>
              </a:buClr>
              <a:buFont typeface="Cambria Math"/>
              <a:buChar char="–"/>
            </a:pPr>
            <a:endParaRPr sz="2700">
              <a:latin typeface="+mj-lt"/>
              <a:cs typeface="Franklin Gothic Medium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8DC53E"/>
              </a:buClr>
              <a:buFont typeface="Cambria Math"/>
              <a:buChar char="–"/>
            </a:pPr>
            <a:endParaRPr sz="3050">
              <a:latin typeface="+mj-lt"/>
              <a:cs typeface="Franklin Gothic Medium"/>
            </a:endParaRPr>
          </a:p>
          <a:p>
            <a:pPr marL="241300" indent="-228600">
              <a:lnSpc>
                <a:spcPts val="2845"/>
              </a:lnSpc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35" dirty="0">
                <a:solidFill>
                  <a:srgbClr val="5F5F60"/>
                </a:solidFill>
                <a:latin typeface="+mj-lt"/>
                <a:cs typeface="Franklin Gothic Medium"/>
              </a:rPr>
              <a:t>Samsung</a:t>
            </a:r>
            <a:r>
              <a:rPr sz="2400" spc="-30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+mj-lt"/>
                <a:cs typeface="Franklin Gothic Medium"/>
              </a:rPr>
              <a:t>SmartTag</a:t>
            </a:r>
            <a:endParaRPr sz="2400">
              <a:latin typeface="+mj-lt"/>
              <a:cs typeface="Franklin Gothic Medium"/>
            </a:endParaRPr>
          </a:p>
          <a:p>
            <a:pPr marL="469265" marR="136525" lvl="1" indent="-228600">
              <a:lnSpc>
                <a:spcPct val="8000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45" dirty="0">
                <a:solidFill>
                  <a:srgbClr val="5F5F60"/>
                </a:solidFill>
                <a:latin typeface="+mj-lt"/>
                <a:cs typeface="Franklin Gothic Medium"/>
              </a:rPr>
              <a:t>Similar</a:t>
            </a:r>
            <a:r>
              <a:rPr sz="2400" spc="-3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+mj-lt"/>
                <a:cs typeface="Franklin Gothic Medium"/>
              </a:rPr>
              <a:t>to</a:t>
            </a:r>
            <a:r>
              <a:rPr sz="2400" spc="-10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+mj-lt"/>
                <a:cs typeface="Franklin Gothic Medium"/>
              </a:rPr>
              <a:t>Apple,</a:t>
            </a:r>
            <a:r>
              <a:rPr sz="2400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5" dirty="0">
                <a:solidFill>
                  <a:srgbClr val="5F5F60"/>
                </a:solidFill>
                <a:latin typeface="+mj-lt"/>
                <a:cs typeface="Franklin Gothic Medium"/>
              </a:rPr>
              <a:t>uses</a:t>
            </a:r>
            <a:r>
              <a:rPr sz="2400" spc="-10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+mj-lt"/>
                <a:cs typeface="Franklin Gothic Medium"/>
              </a:rPr>
              <a:t>UWB </a:t>
            </a:r>
            <a:r>
              <a:rPr sz="2400" spc="-4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+mj-lt"/>
                <a:cs typeface="Franklin Gothic Medium"/>
              </a:rPr>
              <a:t>and </a:t>
            </a:r>
            <a:r>
              <a:rPr sz="2400" spc="-5" dirty="0">
                <a:solidFill>
                  <a:srgbClr val="5F5F60"/>
                </a:solidFill>
                <a:latin typeface="+mj-lt"/>
                <a:cs typeface="Franklin Gothic Medium"/>
              </a:rPr>
              <a:t>BLE</a:t>
            </a:r>
            <a:r>
              <a:rPr sz="2400" spc="-1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+mj-lt"/>
                <a:cs typeface="Franklin Gothic Medium"/>
              </a:rPr>
              <a:t>together</a:t>
            </a:r>
            <a:r>
              <a:rPr sz="2400" spc="-1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+mj-lt"/>
                <a:cs typeface="Franklin Gothic Medium"/>
              </a:rPr>
              <a:t>with </a:t>
            </a:r>
            <a:r>
              <a:rPr sz="2400" spc="-3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5" dirty="0">
                <a:solidFill>
                  <a:srgbClr val="5F5F60"/>
                </a:solidFill>
                <a:latin typeface="+mj-lt"/>
                <a:cs typeface="Franklin Gothic Medium"/>
              </a:rPr>
              <a:t>phone’s</a:t>
            </a:r>
            <a:r>
              <a:rPr sz="2400" spc="-1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+mj-lt"/>
                <a:cs typeface="Franklin Gothic Medium"/>
              </a:rPr>
              <a:t>camera</a:t>
            </a:r>
            <a:r>
              <a:rPr sz="2400" spc="-1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+mj-lt"/>
                <a:cs typeface="Franklin Gothic Medium"/>
              </a:rPr>
              <a:t>to</a:t>
            </a:r>
            <a:r>
              <a:rPr sz="2400" spc="-30" dirty="0">
                <a:solidFill>
                  <a:srgbClr val="5F5F60"/>
                </a:solidFill>
                <a:latin typeface="+mj-lt"/>
                <a:cs typeface="Franklin Gothic Medium"/>
              </a:rPr>
              <a:t> show</a:t>
            </a:r>
            <a:r>
              <a:rPr sz="2400" spc="-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+mj-lt"/>
                <a:cs typeface="Franklin Gothic Medium"/>
              </a:rPr>
              <a:t>you </a:t>
            </a:r>
            <a:r>
              <a:rPr sz="2400" spc="-585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+mj-lt"/>
                <a:cs typeface="Franklin Gothic Medium"/>
              </a:rPr>
              <a:t>where</a:t>
            </a:r>
            <a:r>
              <a:rPr sz="2400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+mj-lt"/>
                <a:cs typeface="Franklin Gothic Medium"/>
              </a:rPr>
              <a:t>the</a:t>
            </a:r>
            <a:r>
              <a:rPr sz="2400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+mj-lt"/>
                <a:cs typeface="Franklin Gothic Medium"/>
              </a:rPr>
              <a:t>tag</a:t>
            </a:r>
            <a:r>
              <a:rPr sz="2400" spc="-20" dirty="0">
                <a:solidFill>
                  <a:srgbClr val="5F5F60"/>
                </a:solidFill>
                <a:latin typeface="+mj-lt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+mj-lt"/>
                <a:cs typeface="Franklin Gothic Medium"/>
              </a:rPr>
              <a:t>is</a:t>
            </a:r>
            <a:endParaRPr sz="2400">
              <a:latin typeface="+mj-lt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3442" y="876300"/>
            <a:ext cx="4337304" cy="1600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6050" y="3200400"/>
            <a:ext cx="3752088" cy="26182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326" y="421032"/>
            <a:ext cx="5429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" dirty="0">
                <a:solidFill>
                  <a:srgbClr val="5F5F60"/>
                </a:solidFill>
              </a:rPr>
              <a:t>User</a:t>
            </a:r>
            <a:r>
              <a:rPr sz="4800" spc="-55" dirty="0">
                <a:solidFill>
                  <a:srgbClr val="5F5F60"/>
                </a:solidFill>
              </a:rPr>
              <a:t> </a:t>
            </a:r>
            <a:r>
              <a:rPr sz="4800" spc="-40" dirty="0">
                <a:solidFill>
                  <a:srgbClr val="5F5F60"/>
                </a:solidFill>
              </a:rPr>
              <a:t>Synchronization</a:t>
            </a:r>
            <a:endParaRPr sz="4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290816" y="502919"/>
            <a:ext cx="2219325" cy="4520565"/>
            <a:chOff x="7290816" y="502919"/>
            <a:chExt cx="2219325" cy="4520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1418" y="564979"/>
              <a:ext cx="1007795" cy="9967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4048" y="1522475"/>
              <a:ext cx="865631" cy="826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3152" y="2520315"/>
              <a:ext cx="1094231" cy="16459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9476" y="4130040"/>
              <a:ext cx="787907" cy="7513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90816" y="502919"/>
              <a:ext cx="2219325" cy="4520565"/>
            </a:xfrm>
            <a:custGeom>
              <a:avLst/>
              <a:gdLst/>
              <a:ahLst/>
              <a:cxnLst/>
              <a:rect l="l" t="t" r="r" b="b"/>
              <a:pathLst>
                <a:path w="2219325" h="4520565">
                  <a:moveTo>
                    <a:pt x="0" y="2977895"/>
                  </a:moveTo>
                  <a:lnTo>
                    <a:pt x="2218944" y="2977895"/>
                  </a:lnTo>
                  <a:lnTo>
                    <a:pt x="2218944" y="0"/>
                  </a:lnTo>
                  <a:lnTo>
                    <a:pt x="0" y="0"/>
                  </a:lnTo>
                  <a:lnTo>
                    <a:pt x="0" y="2977895"/>
                  </a:lnTo>
                  <a:close/>
                </a:path>
                <a:path w="2219325" h="4520565">
                  <a:moveTo>
                    <a:pt x="0" y="4520183"/>
                  </a:moveTo>
                  <a:lnTo>
                    <a:pt x="2218944" y="4520183"/>
                  </a:lnTo>
                  <a:lnTo>
                    <a:pt x="2218944" y="2814828"/>
                  </a:lnTo>
                  <a:lnTo>
                    <a:pt x="0" y="2814828"/>
                  </a:lnTo>
                  <a:lnTo>
                    <a:pt x="0" y="4520183"/>
                  </a:lnTo>
                  <a:close/>
                </a:path>
              </a:pathLst>
            </a:custGeom>
            <a:ln w="12700">
              <a:solidFill>
                <a:srgbClr val="2225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620757" y="1288795"/>
            <a:ext cx="15176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 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Ult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</a:t>
            </a:r>
            <a:r>
              <a:rPr sz="1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-</a:t>
            </a:r>
            <a:r>
              <a:rPr sz="14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</a:t>
            </a:r>
            <a:r>
              <a:rPr sz="1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deb</a:t>
            </a:r>
            <a:r>
              <a:rPr sz="1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n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  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Ga</a:t>
            </a:r>
            <a:r>
              <a:rPr sz="1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</a:t>
            </a:r>
            <a:r>
              <a:rPr sz="1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</a:t>
            </a:r>
            <a:r>
              <a:rPr sz="1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</a:t>
            </a:r>
            <a:r>
              <a:rPr sz="1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y</a:t>
            </a:r>
            <a:r>
              <a:rPr sz="1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(GU</a:t>
            </a:r>
            <a:r>
              <a:rPr sz="1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)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44253" y="3899153"/>
            <a:ext cx="148907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UWB</a:t>
            </a:r>
            <a:r>
              <a:rPr sz="1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Endpoint</a:t>
            </a:r>
            <a:r>
              <a:rPr sz="1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(M.2</a:t>
            </a:r>
            <a:endParaRPr sz="1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design,</a:t>
            </a:r>
            <a:r>
              <a:rPr sz="1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Drive)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1439" y="1935479"/>
            <a:ext cx="5153660" cy="327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Synchronize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multiple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devices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endParaRPr sz="2400" dirty="0">
              <a:latin typeface="Franklin Gothic Medium"/>
              <a:cs typeface="Franklin Gothic Medium"/>
            </a:endParaRPr>
          </a:p>
          <a:p>
            <a:pPr marL="241300">
              <a:lnSpc>
                <a:spcPts val="2735"/>
              </a:lnSpc>
            </a:pP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single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“gateway”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with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</a:t>
            </a:r>
            <a:endParaRPr sz="2400" dirty="0">
              <a:latin typeface="Franklin Gothic Medium"/>
              <a:cs typeface="Franklin Gothic Medium"/>
            </a:endParaRPr>
          </a:p>
          <a:p>
            <a:pPr marL="469265" marR="566420" lvl="1" indent="-228600">
              <a:lnSpc>
                <a:spcPts val="259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Provides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synchronization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 </a:t>
            </a:r>
            <a:r>
              <a:rPr sz="2400" spc="-5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locations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without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reception</a:t>
            </a:r>
            <a:endParaRPr sz="2400" dirty="0">
              <a:latin typeface="Franklin Gothic Medium"/>
              <a:cs typeface="Franklin Gothic Medium"/>
            </a:endParaRPr>
          </a:p>
          <a:p>
            <a:pPr marL="241300" marR="149860" indent="-228600">
              <a:lnSpc>
                <a:spcPts val="2590"/>
              </a:lnSpc>
              <a:spcBef>
                <a:spcPts val="1005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Ideally,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this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“gateway”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function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would </a:t>
            </a:r>
            <a:r>
              <a:rPr sz="2400" spc="-5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built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into</a:t>
            </a:r>
            <a:r>
              <a:rPr sz="2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WiFi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routers, or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standalone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device</a:t>
            </a:r>
            <a:endParaRPr sz="2400" dirty="0">
              <a:latin typeface="Franklin Gothic Medium"/>
              <a:cs typeface="Franklin Gothic Medium"/>
            </a:endParaRPr>
          </a:p>
          <a:p>
            <a:pPr marL="469265" lvl="1" indent="-228600">
              <a:lnSpc>
                <a:spcPts val="2735"/>
              </a:lnSpc>
              <a:spcBef>
                <a:spcPts val="18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Users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could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install 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as needed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per</a:t>
            </a:r>
            <a:endParaRPr sz="2400" dirty="0">
              <a:latin typeface="Franklin Gothic Medium"/>
              <a:cs typeface="Franklin Gothic Medium"/>
            </a:endParaRPr>
          </a:p>
          <a:p>
            <a:pPr marL="469265">
              <a:lnSpc>
                <a:spcPts val="2735"/>
              </a:lnSpc>
            </a:pP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household,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synchronize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every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device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193" y="426585"/>
            <a:ext cx="5426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5F5F60"/>
                </a:solidFill>
              </a:rPr>
              <a:t>Time</a:t>
            </a:r>
            <a:r>
              <a:rPr sz="4800" spc="-45" dirty="0">
                <a:solidFill>
                  <a:srgbClr val="5F5F60"/>
                </a:solidFill>
              </a:rPr>
              <a:t> </a:t>
            </a:r>
            <a:r>
              <a:rPr sz="4800" spc="-35" dirty="0">
                <a:solidFill>
                  <a:srgbClr val="5F5F60"/>
                </a:solidFill>
              </a:rPr>
              <a:t>Drive</a:t>
            </a:r>
            <a:r>
              <a:rPr sz="4800" spc="-40" dirty="0">
                <a:solidFill>
                  <a:srgbClr val="5F5F60"/>
                </a:solidFill>
              </a:rPr>
              <a:t> Operation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2125" y="1752600"/>
            <a:ext cx="7795259" cy="43003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971" y="4047744"/>
            <a:ext cx="1330960" cy="736600"/>
          </a:xfrm>
          <a:custGeom>
            <a:avLst/>
            <a:gdLst/>
            <a:ahLst/>
            <a:cxnLst/>
            <a:rect l="l" t="t" r="r" b="b"/>
            <a:pathLst>
              <a:path w="1330959" h="736600">
                <a:moveTo>
                  <a:pt x="0" y="736091"/>
                </a:moveTo>
                <a:lnTo>
                  <a:pt x="1330452" y="736091"/>
                </a:lnTo>
                <a:lnTo>
                  <a:pt x="1330452" y="0"/>
                </a:lnTo>
                <a:lnTo>
                  <a:pt x="0" y="0"/>
                </a:lnTo>
                <a:lnTo>
                  <a:pt x="0" y="736091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26014" y="4292637"/>
            <a:ext cx="407034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580" y="85471"/>
            <a:ext cx="6234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2240" algn="l"/>
              </a:tabLst>
            </a:pPr>
            <a:r>
              <a:rPr sz="4800" spc="-20" dirty="0">
                <a:solidFill>
                  <a:srgbClr val="5F5F60"/>
                </a:solidFill>
              </a:rPr>
              <a:t>Co</a:t>
            </a:r>
            <a:r>
              <a:rPr sz="4800" spc="-10" dirty="0">
                <a:solidFill>
                  <a:srgbClr val="5F5F60"/>
                </a:solidFill>
              </a:rPr>
              <a:t>n</a:t>
            </a:r>
            <a:r>
              <a:rPr sz="4800" spc="-40" dirty="0">
                <a:solidFill>
                  <a:srgbClr val="5F5F60"/>
                </a:solidFill>
              </a:rPr>
              <a:t>t</a:t>
            </a:r>
            <a:r>
              <a:rPr sz="4800" spc="-130" dirty="0">
                <a:solidFill>
                  <a:srgbClr val="5F5F60"/>
                </a:solidFill>
              </a:rPr>
              <a:t>r</a:t>
            </a:r>
            <a:r>
              <a:rPr sz="4800" spc="-60" dirty="0">
                <a:solidFill>
                  <a:srgbClr val="5F5F60"/>
                </a:solidFill>
              </a:rPr>
              <a:t>ol</a:t>
            </a:r>
            <a:r>
              <a:rPr sz="4800" dirty="0">
                <a:solidFill>
                  <a:srgbClr val="5F5F60"/>
                </a:solidFill>
              </a:rPr>
              <a:t> </a:t>
            </a:r>
            <a:r>
              <a:rPr sz="4800" spc="-35" dirty="0">
                <a:solidFill>
                  <a:srgbClr val="5F5F60"/>
                </a:solidFill>
              </a:rPr>
              <a:t>Fl</a:t>
            </a:r>
            <a:r>
              <a:rPr sz="4800" spc="-120" dirty="0">
                <a:solidFill>
                  <a:srgbClr val="5F5F60"/>
                </a:solidFill>
              </a:rPr>
              <a:t>o</a:t>
            </a:r>
            <a:r>
              <a:rPr sz="4800" spc="-160" dirty="0">
                <a:solidFill>
                  <a:srgbClr val="5F5F60"/>
                </a:solidFill>
              </a:rPr>
              <a:t>w</a:t>
            </a:r>
            <a:r>
              <a:rPr sz="4800" spc="-5" dirty="0">
                <a:solidFill>
                  <a:srgbClr val="5F5F60"/>
                </a:solidFill>
              </a:rPr>
              <a:t> </a:t>
            </a:r>
            <a:r>
              <a:rPr sz="4800" spc="-40" dirty="0">
                <a:solidFill>
                  <a:srgbClr val="5F5F60"/>
                </a:solidFill>
              </a:rPr>
              <a:t>In</a:t>
            </a:r>
            <a:r>
              <a:rPr sz="4800" dirty="0">
                <a:solidFill>
                  <a:srgbClr val="5F5F60"/>
                </a:solidFill>
              </a:rPr>
              <a:t>	</a:t>
            </a:r>
            <a:r>
              <a:rPr sz="4800" spc="-30" dirty="0">
                <a:solidFill>
                  <a:srgbClr val="5F5F60"/>
                </a:solidFill>
              </a:rPr>
              <a:t>Hold</a:t>
            </a:r>
            <a:r>
              <a:rPr sz="4800" spc="-114" dirty="0">
                <a:solidFill>
                  <a:srgbClr val="5F5F60"/>
                </a:solidFill>
              </a:rPr>
              <a:t>o</a:t>
            </a:r>
            <a:r>
              <a:rPr sz="4800" spc="-50" dirty="0">
                <a:solidFill>
                  <a:srgbClr val="5F5F60"/>
                </a:solidFill>
              </a:rPr>
              <a:t>v</a:t>
            </a:r>
            <a:r>
              <a:rPr sz="4800" spc="-15" dirty="0">
                <a:solidFill>
                  <a:srgbClr val="5F5F60"/>
                </a:solidFill>
              </a:rPr>
              <a:t>er</a:t>
            </a:r>
            <a:endParaRPr sz="4800"/>
          </a:p>
        </p:txBody>
      </p:sp>
      <p:grpSp>
        <p:nvGrpSpPr>
          <p:cNvPr id="5" name="object 5"/>
          <p:cNvGrpSpPr/>
          <p:nvPr/>
        </p:nvGrpSpPr>
        <p:grpSpPr>
          <a:xfrm>
            <a:off x="708405" y="1685289"/>
            <a:ext cx="424180" cy="496570"/>
            <a:chOff x="708405" y="1685289"/>
            <a:chExt cx="424180" cy="496570"/>
          </a:xfrm>
        </p:grpSpPr>
        <p:sp>
          <p:nvSpPr>
            <p:cNvPr id="6" name="object 6"/>
            <p:cNvSpPr/>
            <p:nvPr/>
          </p:nvSpPr>
          <p:spPr>
            <a:xfrm>
              <a:off x="714755" y="1691639"/>
              <a:ext cx="411480" cy="273050"/>
            </a:xfrm>
            <a:custGeom>
              <a:avLst/>
              <a:gdLst/>
              <a:ahLst/>
              <a:cxnLst/>
              <a:rect l="l" t="t" r="r" b="b"/>
              <a:pathLst>
                <a:path w="411480" h="273050">
                  <a:moveTo>
                    <a:pt x="411480" y="0"/>
                  </a:moveTo>
                  <a:lnTo>
                    <a:pt x="205740" y="272796"/>
                  </a:lnTo>
                  <a:lnTo>
                    <a:pt x="0" y="0"/>
                  </a:lnTo>
                  <a:lnTo>
                    <a:pt x="411480" y="0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495" y="1691639"/>
              <a:ext cx="0" cy="483870"/>
            </a:xfrm>
            <a:custGeom>
              <a:avLst/>
              <a:gdLst/>
              <a:ahLst/>
              <a:cxnLst/>
              <a:rect l="l" t="t" r="r" b="b"/>
              <a:pathLst>
                <a:path h="483869">
                  <a:moveTo>
                    <a:pt x="0" y="4837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3011" y="1097407"/>
            <a:ext cx="607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0477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7E7E7E"/>
                </a:solidFill>
                <a:latin typeface="Franklin Gothic Medium"/>
                <a:cs typeface="Franklin Gothic Medium"/>
              </a:rPr>
              <a:t>ANT </a:t>
            </a:r>
            <a:r>
              <a:rPr sz="1800" spc="-30" dirty="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1/L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7403" y="2336292"/>
            <a:ext cx="1330960" cy="737870"/>
          </a:xfrm>
          <a:custGeom>
            <a:avLst/>
            <a:gdLst/>
            <a:ahLst/>
            <a:cxnLst/>
            <a:rect l="l" t="t" r="r" b="b"/>
            <a:pathLst>
              <a:path w="1330960" h="737869">
                <a:moveTo>
                  <a:pt x="0" y="737615"/>
                </a:moveTo>
                <a:lnTo>
                  <a:pt x="1330452" y="737615"/>
                </a:lnTo>
                <a:lnTo>
                  <a:pt x="1330452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12699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3229" y="2549778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GNSS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146" y="2169922"/>
            <a:ext cx="4008754" cy="910590"/>
            <a:chOff x="914146" y="2169922"/>
            <a:chExt cx="4008754" cy="910590"/>
          </a:xfrm>
        </p:grpSpPr>
        <p:sp>
          <p:nvSpPr>
            <p:cNvPr id="12" name="object 12"/>
            <p:cNvSpPr/>
            <p:nvPr/>
          </p:nvSpPr>
          <p:spPr>
            <a:xfrm>
              <a:off x="920496" y="2176272"/>
              <a:ext cx="406400" cy="529590"/>
            </a:xfrm>
            <a:custGeom>
              <a:avLst/>
              <a:gdLst/>
              <a:ahLst/>
              <a:cxnLst/>
              <a:rect l="l" t="t" r="r" b="b"/>
              <a:pathLst>
                <a:path w="406400" h="529589">
                  <a:moveTo>
                    <a:pt x="0" y="0"/>
                  </a:moveTo>
                  <a:lnTo>
                    <a:pt x="0" y="529208"/>
                  </a:lnTo>
                </a:path>
                <a:path w="406400" h="529589">
                  <a:moveTo>
                    <a:pt x="406400" y="528827"/>
                  </a:moveTo>
                  <a:lnTo>
                    <a:pt x="0" y="528827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4447" y="2336292"/>
              <a:ext cx="1332230" cy="737870"/>
            </a:xfrm>
            <a:custGeom>
              <a:avLst/>
              <a:gdLst/>
              <a:ahLst/>
              <a:cxnLst/>
              <a:rect l="l" t="t" r="r" b="b"/>
              <a:pathLst>
                <a:path w="1332229" h="737869">
                  <a:moveTo>
                    <a:pt x="0" y="737615"/>
                  </a:moveTo>
                  <a:lnTo>
                    <a:pt x="1331976" y="737615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25545" y="2549778"/>
            <a:ext cx="106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MAC/CSAC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0823" y="2336292"/>
            <a:ext cx="1332230" cy="737870"/>
          </a:xfrm>
          <a:custGeom>
            <a:avLst/>
            <a:gdLst/>
            <a:ahLst/>
            <a:cxnLst/>
            <a:rect l="l" t="t" r="r" b="b"/>
            <a:pathLst>
              <a:path w="1332229" h="737869">
                <a:moveTo>
                  <a:pt x="0" y="737615"/>
                </a:moveTo>
                <a:lnTo>
                  <a:pt x="1331976" y="737615"/>
                </a:lnTo>
                <a:lnTo>
                  <a:pt x="1331976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93865" y="2549778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8405" y="2653410"/>
            <a:ext cx="7385684" cy="1395730"/>
            <a:chOff x="708405" y="2653410"/>
            <a:chExt cx="7385684" cy="1395730"/>
          </a:xfrm>
        </p:grpSpPr>
        <p:sp>
          <p:nvSpPr>
            <p:cNvPr id="18" name="object 18"/>
            <p:cNvSpPr/>
            <p:nvPr/>
          </p:nvSpPr>
          <p:spPr>
            <a:xfrm>
              <a:off x="2657855" y="2653410"/>
              <a:ext cx="502920" cy="103505"/>
            </a:xfrm>
            <a:custGeom>
              <a:avLst/>
              <a:gdLst/>
              <a:ahLst/>
              <a:cxnLst/>
              <a:rect l="l" t="t" r="r" b="b"/>
              <a:pathLst>
                <a:path w="502919" h="103505">
                  <a:moveTo>
                    <a:pt x="477429" y="51688"/>
                  </a:moveTo>
                  <a:lnTo>
                    <a:pt x="407543" y="92455"/>
                  </a:lnTo>
                  <a:lnTo>
                    <a:pt x="406526" y="96265"/>
                  </a:lnTo>
                  <a:lnTo>
                    <a:pt x="410082" y="102362"/>
                  </a:lnTo>
                  <a:lnTo>
                    <a:pt x="413893" y="103377"/>
                  </a:lnTo>
                  <a:lnTo>
                    <a:pt x="491648" y="58038"/>
                  </a:lnTo>
                  <a:lnTo>
                    <a:pt x="489966" y="58038"/>
                  </a:lnTo>
                  <a:lnTo>
                    <a:pt x="489966" y="57150"/>
                  </a:lnTo>
                  <a:lnTo>
                    <a:pt x="486791" y="57150"/>
                  </a:lnTo>
                  <a:lnTo>
                    <a:pt x="477429" y="51688"/>
                  </a:lnTo>
                  <a:close/>
                </a:path>
                <a:path w="502919" h="103505">
                  <a:moveTo>
                    <a:pt x="466543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6543" y="58038"/>
                  </a:lnTo>
                  <a:lnTo>
                    <a:pt x="477429" y="51688"/>
                  </a:lnTo>
                  <a:lnTo>
                    <a:pt x="466543" y="45338"/>
                  </a:lnTo>
                  <a:close/>
                </a:path>
                <a:path w="502919" h="103505">
                  <a:moveTo>
                    <a:pt x="491648" y="45338"/>
                  </a:moveTo>
                  <a:lnTo>
                    <a:pt x="489966" y="45338"/>
                  </a:lnTo>
                  <a:lnTo>
                    <a:pt x="489966" y="58038"/>
                  </a:lnTo>
                  <a:lnTo>
                    <a:pt x="491648" y="58038"/>
                  </a:lnTo>
                  <a:lnTo>
                    <a:pt x="502538" y="51688"/>
                  </a:lnTo>
                  <a:lnTo>
                    <a:pt x="491648" y="45338"/>
                  </a:lnTo>
                  <a:close/>
                </a:path>
                <a:path w="502919" h="103505">
                  <a:moveTo>
                    <a:pt x="486791" y="46227"/>
                  </a:moveTo>
                  <a:lnTo>
                    <a:pt x="477429" y="51688"/>
                  </a:lnTo>
                  <a:lnTo>
                    <a:pt x="486791" y="57150"/>
                  </a:lnTo>
                  <a:lnTo>
                    <a:pt x="486791" y="46227"/>
                  </a:lnTo>
                  <a:close/>
                </a:path>
                <a:path w="502919" h="103505">
                  <a:moveTo>
                    <a:pt x="489966" y="46227"/>
                  </a:moveTo>
                  <a:lnTo>
                    <a:pt x="486791" y="46227"/>
                  </a:lnTo>
                  <a:lnTo>
                    <a:pt x="486791" y="57150"/>
                  </a:lnTo>
                  <a:lnTo>
                    <a:pt x="489966" y="57150"/>
                  </a:lnTo>
                  <a:lnTo>
                    <a:pt x="489966" y="46227"/>
                  </a:lnTo>
                  <a:close/>
                </a:path>
                <a:path w="502919" h="103505">
                  <a:moveTo>
                    <a:pt x="413893" y="0"/>
                  </a:moveTo>
                  <a:lnTo>
                    <a:pt x="410082" y="1015"/>
                  </a:lnTo>
                  <a:lnTo>
                    <a:pt x="406526" y="7112"/>
                  </a:lnTo>
                  <a:lnTo>
                    <a:pt x="407543" y="10922"/>
                  </a:lnTo>
                  <a:lnTo>
                    <a:pt x="477429" y="51688"/>
                  </a:lnTo>
                  <a:lnTo>
                    <a:pt x="486791" y="46227"/>
                  </a:lnTo>
                  <a:lnTo>
                    <a:pt x="489966" y="46227"/>
                  </a:lnTo>
                  <a:lnTo>
                    <a:pt x="489966" y="45338"/>
                  </a:lnTo>
                  <a:lnTo>
                    <a:pt x="491648" y="45338"/>
                  </a:lnTo>
                  <a:lnTo>
                    <a:pt x="413893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60776" y="2705099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>
                  <a:moveTo>
                    <a:pt x="0" y="0"/>
                  </a:moveTo>
                  <a:lnTo>
                    <a:pt x="42329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16423" y="2653410"/>
              <a:ext cx="502920" cy="103505"/>
            </a:xfrm>
            <a:custGeom>
              <a:avLst/>
              <a:gdLst/>
              <a:ahLst/>
              <a:cxnLst/>
              <a:rect l="l" t="t" r="r" b="b"/>
              <a:pathLst>
                <a:path w="502920" h="103505">
                  <a:moveTo>
                    <a:pt x="477429" y="51688"/>
                  </a:moveTo>
                  <a:lnTo>
                    <a:pt x="407542" y="92455"/>
                  </a:lnTo>
                  <a:lnTo>
                    <a:pt x="406526" y="96265"/>
                  </a:lnTo>
                  <a:lnTo>
                    <a:pt x="410083" y="102362"/>
                  </a:lnTo>
                  <a:lnTo>
                    <a:pt x="413892" y="103377"/>
                  </a:lnTo>
                  <a:lnTo>
                    <a:pt x="491648" y="58038"/>
                  </a:lnTo>
                  <a:lnTo>
                    <a:pt x="489965" y="58038"/>
                  </a:lnTo>
                  <a:lnTo>
                    <a:pt x="489965" y="57150"/>
                  </a:lnTo>
                  <a:lnTo>
                    <a:pt x="486790" y="57150"/>
                  </a:lnTo>
                  <a:lnTo>
                    <a:pt x="477429" y="51688"/>
                  </a:lnTo>
                  <a:close/>
                </a:path>
                <a:path w="502920" h="103505">
                  <a:moveTo>
                    <a:pt x="466543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6543" y="58038"/>
                  </a:lnTo>
                  <a:lnTo>
                    <a:pt x="477429" y="51688"/>
                  </a:lnTo>
                  <a:lnTo>
                    <a:pt x="466543" y="45338"/>
                  </a:lnTo>
                  <a:close/>
                </a:path>
                <a:path w="502920" h="103505">
                  <a:moveTo>
                    <a:pt x="491648" y="45338"/>
                  </a:moveTo>
                  <a:lnTo>
                    <a:pt x="489965" y="45338"/>
                  </a:lnTo>
                  <a:lnTo>
                    <a:pt x="489965" y="58038"/>
                  </a:lnTo>
                  <a:lnTo>
                    <a:pt x="491648" y="58038"/>
                  </a:lnTo>
                  <a:lnTo>
                    <a:pt x="502538" y="51688"/>
                  </a:lnTo>
                  <a:lnTo>
                    <a:pt x="491648" y="45338"/>
                  </a:lnTo>
                  <a:close/>
                </a:path>
                <a:path w="502920" h="103505">
                  <a:moveTo>
                    <a:pt x="486790" y="46227"/>
                  </a:moveTo>
                  <a:lnTo>
                    <a:pt x="477429" y="51688"/>
                  </a:lnTo>
                  <a:lnTo>
                    <a:pt x="486790" y="57150"/>
                  </a:lnTo>
                  <a:lnTo>
                    <a:pt x="486790" y="46227"/>
                  </a:lnTo>
                  <a:close/>
                </a:path>
                <a:path w="502920" h="103505">
                  <a:moveTo>
                    <a:pt x="489965" y="46227"/>
                  </a:moveTo>
                  <a:lnTo>
                    <a:pt x="486790" y="46227"/>
                  </a:lnTo>
                  <a:lnTo>
                    <a:pt x="486790" y="57150"/>
                  </a:lnTo>
                  <a:lnTo>
                    <a:pt x="489965" y="57150"/>
                  </a:lnTo>
                  <a:lnTo>
                    <a:pt x="489965" y="46227"/>
                  </a:lnTo>
                  <a:close/>
                </a:path>
                <a:path w="502920" h="103505">
                  <a:moveTo>
                    <a:pt x="413892" y="0"/>
                  </a:moveTo>
                  <a:lnTo>
                    <a:pt x="410083" y="1015"/>
                  </a:lnTo>
                  <a:lnTo>
                    <a:pt x="406526" y="7112"/>
                  </a:lnTo>
                  <a:lnTo>
                    <a:pt x="407542" y="10922"/>
                  </a:lnTo>
                  <a:lnTo>
                    <a:pt x="477429" y="51688"/>
                  </a:lnTo>
                  <a:lnTo>
                    <a:pt x="486790" y="46227"/>
                  </a:lnTo>
                  <a:lnTo>
                    <a:pt x="489965" y="46227"/>
                  </a:lnTo>
                  <a:lnTo>
                    <a:pt x="489965" y="45338"/>
                  </a:lnTo>
                  <a:lnTo>
                    <a:pt x="491648" y="45338"/>
                  </a:lnTo>
                  <a:lnTo>
                    <a:pt x="413892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9344" y="2705099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>
                  <a:moveTo>
                    <a:pt x="0" y="0"/>
                  </a:moveTo>
                  <a:lnTo>
                    <a:pt x="42329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62800" y="2653410"/>
              <a:ext cx="502920" cy="103505"/>
            </a:xfrm>
            <a:custGeom>
              <a:avLst/>
              <a:gdLst/>
              <a:ahLst/>
              <a:cxnLst/>
              <a:rect l="l" t="t" r="r" b="b"/>
              <a:pathLst>
                <a:path w="502920" h="103505">
                  <a:moveTo>
                    <a:pt x="477429" y="51688"/>
                  </a:moveTo>
                  <a:lnTo>
                    <a:pt x="407543" y="92455"/>
                  </a:lnTo>
                  <a:lnTo>
                    <a:pt x="406526" y="96265"/>
                  </a:lnTo>
                  <a:lnTo>
                    <a:pt x="410082" y="102362"/>
                  </a:lnTo>
                  <a:lnTo>
                    <a:pt x="413893" y="103377"/>
                  </a:lnTo>
                  <a:lnTo>
                    <a:pt x="491648" y="58038"/>
                  </a:lnTo>
                  <a:lnTo>
                    <a:pt x="489966" y="58038"/>
                  </a:lnTo>
                  <a:lnTo>
                    <a:pt x="489966" y="57150"/>
                  </a:lnTo>
                  <a:lnTo>
                    <a:pt x="486791" y="57150"/>
                  </a:lnTo>
                  <a:lnTo>
                    <a:pt x="477429" y="51688"/>
                  </a:lnTo>
                  <a:close/>
                </a:path>
                <a:path w="502920" h="103505">
                  <a:moveTo>
                    <a:pt x="466543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6543" y="58038"/>
                  </a:lnTo>
                  <a:lnTo>
                    <a:pt x="477429" y="51688"/>
                  </a:lnTo>
                  <a:lnTo>
                    <a:pt x="466543" y="45338"/>
                  </a:lnTo>
                  <a:close/>
                </a:path>
                <a:path w="502920" h="103505">
                  <a:moveTo>
                    <a:pt x="491648" y="45338"/>
                  </a:moveTo>
                  <a:lnTo>
                    <a:pt x="489966" y="45338"/>
                  </a:lnTo>
                  <a:lnTo>
                    <a:pt x="489966" y="58038"/>
                  </a:lnTo>
                  <a:lnTo>
                    <a:pt x="491648" y="58038"/>
                  </a:lnTo>
                  <a:lnTo>
                    <a:pt x="502539" y="51688"/>
                  </a:lnTo>
                  <a:lnTo>
                    <a:pt x="491648" y="45338"/>
                  </a:lnTo>
                  <a:close/>
                </a:path>
                <a:path w="502920" h="103505">
                  <a:moveTo>
                    <a:pt x="486791" y="46227"/>
                  </a:moveTo>
                  <a:lnTo>
                    <a:pt x="477429" y="51688"/>
                  </a:lnTo>
                  <a:lnTo>
                    <a:pt x="486791" y="57150"/>
                  </a:lnTo>
                  <a:lnTo>
                    <a:pt x="486791" y="46227"/>
                  </a:lnTo>
                  <a:close/>
                </a:path>
                <a:path w="502920" h="103505">
                  <a:moveTo>
                    <a:pt x="489966" y="46227"/>
                  </a:moveTo>
                  <a:lnTo>
                    <a:pt x="486791" y="46227"/>
                  </a:lnTo>
                  <a:lnTo>
                    <a:pt x="486791" y="57150"/>
                  </a:lnTo>
                  <a:lnTo>
                    <a:pt x="489966" y="57150"/>
                  </a:lnTo>
                  <a:lnTo>
                    <a:pt x="489966" y="46227"/>
                  </a:lnTo>
                  <a:close/>
                </a:path>
                <a:path w="502920" h="103505">
                  <a:moveTo>
                    <a:pt x="413893" y="0"/>
                  </a:moveTo>
                  <a:lnTo>
                    <a:pt x="410082" y="1015"/>
                  </a:lnTo>
                  <a:lnTo>
                    <a:pt x="406526" y="7112"/>
                  </a:lnTo>
                  <a:lnTo>
                    <a:pt x="407543" y="10922"/>
                  </a:lnTo>
                  <a:lnTo>
                    <a:pt x="477429" y="51688"/>
                  </a:lnTo>
                  <a:lnTo>
                    <a:pt x="486791" y="46227"/>
                  </a:lnTo>
                  <a:lnTo>
                    <a:pt x="489966" y="46227"/>
                  </a:lnTo>
                  <a:lnTo>
                    <a:pt x="489966" y="45338"/>
                  </a:lnTo>
                  <a:lnTo>
                    <a:pt x="491648" y="45338"/>
                  </a:lnTo>
                  <a:lnTo>
                    <a:pt x="413893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64196" y="2705099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>
                  <a:moveTo>
                    <a:pt x="0" y="0"/>
                  </a:moveTo>
                  <a:lnTo>
                    <a:pt x="42329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4755" y="3558539"/>
              <a:ext cx="411480" cy="271780"/>
            </a:xfrm>
            <a:custGeom>
              <a:avLst/>
              <a:gdLst/>
              <a:ahLst/>
              <a:cxnLst/>
              <a:rect l="l" t="t" r="r" b="b"/>
              <a:pathLst>
                <a:path w="411480" h="271779">
                  <a:moveTo>
                    <a:pt x="411480" y="0"/>
                  </a:moveTo>
                  <a:lnTo>
                    <a:pt x="205740" y="271272"/>
                  </a:lnTo>
                  <a:lnTo>
                    <a:pt x="0" y="0"/>
                  </a:lnTo>
                  <a:lnTo>
                    <a:pt x="411480" y="0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0495" y="3558539"/>
              <a:ext cx="0" cy="483870"/>
            </a:xfrm>
            <a:custGeom>
              <a:avLst/>
              <a:gdLst/>
              <a:ahLst/>
              <a:cxnLst/>
              <a:rect l="l" t="t" r="r" b="b"/>
              <a:pathLst>
                <a:path h="483870">
                  <a:moveTo>
                    <a:pt x="0" y="4837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3011" y="2963671"/>
            <a:ext cx="607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0477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ANT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1/L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5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27403" y="4203191"/>
            <a:ext cx="1330960" cy="736600"/>
          </a:xfrm>
          <a:custGeom>
            <a:avLst/>
            <a:gdLst/>
            <a:ahLst/>
            <a:cxnLst/>
            <a:rect l="l" t="t" r="r" b="b"/>
            <a:pathLst>
              <a:path w="1330960" h="736600">
                <a:moveTo>
                  <a:pt x="0" y="736092"/>
                </a:moveTo>
                <a:lnTo>
                  <a:pt x="1330452" y="736092"/>
                </a:lnTo>
                <a:lnTo>
                  <a:pt x="1330452" y="0"/>
                </a:lnTo>
                <a:lnTo>
                  <a:pt x="0" y="0"/>
                </a:lnTo>
                <a:lnTo>
                  <a:pt x="0" y="736092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617217" y="4416297"/>
            <a:ext cx="76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GNSS</a:t>
            </a:r>
            <a:r>
              <a:rPr sz="1800" spc="-7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14146" y="2325370"/>
            <a:ext cx="8524240" cy="2296795"/>
            <a:chOff x="914146" y="2325370"/>
            <a:chExt cx="8524240" cy="2296795"/>
          </a:xfrm>
        </p:grpSpPr>
        <p:sp>
          <p:nvSpPr>
            <p:cNvPr id="30" name="object 30"/>
            <p:cNvSpPr/>
            <p:nvPr/>
          </p:nvSpPr>
          <p:spPr>
            <a:xfrm>
              <a:off x="920496" y="4041648"/>
              <a:ext cx="406400" cy="529590"/>
            </a:xfrm>
            <a:custGeom>
              <a:avLst/>
              <a:gdLst/>
              <a:ahLst/>
              <a:cxnLst/>
              <a:rect l="l" t="t" r="r" b="b"/>
              <a:pathLst>
                <a:path w="406400" h="529589">
                  <a:moveTo>
                    <a:pt x="0" y="0"/>
                  </a:moveTo>
                  <a:lnTo>
                    <a:pt x="0" y="529208"/>
                  </a:lnTo>
                </a:path>
                <a:path w="406400" h="529589">
                  <a:moveTo>
                    <a:pt x="406400" y="528827"/>
                  </a:moveTo>
                  <a:lnTo>
                    <a:pt x="0" y="528827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57856" y="4518787"/>
              <a:ext cx="864235" cy="103505"/>
            </a:xfrm>
            <a:custGeom>
              <a:avLst/>
              <a:gdLst/>
              <a:ahLst/>
              <a:cxnLst/>
              <a:rect l="l" t="t" r="r" b="b"/>
              <a:pathLst>
                <a:path w="864235" h="103504">
                  <a:moveTo>
                    <a:pt x="50800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00" y="58038"/>
                  </a:lnTo>
                  <a:lnTo>
                    <a:pt x="50800" y="45338"/>
                  </a:lnTo>
                  <a:close/>
                </a:path>
                <a:path w="864235" h="103504">
                  <a:moveTo>
                    <a:pt x="101600" y="45338"/>
                  </a:moveTo>
                  <a:lnTo>
                    <a:pt x="88900" y="45338"/>
                  </a:lnTo>
                  <a:lnTo>
                    <a:pt x="88900" y="58038"/>
                  </a:lnTo>
                  <a:lnTo>
                    <a:pt x="101600" y="58038"/>
                  </a:lnTo>
                  <a:lnTo>
                    <a:pt x="101600" y="45338"/>
                  </a:lnTo>
                  <a:close/>
                </a:path>
                <a:path w="864235" h="103504">
                  <a:moveTo>
                    <a:pt x="190500" y="45338"/>
                  </a:moveTo>
                  <a:lnTo>
                    <a:pt x="139700" y="45338"/>
                  </a:lnTo>
                  <a:lnTo>
                    <a:pt x="139700" y="58038"/>
                  </a:lnTo>
                  <a:lnTo>
                    <a:pt x="190500" y="58038"/>
                  </a:lnTo>
                  <a:lnTo>
                    <a:pt x="190500" y="45338"/>
                  </a:lnTo>
                  <a:close/>
                </a:path>
                <a:path w="864235" h="103504">
                  <a:moveTo>
                    <a:pt x="241300" y="45338"/>
                  </a:moveTo>
                  <a:lnTo>
                    <a:pt x="228600" y="45338"/>
                  </a:lnTo>
                  <a:lnTo>
                    <a:pt x="228600" y="58038"/>
                  </a:lnTo>
                  <a:lnTo>
                    <a:pt x="241300" y="58038"/>
                  </a:lnTo>
                  <a:lnTo>
                    <a:pt x="241300" y="45338"/>
                  </a:lnTo>
                  <a:close/>
                </a:path>
                <a:path w="864235" h="103504">
                  <a:moveTo>
                    <a:pt x="330200" y="45338"/>
                  </a:moveTo>
                  <a:lnTo>
                    <a:pt x="279400" y="45338"/>
                  </a:lnTo>
                  <a:lnTo>
                    <a:pt x="279400" y="58038"/>
                  </a:lnTo>
                  <a:lnTo>
                    <a:pt x="330200" y="58038"/>
                  </a:lnTo>
                  <a:lnTo>
                    <a:pt x="330200" y="45338"/>
                  </a:lnTo>
                  <a:close/>
                </a:path>
                <a:path w="864235" h="103504">
                  <a:moveTo>
                    <a:pt x="381000" y="45338"/>
                  </a:moveTo>
                  <a:lnTo>
                    <a:pt x="368300" y="45338"/>
                  </a:lnTo>
                  <a:lnTo>
                    <a:pt x="368300" y="58038"/>
                  </a:lnTo>
                  <a:lnTo>
                    <a:pt x="381000" y="58038"/>
                  </a:lnTo>
                  <a:lnTo>
                    <a:pt x="381000" y="45338"/>
                  </a:lnTo>
                  <a:close/>
                </a:path>
                <a:path w="864235" h="103504">
                  <a:moveTo>
                    <a:pt x="469900" y="45338"/>
                  </a:moveTo>
                  <a:lnTo>
                    <a:pt x="419100" y="45338"/>
                  </a:lnTo>
                  <a:lnTo>
                    <a:pt x="419100" y="58038"/>
                  </a:lnTo>
                  <a:lnTo>
                    <a:pt x="469900" y="58038"/>
                  </a:lnTo>
                  <a:lnTo>
                    <a:pt x="469900" y="45338"/>
                  </a:lnTo>
                  <a:close/>
                </a:path>
                <a:path w="864235" h="103504">
                  <a:moveTo>
                    <a:pt x="520700" y="45338"/>
                  </a:moveTo>
                  <a:lnTo>
                    <a:pt x="508000" y="45338"/>
                  </a:lnTo>
                  <a:lnTo>
                    <a:pt x="508000" y="58038"/>
                  </a:lnTo>
                  <a:lnTo>
                    <a:pt x="520700" y="58038"/>
                  </a:lnTo>
                  <a:lnTo>
                    <a:pt x="520700" y="45338"/>
                  </a:lnTo>
                  <a:close/>
                </a:path>
                <a:path w="864235" h="103504">
                  <a:moveTo>
                    <a:pt x="609599" y="45338"/>
                  </a:moveTo>
                  <a:lnTo>
                    <a:pt x="558800" y="45338"/>
                  </a:lnTo>
                  <a:lnTo>
                    <a:pt x="558800" y="58038"/>
                  </a:lnTo>
                  <a:lnTo>
                    <a:pt x="609599" y="58038"/>
                  </a:lnTo>
                  <a:lnTo>
                    <a:pt x="609599" y="45338"/>
                  </a:lnTo>
                  <a:close/>
                </a:path>
                <a:path w="864235" h="103504">
                  <a:moveTo>
                    <a:pt x="660399" y="45338"/>
                  </a:moveTo>
                  <a:lnTo>
                    <a:pt x="647699" y="45338"/>
                  </a:lnTo>
                  <a:lnTo>
                    <a:pt x="647699" y="58038"/>
                  </a:lnTo>
                  <a:lnTo>
                    <a:pt x="660399" y="58038"/>
                  </a:lnTo>
                  <a:lnTo>
                    <a:pt x="660399" y="45338"/>
                  </a:lnTo>
                  <a:close/>
                </a:path>
                <a:path w="864235" h="103504">
                  <a:moveTo>
                    <a:pt x="749299" y="45338"/>
                  </a:moveTo>
                  <a:lnTo>
                    <a:pt x="698499" y="45338"/>
                  </a:lnTo>
                  <a:lnTo>
                    <a:pt x="698499" y="58038"/>
                  </a:lnTo>
                  <a:lnTo>
                    <a:pt x="749299" y="58038"/>
                  </a:lnTo>
                  <a:lnTo>
                    <a:pt x="749299" y="45338"/>
                  </a:lnTo>
                  <a:close/>
                </a:path>
                <a:path w="864235" h="103504">
                  <a:moveTo>
                    <a:pt x="838199" y="52006"/>
                  </a:moveTo>
                  <a:lnTo>
                    <a:pt x="771906" y="90677"/>
                  </a:lnTo>
                  <a:lnTo>
                    <a:pt x="768984" y="92456"/>
                  </a:lnTo>
                  <a:lnTo>
                    <a:pt x="767969" y="96265"/>
                  </a:lnTo>
                  <a:lnTo>
                    <a:pt x="769619" y="99313"/>
                  </a:lnTo>
                  <a:lnTo>
                    <a:pt x="771397" y="102362"/>
                  </a:lnTo>
                  <a:lnTo>
                    <a:pt x="775334" y="103377"/>
                  </a:lnTo>
                  <a:lnTo>
                    <a:pt x="853090" y="58038"/>
                  </a:lnTo>
                  <a:lnTo>
                    <a:pt x="838199" y="58038"/>
                  </a:lnTo>
                  <a:lnTo>
                    <a:pt x="838199" y="52006"/>
                  </a:lnTo>
                  <a:close/>
                </a:path>
                <a:path w="864235" h="103504">
                  <a:moveTo>
                    <a:pt x="800099" y="45338"/>
                  </a:moveTo>
                  <a:lnTo>
                    <a:pt x="787399" y="45338"/>
                  </a:lnTo>
                  <a:lnTo>
                    <a:pt x="787399" y="58038"/>
                  </a:lnTo>
                  <a:lnTo>
                    <a:pt x="800099" y="58038"/>
                  </a:lnTo>
                  <a:lnTo>
                    <a:pt x="800099" y="45338"/>
                  </a:lnTo>
                  <a:close/>
                </a:path>
                <a:path w="864235" h="103504">
                  <a:moveTo>
                    <a:pt x="838744" y="51688"/>
                  </a:moveTo>
                  <a:lnTo>
                    <a:pt x="838199" y="52006"/>
                  </a:lnTo>
                  <a:lnTo>
                    <a:pt x="838199" y="58038"/>
                  </a:lnTo>
                  <a:lnTo>
                    <a:pt x="851407" y="58038"/>
                  </a:lnTo>
                  <a:lnTo>
                    <a:pt x="851407" y="57150"/>
                  </a:lnTo>
                  <a:lnTo>
                    <a:pt x="848106" y="57150"/>
                  </a:lnTo>
                  <a:lnTo>
                    <a:pt x="838744" y="51688"/>
                  </a:lnTo>
                  <a:close/>
                </a:path>
                <a:path w="864235" h="103504">
                  <a:moveTo>
                    <a:pt x="853090" y="45338"/>
                  </a:moveTo>
                  <a:lnTo>
                    <a:pt x="851407" y="45338"/>
                  </a:lnTo>
                  <a:lnTo>
                    <a:pt x="851407" y="58038"/>
                  </a:lnTo>
                  <a:lnTo>
                    <a:pt x="853090" y="58038"/>
                  </a:lnTo>
                  <a:lnTo>
                    <a:pt x="863981" y="51688"/>
                  </a:lnTo>
                  <a:lnTo>
                    <a:pt x="853090" y="45338"/>
                  </a:lnTo>
                  <a:close/>
                </a:path>
                <a:path w="864235" h="103504">
                  <a:moveTo>
                    <a:pt x="848106" y="46227"/>
                  </a:moveTo>
                  <a:lnTo>
                    <a:pt x="838744" y="51688"/>
                  </a:lnTo>
                  <a:lnTo>
                    <a:pt x="848106" y="57150"/>
                  </a:lnTo>
                  <a:lnTo>
                    <a:pt x="848106" y="46227"/>
                  </a:lnTo>
                  <a:close/>
                </a:path>
                <a:path w="864235" h="103504">
                  <a:moveTo>
                    <a:pt x="851407" y="46227"/>
                  </a:moveTo>
                  <a:lnTo>
                    <a:pt x="848106" y="46227"/>
                  </a:lnTo>
                  <a:lnTo>
                    <a:pt x="848106" y="57150"/>
                  </a:lnTo>
                  <a:lnTo>
                    <a:pt x="851407" y="57150"/>
                  </a:lnTo>
                  <a:lnTo>
                    <a:pt x="851407" y="46227"/>
                  </a:lnTo>
                  <a:close/>
                </a:path>
                <a:path w="864235" h="103504">
                  <a:moveTo>
                    <a:pt x="838199" y="51371"/>
                  </a:moveTo>
                  <a:lnTo>
                    <a:pt x="838199" y="52006"/>
                  </a:lnTo>
                  <a:lnTo>
                    <a:pt x="838744" y="51688"/>
                  </a:lnTo>
                  <a:lnTo>
                    <a:pt x="838199" y="51371"/>
                  </a:lnTo>
                  <a:close/>
                </a:path>
                <a:path w="864235" h="103504">
                  <a:moveTo>
                    <a:pt x="851407" y="45338"/>
                  </a:moveTo>
                  <a:lnTo>
                    <a:pt x="838199" y="45338"/>
                  </a:lnTo>
                  <a:lnTo>
                    <a:pt x="838199" y="51371"/>
                  </a:lnTo>
                  <a:lnTo>
                    <a:pt x="838744" y="51688"/>
                  </a:lnTo>
                  <a:lnTo>
                    <a:pt x="848106" y="46227"/>
                  </a:lnTo>
                  <a:lnTo>
                    <a:pt x="851407" y="46227"/>
                  </a:lnTo>
                  <a:lnTo>
                    <a:pt x="851407" y="45338"/>
                  </a:lnTo>
                  <a:close/>
                </a:path>
                <a:path w="864235" h="103504">
                  <a:moveTo>
                    <a:pt x="775334" y="0"/>
                  </a:moveTo>
                  <a:lnTo>
                    <a:pt x="771397" y="1015"/>
                  </a:lnTo>
                  <a:lnTo>
                    <a:pt x="769619" y="4063"/>
                  </a:lnTo>
                  <a:lnTo>
                    <a:pt x="767969" y="7112"/>
                  </a:lnTo>
                  <a:lnTo>
                    <a:pt x="768984" y="10921"/>
                  </a:lnTo>
                  <a:lnTo>
                    <a:pt x="771906" y="12700"/>
                  </a:lnTo>
                  <a:lnTo>
                    <a:pt x="838199" y="51371"/>
                  </a:lnTo>
                  <a:lnTo>
                    <a:pt x="838199" y="45338"/>
                  </a:lnTo>
                  <a:lnTo>
                    <a:pt x="853090" y="45338"/>
                  </a:lnTo>
                  <a:lnTo>
                    <a:pt x="775334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21963" y="4570476"/>
              <a:ext cx="728345" cy="0"/>
            </a:xfrm>
            <a:custGeom>
              <a:avLst/>
              <a:gdLst/>
              <a:ahLst/>
              <a:cxnLst/>
              <a:rect l="l" t="t" r="r" b="b"/>
              <a:pathLst>
                <a:path w="728345">
                  <a:moveTo>
                    <a:pt x="0" y="0"/>
                  </a:moveTo>
                  <a:lnTo>
                    <a:pt x="727837" y="0"/>
                  </a:lnTo>
                </a:path>
              </a:pathLst>
            </a:custGeom>
            <a:ln w="12700">
              <a:solidFill>
                <a:srgbClr val="343894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98747" y="3758184"/>
              <a:ext cx="103505" cy="813435"/>
            </a:xfrm>
            <a:custGeom>
              <a:avLst/>
              <a:gdLst/>
              <a:ahLst/>
              <a:cxnLst/>
              <a:rect l="l" t="t" r="r" b="b"/>
              <a:pathLst>
                <a:path w="103504" h="813435">
                  <a:moveTo>
                    <a:pt x="58038" y="762127"/>
                  </a:moveTo>
                  <a:lnTo>
                    <a:pt x="45338" y="762127"/>
                  </a:lnTo>
                  <a:lnTo>
                    <a:pt x="45338" y="812927"/>
                  </a:lnTo>
                  <a:lnTo>
                    <a:pt x="58038" y="812927"/>
                  </a:lnTo>
                  <a:lnTo>
                    <a:pt x="58038" y="762127"/>
                  </a:lnTo>
                  <a:close/>
                </a:path>
                <a:path w="103504" h="813435">
                  <a:moveTo>
                    <a:pt x="58038" y="711327"/>
                  </a:moveTo>
                  <a:lnTo>
                    <a:pt x="45338" y="711327"/>
                  </a:lnTo>
                  <a:lnTo>
                    <a:pt x="45338" y="724027"/>
                  </a:lnTo>
                  <a:lnTo>
                    <a:pt x="58038" y="724027"/>
                  </a:lnTo>
                  <a:lnTo>
                    <a:pt x="58038" y="711327"/>
                  </a:lnTo>
                  <a:close/>
                </a:path>
                <a:path w="103504" h="813435">
                  <a:moveTo>
                    <a:pt x="58038" y="622427"/>
                  </a:moveTo>
                  <a:lnTo>
                    <a:pt x="45338" y="622427"/>
                  </a:lnTo>
                  <a:lnTo>
                    <a:pt x="45338" y="673227"/>
                  </a:lnTo>
                  <a:lnTo>
                    <a:pt x="58038" y="673227"/>
                  </a:lnTo>
                  <a:lnTo>
                    <a:pt x="58038" y="622427"/>
                  </a:lnTo>
                  <a:close/>
                </a:path>
                <a:path w="103504" h="813435">
                  <a:moveTo>
                    <a:pt x="58038" y="571627"/>
                  </a:moveTo>
                  <a:lnTo>
                    <a:pt x="45338" y="571627"/>
                  </a:lnTo>
                  <a:lnTo>
                    <a:pt x="45338" y="584327"/>
                  </a:lnTo>
                  <a:lnTo>
                    <a:pt x="58038" y="584327"/>
                  </a:lnTo>
                  <a:lnTo>
                    <a:pt x="58038" y="571627"/>
                  </a:lnTo>
                  <a:close/>
                </a:path>
                <a:path w="103504" h="813435">
                  <a:moveTo>
                    <a:pt x="58038" y="482727"/>
                  </a:moveTo>
                  <a:lnTo>
                    <a:pt x="45338" y="482727"/>
                  </a:lnTo>
                  <a:lnTo>
                    <a:pt x="45338" y="533527"/>
                  </a:lnTo>
                  <a:lnTo>
                    <a:pt x="58038" y="533527"/>
                  </a:lnTo>
                  <a:lnTo>
                    <a:pt x="58038" y="482727"/>
                  </a:lnTo>
                  <a:close/>
                </a:path>
                <a:path w="103504" h="813435">
                  <a:moveTo>
                    <a:pt x="58038" y="431927"/>
                  </a:moveTo>
                  <a:lnTo>
                    <a:pt x="45338" y="431927"/>
                  </a:lnTo>
                  <a:lnTo>
                    <a:pt x="45338" y="444627"/>
                  </a:lnTo>
                  <a:lnTo>
                    <a:pt x="58038" y="444627"/>
                  </a:lnTo>
                  <a:lnTo>
                    <a:pt x="58038" y="431927"/>
                  </a:lnTo>
                  <a:close/>
                </a:path>
                <a:path w="103504" h="813435">
                  <a:moveTo>
                    <a:pt x="58038" y="343027"/>
                  </a:moveTo>
                  <a:lnTo>
                    <a:pt x="45338" y="343027"/>
                  </a:lnTo>
                  <a:lnTo>
                    <a:pt x="45338" y="393827"/>
                  </a:lnTo>
                  <a:lnTo>
                    <a:pt x="58038" y="393827"/>
                  </a:lnTo>
                  <a:lnTo>
                    <a:pt x="58038" y="343027"/>
                  </a:lnTo>
                  <a:close/>
                </a:path>
                <a:path w="103504" h="813435">
                  <a:moveTo>
                    <a:pt x="58038" y="292227"/>
                  </a:moveTo>
                  <a:lnTo>
                    <a:pt x="45338" y="292227"/>
                  </a:lnTo>
                  <a:lnTo>
                    <a:pt x="45338" y="304927"/>
                  </a:lnTo>
                  <a:lnTo>
                    <a:pt x="58038" y="304927"/>
                  </a:lnTo>
                  <a:lnTo>
                    <a:pt x="58038" y="292227"/>
                  </a:lnTo>
                  <a:close/>
                </a:path>
                <a:path w="103504" h="813435">
                  <a:moveTo>
                    <a:pt x="58038" y="203327"/>
                  </a:moveTo>
                  <a:lnTo>
                    <a:pt x="45338" y="203327"/>
                  </a:lnTo>
                  <a:lnTo>
                    <a:pt x="45338" y="254127"/>
                  </a:lnTo>
                  <a:lnTo>
                    <a:pt x="58038" y="254127"/>
                  </a:lnTo>
                  <a:lnTo>
                    <a:pt x="58038" y="203327"/>
                  </a:lnTo>
                  <a:close/>
                </a:path>
                <a:path w="103504" h="813435">
                  <a:moveTo>
                    <a:pt x="58038" y="152527"/>
                  </a:moveTo>
                  <a:lnTo>
                    <a:pt x="45338" y="152527"/>
                  </a:lnTo>
                  <a:lnTo>
                    <a:pt x="45338" y="165227"/>
                  </a:lnTo>
                  <a:lnTo>
                    <a:pt x="58038" y="165227"/>
                  </a:lnTo>
                  <a:lnTo>
                    <a:pt x="58038" y="152527"/>
                  </a:lnTo>
                  <a:close/>
                </a:path>
                <a:path w="103504" h="813435">
                  <a:moveTo>
                    <a:pt x="58038" y="63627"/>
                  </a:moveTo>
                  <a:lnTo>
                    <a:pt x="45338" y="63627"/>
                  </a:lnTo>
                  <a:lnTo>
                    <a:pt x="45338" y="114427"/>
                  </a:lnTo>
                  <a:lnTo>
                    <a:pt x="58038" y="114427"/>
                  </a:lnTo>
                  <a:lnTo>
                    <a:pt x="58038" y="63627"/>
                  </a:lnTo>
                  <a:close/>
                </a:path>
                <a:path w="103504" h="813435">
                  <a:moveTo>
                    <a:pt x="51688" y="0"/>
                  </a:moveTo>
                  <a:lnTo>
                    <a:pt x="0" y="88646"/>
                  </a:lnTo>
                  <a:lnTo>
                    <a:pt x="1015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51445" y="25527"/>
                  </a:lnTo>
                  <a:lnTo>
                    <a:pt x="45338" y="25527"/>
                  </a:lnTo>
                  <a:lnTo>
                    <a:pt x="45338" y="12827"/>
                  </a:lnTo>
                  <a:lnTo>
                    <a:pt x="59168" y="12827"/>
                  </a:lnTo>
                  <a:lnTo>
                    <a:pt x="51688" y="0"/>
                  </a:lnTo>
                  <a:close/>
                </a:path>
                <a:path w="103504" h="813435">
                  <a:moveTo>
                    <a:pt x="58038" y="15748"/>
                  </a:moveTo>
                  <a:lnTo>
                    <a:pt x="57150" y="15748"/>
                  </a:lnTo>
                  <a:lnTo>
                    <a:pt x="51688" y="25109"/>
                  </a:lnTo>
                  <a:lnTo>
                    <a:pt x="92455" y="94996"/>
                  </a:lnTo>
                  <a:lnTo>
                    <a:pt x="96265" y="96012"/>
                  </a:lnTo>
                  <a:lnTo>
                    <a:pt x="102362" y="92456"/>
                  </a:lnTo>
                  <a:lnTo>
                    <a:pt x="103377" y="88646"/>
                  </a:lnTo>
                  <a:lnTo>
                    <a:pt x="66573" y="25527"/>
                  </a:lnTo>
                  <a:lnTo>
                    <a:pt x="58038" y="25527"/>
                  </a:lnTo>
                  <a:lnTo>
                    <a:pt x="58038" y="15748"/>
                  </a:lnTo>
                  <a:close/>
                </a:path>
                <a:path w="103504" h="813435">
                  <a:moveTo>
                    <a:pt x="58038" y="12827"/>
                  </a:moveTo>
                  <a:lnTo>
                    <a:pt x="45338" y="12827"/>
                  </a:lnTo>
                  <a:lnTo>
                    <a:pt x="45338" y="25527"/>
                  </a:lnTo>
                  <a:lnTo>
                    <a:pt x="51445" y="25527"/>
                  </a:lnTo>
                  <a:lnTo>
                    <a:pt x="51688" y="25109"/>
                  </a:lnTo>
                  <a:lnTo>
                    <a:pt x="46227" y="15748"/>
                  </a:lnTo>
                  <a:lnTo>
                    <a:pt x="58038" y="15748"/>
                  </a:lnTo>
                  <a:lnTo>
                    <a:pt x="58038" y="12827"/>
                  </a:lnTo>
                  <a:close/>
                </a:path>
                <a:path w="103504" h="813435">
                  <a:moveTo>
                    <a:pt x="51688" y="25109"/>
                  </a:moveTo>
                  <a:lnTo>
                    <a:pt x="51445" y="25527"/>
                  </a:lnTo>
                  <a:lnTo>
                    <a:pt x="51932" y="25527"/>
                  </a:lnTo>
                  <a:lnTo>
                    <a:pt x="51688" y="25109"/>
                  </a:lnTo>
                  <a:close/>
                </a:path>
                <a:path w="103504" h="813435">
                  <a:moveTo>
                    <a:pt x="59168" y="12827"/>
                  </a:moveTo>
                  <a:lnTo>
                    <a:pt x="58038" y="12827"/>
                  </a:lnTo>
                  <a:lnTo>
                    <a:pt x="58038" y="25527"/>
                  </a:lnTo>
                  <a:lnTo>
                    <a:pt x="66573" y="25527"/>
                  </a:lnTo>
                  <a:lnTo>
                    <a:pt x="59168" y="12827"/>
                  </a:lnTo>
                  <a:close/>
                </a:path>
                <a:path w="103504" h="813435">
                  <a:moveTo>
                    <a:pt x="57150" y="15748"/>
                  </a:moveTo>
                  <a:lnTo>
                    <a:pt x="46227" y="15748"/>
                  </a:lnTo>
                  <a:lnTo>
                    <a:pt x="51688" y="25109"/>
                  </a:lnTo>
                  <a:lnTo>
                    <a:pt x="57150" y="15748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0436" y="3073908"/>
              <a:ext cx="0" cy="685165"/>
            </a:xfrm>
            <a:custGeom>
              <a:avLst/>
              <a:gdLst/>
              <a:ahLst/>
              <a:cxnLst/>
              <a:rect l="l" t="t" r="r" b="b"/>
              <a:pathLst>
                <a:path h="685164">
                  <a:moveTo>
                    <a:pt x="0" y="68478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43894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00060" y="2331720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1"/>
                  </a:moveTo>
                  <a:lnTo>
                    <a:pt x="1331976" y="736091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563609" y="2544317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329418" y="4318761"/>
            <a:ext cx="1344930" cy="749300"/>
            <a:chOff x="10329418" y="4318761"/>
            <a:chExt cx="1344930" cy="749300"/>
          </a:xfrm>
        </p:grpSpPr>
        <p:sp>
          <p:nvSpPr>
            <p:cNvPr id="38" name="object 38"/>
            <p:cNvSpPr/>
            <p:nvPr/>
          </p:nvSpPr>
          <p:spPr>
            <a:xfrm>
              <a:off x="10335768" y="43251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1331976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1331976" y="736092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335768" y="43251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2"/>
                  </a:moveTo>
                  <a:lnTo>
                    <a:pt x="1331976" y="736092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2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99953" y="4570386"/>
            <a:ext cx="407034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0829" y="1063497"/>
            <a:ext cx="11536045" cy="4156710"/>
            <a:chOff x="290829" y="1063497"/>
            <a:chExt cx="11536045" cy="4156710"/>
          </a:xfrm>
        </p:grpSpPr>
        <p:sp>
          <p:nvSpPr>
            <p:cNvPr id="42" name="object 42"/>
            <p:cNvSpPr/>
            <p:nvPr/>
          </p:nvSpPr>
          <p:spPr>
            <a:xfrm>
              <a:off x="297179" y="1069847"/>
              <a:ext cx="7077709" cy="4128770"/>
            </a:xfrm>
            <a:custGeom>
              <a:avLst/>
              <a:gdLst/>
              <a:ahLst/>
              <a:cxnLst/>
              <a:rect l="l" t="t" r="r" b="b"/>
              <a:pathLst>
                <a:path w="7077709" h="4128770">
                  <a:moveTo>
                    <a:pt x="0" y="4128516"/>
                  </a:moveTo>
                  <a:lnTo>
                    <a:pt x="7077456" y="4128516"/>
                  </a:lnTo>
                  <a:lnTo>
                    <a:pt x="7077456" y="0"/>
                  </a:lnTo>
                  <a:lnTo>
                    <a:pt x="0" y="0"/>
                  </a:lnTo>
                  <a:lnTo>
                    <a:pt x="0" y="4128516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32036" y="2485770"/>
              <a:ext cx="828040" cy="103505"/>
            </a:xfrm>
            <a:custGeom>
              <a:avLst/>
              <a:gdLst/>
              <a:ahLst/>
              <a:cxnLst/>
              <a:rect l="l" t="t" r="r" b="b"/>
              <a:pathLst>
                <a:path w="828040" h="103505">
                  <a:moveTo>
                    <a:pt x="802295" y="51688"/>
                  </a:moveTo>
                  <a:lnTo>
                    <a:pt x="735457" y="90677"/>
                  </a:lnTo>
                  <a:lnTo>
                    <a:pt x="732536" y="92455"/>
                  </a:lnTo>
                  <a:lnTo>
                    <a:pt x="731520" y="96265"/>
                  </a:lnTo>
                  <a:lnTo>
                    <a:pt x="733171" y="99313"/>
                  </a:lnTo>
                  <a:lnTo>
                    <a:pt x="734949" y="102362"/>
                  </a:lnTo>
                  <a:lnTo>
                    <a:pt x="738886" y="103377"/>
                  </a:lnTo>
                  <a:lnTo>
                    <a:pt x="816641" y="58038"/>
                  </a:lnTo>
                  <a:lnTo>
                    <a:pt x="814959" y="58038"/>
                  </a:lnTo>
                  <a:lnTo>
                    <a:pt x="814959" y="57150"/>
                  </a:lnTo>
                  <a:lnTo>
                    <a:pt x="811657" y="57150"/>
                  </a:lnTo>
                  <a:lnTo>
                    <a:pt x="802295" y="51688"/>
                  </a:lnTo>
                  <a:close/>
                </a:path>
                <a:path w="828040" h="103505">
                  <a:moveTo>
                    <a:pt x="791409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791409" y="58038"/>
                  </a:lnTo>
                  <a:lnTo>
                    <a:pt x="802295" y="51688"/>
                  </a:lnTo>
                  <a:lnTo>
                    <a:pt x="791409" y="45338"/>
                  </a:lnTo>
                  <a:close/>
                </a:path>
                <a:path w="828040" h="103505">
                  <a:moveTo>
                    <a:pt x="816641" y="45338"/>
                  </a:moveTo>
                  <a:lnTo>
                    <a:pt x="814959" y="45338"/>
                  </a:lnTo>
                  <a:lnTo>
                    <a:pt x="814959" y="58038"/>
                  </a:lnTo>
                  <a:lnTo>
                    <a:pt x="816641" y="58038"/>
                  </a:lnTo>
                  <a:lnTo>
                    <a:pt x="827532" y="51688"/>
                  </a:lnTo>
                  <a:lnTo>
                    <a:pt x="816641" y="45338"/>
                  </a:lnTo>
                  <a:close/>
                </a:path>
                <a:path w="828040" h="103505">
                  <a:moveTo>
                    <a:pt x="811657" y="46227"/>
                  </a:moveTo>
                  <a:lnTo>
                    <a:pt x="802295" y="51688"/>
                  </a:lnTo>
                  <a:lnTo>
                    <a:pt x="811657" y="57150"/>
                  </a:lnTo>
                  <a:lnTo>
                    <a:pt x="811657" y="46227"/>
                  </a:lnTo>
                  <a:close/>
                </a:path>
                <a:path w="828040" h="103505">
                  <a:moveTo>
                    <a:pt x="814959" y="46227"/>
                  </a:moveTo>
                  <a:lnTo>
                    <a:pt x="811657" y="46227"/>
                  </a:lnTo>
                  <a:lnTo>
                    <a:pt x="811657" y="57150"/>
                  </a:lnTo>
                  <a:lnTo>
                    <a:pt x="814959" y="57150"/>
                  </a:lnTo>
                  <a:lnTo>
                    <a:pt x="814959" y="46227"/>
                  </a:lnTo>
                  <a:close/>
                </a:path>
                <a:path w="828040" h="103505">
                  <a:moveTo>
                    <a:pt x="738886" y="0"/>
                  </a:moveTo>
                  <a:lnTo>
                    <a:pt x="734949" y="1015"/>
                  </a:lnTo>
                  <a:lnTo>
                    <a:pt x="733171" y="4063"/>
                  </a:lnTo>
                  <a:lnTo>
                    <a:pt x="731520" y="7112"/>
                  </a:lnTo>
                  <a:lnTo>
                    <a:pt x="732536" y="10921"/>
                  </a:lnTo>
                  <a:lnTo>
                    <a:pt x="735457" y="12700"/>
                  </a:lnTo>
                  <a:lnTo>
                    <a:pt x="802295" y="51688"/>
                  </a:lnTo>
                  <a:lnTo>
                    <a:pt x="811657" y="46227"/>
                  </a:lnTo>
                  <a:lnTo>
                    <a:pt x="814959" y="46227"/>
                  </a:lnTo>
                  <a:lnTo>
                    <a:pt x="814959" y="45338"/>
                  </a:lnTo>
                  <a:lnTo>
                    <a:pt x="816641" y="45338"/>
                  </a:lnTo>
                  <a:lnTo>
                    <a:pt x="738886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59568" y="2537459"/>
              <a:ext cx="697230" cy="0"/>
            </a:xfrm>
            <a:custGeom>
              <a:avLst/>
              <a:gdLst/>
              <a:ahLst/>
              <a:cxnLst/>
              <a:rect l="l" t="t" r="r" b="b"/>
              <a:pathLst>
                <a:path w="697229">
                  <a:moveTo>
                    <a:pt x="0" y="0"/>
                  </a:moveTo>
                  <a:lnTo>
                    <a:pt x="697102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904347" y="2537459"/>
              <a:ext cx="103505" cy="953135"/>
            </a:xfrm>
            <a:custGeom>
              <a:avLst/>
              <a:gdLst/>
              <a:ahLst/>
              <a:cxnLst/>
              <a:rect l="l" t="t" r="r" b="b"/>
              <a:pathLst>
                <a:path w="103504" h="953135">
                  <a:moveTo>
                    <a:pt x="7111" y="856868"/>
                  </a:moveTo>
                  <a:lnTo>
                    <a:pt x="1016" y="860425"/>
                  </a:lnTo>
                  <a:lnTo>
                    <a:pt x="0" y="864362"/>
                  </a:lnTo>
                  <a:lnTo>
                    <a:pt x="1777" y="867282"/>
                  </a:lnTo>
                  <a:lnTo>
                    <a:pt x="51688" y="952880"/>
                  </a:lnTo>
                  <a:lnTo>
                    <a:pt x="59020" y="940307"/>
                  </a:lnTo>
                  <a:lnTo>
                    <a:pt x="45338" y="940307"/>
                  </a:lnTo>
                  <a:lnTo>
                    <a:pt x="45338" y="916885"/>
                  </a:lnTo>
                  <a:lnTo>
                    <a:pt x="10922" y="857885"/>
                  </a:lnTo>
                  <a:lnTo>
                    <a:pt x="7111" y="856868"/>
                  </a:lnTo>
                  <a:close/>
                </a:path>
                <a:path w="103504" h="953135">
                  <a:moveTo>
                    <a:pt x="45339" y="916885"/>
                  </a:moveTo>
                  <a:lnTo>
                    <a:pt x="45338" y="940307"/>
                  </a:lnTo>
                  <a:lnTo>
                    <a:pt x="58038" y="940307"/>
                  </a:lnTo>
                  <a:lnTo>
                    <a:pt x="58038" y="937132"/>
                  </a:lnTo>
                  <a:lnTo>
                    <a:pt x="46227" y="937132"/>
                  </a:lnTo>
                  <a:lnTo>
                    <a:pt x="51689" y="927771"/>
                  </a:lnTo>
                  <a:lnTo>
                    <a:pt x="45339" y="916885"/>
                  </a:lnTo>
                  <a:close/>
                </a:path>
                <a:path w="103504" h="953135">
                  <a:moveTo>
                    <a:pt x="96266" y="856868"/>
                  </a:moveTo>
                  <a:lnTo>
                    <a:pt x="92455" y="857885"/>
                  </a:lnTo>
                  <a:lnTo>
                    <a:pt x="58038" y="916885"/>
                  </a:lnTo>
                  <a:lnTo>
                    <a:pt x="58038" y="940307"/>
                  </a:lnTo>
                  <a:lnTo>
                    <a:pt x="59020" y="940307"/>
                  </a:lnTo>
                  <a:lnTo>
                    <a:pt x="101600" y="867282"/>
                  </a:lnTo>
                  <a:lnTo>
                    <a:pt x="103377" y="864362"/>
                  </a:lnTo>
                  <a:lnTo>
                    <a:pt x="102361" y="860425"/>
                  </a:lnTo>
                  <a:lnTo>
                    <a:pt x="96266" y="856868"/>
                  </a:lnTo>
                  <a:close/>
                </a:path>
                <a:path w="103504" h="953135">
                  <a:moveTo>
                    <a:pt x="51688" y="927771"/>
                  </a:moveTo>
                  <a:lnTo>
                    <a:pt x="46227" y="937132"/>
                  </a:lnTo>
                  <a:lnTo>
                    <a:pt x="57150" y="937132"/>
                  </a:lnTo>
                  <a:lnTo>
                    <a:pt x="51688" y="927771"/>
                  </a:lnTo>
                  <a:close/>
                </a:path>
                <a:path w="103504" h="953135">
                  <a:moveTo>
                    <a:pt x="58038" y="916885"/>
                  </a:moveTo>
                  <a:lnTo>
                    <a:pt x="51688" y="927771"/>
                  </a:lnTo>
                  <a:lnTo>
                    <a:pt x="57150" y="937132"/>
                  </a:lnTo>
                  <a:lnTo>
                    <a:pt x="58038" y="937132"/>
                  </a:lnTo>
                  <a:lnTo>
                    <a:pt x="58038" y="916885"/>
                  </a:lnTo>
                  <a:close/>
                </a:path>
                <a:path w="103504" h="953135">
                  <a:moveTo>
                    <a:pt x="58038" y="0"/>
                  </a:moveTo>
                  <a:lnTo>
                    <a:pt x="45338" y="0"/>
                  </a:lnTo>
                  <a:lnTo>
                    <a:pt x="45339" y="916885"/>
                  </a:lnTo>
                  <a:lnTo>
                    <a:pt x="51688" y="927771"/>
                  </a:lnTo>
                  <a:lnTo>
                    <a:pt x="58038" y="916885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56036" y="3489959"/>
              <a:ext cx="0" cy="803275"/>
            </a:xfrm>
            <a:custGeom>
              <a:avLst/>
              <a:gdLst/>
              <a:ahLst/>
              <a:cxnLst/>
              <a:rect l="l" t="t" r="r" b="b"/>
              <a:pathLst>
                <a:path h="803275">
                  <a:moveTo>
                    <a:pt x="0" y="0"/>
                  </a:moveTo>
                  <a:lnTo>
                    <a:pt x="0" y="802766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488168" y="4477512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1331976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1331976" y="736092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88168" y="4477512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2"/>
                  </a:moveTo>
                  <a:lnTo>
                    <a:pt x="1331976" y="736092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2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0952353" y="4722786"/>
            <a:ext cx="407034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444228" y="2638170"/>
            <a:ext cx="2534920" cy="2734310"/>
            <a:chOff x="9444228" y="2638170"/>
            <a:chExt cx="2534920" cy="2734310"/>
          </a:xfrm>
        </p:grpSpPr>
        <p:sp>
          <p:nvSpPr>
            <p:cNvPr id="51" name="object 51"/>
            <p:cNvSpPr/>
            <p:nvPr/>
          </p:nvSpPr>
          <p:spPr>
            <a:xfrm>
              <a:off x="9444228" y="2638170"/>
              <a:ext cx="904240" cy="103505"/>
            </a:xfrm>
            <a:custGeom>
              <a:avLst/>
              <a:gdLst/>
              <a:ahLst/>
              <a:cxnLst/>
              <a:rect l="l" t="t" r="r" b="b"/>
              <a:pathLst>
                <a:path w="904240" h="103505">
                  <a:moveTo>
                    <a:pt x="878622" y="51688"/>
                  </a:moveTo>
                  <a:lnTo>
                    <a:pt x="808736" y="92455"/>
                  </a:lnTo>
                  <a:lnTo>
                    <a:pt x="807720" y="96265"/>
                  </a:lnTo>
                  <a:lnTo>
                    <a:pt x="811276" y="102362"/>
                  </a:lnTo>
                  <a:lnTo>
                    <a:pt x="815086" y="103377"/>
                  </a:lnTo>
                  <a:lnTo>
                    <a:pt x="892841" y="58038"/>
                  </a:lnTo>
                  <a:lnTo>
                    <a:pt x="891158" y="58038"/>
                  </a:lnTo>
                  <a:lnTo>
                    <a:pt x="891158" y="57150"/>
                  </a:lnTo>
                  <a:lnTo>
                    <a:pt x="887983" y="57150"/>
                  </a:lnTo>
                  <a:lnTo>
                    <a:pt x="878622" y="51688"/>
                  </a:lnTo>
                  <a:close/>
                </a:path>
                <a:path w="904240" h="103505">
                  <a:moveTo>
                    <a:pt x="86773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867736" y="58038"/>
                  </a:lnTo>
                  <a:lnTo>
                    <a:pt x="878622" y="51688"/>
                  </a:lnTo>
                  <a:lnTo>
                    <a:pt x="867736" y="45338"/>
                  </a:lnTo>
                  <a:close/>
                </a:path>
                <a:path w="904240" h="103505">
                  <a:moveTo>
                    <a:pt x="892841" y="45338"/>
                  </a:moveTo>
                  <a:lnTo>
                    <a:pt x="891158" y="45338"/>
                  </a:lnTo>
                  <a:lnTo>
                    <a:pt x="891158" y="58038"/>
                  </a:lnTo>
                  <a:lnTo>
                    <a:pt x="892841" y="58038"/>
                  </a:lnTo>
                  <a:lnTo>
                    <a:pt x="903731" y="51688"/>
                  </a:lnTo>
                  <a:lnTo>
                    <a:pt x="892841" y="45338"/>
                  </a:lnTo>
                  <a:close/>
                </a:path>
                <a:path w="904240" h="103505">
                  <a:moveTo>
                    <a:pt x="887983" y="46227"/>
                  </a:moveTo>
                  <a:lnTo>
                    <a:pt x="878622" y="51688"/>
                  </a:lnTo>
                  <a:lnTo>
                    <a:pt x="887983" y="57150"/>
                  </a:lnTo>
                  <a:lnTo>
                    <a:pt x="887983" y="46227"/>
                  </a:lnTo>
                  <a:close/>
                </a:path>
                <a:path w="904240" h="103505">
                  <a:moveTo>
                    <a:pt x="891158" y="46227"/>
                  </a:moveTo>
                  <a:lnTo>
                    <a:pt x="887983" y="46227"/>
                  </a:lnTo>
                  <a:lnTo>
                    <a:pt x="887983" y="57150"/>
                  </a:lnTo>
                  <a:lnTo>
                    <a:pt x="891158" y="57150"/>
                  </a:lnTo>
                  <a:lnTo>
                    <a:pt x="891158" y="46227"/>
                  </a:lnTo>
                  <a:close/>
                </a:path>
                <a:path w="904240" h="103505">
                  <a:moveTo>
                    <a:pt x="815086" y="0"/>
                  </a:moveTo>
                  <a:lnTo>
                    <a:pt x="811276" y="1015"/>
                  </a:lnTo>
                  <a:lnTo>
                    <a:pt x="807720" y="7112"/>
                  </a:lnTo>
                  <a:lnTo>
                    <a:pt x="808736" y="10921"/>
                  </a:lnTo>
                  <a:lnTo>
                    <a:pt x="878622" y="51688"/>
                  </a:lnTo>
                  <a:lnTo>
                    <a:pt x="887983" y="46227"/>
                  </a:lnTo>
                  <a:lnTo>
                    <a:pt x="891158" y="46227"/>
                  </a:lnTo>
                  <a:lnTo>
                    <a:pt x="891158" y="45338"/>
                  </a:lnTo>
                  <a:lnTo>
                    <a:pt x="892841" y="45338"/>
                  </a:lnTo>
                  <a:lnTo>
                    <a:pt x="815086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347960" y="2689859"/>
              <a:ext cx="761365" cy="0"/>
            </a:xfrm>
            <a:custGeom>
              <a:avLst/>
              <a:gdLst/>
              <a:ahLst/>
              <a:cxnLst/>
              <a:rect l="l" t="t" r="r" b="b"/>
              <a:pathLst>
                <a:path w="761365">
                  <a:moveTo>
                    <a:pt x="0" y="0"/>
                  </a:moveTo>
                  <a:lnTo>
                    <a:pt x="761238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056747" y="2689859"/>
              <a:ext cx="103505" cy="953135"/>
            </a:xfrm>
            <a:custGeom>
              <a:avLst/>
              <a:gdLst/>
              <a:ahLst/>
              <a:cxnLst/>
              <a:rect l="l" t="t" r="r" b="b"/>
              <a:pathLst>
                <a:path w="103504" h="953135">
                  <a:moveTo>
                    <a:pt x="7111" y="856868"/>
                  </a:moveTo>
                  <a:lnTo>
                    <a:pt x="1016" y="860425"/>
                  </a:lnTo>
                  <a:lnTo>
                    <a:pt x="0" y="864362"/>
                  </a:lnTo>
                  <a:lnTo>
                    <a:pt x="1777" y="867282"/>
                  </a:lnTo>
                  <a:lnTo>
                    <a:pt x="51688" y="952881"/>
                  </a:lnTo>
                  <a:lnTo>
                    <a:pt x="59020" y="940307"/>
                  </a:lnTo>
                  <a:lnTo>
                    <a:pt x="45338" y="940307"/>
                  </a:lnTo>
                  <a:lnTo>
                    <a:pt x="45338" y="916885"/>
                  </a:lnTo>
                  <a:lnTo>
                    <a:pt x="10922" y="857885"/>
                  </a:lnTo>
                  <a:lnTo>
                    <a:pt x="7111" y="856868"/>
                  </a:lnTo>
                  <a:close/>
                </a:path>
                <a:path w="103504" h="953135">
                  <a:moveTo>
                    <a:pt x="45339" y="916885"/>
                  </a:moveTo>
                  <a:lnTo>
                    <a:pt x="45338" y="940307"/>
                  </a:lnTo>
                  <a:lnTo>
                    <a:pt x="58038" y="940307"/>
                  </a:lnTo>
                  <a:lnTo>
                    <a:pt x="58038" y="937132"/>
                  </a:lnTo>
                  <a:lnTo>
                    <a:pt x="46227" y="937132"/>
                  </a:lnTo>
                  <a:lnTo>
                    <a:pt x="51689" y="927771"/>
                  </a:lnTo>
                  <a:lnTo>
                    <a:pt x="45339" y="916885"/>
                  </a:lnTo>
                  <a:close/>
                </a:path>
                <a:path w="103504" h="953135">
                  <a:moveTo>
                    <a:pt x="96266" y="856868"/>
                  </a:moveTo>
                  <a:lnTo>
                    <a:pt x="92455" y="857885"/>
                  </a:lnTo>
                  <a:lnTo>
                    <a:pt x="58038" y="916885"/>
                  </a:lnTo>
                  <a:lnTo>
                    <a:pt x="58038" y="940307"/>
                  </a:lnTo>
                  <a:lnTo>
                    <a:pt x="59020" y="940307"/>
                  </a:lnTo>
                  <a:lnTo>
                    <a:pt x="101600" y="867282"/>
                  </a:lnTo>
                  <a:lnTo>
                    <a:pt x="103377" y="864362"/>
                  </a:lnTo>
                  <a:lnTo>
                    <a:pt x="102361" y="860425"/>
                  </a:lnTo>
                  <a:lnTo>
                    <a:pt x="96266" y="856868"/>
                  </a:lnTo>
                  <a:close/>
                </a:path>
                <a:path w="103504" h="953135">
                  <a:moveTo>
                    <a:pt x="51689" y="927771"/>
                  </a:moveTo>
                  <a:lnTo>
                    <a:pt x="46227" y="937132"/>
                  </a:lnTo>
                  <a:lnTo>
                    <a:pt x="57150" y="937132"/>
                  </a:lnTo>
                  <a:lnTo>
                    <a:pt x="51689" y="927771"/>
                  </a:lnTo>
                  <a:close/>
                </a:path>
                <a:path w="103504" h="953135">
                  <a:moveTo>
                    <a:pt x="58038" y="916885"/>
                  </a:moveTo>
                  <a:lnTo>
                    <a:pt x="51689" y="927771"/>
                  </a:lnTo>
                  <a:lnTo>
                    <a:pt x="57150" y="937132"/>
                  </a:lnTo>
                  <a:lnTo>
                    <a:pt x="58038" y="937132"/>
                  </a:lnTo>
                  <a:lnTo>
                    <a:pt x="58038" y="916885"/>
                  </a:lnTo>
                  <a:close/>
                </a:path>
                <a:path w="103504" h="953135">
                  <a:moveTo>
                    <a:pt x="58038" y="0"/>
                  </a:moveTo>
                  <a:lnTo>
                    <a:pt x="45338" y="0"/>
                  </a:lnTo>
                  <a:lnTo>
                    <a:pt x="45339" y="916885"/>
                  </a:lnTo>
                  <a:lnTo>
                    <a:pt x="51689" y="927771"/>
                  </a:lnTo>
                  <a:lnTo>
                    <a:pt x="58038" y="916885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08436" y="3642359"/>
              <a:ext cx="0" cy="803275"/>
            </a:xfrm>
            <a:custGeom>
              <a:avLst/>
              <a:gdLst/>
              <a:ahLst/>
              <a:cxnLst/>
              <a:rect l="l" t="t" r="r" b="b"/>
              <a:pathLst>
                <a:path h="803275">
                  <a:moveTo>
                    <a:pt x="0" y="0"/>
                  </a:moveTo>
                  <a:lnTo>
                    <a:pt x="0" y="802766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40568" y="46299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1331976" y="0"/>
                  </a:moveTo>
                  <a:lnTo>
                    <a:pt x="0" y="0"/>
                  </a:lnTo>
                  <a:lnTo>
                    <a:pt x="0" y="736091"/>
                  </a:lnTo>
                  <a:lnTo>
                    <a:pt x="1331976" y="736091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640568" y="46299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1"/>
                  </a:moveTo>
                  <a:lnTo>
                    <a:pt x="1331976" y="736091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1092053" y="4843398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432035" y="2790570"/>
            <a:ext cx="1880870" cy="1807210"/>
            <a:chOff x="9432035" y="2790570"/>
            <a:chExt cx="1880870" cy="1807210"/>
          </a:xfrm>
        </p:grpSpPr>
        <p:sp>
          <p:nvSpPr>
            <p:cNvPr id="59" name="object 59"/>
            <p:cNvSpPr/>
            <p:nvPr/>
          </p:nvSpPr>
          <p:spPr>
            <a:xfrm>
              <a:off x="9432035" y="2790570"/>
              <a:ext cx="993140" cy="103505"/>
            </a:xfrm>
            <a:custGeom>
              <a:avLst/>
              <a:gdLst/>
              <a:ahLst/>
              <a:cxnLst/>
              <a:rect l="l" t="t" r="r" b="b"/>
              <a:pathLst>
                <a:path w="993140" h="103505">
                  <a:moveTo>
                    <a:pt x="967776" y="51688"/>
                  </a:moveTo>
                  <a:lnTo>
                    <a:pt x="897890" y="92455"/>
                  </a:lnTo>
                  <a:lnTo>
                    <a:pt x="896874" y="96265"/>
                  </a:lnTo>
                  <a:lnTo>
                    <a:pt x="900430" y="102362"/>
                  </a:lnTo>
                  <a:lnTo>
                    <a:pt x="904367" y="103377"/>
                  </a:lnTo>
                  <a:lnTo>
                    <a:pt x="907288" y="101600"/>
                  </a:lnTo>
                  <a:lnTo>
                    <a:pt x="981995" y="58038"/>
                  </a:lnTo>
                  <a:lnTo>
                    <a:pt x="980313" y="58038"/>
                  </a:lnTo>
                  <a:lnTo>
                    <a:pt x="980313" y="57150"/>
                  </a:lnTo>
                  <a:lnTo>
                    <a:pt x="977138" y="57150"/>
                  </a:lnTo>
                  <a:lnTo>
                    <a:pt x="967776" y="51688"/>
                  </a:lnTo>
                  <a:close/>
                </a:path>
                <a:path w="993140" h="103505">
                  <a:moveTo>
                    <a:pt x="956890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956890" y="58038"/>
                  </a:lnTo>
                  <a:lnTo>
                    <a:pt x="967776" y="51688"/>
                  </a:lnTo>
                  <a:lnTo>
                    <a:pt x="956890" y="45338"/>
                  </a:lnTo>
                  <a:close/>
                </a:path>
                <a:path w="993140" h="103505">
                  <a:moveTo>
                    <a:pt x="981995" y="45338"/>
                  </a:moveTo>
                  <a:lnTo>
                    <a:pt x="980313" y="45338"/>
                  </a:lnTo>
                  <a:lnTo>
                    <a:pt x="980313" y="58038"/>
                  </a:lnTo>
                  <a:lnTo>
                    <a:pt x="981995" y="58038"/>
                  </a:lnTo>
                  <a:lnTo>
                    <a:pt x="992886" y="51688"/>
                  </a:lnTo>
                  <a:lnTo>
                    <a:pt x="981995" y="45338"/>
                  </a:lnTo>
                  <a:close/>
                </a:path>
                <a:path w="993140" h="103505">
                  <a:moveTo>
                    <a:pt x="977138" y="46227"/>
                  </a:moveTo>
                  <a:lnTo>
                    <a:pt x="967776" y="51688"/>
                  </a:lnTo>
                  <a:lnTo>
                    <a:pt x="977138" y="57150"/>
                  </a:lnTo>
                  <a:lnTo>
                    <a:pt x="977138" y="46227"/>
                  </a:lnTo>
                  <a:close/>
                </a:path>
                <a:path w="993140" h="103505">
                  <a:moveTo>
                    <a:pt x="980313" y="46227"/>
                  </a:moveTo>
                  <a:lnTo>
                    <a:pt x="977138" y="46227"/>
                  </a:lnTo>
                  <a:lnTo>
                    <a:pt x="977138" y="57150"/>
                  </a:lnTo>
                  <a:lnTo>
                    <a:pt x="980313" y="57150"/>
                  </a:lnTo>
                  <a:lnTo>
                    <a:pt x="980313" y="46227"/>
                  </a:lnTo>
                  <a:close/>
                </a:path>
                <a:path w="993140" h="103505">
                  <a:moveTo>
                    <a:pt x="904367" y="0"/>
                  </a:moveTo>
                  <a:lnTo>
                    <a:pt x="900430" y="1015"/>
                  </a:lnTo>
                  <a:lnTo>
                    <a:pt x="896874" y="7112"/>
                  </a:lnTo>
                  <a:lnTo>
                    <a:pt x="897890" y="10921"/>
                  </a:lnTo>
                  <a:lnTo>
                    <a:pt x="967776" y="51688"/>
                  </a:lnTo>
                  <a:lnTo>
                    <a:pt x="977138" y="46227"/>
                  </a:lnTo>
                  <a:lnTo>
                    <a:pt x="980313" y="46227"/>
                  </a:lnTo>
                  <a:lnTo>
                    <a:pt x="980313" y="45338"/>
                  </a:lnTo>
                  <a:lnTo>
                    <a:pt x="981995" y="45338"/>
                  </a:lnTo>
                  <a:lnTo>
                    <a:pt x="907288" y="1777"/>
                  </a:lnTo>
                  <a:lnTo>
                    <a:pt x="904367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424159" y="2842259"/>
              <a:ext cx="836930" cy="0"/>
            </a:xfrm>
            <a:custGeom>
              <a:avLst/>
              <a:gdLst/>
              <a:ahLst/>
              <a:cxnLst/>
              <a:rect l="l" t="t" r="r" b="b"/>
              <a:pathLst>
                <a:path w="836929">
                  <a:moveTo>
                    <a:pt x="0" y="0"/>
                  </a:moveTo>
                  <a:lnTo>
                    <a:pt x="836422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209146" y="2842259"/>
              <a:ext cx="103505" cy="953135"/>
            </a:xfrm>
            <a:custGeom>
              <a:avLst/>
              <a:gdLst/>
              <a:ahLst/>
              <a:cxnLst/>
              <a:rect l="l" t="t" r="r" b="b"/>
              <a:pathLst>
                <a:path w="103504" h="953135">
                  <a:moveTo>
                    <a:pt x="7111" y="856869"/>
                  </a:moveTo>
                  <a:lnTo>
                    <a:pt x="1016" y="860425"/>
                  </a:lnTo>
                  <a:lnTo>
                    <a:pt x="0" y="864362"/>
                  </a:lnTo>
                  <a:lnTo>
                    <a:pt x="1777" y="867282"/>
                  </a:lnTo>
                  <a:lnTo>
                    <a:pt x="51688" y="952881"/>
                  </a:lnTo>
                  <a:lnTo>
                    <a:pt x="59020" y="940307"/>
                  </a:lnTo>
                  <a:lnTo>
                    <a:pt x="45338" y="940307"/>
                  </a:lnTo>
                  <a:lnTo>
                    <a:pt x="45338" y="916885"/>
                  </a:lnTo>
                  <a:lnTo>
                    <a:pt x="10922" y="857884"/>
                  </a:lnTo>
                  <a:lnTo>
                    <a:pt x="7111" y="856869"/>
                  </a:lnTo>
                  <a:close/>
                </a:path>
                <a:path w="103504" h="953135">
                  <a:moveTo>
                    <a:pt x="45339" y="916885"/>
                  </a:moveTo>
                  <a:lnTo>
                    <a:pt x="45338" y="940307"/>
                  </a:lnTo>
                  <a:lnTo>
                    <a:pt x="58038" y="940307"/>
                  </a:lnTo>
                  <a:lnTo>
                    <a:pt x="58038" y="937132"/>
                  </a:lnTo>
                  <a:lnTo>
                    <a:pt x="46227" y="937132"/>
                  </a:lnTo>
                  <a:lnTo>
                    <a:pt x="51688" y="927771"/>
                  </a:lnTo>
                  <a:lnTo>
                    <a:pt x="45339" y="916885"/>
                  </a:lnTo>
                  <a:close/>
                </a:path>
                <a:path w="103504" h="953135">
                  <a:moveTo>
                    <a:pt x="96266" y="856869"/>
                  </a:moveTo>
                  <a:lnTo>
                    <a:pt x="92455" y="857884"/>
                  </a:lnTo>
                  <a:lnTo>
                    <a:pt x="58038" y="916885"/>
                  </a:lnTo>
                  <a:lnTo>
                    <a:pt x="58038" y="940307"/>
                  </a:lnTo>
                  <a:lnTo>
                    <a:pt x="59020" y="940307"/>
                  </a:lnTo>
                  <a:lnTo>
                    <a:pt x="101600" y="867282"/>
                  </a:lnTo>
                  <a:lnTo>
                    <a:pt x="103377" y="864362"/>
                  </a:lnTo>
                  <a:lnTo>
                    <a:pt x="102361" y="860425"/>
                  </a:lnTo>
                  <a:lnTo>
                    <a:pt x="96266" y="856869"/>
                  </a:lnTo>
                  <a:close/>
                </a:path>
                <a:path w="103504" h="953135">
                  <a:moveTo>
                    <a:pt x="51689" y="927771"/>
                  </a:moveTo>
                  <a:lnTo>
                    <a:pt x="46227" y="937132"/>
                  </a:lnTo>
                  <a:lnTo>
                    <a:pt x="57150" y="937132"/>
                  </a:lnTo>
                  <a:lnTo>
                    <a:pt x="51689" y="927771"/>
                  </a:lnTo>
                  <a:close/>
                </a:path>
                <a:path w="103504" h="953135">
                  <a:moveTo>
                    <a:pt x="58038" y="916885"/>
                  </a:moveTo>
                  <a:lnTo>
                    <a:pt x="51689" y="927771"/>
                  </a:lnTo>
                  <a:lnTo>
                    <a:pt x="57150" y="937132"/>
                  </a:lnTo>
                  <a:lnTo>
                    <a:pt x="58038" y="937132"/>
                  </a:lnTo>
                  <a:lnTo>
                    <a:pt x="58038" y="916885"/>
                  </a:lnTo>
                  <a:close/>
                </a:path>
                <a:path w="103504" h="953135">
                  <a:moveTo>
                    <a:pt x="58038" y="0"/>
                  </a:moveTo>
                  <a:lnTo>
                    <a:pt x="45338" y="0"/>
                  </a:lnTo>
                  <a:lnTo>
                    <a:pt x="45339" y="916885"/>
                  </a:lnTo>
                  <a:lnTo>
                    <a:pt x="51689" y="927771"/>
                  </a:lnTo>
                  <a:lnTo>
                    <a:pt x="58038" y="916885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254485" y="3794759"/>
              <a:ext cx="12700" cy="803275"/>
            </a:xfrm>
            <a:custGeom>
              <a:avLst/>
              <a:gdLst/>
              <a:ahLst/>
              <a:cxnLst/>
              <a:rect l="l" t="t" r="r" b="b"/>
              <a:pathLst>
                <a:path w="12700" h="803275">
                  <a:moveTo>
                    <a:pt x="12700" y="0"/>
                  </a:moveTo>
                  <a:lnTo>
                    <a:pt x="0" y="0"/>
                  </a:lnTo>
                  <a:lnTo>
                    <a:pt x="0" y="802766"/>
                  </a:lnTo>
                  <a:lnTo>
                    <a:pt x="12700" y="802766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982211" y="4868697"/>
            <a:ext cx="154558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spc="-40" dirty="0" err="1">
                <a:solidFill>
                  <a:srgbClr val="5F5F60"/>
                </a:solidFill>
                <a:latin typeface="Franklin Gothic Medium"/>
                <a:cs typeface="Franklin Gothic Medium"/>
              </a:rPr>
              <a:t>Qantum</a:t>
            </a:r>
            <a:r>
              <a:rPr sz="18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Card</a:t>
            </a: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79831" y="949452"/>
            <a:ext cx="9470390" cy="4486910"/>
          </a:xfrm>
          <a:custGeom>
            <a:avLst/>
            <a:gdLst/>
            <a:ahLst/>
            <a:cxnLst/>
            <a:rect l="l" t="t" r="r" b="b"/>
            <a:pathLst>
              <a:path w="9470390" h="4486910">
                <a:moveTo>
                  <a:pt x="0" y="4486656"/>
                </a:moveTo>
                <a:lnTo>
                  <a:pt x="9470136" y="4486656"/>
                </a:lnTo>
                <a:lnTo>
                  <a:pt x="9470136" y="0"/>
                </a:lnTo>
                <a:lnTo>
                  <a:pt x="0" y="0"/>
                </a:lnTo>
                <a:lnTo>
                  <a:pt x="0" y="4486656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801991" y="5063108"/>
            <a:ext cx="172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Open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Server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82773" y="2380615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42229" y="2380615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477125" y="2615183"/>
            <a:ext cx="386080" cy="10795"/>
          </a:xfrm>
          <a:custGeom>
            <a:avLst/>
            <a:gdLst/>
            <a:ahLst/>
            <a:cxnLst/>
            <a:rect l="l" t="t" r="r" b="b"/>
            <a:pathLst>
              <a:path w="386079" h="10794">
                <a:moveTo>
                  <a:pt x="385572" y="0"/>
                </a:moveTo>
                <a:lnTo>
                  <a:pt x="0" y="0"/>
                </a:lnTo>
                <a:lnTo>
                  <a:pt x="0" y="10667"/>
                </a:lnTo>
                <a:lnTo>
                  <a:pt x="385572" y="10667"/>
                </a:lnTo>
                <a:lnTo>
                  <a:pt x="385572" y="0"/>
                </a:lnTo>
                <a:close/>
              </a:path>
            </a:pathLst>
          </a:custGeom>
          <a:solidFill>
            <a:srgbClr val="5F5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478268" y="2241676"/>
            <a:ext cx="558165" cy="80645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15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  <a:p>
            <a:pPr marL="3810">
              <a:lnSpc>
                <a:spcPct val="100000"/>
              </a:lnSpc>
              <a:spcBef>
                <a:spcPts val="91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/PC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763759" y="2188845"/>
            <a:ext cx="140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PTP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(Ethernet)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932938" y="2532126"/>
            <a:ext cx="341630" cy="2171065"/>
          </a:xfrm>
          <a:custGeom>
            <a:avLst/>
            <a:gdLst/>
            <a:ahLst/>
            <a:cxnLst/>
            <a:rect l="l" t="t" r="r" b="b"/>
            <a:pathLst>
              <a:path w="341629" h="2171065">
                <a:moveTo>
                  <a:pt x="36575" y="0"/>
                </a:moveTo>
                <a:lnTo>
                  <a:pt x="341375" y="318008"/>
                </a:lnTo>
              </a:path>
              <a:path w="341629" h="2171065">
                <a:moveTo>
                  <a:pt x="341375" y="0"/>
                </a:moveTo>
                <a:lnTo>
                  <a:pt x="36575" y="320801"/>
                </a:lnTo>
              </a:path>
              <a:path w="341629" h="2171065">
                <a:moveTo>
                  <a:pt x="0" y="1850136"/>
                </a:moveTo>
                <a:lnTo>
                  <a:pt x="304800" y="2168144"/>
                </a:lnTo>
              </a:path>
              <a:path w="341629" h="2171065">
                <a:moveTo>
                  <a:pt x="304800" y="1850136"/>
                </a:moveTo>
                <a:lnTo>
                  <a:pt x="0" y="217093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794380" y="4224654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78708" y="1845564"/>
            <a:ext cx="3994785" cy="3352800"/>
          </a:xfrm>
          <a:custGeom>
            <a:avLst/>
            <a:gdLst/>
            <a:ahLst/>
            <a:cxnLst/>
            <a:rect l="l" t="t" r="r" b="b"/>
            <a:pathLst>
              <a:path w="3994784" h="3352800">
                <a:moveTo>
                  <a:pt x="0" y="3352800"/>
                </a:moveTo>
                <a:lnTo>
                  <a:pt x="3994403" y="3352800"/>
                </a:lnTo>
                <a:lnTo>
                  <a:pt x="3994403" y="0"/>
                </a:lnTo>
                <a:lnTo>
                  <a:pt x="0" y="0"/>
                </a:lnTo>
                <a:lnTo>
                  <a:pt x="0" y="3352800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811</Words>
  <Application>Microsoft Office PowerPoint</Application>
  <PresentationFormat>Широкоэкранный</PresentationFormat>
  <Paragraphs>185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Cambria Math</vt:lpstr>
      <vt:lpstr>Franklin Gothic Medium</vt:lpstr>
      <vt:lpstr>Tahoma</vt:lpstr>
      <vt:lpstr>Times New Roman</vt:lpstr>
      <vt:lpstr>Trebuchet MS</vt:lpstr>
      <vt:lpstr>Тема Office</vt:lpstr>
      <vt:lpstr>End User Synchronization</vt:lpstr>
      <vt:lpstr>Why Do We Need Synchronization?</vt:lpstr>
      <vt:lpstr>Use Case: Mass Online Platforms</vt:lpstr>
      <vt:lpstr>How to sync end users</vt:lpstr>
      <vt:lpstr>Traditional UWB application</vt:lpstr>
      <vt:lpstr>Commercial UWB</vt:lpstr>
      <vt:lpstr>User Synchronization</vt:lpstr>
      <vt:lpstr>Time Drive Operation</vt:lpstr>
      <vt:lpstr>Control Flow In Holdover</vt:lpstr>
      <vt:lpstr>Advanced “GPSDO”</vt:lpstr>
      <vt:lpstr>FPGA</vt:lpstr>
      <vt:lpstr>How to use it</vt:lpstr>
      <vt:lpstr>Performance</vt:lpstr>
      <vt:lpstr>Long-Term vs Short-Term Stability</vt:lpstr>
      <vt:lpstr>Performance</vt:lpstr>
      <vt:lpstr>Use Case: Network Telemetry</vt:lpstr>
      <vt:lpstr>Use Case: Distributed AI</vt:lpstr>
      <vt:lpstr>Use C ase: Multic ore Systems A c ross the Network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TITLE. 60PT. BOOK.</dc:title>
  <dc:creator>Sylvia Ferrara</dc:creator>
  <cp:lastModifiedBy>SHIWA</cp:lastModifiedBy>
  <cp:revision>11</cp:revision>
  <dcterms:created xsi:type="dcterms:W3CDTF">2024-06-12T18:33:13Z</dcterms:created>
  <dcterms:modified xsi:type="dcterms:W3CDTF">2024-06-16T13:19:33Z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2024-06-12T00:00:00Z</vt:filetime>
  </property>
</Properties>
</file>