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fanwar@umas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5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1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86.png"/><Relationship Id="rId8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3.png"/><Relationship Id="rId7" Type="http://schemas.openxmlformats.org/officeDocument/2006/relationships/image" Target="../media/image16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5.png"/><Relationship Id="rId4" Type="http://schemas.openxmlformats.org/officeDocument/2006/relationships/image" Target="../media/image167.png"/><Relationship Id="rId9" Type="http://schemas.openxmlformats.org/officeDocument/2006/relationships/image" Target="../media/image1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9" Type="http://schemas.openxmlformats.org/officeDocument/2006/relationships/image" Target="../media/image229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42" Type="http://schemas.openxmlformats.org/officeDocument/2006/relationships/image" Target="../media/image232.png"/><Relationship Id="rId47" Type="http://schemas.openxmlformats.org/officeDocument/2006/relationships/image" Target="../media/image237.png"/><Relationship Id="rId50" Type="http://schemas.openxmlformats.org/officeDocument/2006/relationships/image" Target="../media/image240.png"/><Relationship Id="rId55" Type="http://schemas.openxmlformats.org/officeDocument/2006/relationships/image" Target="../media/image245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9" Type="http://schemas.openxmlformats.org/officeDocument/2006/relationships/image" Target="../media/image219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7.png"/><Relationship Id="rId40" Type="http://schemas.openxmlformats.org/officeDocument/2006/relationships/image" Target="../media/image230.png"/><Relationship Id="rId45" Type="http://schemas.openxmlformats.org/officeDocument/2006/relationships/image" Target="../media/image235.png"/><Relationship Id="rId53" Type="http://schemas.openxmlformats.org/officeDocument/2006/relationships/image" Target="../media/image243.png"/><Relationship Id="rId5" Type="http://schemas.openxmlformats.org/officeDocument/2006/relationships/image" Target="../media/image195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Relationship Id="rId43" Type="http://schemas.openxmlformats.org/officeDocument/2006/relationships/image" Target="../media/image233.png"/><Relationship Id="rId48" Type="http://schemas.openxmlformats.org/officeDocument/2006/relationships/image" Target="../media/image238.png"/><Relationship Id="rId56" Type="http://schemas.openxmlformats.org/officeDocument/2006/relationships/image" Target="../media/image246.png"/><Relationship Id="rId8" Type="http://schemas.openxmlformats.org/officeDocument/2006/relationships/image" Target="../media/image198.png"/><Relationship Id="rId51" Type="http://schemas.openxmlformats.org/officeDocument/2006/relationships/image" Target="../media/image241.png"/><Relationship Id="rId3" Type="http://schemas.openxmlformats.org/officeDocument/2006/relationships/image" Target="../media/image193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8.png"/><Relationship Id="rId46" Type="http://schemas.openxmlformats.org/officeDocument/2006/relationships/image" Target="../media/image236.png"/><Relationship Id="rId20" Type="http://schemas.openxmlformats.org/officeDocument/2006/relationships/image" Target="../media/image210.png"/><Relationship Id="rId41" Type="http://schemas.openxmlformats.org/officeDocument/2006/relationships/image" Target="../media/image231.png"/><Relationship Id="rId54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226.png"/><Relationship Id="rId49" Type="http://schemas.openxmlformats.org/officeDocument/2006/relationships/image" Target="../media/image239.png"/><Relationship Id="rId57" Type="http://schemas.openxmlformats.org/officeDocument/2006/relationships/image" Target="../media/image247.png"/><Relationship Id="rId10" Type="http://schemas.openxmlformats.org/officeDocument/2006/relationships/image" Target="../media/image200.png"/><Relationship Id="rId31" Type="http://schemas.openxmlformats.org/officeDocument/2006/relationships/image" Target="../media/image221.png"/><Relationship Id="rId44" Type="http://schemas.openxmlformats.org/officeDocument/2006/relationships/image" Target="../media/image234.png"/><Relationship Id="rId52" Type="http://schemas.openxmlformats.org/officeDocument/2006/relationships/image" Target="../media/image2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4300"/>
              <a:ext cx="10058400" cy="7543800"/>
            </a:xfrm>
            <a:custGeom>
              <a:avLst/>
              <a:gdLst/>
              <a:ahLst/>
              <a:cxnLst/>
              <a:rect l="l" t="t" r="r" b="b"/>
              <a:pathLst>
                <a:path w="10058400" h="7543800">
                  <a:moveTo>
                    <a:pt x="0" y="0"/>
                  </a:moveTo>
                  <a:lnTo>
                    <a:pt x="0" y="7543800"/>
                  </a:lnTo>
                  <a:lnTo>
                    <a:pt x="10058400" y="7543800"/>
                  </a:lnTo>
                  <a:lnTo>
                    <a:pt x="1005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1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30" y="114300"/>
              <a:ext cx="9427820" cy="4120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9034" y="1987550"/>
            <a:ext cx="8098155" cy="1086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3450" b="0" i="0" spc="-10" dirty="0">
                <a:solidFill>
                  <a:srgbClr val="FFFFFF"/>
                </a:solidFill>
                <a:latin typeface="Arial MT"/>
                <a:cs typeface="Arial MT"/>
              </a:rPr>
              <a:t>Secure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15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25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rgbClr val="FFFFFF"/>
                </a:solidFill>
                <a:latin typeface="Arial MT"/>
                <a:cs typeface="Arial MT"/>
              </a:rPr>
              <a:t>Untrusted </a:t>
            </a:r>
            <a:r>
              <a:rPr sz="3450" b="0" i="0" spc="-94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Edge </a:t>
            </a:r>
            <a:r>
              <a:rPr sz="3450" b="0" i="0" spc="25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endParaRPr sz="345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2500" y="3771900"/>
            <a:ext cx="6261100" cy="2133600"/>
            <a:chOff x="952500" y="3771900"/>
            <a:chExt cx="6261100" cy="2133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3771900"/>
              <a:ext cx="16256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4140200"/>
              <a:ext cx="2260600" cy="317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4343400"/>
              <a:ext cx="22733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200" y="4521200"/>
              <a:ext cx="185420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00" y="5549900"/>
              <a:ext cx="6235700" cy="355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99034" y="3649544"/>
            <a:ext cx="6170930" cy="1863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92245">
              <a:lnSpc>
                <a:spcPct val="122500"/>
              </a:lnSpc>
              <a:spcBef>
                <a:spcPts val="95"/>
              </a:spcBef>
            </a:pPr>
            <a:r>
              <a:rPr lang="en-US"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MIRONOV VYACHESLAV </a:t>
            </a:r>
            <a:r>
              <a:rPr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fanwar@umass.edu</a:t>
            </a:r>
            <a:endParaRPr sz="2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</a:pPr>
            <a:r>
              <a:rPr sz="2000" i="1" spc="-15" dirty="0">
                <a:solidFill>
                  <a:srgbClr val="D6D5D5"/>
                </a:solidFill>
                <a:latin typeface="Arial"/>
                <a:cs typeface="Arial"/>
              </a:rPr>
              <a:t>In</a:t>
            </a:r>
            <a:r>
              <a:rPr sz="2000" i="1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15" dirty="0">
                <a:solidFill>
                  <a:srgbClr val="D6D5D5"/>
                </a:solidFill>
                <a:latin typeface="Arial"/>
                <a:cs typeface="Arial"/>
              </a:rPr>
              <a:t>collaboration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40" dirty="0">
                <a:solidFill>
                  <a:srgbClr val="D6D5D5"/>
                </a:solidFill>
                <a:latin typeface="Arial"/>
                <a:cs typeface="Arial"/>
              </a:rPr>
              <a:t>with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my </a:t>
            </a:r>
            <a:r>
              <a:rPr sz="2000" i="1" spc="-20" dirty="0">
                <a:solidFill>
                  <a:srgbClr val="D6D5D5"/>
                </a:solidFill>
                <a:latin typeface="Arial"/>
                <a:cs typeface="Arial"/>
              </a:rPr>
              <a:t>PhD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D6D5D5"/>
                </a:solidFill>
                <a:latin typeface="Arial"/>
                <a:cs typeface="Arial"/>
              </a:rPr>
              <a:t>advisee,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6D5D5"/>
                </a:solidFill>
                <a:latin typeface="Arial"/>
                <a:cs typeface="Arial"/>
              </a:rPr>
              <a:t>Adeel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D6D5D5"/>
                </a:solidFill>
                <a:latin typeface="Arial"/>
                <a:cs typeface="Arial"/>
              </a:rPr>
              <a:t>Nasrullah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078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0" dirty="0">
                <a:latin typeface="Arial MT"/>
                <a:cs typeface="Arial MT"/>
              </a:rPr>
              <a:t>Time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Consequences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71071" y="1830387"/>
            <a:ext cx="1761489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Location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theft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314" y="4335165"/>
            <a:ext cx="145605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5" dirty="0">
                <a:latin typeface="Arial MT"/>
                <a:cs typeface="Arial MT"/>
              </a:rPr>
              <a:t>Grid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8925" y="1830387"/>
            <a:ext cx="225996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50" dirty="0">
                <a:latin typeface="Arial MT"/>
                <a:cs typeface="Arial MT"/>
              </a:rPr>
              <a:t>Forge </a:t>
            </a:r>
            <a:r>
              <a:rPr sz="2300" spc="-25" dirty="0">
                <a:latin typeface="Arial MT"/>
                <a:cs typeface="Arial MT"/>
              </a:rPr>
              <a:t>Timestamp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3622" y="4541441"/>
            <a:ext cx="303974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Activity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Misclassification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72751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" dirty="0">
                <a:latin typeface="Arial MT"/>
                <a:cs typeface="Arial MT"/>
              </a:rPr>
              <a:t>Attack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on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ARM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05" dirty="0">
                <a:latin typeface="Arial MT"/>
                <a:cs typeface="Arial MT"/>
              </a:rPr>
              <a:t>Trustzone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50" dirty="0">
                <a:latin typeface="Arial MT"/>
                <a:cs typeface="Arial MT"/>
              </a:rPr>
              <a:t>“Trusted”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519" y="2701838"/>
            <a:ext cx="9267825" cy="3142615"/>
            <a:chOff x="368519" y="2701838"/>
            <a:chExt cx="9267825" cy="3142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19" y="2701838"/>
              <a:ext cx="9267558" cy="2811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906" y="5020970"/>
              <a:ext cx="5457190" cy="823594"/>
            </a:xfrm>
            <a:custGeom>
              <a:avLst/>
              <a:gdLst/>
              <a:ahLst/>
              <a:cxnLst/>
              <a:rect l="l" t="t" r="r" b="b"/>
              <a:pathLst>
                <a:path w="5457190" h="823595">
                  <a:moveTo>
                    <a:pt x="718845" y="0"/>
                  </a:moveTo>
                  <a:lnTo>
                    <a:pt x="0" y="0"/>
                  </a:lnTo>
                  <a:lnTo>
                    <a:pt x="0" y="823214"/>
                  </a:lnTo>
                  <a:lnTo>
                    <a:pt x="718845" y="823214"/>
                  </a:lnTo>
                  <a:lnTo>
                    <a:pt x="718845" y="0"/>
                  </a:lnTo>
                  <a:close/>
                </a:path>
                <a:path w="5457190" h="823595">
                  <a:moveTo>
                    <a:pt x="5457114" y="0"/>
                  </a:moveTo>
                  <a:lnTo>
                    <a:pt x="4738255" y="0"/>
                  </a:lnTo>
                  <a:lnTo>
                    <a:pt x="4738255" y="317868"/>
                  </a:lnTo>
                  <a:lnTo>
                    <a:pt x="5457114" y="317868"/>
                  </a:lnTo>
                  <a:lnTo>
                    <a:pt x="545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8182609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sz="3250" b="0" i="0" spc="-90" dirty="0">
                <a:latin typeface="Arial MT"/>
                <a:cs typeface="Arial MT"/>
              </a:rPr>
              <a:t>Time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Transfer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for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65" dirty="0">
                <a:latin typeface="Arial MT"/>
                <a:cs typeface="Arial MT"/>
              </a:rPr>
              <a:t>Heterogeneous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Devices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20" dirty="0">
                <a:latin typeface="Arial MT"/>
                <a:cs typeface="Arial MT"/>
              </a:rPr>
              <a:t>with </a:t>
            </a:r>
            <a:r>
              <a:rPr sz="3250" b="0" i="0" spc="-885" dirty="0">
                <a:latin typeface="Arial MT"/>
                <a:cs typeface="Arial MT"/>
              </a:rPr>
              <a:t> </a:t>
            </a:r>
            <a:r>
              <a:rPr sz="3250" b="0" i="0" spc="-75" dirty="0">
                <a:latin typeface="Arial MT"/>
                <a:cs typeface="Arial MT"/>
              </a:rPr>
              <a:t>Sensor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Clocks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390890" cy="2776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dirty="0">
                <a:latin typeface="Arial"/>
                <a:cs typeface="Arial"/>
              </a:rPr>
              <a:t>Goal</a:t>
            </a:r>
            <a:r>
              <a:rPr sz="2300" dirty="0">
                <a:latin typeface="Arial MT"/>
                <a:cs typeface="Arial MT"/>
              </a:rPr>
              <a:t>: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 marL="464184" marR="200025" indent="-186690">
              <a:lnSpc>
                <a:spcPct val="100899"/>
              </a:lnSpc>
              <a:buFont typeface="SimSun"/>
              <a:buChar char="•"/>
              <a:tabLst>
                <a:tab pos="464820" algn="l"/>
              </a:tabLst>
            </a:pPr>
            <a:r>
              <a:rPr sz="2300" spc="20" dirty="0">
                <a:latin typeface="Arial MT"/>
                <a:cs typeface="Arial MT"/>
              </a:rPr>
              <a:t>Make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10" dirty="0">
                <a:latin typeface="Arial MT"/>
                <a:cs typeface="Arial MT"/>
              </a:rPr>
              <a:t> case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sensing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channels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securely</a:t>
            </a:r>
            <a:r>
              <a:rPr sz="2300" spc="10" dirty="0">
                <a:latin typeface="Arial MT"/>
                <a:cs typeface="Arial MT"/>
              </a:rPr>
              <a:t> transfer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across </a:t>
            </a:r>
            <a:r>
              <a:rPr sz="2300" spc="5" dirty="0">
                <a:latin typeface="Arial MT"/>
                <a:cs typeface="Arial MT"/>
              </a:rPr>
              <a:t>heterogeneous </a:t>
            </a:r>
            <a:r>
              <a:rPr sz="2300" spc="15" dirty="0">
                <a:latin typeface="Arial MT"/>
                <a:cs typeface="Arial MT"/>
              </a:rPr>
              <a:t>Commercial </a:t>
            </a:r>
            <a:r>
              <a:rPr sz="2300" spc="-330" dirty="0">
                <a:latin typeface="Arial MT"/>
                <a:cs typeface="Arial MT"/>
              </a:rPr>
              <a:t>O</a:t>
            </a:r>
            <a:r>
              <a:rPr sz="2300" spc="-330" dirty="0">
                <a:latin typeface="SimSun"/>
                <a:cs typeface="SimSun"/>
              </a:rPr>
              <a:t>ff </a:t>
            </a:r>
            <a:r>
              <a:rPr sz="2300" spc="-35" dirty="0">
                <a:latin typeface="Arial MT"/>
                <a:cs typeface="Arial MT"/>
              </a:rPr>
              <a:t>The </a:t>
            </a:r>
            <a:r>
              <a:rPr sz="2300" spc="-5" dirty="0">
                <a:latin typeface="Arial MT"/>
                <a:cs typeface="Arial MT"/>
              </a:rPr>
              <a:t>Shelf </a:t>
            </a:r>
            <a:r>
              <a:rPr sz="2300" spc="-75" dirty="0">
                <a:latin typeface="Arial MT"/>
                <a:cs typeface="Arial MT"/>
              </a:rPr>
              <a:t>(COTS) 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devices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at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low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bandwidth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compute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60" dirty="0">
                <a:latin typeface="Arial MT"/>
                <a:cs typeface="Arial MT"/>
              </a:rPr>
              <a:t>cost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imSun"/>
              <a:buChar char="•"/>
            </a:pPr>
            <a:endParaRPr sz="2150">
              <a:latin typeface="Arial MT"/>
              <a:cs typeface="Arial MT"/>
            </a:endParaRPr>
          </a:p>
          <a:p>
            <a:pPr marL="464184" marR="5080" indent="-186690">
              <a:lnSpc>
                <a:spcPct val="100899"/>
              </a:lnSpc>
              <a:spcBef>
                <a:spcPts val="5"/>
              </a:spcBef>
              <a:buFont typeface="SimSun"/>
              <a:buChar char="•"/>
              <a:tabLst>
                <a:tab pos="464820" algn="l"/>
              </a:tabLst>
            </a:pPr>
            <a:r>
              <a:rPr sz="2300" dirty="0">
                <a:latin typeface="Arial MT"/>
                <a:cs typeface="Arial MT"/>
              </a:rPr>
              <a:t>Explore</a:t>
            </a:r>
            <a:r>
              <a:rPr sz="2300" spc="10" dirty="0">
                <a:latin typeface="Arial MT"/>
                <a:cs typeface="Arial MT"/>
              </a:rPr>
              <a:t> alternative </a:t>
            </a:r>
            <a:r>
              <a:rPr sz="2300" spc="5" dirty="0">
                <a:latin typeface="Arial MT"/>
                <a:cs typeface="Arial MT"/>
              </a:rPr>
              <a:t>signals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traditional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networking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35" dirty="0">
                <a:latin typeface="Arial MT"/>
                <a:cs typeface="Arial MT"/>
              </a:rPr>
              <a:t>packets,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0" dirty="0">
                <a:latin typeface="Arial MT"/>
                <a:cs typeface="Arial MT"/>
              </a:rPr>
              <a:t>alternative</a:t>
            </a:r>
            <a:r>
              <a:rPr sz="2300" spc="5" dirty="0">
                <a:latin typeface="Arial MT"/>
                <a:cs typeface="Arial MT"/>
              </a:rPr>
              <a:t> channels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synchronization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8795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45" dirty="0">
                <a:latin typeface="Arial MT"/>
                <a:cs typeface="Arial MT"/>
              </a:rPr>
              <a:t>Sensin</a:t>
            </a:r>
            <a:r>
              <a:rPr sz="3250" b="0" i="0" spc="-90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fo</a:t>
            </a:r>
            <a:r>
              <a:rPr sz="3250" b="0" i="0" spc="-35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Synch</a:t>
            </a:r>
            <a:r>
              <a:rPr sz="3250" b="0" i="0" spc="-165" dirty="0">
                <a:latin typeface="Arial MT"/>
                <a:cs typeface="Arial MT"/>
              </a:rPr>
              <a:t>r</a:t>
            </a:r>
            <a:r>
              <a:rPr sz="3250" b="0" i="0" spc="-125" dirty="0">
                <a:latin typeface="Arial MT"/>
                <a:cs typeface="Arial MT"/>
              </a:rPr>
              <a:t>onizatio</a:t>
            </a:r>
            <a:r>
              <a:rPr sz="3250" b="0" i="0" spc="-8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Prio</a:t>
            </a:r>
            <a:r>
              <a:rPr sz="3250" b="0" i="0" spc="-6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50" dirty="0">
                <a:latin typeface="Arial MT"/>
                <a:cs typeface="Arial MT"/>
              </a:rPr>
              <a:t>W</a:t>
            </a:r>
            <a:r>
              <a:rPr sz="3250" b="0" i="0" spc="-90" dirty="0">
                <a:latin typeface="Arial MT"/>
                <a:cs typeface="Arial MT"/>
              </a:rPr>
              <a:t>ork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6775" y="2596554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9790" y="3991372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18678" y="6230937"/>
            <a:ext cx="23660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No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30" dirty="0">
                <a:solidFill>
                  <a:srgbClr val="5E5E5E"/>
                </a:solidFill>
                <a:latin typeface="Arial"/>
                <a:cs typeface="Arial"/>
              </a:rPr>
              <a:t>Packet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Exchange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Support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multiple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Radios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779" y="5451428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020321" y="6221115"/>
            <a:ext cx="2862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5E5E5E"/>
                </a:solidFill>
                <a:latin typeface="Arial"/>
                <a:cs typeface="Arial"/>
              </a:rPr>
              <a:t>Low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Power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Consumption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State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of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art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work</a:t>
            </a:r>
            <a:endParaRPr sz="185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60835" y="4069953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16025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35" dirty="0">
                <a:latin typeface="Arial MT"/>
                <a:cs typeface="Arial MT"/>
              </a:rPr>
              <a:t>Sensing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for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Synchronization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Limitations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26866" y="2626022"/>
            <a:ext cx="26708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0835" y="4119066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8382" y="2056308"/>
            <a:ext cx="252666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Customized</a:t>
            </a:r>
            <a:r>
              <a:rPr sz="185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29732" y="3863677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sz="2600" b="1" spc="-20" dirty="0">
                <a:solidFill>
                  <a:srgbClr val="004D7F"/>
                </a:solidFill>
                <a:latin typeface="Arial"/>
                <a:cs typeface="Arial"/>
              </a:rPr>
              <a:t>Existing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004D7F"/>
                </a:solidFill>
                <a:latin typeface="Arial"/>
                <a:cs typeface="Arial"/>
              </a:rPr>
              <a:t>sensing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004D7F"/>
                </a:solidFill>
                <a:latin typeface="Arial"/>
                <a:cs typeface="Arial"/>
              </a:rPr>
              <a:t>based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D7F"/>
                </a:solidFill>
                <a:latin typeface="Arial"/>
                <a:cs typeface="Arial"/>
              </a:rPr>
              <a:t>synchronization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i="1" spc="-10" dirty="0">
                <a:solidFill>
                  <a:srgbClr val="FF644E"/>
                </a:solidFill>
                <a:latin typeface="Arial"/>
                <a:cs typeface="Arial"/>
              </a:rPr>
              <a:t>lacks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for </a:t>
            </a:r>
            <a:r>
              <a:rPr sz="2600" b="1" i="1" spc="-70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commodity</a:t>
            </a:r>
            <a:r>
              <a:rPr sz="2600" b="1" i="1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4D7F"/>
                </a:solidFill>
                <a:latin typeface="Arial"/>
                <a:cs typeface="Arial"/>
              </a:rPr>
              <a:t>sensors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0" i="0" spc="-204" dirty="0">
                <a:latin typeface="Arial MT"/>
                <a:cs typeface="Arial MT"/>
              </a:rPr>
              <a:t>P</a:t>
            </a:r>
            <a:r>
              <a:rPr sz="3700" b="0" i="0" spc="-210" dirty="0">
                <a:latin typeface="Arial MT"/>
                <a:cs typeface="Arial MT"/>
              </a:rPr>
              <a:t>r</a:t>
            </a:r>
            <a:r>
              <a:rPr sz="3700" b="0" i="0" spc="-110" dirty="0">
                <a:latin typeface="Arial MT"/>
                <a:cs typeface="Arial MT"/>
              </a:rPr>
              <a:t>oble</a:t>
            </a:r>
            <a:r>
              <a:rPr sz="3700" b="0" i="0" spc="-55" dirty="0">
                <a:latin typeface="Arial MT"/>
                <a:cs typeface="Arial MT"/>
              </a:rPr>
              <a:t>m</a:t>
            </a:r>
            <a:r>
              <a:rPr sz="3700" b="0" i="0" spc="-145" dirty="0">
                <a:latin typeface="Arial MT"/>
                <a:cs typeface="Arial MT"/>
              </a:rPr>
              <a:t> </a:t>
            </a:r>
            <a:r>
              <a:rPr sz="3700" b="0" i="0" spc="-120" dirty="0">
                <a:latin typeface="Arial MT"/>
                <a:cs typeface="Arial MT"/>
              </a:rPr>
              <a:t>Statement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13144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sz="2750" b="1" spc="75" dirty="0">
                <a:latin typeface="Arial"/>
                <a:cs typeface="Arial"/>
              </a:rPr>
              <a:t>How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40" dirty="0">
                <a:latin typeface="Arial"/>
                <a:cs typeface="Arial"/>
              </a:rPr>
              <a:t>to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-20" dirty="0">
                <a:latin typeface="Arial"/>
                <a:cs typeface="Arial"/>
              </a:rPr>
              <a:t>build</a:t>
            </a:r>
            <a:r>
              <a:rPr sz="2750" b="1" spc="15" dirty="0">
                <a:latin typeface="Arial"/>
                <a:cs typeface="Arial"/>
              </a:rPr>
              <a:t> </a:t>
            </a:r>
            <a:r>
              <a:rPr sz="2750" b="1" spc="65" dirty="0">
                <a:latin typeface="Arial"/>
                <a:cs typeface="Arial"/>
              </a:rPr>
              <a:t>a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i="1" spc="-15" dirty="0">
                <a:solidFill>
                  <a:srgbClr val="0076BA"/>
                </a:solidFill>
                <a:latin typeface="Arial"/>
                <a:cs typeface="Arial"/>
              </a:rPr>
              <a:t>universal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based </a:t>
            </a:r>
            <a:r>
              <a:rPr sz="2750" i="1" spc="40" dirty="0">
                <a:solidFill>
                  <a:srgbClr val="0076BA"/>
                </a:solidFill>
                <a:latin typeface="Arial"/>
                <a:cs typeface="Arial"/>
              </a:rPr>
              <a:t>time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5" dirty="0">
                <a:solidFill>
                  <a:srgbClr val="0076BA"/>
                </a:solidFill>
                <a:latin typeface="Arial"/>
                <a:cs typeface="Arial"/>
              </a:rPr>
              <a:t>synchronization </a:t>
            </a:r>
            <a:r>
              <a:rPr sz="2750" i="1" spc="-75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solution </a:t>
            </a:r>
            <a:r>
              <a:rPr sz="2750" b="1" spc="15" dirty="0">
                <a:latin typeface="Arial"/>
                <a:cs typeface="Arial"/>
              </a:rPr>
              <a:t>for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resource </a:t>
            </a:r>
            <a:r>
              <a:rPr sz="2750" i="1" spc="25" dirty="0">
                <a:solidFill>
                  <a:srgbClr val="0076BA"/>
                </a:solidFill>
                <a:latin typeface="Arial"/>
                <a:cs typeface="Arial"/>
              </a:rPr>
              <a:t>constrained </a:t>
            </a:r>
            <a:r>
              <a:rPr sz="2750" b="1" spc="30" dirty="0">
                <a:latin typeface="Arial"/>
                <a:cs typeface="Arial"/>
              </a:rPr>
              <a:t>commercial </a:t>
            </a:r>
            <a:r>
              <a:rPr sz="2750" b="1" spc="-15" dirty="0">
                <a:latin typeface="Arial"/>
                <a:cs typeface="Arial"/>
              </a:rPr>
              <a:t>off </a:t>
            </a:r>
            <a:r>
              <a:rPr sz="2750" b="1" spc="30" dirty="0">
                <a:latin typeface="Arial"/>
                <a:cs typeface="Arial"/>
              </a:rPr>
              <a:t>the </a:t>
            </a:r>
            <a:r>
              <a:rPr sz="2750" b="1" spc="-10" dirty="0">
                <a:latin typeface="Arial"/>
                <a:cs typeface="Arial"/>
              </a:rPr>
              <a:t>shelf 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15" dirty="0">
                <a:latin typeface="Arial"/>
                <a:cs typeface="Arial"/>
              </a:rPr>
              <a:t>heterogeneous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devices?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6471" y="2555300"/>
            <a:ext cx="591629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No Custom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Hardware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Heterogeneous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software,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network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and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radio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support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1152" y="4241367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2633980" cy="8782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b="1" i="1" spc="-10" dirty="0">
                <a:solidFill>
                  <a:srgbClr val="FF644E"/>
                </a:solidFill>
                <a:latin typeface="Arial"/>
                <a:cs typeface="Arial"/>
              </a:rPr>
              <a:t>Low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25" dirty="0">
                <a:solidFill>
                  <a:srgbClr val="FF644E"/>
                </a:solidFill>
                <a:latin typeface="Arial"/>
                <a:cs typeface="Arial"/>
              </a:rPr>
              <a:t>energy,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bandwidth </a:t>
            </a:r>
            <a:r>
              <a:rPr sz="1850" b="1" i="1" spc="-49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and computational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82956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5" dirty="0">
                <a:latin typeface="Arial MT"/>
                <a:cs typeface="Arial MT"/>
              </a:rPr>
              <a:t>Ou</a:t>
            </a:r>
            <a:r>
              <a:rPr sz="3250" b="0" i="0" spc="-5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App</a:t>
            </a:r>
            <a:r>
              <a:rPr sz="3250" b="0" i="0" spc="-140" dirty="0">
                <a:latin typeface="Arial MT"/>
                <a:cs typeface="Arial MT"/>
              </a:rPr>
              <a:t>r</a:t>
            </a:r>
            <a:r>
              <a:rPr sz="3250" b="0" i="0" spc="-120" dirty="0">
                <a:latin typeface="Arial MT"/>
                <a:cs typeface="Arial MT"/>
              </a:rPr>
              <a:t>oaches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Active</a:t>
            </a:r>
            <a:r>
              <a:rPr sz="2600" b="1" i="1" spc="-7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59475" y="5690691"/>
            <a:ext cx="26111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20" dirty="0">
                <a:solidFill>
                  <a:srgbClr val="0076BA"/>
                </a:solidFill>
                <a:latin typeface="Arial"/>
                <a:cs typeface="Arial"/>
              </a:rPr>
              <a:t>Passive</a:t>
            </a:r>
            <a:r>
              <a:rPr sz="2600" b="1" i="1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93177" y="2461143"/>
            <a:ext cx="3746500" cy="3792854"/>
            <a:chOff x="5393177" y="2461143"/>
            <a:chExt cx="3746500" cy="3792854"/>
          </a:xfrm>
        </p:grpSpPr>
        <p:sp>
          <p:nvSpPr>
            <p:cNvPr id="79" name="object 79"/>
            <p:cNvSpPr/>
            <p:nvPr/>
          </p:nvSpPr>
          <p:spPr>
            <a:xfrm>
              <a:off x="5428906" y="2505914"/>
              <a:ext cx="3666490" cy="3703320"/>
            </a:xfrm>
            <a:custGeom>
              <a:avLst/>
              <a:gdLst/>
              <a:ahLst/>
              <a:cxnLst/>
              <a:rect l="l" t="t" r="r" b="b"/>
              <a:pathLst>
                <a:path w="3666490" h="3703320">
                  <a:moveTo>
                    <a:pt x="0" y="0"/>
                  </a:moveTo>
                  <a:lnTo>
                    <a:pt x="0" y="3703111"/>
                  </a:lnTo>
                  <a:lnTo>
                    <a:pt x="3666000" y="3703111"/>
                  </a:lnTo>
                  <a:lnTo>
                    <a:pt x="366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>
                <a:alpha val="41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3177" y="2461143"/>
              <a:ext cx="3746500" cy="3792653"/>
            </a:xfrm>
            <a:prstGeom prst="rect">
              <a:avLst/>
            </a:prstGeom>
          </p:spPr>
        </p:pic>
      </p:grp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179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H</a:t>
            </a:r>
            <a:r>
              <a:rPr sz="3850" i="1" spc="-90" dirty="0">
                <a:latin typeface="Arial"/>
                <a:cs typeface="Arial"/>
              </a:rPr>
              <a:t>arvestin</a:t>
            </a:r>
            <a:r>
              <a:rPr sz="3850" i="1" spc="-15" dirty="0">
                <a:latin typeface="Arial"/>
                <a:cs typeface="Arial"/>
              </a:rPr>
              <a:t>g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A</a:t>
            </a:r>
            <a:r>
              <a:rPr sz="3850" i="1" spc="-20" dirty="0">
                <a:latin typeface="Arial"/>
                <a:cs typeface="Arial"/>
              </a:rPr>
              <a:t>mbien</a:t>
            </a:r>
            <a:r>
              <a:rPr sz="3850" i="1" spc="30" dirty="0">
                <a:latin typeface="Arial"/>
                <a:cs typeface="Arial"/>
              </a:rPr>
              <a:t>t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290" dirty="0">
                <a:solidFill>
                  <a:srgbClr val="FF644E"/>
                </a:solidFill>
                <a:latin typeface="Arial"/>
                <a:cs typeface="Arial"/>
              </a:rPr>
              <a:t>E</a:t>
            </a:r>
            <a:r>
              <a:rPr sz="3850" i="1" spc="-90" dirty="0">
                <a:latin typeface="Arial"/>
                <a:cs typeface="Arial"/>
              </a:rPr>
              <a:t>vent</a:t>
            </a:r>
            <a:r>
              <a:rPr sz="3850" i="1" spc="-10" dirty="0">
                <a:latin typeface="Arial"/>
                <a:cs typeface="Arial"/>
              </a:rPr>
              <a:t>s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spc="-5" dirty="0">
                <a:latin typeface="Arial MT"/>
                <a:cs typeface="Arial MT"/>
              </a:rPr>
              <a:t>t</a:t>
            </a:r>
            <a:r>
              <a:rPr sz="3850" spc="150" dirty="0">
                <a:latin typeface="Arial MT"/>
                <a:cs typeface="Arial MT"/>
              </a:rPr>
              <a:t>o</a:t>
            </a:r>
            <a:r>
              <a:rPr sz="3850" spc="-150" dirty="0">
                <a:latin typeface="Arial MT"/>
                <a:cs typeface="Arial MT"/>
              </a:rPr>
              <a:t> </a:t>
            </a:r>
            <a:r>
              <a:rPr sz="3850" i="1" spc="-145" dirty="0">
                <a:solidFill>
                  <a:srgbClr val="FF644E"/>
                </a:solidFill>
                <a:latin typeface="Arial"/>
                <a:cs typeface="Arial"/>
              </a:rPr>
              <a:t>S</a:t>
            </a:r>
            <a:r>
              <a:rPr sz="3850" i="1" spc="-60" dirty="0">
                <a:latin typeface="Arial"/>
                <a:cs typeface="Arial"/>
              </a:rPr>
              <a:t>ynch</a:t>
            </a:r>
            <a:r>
              <a:rPr sz="3850" i="1" spc="-135" dirty="0">
                <a:latin typeface="Arial"/>
                <a:cs typeface="Arial"/>
              </a:rPr>
              <a:t>r</a:t>
            </a:r>
            <a:r>
              <a:rPr sz="3850" i="1" spc="-114" dirty="0">
                <a:latin typeface="Arial"/>
                <a:cs typeface="Arial"/>
              </a:rPr>
              <a:t>onize  </a:t>
            </a:r>
            <a:r>
              <a:rPr sz="3850" i="1" spc="-90" dirty="0">
                <a:solidFill>
                  <a:srgbClr val="FF644E"/>
                </a:solidFill>
                <a:latin typeface="Arial"/>
                <a:cs typeface="Arial"/>
              </a:rPr>
              <a:t>T</a:t>
            </a:r>
            <a:r>
              <a:rPr sz="3850" i="1" spc="-90" dirty="0">
                <a:latin typeface="Arial"/>
                <a:cs typeface="Arial"/>
              </a:rPr>
              <a:t>ime </a:t>
            </a:r>
            <a:r>
              <a:rPr sz="3850" spc="-50" dirty="0">
                <a:latin typeface="Arial MT"/>
                <a:cs typeface="Arial MT"/>
              </a:rPr>
              <a:t>across </a:t>
            </a:r>
            <a:r>
              <a:rPr sz="3850" spc="-70" dirty="0">
                <a:latin typeface="Arial MT"/>
                <a:cs typeface="Arial MT"/>
              </a:rPr>
              <a:t>heterogeneous </a:t>
            </a:r>
            <a:r>
              <a:rPr sz="3850" spc="-95" dirty="0">
                <a:latin typeface="Arial MT"/>
                <a:cs typeface="Arial MT"/>
              </a:rPr>
              <a:t>IoT </a:t>
            </a:r>
            <a:r>
              <a:rPr sz="3850" spc="-85" dirty="0">
                <a:latin typeface="Arial MT"/>
                <a:cs typeface="Arial MT"/>
              </a:rPr>
              <a:t>Devices </a:t>
            </a:r>
            <a:r>
              <a:rPr sz="3850" spc="-80" dirty="0">
                <a:latin typeface="Arial MT"/>
                <a:cs typeface="Arial MT"/>
              </a:rPr>
              <a:t> </a:t>
            </a:r>
            <a:r>
              <a:rPr sz="3850" spc="-204" dirty="0">
                <a:latin typeface="Arial MT"/>
                <a:cs typeface="Arial MT"/>
              </a:rPr>
              <a:t>(</a:t>
            </a:r>
            <a:r>
              <a:rPr sz="3850" i="1" spc="-204" dirty="0">
                <a:solidFill>
                  <a:srgbClr val="FF644E"/>
                </a:solidFill>
                <a:latin typeface="Arial"/>
                <a:cs typeface="Arial"/>
              </a:rPr>
              <a:t>HAEST</a:t>
            </a:r>
            <a:r>
              <a:rPr sz="3850" spc="-204" dirty="0">
                <a:latin typeface="Arial MT"/>
                <a:cs typeface="Arial MT"/>
              </a:rPr>
              <a:t>)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0" dirty="0">
                <a:latin typeface="Arial MT"/>
                <a:cs typeface="Arial MT"/>
              </a:rPr>
              <a:t>Passiv</a:t>
            </a:r>
            <a:r>
              <a:rPr sz="3250" spc="-120" dirty="0">
                <a:latin typeface="Arial MT"/>
                <a:cs typeface="Arial MT"/>
              </a:rPr>
              <a:t>e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45" dirty="0">
                <a:latin typeface="Arial MT"/>
                <a:cs typeface="Arial MT"/>
              </a:rPr>
              <a:t>Sensin</a:t>
            </a:r>
            <a:r>
              <a:rPr sz="3250" spc="-90" dirty="0">
                <a:latin typeface="Arial MT"/>
                <a:cs typeface="Arial MT"/>
              </a:rPr>
              <a:t>g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85" dirty="0">
                <a:latin typeface="Arial MT"/>
                <a:cs typeface="Arial MT"/>
              </a:rPr>
              <a:t>App</a:t>
            </a:r>
            <a:r>
              <a:rPr sz="3250" spc="-140" dirty="0">
                <a:latin typeface="Arial MT"/>
                <a:cs typeface="Arial MT"/>
              </a:rPr>
              <a:t>r</a:t>
            </a:r>
            <a:r>
              <a:rPr sz="3250" spc="-100" dirty="0">
                <a:latin typeface="Arial MT"/>
                <a:cs typeface="Arial MT"/>
              </a:rPr>
              <a:t>oach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874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Principl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60" dirty="0">
                <a:latin typeface="Arial MT"/>
                <a:cs typeface="Arial MT"/>
              </a:rPr>
              <a:t>Idea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94668" y="3745805"/>
            <a:ext cx="32702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2969" y="3932355"/>
            <a:ext cx="393700" cy="226695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85801" y="5111155"/>
            <a:ext cx="156845" cy="304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784817" y="2380580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4" y="2056308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3" y="4757539"/>
            <a:ext cx="55880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5"/>
              </a:spcBef>
            </a:pPr>
            <a:r>
              <a:rPr sz="1200" b="1" spc="20" dirty="0">
                <a:latin typeface="Arial"/>
                <a:cs typeface="Arial"/>
              </a:rPr>
              <a:t>Opt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15" dirty="0">
                <a:latin typeface="Arial"/>
                <a:cs typeface="Arial"/>
              </a:rPr>
              <a:t>cal  Sensor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30" dirty="0">
                <a:latin typeface="Arial"/>
                <a:cs typeface="Arial"/>
              </a:rPr>
              <a:t>M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20" dirty="0">
                <a:latin typeface="Arial"/>
                <a:cs typeface="Arial"/>
              </a:rPr>
              <a:t>crophone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819439"/>
            <a:ext cx="182880" cy="1091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200" b="1" spc="15" dirty="0">
                <a:latin typeface="Arial"/>
                <a:cs typeface="Arial"/>
              </a:rPr>
              <a:t>Device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Clocks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9529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5" dirty="0">
                <a:latin typeface="Arial MT"/>
                <a:cs typeface="Arial MT"/>
              </a:rPr>
              <a:t>An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Platform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1968" y="6122888"/>
            <a:ext cx="165163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00" spc="-95" dirty="0">
                <a:latin typeface="Arial MT"/>
                <a:cs typeface="Arial MT"/>
              </a:rPr>
              <a:t>Ha</a:t>
            </a:r>
            <a:r>
              <a:rPr sz="3100" spc="-110" dirty="0">
                <a:latin typeface="Arial MT"/>
                <a:cs typeface="Arial MT"/>
              </a:rPr>
              <a:t>r</a:t>
            </a:r>
            <a:r>
              <a:rPr sz="3100" spc="-20" dirty="0">
                <a:latin typeface="Arial MT"/>
                <a:cs typeface="Arial MT"/>
              </a:rPr>
              <a:t>dwa</a:t>
            </a:r>
            <a:r>
              <a:rPr sz="3100" spc="-75" dirty="0">
                <a:latin typeface="Arial MT"/>
                <a:cs typeface="Arial MT"/>
              </a:rPr>
              <a:t>r</a:t>
            </a:r>
            <a:r>
              <a:rPr sz="3100" spc="-120" dirty="0">
                <a:latin typeface="Arial MT"/>
                <a:cs typeface="Arial MT"/>
              </a:rPr>
              <a:t>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90441" y="4364633"/>
            <a:ext cx="30676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55" dirty="0">
                <a:latin typeface="Arial MT"/>
                <a:cs typeface="Arial MT"/>
              </a:rPr>
              <a:t>Operating</a:t>
            </a:r>
            <a:r>
              <a:rPr sz="3100" spc="-70" dirty="0">
                <a:latin typeface="Arial MT"/>
                <a:cs typeface="Arial MT"/>
              </a:rPr>
              <a:t> </a:t>
            </a:r>
            <a:r>
              <a:rPr sz="310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3347" y="2596554"/>
            <a:ext cx="189611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40" dirty="0">
                <a:latin typeface="Arial MT"/>
                <a:cs typeface="Arial MT"/>
              </a:rPr>
              <a:t>Application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89623" y="3559174"/>
            <a:ext cx="17037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02323" y="5396012"/>
            <a:ext cx="16910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1462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85" dirty="0">
                <a:latin typeface="Arial MT"/>
                <a:cs typeface="Arial MT"/>
              </a:rPr>
              <a:t>Resea</a:t>
            </a:r>
            <a:r>
              <a:rPr sz="3250" b="0" i="0" spc="-195" dirty="0">
                <a:latin typeface="Arial MT"/>
                <a:cs typeface="Arial MT"/>
              </a:rPr>
              <a:t>r</a:t>
            </a:r>
            <a:r>
              <a:rPr sz="3250" b="0" i="0" spc="-70" dirty="0">
                <a:latin typeface="Arial MT"/>
                <a:cs typeface="Arial MT"/>
              </a:rPr>
              <a:t>c</a:t>
            </a:r>
            <a:r>
              <a:rPr sz="3250" b="0" i="0" spc="-5" dirty="0">
                <a:latin typeface="Arial MT"/>
                <a:cs typeface="Arial MT"/>
              </a:rPr>
              <a:t>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5" dirty="0">
                <a:latin typeface="Arial MT"/>
                <a:cs typeface="Arial MT"/>
              </a:rPr>
              <a:t>Challenges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1864964"/>
            <a:ext cx="8896985" cy="32918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8285" marR="127000" indent="-236220">
              <a:lnSpc>
                <a:spcPts val="2090"/>
              </a:lnSpc>
              <a:spcBef>
                <a:spcPts val="32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20" dirty="0">
                <a:latin typeface="Arial"/>
                <a:cs typeface="Arial"/>
              </a:rPr>
              <a:t>Event</a:t>
            </a:r>
            <a:r>
              <a:rPr sz="1900" b="1" dirty="0">
                <a:latin typeface="Arial"/>
                <a:cs typeface="Arial"/>
              </a:rPr>
              <a:t> Detection: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i="1" spc="15" dirty="0">
                <a:latin typeface="Arial"/>
                <a:cs typeface="Arial"/>
              </a:rPr>
              <a:t>Lightweight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5" dirty="0">
                <a:latin typeface="Arial MT"/>
                <a:cs typeface="Arial MT"/>
              </a:rPr>
              <a:t>(throughput </a:t>
            </a:r>
            <a:r>
              <a:rPr sz="1900" spc="25" dirty="0">
                <a:latin typeface="Arial MT"/>
                <a:cs typeface="Arial MT"/>
              </a:rPr>
              <a:t>&gt;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1k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samples/sec),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i="1" spc="-25" dirty="0">
                <a:latin typeface="Arial"/>
                <a:cs typeface="Arial"/>
              </a:rPr>
              <a:t>Universal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-30" dirty="0">
                <a:latin typeface="Arial MT"/>
                <a:cs typeface="Arial MT"/>
              </a:rPr>
              <a:t>(shared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algorithm) </a:t>
            </a:r>
            <a:r>
              <a:rPr sz="1900" spc="5" dirty="0">
                <a:latin typeface="Arial MT"/>
                <a:cs typeface="Arial MT"/>
              </a:rPr>
              <a:t>and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i="1" spc="-15" dirty="0">
                <a:latin typeface="Arial"/>
                <a:cs typeface="Arial"/>
              </a:rPr>
              <a:t>Scalable</a:t>
            </a:r>
            <a:r>
              <a:rPr sz="1900" i="1" spc="-5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(No</a:t>
            </a:r>
            <a:r>
              <a:rPr sz="1900" spc="-5" dirty="0">
                <a:latin typeface="Arial MT"/>
                <a:cs typeface="Arial MT"/>
              </a:rPr>
              <a:t> Manual </a:t>
            </a:r>
            <a:r>
              <a:rPr sz="1900" spc="-10" dirty="0">
                <a:latin typeface="Arial MT"/>
                <a:cs typeface="Arial MT"/>
              </a:rPr>
              <a:t>Calibration)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7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dirty="0">
                <a:latin typeface="Arial MT"/>
                <a:cs typeface="Arial MT"/>
              </a:rPr>
              <a:t>Cadence: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throughput</a:t>
            </a:r>
            <a:r>
              <a:rPr sz="1900" spc="-5" dirty="0">
                <a:latin typeface="Arial MT"/>
                <a:cs typeface="Arial MT"/>
              </a:rPr>
              <a:t> 33 </a:t>
            </a:r>
            <a:r>
              <a:rPr sz="1900" spc="10" dirty="0">
                <a:latin typeface="Arial MT"/>
                <a:cs typeface="Arial MT"/>
              </a:rPr>
              <a:t>samples/sec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dedicated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deep</a:t>
            </a:r>
            <a:r>
              <a:rPr sz="1900" spc="-5" dirty="0">
                <a:latin typeface="Arial MT"/>
                <a:cs typeface="Arial MT"/>
              </a:rPr>
              <a:t> learning </a:t>
            </a:r>
            <a:r>
              <a:rPr sz="1900" spc="15" dirty="0">
                <a:latin typeface="Arial MT"/>
                <a:cs typeface="Arial MT"/>
              </a:rPr>
              <a:t>model</a:t>
            </a:r>
            <a:endParaRPr sz="1900">
              <a:latin typeface="Arial MT"/>
              <a:cs typeface="Arial MT"/>
            </a:endParaRPr>
          </a:p>
          <a:p>
            <a:pPr marL="248285" marR="553085" indent="-236220">
              <a:lnSpc>
                <a:spcPts val="2010"/>
              </a:lnSpc>
              <a:spcBef>
                <a:spcPts val="188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5" dirty="0">
                <a:latin typeface="Arial"/>
                <a:cs typeface="Arial"/>
              </a:rPr>
              <a:t>Delay </a:t>
            </a:r>
            <a:r>
              <a:rPr sz="1900" b="1" spc="-15" dirty="0">
                <a:latin typeface="Arial"/>
                <a:cs typeface="Arial"/>
              </a:rPr>
              <a:t>Adjusted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Clock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Sync: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single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event 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detected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delay</a:t>
            </a:r>
            <a:r>
              <a:rPr sz="1900" dirty="0">
                <a:latin typeface="Arial MT"/>
                <a:cs typeface="Arial MT"/>
              </a:rPr>
              <a:t> across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10" dirty="0">
                <a:latin typeface="Arial MT"/>
                <a:cs typeface="Arial MT"/>
              </a:rPr>
              <a:t>Ambient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signals travel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asymmetric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distances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towards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the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585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-10" dirty="0">
                <a:latin typeface="Arial MT"/>
                <a:cs typeface="Arial MT"/>
              </a:rPr>
              <a:t>Signals</a:t>
            </a:r>
            <a:r>
              <a:rPr sz="1900" spc="-5" dirty="0">
                <a:latin typeface="Arial MT"/>
                <a:cs typeface="Arial MT"/>
              </a:rPr>
              <a:t> may </a:t>
            </a:r>
            <a:r>
              <a:rPr sz="1900" spc="-25" dirty="0">
                <a:latin typeface="Arial MT"/>
                <a:cs typeface="Arial MT"/>
              </a:rPr>
              <a:t>have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drastically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90" dirty="0">
                <a:latin typeface="Arial MT"/>
                <a:cs typeface="Arial MT"/>
              </a:rPr>
              <a:t>di</a:t>
            </a:r>
            <a:r>
              <a:rPr sz="1900" spc="-90" dirty="0">
                <a:latin typeface="SimSun"/>
                <a:cs typeface="SimSun"/>
              </a:rPr>
              <a:t>ff</a:t>
            </a:r>
            <a:r>
              <a:rPr sz="1900" spc="-90" dirty="0">
                <a:latin typeface="Arial MT"/>
                <a:cs typeface="Arial MT"/>
              </a:rPr>
              <a:t>erent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propagation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speeds</a:t>
            </a:r>
            <a:endParaRPr sz="190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1664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2850" b="1" spc="44" baseline="2923" dirty="0">
                <a:latin typeface="Arial"/>
                <a:cs typeface="Arial"/>
              </a:rPr>
              <a:t>Network-wide</a:t>
            </a:r>
            <a:r>
              <a:rPr sz="2850" b="1" spc="-15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Sync</a:t>
            </a:r>
            <a:r>
              <a:rPr sz="2850" spc="-37" baseline="2923" dirty="0">
                <a:latin typeface="Arial MT"/>
                <a:cs typeface="Arial MT"/>
              </a:rPr>
              <a:t>: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-22" baseline="2923" dirty="0">
                <a:latin typeface="Arial MT"/>
                <a:cs typeface="Arial MT"/>
              </a:rPr>
              <a:t>all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sensors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60" baseline="2923" dirty="0">
                <a:latin typeface="Arial MT"/>
                <a:cs typeface="Arial MT"/>
              </a:rPr>
              <a:t>a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30" baseline="2923" dirty="0">
                <a:latin typeface="Arial MT"/>
                <a:cs typeface="Arial MT"/>
              </a:rPr>
              <a:t>network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67" baseline="2923" dirty="0">
                <a:latin typeface="Arial MT"/>
                <a:cs typeface="Arial MT"/>
              </a:rPr>
              <a:t>do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not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observe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events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common</a:t>
            </a:r>
            <a:endParaRPr sz="2850" baseline="292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316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5" dirty="0">
                <a:latin typeface="Arial MT"/>
                <a:cs typeface="Arial MT"/>
              </a:rPr>
              <a:t>Even</a:t>
            </a:r>
            <a:r>
              <a:rPr sz="3250" spc="-55" dirty="0">
                <a:latin typeface="Arial MT"/>
                <a:cs typeface="Arial MT"/>
              </a:rPr>
              <a:t>t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10" dirty="0">
                <a:latin typeface="Arial MT"/>
                <a:cs typeface="Arial MT"/>
              </a:rPr>
              <a:t>Detectio</a:t>
            </a:r>
            <a:r>
              <a:rPr sz="3250" spc="-50" dirty="0">
                <a:latin typeface="Arial MT"/>
                <a:cs typeface="Arial MT"/>
              </a:rPr>
              <a:t>n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5" dirty="0">
                <a:latin typeface="Arial MT"/>
                <a:cs typeface="Arial MT"/>
              </a:rPr>
              <a:t>—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25" dirty="0">
                <a:latin typeface="Arial MT"/>
                <a:cs typeface="Arial MT"/>
              </a:rPr>
              <a:t>Intuition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7791" y="2184003"/>
            <a:ext cx="140970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sz="1850" b="1" i="1" spc="-15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850" b="1" i="1" spc="-9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45" dirty="0">
                <a:solidFill>
                  <a:srgbClr val="FF644E"/>
                </a:solidFill>
                <a:latin typeface="Arial"/>
                <a:cs typeface="Arial"/>
              </a:rPr>
              <a:t>Data </a:t>
            </a:r>
            <a:r>
              <a:rPr sz="1850" b="1" i="1" spc="-50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Distribution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850" y="2242939"/>
            <a:ext cx="106934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Auto- </a:t>
            </a:r>
            <a:r>
              <a:rPr sz="1850" b="1" i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encoders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688262" y="2242939"/>
            <a:ext cx="101663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Distance  </a:t>
            </a:r>
            <a:r>
              <a:rPr sz="1850" b="1" i="1" spc="-20" dirty="0">
                <a:solidFill>
                  <a:srgbClr val="FF644E"/>
                </a:solidFill>
                <a:latin typeface="Arial"/>
                <a:cs typeface="Arial"/>
              </a:rPr>
              <a:t>Scores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706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6449" y="4912338"/>
            <a:ext cx="3038475" cy="209677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sz="2250" b="1" i="1" spc="-20" dirty="0">
                <a:solidFill>
                  <a:srgbClr val="FF644E"/>
                </a:solidFill>
                <a:latin typeface="Arial"/>
                <a:cs typeface="Arial"/>
              </a:rPr>
              <a:t>Scalable:</a:t>
            </a:r>
            <a:r>
              <a:rPr sz="2250" b="1" i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250" b="1" i="1" spc="20" dirty="0">
                <a:latin typeface="Arial"/>
                <a:cs typeface="Arial"/>
              </a:rPr>
              <a:t>Auto- </a:t>
            </a:r>
            <a:r>
              <a:rPr sz="2250" b="1" i="1" spc="25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encoders </a:t>
            </a:r>
            <a:r>
              <a:rPr sz="2250" b="1" i="1" dirty="0">
                <a:latin typeface="Arial"/>
                <a:cs typeface="Arial"/>
              </a:rPr>
              <a:t>training </a:t>
            </a:r>
            <a:r>
              <a:rPr sz="2250" b="1" i="1" spc="-70" dirty="0">
                <a:latin typeface="Arial"/>
                <a:cs typeface="Arial"/>
              </a:rPr>
              <a:t>is </a:t>
            </a:r>
            <a:r>
              <a:rPr sz="2250" b="1" i="1" spc="-65" dirty="0">
                <a:latin typeface="Arial"/>
                <a:cs typeface="Arial"/>
              </a:rPr>
              <a:t> </a:t>
            </a:r>
            <a:r>
              <a:rPr sz="2250" b="1" i="1" spc="-25" dirty="0">
                <a:latin typeface="Arial"/>
                <a:cs typeface="Arial"/>
              </a:rPr>
              <a:t>unsupervised 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eliminating</a:t>
            </a:r>
            <a:r>
              <a:rPr sz="2250" b="1" i="1" spc="-25" dirty="0">
                <a:latin typeface="Arial"/>
                <a:cs typeface="Arial"/>
              </a:rPr>
              <a:t> </a:t>
            </a:r>
            <a:r>
              <a:rPr sz="2250" b="1" i="1" spc="35" dirty="0">
                <a:latin typeface="Arial"/>
                <a:cs typeface="Arial"/>
              </a:rPr>
              <a:t>the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15" dirty="0">
                <a:latin typeface="Arial"/>
                <a:cs typeface="Arial"/>
              </a:rPr>
              <a:t>need </a:t>
            </a:r>
            <a:r>
              <a:rPr sz="2250" b="1" i="1" spc="-61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for </a:t>
            </a:r>
            <a:r>
              <a:rPr sz="2250" b="1" i="1" spc="5" dirty="0">
                <a:latin typeface="Arial"/>
                <a:cs typeface="Arial"/>
              </a:rPr>
              <a:t>manual </a:t>
            </a:r>
            <a:r>
              <a:rPr sz="2250" b="1" i="1" spc="10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calibrations.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  <p:sp>
        <p:nvSpPr>
          <p:cNvPr id="18" name="object 18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730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Lightweight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48539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70" dirty="0">
                <a:latin typeface="Arial MT"/>
                <a:cs typeface="Arial MT"/>
              </a:rPr>
              <a:t>Universal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2447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0" dirty="0">
                <a:latin typeface="Arial MT"/>
                <a:cs typeface="Arial MT"/>
              </a:rPr>
              <a:t>Event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Detection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tackling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high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data</a:t>
            </a:r>
            <a:r>
              <a:rPr sz="3250" b="0" i="0" spc="-130" dirty="0">
                <a:latin typeface="Arial MT"/>
                <a:cs typeface="Arial MT"/>
              </a:rPr>
              <a:t> rates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75576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0" dirty="0">
                <a:latin typeface="Arial MT"/>
                <a:cs typeface="Arial MT"/>
              </a:rPr>
              <a:t>puttin</a:t>
            </a:r>
            <a:r>
              <a:rPr sz="3250" b="0" i="0" spc="-15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</a:t>
            </a:r>
            <a:r>
              <a:rPr sz="3250" b="0" i="0" spc="-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0" dirty="0">
                <a:latin typeface="Arial MT"/>
                <a:cs typeface="Arial MT"/>
              </a:rPr>
              <a:t>al</a:t>
            </a:r>
            <a:r>
              <a:rPr sz="3250" b="0" i="0" spc="-85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together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24688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25" dirty="0">
                <a:latin typeface="Arial MT"/>
                <a:cs typeface="Arial MT"/>
              </a:rPr>
              <a:t>Networked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24006" y="3608288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52050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75" dirty="0">
                <a:latin typeface="Arial MT"/>
                <a:cs typeface="Arial MT"/>
              </a:rPr>
              <a:t>Network-wide</a:t>
            </a:r>
            <a:r>
              <a:rPr sz="3250" spc="-110" dirty="0">
                <a:latin typeface="Arial MT"/>
                <a:cs typeface="Arial MT"/>
              </a:rPr>
              <a:t> </a:t>
            </a:r>
            <a:r>
              <a:rPr sz="3250" spc="-135" dirty="0">
                <a:latin typeface="Arial MT"/>
                <a:cs typeface="Arial MT"/>
              </a:rPr>
              <a:t>Synchronization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90000" y="3155849"/>
          <a:ext cx="1007110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Sensor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3287559"/>
            <a:ext cx="462280" cy="123063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3"/>
            <a:ext cx="462280" cy="13817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43383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47514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23593" y="5175983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042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Overal</a:t>
            </a:r>
            <a:r>
              <a:rPr sz="3250" b="0" i="0" spc="-60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0" dirty="0">
                <a:latin typeface="Arial MT"/>
                <a:cs typeface="Arial MT"/>
              </a:rPr>
              <a:t>Design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5" dirty="0">
                <a:latin typeface="Arial MT"/>
                <a:cs typeface="Arial MT"/>
              </a:rPr>
              <a:t>Evaluations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00" y="1641633"/>
            <a:ext cx="8808720" cy="56368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844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devices</a:t>
            </a:r>
            <a:endParaRPr sz="1900">
              <a:latin typeface="Arial MT"/>
              <a:cs typeface="Arial MT"/>
            </a:endParaRPr>
          </a:p>
          <a:p>
            <a:pPr marL="690245" marR="823594" lvl="1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1900" b="1" spc="-15" dirty="0">
                <a:latin typeface="Arial"/>
                <a:cs typeface="Arial"/>
              </a:rPr>
              <a:t>ESP32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Things: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0" dirty="0">
                <a:latin typeface="Arial MT"/>
                <a:cs typeface="Arial MT"/>
              </a:rPr>
              <a:t>32-bit</a:t>
            </a:r>
            <a:r>
              <a:rPr sz="1900" spc="5" dirty="0">
                <a:latin typeface="Arial MT"/>
                <a:cs typeface="Arial MT"/>
              </a:rPr>
              <a:t> dual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Core,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WiFi/BLE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enabled,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hardware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time-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stamping,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65" dirty="0">
                <a:latin typeface="Arial MT"/>
                <a:cs typeface="Arial MT"/>
              </a:rPr>
              <a:t>RTOS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2850" b="1" spc="-22" baseline="2923" dirty="0">
                <a:latin typeface="Arial"/>
                <a:cs typeface="Arial"/>
              </a:rPr>
              <a:t>STK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2650: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spc="60" baseline="2923" dirty="0">
                <a:latin typeface="Arial MT"/>
                <a:cs typeface="Arial MT"/>
              </a:rPr>
              <a:t>32-bit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single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15" baseline="2923" dirty="0">
                <a:latin typeface="Arial MT"/>
                <a:cs typeface="Arial MT"/>
              </a:rPr>
              <a:t>Core,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37" baseline="2923" dirty="0">
                <a:latin typeface="Arial MT"/>
                <a:cs typeface="Arial MT"/>
              </a:rPr>
              <a:t>BLE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enabled,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15" baseline="2923" dirty="0">
                <a:latin typeface="Arial MT"/>
                <a:cs typeface="Arial MT"/>
              </a:rPr>
              <a:t>software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37" baseline="2923" dirty="0">
                <a:latin typeface="Arial MT"/>
                <a:cs typeface="Arial MT"/>
              </a:rPr>
              <a:t>time-stamping,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97" baseline="2923" dirty="0">
                <a:latin typeface="Arial MT"/>
                <a:cs typeface="Arial MT"/>
              </a:rPr>
              <a:t>RTOS</a:t>
            </a:r>
            <a:endParaRPr sz="2850" baseline="2923">
              <a:latin typeface="Arial MT"/>
              <a:cs typeface="Arial MT"/>
            </a:endParaRPr>
          </a:p>
          <a:p>
            <a:pPr marL="690245" indent="-207010">
              <a:lnSpc>
                <a:spcPct val="100000"/>
              </a:lnSpc>
              <a:spcBef>
                <a:spcPts val="1280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-45" dirty="0">
                <a:latin typeface="Arial"/>
                <a:cs typeface="Arial"/>
              </a:rPr>
              <a:t>FLORA: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5" dirty="0">
                <a:latin typeface="Arial MT"/>
                <a:cs typeface="Arial MT"/>
              </a:rPr>
              <a:t>8-bit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single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core,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Serial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Communication,</a:t>
            </a:r>
            <a:r>
              <a:rPr sz="1900" spc="10" dirty="0">
                <a:latin typeface="Arial MT"/>
                <a:cs typeface="Arial MT"/>
              </a:rPr>
              <a:t> software </a:t>
            </a:r>
            <a:r>
              <a:rPr sz="1900" spc="25" dirty="0">
                <a:latin typeface="Arial MT"/>
                <a:cs typeface="Arial MT"/>
              </a:rPr>
              <a:t>time-stamping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275"/>
              </a:spcBef>
              <a:buSzPct val="121052"/>
              <a:buFont typeface="Arial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355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50" dirty="0">
                <a:latin typeface="Arial"/>
                <a:cs typeface="Arial"/>
              </a:rPr>
              <a:t>IMU,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optical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10" dirty="0">
                <a:latin typeface="Arial"/>
                <a:cs typeface="Arial"/>
              </a:rPr>
              <a:t> audio</a:t>
            </a:r>
            <a:endParaRPr sz="1900">
              <a:latin typeface="Arial"/>
              <a:cs typeface="Arial"/>
            </a:endParaRPr>
          </a:p>
          <a:p>
            <a:pPr marL="218440" marR="441325" indent="-206375">
              <a:lnSpc>
                <a:spcPts val="2010"/>
              </a:lnSpc>
              <a:spcBef>
                <a:spcPts val="180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2850" spc="-22" baseline="2923" dirty="0">
                <a:latin typeface="Arial MT"/>
                <a:cs typeface="Arial MT"/>
              </a:rPr>
              <a:t>Event </a:t>
            </a:r>
            <a:r>
              <a:rPr sz="2850" spc="37" baseline="2923" dirty="0">
                <a:latin typeface="Arial MT"/>
                <a:cs typeface="Arial MT"/>
              </a:rPr>
              <a:t>detection </a:t>
            </a:r>
            <a:r>
              <a:rPr sz="2850" spc="-7" baseline="2923" dirty="0">
                <a:latin typeface="Arial MT"/>
                <a:cs typeface="Arial MT"/>
              </a:rPr>
              <a:t>results </a:t>
            </a:r>
            <a:r>
              <a:rPr sz="2850" spc="7" baseline="2923" dirty="0">
                <a:latin typeface="Arial MT"/>
                <a:cs typeface="Arial MT"/>
              </a:rPr>
              <a:t>using </a:t>
            </a:r>
            <a:r>
              <a:rPr sz="2850" spc="30" baseline="2923" dirty="0">
                <a:latin typeface="Arial MT"/>
                <a:cs typeface="Arial MT"/>
              </a:rPr>
              <a:t>data-sets: </a:t>
            </a:r>
            <a:r>
              <a:rPr sz="2850" b="1" spc="44" baseline="2923" dirty="0">
                <a:latin typeface="Arial"/>
                <a:cs typeface="Arial"/>
              </a:rPr>
              <a:t>UCI </a:t>
            </a:r>
            <a:r>
              <a:rPr sz="2850" b="1" spc="-15" baseline="2923" dirty="0">
                <a:latin typeface="Arial"/>
                <a:cs typeface="Arial"/>
              </a:rPr>
              <a:t>HAPT </a:t>
            </a:r>
            <a:r>
              <a:rPr sz="2850" b="1" spc="15" baseline="2923" dirty="0">
                <a:latin typeface="Arial"/>
                <a:cs typeface="Arial"/>
              </a:rPr>
              <a:t>(IMU) </a:t>
            </a:r>
            <a:r>
              <a:rPr sz="2850" spc="15" baseline="2923" dirty="0">
                <a:latin typeface="Arial MT"/>
                <a:cs typeface="Arial MT"/>
              </a:rPr>
              <a:t>and </a:t>
            </a:r>
            <a:r>
              <a:rPr sz="2850" b="1" spc="-22" baseline="2923" dirty="0">
                <a:latin typeface="Arial"/>
                <a:cs typeface="Arial"/>
              </a:rPr>
              <a:t>DCASE </a:t>
            </a:r>
            <a:r>
              <a:rPr sz="2850" b="1" spc="-7" baseline="2923" dirty="0">
                <a:latin typeface="Arial"/>
                <a:cs typeface="Arial"/>
              </a:rPr>
              <a:t>2016 </a:t>
            </a:r>
            <a:r>
              <a:rPr sz="2850" b="1" spc="-780" baseline="2923" dirty="0">
                <a:latin typeface="Arial"/>
                <a:cs typeface="Arial"/>
              </a:rPr>
              <a:t> </a:t>
            </a:r>
            <a:r>
              <a:rPr sz="1900" b="1" spc="-45" dirty="0">
                <a:latin typeface="Arial"/>
                <a:cs typeface="Arial"/>
              </a:rPr>
              <a:t>(Audio)</a:t>
            </a:r>
            <a:endParaRPr sz="1900">
              <a:latin typeface="Arial"/>
              <a:cs typeface="Arial"/>
            </a:endParaRPr>
          </a:p>
          <a:p>
            <a:pPr marL="218440" indent="-206375">
              <a:lnSpc>
                <a:spcPts val="2185"/>
              </a:lnSpc>
              <a:spcBef>
                <a:spcPts val="133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25" dirty="0">
                <a:latin typeface="Arial MT"/>
                <a:cs typeface="Arial MT"/>
              </a:rPr>
              <a:t>Clock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parameter</a:t>
            </a:r>
            <a:r>
              <a:rPr sz="1900" spc="10" dirty="0">
                <a:latin typeface="Arial MT"/>
                <a:cs typeface="Arial MT"/>
              </a:rPr>
              <a:t> estimation: </a:t>
            </a:r>
            <a:r>
              <a:rPr sz="1900" spc="5" dirty="0">
                <a:latin typeface="Arial MT"/>
                <a:cs typeface="Arial MT"/>
              </a:rPr>
              <a:t>characterization </a:t>
            </a:r>
            <a:r>
              <a:rPr sz="1900" spc="30" dirty="0">
                <a:latin typeface="Arial MT"/>
                <a:cs typeface="Arial MT"/>
              </a:rPr>
              <a:t>of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b="1" spc="-25" dirty="0">
                <a:latin typeface="Arial"/>
                <a:cs typeface="Arial"/>
              </a:rPr>
              <a:t>frequency,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sampling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rate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endParaRPr sz="1900">
              <a:latin typeface="Arial MT"/>
              <a:cs typeface="Arial MT"/>
            </a:endParaRPr>
          </a:p>
          <a:p>
            <a:pPr marL="218440">
              <a:lnSpc>
                <a:spcPts val="2185"/>
              </a:lnSpc>
            </a:pPr>
            <a:r>
              <a:rPr sz="1900" b="1" spc="-15" dirty="0">
                <a:latin typeface="Arial"/>
                <a:cs typeface="Arial"/>
              </a:rPr>
              <a:t>sensor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type </a:t>
            </a:r>
            <a:r>
              <a:rPr sz="1900" spc="-110" dirty="0">
                <a:latin typeface="Arial MT"/>
                <a:cs typeface="Arial MT"/>
              </a:rPr>
              <a:t>a</a:t>
            </a:r>
            <a:r>
              <a:rPr sz="1900" spc="-110" dirty="0">
                <a:latin typeface="SimSun"/>
                <a:cs typeface="SimSun"/>
              </a:rPr>
              <a:t>ff</a:t>
            </a:r>
            <a:r>
              <a:rPr sz="1900" spc="-110" dirty="0">
                <a:latin typeface="Arial MT"/>
                <a:cs typeface="Arial MT"/>
              </a:rPr>
              <a:t>ects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b="1" spc="10" dirty="0">
                <a:latin typeface="Arial"/>
                <a:cs typeface="Arial"/>
              </a:rPr>
              <a:t>clock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drift</a:t>
            </a:r>
            <a:endParaRPr sz="1900">
              <a:latin typeface="Arial"/>
              <a:cs typeface="Arial"/>
            </a:endParaRPr>
          </a:p>
          <a:p>
            <a:pPr marL="218440" marR="862330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20" dirty="0">
                <a:latin typeface="Arial MT"/>
                <a:cs typeface="Arial MT"/>
              </a:rPr>
              <a:t>Case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Studies: </a:t>
            </a:r>
            <a:r>
              <a:rPr sz="1900" b="1" spc="10" dirty="0">
                <a:latin typeface="Arial"/>
                <a:cs typeface="Arial"/>
              </a:rPr>
              <a:t>Smart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Home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b="1" spc="-20" dirty="0">
                <a:latin typeface="Arial"/>
                <a:cs typeface="Arial"/>
              </a:rPr>
              <a:t>WBAN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25" dirty="0">
                <a:latin typeface="Arial MT"/>
                <a:cs typeface="Arial MT"/>
              </a:rPr>
              <a:t>study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evaluate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network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wide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synchronization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performance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410"/>
              </a:spcBef>
              <a:buSzPct val="121052"/>
              <a:buChar char="•"/>
              <a:tabLst>
                <a:tab pos="219075" algn="l"/>
              </a:tabLst>
            </a:pPr>
            <a:r>
              <a:rPr sz="1900" b="1" spc="10" dirty="0">
                <a:latin typeface="Arial"/>
                <a:cs typeface="Arial"/>
              </a:rPr>
              <a:t>Performance</a:t>
            </a:r>
            <a:r>
              <a:rPr sz="1900" b="1" spc="-5" dirty="0">
                <a:latin typeface="Arial"/>
                <a:cs typeface="Arial"/>
              </a:rPr>
              <a:t> comparison </a:t>
            </a:r>
            <a:r>
              <a:rPr sz="1900" b="1" spc="5" dirty="0">
                <a:latin typeface="Arial"/>
                <a:cs typeface="Arial"/>
              </a:rPr>
              <a:t>with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NTP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39864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Smar</a:t>
            </a:r>
            <a:r>
              <a:rPr sz="3250" b="0" i="0" spc="-30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Home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467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Results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NT</a:t>
            </a:r>
            <a:r>
              <a:rPr sz="3250" b="0" i="0" spc="-125" dirty="0">
                <a:latin typeface="Arial MT"/>
                <a:cs typeface="Arial MT"/>
              </a:rPr>
              <a:t>P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Comparison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362471" y="2262585"/>
            <a:ext cx="31254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Serial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096991" y="2262585"/>
            <a:ext cx="2947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100330" marR="86995" algn="ctr">
              <a:lnSpc>
                <a:spcPct val="101000"/>
              </a:lnSpc>
              <a:spcBef>
                <a:spcPts val="5"/>
              </a:spcBef>
            </a:pPr>
            <a:r>
              <a:rPr sz="1850" b="1" i="1" spc="-15" dirty="0">
                <a:latin typeface="Arial"/>
                <a:cs typeface="Arial"/>
              </a:rPr>
              <a:t>We </a:t>
            </a:r>
            <a:r>
              <a:rPr sz="1850" b="1" i="1" dirty="0">
                <a:latin typeface="Arial"/>
                <a:cs typeface="Arial"/>
              </a:rPr>
              <a:t>achieve better mean error and spread than NTP over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both the serial and BLE connection </a:t>
            </a:r>
            <a:r>
              <a:rPr sz="1850" b="1" i="1" spc="-5" dirty="0">
                <a:latin typeface="Arial"/>
                <a:cs typeface="Arial"/>
              </a:rPr>
              <a:t>while </a:t>
            </a:r>
            <a:r>
              <a:rPr sz="1850" b="1" i="1" dirty="0">
                <a:latin typeface="Arial"/>
                <a:cs typeface="Arial"/>
              </a:rPr>
              <a:t>consuming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less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spc="-20" dirty="0"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865338" y="5229026"/>
            <a:ext cx="43307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consumes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upto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70" dirty="0">
                <a:solidFill>
                  <a:srgbClr val="FF644E"/>
                </a:solidFill>
                <a:latin typeface="Arial"/>
                <a:cs typeface="Arial"/>
              </a:rPr>
              <a:t>36%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more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1492488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i="0" spc="-90" dirty="0">
                <a:latin typeface="Arial"/>
                <a:cs typeface="Arial"/>
              </a:rPr>
              <a:t>Questions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05701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40" dirty="0">
                <a:latin typeface="Arial MT"/>
                <a:cs typeface="Arial MT"/>
              </a:rPr>
              <a:t>Untrusted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1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47198" y="4060130"/>
            <a:ext cx="145796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r>
              <a:rPr sz="1850" i="1" spc="-40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 </a:t>
            </a:r>
            <a:r>
              <a:rPr sz="1850" i="1" spc="-49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Delay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50" i="1" spc="5" dirty="0">
                <a:latin typeface="Arial"/>
                <a:cs typeface="Arial"/>
              </a:rPr>
              <a:t>prone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 </a:t>
            </a:r>
            <a:r>
              <a:rPr sz="1850" i="1" spc="-505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</a:t>
            </a:r>
            <a:r>
              <a:rPr sz="1850" i="1" spc="-7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Diverse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50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sz="1700" spc="-10" dirty="0">
                <a:latin typeface="Arial MT"/>
                <a:cs typeface="Arial MT"/>
              </a:rPr>
              <a:t>Network 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90" dirty="0">
                <a:latin typeface="Arial MT"/>
                <a:cs typeface="Arial MT"/>
              </a:rPr>
              <a:t>V</a:t>
            </a:r>
            <a:r>
              <a:rPr sz="1700" spc="-45" dirty="0">
                <a:latin typeface="Arial MT"/>
                <a:cs typeface="Arial MT"/>
              </a:rPr>
              <a:t>ulnerabilities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773532" y="2188435"/>
            <a:ext cx="5309235" cy="5274310"/>
            <a:chOff x="1773532" y="2188435"/>
            <a:chExt cx="5309235" cy="5274310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2073" y="2183496"/>
            <a:ext cx="1460500" cy="8515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>
              <a:lnSpc>
                <a:spcPct val="101000"/>
              </a:lnSpc>
              <a:spcBef>
                <a:spcPts val="1170"/>
              </a:spcBef>
            </a:pPr>
            <a:r>
              <a:rPr sz="1850" spc="-35" dirty="0">
                <a:latin typeface="Arial MT"/>
                <a:cs typeface="Arial MT"/>
              </a:rPr>
              <a:t>Machine  </a:t>
            </a:r>
            <a:r>
              <a:rPr sz="1850" spc="-55" dirty="0">
                <a:latin typeface="Arial MT"/>
                <a:cs typeface="Arial MT"/>
              </a:rPr>
              <a:t>Lea</a:t>
            </a:r>
            <a:r>
              <a:rPr sz="1850" spc="-5" dirty="0">
                <a:latin typeface="Arial MT"/>
                <a:cs typeface="Arial MT"/>
              </a:rPr>
              <a:t>r</a:t>
            </a:r>
            <a:r>
              <a:rPr sz="1850" spc="-35" dirty="0">
                <a:latin typeface="Arial MT"/>
                <a:cs typeface="Arial MT"/>
              </a:rPr>
              <a:t>ning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4513" y="2184717"/>
            <a:ext cx="1460500" cy="8515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1850" spc="-40" dirty="0">
                <a:latin typeface="Arial MT"/>
                <a:cs typeface="Arial MT"/>
              </a:rPr>
              <a:t>Database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0" y="3269711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67111" y="6191647"/>
            <a:ext cx="6375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0" dirty="0">
                <a:latin typeface="Arial MT"/>
                <a:cs typeface="Arial MT"/>
              </a:rPr>
              <a:t>Dr</a:t>
            </a:r>
            <a:r>
              <a:rPr sz="1850" spc="-35" dirty="0">
                <a:latin typeface="Arial MT"/>
                <a:cs typeface="Arial MT"/>
              </a:rPr>
              <a:t>one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8382" y="6034485"/>
            <a:ext cx="145351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850" spc="-75" dirty="0">
                <a:latin typeface="Arial MT"/>
                <a:cs typeface="Arial MT"/>
              </a:rPr>
              <a:t>Envi</a:t>
            </a:r>
            <a:r>
              <a:rPr sz="1850" spc="-85" dirty="0">
                <a:latin typeface="Arial MT"/>
                <a:cs typeface="Arial MT"/>
              </a:rPr>
              <a:t>r</a:t>
            </a:r>
            <a:r>
              <a:rPr sz="1850" spc="-25" dirty="0">
                <a:latin typeface="Arial MT"/>
                <a:cs typeface="Arial MT"/>
              </a:rPr>
              <a:t>onmental  </a:t>
            </a:r>
            <a:r>
              <a:rPr sz="1850" spc="-40" dirty="0">
                <a:latin typeface="Arial MT"/>
                <a:cs typeface="Arial MT"/>
              </a:rPr>
              <a:t>Sensors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47060" y="6034485"/>
            <a:ext cx="99060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-30" dirty="0">
                <a:latin typeface="Arial MT"/>
                <a:cs typeface="Arial MT"/>
              </a:rPr>
              <a:t>Headsets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38100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00" dirty="0">
                <a:latin typeface="Arial MT"/>
                <a:cs typeface="Arial MT"/>
              </a:rPr>
              <a:t>Vulnerabilities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in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723" y="2616200"/>
            <a:ext cx="2434590" cy="201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sz="3100" i="1" spc="-85" dirty="0">
                <a:solidFill>
                  <a:srgbClr val="B51700"/>
                </a:solidFill>
                <a:latin typeface="Arial"/>
                <a:cs typeface="Arial"/>
              </a:rPr>
              <a:t>Causes</a:t>
            </a:r>
            <a:endParaRPr sz="3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sz="2300" spc="-40" dirty="0">
                <a:latin typeface="Arial MT"/>
                <a:cs typeface="Arial MT"/>
              </a:rPr>
              <a:t>Malicious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50" dirty="0">
                <a:latin typeface="Arial"/>
                <a:cs typeface="Arial"/>
              </a:rPr>
              <a:t>delays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sz="2300" spc="-25" dirty="0">
                <a:latin typeface="Arial MT"/>
                <a:cs typeface="Arial MT"/>
              </a:rPr>
              <a:t>Inconsistent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i="1" spc="-35" dirty="0">
                <a:latin typeface="Arial"/>
                <a:cs typeface="Arial"/>
              </a:rPr>
              <a:t>rates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sz="2300" spc="-20" dirty="0">
                <a:latin typeface="Arial MT"/>
                <a:cs typeface="Arial MT"/>
              </a:rPr>
              <a:t>Induced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15" dirty="0">
                <a:latin typeface="Arial"/>
                <a:cs typeface="Arial"/>
              </a:rPr>
              <a:t>drifts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3199" y="2596554"/>
            <a:ext cx="23837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i="1" spc="-55" dirty="0">
                <a:solidFill>
                  <a:srgbClr val="B51700"/>
                </a:solidFill>
                <a:latin typeface="Arial"/>
                <a:cs typeface="Arial"/>
              </a:rPr>
              <a:t>Consequence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3662" y="3539530"/>
            <a:ext cx="3427729" cy="925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sz="2900" spc="-20" dirty="0">
                <a:latin typeface="Arial MT"/>
                <a:cs typeface="Arial MT"/>
              </a:rPr>
              <a:t>Time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35" dirty="0">
                <a:latin typeface="Arial MT"/>
                <a:cs typeface="Arial MT"/>
              </a:rPr>
              <a:t>discontinuities, </a:t>
            </a:r>
            <a:r>
              <a:rPr sz="2900" spc="-800" dirty="0">
                <a:latin typeface="Arial MT"/>
                <a:cs typeface="Arial MT"/>
              </a:rPr>
              <a:t> </a:t>
            </a:r>
            <a:r>
              <a:rPr sz="2900" spc="-15" dirty="0">
                <a:latin typeface="Arial MT"/>
                <a:cs typeface="Arial MT"/>
              </a:rPr>
              <a:t>Fuzzy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Time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8382" y="5896967"/>
            <a:ext cx="133540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30" dirty="0">
                <a:latin typeface="Arial MT"/>
                <a:cs typeface="Arial MT"/>
              </a:rPr>
              <a:t>No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45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152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4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9732" y="5896967"/>
            <a:ext cx="259778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O</a:t>
            </a:r>
            <a:r>
              <a:rPr sz="2300" spc="-484" dirty="0">
                <a:latin typeface="SimSun"/>
                <a:cs typeface="SimSun"/>
              </a:rPr>
              <a:t>ff</a:t>
            </a:r>
            <a:r>
              <a:rPr sz="2300" spc="20" dirty="0">
                <a:latin typeface="Arial MT"/>
                <a:cs typeface="Arial MT"/>
              </a:rPr>
              <a:t>set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2225" y="4217292"/>
            <a:ext cx="116649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dirty="0">
                <a:latin typeface="Arial MT"/>
                <a:cs typeface="Arial MT"/>
              </a:rPr>
              <a:t>Jump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 </a:t>
            </a:r>
            <a:r>
              <a:rPr sz="1850" spc="-49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Arbitrarily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8204" y="2655491"/>
            <a:ext cx="11709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5" dirty="0">
                <a:latin typeface="Arial MT"/>
                <a:cs typeface="Arial MT"/>
              </a:rPr>
              <a:t>Fuzzy </a:t>
            </a:r>
            <a:r>
              <a:rPr sz="1850" spc="-60" dirty="0">
                <a:latin typeface="Arial MT"/>
                <a:cs typeface="Arial MT"/>
              </a:rPr>
              <a:t>T</a:t>
            </a:r>
            <a:r>
              <a:rPr sz="1850" spc="-45" dirty="0">
                <a:latin typeface="Arial MT"/>
                <a:cs typeface="Arial MT"/>
              </a:rPr>
              <a:t>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(1)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8135" y="5896967"/>
            <a:ext cx="241617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-50" dirty="0">
                <a:latin typeface="Arial MT"/>
                <a:cs typeface="Arial MT"/>
              </a:rPr>
              <a:t>Increase Time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9022" y="2773362"/>
            <a:ext cx="29603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5" dirty="0">
                <a:latin typeface="Arial MT"/>
                <a:cs typeface="Arial MT"/>
              </a:rPr>
              <a:t>Error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Accumulation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over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3" y="1692870"/>
            <a:ext cx="455422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on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a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Single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Source: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9319" y="4836120"/>
            <a:ext cx="29317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Increase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092" y="3588642"/>
            <a:ext cx="30365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Decrease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01219" y="5474592"/>
            <a:ext cx="4899025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2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8" y="1692870"/>
            <a:ext cx="535559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0" dirty="0">
                <a:solidFill>
                  <a:srgbClr val="C82506"/>
                </a:solidFill>
                <a:latin typeface="Arial MT"/>
                <a:cs typeface="Arial MT"/>
              </a:rPr>
              <a:t>Relative</a:t>
            </a:r>
            <a:r>
              <a:rPr sz="2550" spc="-5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on </a:t>
            </a:r>
            <a:r>
              <a:rPr sz="2550" spc="-120" dirty="0">
                <a:solidFill>
                  <a:srgbClr val="C82506"/>
                </a:solidFill>
                <a:latin typeface="Arial MT"/>
                <a:cs typeface="Arial MT"/>
              </a:rPr>
              <a:t>Two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Sources: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1156</Words>
  <Application>Microsoft Office PowerPoint</Application>
  <PresentationFormat>Произвольный</PresentationFormat>
  <Paragraphs>393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SimSun</vt:lpstr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Secure Timing Architecture for Untrusted  Edge Systems</vt:lpstr>
      <vt:lpstr>An Edge Platform</vt:lpstr>
      <vt:lpstr>Networked Edge System</vt:lpstr>
      <vt:lpstr>Untrusted Edge System</vt:lpstr>
      <vt:lpstr>Vulnerabilities in Time</vt:lpstr>
      <vt:lpstr>Attack Strategies</vt:lpstr>
      <vt:lpstr>Attack Strategies (1)</vt:lpstr>
      <vt:lpstr>Attack Strategies (2)</vt:lpstr>
      <vt:lpstr>Attack Strategies (2)</vt:lpstr>
      <vt:lpstr>Time Attack Consequences</vt:lpstr>
      <vt:lpstr>Attack on ARM Trustzone “Trusted” Time</vt:lpstr>
      <vt:lpstr>Problem and Proposed Approach</vt:lpstr>
      <vt:lpstr>Time Transfer for Heterogeneous Devices with  Sensor Clocks</vt:lpstr>
      <vt:lpstr>Sensing for Synchronization - Prior Work</vt:lpstr>
      <vt:lpstr>Sensing for Synchronization — Limitations</vt:lpstr>
      <vt:lpstr>Problem Statement</vt:lpstr>
      <vt:lpstr>Our Approaches</vt:lpstr>
      <vt:lpstr>Презентация PowerPoint</vt:lpstr>
      <vt:lpstr>HAEST - Principle Idea</vt:lpstr>
      <vt:lpstr>HAEST - Research Challenges</vt:lpstr>
      <vt:lpstr>Research Challenge 1</vt:lpstr>
      <vt:lpstr>Event Detection</vt:lpstr>
      <vt:lpstr>Event Detection — Lightweight</vt:lpstr>
      <vt:lpstr>Event Detection — Universal</vt:lpstr>
      <vt:lpstr>Event Detection — tackling high data rates</vt:lpstr>
      <vt:lpstr>Event Detection — putting it all together</vt:lpstr>
      <vt:lpstr>Research Challenge 2</vt:lpstr>
      <vt:lpstr>Research Challenge 2</vt:lpstr>
      <vt:lpstr>Research Challenge 2</vt:lpstr>
      <vt:lpstr>Research Challenge 3</vt:lpstr>
      <vt:lpstr>Overall HAEST Design</vt:lpstr>
      <vt:lpstr>Evaluations</vt:lpstr>
      <vt:lpstr>Case Study: Smart Home</vt:lpstr>
      <vt:lpstr>Case Study: Results</vt:lpstr>
      <vt:lpstr>NTP Comparison</vt:lpstr>
      <vt:lpstr>Problem and Proposed Approach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SHIWA</cp:lastModifiedBy>
  <cp:revision>2</cp:revision>
  <dcterms:created xsi:type="dcterms:W3CDTF">2024-06-12T15:19:19Z</dcterms:created>
  <dcterms:modified xsi:type="dcterms:W3CDTF">2024-06-16T14:20:18Z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