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07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Введение в SHIWA Time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227218"/>
            <a:ext cx="119844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- это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1484198" y="1227218"/>
            <a:ext cx="27476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простая и прозрачная альтернатива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427243"/>
            <a:ext cx="86082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PTP и BMCA.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79693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Обеспечивает высокую точность синхронизации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5750" y="2111257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Масштабируется до миллионов узлов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85750" y="242558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 сложной настройки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85750" y="2739907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на стандартном оборудовании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3054232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Достигает точности до 10 наносекунд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3482857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представляет собой революционное решение для синхронизации времени в сетях любого масштаба.</a:t>
            </a:r>
            <a:endParaRPr lang="en-US" sz="942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766" y="957263"/>
            <a:ext cx="3571875" cy="3193842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Ключевые преимущества SHIWA Time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405533"/>
            <a:ext cx="17445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Революционная точность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2308910" y="1405533"/>
            <a:ext cx="13974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синхронизации до ±5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564356" y="1605558"/>
            <a:ext cx="283241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наносекунд даже при высокой нагрузке сети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993106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1948458"/>
            <a:ext cx="25517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Беспрецедентная масштабируемость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3116070" y="1948458"/>
            <a:ext cx="13291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до миллионов узлов 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564356" y="2148483"/>
            <a:ext cx="13109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без потери точности</a:t>
            </a:r>
            <a:endParaRPr lang="en-US" sz="942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536031"/>
            <a:ext cx="171450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64356" y="2491383"/>
            <a:ext cx="139197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внедрения</a:t>
            </a:r>
            <a:endParaRPr lang="en-US" sz="942" dirty="0"/>
          </a:p>
        </p:txBody>
      </p:sp>
      <p:sp>
        <p:nvSpPr>
          <p:cNvPr id="15" name="Text 9"/>
          <p:cNvSpPr/>
          <p:nvPr/>
        </p:nvSpPr>
        <p:spPr>
          <a:xfrm>
            <a:off x="1956327" y="2491383"/>
            <a:ext cx="17876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без необходимости замены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564356" y="2691408"/>
            <a:ext cx="19496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существующего оборудования</a:t>
            </a:r>
            <a:endParaRPr lang="en-US" sz="942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78956"/>
            <a:ext cx="171450" cy="17145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64356" y="3034308"/>
            <a:ext cx="21573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Экономическая эффективность</a:t>
            </a:r>
            <a:endParaRPr lang="en-US" sz="942" dirty="0"/>
          </a:p>
        </p:txBody>
      </p:sp>
      <p:sp>
        <p:nvSpPr>
          <p:cNvPr id="19" name="Text 12"/>
          <p:cNvSpPr/>
          <p:nvPr/>
        </p:nvSpPr>
        <p:spPr>
          <a:xfrm>
            <a:off x="2721685" y="3034308"/>
            <a:ext cx="17326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благодаря использованию 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564356" y="3234333"/>
            <a:ext cx="17967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стандартного оборудования</a:t>
            </a:r>
            <a:endParaRPr lang="en-US" sz="942" dirty="0"/>
          </a:p>
        </p:txBody>
      </p:sp>
      <p:sp>
        <p:nvSpPr>
          <p:cNvPr id="21" name="Shape 14"/>
          <p:cNvSpPr/>
          <p:nvPr/>
        </p:nvSpPr>
        <p:spPr>
          <a:xfrm>
            <a:off x="285750" y="3636169"/>
            <a:ext cx="4179094" cy="1214438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22" name="Shape 15"/>
          <p:cNvSpPr/>
          <p:nvPr/>
        </p:nvSpPr>
        <p:spPr>
          <a:xfrm>
            <a:off x="285750" y="3636169"/>
            <a:ext cx="28575" cy="1214438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3" name="Text 16"/>
          <p:cNvSpPr/>
          <p:nvPr/>
        </p:nvSpPr>
        <p:spPr>
          <a:xfrm>
            <a:off x="392906" y="3745111"/>
            <a:ext cx="229986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представляет собой </a:t>
            </a:r>
            <a:endParaRPr lang="en-US" sz="1046" dirty="0"/>
          </a:p>
        </p:txBody>
      </p:sp>
      <p:sp>
        <p:nvSpPr>
          <p:cNvPr id="24" name="Text 17"/>
          <p:cNvSpPr/>
          <p:nvPr/>
        </p:nvSpPr>
        <p:spPr>
          <a:xfrm>
            <a:off x="2692775" y="3745111"/>
            <a:ext cx="86112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следующее </a:t>
            </a:r>
            <a:endParaRPr lang="en-US" sz="1046" dirty="0"/>
          </a:p>
        </p:txBody>
      </p:sp>
      <p:sp>
        <p:nvSpPr>
          <p:cNvPr id="25" name="Text 18"/>
          <p:cNvSpPr/>
          <p:nvPr/>
        </p:nvSpPr>
        <p:spPr>
          <a:xfrm>
            <a:off x="392906" y="3945136"/>
            <a:ext cx="81410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поколение</a:t>
            </a:r>
            <a:endParaRPr lang="en-US" sz="1046" dirty="0"/>
          </a:p>
        </p:txBody>
      </p:sp>
      <p:sp>
        <p:nvSpPr>
          <p:cNvPr id="26" name="Text 19"/>
          <p:cNvSpPr/>
          <p:nvPr/>
        </p:nvSpPr>
        <p:spPr>
          <a:xfrm>
            <a:off x="1207015" y="3945136"/>
            <a:ext cx="269378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технологий синхронизации времени, </a:t>
            </a:r>
            <a:endParaRPr lang="en-US" sz="1046" dirty="0"/>
          </a:p>
        </p:txBody>
      </p:sp>
      <p:sp>
        <p:nvSpPr>
          <p:cNvPr id="27" name="Text 20"/>
          <p:cNvSpPr/>
          <p:nvPr/>
        </p:nvSpPr>
        <p:spPr>
          <a:xfrm>
            <a:off x="392906" y="4145161"/>
            <a:ext cx="305183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обеспечивая непревзойденную точность и </a:t>
            </a:r>
            <a:endParaRPr lang="en-US" sz="1046" dirty="0"/>
          </a:p>
        </p:txBody>
      </p:sp>
      <p:sp>
        <p:nvSpPr>
          <p:cNvPr id="28" name="Text 21"/>
          <p:cNvSpPr/>
          <p:nvPr/>
        </p:nvSpPr>
        <p:spPr>
          <a:xfrm>
            <a:off x="392906" y="4345186"/>
            <a:ext cx="32475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масштабируемость для современных сетевых </a:t>
            </a:r>
            <a:endParaRPr lang="en-US" sz="1046" dirty="0"/>
          </a:p>
        </p:txBody>
      </p:sp>
      <p:sp>
        <p:nvSpPr>
          <p:cNvPr id="29" name="Text 22"/>
          <p:cNvSpPr/>
          <p:nvPr/>
        </p:nvSpPr>
        <p:spPr>
          <a:xfrm>
            <a:off x="392906" y="4545211"/>
            <a:ext cx="109299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инфраструктур.</a:t>
            </a:r>
            <a:endParaRPr lang="en-US" sz="1046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156" y="1082278"/>
            <a:ext cx="4179094" cy="357187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8870361" y="4829175"/>
            <a:ext cx="13076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Обзор PTP и BMCA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PTP (Precision Time Protocol)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393031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Протокол синхронизации времени, обеспечивающий высокую точность и надежность синхронизации между узлами в сети.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285750" y="1907381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Стандарт IEEE 1588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285750" y="2164556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синхронизации в субмикросекундном диапазоне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5750" y="2421731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в масштабируемости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85750" y="2793206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BMCA (Best Master Clock Algorithm)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85750" y="31575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Алгоритм, используемый для выбора наилучшего источника времени в PTP.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36718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на принципе "самого точного источника времени"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3929063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с масштабируемостью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418623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Сложность настройки и поддержки</a:t>
            </a:r>
            <a:endParaRPr lang="en-US" sz="942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818" y="332971"/>
            <a:ext cx="2726265" cy="2288785"/>
          </a:xfrm>
          <a:prstGeom prst="rect">
            <a:avLst/>
          </a:prstGeom>
        </p:spPr>
      </p:pic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819" y="2107406"/>
            <a:ext cx="2726265" cy="232955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935743" y="52863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Преимущества SHIWA Time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42975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4356" y="885825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и прозрачность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564356" y="1114425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 настройки, не имеет сложных правил и протоколов</a:t>
            </a:r>
            <a:endParaRPr lang="en-US" sz="942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14500"/>
            <a:ext cx="192881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5788" y="1657350"/>
            <a:ext cx="387905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точность синхронизации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585788" y="1885950"/>
            <a:ext cx="387905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Точность до 10 наносекунд и лучше, критично для финансовых систем</a:t>
            </a:r>
            <a:endParaRPr lang="en-US" sz="942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486025"/>
            <a:ext cx="150019" cy="1714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2925" y="2428875"/>
            <a:ext cx="39219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Масштабируемость</a:t>
            </a:r>
            <a:endParaRPr lang="en-US" sz="1046" dirty="0"/>
          </a:p>
        </p:txBody>
      </p:sp>
      <p:sp>
        <p:nvSpPr>
          <p:cNvPr id="12" name="Text 6"/>
          <p:cNvSpPr/>
          <p:nvPr/>
        </p:nvSpPr>
        <p:spPr>
          <a:xfrm>
            <a:off x="542925" y="2657475"/>
            <a:ext cx="39219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Способность обрабатывать миллионы узлов без потери точности</a:t>
            </a:r>
            <a:endParaRPr lang="en-US" sz="942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257550"/>
            <a:ext cx="128588" cy="1714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21494" y="32004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Простота внедрения</a:t>
            </a:r>
            <a:endParaRPr lang="en-US" sz="1046" dirty="0"/>
          </a:p>
        </p:txBody>
      </p:sp>
      <p:sp>
        <p:nvSpPr>
          <p:cNvPr id="15" name="Text 8"/>
          <p:cNvSpPr/>
          <p:nvPr/>
        </p:nvSpPr>
        <p:spPr>
          <a:xfrm>
            <a:off x="521494" y="3429000"/>
            <a:ext cx="39433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Работает без замены существующего оборудования</a:t>
            </a:r>
            <a:endParaRPr lang="en-US" sz="942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829050"/>
            <a:ext cx="171450" cy="1714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64356" y="3771900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Мониторинг и анализ</a:t>
            </a:r>
            <a:endParaRPr lang="en-US" sz="1046" dirty="0"/>
          </a:p>
        </p:txBody>
      </p:sp>
      <p:sp>
        <p:nvSpPr>
          <p:cNvPr id="18" name="Text 10"/>
          <p:cNvSpPr/>
          <p:nvPr/>
        </p:nvSpPr>
        <p:spPr>
          <a:xfrm>
            <a:off x="564356" y="4000500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Легкое отслеживание и анализ состояния синхронизации</a:t>
            </a:r>
            <a:endParaRPr lang="en-US" sz="942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0721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Синхронизация часов со стороны клиента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179094" cy="1328738"/>
          </a:xfrm>
          <a:prstGeom prst="rect">
            <a:avLst/>
          </a:prstGeom>
          <a:solidFill>
            <a:srgbClr val="3B82F6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28575" cy="1328738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992981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Беспрецедентная точность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392906" y="1262658"/>
            <a:ext cx="37392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обеспечивает синхронизацию с точностью до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3945050" y="1297326"/>
            <a:ext cx="147117" cy="14497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±5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132129" y="1292704"/>
            <a:ext cx="142668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 err="1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нc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392906" y="1655249"/>
            <a:ext cx="3964781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Учитывая, что разрешение сетевой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карты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ru-RU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высокой точности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составляет 4 наносекунды, это исключительный результат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85750" y="23574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 помощью SHIWA Time можно синхронизировать время между хостами, минимизируя возможные ошибки, при этом: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85750" y="28717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требуется специализированное оборудование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285750" y="315753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нужны прозрачные часы с поддержкой PTP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85750" y="3443288"/>
            <a:ext cx="417909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Используется стандартное оборудование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285750" y="3729038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Применяются алгоритмы для коррекции временных отклонений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24369" y="4325540"/>
            <a:ext cx="4179094" cy="1443038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392906" y="4450556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Лабораторная установка: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92906" y="4735255"/>
            <a:ext cx="2040623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Источник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QUANTUM-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Crandmaster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92906" y="4992430"/>
            <a:ext cx="1138132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Клиент: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Time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392906" y="5222081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Сетевые карты: NVIDIA ConnectX-6, Solarflare X2522-25G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92906" y="5479256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Функции PTP не включены</a:t>
            </a:r>
            <a:endParaRPr lang="en-US" sz="942" dirty="0"/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1550194"/>
            <a:ext cx="4179094" cy="3571875"/>
          </a:xfrm>
          <a:prstGeom prst="rect">
            <a:avLst/>
          </a:prstGeom>
        </p:spPr>
      </p:pic>
      <p:sp>
        <p:nvSpPr>
          <p:cNvPr id="23" name="Text 19"/>
          <p:cNvSpPr/>
          <p:nvPr/>
        </p:nvSpPr>
        <p:spPr>
          <a:xfrm>
            <a:off x="8935743" y="5757863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Как достигается точность синхронизации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использует инновационный подход к анализу задержек между узлами: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457325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145732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07219" y="1469827"/>
            <a:ext cx="48968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Анализ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096900" y="1469827"/>
            <a:ext cx="20170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однонаправленных задержек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3113949" y="1469827"/>
            <a:ext cx="12372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между узлами сети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85750" y="1850231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1" name="Text 8"/>
          <p:cNvSpPr/>
          <p:nvPr/>
        </p:nvSpPr>
        <p:spPr>
          <a:xfrm>
            <a:off x="285750" y="185023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07219" y="1862733"/>
            <a:ext cx="8969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Определение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1504122" y="1862733"/>
            <a:ext cx="24857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минимального значимого значения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607219" y="2062758"/>
            <a:ext cx="60604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задержки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85750" y="2428875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16" name="Text 13"/>
          <p:cNvSpPr/>
          <p:nvPr/>
        </p:nvSpPr>
        <p:spPr>
          <a:xfrm>
            <a:off x="285750" y="242887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07219" y="2441377"/>
            <a:ext cx="11760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Предположение о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1783286" y="2441377"/>
            <a:ext cx="15715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постоянстве величины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354884" y="2441377"/>
            <a:ext cx="11031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в краткосрочной 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07219" y="2641402"/>
            <a:ext cx="8048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перспективе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285750" y="3007519"/>
            <a:ext cx="214313" cy="214313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22" name="Text 19"/>
          <p:cNvSpPr/>
          <p:nvPr/>
        </p:nvSpPr>
        <p:spPr>
          <a:xfrm>
            <a:off x="285750" y="300751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607219" y="3020020"/>
            <a:ext cx="8969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Определение 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1504122" y="3020020"/>
            <a:ext cx="7072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смещения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2211381" y="3020020"/>
            <a:ext cx="22512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вызванного разницей во времени 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607219" y="3220045"/>
            <a:ext cx="9020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между часами</a:t>
            </a:r>
            <a:endParaRPr lang="en-US" sz="942" dirty="0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Основа счастливых пакетов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57263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Технология "счастливых пакетов"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78744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334095"/>
            <a:ext cx="37426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Использование существующих сетевых карт с поддержкой 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564356" y="1534120"/>
            <a:ext cx="5301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PTP1588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094529" y="1534120"/>
            <a:ext cx="25803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и функциональности прозрачных часов</a:t>
            </a:r>
            <a:endParaRPr lang="en-US" sz="9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921669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4356" y="1877020"/>
            <a:ext cx="6407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Отправка 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1205117" y="1877020"/>
            <a:ext cx="14852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 пакетов в секунду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2690320" y="1877020"/>
            <a:ext cx="15802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последовательно между 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64356" y="2077045"/>
            <a:ext cx="308830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узлами для анализа расстояния между пакетами</a:t>
            </a:r>
            <a:endParaRPr lang="en-US" sz="942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464594"/>
            <a:ext cx="171450" cy="1714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64356" y="2419945"/>
            <a:ext cx="14153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Применение методов 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1979740" y="2419945"/>
            <a:ext cx="14735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3B82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машинного обучения</a:t>
            </a:r>
            <a:endParaRPr lang="en-US" sz="942" dirty="0"/>
          </a:p>
        </p:txBody>
      </p:sp>
      <p:sp>
        <p:nvSpPr>
          <p:cNvPr id="17" name="Text 11"/>
          <p:cNvSpPr/>
          <p:nvPr/>
        </p:nvSpPr>
        <p:spPr>
          <a:xfrm>
            <a:off x="3453250" y="2419945"/>
            <a:ext cx="8061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для анализа 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564356" y="2619970"/>
            <a:ext cx="19989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данных и повышения точности</a:t>
            </a:r>
            <a:endParaRPr lang="en-US" sz="942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007519"/>
            <a:ext cx="171450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64356" y="2950369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 требуется новое сетевое оборудование на хостах, коммутаторах и т.д.</a:t>
            </a:r>
            <a:endParaRPr lang="en-US" sz="942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550444"/>
            <a:ext cx="192881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585788" y="3493294"/>
            <a:ext cx="387905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Минимальное влияние загрузки сети на результаты, кроме случаев крайней загрузки (100%)</a:t>
            </a:r>
            <a:endParaRPr lang="en-US" sz="942" dirty="0"/>
          </a:p>
        </p:txBody>
      </p:sp>
      <p:sp>
        <p:nvSpPr>
          <p:cNvPr id="23" name="Text 15"/>
          <p:cNvSpPr/>
          <p:nvPr/>
        </p:nvSpPr>
        <p:spPr>
          <a:xfrm>
            <a:off x="285750" y="4064794"/>
            <a:ext cx="417909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Технология "счастливых пакетов" позволяет достичь высокой точности синхронизации без необходимости разработки нового протокола синхронизации часов.</a:t>
            </a:r>
            <a:endParaRPr lang="en-US" sz="942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9156" y="989409"/>
            <a:ext cx="4179094" cy="3571875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Тестирование и валидация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Методы тестирования SHIWA Time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214313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7219" y="1393031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Осциллограф как убедительное доказательство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07219" y="1621631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Единственный тест, который показывает реальную эффективность системы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214313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7219" y="2164556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Цепочка синхронизации времени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07219" y="2393156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Тестирование через 4 прыжка между узлами для проверки стабильности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Лабораторная установка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219730"/>
            <a:ext cx="3900488" cy="2899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Использование </a:t>
            </a:r>
            <a:r>
              <a:rPr lang="en-US" sz="942" dirty="0" err="1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серверов</a:t>
            </a: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HP, сетевых карт Mellanox ConnectX-6 и Solarflare X2522-25G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764756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370760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Результаты тестирования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393620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Стабильная синхронизация с точностью до ±5 наносекунд даже при высокой нагрузке сети</a:t>
            </a:r>
            <a:endParaRPr lang="en-US" sz="942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896541"/>
            <a:ext cx="4179094" cy="3571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классической модели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традиционного PTP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07156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393031"/>
            <a:ext cx="396478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Высокая стоимость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00063" y="1621631"/>
            <a:ext cx="396478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GPS/OSC/PTP GMC требуют дорогостоящего оборудования с ограниченной емкостью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4356" y="216455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Ошибки граничных часов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564356" y="239315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Ограничения процессора и сложность контроля приводят к множеству ошибок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Проблемы PTP-клиентов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1646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Неконтролируемые ошибки и сложность масштабирования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564731"/>
            <a:ext cx="214313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607219" y="3507581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Устаревший дизайн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607219" y="3736181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Промышленный дизайн некоторых мастер-часов устарел и не соответствует современным требованиям</a:t>
            </a:r>
            <a:endParaRPr lang="en-US" sz="942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885825"/>
            <a:ext cx="4179094" cy="3571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935743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935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Будущее SHIWA Time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028700"/>
            <a:ext cx="4179094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Перспективы развития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50181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64356" y="139303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Множество качественных источников UTC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64356" y="1621631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Интеграция с различными источниками точного времени, включая QantumPCI, Кулсар Qg2, Silicom TimeSync</a:t>
            </a:r>
            <a:endParaRPr lang="en-US" sz="942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221706"/>
            <a:ext cx="214313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7219" y="2164556"/>
            <a:ext cx="38576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Динамическая настройка путей синхронизации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07219" y="2393156"/>
            <a:ext cx="3857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Автоматическое определение оптимальных путей синхронизации часов в сложных сетях</a:t>
            </a:r>
            <a:endParaRPr lang="en-US" sz="942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993231"/>
            <a:ext cx="171450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64356" y="2936081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Улучшенное аппаратное обеспечение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64356" y="3164681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Более качественные сетевые карты, лучшие генераторы и GPS-приемники в стандартных серверах</a:t>
            </a:r>
            <a:endParaRPr lang="en-US" sz="942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764756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64356" y="3707606"/>
            <a:ext cx="39004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Фильтрация "плохого" времени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64356" y="3936206"/>
            <a:ext cx="39004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Сравнение разных источников времени для обеспечения согласованности и отфильтровывания неточных данных</a:t>
            </a:r>
            <a:endParaRPr lang="en-US" sz="942" dirty="0"/>
          </a:p>
        </p:txBody>
      </p:sp>
      <p:sp>
        <p:nvSpPr>
          <p:cNvPr id="17" name="Text 10"/>
          <p:cNvSpPr/>
          <p:nvPr/>
        </p:nvSpPr>
        <p:spPr>
          <a:xfrm>
            <a:off x="285750" y="4507706"/>
            <a:ext cx="417909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SHIWA Time разработан для динамической настройки путей синхронизации часов, что делает его идеальным решением для будущих сетевых инфраструктур.</a:t>
            </a:r>
            <a:endParaRPr lang="en-US" sz="942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156" y="1210866"/>
            <a:ext cx="4179094" cy="3571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935743" y="5079206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688</Words>
  <Application>Microsoft Office PowerPoint</Application>
  <PresentationFormat>Экран (16:9)</PresentationFormat>
  <Paragraphs>156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SHIWA</cp:lastModifiedBy>
  <cp:revision>3</cp:revision>
  <dcterms:created xsi:type="dcterms:W3CDTF">2025-07-12T07:35:58Z</dcterms:created>
  <dcterms:modified xsi:type="dcterms:W3CDTF">2025-07-12T08:06:03Z</dcterms:modified>
</cp:coreProperties>
</file>