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8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9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0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1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2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3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4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6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7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8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19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0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1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timistic Display" panose="020B0604020202020204" charset="0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go="http://customooxmlschemas.google.com/" r:id="rId32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image" Target="../media/image8.png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image" Target="../media/image7.jpeg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3.png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11.jpe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8.xml"/><Relationship Id="rId7" Type="http://schemas.openxmlformats.org/officeDocument/2006/relationships/image" Target="../media/image13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tags" Target="../tags/tag272.xml"/><Relationship Id="rId47" Type="http://schemas.openxmlformats.org/officeDocument/2006/relationships/notesSlide" Target="../notesSlides/notesSlide16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9" Type="http://schemas.openxmlformats.org/officeDocument/2006/relationships/tags" Target="../tags/tag259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45" Type="http://schemas.openxmlformats.org/officeDocument/2006/relationships/tags" Target="../tags/tag275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tags" Target="../tags/tag274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tags" Target="../tags/tag273.xml"/><Relationship Id="rId48" Type="http://schemas.openxmlformats.org/officeDocument/2006/relationships/image" Target="../media/image3.png"/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250.xml"/><Relationship Id="rId41" Type="http://schemas.openxmlformats.org/officeDocument/2006/relationships/tags" Target="../tags/tag27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26" Type="http://schemas.openxmlformats.org/officeDocument/2006/relationships/tags" Target="../tags/tag303.xml"/><Relationship Id="rId39" Type="http://schemas.openxmlformats.org/officeDocument/2006/relationships/tags" Target="../tags/tag316.xml"/><Relationship Id="rId21" Type="http://schemas.openxmlformats.org/officeDocument/2006/relationships/tags" Target="../tags/tag298.xml"/><Relationship Id="rId34" Type="http://schemas.openxmlformats.org/officeDocument/2006/relationships/tags" Target="../tags/tag311.xml"/><Relationship Id="rId42" Type="http://schemas.openxmlformats.org/officeDocument/2006/relationships/tags" Target="../tags/tag319.xml"/><Relationship Id="rId47" Type="http://schemas.openxmlformats.org/officeDocument/2006/relationships/tags" Target="../tags/tag324.xml"/><Relationship Id="rId50" Type="http://schemas.openxmlformats.org/officeDocument/2006/relationships/tags" Target="../tags/tag327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284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9" Type="http://schemas.openxmlformats.org/officeDocument/2006/relationships/tags" Target="../tags/tag306.xml"/><Relationship Id="rId11" Type="http://schemas.openxmlformats.org/officeDocument/2006/relationships/tags" Target="../tags/tag288.xml"/><Relationship Id="rId24" Type="http://schemas.openxmlformats.org/officeDocument/2006/relationships/tags" Target="../tags/tag301.xml"/><Relationship Id="rId32" Type="http://schemas.openxmlformats.org/officeDocument/2006/relationships/tags" Target="../tags/tag309.xml"/><Relationship Id="rId37" Type="http://schemas.openxmlformats.org/officeDocument/2006/relationships/tags" Target="../tags/tag314.xml"/><Relationship Id="rId40" Type="http://schemas.openxmlformats.org/officeDocument/2006/relationships/tags" Target="../tags/tag317.xml"/><Relationship Id="rId45" Type="http://schemas.openxmlformats.org/officeDocument/2006/relationships/tags" Target="../tags/tag322.xml"/><Relationship Id="rId53" Type="http://schemas.openxmlformats.org/officeDocument/2006/relationships/tags" Target="../tags/tag330.xml"/><Relationship Id="rId5" Type="http://schemas.openxmlformats.org/officeDocument/2006/relationships/tags" Target="../tags/tag282.xml"/><Relationship Id="rId19" Type="http://schemas.openxmlformats.org/officeDocument/2006/relationships/tags" Target="../tags/tag296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Relationship Id="rId22" Type="http://schemas.openxmlformats.org/officeDocument/2006/relationships/tags" Target="../tags/tag299.xml"/><Relationship Id="rId27" Type="http://schemas.openxmlformats.org/officeDocument/2006/relationships/tags" Target="../tags/tag304.xml"/><Relationship Id="rId30" Type="http://schemas.openxmlformats.org/officeDocument/2006/relationships/tags" Target="../tags/tag307.xml"/><Relationship Id="rId35" Type="http://schemas.openxmlformats.org/officeDocument/2006/relationships/tags" Target="../tags/tag312.xml"/><Relationship Id="rId43" Type="http://schemas.openxmlformats.org/officeDocument/2006/relationships/tags" Target="../tags/tag320.xml"/><Relationship Id="rId48" Type="http://schemas.openxmlformats.org/officeDocument/2006/relationships/tags" Target="../tags/tag325.xml"/><Relationship Id="rId56" Type="http://schemas.openxmlformats.org/officeDocument/2006/relationships/notesSlide" Target="../notesSlides/notesSlide17.xml"/><Relationship Id="rId8" Type="http://schemas.openxmlformats.org/officeDocument/2006/relationships/tags" Target="../tags/tag285.xml"/><Relationship Id="rId51" Type="http://schemas.openxmlformats.org/officeDocument/2006/relationships/tags" Target="../tags/tag328.xml"/><Relationship Id="rId3" Type="http://schemas.openxmlformats.org/officeDocument/2006/relationships/tags" Target="../tags/tag280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5" Type="http://schemas.openxmlformats.org/officeDocument/2006/relationships/tags" Target="../tags/tag302.xml"/><Relationship Id="rId33" Type="http://schemas.openxmlformats.org/officeDocument/2006/relationships/tags" Target="../tags/tag310.xml"/><Relationship Id="rId38" Type="http://schemas.openxmlformats.org/officeDocument/2006/relationships/tags" Target="../tags/tag315.xml"/><Relationship Id="rId46" Type="http://schemas.openxmlformats.org/officeDocument/2006/relationships/tags" Target="../tags/tag323.xml"/><Relationship Id="rId20" Type="http://schemas.openxmlformats.org/officeDocument/2006/relationships/tags" Target="../tags/tag297.xml"/><Relationship Id="rId41" Type="http://schemas.openxmlformats.org/officeDocument/2006/relationships/tags" Target="../tags/tag318.xml"/><Relationship Id="rId54" Type="http://schemas.openxmlformats.org/officeDocument/2006/relationships/tags" Target="../tags/tag331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5" Type="http://schemas.openxmlformats.org/officeDocument/2006/relationships/tags" Target="../tags/tag292.xml"/><Relationship Id="rId23" Type="http://schemas.openxmlformats.org/officeDocument/2006/relationships/tags" Target="../tags/tag300.xml"/><Relationship Id="rId28" Type="http://schemas.openxmlformats.org/officeDocument/2006/relationships/tags" Target="../tags/tag305.xml"/><Relationship Id="rId36" Type="http://schemas.openxmlformats.org/officeDocument/2006/relationships/tags" Target="../tags/tag313.xml"/><Relationship Id="rId49" Type="http://schemas.openxmlformats.org/officeDocument/2006/relationships/tags" Target="../tags/tag326.xml"/><Relationship Id="rId57" Type="http://schemas.openxmlformats.org/officeDocument/2006/relationships/image" Target="../media/image3.png"/><Relationship Id="rId10" Type="http://schemas.openxmlformats.org/officeDocument/2006/relationships/tags" Target="../tags/tag287.xml"/><Relationship Id="rId31" Type="http://schemas.openxmlformats.org/officeDocument/2006/relationships/tags" Target="../tags/tag308.xml"/><Relationship Id="rId44" Type="http://schemas.openxmlformats.org/officeDocument/2006/relationships/tags" Target="../tags/tag321.xml"/><Relationship Id="rId52" Type="http://schemas.openxmlformats.org/officeDocument/2006/relationships/tags" Target="../tags/tag3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4.xml"/><Relationship Id="rId7" Type="http://schemas.openxmlformats.org/officeDocument/2006/relationships/image" Target="../media/image1.gi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image" Target="../media/image3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05.xml"/><Relationship Id="rId3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image" Target="../media/image3.png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image" Target="../media/image4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notesSlide" Target="../notesSlides/notesSlide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8" Type="http://schemas.openxmlformats.org/officeDocument/2006/relationships/tags" Target="../tags/tag141.xml"/><Relationship Id="rId3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5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3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dirty="0" err="1"/>
              <a:t>Окно</a:t>
            </a:r>
            <a:r>
              <a:rPr dirty="0"/>
              <a:t> </a:t>
            </a:r>
            <a:r>
              <a:rPr dirty="0" err="1"/>
              <a:t>неопределенности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Эксперимент</a:t>
            </a:r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3369359"/>
            <a:chOff x="83250" y="746000"/>
            <a:chExt cx="8908351" cy="4465486"/>
          </a:xfrm>
        </p:grpSpPr>
        <p:sp>
          <p:nvSpPr>
            <p:cNvPr id="412" name="Google Shape;412;p12"/>
            <p:cNvSpPr/>
            <p:nvPr>
              <p:custDataLst>
                <p:tags r:id="rId7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8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12"/>
            <p:cNvCxnSpPr/>
            <p:nvPr>
              <p:custDataLst>
                <p:tags r:id="rId9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10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1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2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3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4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6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7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8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9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20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1"/>
              </p:custDataLst>
            </p:nvPr>
          </p:nvSpPr>
          <p:spPr>
            <a:xfrm>
              <a:off x="180625" y="4477300"/>
              <a:ext cx="1854050" cy="734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</a:t>
              </a:r>
              <a:r>
                <a:rPr sz="2400" dirty="0" err="1">
                  <a:latin typeface="Optimistic Display"/>
                  <a:ea typeface="Optimistic Display"/>
                  <a:cs typeface="Optimistic Display"/>
                  <a:sym typeface="Optimistic Display"/>
                </a:rPr>
                <a:t>идеале</a:t>
              </a: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!</a:t>
              </a:r>
              <a:endParaRPr sz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2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7497827" y="4659298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 dirty="0">
                <a:latin typeface="Optimistic Display"/>
                <a:ea typeface="Optimistic Display"/>
                <a:cs typeface="Optimistic Display"/>
                <a:sym typeface="Optimistic Display"/>
              </a:rPr>
              <a:t>[Е2Е]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320;p9">
            <a:extLst>
              <a:ext uri="{FF2B5EF4-FFF2-40B4-BE49-F238E27FC236}">
                <a16:creationId xmlns:a16="http://schemas.microsoft.com/office/drawing/2014/main" id="{EA4A6F02-1336-4337-ADCB-9D49F6EF63F0}"/>
              </a:ext>
            </a:extLst>
          </p:cNvPr>
          <p:cNvPicPr preferRelativeResize="0"/>
          <p:nvPr>
            <p:custDataLst>
              <p:tags r:id="rId5"/>
            </p:custDataLst>
          </p:nvPr>
        </p:nvPicPr>
        <p:blipFill>
          <a:blip r:embed="rId28"/>
          <a:srcRect/>
          <a:stretch/>
        </p:blipFill>
        <p:spPr>
          <a:xfrm>
            <a:off x="495777" y="3194957"/>
            <a:ext cx="809473" cy="4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20;p9">
            <a:extLst>
              <a:ext uri="{FF2B5EF4-FFF2-40B4-BE49-F238E27FC236}">
                <a16:creationId xmlns:a16="http://schemas.microsoft.com/office/drawing/2014/main" id="{5887B2ED-8185-4507-ADDF-130454832203}"/>
              </a:ext>
            </a:extLst>
          </p:cNvPr>
          <p:cNvPicPr preferRelativeResize="0"/>
          <p:nvPr>
            <p:custDataLst>
              <p:tags r:id="rId6"/>
            </p:custDataLst>
          </p:nvPr>
        </p:nvPicPr>
        <p:blipFill>
          <a:blip r:embed="rId28"/>
          <a:srcRect/>
          <a:stretch/>
        </p:blipFill>
        <p:spPr>
          <a:xfrm>
            <a:off x="7158051" y="1027906"/>
            <a:ext cx="67955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разницы и стабильности</a:t>
            </a:r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Вариация работы</a:t>
            </a:r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погрешности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Сознательная температура</a:t>
            </a:r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>
            <p:custDataLst>
              <p:tags r:id="rId23"/>
            </p:custDataLst>
          </p:nvPr>
        </p:nvCxnSpPr>
        <p:spPr>
          <a:xfrm flipH="1">
            <a:off x="3166712" y="2229703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Google Shape;320;p9">
            <a:extLst>
              <a:ext uri="{FF2B5EF4-FFF2-40B4-BE49-F238E27FC236}">
                <a16:creationId xmlns:a16="http://schemas.microsoft.com/office/drawing/2014/main" id="{8066942E-B7E1-4333-96C8-E19D73277580}"/>
              </a:ext>
            </a:extLst>
          </p:cNvPr>
          <p:cNvPicPr preferRelativeResize="0"/>
          <p:nvPr>
            <p:custDataLst>
              <p:tags r:id="rId45"/>
            </p:custDataLst>
          </p:nvPr>
        </p:nvPicPr>
        <p:blipFill>
          <a:blip r:embed="rId48"/>
          <a:srcRect/>
          <a:stretch/>
        </p:blipFill>
        <p:spPr>
          <a:xfrm>
            <a:off x="1969541" y="1416441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5287521" y="1707210"/>
            <a:ext cx="1217400" cy="50947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cxnSpLocks/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78411" y="2216688"/>
            <a:ext cx="117810" cy="396136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Google Shape;320;p9">
            <a:extLst>
              <a:ext uri="{FF2B5EF4-FFF2-40B4-BE49-F238E27FC236}">
                <a16:creationId xmlns:a16="http://schemas.microsoft.com/office/drawing/2014/main" id="{32E394E0-1063-4D93-B255-DB64B0D364CD}"/>
              </a:ext>
            </a:extLst>
          </p:cNvPr>
          <p:cNvPicPr preferRelativeResize="0"/>
          <p:nvPr>
            <p:custDataLst>
              <p:tags r:id="rId54"/>
            </p:custDataLst>
          </p:nvPr>
        </p:nvPicPr>
        <p:blipFill>
          <a:blip r:embed="rId57"/>
          <a:srcRect/>
          <a:stretch/>
        </p:blipFill>
        <p:spPr>
          <a:xfrm>
            <a:off x="4509475" y="1402853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Мотивация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lang="ru-RU" dirty="0"/>
              <a:t> основного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lang="ru-RU" dirty="0"/>
              <a:t>лежит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lang="ru-RU" dirty="0"/>
              <a:t>задержки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lang="ru-RU" dirty="0" err="1"/>
              <a:t>прогназирование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Сингл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-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оценки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Текущее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прокручивания</a:t>
            </a:r>
            <a:r>
              <a:rPr dirty="0"/>
              <a:t> </a:t>
            </a:r>
            <a:r>
              <a:rPr dirty="0" err="1"/>
              <a:t>прошлых</a:t>
            </a:r>
            <a:r>
              <a:rPr dirty="0"/>
              <a:t> </a:t>
            </a:r>
            <a:r>
              <a:rPr dirty="0" err="1"/>
              <a:t>наблюдений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Сенсорная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, </a:t>
            </a:r>
            <a:r>
              <a:rPr dirty="0" err="1"/>
              <a:t>такая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мониторинг</a:t>
            </a:r>
            <a:r>
              <a:rPr dirty="0"/>
              <a:t> </a:t>
            </a:r>
            <a:r>
              <a:rPr dirty="0" err="1"/>
              <a:t>температуры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оценку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и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определяться</a:t>
            </a:r>
            <a:r>
              <a:rPr dirty="0"/>
              <a:t> и </a:t>
            </a:r>
            <a:r>
              <a:rPr dirty="0" err="1"/>
              <a:t>рассчитываться</a:t>
            </a:r>
            <a:r>
              <a:rPr dirty="0"/>
              <a:t> </a:t>
            </a:r>
            <a:r>
              <a:rPr dirty="0" err="1"/>
              <a:t>отдельно</a:t>
            </a:r>
            <a:r>
              <a:rPr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PT </a:t>
            </a:r>
            <a:r>
              <a:rPr dirty="0" err="1"/>
              <a:t>передает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[</a:t>
            </a:r>
            <a:r>
              <a:rPr dirty="0" err="1"/>
              <a:t>как</a:t>
            </a:r>
            <a:r>
              <a:rPr dirty="0"/>
              <a:t>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оценить</a:t>
            </a:r>
            <a:r>
              <a:rPr dirty="0"/>
              <a:t>/</a:t>
            </a:r>
            <a:r>
              <a:rPr dirty="0" err="1"/>
              <a:t>предугадать</a:t>
            </a:r>
            <a:r>
              <a:rPr dirty="0"/>
              <a:t>, ч</a:t>
            </a:r>
            <a:r>
              <a:rPr lang="ru-RU" dirty="0"/>
              <a:t>ем</a:t>
            </a:r>
            <a:r>
              <a:rPr dirty="0"/>
              <a:t> </a:t>
            </a:r>
            <a:r>
              <a:rPr dirty="0" err="1"/>
              <a:t>ошибка</a:t>
            </a:r>
            <a:r>
              <a:rPr dirty="0"/>
              <a:t> </a:t>
            </a:r>
            <a:r>
              <a:rPr lang="ru-RU" dirty="0"/>
              <a:t>определяется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погрешность</a:t>
            </a:r>
            <a:r>
              <a:rPr dirty="0"/>
              <a:t>, </a:t>
            </a:r>
            <a:r>
              <a:rPr dirty="0" err="1"/>
              <a:t>связанную</a:t>
            </a:r>
            <a:r>
              <a:rPr dirty="0"/>
              <a:t> с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сервисом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разделены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; </a:t>
            </a:r>
            <a:r>
              <a:rPr dirty="0" err="1"/>
              <a:t>точность</a:t>
            </a:r>
            <a:r>
              <a:rPr dirty="0"/>
              <a:t> и </a:t>
            </a:r>
            <a:r>
              <a:rPr lang="ru-RU" dirty="0"/>
              <a:t>синхронизация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разнице</a:t>
            </a:r>
            <a:r>
              <a:rPr dirty="0"/>
              <a:t> в </a:t>
            </a:r>
            <a:r>
              <a:rPr dirty="0" err="1"/>
              <a:t>величине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, </a:t>
            </a:r>
            <a:r>
              <a:rPr dirty="0" err="1"/>
              <a:t>выраженной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основывается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согла</a:t>
            </a:r>
            <a:r>
              <a:rPr lang="ru-RU" dirty="0"/>
              <a:t>совании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lang="ru-RU" dirty="0"/>
              <a:t>узлами</a:t>
            </a:r>
            <a:endParaRPr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</a:t>
            </a:r>
            <a:r>
              <a:rPr dirty="0" err="1"/>
              <a:t>требуются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(p1, p2, p3,... </a:t>
            </a:r>
            <a:r>
              <a:rPr dirty="0" err="1"/>
              <a:t>pn</a:t>
            </a:r>
            <a:r>
              <a:rPr dirty="0"/>
              <a:t>),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ближе</a:t>
            </a:r>
            <a:r>
              <a:rPr dirty="0"/>
              <a:t> </a:t>
            </a:r>
            <a:r>
              <a:rPr dirty="0" err="1"/>
              <a:t>сблизить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ними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pi </a:t>
            </a:r>
            <a:r>
              <a:rPr dirty="0" err="1"/>
              <a:t>скорректированные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peri A(t)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 </a:t>
            </a:r>
            <a:r>
              <a:rPr dirty="0" err="1"/>
              <a:t>аппаратных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He(t)</a:t>
            </a:r>
            <a:r>
              <a:rPr dirty="0" err="1"/>
              <a:t>i</a:t>
            </a:r>
            <a:r>
              <a:rPr dirty="0"/>
              <a:t> и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pri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в pi </a:t>
            </a:r>
            <a:r>
              <a:rPr dirty="0" err="1"/>
              <a:t>корректирует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априта</a:t>
            </a:r>
            <a:r>
              <a:rPr dirty="0"/>
              <a:t> и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самым</a:t>
            </a:r>
            <a:r>
              <a:rPr dirty="0"/>
              <a:t> </a:t>
            </a:r>
            <a:r>
              <a:rPr dirty="0" err="1"/>
              <a:t>изменяет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A(t)</a:t>
            </a:r>
            <a:r>
              <a:rPr dirty="0" err="1"/>
              <a:t>i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Ошибочная</a:t>
            </a:r>
            <a:r>
              <a:rPr dirty="0"/>
              <a:t> </a:t>
            </a:r>
            <a:r>
              <a:rPr dirty="0" err="1"/>
              <a:t>граница</a:t>
            </a:r>
            <a:r>
              <a:rPr dirty="0"/>
              <a:t> γ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достижения</a:t>
            </a:r>
            <a:r>
              <a:rPr dirty="0"/>
              <a:t> ΔA(t)</a:t>
            </a:r>
            <a:r>
              <a:rPr dirty="0" err="1"/>
              <a:t>i</a:t>
            </a:r>
            <a:r>
              <a:rPr dirty="0"/>
              <a:t>-AC(t)j &gt; ≤ ___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любого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и j, </a:t>
            </a:r>
            <a:r>
              <a:rPr dirty="0" err="1"/>
              <a:t>представляющих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</a:t>
            </a:r>
            <a:r>
              <a:rPr dirty="0" err="1"/>
              <a:t>pri</a:t>
            </a:r>
            <a:r>
              <a:rPr dirty="0"/>
              <a:t> и </a:t>
            </a:r>
            <a:r>
              <a:rPr dirty="0" err="1"/>
              <a:t>pj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ри</a:t>
            </a:r>
            <a:r>
              <a:rPr dirty="0"/>
              <a:t>, </a:t>
            </a:r>
            <a:r>
              <a:rPr dirty="0" err="1"/>
              <a:t>участвующего</a:t>
            </a:r>
            <a:r>
              <a:rPr dirty="0"/>
              <a:t> в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,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крайней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Δ(1-1) /n ) </a:t>
            </a:r>
            <a:r>
              <a:rPr dirty="0" err="1"/>
              <a:t>где</a:t>
            </a:r>
            <a:r>
              <a:rPr dirty="0"/>
              <a:t> β - </a:t>
            </a:r>
            <a:r>
              <a:rPr dirty="0" err="1"/>
              <a:t>неопределенность</a:t>
            </a:r>
            <a:r>
              <a:rPr dirty="0"/>
              <a:t> в </a:t>
            </a:r>
            <a:r>
              <a:rPr dirty="0" err="1"/>
              <a:t>задержке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[</a:t>
            </a:r>
            <a:r>
              <a:rPr dirty="0" err="1"/>
              <a:t>Lundelius</a:t>
            </a:r>
            <a:r>
              <a:rPr dirty="0"/>
              <a:t> and </a:t>
            </a:r>
            <a:r>
              <a:rPr dirty="0" err="1"/>
              <a:t>Linch</a:t>
            </a:r>
            <a:r>
              <a:rPr dirty="0"/>
              <a:t>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/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сверки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  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</a:t>
            </a:r>
            <a:r>
              <a:rPr lang="ru-RU" dirty="0" err="1"/>
              <a:t>ечным</a:t>
            </a:r>
            <a:r>
              <a:rPr dirty="0"/>
              <a:t> </a:t>
            </a:r>
            <a:r>
              <a:rPr dirty="0" err="1"/>
              <a:t>узл</a:t>
            </a:r>
            <a:r>
              <a:rPr lang="ru-RU" dirty="0"/>
              <a:t>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</a:t>
            </a:r>
            <a:r>
              <a:rPr lang="ru-RU" dirty="0" err="1"/>
              <a:t>чный</a:t>
            </a:r>
            <a:r>
              <a:rPr dirty="0"/>
              <a:t> </a:t>
            </a:r>
            <a:r>
              <a:rPr dirty="0" err="1"/>
              <a:t>уз</a:t>
            </a:r>
            <a:r>
              <a:rPr lang="ru-RU" dirty="0"/>
              <a:t>ел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pic>
        <p:nvPicPr>
          <p:cNvPr id="320" name="Google Shape;320;p9"/>
          <p:cNvPicPr preferRelativeResize="0"/>
          <p:nvPr>
            <p:custDataLst>
              <p:tags r:id="rId2"/>
            </p:custDataLst>
          </p:nvPr>
        </p:nvPicPr>
        <p:blipFill>
          <a:blip r:embed="rId37"/>
          <a:srcRect/>
          <a:stretch/>
        </p:blipFill>
        <p:spPr>
          <a:xfrm>
            <a:off x="994927" y="1804601"/>
            <a:ext cx="2072082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>
            <p:custDataLst>
              <p:tags r:id="rId3"/>
            </p:custDataLst>
          </p:nvPr>
        </p:nvSpPr>
        <p:spPr>
          <a:xfrm>
            <a:off x="641131" y="3250567"/>
            <a:ext cx="29323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Quantum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времени (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т.е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. Gt)</a:t>
            </a:r>
            <a:endParaRPr dirty="0"/>
          </a:p>
        </p:txBody>
      </p:sp>
      <p:sp>
        <p:nvSpPr>
          <p:cNvPr id="322" name="Google Shape;322;p9"/>
          <p:cNvSpPr/>
          <p:nvPr>
            <p:custDataLst>
              <p:tags r:id="rId4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5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6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7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8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9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10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1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2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3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4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5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7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8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9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20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1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2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3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4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5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6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7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8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9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30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1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2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 dirty="0"/>
          </a:p>
        </p:txBody>
      </p:sp>
      <p:sp>
        <p:nvSpPr>
          <p:cNvPr id="351" name="Google Shape;351;p9"/>
          <p:cNvSpPr/>
          <p:nvPr>
            <p:custDataLst>
              <p:tags r:id="rId33"/>
            </p:custDataLst>
          </p:nvPr>
        </p:nvSpPr>
        <p:spPr>
          <a:xfrm>
            <a:off x="6568965" y="6345240"/>
            <a:ext cx="1220984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 dirty="0"/>
          </a:p>
        </p:txBody>
      </p:sp>
      <p:sp>
        <p:nvSpPr>
          <p:cNvPr id="352" name="Google Shape;352;p9"/>
          <p:cNvSpPr/>
          <p:nvPr>
            <p:custDataLst>
              <p:tags r:id="rId34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Закон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общей</a:t>
            </a:r>
            <a:r>
              <a:rPr dirty="0"/>
              <a:t> </a:t>
            </a:r>
            <a:r>
              <a:rPr dirty="0" err="1"/>
              <a:t>разнице</a:t>
            </a:r>
            <a:endParaRPr dirty="0"/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Quantum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времени (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т.е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. Gt)</a:t>
            </a:r>
            <a:endParaRPr dirty="0"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Google Shape;320;p9">
            <a:extLst>
              <a:ext uri="{FF2B5EF4-FFF2-40B4-BE49-F238E27FC236}">
                <a16:creationId xmlns:a16="http://schemas.microsoft.com/office/drawing/2014/main" id="{CCEF284D-58F0-4E3B-B0FA-61E34F894E0E}"/>
              </a:ext>
            </a:extLst>
          </p:cNvPr>
          <p:cNvPicPr preferRelativeResize="0"/>
          <p:nvPr>
            <p:custDataLst>
              <p:tags r:id="rId35"/>
            </p:custDataLst>
          </p:nvPr>
        </p:nvPicPr>
        <p:blipFill>
          <a:blip r:embed="rId39"/>
          <a:srcRect/>
          <a:stretch/>
        </p:blipFill>
        <p:spPr>
          <a:xfrm>
            <a:off x="958398" y="2690831"/>
            <a:ext cx="2072082" cy="133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320;p9">
            <a:extLst>
              <a:ext uri="{FF2B5EF4-FFF2-40B4-BE49-F238E27FC236}">
                <a16:creationId xmlns:a16="http://schemas.microsoft.com/office/drawing/2014/main" id="{E04AEE35-258C-44D6-8C3C-E4FA23AF7C39}"/>
              </a:ext>
            </a:extLst>
          </p:cNvPr>
          <p:cNvPicPr preferRelativeResize="0"/>
          <p:nvPr>
            <p:custDataLst>
              <p:tags r:id="rId1"/>
            </p:custDataLst>
          </p:nvPr>
        </p:nvPicPr>
        <p:blipFill>
          <a:blip r:embed="rId12"/>
          <a:srcRect/>
          <a:stretch/>
        </p:blipFill>
        <p:spPr>
          <a:xfrm>
            <a:off x="3200847" y="1670241"/>
            <a:ext cx="3045336" cy="171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Ошибки</a:t>
            </a:r>
            <a:r>
              <a:rPr dirty="0"/>
              <a:t> в </a:t>
            </a:r>
            <a:r>
              <a:rPr dirty="0" err="1"/>
              <a:t>сервере</a:t>
            </a:r>
            <a:r>
              <a:rPr dirty="0"/>
              <a:t>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3"/>
            </p:custDataLst>
          </p:nvPr>
        </p:nvSpPr>
        <p:spPr>
          <a:xfrm>
            <a:off x="5886643" y="3966216"/>
            <a:ext cx="499712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Quantum </a:t>
            </a: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 dirty="0"/>
          </a:p>
        </p:txBody>
      </p:sp>
      <p:sp>
        <p:nvSpPr>
          <p:cNvPr id="399" name="Google Shape;399;p11"/>
          <p:cNvSpPr/>
          <p:nvPr>
            <p:custDataLst>
              <p:tags r:id="rId4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5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6"/>
            </p:custDataLst>
          </p:nvPr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7"/>
            </p:custDataLst>
          </p:nvPr>
        </p:nvSpPr>
        <p:spPr>
          <a:xfrm>
            <a:off x="3719736" y="2394081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9"/>
            </p:custDataLst>
          </p:nvPr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741</Words>
  <Application>Microsoft Office PowerPoint</Application>
  <PresentationFormat>Широкоэкранный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Optimistic Display</vt:lpstr>
      <vt:lpstr>Arial</vt:lpstr>
      <vt:lpstr>Calibri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SHIWA</cp:lastModifiedBy>
  <cp:revision>6</cp:revision>
  <dcterms:created xsi:type="dcterms:W3CDTF">2022-06-28T23:08:02Z</dcterms:created>
  <dcterms:modified xsi:type="dcterms:W3CDTF">2025-07-12T05:54:26Z</dcterms:modified>
</cp:coreProperties>
</file>