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TBu1ULPuT3dlB6yz1A+ak4y09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4A7BF-1DC4-4BED-9C83-273346A54F64}">
  <a:tblStyle styleId="{C464A7BF-1DC4-4BED-9C83-273346A54F6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DCDCD"/>
          </a:solidFill>
        </a:fill>
      </a:tcStyle>
    </a:band1H>
    <a:band2H>
      <a:tcTxStyle/>
      <a:tcStyle>
        <a:tcBdr/>
      </a:tcStyle>
    </a:band2H>
    <a:band1V>
      <a:tcTxStyle/>
      <a:tcStyle>
        <a:tcBdr/>
        <a:fill>
          <a:solidFill>
            <a:srgbClr val="CDCD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guide pos="3840"/>
        <p:guide pos="59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055b0ce30_0_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2055b0ce3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65" name="Google Shape;265;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73" name="Google Shape;27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1" name="Google Shape;28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9" name="Google Shape;28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7" name="Google Shape;29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156dc2b05_0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2156dc2b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055b0ce30_0_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2055b0ce30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53A089-363B-4A76-B59F-D6D48F8CCAD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A6CAA10-ED21-4B5C-9346-0A3C41E33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1EA5A45-18BA-4C47-9806-FD70DA071814}"/>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5" name="Нижний колонтитул 4">
            <a:extLst>
              <a:ext uri="{FF2B5EF4-FFF2-40B4-BE49-F238E27FC236}">
                <a16:creationId xmlns:a16="http://schemas.microsoft.com/office/drawing/2014/main" id="{C04E1312-99A1-4758-8439-9F33CA9500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C7702DE-0A38-4A93-A96E-B2130EBCC8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141046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5E44AA-281F-48DE-9AE7-46B34040C1E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0A7BEDB-58DC-4BB0-B866-BF3D45230E7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7AC83D7-362E-42C6-8130-7A871C8F69CB}"/>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5" name="Нижний колонтитул 4">
            <a:extLst>
              <a:ext uri="{FF2B5EF4-FFF2-40B4-BE49-F238E27FC236}">
                <a16:creationId xmlns:a16="http://schemas.microsoft.com/office/drawing/2014/main" id="{5DAFDDA1-92D7-4798-BCE3-515048C9A86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5A86350-BF98-4BDE-8E62-E15A8E2612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33773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3F9D646-3A62-46D6-BB9E-26E6367AD15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20C9EE5-9B87-4520-94BD-15689FF07D8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92D2B23-6887-40E1-97B0-A80BB3116DBA}"/>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5" name="Нижний колонтитул 4">
            <a:extLst>
              <a:ext uri="{FF2B5EF4-FFF2-40B4-BE49-F238E27FC236}">
                <a16:creationId xmlns:a16="http://schemas.microsoft.com/office/drawing/2014/main" id="{11357D3F-30BB-4A30-8BF0-B33C870DDD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FB53BFC-D041-4811-AA6D-9B1D157B25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271065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13"/>
        <p:cNvGrpSpPr/>
        <p:nvPr/>
      </p:nvGrpSpPr>
      <p:grpSpPr>
        <a:xfrm>
          <a:off x="0" y="0"/>
          <a:ext cx="0" cy="0"/>
          <a:chOff x="0" y="0"/>
          <a:chExt cx="0" cy="0"/>
        </a:xfrm>
      </p:grpSpPr>
      <p:sp>
        <p:nvSpPr>
          <p:cNvPr id="17" name="Google Shape;17;p18"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000"/>
              <a:buFont typeface="Calibri"/>
              <a:buNone/>
              <a:defRPr sz="40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18"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sp>
        <p:nvSpPr>
          <p:cNvPr id="20" name="Google Shape;20;p18"/>
          <p:cNvSpPr>
            <a:spLocks noGrp="1"/>
          </p:cNvSpPr>
          <p:nvPr>
            <p:ph type="pic" idx="2"/>
          </p:nvPr>
        </p:nvSpPr>
        <p:spPr>
          <a:xfrm>
            <a:off x="1683398" y="860944"/>
            <a:ext cx="4428523" cy="5137089"/>
          </a:xfrm>
          <a:prstGeom prst="rect">
            <a:avLst/>
          </a:prstGeom>
          <a:noFill/>
          <a:ln>
            <a:noFill/>
          </a:ln>
        </p:spPr>
      </p:sp>
    </p:spTree>
    <p:extLst>
      <p:ext uri="{BB962C8B-B14F-4D97-AF65-F5344CB8AC3E}">
        <p14:creationId xmlns:p14="http://schemas.microsoft.com/office/powerpoint/2010/main" val="127654747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22"/>
        <p:cNvGrpSpPr/>
        <p:nvPr/>
      </p:nvGrpSpPr>
      <p:grpSpPr>
        <a:xfrm>
          <a:off x="0" y="0"/>
          <a:ext cx="0" cy="0"/>
          <a:chOff x="0" y="0"/>
          <a:chExt cx="0" cy="0"/>
        </a:xfrm>
      </p:grpSpPr>
      <p:sp>
        <p:nvSpPr>
          <p:cNvPr id="27" name="Google Shape;27;p20"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2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0"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20"/>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20"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0795392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33"/>
        <p:cNvGrpSpPr/>
        <p:nvPr/>
      </p:nvGrpSpPr>
      <p:grpSpPr>
        <a:xfrm>
          <a:off x="0" y="0"/>
          <a:ext cx="0" cy="0"/>
          <a:chOff x="0" y="0"/>
          <a:chExt cx="0" cy="0"/>
        </a:xfrm>
      </p:grpSpPr>
      <p:sp>
        <p:nvSpPr>
          <p:cNvPr id="34" name="Google Shape;34;p19"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9"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9"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1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672173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2"/>
        <p:cNvGrpSpPr/>
        <p:nvPr/>
      </p:nvGrpSpPr>
      <p:grpSpPr>
        <a:xfrm>
          <a:off x="0" y="0"/>
          <a:ext cx="0" cy="0"/>
          <a:chOff x="0" y="0"/>
          <a:chExt cx="0" cy="0"/>
        </a:xfrm>
      </p:grpSpPr>
      <p:sp>
        <p:nvSpPr>
          <p:cNvPr id="43" name="Google Shape;43;p21"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1"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2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1"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80314963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7" name="Google Shape;57;p2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27"/>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27"/>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2" name="Google Shape;62;p27"/>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7670727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E4BF2C-83BD-4FA4-862B-57CB3AD9B0B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D90CB5-1323-4679-B8D2-016028443D8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ABA0D61-9CFB-480C-B84F-7A6ADEFA303E}"/>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5" name="Нижний колонтитул 4">
            <a:extLst>
              <a:ext uri="{FF2B5EF4-FFF2-40B4-BE49-F238E27FC236}">
                <a16:creationId xmlns:a16="http://schemas.microsoft.com/office/drawing/2014/main" id="{DA310850-2B20-45D4-9379-036F3611B84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BBB8AEA-D22F-4500-B96E-E3DBA63270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65660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83C376-B0A5-4DF0-94F3-A07419A61EE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07E7E28-9975-4F17-9136-64D9630CB2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1808197-6FB9-49FB-AB34-8FA31DDDEA62}"/>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5" name="Нижний колонтитул 4">
            <a:extLst>
              <a:ext uri="{FF2B5EF4-FFF2-40B4-BE49-F238E27FC236}">
                <a16:creationId xmlns:a16="http://schemas.microsoft.com/office/drawing/2014/main" id="{AB0DE315-F177-4510-92FC-104F6986532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D8B1-83A1-472E-8C6F-66AF28C387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18215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128E46-1A08-4452-8B47-9F8B55F89AE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88D8C04-3EFD-4E1B-9BA0-D0F644B84CDB}"/>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75B7142-972D-4729-9E5A-24A2D5A54C1E}"/>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93367A4-AF68-4298-9584-95B5A6239BB1}"/>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6" name="Нижний колонтитул 5">
            <a:extLst>
              <a:ext uri="{FF2B5EF4-FFF2-40B4-BE49-F238E27FC236}">
                <a16:creationId xmlns:a16="http://schemas.microsoft.com/office/drawing/2014/main" id="{163FFDA2-6875-422A-8501-D73D214BCA1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60DD362-F118-4D3C-8FCF-21B487C83D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68976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81BB59-48C8-4570-8803-31C324861F01}"/>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7632799-165B-49A0-B827-D5E79F296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63F5A8D-A931-4B2A-A818-38C6271A3CA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11AABE8-1E4F-4F41-8EC2-7146F22616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82C59A1-6AD9-4EBE-8D76-3CD505ABB17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33C1733-F3AD-4024-9AD3-B2F99D11270E}"/>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8" name="Нижний колонтитул 7">
            <a:extLst>
              <a:ext uri="{FF2B5EF4-FFF2-40B4-BE49-F238E27FC236}">
                <a16:creationId xmlns:a16="http://schemas.microsoft.com/office/drawing/2014/main" id="{E8A166F7-5988-4C8B-8A68-FA0F412895F2}"/>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B030081-C434-462C-99AB-01783F3574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13748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0F0E3F-1695-4A6A-9A79-3E5E00E865E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927973F-E6BF-44F0-AA81-2D01E5333C38}"/>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4" name="Нижний колонтитул 3">
            <a:extLst>
              <a:ext uri="{FF2B5EF4-FFF2-40B4-BE49-F238E27FC236}">
                <a16:creationId xmlns:a16="http://schemas.microsoft.com/office/drawing/2014/main" id="{71CCB602-7E8A-4504-8B6F-F7EC2F14A4F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0F076AF8-DB29-48AA-B4F7-59A73D7F3D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62439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33ED6AD-1994-4BF1-A30D-7CB0A0D0581E}"/>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3" name="Нижний колонтитул 2">
            <a:extLst>
              <a:ext uri="{FF2B5EF4-FFF2-40B4-BE49-F238E27FC236}">
                <a16:creationId xmlns:a16="http://schemas.microsoft.com/office/drawing/2014/main" id="{9E72CC2A-A21F-4171-AA88-3FB9A4A521B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6320C8A-945C-49D1-9FA4-A8C0CF7D1F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351044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3D557C-25D9-44D7-973E-123D729E7E3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B672DC0-6D66-4A7E-91A8-256E56C99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A59B803-FD81-4978-BE5A-331AAE5DC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1B5C019-4A3F-4614-8FE4-CE1FEDA4AC98}"/>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6" name="Нижний колонтитул 5">
            <a:extLst>
              <a:ext uri="{FF2B5EF4-FFF2-40B4-BE49-F238E27FC236}">
                <a16:creationId xmlns:a16="http://schemas.microsoft.com/office/drawing/2014/main" id="{4FC2900F-0D1D-433B-998B-87E76A7E0D1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EFE8C76-D079-40D3-A8A8-E686A8B65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839697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38A621-EADB-46DA-A555-70ADBDF066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A0ED2E3A-2581-4D3B-8A51-1D86E2093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D51E09E3-B848-4FCF-B3D5-3D6E63C7C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9FFE0A9-10D2-4D40-AA8B-1E7DEA13C4BC}"/>
              </a:ext>
            </a:extLst>
          </p:cNvPr>
          <p:cNvSpPr>
            <a:spLocks noGrp="1"/>
          </p:cNvSpPr>
          <p:nvPr>
            <p:ph type="dt" sz="half" idx="10"/>
          </p:nvPr>
        </p:nvSpPr>
        <p:spPr/>
        <p:txBody>
          <a:bodyPr/>
          <a:lstStyle/>
          <a:p>
            <a:fld id="{79F753F6-F409-4DFD-AD86-75445106B78F}" type="datetimeFigureOut">
              <a:rPr lang="ru-RU" smtClean="0"/>
              <a:t>12.07.2025</a:t>
            </a:fld>
            <a:endParaRPr lang="ru-RU"/>
          </a:p>
        </p:txBody>
      </p:sp>
      <p:sp>
        <p:nvSpPr>
          <p:cNvPr id="6" name="Нижний колонтитул 5">
            <a:extLst>
              <a:ext uri="{FF2B5EF4-FFF2-40B4-BE49-F238E27FC236}">
                <a16:creationId xmlns:a16="http://schemas.microsoft.com/office/drawing/2014/main" id="{015321D8-7ECA-4577-9BDD-591568B0C07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587585-ABA3-4C34-8633-14E069DF2F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71872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3D2D3A-81E3-4A0B-9A5A-15AC425AB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7B191EB-F879-49F9-B2A8-8039AC89B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13311D-76B6-46A8-9AD8-A632349A2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753F6-F409-4DFD-AD86-75445106B78F}" type="datetimeFigureOut">
              <a:rPr lang="ru-RU" smtClean="0"/>
              <a:t>12.07.2025</a:t>
            </a:fld>
            <a:endParaRPr lang="ru-RU"/>
          </a:p>
        </p:txBody>
      </p:sp>
      <p:sp>
        <p:nvSpPr>
          <p:cNvPr id="5" name="Нижний колонтитул 4">
            <a:extLst>
              <a:ext uri="{FF2B5EF4-FFF2-40B4-BE49-F238E27FC236}">
                <a16:creationId xmlns:a16="http://schemas.microsoft.com/office/drawing/2014/main" id="{E47BCAB2-F727-4349-AD43-4B8EC3730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1C9C491-E974-43DC-A5AC-A977F9597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410316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000"/>
              <a:buFont typeface="Calibri"/>
              <a:buNone/>
            </a:pPr>
            <a:r>
              <a:rPr lang="en-US" dirty="0" err="1"/>
              <a:t>SyncESMC</a:t>
            </a:r>
            <a:br>
              <a:rPr lang="en-US" dirty="0"/>
            </a:br>
            <a:endParaRPr dirty="0"/>
          </a:p>
        </p:txBody>
      </p:sp>
      <p:sp>
        <p:nvSpPr>
          <p:cNvPr id="69" name="Google Shape;69;p2"/>
          <p:cNvSpPr txBox="1">
            <a:spLocks noGrp="1"/>
          </p:cNvSpPr>
          <p:nvPr>
            <p:ph type="body" idx="1"/>
          </p:nvPr>
        </p:nvSpPr>
        <p:spPr>
          <a:xfrm>
            <a:off x="6096000" y="3151916"/>
            <a:ext cx="6130312" cy="910580"/>
          </a:xfrm>
          <a:prstGeom prst="rect">
            <a:avLst/>
          </a:prstGeom>
          <a:noFill/>
          <a:ln>
            <a:noFill/>
          </a:ln>
        </p:spPr>
        <p:txBody>
          <a:bodyPr spcFirstLastPara="1" wrap="square" lIns="91425" tIns="45700" rIns="91425" bIns="45700" anchor="t" anchorCtr="0">
            <a:normAutofit/>
          </a:bodyPr>
          <a:lstStyle/>
          <a:p>
            <a:pPr marL="457200" marR="0" lvl="0" indent="-228600" algn="just" rtl="0">
              <a:lnSpc>
                <a:spcPct val="90000"/>
              </a:lnSpc>
              <a:spcBef>
                <a:spcPts val="1000"/>
              </a:spcBef>
              <a:spcAft>
                <a:spcPts val="0"/>
              </a:spcAft>
              <a:buClr>
                <a:srgbClr val="2E7A40"/>
              </a:buClr>
              <a:buSzPts val="2000"/>
              <a:buFont typeface="Arial"/>
              <a:buNone/>
            </a:pPr>
            <a:r>
              <a:rPr lang="ru-RU" b="0" i="0" dirty="0">
                <a:solidFill>
                  <a:srgbClr val="222222"/>
                </a:solidFill>
                <a:latin typeface="Arial"/>
                <a:ea typeface="Arial"/>
                <a:cs typeface="Arial"/>
                <a:sym typeface="Arial"/>
              </a:rPr>
              <a:t>Реализация </a:t>
            </a:r>
            <a:r>
              <a:rPr lang="ru-RU" b="0" i="0" dirty="0" err="1">
                <a:solidFill>
                  <a:srgbClr val="222222"/>
                </a:solidFill>
                <a:latin typeface="Arial"/>
                <a:ea typeface="Arial"/>
                <a:cs typeface="Arial"/>
                <a:sym typeface="Arial"/>
              </a:rPr>
              <a:t>многотактового</a:t>
            </a:r>
            <a:r>
              <a:rPr lang="ru-RU" b="0" i="0" dirty="0">
                <a:solidFill>
                  <a:srgbClr val="222222"/>
                </a:solidFill>
                <a:latin typeface="Arial"/>
                <a:ea typeface="Arial"/>
                <a:cs typeface="Arial"/>
                <a:sym typeface="Arial"/>
              </a:rPr>
              <a:t> ESMC ITU-T G.781</a:t>
            </a:r>
            <a:endParaRPr dirty="0"/>
          </a:p>
        </p:txBody>
      </p:sp>
      <p:pic>
        <p:nvPicPr>
          <p:cNvPr id="70" name="Google Shape;70;p2"/>
          <p:cNvPicPr preferRelativeResize="0">
            <a:picLocks noGrp="1"/>
          </p:cNvPicPr>
          <p:nvPr>
            <p:ph type="pic" idx="2"/>
          </p:nvPr>
        </p:nvPicPr>
        <p:blipFill rotWithShape="1">
          <a:blip r:embed="rId3">
            <a:alphaModFix/>
          </a:blip>
          <a:srcRect l="25744" r="25744"/>
          <a:stretch/>
        </p:blipFill>
        <p:spPr>
          <a:xfrm>
            <a:off x="1479636" y="860455"/>
            <a:ext cx="4428523" cy="5137089"/>
          </a:xfrm>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8" name="Google Shape;148;p5"/>
          <p:cNvSpPr txBox="1">
            <a:spLocks noGrp="1"/>
          </p:cNvSpPr>
          <p:nvPr>
            <p:ph type="body" idx="1"/>
          </p:nvPr>
        </p:nvSpPr>
        <p:spPr>
          <a:xfrm>
            <a:off x="531377" y="1566333"/>
            <a:ext cx="8437961"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ru-RU" dirty="0"/>
              <a:t>Packet Engine участвует в деятельности, связанной с интерфейсом.</a:t>
            </a:r>
          </a:p>
          <a:p>
            <a:pPr marL="571500" indent="-342900">
              <a:buClr>
                <a:srgbClr val="C00000"/>
              </a:buClr>
              <a:buFont typeface="Arial"/>
              <a:buChar char="•"/>
            </a:pPr>
            <a:r>
              <a:rPr lang="ru-RU" dirty="0"/>
              <a:t>Пакетный прием</a:t>
            </a:r>
          </a:p>
          <a:p>
            <a:pPr marL="571500" indent="-342900">
              <a:buClr>
                <a:srgbClr val="C00000"/>
              </a:buClr>
              <a:buFont typeface="Arial"/>
              <a:buChar char="•"/>
            </a:pPr>
            <a:r>
              <a:rPr lang="ru-RU" dirty="0"/>
              <a:t>Пакетная передача</a:t>
            </a:r>
          </a:p>
          <a:p>
            <a:pPr marL="571500" indent="-342900">
              <a:buClr>
                <a:srgbClr val="C00000"/>
              </a:buClr>
              <a:buFont typeface="Arial"/>
              <a:buChar char="•"/>
            </a:pPr>
            <a:r>
              <a:rPr lang="ru-RU" dirty="0"/>
              <a:t>События соединения порта/соединения </a:t>
            </a:r>
          </a:p>
          <a:p>
            <a:pPr marL="228600" indent="0">
              <a:buClr>
                <a:srgbClr val="C00000"/>
              </a:buClr>
            </a:pPr>
            <a:r>
              <a:rPr lang="ru-RU" dirty="0"/>
              <a:t>(сетевого соединения)</a:t>
            </a:r>
          </a:p>
          <a:p>
            <a:pPr marL="571500" indent="-342900">
              <a:buClr>
                <a:srgbClr val="C00000"/>
              </a:buClr>
              <a:buFont typeface="Arial"/>
              <a:buChar char="•"/>
            </a:pPr>
            <a:r>
              <a:rPr lang="ru-RU" dirty="0"/>
              <a:t>Фильтрация пакетов</a:t>
            </a:r>
            <a:endParaRPr dirty="0"/>
          </a:p>
          <a:p>
            <a:pPr marL="228600" lvl="0" indent="0" algn="l" rtl="0">
              <a:lnSpc>
                <a:spcPct val="90000"/>
              </a:lnSpc>
              <a:spcBef>
                <a:spcPts val="1000"/>
              </a:spcBef>
              <a:spcAft>
                <a:spcPts val="0"/>
              </a:spcAft>
              <a:buClr>
                <a:srgbClr val="C00000"/>
              </a:buClr>
              <a:buSzPts val="2000"/>
              <a:buNone/>
            </a:pPr>
            <a:r>
              <a:rPr lang="ru-RU" dirty="0"/>
              <a:t>Различные типы сокетов и типы интерфейсов.</a:t>
            </a:r>
          </a:p>
          <a:p>
            <a:pPr marL="228600" lvl="0" indent="0" algn="l" rtl="0">
              <a:lnSpc>
                <a:spcPct val="90000"/>
              </a:lnSpc>
              <a:spcBef>
                <a:spcPts val="1000"/>
              </a:spcBef>
              <a:spcAft>
                <a:spcPts val="0"/>
              </a:spcAft>
              <a:buClr>
                <a:srgbClr val="C00000"/>
              </a:buClr>
              <a:buSzPts val="2000"/>
              <a:buNone/>
            </a:pPr>
            <a:r>
              <a:rPr lang="ru-RU" dirty="0"/>
              <a:t>Разделяется с помощью библиотеки пакетного </a:t>
            </a:r>
          </a:p>
          <a:p>
            <a:pPr marL="228600" lvl="0" indent="0" algn="l" rtl="0">
              <a:lnSpc>
                <a:spcPct val="90000"/>
              </a:lnSpc>
              <a:spcBef>
                <a:spcPts val="1000"/>
              </a:spcBef>
              <a:spcAft>
                <a:spcPts val="0"/>
              </a:spcAft>
              <a:buClr>
                <a:srgbClr val="C00000"/>
              </a:buClr>
              <a:buSzPts val="2000"/>
              <a:buNone/>
            </a:pPr>
            <a:r>
              <a:rPr lang="ru-RU" dirty="0"/>
              <a:t>механизма.</a:t>
            </a:r>
            <a:r>
              <a:rPr lang="en-US" dirty="0"/>
              <a:t>Raw Socket</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UDS Socket</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APIs</a:t>
            </a:r>
            <a:endParaRPr dirty="0"/>
          </a:p>
          <a:p>
            <a:pPr marL="571500" lvl="0" indent="-215900" algn="l" rtl="0">
              <a:lnSpc>
                <a:spcPct val="90000"/>
              </a:lnSpc>
              <a:spcBef>
                <a:spcPts val="1000"/>
              </a:spcBef>
              <a:spcAft>
                <a:spcPts val="0"/>
              </a:spcAft>
              <a:buClr>
                <a:srgbClr val="C00000"/>
              </a:buClr>
              <a:buSzPts val="2000"/>
              <a:buFont typeface="Arial"/>
              <a:buNone/>
            </a:pPr>
            <a:endParaRPr dirty="0"/>
          </a:p>
          <a:p>
            <a:pPr marL="685800" lvl="1" indent="0" algn="l" rtl="0">
              <a:lnSpc>
                <a:spcPct val="90000"/>
              </a:lnSpc>
              <a:spcBef>
                <a:spcPts val="500"/>
              </a:spcBef>
              <a:spcAft>
                <a:spcPts val="0"/>
              </a:spcAft>
              <a:buClr>
                <a:srgbClr val="C00000"/>
              </a:buClr>
              <a:buSzPts val="2000"/>
              <a:buNone/>
            </a:pPr>
            <a:endParaRPr dirty="0"/>
          </a:p>
          <a:p>
            <a:pPr marL="1028700" lvl="1" indent="-215900" algn="l" rtl="0">
              <a:lnSpc>
                <a:spcPct val="90000"/>
              </a:lnSpc>
              <a:spcBef>
                <a:spcPts val="500"/>
              </a:spcBef>
              <a:spcAft>
                <a:spcPts val="0"/>
              </a:spcAft>
              <a:buClr>
                <a:srgbClr val="C00000"/>
              </a:buClr>
              <a:buSzPts val="2000"/>
              <a:buFont typeface="Arial"/>
              <a:buNone/>
            </a:pPr>
            <a:endParaRPr dirty="0"/>
          </a:p>
          <a:p>
            <a:pPr marL="228600" lvl="0" indent="0" algn="l" rtl="0">
              <a:lnSpc>
                <a:spcPct val="90000"/>
              </a:lnSpc>
              <a:spcBef>
                <a:spcPts val="1000"/>
              </a:spcBef>
              <a:spcAft>
                <a:spcPts val="0"/>
              </a:spcAft>
              <a:buClr>
                <a:srgbClr val="C00000"/>
              </a:buClr>
              <a:buSzPts val="2000"/>
              <a:buNone/>
            </a:pPr>
            <a:endParaRPr dirty="0"/>
          </a:p>
          <a:p>
            <a:pPr marL="571500" lvl="0" indent="-215900" algn="l" rtl="0">
              <a:lnSpc>
                <a:spcPct val="90000"/>
              </a:lnSpc>
              <a:spcBef>
                <a:spcPts val="1000"/>
              </a:spcBef>
              <a:spcAft>
                <a:spcPts val="0"/>
              </a:spcAft>
              <a:buClr>
                <a:srgbClr val="C00000"/>
              </a:buClr>
              <a:buSzPts val="2000"/>
              <a:buFont typeface="Arial"/>
              <a:buNone/>
            </a:pPr>
            <a:endParaRPr dirty="0"/>
          </a:p>
        </p:txBody>
      </p:sp>
      <p:sp>
        <p:nvSpPr>
          <p:cNvPr id="146" name="Google Shape;146;p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47" name="Google Shape;147;p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Пакетный механизм</a:t>
            </a:r>
            <a:endParaRPr dirty="0"/>
          </a:p>
        </p:txBody>
      </p:sp>
      <p:grpSp>
        <p:nvGrpSpPr>
          <p:cNvPr id="149" name="Google Shape;149;p5"/>
          <p:cNvGrpSpPr/>
          <p:nvPr/>
        </p:nvGrpSpPr>
        <p:grpSpPr>
          <a:xfrm>
            <a:off x="7325135" y="2005037"/>
            <a:ext cx="4661656" cy="3941923"/>
            <a:chOff x="6431623" y="2284252"/>
            <a:chExt cx="4661656" cy="3941923"/>
          </a:xfrm>
        </p:grpSpPr>
        <p:grpSp>
          <p:nvGrpSpPr>
            <p:cNvPr id="150" name="Google Shape;150;p5"/>
            <p:cNvGrpSpPr/>
            <p:nvPr/>
          </p:nvGrpSpPr>
          <p:grpSpPr>
            <a:xfrm>
              <a:off x="6431623" y="2284252"/>
              <a:ext cx="4315142" cy="3941923"/>
              <a:chOff x="6811764" y="2291137"/>
              <a:chExt cx="4931593" cy="4247775"/>
            </a:xfrm>
          </p:grpSpPr>
          <p:grpSp>
            <p:nvGrpSpPr>
              <p:cNvPr id="151" name="Google Shape;151;p5"/>
              <p:cNvGrpSpPr/>
              <p:nvPr/>
            </p:nvGrpSpPr>
            <p:grpSpPr>
              <a:xfrm>
                <a:off x="6811765" y="3429000"/>
                <a:ext cx="4931592" cy="3109912"/>
                <a:chOff x="7017247" y="1839074"/>
                <a:chExt cx="5712603" cy="4089115"/>
              </a:xfrm>
            </p:grpSpPr>
            <p:sp>
              <p:nvSpPr>
                <p:cNvPr id="152" name="Google Shape;152;p5"/>
                <p:cNvSpPr/>
                <p:nvPr/>
              </p:nvSpPr>
              <p:spPr>
                <a:xfrm>
                  <a:off x="7017247" y="2763748"/>
                  <a:ext cx="5712603" cy="2527919"/>
                </a:xfrm>
                <a:prstGeom prst="rect">
                  <a:avLst/>
                </a:prstGeom>
                <a:gradFill>
                  <a:gsLst>
                    <a:gs pos="0">
                      <a:srgbClr val="BDF295"/>
                    </a:gs>
                    <a:gs pos="50000">
                      <a:srgbClr val="D5F5BE"/>
                    </a:gs>
                    <a:gs pos="100000">
                      <a:srgbClr val="EAFADE"/>
                    </a:gs>
                  </a:gsLst>
                  <a:lin ang="135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53" name="Google Shape;153;p5"/>
                <p:cNvGrpSpPr/>
                <p:nvPr/>
              </p:nvGrpSpPr>
              <p:grpSpPr>
                <a:xfrm>
                  <a:off x="7207320" y="1839074"/>
                  <a:ext cx="3333964" cy="4089115"/>
                  <a:chOff x="7207320" y="1839074"/>
                  <a:chExt cx="3333964" cy="4089115"/>
                </a:xfrm>
              </p:grpSpPr>
              <p:cxnSp>
                <p:nvCxnSpPr>
                  <p:cNvPr id="154" name="Google Shape;154;p5"/>
                  <p:cNvCxnSpPr/>
                  <p:nvPr/>
                </p:nvCxnSpPr>
                <p:spPr>
                  <a:xfrm rot="10800000">
                    <a:off x="7993293" y="1839074"/>
                    <a:ext cx="0" cy="4089115"/>
                  </a:xfrm>
                  <a:prstGeom prst="straightConnector1">
                    <a:avLst/>
                  </a:prstGeom>
                  <a:noFill/>
                  <a:ln w="38100" cap="flat" cmpd="sng">
                    <a:solidFill>
                      <a:srgbClr val="0070C0"/>
                    </a:solidFill>
                    <a:prstDash val="solid"/>
                    <a:round/>
                    <a:headEnd type="none" w="sm" len="sm"/>
                    <a:tailEnd type="triangle" w="med" len="med"/>
                  </a:ln>
                </p:spPr>
              </p:cxnSp>
              <p:sp>
                <p:nvSpPr>
                  <p:cNvPr id="155" name="Google Shape;155;p5"/>
                  <p:cNvSpPr/>
                  <p:nvPr/>
                </p:nvSpPr>
                <p:spPr>
                  <a:xfrm>
                    <a:off x="7207320" y="3023170"/>
                    <a:ext cx="1571946" cy="811659"/>
                  </a:xfrm>
                  <a:prstGeom prst="roundRect">
                    <a:avLst>
                      <a:gd name="adj" fmla="val 16667"/>
                    </a:avLst>
                  </a:prstGeom>
                  <a:gradFill>
                    <a:gsLst>
                      <a:gs pos="0">
                        <a:srgbClr val="005121"/>
                      </a:gs>
                      <a:gs pos="50000">
                        <a:srgbClr val="007630"/>
                      </a:gs>
                      <a:gs pos="100000">
                        <a:srgbClr val="008D3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Packet Filter</a:t>
                    </a:r>
                    <a:endParaRPr/>
                  </a:p>
                </p:txBody>
              </p:sp>
              <p:sp>
                <p:nvSpPr>
                  <p:cNvPr id="156" name="Google Shape;156;p5"/>
                  <p:cNvSpPr/>
                  <p:nvPr/>
                </p:nvSpPr>
                <p:spPr>
                  <a:xfrm>
                    <a:off x="7207320" y="4168897"/>
                    <a:ext cx="1571946" cy="811659"/>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RX</a:t>
                    </a:r>
                    <a:endParaRPr/>
                  </a:p>
                </p:txBody>
              </p:sp>
              <p:cxnSp>
                <p:nvCxnSpPr>
                  <p:cNvPr id="157" name="Google Shape;157;p5"/>
                  <p:cNvCxnSpPr/>
                  <p:nvPr/>
                </p:nvCxnSpPr>
                <p:spPr>
                  <a:xfrm>
                    <a:off x="9743326" y="1855690"/>
                    <a:ext cx="23970" cy="4055881"/>
                  </a:xfrm>
                  <a:prstGeom prst="straightConnector1">
                    <a:avLst/>
                  </a:prstGeom>
                  <a:noFill/>
                  <a:ln w="38100" cap="flat" cmpd="sng">
                    <a:solidFill>
                      <a:srgbClr val="900000"/>
                    </a:solidFill>
                    <a:prstDash val="solid"/>
                    <a:round/>
                    <a:headEnd type="none" w="sm" len="sm"/>
                    <a:tailEnd type="triangle" w="med" len="med"/>
                  </a:ln>
                </p:spPr>
              </p:cxnSp>
              <p:sp>
                <p:nvSpPr>
                  <p:cNvPr id="158" name="Google Shape;158;p5"/>
                  <p:cNvSpPr/>
                  <p:nvPr/>
                </p:nvSpPr>
                <p:spPr>
                  <a:xfrm>
                    <a:off x="8969338" y="4168896"/>
                    <a:ext cx="1571946" cy="811659"/>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TX</a:t>
                    </a:r>
                    <a:endParaRPr/>
                  </a:p>
                </p:txBody>
              </p:sp>
            </p:grpSp>
          </p:grpSp>
          <p:sp>
            <p:nvSpPr>
              <p:cNvPr id="159" name="Google Shape;159;p5"/>
              <p:cNvSpPr/>
              <p:nvPr/>
            </p:nvSpPr>
            <p:spPr>
              <a:xfrm>
                <a:off x="6811764" y="2291137"/>
                <a:ext cx="4715839" cy="1109315"/>
              </a:xfrm>
              <a:prstGeom prst="roundRect">
                <a:avLst>
                  <a:gd name="adj" fmla="val 16667"/>
                </a:avLst>
              </a:prstGeom>
              <a:gradFill>
                <a:gsLst>
                  <a:gs pos="0">
                    <a:srgbClr val="FFDE7E"/>
                  </a:gs>
                  <a:gs pos="50000">
                    <a:srgbClr val="FFE9B1"/>
                  </a:gs>
                  <a:gs pos="100000">
                    <a:srgbClr val="FFF2D9"/>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Application</a:t>
                </a:r>
                <a:endParaRPr/>
              </a:p>
            </p:txBody>
          </p:sp>
          <p:cxnSp>
            <p:nvCxnSpPr>
              <p:cNvPr id="160" name="Google Shape;160;p5"/>
              <p:cNvCxnSpPr/>
              <p:nvPr/>
            </p:nvCxnSpPr>
            <p:spPr>
              <a:xfrm rot="10800000">
                <a:off x="10738602" y="3400452"/>
                <a:ext cx="0" cy="3097275"/>
              </a:xfrm>
              <a:prstGeom prst="straightConnector1">
                <a:avLst/>
              </a:prstGeom>
              <a:noFill/>
              <a:ln w="19050" cap="flat" cmpd="sng">
                <a:solidFill>
                  <a:srgbClr val="FF3F40"/>
                </a:solidFill>
                <a:prstDash val="dash"/>
                <a:round/>
                <a:headEnd type="none" w="sm" len="sm"/>
                <a:tailEnd type="triangle" w="med" len="med"/>
              </a:ln>
            </p:spPr>
          </p:cxnSp>
          <p:sp>
            <p:nvSpPr>
              <p:cNvPr id="161" name="Google Shape;161;p5"/>
              <p:cNvSpPr/>
              <p:nvPr/>
            </p:nvSpPr>
            <p:spPr>
              <a:xfrm>
                <a:off x="10049811" y="5200909"/>
                <a:ext cx="1357034" cy="617294"/>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RTNL</a:t>
                </a:r>
                <a:endParaRPr/>
              </a:p>
            </p:txBody>
          </p:sp>
        </p:grpSp>
        <p:sp>
          <p:nvSpPr>
            <p:cNvPr id="162" name="Google Shape;162;p5"/>
            <p:cNvSpPr txBox="1"/>
            <p:nvPr/>
          </p:nvSpPr>
          <p:spPr>
            <a:xfrm>
              <a:off x="9419682" y="4311881"/>
              <a:ext cx="16735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Link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Events</a:t>
              </a:r>
              <a:endParaRPr/>
            </a:p>
          </p:txBody>
        </p:sp>
      </p:grpSp>
      <p:sp>
        <p:nvSpPr>
          <p:cNvPr id="163" name="Google Shape;163;p5"/>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6"/>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Core of the ESMC stack.</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the Packet Engine, Configuration Engine, HAL </a:t>
            </a:r>
            <a:endParaRPr/>
          </a:p>
          <a:p>
            <a:pPr marL="571500" lvl="0" indent="-342900" algn="l" rtl="0">
              <a:lnSpc>
                <a:spcPct val="90000"/>
              </a:lnSpc>
              <a:spcBef>
                <a:spcPts val="1000"/>
              </a:spcBef>
              <a:spcAft>
                <a:spcPts val="0"/>
              </a:spcAft>
              <a:buClr>
                <a:srgbClr val="C00000"/>
              </a:buClr>
              <a:buSzPts val="2000"/>
              <a:buFont typeface="Arial"/>
              <a:buChar char="•"/>
            </a:pPr>
            <a:r>
              <a:rPr lang="en-US"/>
              <a:t>Decides to select the source port based on the Best Port Selection Algorithm. (Quality, Priority, Hops)</a:t>
            </a:r>
            <a:endParaRPr/>
          </a:p>
          <a:p>
            <a:pPr marL="571500" lvl="0" indent="-342900" algn="l" rtl="0">
              <a:lnSpc>
                <a:spcPct val="90000"/>
              </a:lnSpc>
              <a:spcBef>
                <a:spcPts val="1000"/>
              </a:spcBef>
              <a:spcAft>
                <a:spcPts val="0"/>
              </a:spcAft>
              <a:buClr>
                <a:srgbClr val="C00000"/>
              </a:buClr>
              <a:buSzPts val="2000"/>
              <a:buFont typeface="Arial"/>
              <a:buChar char="•"/>
            </a:pPr>
            <a:r>
              <a:rPr lang="en-US"/>
              <a:t>Handles the timer interrupts for Time outs for Hold off time,  no activity on the port, Holdover timeout and Restore timers.</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HAL to configure the Hardware. </a:t>
            </a: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68" name="Google Shape;168;p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69" name="Google Shape;169;p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ESMC State Machine</a:t>
            </a:r>
            <a:endParaRPr/>
          </a:p>
        </p:txBody>
      </p:sp>
      <p:grpSp>
        <p:nvGrpSpPr>
          <p:cNvPr id="171" name="Google Shape;171;p6"/>
          <p:cNvGrpSpPr/>
          <p:nvPr/>
        </p:nvGrpSpPr>
        <p:grpSpPr>
          <a:xfrm>
            <a:off x="6969312" y="969279"/>
            <a:ext cx="5058836" cy="3676928"/>
            <a:chOff x="6263424" y="1566333"/>
            <a:chExt cx="6838820" cy="4799477"/>
          </a:xfrm>
        </p:grpSpPr>
        <p:grpSp>
          <p:nvGrpSpPr>
            <p:cNvPr id="172" name="Google Shape;172;p6"/>
            <p:cNvGrpSpPr/>
            <p:nvPr/>
          </p:nvGrpSpPr>
          <p:grpSpPr>
            <a:xfrm>
              <a:off x="7169550" y="1566333"/>
              <a:ext cx="4750940" cy="4369721"/>
              <a:chOff x="7127217" y="1930507"/>
              <a:chExt cx="4750940" cy="4369721"/>
            </a:xfrm>
          </p:grpSpPr>
          <p:sp>
            <p:nvSpPr>
              <p:cNvPr id="173" name="Google Shape;173;p6"/>
              <p:cNvSpPr/>
              <p:nvPr/>
            </p:nvSpPr>
            <p:spPr>
              <a:xfrm>
                <a:off x="7698103" y="1930507"/>
                <a:ext cx="3640666" cy="3852333"/>
              </a:xfrm>
              <a:prstGeom prst="roundRect">
                <a:avLst>
                  <a:gd name="adj" fmla="val 16667"/>
                </a:avLst>
              </a:prstGeom>
              <a:gradFill>
                <a:gsLst>
                  <a:gs pos="0">
                    <a:srgbClr val="FFDE7E"/>
                  </a:gs>
                  <a:gs pos="50000">
                    <a:srgbClr val="FFE9B1"/>
                  </a:gs>
                  <a:gs pos="100000">
                    <a:srgbClr val="FFF2D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ESMC </a:t>
                </a:r>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State Machine</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174" name="Google Shape;174;p6" descr="Head with gears"/>
              <p:cNvPicPr preferRelativeResize="0"/>
              <p:nvPr/>
            </p:nvPicPr>
            <p:blipFill rotWithShape="1">
              <a:blip r:embed="rId3">
                <a:alphaModFix/>
              </a:blip>
              <a:srcRect/>
              <a:stretch/>
            </p:blipFill>
            <p:spPr>
              <a:xfrm>
                <a:off x="9107722" y="2500996"/>
                <a:ext cx="914400" cy="914400"/>
              </a:xfrm>
              <a:prstGeom prst="rect">
                <a:avLst/>
              </a:prstGeom>
              <a:noFill/>
              <a:ln>
                <a:noFill/>
              </a:ln>
            </p:spPr>
          </p:pic>
          <p:sp>
            <p:nvSpPr>
              <p:cNvPr id="175" name="Google Shape;175;p6"/>
              <p:cNvSpPr/>
              <p:nvPr/>
            </p:nvSpPr>
            <p:spPr>
              <a:xfrm>
                <a:off x="7178691" y="4160038"/>
                <a:ext cx="1016000" cy="1147969"/>
              </a:xfrm>
              <a:prstGeom prst="roundRect">
                <a:avLst>
                  <a:gd name="adj" fmla="val 16667"/>
                </a:avLst>
              </a:prstGeom>
              <a:gradFill>
                <a:gsLst>
                  <a:gs pos="0">
                    <a:srgbClr val="547D28"/>
                  </a:gs>
                  <a:gs pos="50000">
                    <a:srgbClr val="7AB539"/>
                  </a:gs>
                  <a:gs pos="100000">
                    <a:srgbClr val="92D946"/>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6"/>
              <p:cNvSpPr/>
              <p:nvPr/>
            </p:nvSpPr>
            <p:spPr>
              <a:xfrm>
                <a:off x="10862157" y="4160038"/>
                <a:ext cx="1016000" cy="1147969"/>
              </a:xfrm>
              <a:prstGeom prst="roundRect">
                <a:avLst>
                  <a:gd name="adj" fmla="val 16667"/>
                </a:avLst>
              </a:prstGeom>
              <a:gradFill>
                <a:gsLst>
                  <a:gs pos="0">
                    <a:srgbClr val="770000"/>
                  </a:gs>
                  <a:gs pos="50000">
                    <a:srgbClr val="AC0000"/>
                  </a:gs>
                  <a:gs pos="100000">
                    <a:srgbClr val="CE0000"/>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7" name="Google Shape;177;p6" descr="Gears"/>
              <p:cNvPicPr preferRelativeResize="0"/>
              <p:nvPr/>
            </p:nvPicPr>
            <p:blipFill rotWithShape="1">
              <a:blip r:embed="rId4">
                <a:alphaModFix/>
              </a:blip>
              <a:srcRect/>
              <a:stretch/>
            </p:blipFill>
            <p:spPr>
              <a:xfrm>
                <a:off x="7219742" y="4276822"/>
                <a:ext cx="914400" cy="914400"/>
              </a:xfrm>
              <a:prstGeom prst="rect">
                <a:avLst/>
              </a:prstGeom>
              <a:noFill/>
              <a:ln>
                <a:noFill/>
              </a:ln>
            </p:spPr>
          </p:pic>
          <p:pic>
            <p:nvPicPr>
              <p:cNvPr id="178" name="Google Shape;178;p6" descr="Processor"/>
              <p:cNvPicPr preferRelativeResize="0"/>
              <p:nvPr/>
            </p:nvPicPr>
            <p:blipFill rotWithShape="1">
              <a:blip r:embed="rId5">
                <a:alphaModFix/>
              </a:blip>
              <a:srcRect/>
              <a:stretch/>
            </p:blipFill>
            <p:spPr>
              <a:xfrm>
                <a:off x="10912957" y="4276822"/>
                <a:ext cx="914400" cy="914400"/>
              </a:xfrm>
              <a:prstGeom prst="rect">
                <a:avLst/>
              </a:prstGeom>
              <a:noFill/>
              <a:ln>
                <a:noFill/>
              </a:ln>
            </p:spPr>
          </p:pic>
          <p:sp>
            <p:nvSpPr>
              <p:cNvPr id="179" name="Google Shape;179;p6"/>
              <p:cNvSpPr/>
              <p:nvPr/>
            </p:nvSpPr>
            <p:spPr>
              <a:xfrm>
                <a:off x="8768422" y="5414481"/>
                <a:ext cx="1500027" cy="842481"/>
              </a:xfrm>
              <a:prstGeom prst="roundRect">
                <a:avLst>
                  <a:gd name="adj" fmla="val 16667"/>
                </a:avLst>
              </a:prstGeom>
              <a:gradFill>
                <a:gsLst>
                  <a:gs pos="0">
                    <a:srgbClr val="81D2FF"/>
                  </a:gs>
                  <a:gs pos="50000">
                    <a:srgbClr val="B3E1FF"/>
                  </a:gs>
                  <a:gs pos="100000">
                    <a:srgbClr val="DAEFFF"/>
                  </a:gs>
                </a:gsLst>
                <a:lin ang="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0" name="Google Shape;180;p6" descr="Traffic light"/>
              <p:cNvPicPr preferRelativeResize="0"/>
              <p:nvPr/>
            </p:nvPicPr>
            <p:blipFill rotWithShape="1">
              <a:blip r:embed="rId6">
                <a:alphaModFix/>
              </a:blip>
              <a:srcRect/>
              <a:stretch/>
            </p:blipFill>
            <p:spPr>
              <a:xfrm>
                <a:off x="9096624" y="5385828"/>
                <a:ext cx="914400" cy="914400"/>
              </a:xfrm>
              <a:prstGeom prst="rect">
                <a:avLst/>
              </a:prstGeom>
              <a:noFill/>
              <a:ln>
                <a:noFill/>
              </a:ln>
            </p:spPr>
          </p:pic>
          <p:sp>
            <p:nvSpPr>
              <p:cNvPr id="181" name="Google Shape;181;p6"/>
              <p:cNvSpPr/>
              <p:nvPr/>
            </p:nvSpPr>
            <p:spPr>
              <a:xfrm>
                <a:off x="9474174" y="5046133"/>
                <a:ext cx="161359" cy="332388"/>
              </a:xfrm>
              <a:prstGeom prst="up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6"/>
              <p:cNvSpPr/>
              <p:nvPr/>
            </p:nvSpPr>
            <p:spPr>
              <a:xfrm rot="5400000">
                <a:off x="8635712" y="4205294"/>
                <a:ext cx="183434" cy="1016000"/>
              </a:xfrm>
              <a:prstGeom prst="upArrow">
                <a:avLst>
                  <a:gd name="adj1" fmla="val 50000"/>
                  <a:gd name="adj2" fmla="val 500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6"/>
              <p:cNvSpPr/>
              <p:nvPr/>
            </p:nvSpPr>
            <p:spPr>
              <a:xfrm rot="-5400000">
                <a:off x="10242464" y="4185107"/>
                <a:ext cx="183434" cy="1016000"/>
              </a:xfrm>
              <a:prstGeom prst="up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6"/>
              <p:cNvSpPr/>
              <p:nvPr/>
            </p:nvSpPr>
            <p:spPr>
              <a:xfrm>
                <a:off x="9424858" y="3323166"/>
                <a:ext cx="252414" cy="1016000"/>
              </a:xfrm>
              <a:prstGeom prst="upArrow">
                <a:avLst>
                  <a:gd name="adj1" fmla="val 50000"/>
                  <a:gd name="adj2" fmla="val 107023"/>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6"/>
              <p:cNvSpPr/>
              <p:nvPr/>
            </p:nvSpPr>
            <p:spPr>
              <a:xfrm>
                <a:off x="7127217" y="2496477"/>
                <a:ext cx="1016000" cy="1147969"/>
              </a:xfrm>
              <a:prstGeom prst="roundRect">
                <a:avLst>
                  <a:gd name="adj" fmla="val 16667"/>
                </a:avLst>
              </a:prstGeom>
              <a:gradFill>
                <a:gsLst>
                  <a:gs pos="0">
                    <a:srgbClr val="AF94D2"/>
                  </a:gs>
                  <a:gs pos="50000">
                    <a:srgbClr val="CCBEE1"/>
                  </a:gs>
                  <a:gs pos="100000">
                    <a:srgbClr val="E6E0E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6" name="Google Shape;186;p6" descr="Alarm clock"/>
              <p:cNvPicPr preferRelativeResize="0"/>
              <p:nvPr/>
            </p:nvPicPr>
            <p:blipFill rotWithShape="1">
              <a:blip r:embed="rId7">
                <a:alphaModFix/>
              </a:blip>
              <a:srcRect/>
              <a:stretch/>
            </p:blipFill>
            <p:spPr>
              <a:xfrm>
                <a:off x="7219742" y="2588073"/>
                <a:ext cx="914400" cy="914400"/>
              </a:xfrm>
              <a:prstGeom prst="rect">
                <a:avLst/>
              </a:prstGeom>
              <a:noFill/>
              <a:ln>
                <a:noFill/>
              </a:ln>
            </p:spPr>
          </p:pic>
          <p:sp>
            <p:nvSpPr>
              <p:cNvPr id="187" name="Google Shape;187;p6"/>
              <p:cNvSpPr/>
              <p:nvPr/>
            </p:nvSpPr>
            <p:spPr>
              <a:xfrm rot="5400000">
                <a:off x="8559500" y="2528753"/>
                <a:ext cx="183434" cy="1016000"/>
              </a:xfrm>
              <a:prstGeom prst="upArrow">
                <a:avLst>
                  <a:gd name="adj1" fmla="val 50000"/>
                  <a:gd name="adj2" fmla="val 50000"/>
                </a:avLst>
              </a:prstGeom>
              <a:solidFill>
                <a:srgbClr val="6F3B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6"/>
              <p:cNvSpPr/>
              <p:nvPr/>
            </p:nvSpPr>
            <p:spPr>
              <a:xfrm rot="5400000">
                <a:off x="9967123" y="2939422"/>
                <a:ext cx="1216208" cy="1225024"/>
              </a:xfrm>
              <a:prstGeom prst="bentArrow">
                <a:avLst>
                  <a:gd name="adj1" fmla="val 5648"/>
                  <a:gd name="adj2" fmla="val 6339"/>
                  <a:gd name="adj3" fmla="val 18780"/>
                  <a:gd name="adj4" fmla="val 4375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89" name="Google Shape;189;p6" descr="Database"/>
              <p:cNvPicPr preferRelativeResize="0"/>
              <p:nvPr/>
            </p:nvPicPr>
            <p:blipFill rotWithShape="1">
              <a:blip r:embed="rId8">
                <a:alphaModFix/>
              </a:blip>
              <a:srcRect/>
              <a:stretch/>
            </p:blipFill>
            <p:spPr>
              <a:xfrm>
                <a:off x="9096624" y="4213326"/>
                <a:ext cx="914400" cy="914400"/>
              </a:xfrm>
              <a:prstGeom prst="rect">
                <a:avLst/>
              </a:prstGeom>
              <a:noFill/>
              <a:ln>
                <a:noFill/>
              </a:ln>
            </p:spPr>
          </p:pic>
        </p:grpSp>
        <p:sp>
          <p:nvSpPr>
            <p:cNvPr id="190" name="Google Shape;190;p6"/>
            <p:cNvSpPr txBox="1"/>
            <p:nvPr/>
          </p:nvSpPr>
          <p:spPr>
            <a:xfrm>
              <a:off x="8739679" y="5964070"/>
              <a:ext cx="2091115" cy="4017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Packet Engine</a:t>
              </a:r>
              <a:endParaRPr/>
            </a:p>
          </p:txBody>
        </p:sp>
        <p:sp>
          <p:nvSpPr>
            <p:cNvPr id="191" name="Google Shape;191;p6"/>
            <p:cNvSpPr txBox="1"/>
            <p:nvPr/>
          </p:nvSpPr>
          <p:spPr>
            <a:xfrm>
              <a:off x="6263424" y="493871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Configuration</a:t>
              </a:r>
              <a:endParaRPr/>
            </a:p>
          </p:txBody>
        </p:sp>
        <p:sp>
          <p:nvSpPr>
            <p:cNvPr id="192" name="Google Shape;192;p6"/>
            <p:cNvSpPr txBox="1"/>
            <p:nvPr/>
          </p:nvSpPr>
          <p:spPr>
            <a:xfrm>
              <a:off x="6884147" y="170116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Timer</a:t>
              </a:r>
              <a:endParaRPr/>
            </a:p>
          </p:txBody>
        </p:sp>
        <p:sp>
          <p:nvSpPr>
            <p:cNvPr id="193" name="Google Shape;193;p6"/>
            <p:cNvSpPr txBox="1"/>
            <p:nvPr/>
          </p:nvSpPr>
          <p:spPr>
            <a:xfrm>
              <a:off x="11412490" y="342502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HAL</a:t>
              </a:r>
              <a:endParaRPr/>
            </a:p>
          </p:txBody>
        </p:sp>
        <p:sp>
          <p:nvSpPr>
            <p:cNvPr id="194" name="Google Shape;194;p6"/>
            <p:cNvSpPr txBox="1"/>
            <p:nvPr/>
          </p:nvSpPr>
          <p:spPr>
            <a:xfrm>
              <a:off x="9189336" y="464093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a:t>
              </a:r>
              <a:endParaRPr/>
            </a:p>
          </p:txBody>
        </p:sp>
        <p:sp>
          <p:nvSpPr>
            <p:cNvPr id="195" name="Google Shape;195;p6"/>
            <p:cNvSpPr txBox="1"/>
            <p:nvPr/>
          </p:nvSpPr>
          <p:spPr>
            <a:xfrm>
              <a:off x="8483685" y="401782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a:t>
              </a:r>
              <a:endParaRPr/>
            </a:p>
          </p:txBody>
        </p:sp>
        <p:sp>
          <p:nvSpPr>
            <p:cNvPr id="196" name="Google Shape;196;p6"/>
            <p:cNvSpPr txBox="1"/>
            <p:nvPr/>
          </p:nvSpPr>
          <p:spPr>
            <a:xfrm>
              <a:off x="8470993" y="2681099"/>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a:t>
              </a:r>
              <a:endParaRPr/>
            </a:p>
          </p:txBody>
        </p:sp>
        <p:sp>
          <p:nvSpPr>
            <p:cNvPr id="197" name="Google Shape;197;p6"/>
            <p:cNvSpPr txBox="1"/>
            <p:nvPr/>
          </p:nvSpPr>
          <p:spPr>
            <a:xfrm>
              <a:off x="10094202" y="399857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4</a:t>
              </a:r>
              <a:endParaRPr/>
            </a:p>
          </p:txBody>
        </p:sp>
        <p:sp>
          <p:nvSpPr>
            <p:cNvPr id="198" name="Google Shape;198;p6"/>
            <p:cNvSpPr txBox="1"/>
            <p:nvPr/>
          </p:nvSpPr>
          <p:spPr>
            <a:xfrm>
              <a:off x="10459716" y="264470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5</a:t>
              </a:r>
              <a:endParaRPr/>
            </a:p>
          </p:txBody>
        </p:sp>
      </p:grpSp>
      <p:sp>
        <p:nvSpPr>
          <p:cNvPr id="199" name="Google Shape;199;p6"/>
          <p:cNvSpPr/>
          <p:nvPr/>
        </p:nvSpPr>
        <p:spPr>
          <a:xfrm rot="10800000" flipH="1">
            <a:off x="9574480" y="1923893"/>
            <a:ext cx="119361" cy="1537797"/>
          </a:xfrm>
          <a:prstGeom prst="upArrow">
            <a:avLst>
              <a:gd name="adj1" fmla="val 50000"/>
              <a:gd name="adj2" fmla="val 8710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6"/>
          <p:cNvSpPr txBox="1"/>
          <p:nvPr/>
        </p:nvSpPr>
        <p:spPr>
          <a:xfrm>
            <a:off x="7809429" y="4877670"/>
            <a:ext cx="3855299" cy="156966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Packet Engine updates the packet metadata to Database.</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Configuration can be updated run time </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Timer-based events for TX packets, Holdover events, and RX timeout events.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Hardware events like LOS, OOF, PLL Loss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PLL ID and PLL input selection instructions to HAL. </a:t>
            </a:r>
            <a:endParaRPr/>
          </a:p>
        </p:txBody>
      </p:sp>
      <p:sp>
        <p:nvSpPr>
          <p:cNvPr id="201" name="Google Shape;201;p6"/>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g12055b0ce30_0_9"/>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Supports Multiplexing, where it can be configured for the maximum number of Sources available for a PLL and the maximum number of inputs which can be given to the PLL.</a:t>
            </a:r>
            <a:endParaRPr/>
          </a:p>
          <a:p>
            <a:pPr marL="571500" lvl="0" indent="-342900" algn="l" rtl="0">
              <a:lnSpc>
                <a:spcPct val="90000"/>
              </a:lnSpc>
              <a:spcBef>
                <a:spcPts val="1000"/>
              </a:spcBef>
              <a:spcAft>
                <a:spcPts val="0"/>
              </a:spcAft>
              <a:buClr>
                <a:srgbClr val="C00000"/>
              </a:buClr>
              <a:buSzPts val="2000"/>
              <a:buFont typeface="Arial"/>
              <a:buChar char="•"/>
            </a:pPr>
            <a:r>
              <a:rPr lang="en-US"/>
              <a:t>Runs an algorithm to select the best ports and based on priority programs the MUX. </a:t>
            </a:r>
            <a:endParaRPr/>
          </a:p>
          <a:p>
            <a:pPr marL="571500" lvl="0" indent="-342900" algn="l" rtl="0">
              <a:lnSpc>
                <a:spcPct val="90000"/>
              </a:lnSpc>
              <a:spcBef>
                <a:spcPts val="1000"/>
              </a:spcBef>
              <a:spcAft>
                <a:spcPts val="0"/>
              </a:spcAft>
              <a:buClr>
                <a:srgbClr val="C00000"/>
              </a:buClr>
              <a:buSzPts val="2000"/>
              <a:buFont typeface="Arial"/>
              <a:buChar char="•"/>
            </a:pPr>
            <a:r>
              <a:rPr lang="en-US"/>
              <a:t>Works with any of the available hardware where the number of inputs to PLL is more than the number of sources available. For e.g Broadcom XGS chips for Data Center switches</a:t>
            </a:r>
            <a:endParaRPr/>
          </a:p>
        </p:txBody>
      </p:sp>
      <p:sp>
        <p:nvSpPr>
          <p:cNvPr id="206" name="Google Shape;206;g12055b0ce30_0_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07" name="Google Shape;207;g12055b0ce30_0_9"/>
          <p:cNvSpPr txBox="1">
            <a:spLocks noGrp="1"/>
          </p:cNvSpPr>
          <p:nvPr>
            <p:ph type="title"/>
          </p:nvPr>
        </p:nvSpPr>
        <p:spPr>
          <a:prstGeom prst="rect">
            <a:avLst/>
          </a:prstGeom>
          <a:noFill/>
          <a:ln>
            <a:noFill/>
          </a:ln>
        </p:spPr>
        <p:txBody>
          <a:bodyPr spcFirstLastPara="1" wrap="square" lIns="91425" tIns="45700" rIns="91425" bIns="0" anchor="b" anchorCtr="0">
            <a:normAutofit fontScale="90000"/>
          </a:bodyPr>
          <a:lstStyle/>
          <a:p>
            <a:pPr marL="228600" lvl="0" indent="0" algn="l" rtl="0">
              <a:lnSpc>
                <a:spcPct val="90000"/>
              </a:lnSpc>
              <a:spcBef>
                <a:spcPts val="0"/>
              </a:spcBef>
              <a:spcAft>
                <a:spcPts val="0"/>
              </a:spcAft>
              <a:buClr>
                <a:srgbClr val="C00000"/>
              </a:buClr>
              <a:buSzPct val="111111"/>
              <a:buNone/>
            </a:pPr>
            <a:r>
              <a:rPr lang="en-US"/>
              <a:t>External MUX for Input Signals</a:t>
            </a:r>
            <a:endParaRPr/>
          </a:p>
        </p:txBody>
      </p:sp>
      <p:sp>
        <p:nvSpPr>
          <p:cNvPr id="209" name="Google Shape;209;g12055b0ce30_0_9"/>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grpSp>
        <p:nvGrpSpPr>
          <p:cNvPr id="210" name="Google Shape;210;g12055b0ce30_0_9"/>
          <p:cNvGrpSpPr/>
          <p:nvPr/>
        </p:nvGrpSpPr>
        <p:grpSpPr>
          <a:xfrm>
            <a:off x="7129794" y="1526013"/>
            <a:ext cx="3573764" cy="3914848"/>
            <a:chOff x="7129794" y="1526013"/>
            <a:chExt cx="3573764" cy="3914848"/>
          </a:xfrm>
        </p:grpSpPr>
        <p:sp>
          <p:nvSpPr>
            <p:cNvPr id="211" name="Google Shape;211;g12055b0ce30_0_9"/>
            <p:cNvSpPr/>
            <p:nvPr/>
          </p:nvSpPr>
          <p:spPr>
            <a:xfrm rot="-5400000">
              <a:off x="8717371" y="2229879"/>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12055b0ce30_0_9"/>
            <p:cNvSpPr/>
            <p:nvPr/>
          </p:nvSpPr>
          <p:spPr>
            <a:xfrm rot="-5400000">
              <a:off x="9776128" y="2616194"/>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g12055b0ce30_0_9"/>
            <p:cNvSpPr/>
            <p:nvPr/>
          </p:nvSpPr>
          <p:spPr>
            <a:xfrm rot="-5400000">
              <a:off x="9723044" y="3475227"/>
              <a:ext cx="300292" cy="631379"/>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g12055b0ce30_0_9"/>
            <p:cNvSpPr/>
            <p:nvPr/>
          </p:nvSpPr>
          <p:spPr>
            <a:xfrm rot="-5400000">
              <a:off x="8727862" y="3070686"/>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g12055b0ce30_0_9"/>
            <p:cNvSpPr/>
            <p:nvPr/>
          </p:nvSpPr>
          <p:spPr>
            <a:xfrm rot="-5400000">
              <a:off x="8717372" y="3888532"/>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g12055b0ce30_0_9"/>
            <p:cNvSpPr/>
            <p:nvPr/>
          </p:nvSpPr>
          <p:spPr>
            <a:xfrm>
              <a:off x="10188878" y="2642629"/>
              <a:ext cx="514680" cy="1442751"/>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PLL</a:t>
              </a:r>
              <a:r>
                <a:rPr lang="en-US" sz="1400" b="0" i="0" u="none" strike="noStrike" cap="none">
                  <a:solidFill>
                    <a:schemeClr val="lt1"/>
                  </a:solidFill>
                  <a:latin typeface="Arial"/>
                  <a:ea typeface="Arial"/>
                  <a:cs typeface="Arial"/>
                  <a:sym typeface="Arial"/>
                </a:rPr>
                <a:t> </a:t>
              </a:r>
              <a:endParaRPr/>
            </a:p>
          </p:txBody>
        </p:sp>
        <p:sp>
          <p:nvSpPr>
            <p:cNvPr id="217" name="Google Shape;217;g12055b0ce30_0_9"/>
            <p:cNvSpPr/>
            <p:nvPr/>
          </p:nvSpPr>
          <p:spPr>
            <a:xfrm rot="5400000">
              <a:off x="7409968" y="3261024"/>
              <a:ext cx="3914848" cy="444825"/>
            </a:xfrm>
            <a:prstGeom prst="trapezoid">
              <a:avLst>
                <a:gd name="adj" fmla="val 80502"/>
              </a:avLst>
            </a:prstGeom>
            <a:solidFill>
              <a:srgbClr val="D7B4C6"/>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MUX</a:t>
              </a:r>
              <a:endParaRPr/>
            </a:p>
          </p:txBody>
        </p:sp>
        <p:sp>
          <p:nvSpPr>
            <p:cNvPr id="218" name="Google Shape;218;g12055b0ce30_0_9"/>
            <p:cNvSpPr/>
            <p:nvPr/>
          </p:nvSpPr>
          <p:spPr>
            <a:xfrm>
              <a:off x="7931940" y="2286000"/>
              <a:ext cx="425676" cy="2660904"/>
            </a:xfrm>
            <a:prstGeom prst="leftBrace">
              <a:avLst>
                <a:gd name="adj1" fmla="val 8333"/>
                <a:gd name="adj2" fmla="val 50000"/>
              </a:avLst>
            </a:prstGeom>
            <a:noFill/>
            <a:ln w="9525" cap="flat" cmpd="sng">
              <a:solidFill>
                <a:srgbClr val="3D3D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g12055b0ce30_0_9"/>
            <p:cNvSpPr txBox="1"/>
            <p:nvPr/>
          </p:nvSpPr>
          <p:spPr>
            <a:xfrm>
              <a:off x="7129794" y="3321272"/>
              <a:ext cx="1014984"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Source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Inputs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35"/>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Hardware Abstraction Layer.</a:t>
            </a:r>
            <a:endParaRPr/>
          </a:p>
          <a:p>
            <a:pPr marL="571500" lvl="0" indent="-342900" algn="l" rtl="0">
              <a:lnSpc>
                <a:spcPct val="90000"/>
              </a:lnSpc>
              <a:spcBef>
                <a:spcPts val="1000"/>
              </a:spcBef>
              <a:spcAft>
                <a:spcPts val="0"/>
              </a:spcAft>
              <a:buClr>
                <a:srgbClr val="C00000"/>
              </a:buClr>
              <a:buSzPts val="2000"/>
              <a:buFont typeface="Arial"/>
              <a:buChar char="•"/>
            </a:pPr>
            <a:r>
              <a:rPr lang="en-US"/>
              <a:t>Hardware vendors can plugin their HAL functions to integrate with SyncESMC.</a:t>
            </a:r>
            <a:endParaRPr/>
          </a:p>
          <a:p>
            <a:pPr marL="571500" lvl="0" indent="-342900" algn="l" rtl="0">
              <a:lnSpc>
                <a:spcPct val="90000"/>
              </a:lnSpc>
              <a:spcBef>
                <a:spcPts val="1000"/>
              </a:spcBef>
              <a:spcAft>
                <a:spcPts val="0"/>
              </a:spcAft>
              <a:buClr>
                <a:srgbClr val="C00000"/>
              </a:buClr>
              <a:buSzPts val="2000"/>
              <a:buFont typeface="Arial"/>
              <a:buChar char="•"/>
            </a:pPr>
            <a:r>
              <a:rPr lang="en-US"/>
              <a:t>Ready for Kernel exposed APIs (in future) for controlling the hardware.</a:t>
            </a:r>
            <a:endParaRPr/>
          </a:p>
          <a:p>
            <a:pPr marL="571500" lvl="0" indent="-342900" algn="l" rtl="0">
              <a:lnSpc>
                <a:spcPct val="90000"/>
              </a:lnSpc>
              <a:spcBef>
                <a:spcPts val="1000"/>
              </a:spcBef>
              <a:spcAft>
                <a:spcPts val="0"/>
              </a:spcAft>
              <a:buClr>
                <a:srgbClr val="C00000"/>
              </a:buClr>
              <a:buSzPts val="2000"/>
              <a:buFont typeface="Arial"/>
              <a:buChar char="•"/>
            </a:pPr>
            <a:r>
              <a:rPr lang="en-US"/>
              <a:t>Hardware interrupt and status 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Multiple vendors’ PLLs can be controlled by the same stack.</a:t>
            </a:r>
            <a:endParaRPr/>
          </a:p>
          <a:p>
            <a:pPr marL="228600" lvl="0" indent="0" algn="l" rtl="0">
              <a:lnSpc>
                <a:spcPct val="90000"/>
              </a:lnSpc>
              <a:spcBef>
                <a:spcPts val="1000"/>
              </a:spcBef>
              <a:spcAft>
                <a:spcPts val="0"/>
              </a:spcAft>
              <a:buClr>
                <a:srgbClr val="C00000"/>
              </a:buClr>
              <a:buSzPts val="2000"/>
              <a:buNone/>
            </a:pPr>
            <a:endParaRPr/>
          </a:p>
        </p:txBody>
      </p:sp>
      <p:sp>
        <p:nvSpPr>
          <p:cNvPr id="224" name="Google Shape;224;p35"/>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25" name="Google Shape;225;p3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Hardware Abstraction Layer</a:t>
            </a:r>
            <a:endParaRPr/>
          </a:p>
        </p:txBody>
      </p:sp>
      <p:grpSp>
        <p:nvGrpSpPr>
          <p:cNvPr id="227" name="Google Shape;227;p35"/>
          <p:cNvGrpSpPr/>
          <p:nvPr/>
        </p:nvGrpSpPr>
        <p:grpSpPr>
          <a:xfrm>
            <a:off x="7506712" y="1780097"/>
            <a:ext cx="4153910" cy="2650066"/>
            <a:chOff x="7506712" y="2501898"/>
            <a:chExt cx="4153910" cy="2650066"/>
          </a:xfrm>
        </p:grpSpPr>
        <p:sp>
          <p:nvSpPr>
            <p:cNvPr id="228" name="Google Shape;228;p35"/>
            <p:cNvSpPr/>
            <p:nvPr/>
          </p:nvSpPr>
          <p:spPr>
            <a:xfrm>
              <a:off x="7506712" y="2899829"/>
              <a:ext cx="1854201" cy="1854202"/>
            </a:xfrm>
            <a:prstGeom prst="roundRect">
              <a:avLst>
                <a:gd name="adj" fmla="val 16667"/>
              </a:avLst>
            </a:prstGeom>
            <a:gradFill>
              <a:gsLst>
                <a:gs pos="0">
                  <a:srgbClr val="A2A2A2"/>
                </a:gs>
                <a:gs pos="50000">
                  <a:srgbClr val="C6C6C6"/>
                </a:gs>
                <a:gs pos="100000">
                  <a:srgbClr val="E3E3E3"/>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HAL</a:t>
              </a:r>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(Hardware Abstraction Layer)</a:t>
              </a:r>
              <a:endParaRPr/>
            </a:p>
          </p:txBody>
        </p:sp>
        <p:grpSp>
          <p:nvGrpSpPr>
            <p:cNvPr id="229" name="Google Shape;229;p35"/>
            <p:cNvGrpSpPr/>
            <p:nvPr/>
          </p:nvGrpSpPr>
          <p:grpSpPr>
            <a:xfrm>
              <a:off x="11051021" y="2501898"/>
              <a:ext cx="609601" cy="2650065"/>
              <a:chOff x="10032999" y="2501899"/>
              <a:chExt cx="609601" cy="2650065"/>
            </a:xfrm>
          </p:grpSpPr>
          <p:pic>
            <p:nvPicPr>
              <p:cNvPr id="230" name="Google Shape;230;p35" descr="Processor"/>
              <p:cNvPicPr preferRelativeResize="0"/>
              <p:nvPr/>
            </p:nvPicPr>
            <p:blipFill rotWithShape="1">
              <a:blip r:embed="rId3">
                <a:alphaModFix/>
              </a:blip>
              <a:srcRect/>
              <a:stretch/>
            </p:blipFill>
            <p:spPr>
              <a:xfrm>
                <a:off x="10033000" y="2501899"/>
                <a:ext cx="609600" cy="609600"/>
              </a:xfrm>
              <a:prstGeom prst="rect">
                <a:avLst/>
              </a:prstGeom>
              <a:noFill/>
              <a:ln>
                <a:noFill/>
              </a:ln>
            </p:spPr>
          </p:pic>
          <p:pic>
            <p:nvPicPr>
              <p:cNvPr id="231" name="Google Shape;231;p35" descr="Processor"/>
              <p:cNvPicPr preferRelativeResize="0"/>
              <p:nvPr/>
            </p:nvPicPr>
            <p:blipFill rotWithShape="1">
              <a:blip r:embed="rId4">
                <a:alphaModFix/>
              </a:blip>
              <a:srcRect/>
              <a:stretch/>
            </p:blipFill>
            <p:spPr>
              <a:xfrm>
                <a:off x="10032999" y="3522133"/>
                <a:ext cx="609599" cy="609599"/>
              </a:xfrm>
              <a:prstGeom prst="rect">
                <a:avLst/>
              </a:prstGeom>
              <a:noFill/>
              <a:ln>
                <a:noFill/>
              </a:ln>
            </p:spPr>
          </p:pic>
          <p:pic>
            <p:nvPicPr>
              <p:cNvPr id="232" name="Google Shape;232;p35" descr="Processor"/>
              <p:cNvPicPr preferRelativeResize="0"/>
              <p:nvPr/>
            </p:nvPicPr>
            <p:blipFill rotWithShape="1">
              <a:blip r:embed="rId5">
                <a:alphaModFix/>
              </a:blip>
              <a:srcRect/>
              <a:stretch/>
            </p:blipFill>
            <p:spPr>
              <a:xfrm>
                <a:off x="10033000" y="4542366"/>
                <a:ext cx="609598" cy="609598"/>
              </a:xfrm>
              <a:prstGeom prst="rect">
                <a:avLst/>
              </a:prstGeom>
              <a:noFill/>
              <a:ln>
                <a:noFill/>
              </a:ln>
            </p:spPr>
          </p:pic>
        </p:grpSp>
        <p:sp>
          <p:nvSpPr>
            <p:cNvPr id="233" name="Google Shape;233;p35"/>
            <p:cNvSpPr/>
            <p:nvPr/>
          </p:nvSpPr>
          <p:spPr>
            <a:xfrm>
              <a:off x="10058400" y="2501899"/>
              <a:ext cx="406400" cy="2650065"/>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35"/>
            <p:cNvSpPr/>
            <p:nvPr/>
          </p:nvSpPr>
          <p:spPr>
            <a:xfrm rot="-5400000">
              <a:off x="10661649" y="2487081"/>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35"/>
            <p:cNvSpPr/>
            <p:nvPr/>
          </p:nvSpPr>
          <p:spPr>
            <a:xfrm rot="-5400000">
              <a:off x="10672139" y="3505196"/>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35"/>
            <p:cNvSpPr/>
            <p:nvPr/>
          </p:nvSpPr>
          <p:spPr>
            <a:xfrm rot="-5400000">
              <a:off x="10672140" y="4557183"/>
              <a:ext cx="215901" cy="609598"/>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35"/>
            <p:cNvSpPr/>
            <p:nvPr/>
          </p:nvSpPr>
          <p:spPr>
            <a:xfrm rot="-5400000">
              <a:off x="9592827" y="3505195"/>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38" name="Google Shape;238;p35"/>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7"/>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UDS socket can be used to interact with external applications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PTP stack</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Seamless integration with any PTP stack over a UDS socket.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SyncESMC can convert Clock Class to Clock quality as per G.8275.2  Annex F.</a:t>
            </a:r>
            <a:endParaRPr/>
          </a:p>
          <a:p>
            <a:pPr marL="571500" lvl="0" indent="-228600" algn="l" rtl="0">
              <a:lnSpc>
                <a:spcPct val="90000"/>
              </a:lnSpc>
              <a:spcBef>
                <a:spcPts val="1000"/>
              </a:spcBef>
              <a:spcAft>
                <a:spcPts val="0"/>
              </a:spcAft>
              <a:buClr>
                <a:srgbClr val="C00000"/>
              </a:buClr>
              <a:buSzPts val="2000"/>
              <a:buFont typeface="Noto Sans Symbols"/>
              <a:buChar char="▪"/>
            </a:pPr>
            <a:r>
              <a:rPr lang="en-US"/>
              <a:t>External Application Interfaces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FishEye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Configurations</a:t>
            </a:r>
            <a:endParaRPr/>
          </a:p>
          <a:p>
            <a:pPr marL="228600" lvl="0" indent="0" algn="l" rtl="0">
              <a:lnSpc>
                <a:spcPct val="90000"/>
              </a:lnSpc>
              <a:spcBef>
                <a:spcPts val="1000"/>
              </a:spcBef>
              <a:spcAft>
                <a:spcPts val="0"/>
              </a:spcAft>
              <a:buClr>
                <a:srgbClr val="C00000"/>
              </a:buClr>
              <a:buSzPts val="2000"/>
              <a:buNone/>
            </a:pPr>
            <a:r>
              <a:rPr lang="en-US"/>
              <a:t>	</a:t>
            </a:r>
            <a:endParaRPr/>
          </a:p>
        </p:txBody>
      </p:sp>
      <p:sp>
        <p:nvSpPr>
          <p:cNvPr id="243" name="Google Shape;243;p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44" name="Google Shape;244;p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External Interface</a:t>
            </a:r>
            <a:endParaRPr/>
          </a:p>
        </p:txBody>
      </p:sp>
      <p:sp>
        <p:nvSpPr>
          <p:cNvPr id="246" name="Google Shape;246;p7"/>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grpSp>
        <p:nvGrpSpPr>
          <p:cNvPr id="247" name="Google Shape;247;p7"/>
          <p:cNvGrpSpPr/>
          <p:nvPr/>
        </p:nvGrpSpPr>
        <p:grpSpPr>
          <a:xfrm>
            <a:off x="7162800" y="1657349"/>
            <a:ext cx="4789152" cy="4219576"/>
            <a:chOff x="6993578" y="1576126"/>
            <a:chExt cx="5535131" cy="4519874"/>
          </a:xfrm>
        </p:grpSpPr>
        <p:sp>
          <p:nvSpPr>
            <p:cNvPr id="248" name="Google Shape;248;p7"/>
            <p:cNvSpPr/>
            <p:nvPr/>
          </p:nvSpPr>
          <p:spPr>
            <a:xfrm>
              <a:off x="7787811" y="3935858"/>
              <a:ext cx="3972168" cy="2160142"/>
            </a:xfrm>
            <a:prstGeom prst="roundRect">
              <a:avLst>
                <a:gd name="adj" fmla="val 16667"/>
              </a:avLst>
            </a:prstGeom>
            <a:solidFill>
              <a:srgbClr val="B3FFD3"/>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SyncESMC</a:t>
              </a:r>
              <a:endParaRPr/>
            </a:p>
          </p:txBody>
        </p:sp>
        <p:sp>
          <p:nvSpPr>
            <p:cNvPr id="249" name="Google Shape;249;p7"/>
            <p:cNvSpPr/>
            <p:nvPr/>
          </p:nvSpPr>
          <p:spPr>
            <a:xfrm>
              <a:off x="9534756" y="3613999"/>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UDS</a:t>
              </a:r>
              <a:endParaRPr/>
            </a:p>
          </p:txBody>
        </p:sp>
        <p:sp>
          <p:nvSpPr>
            <p:cNvPr id="250" name="Google Shape;250;p7"/>
            <p:cNvSpPr/>
            <p:nvPr/>
          </p:nvSpPr>
          <p:spPr>
            <a:xfrm>
              <a:off x="8918306" y="1576126"/>
              <a:ext cx="1931541" cy="1509445"/>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PTP </a:t>
              </a:r>
              <a:endParaRPr/>
            </a:p>
          </p:txBody>
        </p:sp>
        <p:sp>
          <p:nvSpPr>
            <p:cNvPr id="251" name="Google Shape;251;p7"/>
            <p:cNvSpPr/>
            <p:nvPr/>
          </p:nvSpPr>
          <p:spPr>
            <a:xfrm>
              <a:off x="9789398" y="3107896"/>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p7"/>
            <p:cNvSpPr txBox="1"/>
            <p:nvPr/>
          </p:nvSpPr>
          <p:spPr>
            <a:xfrm>
              <a:off x="10233399" y="3122556"/>
              <a:ext cx="2295310" cy="791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Exchange information on Application-defined TLVs</a:t>
              </a:r>
              <a:endParaRPr/>
            </a:p>
          </p:txBody>
        </p:sp>
        <p:sp>
          <p:nvSpPr>
            <p:cNvPr id="253" name="Google Shape;253;p7"/>
            <p:cNvSpPr/>
            <p:nvPr/>
          </p:nvSpPr>
          <p:spPr>
            <a:xfrm>
              <a:off x="7477356" y="4585383"/>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I/F</a:t>
              </a:r>
              <a:endParaRPr/>
            </a:p>
          </p:txBody>
        </p:sp>
        <p:sp>
          <p:nvSpPr>
            <p:cNvPr id="254" name="Google Shape;254;p7"/>
            <p:cNvSpPr/>
            <p:nvPr/>
          </p:nvSpPr>
          <p:spPr>
            <a:xfrm rot="-5400000">
              <a:off x="7140789" y="4687678"/>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36"/>
          <p:cNvPicPr preferRelativeResize="0"/>
          <p:nvPr/>
        </p:nvPicPr>
        <p:blipFill rotWithShape="1">
          <a:blip r:embed="rId3">
            <a:alphaModFix/>
          </a:blip>
          <a:srcRect/>
          <a:stretch/>
        </p:blipFill>
        <p:spPr>
          <a:xfrm>
            <a:off x="89647" y="435428"/>
            <a:ext cx="12192000" cy="5987143"/>
          </a:xfrm>
          <a:prstGeom prst="rect">
            <a:avLst/>
          </a:prstGeom>
          <a:noFill/>
          <a:ln>
            <a:noFill/>
          </a:ln>
        </p:spPr>
      </p:pic>
      <p:sp>
        <p:nvSpPr>
          <p:cNvPr id="261" name="Google Shape;261;p36"/>
          <p:cNvSpPr txBox="1"/>
          <p:nvPr/>
        </p:nvSpPr>
        <p:spPr>
          <a:xfrm>
            <a:off x="3546662" y="3428999"/>
            <a:ext cx="580072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dirty="0">
                <a:solidFill>
                  <a:schemeClr val="lt1"/>
                </a:solidFill>
                <a:latin typeface="Calibri"/>
                <a:ea typeface="Calibri"/>
                <a:cs typeface="Calibri"/>
                <a:sym typeface="Calibri"/>
              </a:rPr>
              <a:t>Analyze, Optimize and Monetize your Network</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68" name="Google Shape;268;p3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Graph</a:t>
            </a:r>
            <a:endParaRPr/>
          </a:p>
        </p:txBody>
      </p:sp>
      <p:pic>
        <p:nvPicPr>
          <p:cNvPr id="269" name="Google Shape;269;p37"/>
          <p:cNvPicPr preferRelativeResize="0"/>
          <p:nvPr/>
        </p:nvPicPr>
        <p:blipFill rotWithShape="1">
          <a:blip r:embed="rId3">
            <a:alphaModFix/>
          </a:blip>
          <a:srcRect/>
          <a:stretch/>
        </p:blipFill>
        <p:spPr>
          <a:xfrm>
            <a:off x="627797" y="1441204"/>
            <a:ext cx="11095630" cy="49151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76" name="Google Shape;276;p38"/>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dirty="0"/>
              <a:t>Clock Network Summary</a:t>
            </a:r>
            <a:endParaRPr dirty="0"/>
          </a:p>
        </p:txBody>
      </p:sp>
      <p:pic>
        <p:nvPicPr>
          <p:cNvPr id="277" name="Google Shape;277;p38"/>
          <p:cNvPicPr preferRelativeResize="0"/>
          <p:nvPr/>
        </p:nvPicPr>
        <p:blipFill rotWithShape="1">
          <a:blip r:embed="rId3">
            <a:alphaModFix/>
          </a:blip>
          <a:srcRect/>
          <a:stretch/>
        </p:blipFill>
        <p:spPr>
          <a:xfrm>
            <a:off x="518678" y="1553804"/>
            <a:ext cx="11177453" cy="48349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84" name="Google Shape;284;p39"/>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Performance</a:t>
            </a:r>
            <a:endParaRPr/>
          </a:p>
        </p:txBody>
      </p:sp>
      <p:pic>
        <p:nvPicPr>
          <p:cNvPr id="285" name="Google Shape;285;p39"/>
          <p:cNvPicPr preferRelativeResize="0"/>
          <p:nvPr/>
        </p:nvPicPr>
        <p:blipFill rotWithShape="1">
          <a:blip r:embed="rId3">
            <a:alphaModFix/>
          </a:blip>
          <a:srcRect/>
          <a:stretch/>
        </p:blipFill>
        <p:spPr>
          <a:xfrm>
            <a:off x="518677" y="1493881"/>
            <a:ext cx="11177453" cy="46851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92" name="Google Shape;292;p4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Port Performance</a:t>
            </a:r>
            <a:endParaRPr/>
          </a:p>
        </p:txBody>
      </p:sp>
      <p:pic>
        <p:nvPicPr>
          <p:cNvPr id="293" name="Google Shape;293;p40"/>
          <p:cNvPicPr preferRelativeResize="0"/>
          <p:nvPr/>
        </p:nvPicPr>
        <p:blipFill rotWithShape="1">
          <a:blip r:embed="rId3">
            <a:alphaModFix/>
          </a:blip>
          <a:srcRect/>
          <a:stretch/>
        </p:blipFill>
        <p:spPr>
          <a:xfrm>
            <a:off x="518678" y="1501254"/>
            <a:ext cx="11334792" cy="4855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33"/>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SzPts val="2400"/>
              <a:buFont typeface="Arial"/>
              <a:buChar char="•"/>
            </a:pPr>
            <a:r>
              <a:rPr lang="en-US" b="1" dirty="0" err="1">
                <a:solidFill>
                  <a:srgbClr val="222222"/>
                </a:solidFill>
                <a:latin typeface="Calibri"/>
                <a:ea typeface="Calibri"/>
                <a:cs typeface="Calibri"/>
                <a:sym typeface="Calibri"/>
              </a:rPr>
              <a:t>SyncMonk</a:t>
            </a:r>
            <a:r>
              <a:rPr lang="en-US" b="1" i="0" dirty="0">
                <a:solidFill>
                  <a:srgbClr val="222222"/>
                </a:solidFill>
                <a:latin typeface="Calibri"/>
                <a:ea typeface="Calibri"/>
                <a:cs typeface="Calibri"/>
                <a:sym typeface="Calibri"/>
              </a:rPr>
              <a:t> </a:t>
            </a:r>
            <a:r>
              <a:rPr lang="en-US" b="0" i="0" dirty="0">
                <a:solidFill>
                  <a:srgbClr val="222222"/>
                </a:solidFill>
                <a:latin typeface="Calibri"/>
                <a:ea typeface="Calibri"/>
                <a:cs typeface="Calibri"/>
                <a:sym typeface="Calibri"/>
              </a:rPr>
              <a:t>is an early stage bootstrapped startup founded in 2020. We are based in Bangalore, India with main focus on time synchronization services and products. </a:t>
            </a:r>
            <a:r>
              <a:rPr lang="en-US" b="0" i="0" dirty="0" err="1">
                <a:solidFill>
                  <a:srgbClr val="222222"/>
                </a:solidFill>
                <a:latin typeface="Calibri"/>
                <a:ea typeface="Calibri"/>
                <a:cs typeface="Calibri"/>
                <a:sym typeface="Calibri"/>
              </a:rPr>
              <a:t>SyncMonk</a:t>
            </a:r>
            <a:r>
              <a:rPr lang="en-US" b="0" i="0" dirty="0">
                <a:solidFill>
                  <a:srgbClr val="222222"/>
                </a:solidFill>
                <a:latin typeface="Calibri"/>
                <a:ea typeface="Calibri"/>
                <a:cs typeface="Calibri"/>
                <a:sym typeface="Calibri"/>
              </a:rPr>
              <a:t> provides complete integration services to Telecom, Networking and Semiconductor companies. </a:t>
            </a:r>
            <a:endParaRPr dirty="0"/>
          </a:p>
          <a:p>
            <a:pPr marL="571500" lvl="0" indent="-342900" algn="l" rtl="0">
              <a:lnSpc>
                <a:spcPct val="90000"/>
              </a:lnSpc>
              <a:spcBef>
                <a:spcPts val="1000"/>
              </a:spcBef>
              <a:spcAft>
                <a:spcPts val="0"/>
              </a:spcAft>
              <a:buSzPts val="2400"/>
              <a:buFont typeface="Arial"/>
              <a:buChar char="•"/>
            </a:pPr>
            <a:r>
              <a:rPr lang="en-US" b="0" i="0" dirty="0" err="1">
                <a:solidFill>
                  <a:srgbClr val="222222"/>
                </a:solidFill>
                <a:latin typeface="Calibri"/>
                <a:ea typeface="Calibri"/>
                <a:cs typeface="Calibri"/>
                <a:sym typeface="Calibri"/>
              </a:rPr>
              <a:t>SyncMonk</a:t>
            </a:r>
            <a:r>
              <a:rPr lang="en-US" b="0" i="0" dirty="0">
                <a:solidFill>
                  <a:srgbClr val="222222"/>
                </a:solidFill>
                <a:latin typeface="Calibri"/>
                <a:ea typeface="Calibri"/>
                <a:cs typeface="Calibri"/>
                <a:sym typeface="Calibri"/>
              </a:rPr>
              <a:t> believes in innovating things and is working on the Time Services portfolio including software  and hardware solutions. </a:t>
            </a:r>
            <a:endParaRPr dirty="0"/>
          </a:p>
          <a:p>
            <a:pPr marL="571500" lvl="0" indent="-342900" algn="l" rtl="0">
              <a:lnSpc>
                <a:spcPct val="90000"/>
              </a:lnSpc>
              <a:spcBef>
                <a:spcPts val="1000"/>
              </a:spcBef>
              <a:spcAft>
                <a:spcPts val="0"/>
              </a:spcAft>
              <a:buSzPts val="2400"/>
              <a:buFont typeface="Arial"/>
              <a:buChar char="•"/>
            </a:pPr>
            <a:r>
              <a:rPr lang="en-US" b="0" i="0" dirty="0">
                <a:solidFill>
                  <a:srgbClr val="222222"/>
                </a:solidFill>
                <a:latin typeface="Calibri"/>
                <a:ea typeface="Calibri"/>
                <a:cs typeface="Calibri"/>
                <a:sym typeface="Calibri"/>
              </a:rPr>
              <a:t>Solutions offered by </a:t>
            </a:r>
            <a:r>
              <a:rPr lang="en-US" dirty="0" err="1">
                <a:solidFill>
                  <a:srgbClr val="222222"/>
                </a:solidFill>
                <a:latin typeface="Calibri"/>
                <a:ea typeface="Calibri"/>
                <a:cs typeface="Calibri"/>
                <a:sym typeface="Calibri"/>
              </a:rPr>
              <a:t>S</a:t>
            </a:r>
            <a:r>
              <a:rPr lang="en-US" b="0" i="0" dirty="0" err="1">
                <a:solidFill>
                  <a:srgbClr val="222222"/>
                </a:solidFill>
                <a:latin typeface="Calibri"/>
                <a:ea typeface="Calibri"/>
                <a:cs typeface="Calibri"/>
                <a:sym typeface="Calibri"/>
              </a:rPr>
              <a:t>yncMonk</a:t>
            </a:r>
            <a:r>
              <a:rPr lang="en-US" b="0" i="0" dirty="0">
                <a:solidFill>
                  <a:srgbClr val="222222"/>
                </a:solidFill>
                <a:latin typeface="Calibri"/>
                <a:ea typeface="Calibri"/>
                <a:cs typeface="Calibri"/>
                <a:sym typeface="Calibri"/>
              </a:rPr>
              <a:t> are:</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SyncESMC</a:t>
            </a:r>
            <a:r>
              <a:rPr lang="en-US" b="1" i="0" dirty="0">
                <a:solidFill>
                  <a:srgbClr val="222222"/>
                </a:solidFill>
                <a:latin typeface="Calibri"/>
                <a:ea typeface="Calibri"/>
                <a:cs typeface="Calibri"/>
                <a:sym typeface="Calibri"/>
              </a:rPr>
              <a:t> v1.0</a:t>
            </a:r>
            <a:r>
              <a:rPr lang="en-US" b="0" i="0" dirty="0">
                <a:solidFill>
                  <a:srgbClr val="222222"/>
                </a:solidFill>
                <a:latin typeface="Calibri"/>
                <a:ea typeface="Calibri"/>
                <a:cs typeface="Calibri"/>
                <a:sym typeface="Calibri"/>
              </a:rPr>
              <a:t>  an ESMC implementation based on ITU-T standard, </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FishEye</a:t>
            </a:r>
            <a:r>
              <a:rPr lang="en-US" b="1" i="0" dirty="0">
                <a:solidFill>
                  <a:srgbClr val="222222"/>
                </a:solidFill>
                <a:latin typeface="Calibri"/>
                <a:ea typeface="Calibri"/>
                <a:cs typeface="Calibri"/>
                <a:sym typeface="Calibri"/>
              </a:rPr>
              <a:t> - Set your Vision</a:t>
            </a:r>
            <a:r>
              <a:rPr lang="en-US" b="0" i="0" dirty="0">
                <a:solidFill>
                  <a:srgbClr val="222222"/>
                </a:solidFill>
                <a:latin typeface="Calibri"/>
                <a:ea typeface="Calibri"/>
                <a:cs typeface="Calibri"/>
                <a:sym typeface="Calibri"/>
              </a:rPr>
              <a:t> Clock Monitoring tool for sync and time services</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SyncPTP</a:t>
            </a:r>
            <a:r>
              <a:rPr lang="en-US" b="0" i="0" dirty="0">
                <a:solidFill>
                  <a:srgbClr val="222222"/>
                </a:solidFill>
                <a:latin typeface="Calibri"/>
                <a:ea typeface="Calibri"/>
                <a:cs typeface="Calibri"/>
                <a:sym typeface="Calibri"/>
              </a:rPr>
              <a:t> </a:t>
            </a:r>
            <a:r>
              <a:rPr lang="en-US" b="0" i="0" dirty="0" err="1">
                <a:solidFill>
                  <a:srgbClr val="222222"/>
                </a:solidFill>
                <a:latin typeface="Calibri"/>
                <a:ea typeface="Calibri"/>
                <a:cs typeface="Calibri"/>
                <a:sym typeface="Calibri"/>
              </a:rPr>
              <a:t>ptp</a:t>
            </a:r>
            <a:r>
              <a:rPr lang="en-US" b="0" i="0" dirty="0">
                <a:solidFill>
                  <a:srgbClr val="222222"/>
                </a:solidFill>
                <a:latin typeface="Calibri"/>
                <a:ea typeface="Calibri"/>
                <a:cs typeface="Calibri"/>
                <a:sym typeface="Calibri"/>
              </a:rPr>
              <a:t> stack optimized and in compliance with IEEE 1588-2019 standard and respective profiles. </a:t>
            </a:r>
            <a:endParaRPr dirty="0"/>
          </a:p>
          <a:p>
            <a:pPr marL="571500" lvl="0" indent="-190500" algn="l" rtl="0">
              <a:lnSpc>
                <a:spcPct val="90000"/>
              </a:lnSpc>
              <a:spcBef>
                <a:spcPts val="1000"/>
              </a:spcBef>
              <a:spcAft>
                <a:spcPts val="0"/>
              </a:spcAft>
              <a:buClr>
                <a:srgbClr val="C00000"/>
              </a:buClr>
              <a:buSzPts val="2400"/>
              <a:buFont typeface="Arial"/>
              <a:buNone/>
            </a:pPr>
            <a:endParaRPr dirty="0">
              <a:solidFill>
                <a:schemeClr val="dk1"/>
              </a:solidFill>
            </a:endParaRPr>
          </a:p>
        </p:txBody>
      </p:sp>
      <p:sp>
        <p:nvSpPr>
          <p:cNvPr id="78" name="Google Shape;78;p3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76" name="Google Shape;76;p33"/>
          <p:cNvSpPr txBox="1">
            <a:spLocks noGrp="1"/>
          </p:cNvSpPr>
          <p:nvPr>
            <p:ph type="title"/>
          </p:nvPr>
        </p:nvSpPr>
        <p:spPr>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accent1"/>
              </a:buClr>
              <a:buSzPts val="4400"/>
              <a:buFont typeface="Calibri"/>
              <a:buNone/>
            </a:pPr>
            <a:r>
              <a:rPr lang="en-US" dirty="0"/>
              <a:t>Dd</a:t>
            </a:r>
            <a:br>
              <a:rPr lang="en-US" dirty="0"/>
            </a:br>
            <a:br>
              <a:rPr lang="en-US" dirty="0"/>
            </a:br>
            <a:br>
              <a:rPr lang="ru-RU" dirty="0"/>
            </a:br>
            <a:br>
              <a:rPr lang="ru-RU" dirty="0"/>
            </a:br>
            <a:r>
              <a:rPr lang="ru-RU" dirty="0"/>
              <a:t>Введение</a:t>
            </a:r>
            <a:endParaRPr dirty="0"/>
          </a:p>
        </p:txBody>
      </p:sp>
      <p:sp>
        <p:nvSpPr>
          <p:cNvPr id="79" name="Google Shape;79;p3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300" name="Google Shape;300;p4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Details</a:t>
            </a:r>
            <a:endParaRPr/>
          </a:p>
        </p:txBody>
      </p:sp>
      <p:pic>
        <p:nvPicPr>
          <p:cNvPr id="301" name="Google Shape;301;p41"/>
          <p:cNvPicPr preferRelativeResize="0"/>
          <p:nvPr/>
        </p:nvPicPr>
        <p:blipFill rotWithShape="1">
          <a:blip r:embed="rId3">
            <a:alphaModFix/>
          </a:blip>
          <a:srcRect/>
          <a:stretch/>
        </p:blipFill>
        <p:spPr>
          <a:xfrm>
            <a:off x="518678" y="1776199"/>
            <a:ext cx="11296160" cy="1652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body" idx="1"/>
          </p:nvPr>
        </p:nvSpPr>
        <p:spPr>
          <a:xfrm>
            <a:off x="531378" y="1754156"/>
            <a:ext cx="5981389" cy="4130178"/>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81000" algn="l" rtl="0">
              <a:lnSpc>
                <a:spcPct val="90000"/>
              </a:lnSpc>
              <a:spcBef>
                <a:spcPts val="1000"/>
              </a:spcBef>
              <a:spcAft>
                <a:spcPts val="0"/>
              </a:spcAft>
              <a:buClr>
                <a:schemeClr val="accent2"/>
              </a:buClr>
              <a:buSzPct val="108108"/>
              <a:buFont typeface="Arial"/>
              <a:buChar char="•"/>
            </a:pPr>
            <a:r>
              <a:rPr lang="en-US" dirty="0"/>
              <a:t>Overview</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a:t>Why </a:t>
            </a:r>
            <a:r>
              <a:rPr lang="en-US" dirty="0" err="1"/>
              <a:t>SyncESMC</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a:t>Architecture</a:t>
            </a:r>
            <a:endParaRPr dirty="0"/>
          </a:p>
          <a:p>
            <a:pPr marL="914400" lvl="1" indent="-355600" algn="l" rtl="0">
              <a:lnSpc>
                <a:spcPct val="90000"/>
              </a:lnSpc>
              <a:spcBef>
                <a:spcPts val="500"/>
              </a:spcBef>
              <a:spcAft>
                <a:spcPts val="0"/>
              </a:spcAft>
              <a:buSzPct val="108108"/>
              <a:buChar char="•"/>
            </a:pPr>
            <a:r>
              <a:rPr lang="en-US" dirty="0"/>
              <a:t>Design GOALS</a:t>
            </a:r>
            <a:endParaRPr dirty="0"/>
          </a:p>
          <a:p>
            <a:pPr marL="914400" lvl="1" indent="-355600" algn="l" rtl="0">
              <a:lnSpc>
                <a:spcPct val="90000"/>
              </a:lnSpc>
              <a:spcBef>
                <a:spcPts val="500"/>
              </a:spcBef>
              <a:spcAft>
                <a:spcPts val="0"/>
              </a:spcAft>
              <a:buSzPct val="108108"/>
              <a:buChar char="•"/>
            </a:pPr>
            <a:r>
              <a:rPr lang="en-US" dirty="0"/>
              <a:t>Configuration</a:t>
            </a:r>
            <a:endParaRPr dirty="0"/>
          </a:p>
          <a:p>
            <a:pPr marL="914400" lvl="1" indent="-355600" algn="l" rtl="0">
              <a:lnSpc>
                <a:spcPct val="90000"/>
              </a:lnSpc>
              <a:spcBef>
                <a:spcPts val="500"/>
              </a:spcBef>
              <a:spcAft>
                <a:spcPts val="0"/>
              </a:spcAft>
              <a:buSzPct val="108108"/>
              <a:buChar char="•"/>
            </a:pPr>
            <a:r>
              <a:rPr lang="en-US" dirty="0"/>
              <a:t>Packet Engine</a:t>
            </a:r>
            <a:endParaRPr dirty="0"/>
          </a:p>
          <a:p>
            <a:pPr marL="914400" lvl="1" indent="-355600" algn="l" rtl="0">
              <a:lnSpc>
                <a:spcPct val="90000"/>
              </a:lnSpc>
              <a:spcBef>
                <a:spcPts val="500"/>
              </a:spcBef>
              <a:spcAft>
                <a:spcPts val="0"/>
              </a:spcAft>
              <a:buSzPct val="108108"/>
              <a:buChar char="•"/>
            </a:pPr>
            <a:r>
              <a:rPr lang="en-US" dirty="0"/>
              <a:t>ESMC State Machine</a:t>
            </a:r>
            <a:endParaRPr dirty="0"/>
          </a:p>
          <a:p>
            <a:pPr marL="914400" lvl="1" indent="-355600" algn="l" rtl="0">
              <a:lnSpc>
                <a:spcPct val="90000"/>
              </a:lnSpc>
              <a:spcBef>
                <a:spcPts val="500"/>
              </a:spcBef>
              <a:spcAft>
                <a:spcPts val="0"/>
              </a:spcAft>
              <a:buSzPct val="108108"/>
              <a:buChar char="•"/>
            </a:pPr>
            <a:r>
              <a:rPr lang="en-US" dirty="0"/>
              <a:t>Hardware Abstraction Layer (HAL)</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a:t>External Interface</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err="1"/>
              <a:t>FishEye</a:t>
            </a:r>
            <a:endParaRPr dirty="0"/>
          </a:p>
          <a:p>
            <a:pPr marL="457200" marR="0" lvl="0" indent="-381000" algn="l" rtl="0">
              <a:lnSpc>
                <a:spcPct val="90000"/>
              </a:lnSpc>
              <a:spcBef>
                <a:spcPts val="1000"/>
              </a:spcBef>
              <a:spcAft>
                <a:spcPts val="0"/>
              </a:spcAft>
              <a:buClr>
                <a:schemeClr val="accent2"/>
              </a:buClr>
              <a:buSzPct val="108108"/>
              <a:buFont typeface="Arial"/>
              <a:buChar char="•"/>
            </a:pPr>
            <a:r>
              <a:rPr lang="en-US" dirty="0"/>
              <a:t>Demo Video</a:t>
            </a:r>
            <a:endParaRPr dirty="0"/>
          </a:p>
        </p:txBody>
      </p:sp>
      <p:sp>
        <p:nvSpPr>
          <p:cNvPr id="85" name="Google Shape;85;p3"/>
          <p:cNvSpPr txBox="1">
            <a:spLocks noGrp="1"/>
          </p:cNvSpPr>
          <p:nvPr>
            <p:ph type="title"/>
          </p:nvPr>
        </p:nvSpPr>
        <p:spPr>
          <a:xfrm>
            <a:off x="531378" y="363705"/>
            <a:ext cx="7342622" cy="121556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Agenda</a:t>
            </a:r>
            <a:endParaRPr/>
          </a:p>
        </p:txBody>
      </p:sp>
      <p:sp>
        <p:nvSpPr>
          <p:cNvPr id="86" name="Google Shape;86;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pic>
        <p:nvPicPr>
          <p:cNvPr id="87" name="Google Shape;87;p3"/>
          <p:cNvPicPr preferRelativeResize="0"/>
          <p:nvPr/>
        </p:nvPicPr>
        <p:blipFill rotWithShape="1">
          <a:blip r:embed="rId3">
            <a:alphaModFix/>
          </a:blip>
          <a:srcRect l="5694" t="1991" r="4597" b="10412"/>
          <a:stretch/>
        </p:blipFill>
        <p:spPr>
          <a:xfrm>
            <a:off x="6512767" y="1127394"/>
            <a:ext cx="5000120" cy="4872716"/>
          </a:xfrm>
          <a:prstGeom prst="rect">
            <a:avLst/>
          </a:prstGeom>
          <a:noFill/>
          <a:ln>
            <a:noFill/>
          </a:ln>
        </p:spPr>
      </p:pic>
      <p:sp>
        <p:nvSpPr>
          <p:cNvPr id="88" name="Google Shape;88;p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ru-RU" dirty="0"/>
              <a:t>ESMC — это логический канал, который передает информацию SSM.</a:t>
            </a:r>
          </a:p>
          <a:p>
            <a:pPr marL="571500" lvl="0" indent="-342900" algn="l" rtl="0">
              <a:lnSpc>
                <a:spcPct val="90000"/>
              </a:lnSpc>
              <a:spcBef>
                <a:spcPts val="1000"/>
              </a:spcBef>
              <a:spcAft>
                <a:spcPts val="0"/>
              </a:spcAft>
              <a:buClr>
                <a:srgbClr val="C00000"/>
              </a:buClr>
              <a:buSzPts val="2400"/>
              <a:buFont typeface="Arial"/>
              <a:buChar char="•"/>
            </a:pPr>
            <a:r>
              <a:rPr lang="ru-RU" dirty="0"/>
              <a:t>Информация SSM определяет уровень качества EEC.</a:t>
            </a:r>
          </a:p>
          <a:p>
            <a:pPr marL="571500" lvl="0" indent="-342900" algn="l" rtl="0">
              <a:lnSpc>
                <a:spcPct val="90000"/>
              </a:lnSpc>
              <a:spcBef>
                <a:spcPts val="1000"/>
              </a:spcBef>
              <a:spcAft>
                <a:spcPts val="0"/>
              </a:spcAft>
              <a:buClr>
                <a:srgbClr val="C00000"/>
              </a:buClr>
              <a:buSzPts val="2400"/>
              <a:buFont typeface="Arial"/>
              <a:buChar char="•"/>
            </a:pPr>
            <a:r>
              <a:rPr lang="ru-RU" dirty="0"/>
              <a:t>Он основан на ITU-T G.8264 (03/2018) и ITU-T G.781 (04/2020).</a:t>
            </a:r>
          </a:p>
          <a:p>
            <a:pPr marL="571500" lvl="0" indent="-342900" algn="l" rtl="0">
              <a:lnSpc>
                <a:spcPct val="90000"/>
              </a:lnSpc>
              <a:spcBef>
                <a:spcPts val="1000"/>
              </a:spcBef>
              <a:spcAft>
                <a:spcPts val="0"/>
              </a:spcAft>
              <a:buClr>
                <a:srgbClr val="C00000"/>
              </a:buClr>
              <a:buSzPts val="2400"/>
              <a:buFont typeface="Arial"/>
              <a:buChar char="•"/>
            </a:pPr>
            <a:r>
              <a:rPr lang="ru-RU" dirty="0"/>
              <a:t>Ethernet SSM — это медленный протокол Ethernet, определенный ITU-T.</a:t>
            </a:r>
            <a:endParaRPr dirty="0"/>
          </a:p>
        </p:txBody>
      </p:sp>
      <p:sp>
        <p:nvSpPr>
          <p:cNvPr id="95" name="Google Shape;95;p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93" name="Google Shape;93;p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Обзор</a:t>
            </a:r>
            <a:endParaRPr dirty="0"/>
          </a:p>
        </p:txBody>
      </p:sp>
      <p:sp>
        <p:nvSpPr>
          <p:cNvPr id="96" name="Google Shape;96;p1"/>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97" name="Google Shape;97;p1"/>
          <p:cNvPicPr preferRelativeResize="0"/>
          <p:nvPr/>
        </p:nvPicPr>
        <p:blipFill rotWithShape="1">
          <a:blip r:embed="rId3">
            <a:alphaModFix/>
          </a:blip>
          <a:srcRect/>
          <a:stretch/>
        </p:blipFill>
        <p:spPr>
          <a:xfrm>
            <a:off x="3368421" y="3681850"/>
            <a:ext cx="5455158" cy="1924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585166" y="247163"/>
            <a:ext cx="8155422" cy="1215566"/>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SzPct val="111111"/>
              <a:buNone/>
            </a:pPr>
            <a:r>
              <a:rPr lang="ru-RU" b="0" i="0" dirty="0">
                <a:solidFill>
                  <a:srgbClr val="202122"/>
                </a:solidFill>
                <a:latin typeface="Arial"/>
                <a:ea typeface="Arial"/>
                <a:cs typeface="Arial"/>
                <a:sym typeface="Arial"/>
              </a:rPr>
              <a:t>Топология сети синхронизации</a:t>
            </a:r>
            <a:endParaRPr dirty="0"/>
          </a:p>
        </p:txBody>
      </p:sp>
      <p:sp>
        <p:nvSpPr>
          <p:cNvPr id="103" name="Google Shape;103;p34"/>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04" name="Google Shape;104;p34"/>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05" name="Google Shape;105;p34"/>
          <p:cNvPicPr preferRelativeResize="0"/>
          <p:nvPr/>
        </p:nvPicPr>
        <p:blipFill rotWithShape="1">
          <a:blip r:embed="rId3">
            <a:alphaModFix/>
          </a:blip>
          <a:srcRect/>
          <a:stretch/>
        </p:blipFill>
        <p:spPr>
          <a:xfrm>
            <a:off x="2395930" y="1722316"/>
            <a:ext cx="7395529" cy="449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0"/>
          <p:cNvSpPr txBox="1">
            <a:spLocks noGrp="1"/>
          </p:cNvSpPr>
          <p:nvPr>
            <p:ph type="body" idx="1"/>
          </p:nvPr>
        </p:nvSpPr>
        <p:spPr>
          <a:xfrm>
            <a:off x="338529" y="1650162"/>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ru-RU" dirty="0"/>
              <a:t>Аппаратный абстрагированный стек </a:t>
            </a:r>
            <a:r>
              <a:rPr lang="en-US" dirty="0"/>
              <a:t>ESMC.</a:t>
            </a:r>
          </a:p>
          <a:p>
            <a:pPr marL="571500" lvl="0" indent="-342900" algn="l" rtl="0">
              <a:lnSpc>
                <a:spcPct val="90000"/>
              </a:lnSpc>
              <a:spcBef>
                <a:spcPts val="1000"/>
              </a:spcBef>
              <a:spcAft>
                <a:spcPts val="0"/>
              </a:spcAft>
              <a:buClr>
                <a:srgbClr val="C00000"/>
              </a:buClr>
              <a:buSzPts val="2400"/>
              <a:buFont typeface="Arial"/>
              <a:buChar char="•"/>
            </a:pPr>
            <a:r>
              <a:rPr lang="ru-RU" dirty="0"/>
              <a:t>Соответствует </a:t>
            </a:r>
            <a:r>
              <a:rPr lang="en-US" dirty="0"/>
              <a:t>G.781 (04.2020) </a:t>
            </a:r>
            <a:r>
              <a:rPr lang="ru-RU" dirty="0"/>
              <a:t>и </a:t>
            </a:r>
            <a:r>
              <a:rPr lang="en-US" dirty="0"/>
              <a:t>G.8264 (03.2018).</a:t>
            </a:r>
          </a:p>
          <a:p>
            <a:pPr marL="571500" lvl="0" indent="-342900" algn="l" rtl="0">
              <a:lnSpc>
                <a:spcPct val="90000"/>
              </a:lnSpc>
              <a:spcBef>
                <a:spcPts val="1000"/>
              </a:spcBef>
              <a:spcAft>
                <a:spcPts val="0"/>
              </a:spcAft>
              <a:buClr>
                <a:srgbClr val="C00000"/>
              </a:buClr>
              <a:buSzPts val="2400"/>
              <a:buFont typeface="Arial"/>
              <a:buChar char="•"/>
            </a:pPr>
            <a:r>
              <a:rPr lang="ru-RU" dirty="0"/>
              <a:t>Упрощенная однопоточная архитектура.</a:t>
            </a:r>
          </a:p>
          <a:p>
            <a:pPr marL="571500" lvl="0" indent="-342900" algn="l" rtl="0">
              <a:lnSpc>
                <a:spcPct val="90000"/>
              </a:lnSpc>
              <a:spcBef>
                <a:spcPts val="1000"/>
              </a:spcBef>
              <a:spcAft>
                <a:spcPts val="0"/>
              </a:spcAft>
              <a:buClr>
                <a:srgbClr val="C00000"/>
              </a:buClr>
              <a:buSzPts val="2400"/>
              <a:buFont typeface="Arial"/>
              <a:buChar char="•"/>
            </a:pPr>
            <a:r>
              <a:rPr lang="ru-RU" dirty="0"/>
              <a:t>Взаимодействие со стеком </a:t>
            </a:r>
            <a:r>
              <a:rPr lang="en-US" dirty="0"/>
              <a:t>PTP (</a:t>
            </a:r>
            <a:r>
              <a:rPr lang="ru-RU" dirty="0"/>
              <a:t>для поддержки </a:t>
            </a:r>
            <a:r>
              <a:rPr lang="en-US" dirty="0"/>
              <a:t>IWF)</a:t>
            </a:r>
          </a:p>
          <a:p>
            <a:pPr marL="571500" lvl="0" indent="-342900" algn="l" rtl="0">
              <a:lnSpc>
                <a:spcPct val="90000"/>
              </a:lnSpc>
              <a:spcBef>
                <a:spcPts val="1000"/>
              </a:spcBef>
              <a:spcAft>
                <a:spcPts val="0"/>
              </a:spcAft>
              <a:buClr>
                <a:srgbClr val="C00000"/>
              </a:buClr>
              <a:buSzPts val="2400"/>
              <a:buFont typeface="Arial"/>
              <a:buChar char="•"/>
            </a:pPr>
            <a:r>
              <a:rPr lang="ru-RU" dirty="0"/>
              <a:t>Поддержка динамической конфигурации.</a:t>
            </a:r>
          </a:p>
          <a:p>
            <a:pPr marL="571500" lvl="0" indent="-342900" algn="l" rtl="0">
              <a:lnSpc>
                <a:spcPct val="90000"/>
              </a:lnSpc>
              <a:spcBef>
                <a:spcPts val="1000"/>
              </a:spcBef>
              <a:spcAft>
                <a:spcPts val="0"/>
              </a:spcAft>
              <a:buClr>
                <a:srgbClr val="C00000"/>
              </a:buClr>
              <a:buSzPts val="2400"/>
              <a:buFont typeface="Arial"/>
              <a:buChar char="•"/>
            </a:pPr>
            <a:r>
              <a:rPr lang="ru-RU" dirty="0"/>
              <a:t>Мониторинг с помощью </a:t>
            </a:r>
            <a:r>
              <a:rPr lang="en-US" dirty="0" err="1"/>
              <a:t>FishEye</a:t>
            </a:r>
            <a:endParaRPr lang="en-US" dirty="0"/>
          </a:p>
          <a:p>
            <a:pPr marL="571500" lvl="0" indent="-342900" algn="l" rtl="0">
              <a:lnSpc>
                <a:spcPct val="90000"/>
              </a:lnSpc>
              <a:spcBef>
                <a:spcPts val="1000"/>
              </a:spcBef>
              <a:spcAft>
                <a:spcPts val="0"/>
              </a:spcAft>
              <a:buClr>
                <a:srgbClr val="C00000"/>
              </a:buClr>
              <a:buSzPts val="2400"/>
              <a:buFont typeface="Arial"/>
              <a:buChar char="•"/>
            </a:pPr>
            <a:r>
              <a:rPr lang="ru-RU" dirty="0"/>
              <a:t>Поддержка </a:t>
            </a:r>
            <a:r>
              <a:rPr lang="en-US" dirty="0"/>
              <a:t>Intel® E810XXVDA4T, Renesas® </a:t>
            </a:r>
            <a:r>
              <a:rPr lang="en-US" dirty="0" err="1"/>
              <a:t>ClockMatrix</a:t>
            </a:r>
            <a:r>
              <a:rPr lang="en-US" dirty="0"/>
              <a:t>™ 8A34001 </a:t>
            </a:r>
            <a:r>
              <a:rPr lang="ru-RU" dirty="0"/>
              <a:t>и </a:t>
            </a:r>
            <a:r>
              <a:rPr lang="en-US" dirty="0" err="1"/>
              <a:t>AuraSemi</a:t>
            </a:r>
            <a:r>
              <a:rPr lang="en-US" dirty="0"/>
              <a:t>® 5508 PHC.</a:t>
            </a:r>
            <a:endParaRPr dirty="0"/>
          </a:p>
        </p:txBody>
      </p:sp>
      <p:sp>
        <p:nvSpPr>
          <p:cNvPr id="110" name="Google Shape;110;p1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11" name="Google Shape;111;p1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Почему </a:t>
            </a:r>
            <a:r>
              <a:rPr lang="en-US" dirty="0" err="1"/>
              <a:t>SyncESMC</a:t>
            </a:r>
            <a:endParaRPr dirty="0"/>
          </a:p>
        </p:txBody>
      </p:sp>
      <p:sp>
        <p:nvSpPr>
          <p:cNvPr id="113" name="Google Shape;113;p10"/>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
        <p:nvSpPr>
          <p:cNvPr id="114" name="Google Shape;114;p10"/>
          <p:cNvSpPr/>
          <p:nvPr/>
        </p:nvSpPr>
        <p:spPr>
          <a:xfrm>
            <a:off x="6984542" y="1250112"/>
            <a:ext cx="3734716" cy="4083888"/>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4"/>
          <p:cNvSpPr txBox="1">
            <a:spLocks noGrp="1"/>
          </p:cNvSpPr>
          <p:nvPr>
            <p:ph type="title"/>
          </p:nvPr>
        </p:nvSpPr>
        <p:spPr>
          <a:xfrm>
            <a:off x="574443" y="732510"/>
            <a:ext cx="8333222" cy="501651"/>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accent1"/>
              </a:buClr>
              <a:buSzPts val="4400"/>
              <a:buFont typeface="Calibri"/>
              <a:buNone/>
            </a:pPr>
            <a:r>
              <a:rPr lang="ru-RU" dirty="0"/>
              <a:t>Архитектура</a:t>
            </a:r>
            <a:endParaRPr dirty="0"/>
          </a:p>
        </p:txBody>
      </p:sp>
      <p:pic>
        <p:nvPicPr>
          <p:cNvPr id="122" name="Google Shape;122;p4"/>
          <p:cNvPicPr preferRelativeResize="0"/>
          <p:nvPr/>
        </p:nvPicPr>
        <p:blipFill rotWithShape="1">
          <a:blip r:embed="rId3">
            <a:alphaModFix/>
          </a:blip>
          <a:srcRect/>
          <a:stretch/>
        </p:blipFill>
        <p:spPr>
          <a:xfrm>
            <a:off x="1666194" y="1234162"/>
            <a:ext cx="8859611" cy="5122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9" name="Google Shape;129;g12156dc2b05_0_0"/>
          <p:cNvSpPr txBox="1">
            <a:spLocks noGrp="1"/>
          </p:cNvSpPr>
          <p:nvPr>
            <p:ph type="body" idx="1"/>
          </p:nvPr>
        </p:nvSpPr>
        <p:spPr>
          <a:xfrm>
            <a:off x="338530" y="1814729"/>
            <a:ext cx="7917964"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ru-RU" dirty="0"/>
              <a:t>Однопоточная архитектура.</a:t>
            </a:r>
          </a:p>
          <a:p>
            <a:pPr marL="571500" lvl="0" indent="-342900" algn="l" rtl="0">
              <a:lnSpc>
                <a:spcPct val="90000"/>
              </a:lnSpc>
              <a:spcBef>
                <a:spcPts val="1000"/>
              </a:spcBef>
              <a:spcAft>
                <a:spcPts val="0"/>
              </a:spcAft>
              <a:buClr>
                <a:srgbClr val="C00000"/>
              </a:buClr>
              <a:buSzPts val="2400"/>
              <a:buFont typeface="Arial"/>
              <a:buChar char="•"/>
            </a:pPr>
            <a:r>
              <a:rPr lang="ru-RU" dirty="0"/>
              <a:t>Поддержка нескольких аппаратных средств с использованием HAL</a:t>
            </a:r>
          </a:p>
          <a:p>
            <a:pPr marL="571500" lvl="0" indent="-342900" algn="l" rtl="0">
              <a:lnSpc>
                <a:spcPct val="90000"/>
              </a:lnSpc>
              <a:spcBef>
                <a:spcPts val="1000"/>
              </a:spcBef>
              <a:spcAft>
                <a:spcPts val="0"/>
              </a:spcAft>
              <a:buClr>
                <a:srgbClr val="C00000"/>
              </a:buClr>
              <a:buSzPts val="2400"/>
              <a:buFont typeface="Arial"/>
              <a:buChar char="•"/>
            </a:pPr>
            <a:r>
              <a:rPr lang="ru-RU" dirty="0"/>
              <a:t>Поддержка нескольких часов</a:t>
            </a:r>
          </a:p>
          <a:p>
            <a:pPr marL="571500" lvl="0" indent="-342900" algn="l" rtl="0">
              <a:lnSpc>
                <a:spcPct val="90000"/>
              </a:lnSpc>
              <a:spcBef>
                <a:spcPts val="1000"/>
              </a:spcBef>
              <a:spcAft>
                <a:spcPts val="0"/>
              </a:spcAft>
              <a:buClr>
                <a:srgbClr val="C00000"/>
              </a:buClr>
              <a:buSzPts val="2400"/>
              <a:buFont typeface="Arial"/>
              <a:buChar char="•"/>
            </a:pPr>
            <a:r>
              <a:rPr lang="ru-RU" dirty="0"/>
              <a:t>Внешний мультиплексор для входных сигналов</a:t>
            </a:r>
          </a:p>
          <a:p>
            <a:pPr marL="571500" lvl="0" indent="-342900" algn="l" rtl="0">
              <a:lnSpc>
                <a:spcPct val="90000"/>
              </a:lnSpc>
              <a:spcBef>
                <a:spcPts val="1000"/>
              </a:spcBef>
              <a:spcAft>
                <a:spcPts val="0"/>
              </a:spcAft>
              <a:buClr>
                <a:srgbClr val="C00000"/>
              </a:buClr>
              <a:buSzPts val="2400"/>
              <a:buFont typeface="Arial"/>
              <a:buChar char="•"/>
            </a:pPr>
            <a:r>
              <a:rPr lang="ru-RU" dirty="0"/>
              <a:t>Футуристический дизайн для поддержки драйверов ядра с минимальными изменениями.</a:t>
            </a:r>
          </a:p>
          <a:p>
            <a:pPr marL="571500" lvl="0" indent="-342900" algn="l" rtl="0">
              <a:lnSpc>
                <a:spcPct val="90000"/>
              </a:lnSpc>
              <a:spcBef>
                <a:spcPts val="1000"/>
              </a:spcBef>
              <a:spcAft>
                <a:spcPts val="0"/>
              </a:spcAft>
              <a:buClr>
                <a:srgbClr val="C00000"/>
              </a:buClr>
              <a:buSzPts val="2400"/>
              <a:buFont typeface="Arial"/>
              <a:buChar char="•"/>
            </a:pPr>
            <a:r>
              <a:rPr lang="ru-RU" dirty="0"/>
              <a:t>Взаимодействие со стеками PTP от разных производителей.</a:t>
            </a:r>
          </a:p>
          <a:p>
            <a:pPr marL="571500" lvl="0" indent="-342900" algn="l" rtl="0">
              <a:lnSpc>
                <a:spcPct val="90000"/>
              </a:lnSpc>
              <a:spcBef>
                <a:spcPts val="1000"/>
              </a:spcBef>
              <a:spcAft>
                <a:spcPts val="0"/>
              </a:spcAft>
              <a:buClr>
                <a:srgbClr val="C00000"/>
              </a:buClr>
              <a:buSzPts val="2400"/>
              <a:buFont typeface="Arial"/>
              <a:buChar char="•"/>
            </a:pPr>
            <a:r>
              <a:rPr lang="ru-RU" dirty="0"/>
              <a:t>Встроенная поддержка конфигурации и мониторинга сети.</a:t>
            </a:r>
          </a:p>
          <a:p>
            <a:pPr marL="571500" lvl="0" indent="-342900" algn="l" rtl="0">
              <a:lnSpc>
                <a:spcPct val="90000"/>
              </a:lnSpc>
              <a:spcBef>
                <a:spcPts val="1000"/>
              </a:spcBef>
              <a:spcAft>
                <a:spcPts val="0"/>
              </a:spcAft>
              <a:buClr>
                <a:srgbClr val="C00000"/>
              </a:buClr>
              <a:buSzPts val="2400"/>
              <a:buFont typeface="Arial"/>
              <a:buChar char="•"/>
            </a:pPr>
            <a:r>
              <a:rPr lang="ru-RU" dirty="0" err="1"/>
              <a:t>Микросервис</a:t>
            </a:r>
            <a:r>
              <a:rPr lang="ru-RU" dirty="0"/>
              <a:t>, совместимый с </a:t>
            </a:r>
            <a:r>
              <a:rPr lang="ru-RU" dirty="0" err="1"/>
              <a:t>SONiC</a:t>
            </a:r>
            <a:endParaRPr dirty="0"/>
          </a:p>
        </p:txBody>
      </p:sp>
      <p:sp>
        <p:nvSpPr>
          <p:cNvPr id="127" name="Google Shape;127;g12156dc2b05_0_0"/>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28" name="Google Shape;128;g12156dc2b05_0_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ЦЕЛИ дизайна</a:t>
            </a:r>
            <a:endParaRPr dirty="0"/>
          </a:p>
        </p:txBody>
      </p:sp>
      <p:sp>
        <p:nvSpPr>
          <p:cNvPr id="130" name="Google Shape;130;g12156dc2b05_0_0"/>
          <p:cNvSpPr/>
          <p:nvPr/>
        </p:nvSpPr>
        <p:spPr>
          <a:xfrm>
            <a:off x="6404855" y="1087883"/>
            <a:ext cx="5268467" cy="5268467"/>
          </a:xfrm>
          <a:prstGeom prst="rect">
            <a:avLst/>
          </a:prstGeom>
          <a:noFill/>
          <a:ln>
            <a:noFill/>
          </a:ln>
        </p:spPr>
      </p:sp>
      <p:sp>
        <p:nvSpPr>
          <p:cNvPr id="131" name="Google Shape;131;g12156dc2b05_0_0"/>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Google Shape;138;g12055b0ce30_0_16"/>
          <p:cNvSpPr txBox="1">
            <a:spLocks noGrp="1"/>
          </p:cNvSpPr>
          <p:nvPr>
            <p:ph type="body" idx="1"/>
          </p:nvPr>
        </p:nvSpPr>
        <p:spPr>
          <a:xfrm>
            <a:off x="531378" y="1566333"/>
            <a:ext cx="8130022"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ru-RU" dirty="0"/>
              <a:t>Модуль конфигурации имеет два режима:</a:t>
            </a:r>
          </a:p>
          <a:p>
            <a:pPr marL="571500" lvl="0" indent="-342900" algn="l" rtl="0">
              <a:lnSpc>
                <a:spcPct val="90000"/>
              </a:lnSpc>
              <a:spcBef>
                <a:spcPts val="1000"/>
              </a:spcBef>
              <a:spcAft>
                <a:spcPts val="0"/>
              </a:spcAft>
              <a:buClr>
                <a:srgbClr val="C00000"/>
              </a:buClr>
              <a:buSzPts val="2000"/>
              <a:buFont typeface="Arial"/>
              <a:buChar char="•"/>
            </a:pPr>
            <a:r>
              <a:rPr lang="ru-RU" dirty="0"/>
              <a:t>Режим статической конфигурации</a:t>
            </a:r>
          </a:p>
          <a:p>
            <a:pPr marL="1028700" lvl="1" indent="-342900" algn="l" rtl="0">
              <a:lnSpc>
                <a:spcPct val="90000"/>
              </a:lnSpc>
              <a:spcBef>
                <a:spcPts val="500"/>
              </a:spcBef>
              <a:spcAft>
                <a:spcPts val="0"/>
              </a:spcAft>
              <a:buClr>
                <a:srgbClr val="C00000"/>
              </a:buClr>
              <a:buSzPts val="2000"/>
              <a:buFont typeface="Noto Sans Symbols"/>
              <a:buChar char="⮚"/>
            </a:pPr>
            <a:r>
              <a:rPr lang="ru-RU" dirty="0"/>
              <a:t>Файл конфигурации на основе JSON.</a:t>
            </a:r>
          </a:p>
          <a:p>
            <a:pPr marL="1028700" lvl="1" indent="-342900" algn="l" rtl="0">
              <a:lnSpc>
                <a:spcPct val="90000"/>
              </a:lnSpc>
              <a:spcBef>
                <a:spcPts val="500"/>
              </a:spcBef>
              <a:spcAft>
                <a:spcPts val="0"/>
              </a:spcAft>
              <a:buClr>
                <a:srgbClr val="C00000"/>
              </a:buClr>
              <a:buSzPts val="2000"/>
              <a:buFont typeface="Noto Sans Symbols"/>
              <a:buChar char="⮚"/>
            </a:pPr>
            <a:r>
              <a:rPr lang="ru-RU" dirty="0"/>
              <a:t>Система загружается с предопределенной конфигурацией</a:t>
            </a:r>
          </a:p>
          <a:p>
            <a:pPr marL="1028700" lvl="1" indent="-342900" algn="l" rtl="0">
              <a:lnSpc>
                <a:spcPct val="90000"/>
              </a:lnSpc>
              <a:spcBef>
                <a:spcPts val="500"/>
              </a:spcBef>
              <a:spcAft>
                <a:spcPts val="0"/>
              </a:spcAft>
              <a:buClr>
                <a:srgbClr val="C00000"/>
              </a:buClr>
              <a:buSzPts val="2000"/>
              <a:buFont typeface="Noto Sans Symbols"/>
              <a:buChar char="⮚"/>
            </a:pPr>
            <a:r>
              <a:rPr lang="ru-RU" dirty="0"/>
              <a:t>Конфигурация в основном подразделяется на</a:t>
            </a:r>
            <a:endParaRPr dirty="0"/>
          </a:p>
          <a:p>
            <a:pPr marL="1485900" lvl="2" indent="-342900" algn="l" rtl="0">
              <a:lnSpc>
                <a:spcPct val="90000"/>
              </a:lnSpc>
              <a:spcBef>
                <a:spcPts val="500"/>
              </a:spcBef>
              <a:spcAft>
                <a:spcPts val="0"/>
              </a:spcAft>
              <a:buClr>
                <a:srgbClr val="C00000"/>
              </a:buClr>
              <a:buSzPts val="1800"/>
              <a:buFont typeface="Noto Sans Symbols"/>
              <a:buChar char="✔"/>
            </a:pPr>
            <a:r>
              <a:rPr lang="ru-RU" dirty="0"/>
              <a:t>Устройство</a:t>
            </a:r>
            <a:r>
              <a:rPr lang="en-US" dirty="0"/>
              <a:t> </a:t>
            </a:r>
            <a:endParaRPr dirty="0"/>
          </a:p>
          <a:p>
            <a:pPr marL="1485900" lvl="2" indent="-342900" algn="l" rtl="0">
              <a:lnSpc>
                <a:spcPct val="90000"/>
              </a:lnSpc>
              <a:spcBef>
                <a:spcPts val="500"/>
              </a:spcBef>
              <a:spcAft>
                <a:spcPts val="0"/>
              </a:spcAft>
              <a:buClr>
                <a:srgbClr val="C00000"/>
              </a:buClr>
              <a:buSzPts val="1800"/>
              <a:buFont typeface="Noto Sans Symbols"/>
              <a:buChar char="✔"/>
            </a:pPr>
            <a:r>
              <a:rPr lang="ru-RU" dirty="0"/>
              <a:t>Порт</a:t>
            </a:r>
            <a:endParaRPr dirty="0"/>
          </a:p>
          <a:p>
            <a:pPr marL="1485900" lvl="2" indent="-342900" algn="l" rtl="0">
              <a:lnSpc>
                <a:spcPct val="90000"/>
              </a:lnSpc>
              <a:spcBef>
                <a:spcPts val="500"/>
              </a:spcBef>
              <a:spcAft>
                <a:spcPts val="0"/>
              </a:spcAft>
              <a:buClr>
                <a:srgbClr val="C00000"/>
              </a:buClr>
              <a:buSzPts val="1800"/>
              <a:buFont typeface="Noto Sans Symbols"/>
              <a:buChar char="✔"/>
            </a:pPr>
            <a:r>
              <a:rPr lang="ru-RU" dirty="0" err="1"/>
              <a:t>Мониторниг</a:t>
            </a:r>
            <a:endParaRPr dirty="0"/>
          </a:p>
          <a:p>
            <a:pPr marL="571500" lvl="0" indent="-342900" algn="l" rtl="0">
              <a:lnSpc>
                <a:spcPct val="90000"/>
              </a:lnSpc>
              <a:spcBef>
                <a:spcPts val="1000"/>
              </a:spcBef>
              <a:spcAft>
                <a:spcPts val="0"/>
              </a:spcAft>
              <a:buClr>
                <a:srgbClr val="C00000"/>
              </a:buClr>
              <a:buSzPts val="2000"/>
              <a:buFont typeface="Arial"/>
              <a:buChar char="•"/>
            </a:pPr>
            <a:r>
              <a:rPr lang="ru-RU" dirty="0"/>
              <a:t>Динамическая конфигурация</a:t>
            </a:r>
          </a:p>
          <a:p>
            <a:pPr marL="1028700" lvl="1" indent="-342900">
              <a:buClr>
                <a:srgbClr val="C00000"/>
              </a:buClr>
              <a:buFont typeface="Noto Sans Symbols"/>
              <a:buChar char="⮚"/>
            </a:pPr>
            <a:r>
              <a:rPr lang="en-US" dirty="0"/>
              <a:t>REST API</a:t>
            </a:r>
            <a:endParaRPr dirty="0"/>
          </a:p>
          <a:p>
            <a:pPr marL="1028700" lvl="1" indent="-342900" algn="l" rtl="0">
              <a:lnSpc>
                <a:spcPct val="90000"/>
              </a:lnSpc>
              <a:spcBef>
                <a:spcPts val="500"/>
              </a:spcBef>
              <a:spcAft>
                <a:spcPts val="0"/>
              </a:spcAft>
              <a:buClr>
                <a:srgbClr val="C00000"/>
              </a:buClr>
              <a:buSzPts val="2000"/>
              <a:buFont typeface="Noto Sans Symbols"/>
              <a:buChar char="⮚"/>
            </a:pPr>
            <a:r>
              <a:rPr lang="ru-RU" dirty="0"/>
              <a:t>Модель </a:t>
            </a:r>
            <a:r>
              <a:rPr lang="en-US" dirty="0"/>
              <a:t>Netconf-yang </a:t>
            </a:r>
            <a:r>
              <a:rPr lang="ru-RU" dirty="0"/>
              <a:t>для </a:t>
            </a:r>
            <a:r>
              <a:rPr lang="en-US" dirty="0"/>
              <a:t>O-RAN</a:t>
            </a:r>
            <a:endParaRPr dirty="0"/>
          </a:p>
          <a:p>
            <a:pPr marL="685800" lvl="1" indent="0" algn="l" rtl="0">
              <a:lnSpc>
                <a:spcPct val="90000"/>
              </a:lnSpc>
              <a:spcBef>
                <a:spcPts val="500"/>
              </a:spcBef>
              <a:spcAft>
                <a:spcPts val="0"/>
              </a:spcAft>
              <a:buClr>
                <a:srgbClr val="C00000"/>
              </a:buClr>
              <a:buSzPts val="2000"/>
              <a:buNone/>
            </a:pPr>
            <a:endParaRPr dirty="0"/>
          </a:p>
          <a:p>
            <a:pPr marL="1028700" lvl="1" indent="-215900" algn="l" rtl="0">
              <a:lnSpc>
                <a:spcPct val="90000"/>
              </a:lnSpc>
              <a:spcBef>
                <a:spcPts val="500"/>
              </a:spcBef>
              <a:spcAft>
                <a:spcPts val="0"/>
              </a:spcAft>
              <a:buClr>
                <a:srgbClr val="C00000"/>
              </a:buClr>
              <a:buSzPts val="2000"/>
              <a:buFont typeface="Arial"/>
              <a:buNone/>
            </a:pPr>
            <a:endParaRPr dirty="0"/>
          </a:p>
          <a:p>
            <a:pPr marL="228600" lvl="0" indent="0" algn="l" rtl="0">
              <a:lnSpc>
                <a:spcPct val="90000"/>
              </a:lnSpc>
              <a:spcBef>
                <a:spcPts val="1000"/>
              </a:spcBef>
              <a:spcAft>
                <a:spcPts val="0"/>
              </a:spcAft>
              <a:buClr>
                <a:srgbClr val="C00000"/>
              </a:buClr>
              <a:buSzPts val="2000"/>
              <a:buNone/>
            </a:pPr>
            <a:endParaRPr dirty="0"/>
          </a:p>
          <a:p>
            <a:pPr marL="571500" lvl="0" indent="-215900" algn="l" rtl="0">
              <a:lnSpc>
                <a:spcPct val="90000"/>
              </a:lnSpc>
              <a:spcBef>
                <a:spcPts val="1000"/>
              </a:spcBef>
              <a:spcAft>
                <a:spcPts val="0"/>
              </a:spcAft>
              <a:buClr>
                <a:srgbClr val="C00000"/>
              </a:buClr>
              <a:buSzPts val="2000"/>
              <a:buFont typeface="Arial"/>
              <a:buNone/>
            </a:pPr>
            <a:endParaRPr dirty="0"/>
          </a:p>
        </p:txBody>
      </p:sp>
      <p:sp>
        <p:nvSpPr>
          <p:cNvPr id="136" name="Google Shape;136;g12055b0ce30_0_16"/>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37" name="Google Shape;137;g12055b0ce30_0_1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ru-RU" dirty="0"/>
              <a:t>Конфигурация</a:t>
            </a:r>
            <a:endParaRPr dirty="0"/>
          </a:p>
        </p:txBody>
      </p:sp>
      <p:sp>
        <p:nvSpPr>
          <p:cNvPr id="139" name="Google Shape;139;g12055b0ce30_0_16"/>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40" name="Google Shape;140;g12055b0ce30_0_16" descr="Json file - Free interface icons"/>
          <p:cNvPicPr preferRelativeResize="0"/>
          <p:nvPr/>
        </p:nvPicPr>
        <p:blipFill rotWithShape="1">
          <a:blip r:embed="rId3">
            <a:alphaModFix/>
          </a:blip>
          <a:srcRect/>
          <a:stretch/>
        </p:blipFill>
        <p:spPr>
          <a:xfrm>
            <a:off x="7472680" y="1954361"/>
            <a:ext cx="2037080" cy="2037080"/>
          </a:xfrm>
          <a:prstGeom prst="rect">
            <a:avLst/>
          </a:prstGeom>
          <a:noFill/>
          <a:ln>
            <a:noFill/>
          </a:ln>
        </p:spPr>
      </p:pic>
      <p:pic>
        <p:nvPicPr>
          <p:cNvPr id="141" name="Google Shape;141;g12055b0ce30_0_16" descr="Understanding Rest API and its Uses in Web Application Development"/>
          <p:cNvPicPr preferRelativeResize="0"/>
          <p:nvPr/>
        </p:nvPicPr>
        <p:blipFill rotWithShape="1">
          <a:blip r:embed="rId4">
            <a:alphaModFix/>
          </a:blip>
          <a:srcRect/>
          <a:stretch/>
        </p:blipFill>
        <p:spPr>
          <a:xfrm>
            <a:off x="9767238" y="2349330"/>
            <a:ext cx="1573446" cy="1573446"/>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981</Words>
  <Application>Microsoft Office PowerPoint</Application>
  <PresentationFormat>Широкоэкранный</PresentationFormat>
  <Paragraphs>187</Paragraphs>
  <Slides>20</Slides>
  <Notes>20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Calibri</vt:lpstr>
      <vt:lpstr>Noto Sans Symbols</vt:lpstr>
      <vt:lpstr>Arial</vt:lpstr>
      <vt:lpstr>Calibri Light</vt:lpstr>
      <vt:lpstr>Тема Office</vt:lpstr>
      <vt:lpstr>SyncESMC </vt:lpstr>
      <vt:lpstr>Dd    Введение</vt:lpstr>
      <vt:lpstr>Agenda</vt:lpstr>
      <vt:lpstr>Обзор</vt:lpstr>
      <vt:lpstr>Топология сети синхронизации</vt:lpstr>
      <vt:lpstr>Почему SyncESMC</vt:lpstr>
      <vt:lpstr>Архитектура</vt:lpstr>
      <vt:lpstr>ЦЕЛИ дизайна</vt:lpstr>
      <vt:lpstr>Конфигурация</vt:lpstr>
      <vt:lpstr>Пакетный механизм</vt:lpstr>
      <vt:lpstr>ESMC State Machine</vt:lpstr>
      <vt:lpstr>External MUX for Input Signals</vt:lpstr>
      <vt:lpstr>Hardware Abstraction Layer</vt:lpstr>
      <vt:lpstr>External Interface</vt:lpstr>
      <vt:lpstr>Презентация PowerPoint</vt:lpstr>
      <vt:lpstr>Clock Network Graph</vt:lpstr>
      <vt:lpstr>Clock Network Summary</vt:lpstr>
      <vt:lpstr>Clock Performance</vt:lpstr>
      <vt:lpstr>Port Performance</vt:lpstr>
      <vt:lpstr>Clock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SyncESMC</dc:title>
  <dc:creator>Devasish Dey</dc:creator>
  <cp:lastModifiedBy>SHIWA</cp:lastModifiedBy>
  <cp:revision>5</cp:revision>
  <dcterms:created xsi:type="dcterms:W3CDTF">2022-08-19T12:03:53Z</dcterms:created>
  <dcterms:modified xsi:type="dcterms:W3CDTF">2025-07-12T08:16:54Z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