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90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003D7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003D7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003D7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003D7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9663" y="4799066"/>
            <a:ext cx="247871" cy="24786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268" y="209550"/>
            <a:ext cx="8495030" cy="786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003D7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3291" y="1048638"/>
            <a:ext cx="8497417" cy="1429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7887" y="4857794"/>
            <a:ext cx="229234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aul.wad.homepage.dk/LTE/lte_resource_grid.htm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vb-t2hd.de/" TargetMode="Externa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vb-t2hd.de/" TargetMode="Externa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03h8dJTIEUo?si=xB8EjKTiNIY5z5PI&amp;t=7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709" y="5080"/>
            <a:ext cx="9134475" cy="5133340"/>
          </a:xfrm>
          <a:custGeom>
            <a:avLst/>
            <a:gdLst/>
            <a:ahLst/>
            <a:cxnLst/>
            <a:rect l="l" t="t" r="r" b="b"/>
            <a:pathLst>
              <a:path w="9134475" h="5133340">
                <a:moveTo>
                  <a:pt x="9134197" y="0"/>
                </a:moveTo>
                <a:lnTo>
                  <a:pt x="0" y="0"/>
                </a:lnTo>
                <a:lnTo>
                  <a:pt x="0" y="5133184"/>
                </a:lnTo>
                <a:lnTo>
                  <a:pt x="9134197" y="5133184"/>
                </a:lnTo>
                <a:lnTo>
                  <a:pt x="9134197" y="0"/>
                </a:lnTo>
                <a:close/>
              </a:path>
            </a:pathLst>
          </a:custGeom>
          <a:solidFill>
            <a:srgbClr val="000D2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047868" y="23487"/>
            <a:ext cx="8135098" cy="5133565"/>
            <a:chOff x="1006205" y="6860"/>
            <a:chExt cx="8135098" cy="5133565"/>
          </a:xfrm>
        </p:grpSpPr>
        <p:sp>
          <p:nvSpPr>
            <p:cNvPr id="4" name="object 4"/>
            <p:cNvSpPr/>
            <p:nvPr/>
          </p:nvSpPr>
          <p:spPr>
            <a:xfrm>
              <a:off x="1006205" y="6860"/>
              <a:ext cx="8134984" cy="5133340"/>
            </a:xfrm>
            <a:custGeom>
              <a:avLst/>
              <a:gdLst/>
              <a:ahLst/>
              <a:cxnLst/>
              <a:rect l="l" t="t" r="r" b="b"/>
              <a:pathLst>
                <a:path w="8134984" h="5133340">
                  <a:moveTo>
                    <a:pt x="8134731" y="0"/>
                  </a:moveTo>
                  <a:lnTo>
                    <a:pt x="5138120" y="0"/>
                  </a:lnTo>
                  <a:lnTo>
                    <a:pt x="0" y="5133264"/>
                  </a:lnTo>
                  <a:lnTo>
                    <a:pt x="8134731" y="5133264"/>
                  </a:lnTo>
                  <a:lnTo>
                    <a:pt x="8134731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47694" y="6860"/>
              <a:ext cx="7293609" cy="5133340"/>
            </a:xfrm>
            <a:custGeom>
              <a:avLst/>
              <a:gdLst/>
              <a:ahLst/>
              <a:cxnLst/>
              <a:rect l="l" t="t" r="r" b="b"/>
              <a:pathLst>
                <a:path w="7293609" h="5133340">
                  <a:moveTo>
                    <a:pt x="7293242" y="0"/>
                  </a:moveTo>
                  <a:lnTo>
                    <a:pt x="5138149" y="0"/>
                  </a:lnTo>
                  <a:lnTo>
                    <a:pt x="0" y="5133264"/>
                  </a:lnTo>
                  <a:lnTo>
                    <a:pt x="7293242" y="5133264"/>
                  </a:lnTo>
                  <a:lnTo>
                    <a:pt x="7293242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78285" y="154884"/>
              <a:ext cx="5862955" cy="4985385"/>
            </a:xfrm>
            <a:custGeom>
              <a:avLst/>
              <a:gdLst/>
              <a:ahLst/>
              <a:cxnLst/>
              <a:rect l="l" t="t" r="r" b="b"/>
              <a:pathLst>
                <a:path w="5862955" h="4985385">
                  <a:moveTo>
                    <a:pt x="4990066" y="0"/>
                  </a:moveTo>
                  <a:lnTo>
                    <a:pt x="0" y="4985239"/>
                  </a:lnTo>
                  <a:lnTo>
                    <a:pt x="5862652" y="4985239"/>
                  </a:lnTo>
                  <a:lnTo>
                    <a:pt x="5862652" y="871794"/>
                  </a:lnTo>
                  <a:lnTo>
                    <a:pt x="4990066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0231" y="2584550"/>
              <a:ext cx="3430904" cy="2555875"/>
            </a:xfrm>
            <a:custGeom>
              <a:avLst/>
              <a:gdLst/>
              <a:ahLst/>
              <a:cxnLst/>
              <a:rect l="l" t="t" r="r" b="b"/>
              <a:pathLst>
                <a:path w="3430904" h="2555875">
                  <a:moveTo>
                    <a:pt x="2558120" y="0"/>
                  </a:moveTo>
                  <a:lnTo>
                    <a:pt x="0" y="2555573"/>
                  </a:lnTo>
                  <a:lnTo>
                    <a:pt x="3430706" y="2555573"/>
                  </a:lnTo>
                  <a:lnTo>
                    <a:pt x="3430706" y="871783"/>
                  </a:lnTo>
                  <a:lnTo>
                    <a:pt x="2558120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98933" y="4317873"/>
              <a:ext cx="15875" cy="149860"/>
            </a:xfrm>
            <a:custGeom>
              <a:avLst/>
              <a:gdLst/>
              <a:ahLst/>
              <a:cxnLst/>
              <a:rect l="l" t="t" r="r" b="b"/>
              <a:pathLst>
                <a:path w="15875" h="149860">
                  <a:moveTo>
                    <a:pt x="15844" y="0"/>
                  </a:moveTo>
                  <a:lnTo>
                    <a:pt x="0" y="0"/>
                  </a:lnTo>
                  <a:lnTo>
                    <a:pt x="0" y="149323"/>
                  </a:lnTo>
                  <a:lnTo>
                    <a:pt x="15844" y="149323"/>
                  </a:lnTo>
                  <a:lnTo>
                    <a:pt x="15844" y="0"/>
                  </a:lnTo>
                  <a:close/>
                </a:path>
              </a:pathLst>
            </a:custGeom>
            <a:solidFill>
              <a:srgbClr val="B5B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918341" y="819150"/>
            <a:ext cx="4986732" cy="1490793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585"/>
              </a:spcBef>
            </a:pPr>
            <a:r>
              <a:rPr lang="ru-RU" b="0" dirty="0">
                <a:solidFill>
                  <a:srgbClr val="FFFFFF"/>
                </a:solidFill>
                <a:latin typeface="Calibri"/>
                <a:cs typeface="Calibri"/>
              </a:rPr>
              <a:t>PNT НА БАЗЕ 5G С ИСПОЛЬЗОВАНИЕМ ТЕЛЕВИЗИОННЫХ ПЕРЕДАТЧИКОВ И ДВ СТАНЦИИ</a:t>
            </a:r>
            <a:endParaRPr b="0" spc="-1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275773"/>
            <a:ext cx="702818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400" dirty="0"/>
              <a:t>КАК  ВЫГЛЯДИТ  СИГНАЛ  LTE/FEMBMS?</a:t>
            </a:r>
            <a:endParaRPr spc="-295" dirty="0"/>
          </a:p>
        </p:txBody>
      </p:sp>
      <p:grpSp>
        <p:nvGrpSpPr>
          <p:cNvPr id="4" name="object 4"/>
          <p:cNvGrpSpPr/>
          <p:nvPr/>
        </p:nvGrpSpPr>
        <p:grpSpPr>
          <a:xfrm>
            <a:off x="3346830" y="1060703"/>
            <a:ext cx="5724525" cy="2887345"/>
            <a:chOff x="3346830" y="1060703"/>
            <a:chExt cx="5724525" cy="28873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4751" y="1060703"/>
              <a:ext cx="3816096" cy="209092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346831" y="2098293"/>
              <a:ext cx="4149725" cy="1849755"/>
            </a:xfrm>
            <a:custGeom>
              <a:avLst/>
              <a:gdLst/>
              <a:ahLst/>
              <a:cxnLst/>
              <a:rect l="l" t="t" r="r" b="b"/>
              <a:pathLst>
                <a:path w="4149725" h="1849754">
                  <a:moveTo>
                    <a:pt x="2315464" y="197612"/>
                  </a:moveTo>
                  <a:lnTo>
                    <a:pt x="2231771" y="181356"/>
                  </a:lnTo>
                  <a:lnTo>
                    <a:pt x="2239441" y="208915"/>
                  </a:lnTo>
                  <a:lnTo>
                    <a:pt x="287655" y="753491"/>
                  </a:lnTo>
                  <a:lnTo>
                    <a:pt x="292735" y="771779"/>
                  </a:lnTo>
                  <a:lnTo>
                    <a:pt x="2244560" y="227317"/>
                  </a:lnTo>
                  <a:lnTo>
                    <a:pt x="2252218" y="254762"/>
                  </a:lnTo>
                  <a:lnTo>
                    <a:pt x="2306739" y="205486"/>
                  </a:lnTo>
                  <a:lnTo>
                    <a:pt x="2315464" y="197612"/>
                  </a:lnTo>
                  <a:close/>
                </a:path>
                <a:path w="4149725" h="1849754">
                  <a:moveTo>
                    <a:pt x="2320925" y="22352"/>
                  </a:moveTo>
                  <a:lnTo>
                    <a:pt x="2238629" y="0"/>
                  </a:lnTo>
                  <a:lnTo>
                    <a:pt x="2244255" y="28054"/>
                  </a:lnTo>
                  <a:lnTo>
                    <a:pt x="71882" y="464693"/>
                  </a:lnTo>
                  <a:lnTo>
                    <a:pt x="75692" y="483489"/>
                  </a:lnTo>
                  <a:lnTo>
                    <a:pt x="2247989" y="46710"/>
                  </a:lnTo>
                  <a:lnTo>
                    <a:pt x="2253615" y="74676"/>
                  </a:lnTo>
                  <a:lnTo>
                    <a:pt x="2316835" y="25527"/>
                  </a:lnTo>
                  <a:lnTo>
                    <a:pt x="2320925" y="22352"/>
                  </a:lnTo>
                  <a:close/>
                </a:path>
                <a:path w="4149725" h="1849754">
                  <a:moveTo>
                    <a:pt x="2415413" y="897128"/>
                  </a:moveTo>
                  <a:lnTo>
                    <a:pt x="2340610" y="937895"/>
                  </a:lnTo>
                  <a:lnTo>
                    <a:pt x="2364117" y="954252"/>
                  </a:lnTo>
                  <a:lnTo>
                    <a:pt x="1900809" y="1620266"/>
                  </a:lnTo>
                  <a:lnTo>
                    <a:pt x="1916557" y="1631188"/>
                  </a:lnTo>
                  <a:lnTo>
                    <a:pt x="2379700" y="965098"/>
                  </a:lnTo>
                  <a:lnTo>
                    <a:pt x="2403221" y="981456"/>
                  </a:lnTo>
                  <a:lnTo>
                    <a:pt x="2408644" y="943864"/>
                  </a:lnTo>
                  <a:lnTo>
                    <a:pt x="2415413" y="897128"/>
                  </a:lnTo>
                  <a:close/>
                </a:path>
                <a:path w="4149725" h="1849754">
                  <a:moveTo>
                    <a:pt x="2694051" y="441452"/>
                  </a:moveTo>
                  <a:lnTo>
                    <a:pt x="2611247" y="421259"/>
                  </a:lnTo>
                  <a:lnTo>
                    <a:pt x="2617571" y="449097"/>
                  </a:lnTo>
                  <a:lnTo>
                    <a:pt x="0" y="1044702"/>
                  </a:lnTo>
                  <a:lnTo>
                    <a:pt x="4318" y="1063371"/>
                  </a:lnTo>
                  <a:lnTo>
                    <a:pt x="2621788" y="467652"/>
                  </a:lnTo>
                  <a:lnTo>
                    <a:pt x="2628138" y="495554"/>
                  </a:lnTo>
                  <a:lnTo>
                    <a:pt x="2688171" y="446278"/>
                  </a:lnTo>
                  <a:lnTo>
                    <a:pt x="2694051" y="441452"/>
                  </a:lnTo>
                  <a:close/>
                </a:path>
                <a:path w="4149725" h="1849754">
                  <a:moveTo>
                    <a:pt x="4149725" y="284480"/>
                  </a:moveTo>
                  <a:lnTo>
                    <a:pt x="4067302" y="306197"/>
                  </a:lnTo>
                  <a:lnTo>
                    <a:pt x="4086199" y="327685"/>
                  </a:lnTo>
                  <a:lnTo>
                    <a:pt x="2371725" y="1835124"/>
                  </a:lnTo>
                  <a:lnTo>
                    <a:pt x="2384425" y="1849437"/>
                  </a:lnTo>
                  <a:lnTo>
                    <a:pt x="4098734" y="341934"/>
                  </a:lnTo>
                  <a:lnTo>
                    <a:pt x="4117594" y="363347"/>
                  </a:lnTo>
                  <a:lnTo>
                    <a:pt x="4135539" y="319278"/>
                  </a:lnTo>
                  <a:lnTo>
                    <a:pt x="4149725" y="284480"/>
                  </a:lnTo>
                  <a:close/>
                </a:path>
              </a:pathLst>
            </a:custGeom>
            <a:solidFill>
              <a:srgbClr val="003D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019927" y="902334"/>
            <a:ext cx="294576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444444"/>
                </a:solidFill>
                <a:latin typeface="Arial MT"/>
                <a:cs typeface="Arial MT"/>
              </a:rPr>
              <a:t>Source:</a:t>
            </a:r>
            <a:r>
              <a:rPr sz="800" spc="-3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444444"/>
                </a:solidFill>
                <a:latin typeface="Arial MT"/>
                <a:cs typeface="Arial MT"/>
                <a:hlinkClick r:id="rId3"/>
              </a:rPr>
              <a:t>http://paul.wad.homepage.dk/LTE/lte_resource_grid.htm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51EAC9-0521-4C1E-A402-708FDAE2490B}"/>
              </a:ext>
            </a:extLst>
          </p:cNvPr>
          <p:cNvSpPr txBox="1"/>
          <p:nvPr/>
        </p:nvSpPr>
        <p:spPr>
          <a:xfrm>
            <a:off x="375160" y="976311"/>
            <a:ext cx="678764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</a:rPr>
              <a:t>Сигнал OFDM</a:t>
            </a:r>
          </a:p>
          <a:p>
            <a:r>
              <a:rPr lang="ru-RU" sz="1600" dirty="0">
                <a:latin typeface="+mj-lt"/>
              </a:rPr>
              <a:t>Полоса пропускания 5-8 МГц</a:t>
            </a:r>
          </a:p>
          <a:p>
            <a:r>
              <a:rPr lang="ru-RU" sz="1600" dirty="0">
                <a:latin typeface="+mj-lt"/>
              </a:rPr>
              <a:t>Интервал между </a:t>
            </a:r>
            <a:r>
              <a:rPr lang="ru-RU" sz="1600" dirty="0" err="1">
                <a:latin typeface="+mj-lt"/>
              </a:rPr>
              <a:t>поднесущими</a:t>
            </a:r>
            <a:r>
              <a:rPr lang="ru-RU" sz="1600" dirty="0">
                <a:latin typeface="+mj-lt"/>
              </a:rPr>
              <a:t> 15 кГц (также допускается 2,5, 1,25, 0,625)</a:t>
            </a:r>
          </a:p>
          <a:p>
            <a:r>
              <a:rPr lang="ru-RU" sz="1600" dirty="0">
                <a:latin typeface="+mj-lt"/>
              </a:rPr>
              <a:t>Длина кадра 10 </a:t>
            </a:r>
            <a:r>
              <a:rPr lang="ru-RU" sz="1600" dirty="0" err="1">
                <a:latin typeface="+mj-lt"/>
              </a:rPr>
              <a:t>мс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Несколько контрольных сигналов:</a:t>
            </a:r>
          </a:p>
          <a:p>
            <a:r>
              <a:rPr lang="ru-RU" sz="1600" dirty="0">
                <a:latin typeface="+mj-lt"/>
              </a:rPr>
              <a:t>Первичный сигнал синхронизации</a:t>
            </a:r>
          </a:p>
          <a:p>
            <a:r>
              <a:rPr lang="ru-RU" sz="1600" dirty="0">
                <a:latin typeface="+mj-lt"/>
              </a:rPr>
              <a:t>Вторичный сигнал синхронизации</a:t>
            </a:r>
          </a:p>
          <a:p>
            <a:r>
              <a:rPr lang="ru-RU" sz="1600" dirty="0">
                <a:latin typeface="+mj-lt"/>
              </a:rPr>
              <a:t>Опорные сигналы для конкретной ячейки</a:t>
            </a:r>
          </a:p>
          <a:p>
            <a:r>
              <a:rPr lang="ru-RU" sz="1600" dirty="0">
                <a:latin typeface="+mj-lt"/>
              </a:rPr>
              <a:t>Приемник считывает информацию о времени из системного информационного блока:</a:t>
            </a:r>
          </a:p>
          <a:p>
            <a:r>
              <a:rPr lang="ru-RU" sz="1600" dirty="0">
                <a:latin typeface="+mj-lt"/>
              </a:rPr>
              <a:t>MIB: Основной информационный блок, основные данные ячейки</a:t>
            </a:r>
          </a:p>
          <a:p>
            <a:r>
              <a:rPr lang="ru-RU" sz="1600" dirty="0">
                <a:latin typeface="+mj-lt"/>
              </a:rPr>
              <a:t>SIB1: Содержит информацию о том, где найти другие SIBS (например, SIB16)</a:t>
            </a:r>
          </a:p>
          <a:p>
            <a:r>
              <a:rPr lang="ru-RU" sz="1600" dirty="0">
                <a:latin typeface="+mj-lt"/>
              </a:rPr>
              <a:t>SIB16: Время начала кадра по UTC</a:t>
            </a:r>
          </a:p>
          <a:p>
            <a:r>
              <a:rPr lang="ru-RU" sz="1600" dirty="0">
                <a:latin typeface="+mj-lt"/>
              </a:rPr>
              <a:t>Включая високосные секунды в зависимости </a:t>
            </a:r>
            <a:r>
              <a:rPr lang="ru-RU" dirty="0"/>
              <a:t>от GPS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18701"/>
            <a:ext cx="8495030" cy="786130"/>
          </a:xfrm>
          <a:prstGeom prst="rect">
            <a:avLst/>
          </a:prstGeom>
        </p:spPr>
        <p:txBody>
          <a:bodyPr vert="horz" wrap="square" lIns="0" tIns="361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400" dirty="0"/>
              <a:t>КАК  УЗНАТЬ  ТОЧНОЕ  ВРЕМЯ  UTC  С  ПОМОЩЬЮ  LTE/FEMBMS</a:t>
            </a:r>
            <a:endParaRPr spc="-34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47268" y="1057173"/>
            <a:ext cx="8428355" cy="2779607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555"/>
              </a:spcBef>
              <a:buSzPct val="90476"/>
              <a:buChar char="►"/>
              <a:tabLst>
                <a:tab pos="263525" algn="l"/>
              </a:tabLst>
            </a:pPr>
            <a:r>
              <a:rPr lang="ru-RU" sz="1050" spc="-10" dirty="0">
                <a:latin typeface="Arial MT"/>
                <a:cs typeface="Arial MT"/>
              </a:rPr>
              <a:t>Указано в 3GPP 36.311</a:t>
            </a:r>
          </a:p>
          <a:p>
            <a:pPr marL="263525" indent="-250825">
              <a:lnSpc>
                <a:spcPct val="100000"/>
              </a:lnSpc>
              <a:spcBef>
                <a:spcPts val="555"/>
              </a:spcBef>
              <a:buSzPct val="90476"/>
              <a:buChar char="►"/>
              <a:tabLst>
                <a:tab pos="263525" algn="l"/>
              </a:tabLst>
            </a:pPr>
            <a:r>
              <a:rPr lang="ru-RU" sz="1050" spc="-10" dirty="0">
                <a:latin typeface="Arial MT"/>
                <a:cs typeface="Arial MT"/>
              </a:rPr>
              <a:t>SystemInformationBlockType16 (упрощенный)</a:t>
            </a:r>
          </a:p>
          <a:p>
            <a:pPr marL="263525" indent="-250825">
              <a:lnSpc>
                <a:spcPct val="100000"/>
              </a:lnSpc>
              <a:spcBef>
                <a:spcPts val="555"/>
              </a:spcBef>
              <a:buSzPct val="90476"/>
              <a:buChar char="►"/>
              <a:tabLst>
                <a:tab pos="263525" algn="l"/>
              </a:tabLst>
            </a:pPr>
            <a:r>
              <a:rPr lang="ru-RU" sz="1050" spc="-10" dirty="0" err="1">
                <a:latin typeface="Arial MT"/>
                <a:cs typeface="Arial MT"/>
              </a:rPr>
              <a:t>timeInfo</a:t>
            </a:r>
            <a:endParaRPr lang="ru-RU" sz="1050" spc="-10" dirty="0">
              <a:latin typeface="Arial MT"/>
              <a:cs typeface="Arial MT"/>
            </a:endParaRPr>
          </a:p>
          <a:p>
            <a:pPr marL="263525" indent="-250825">
              <a:lnSpc>
                <a:spcPct val="100000"/>
              </a:lnSpc>
              <a:spcBef>
                <a:spcPts val="555"/>
              </a:spcBef>
              <a:buSzPct val="90476"/>
              <a:buChar char="►"/>
              <a:tabLst>
                <a:tab pos="263525" algn="l"/>
              </a:tabLst>
            </a:pPr>
            <a:r>
              <a:rPr lang="ru-RU" sz="1050" spc="-10" dirty="0" err="1">
                <a:latin typeface="Arial MT"/>
                <a:cs typeface="Arial MT"/>
              </a:rPr>
              <a:t>timeInfoUTC</a:t>
            </a:r>
            <a:r>
              <a:rPr lang="ru-RU" sz="1050" spc="-10" dirty="0">
                <a:latin typeface="Arial MT"/>
                <a:cs typeface="Arial MT"/>
              </a:rPr>
              <a:t> ЦЕЛОЕ ЧИСЛО (0..549755813887),</a:t>
            </a:r>
          </a:p>
          <a:p>
            <a:pPr marL="263525" indent="-250825">
              <a:lnSpc>
                <a:spcPct val="100000"/>
              </a:lnSpc>
              <a:spcBef>
                <a:spcPts val="555"/>
              </a:spcBef>
              <a:buSzPct val="90476"/>
              <a:buChar char="►"/>
              <a:tabLst>
                <a:tab pos="263525" algn="l"/>
              </a:tabLst>
            </a:pPr>
            <a:r>
              <a:rPr lang="ru-RU" sz="1050" spc="-10" dirty="0">
                <a:latin typeface="Arial MT"/>
                <a:cs typeface="Arial MT"/>
              </a:rPr>
              <a:t>БИТОВАЯ СТРОКА времени сохранения дневного света (РАЗМЕР (2))</a:t>
            </a:r>
          </a:p>
          <a:p>
            <a:pPr marL="263525" indent="-250825">
              <a:lnSpc>
                <a:spcPct val="100000"/>
              </a:lnSpc>
              <a:spcBef>
                <a:spcPts val="555"/>
              </a:spcBef>
              <a:buSzPct val="90476"/>
              <a:buChar char="►"/>
              <a:tabLst>
                <a:tab pos="263525" algn="l"/>
              </a:tabLst>
            </a:pPr>
            <a:r>
              <a:rPr lang="ru-RU" sz="1050" spc="-10" dirty="0">
                <a:latin typeface="Arial MT"/>
                <a:cs typeface="Arial MT"/>
              </a:rPr>
              <a:t>ЦЕЛОЕ число в миллисекундах (-127..128)</a:t>
            </a:r>
          </a:p>
          <a:p>
            <a:pPr marL="263525" indent="-250825">
              <a:lnSpc>
                <a:spcPct val="100000"/>
              </a:lnSpc>
              <a:spcBef>
                <a:spcPts val="555"/>
              </a:spcBef>
              <a:buSzPct val="90476"/>
              <a:buChar char="►"/>
              <a:tabLst>
                <a:tab pos="263525" algn="l"/>
              </a:tabLst>
            </a:pPr>
            <a:r>
              <a:rPr lang="ru-RU" sz="1050" spc="-10" dirty="0" err="1">
                <a:latin typeface="Arial MT"/>
                <a:cs typeface="Arial MT"/>
              </a:rPr>
              <a:t>localTimeOffset</a:t>
            </a:r>
            <a:r>
              <a:rPr lang="ru-RU" sz="1050" spc="-10" dirty="0">
                <a:latin typeface="Arial MT"/>
                <a:cs typeface="Arial MT"/>
              </a:rPr>
              <a:t> ЦЕЛОЕ ЧИСЛО (-63..64)</a:t>
            </a:r>
          </a:p>
          <a:p>
            <a:pPr marL="263525" indent="-250825">
              <a:lnSpc>
                <a:spcPct val="100000"/>
              </a:lnSpc>
              <a:spcBef>
                <a:spcPts val="555"/>
              </a:spcBef>
              <a:buSzPct val="90476"/>
              <a:buChar char="►"/>
              <a:tabLst>
                <a:tab pos="263525" algn="l"/>
              </a:tabLst>
            </a:pPr>
            <a:endParaRPr lang="ru-RU" sz="1050" spc="-10" dirty="0">
              <a:latin typeface="Arial MT"/>
              <a:cs typeface="Arial MT"/>
            </a:endParaRPr>
          </a:p>
          <a:p>
            <a:pPr marL="263525" indent="-250825">
              <a:lnSpc>
                <a:spcPct val="100000"/>
              </a:lnSpc>
              <a:spcBef>
                <a:spcPts val="555"/>
              </a:spcBef>
              <a:buSzPct val="90476"/>
              <a:buChar char="►"/>
              <a:tabLst>
                <a:tab pos="263525" algn="l"/>
              </a:tabLst>
            </a:pPr>
            <a:r>
              <a:rPr lang="ru-RU" sz="1050" spc="-10" dirty="0">
                <a:latin typeface="Arial MT"/>
                <a:cs typeface="Arial MT"/>
              </a:rPr>
              <a:t>“</a:t>
            </a:r>
            <a:r>
              <a:rPr lang="ru-RU" sz="1050" spc="-10" dirty="0" err="1">
                <a:latin typeface="Arial MT"/>
                <a:cs typeface="Arial MT"/>
              </a:rPr>
              <a:t>timeInfoUTC</a:t>
            </a:r>
            <a:r>
              <a:rPr lang="ru-RU" sz="1050" spc="-10" dirty="0">
                <a:latin typeface="Arial MT"/>
                <a:cs typeface="Arial MT"/>
              </a:rPr>
              <a:t>: Всемирное координированное время, соответствующее границе SFN (...). В этом поле подсчитывается количество секунд UTC в</a:t>
            </a:r>
          </a:p>
          <a:p>
            <a:pPr marL="263525" indent="-250825">
              <a:lnSpc>
                <a:spcPct val="100000"/>
              </a:lnSpc>
              <a:spcBef>
                <a:spcPts val="555"/>
              </a:spcBef>
              <a:buSzPct val="90476"/>
              <a:buChar char="►"/>
              <a:tabLst>
                <a:tab pos="263525" algn="l"/>
              </a:tabLst>
            </a:pPr>
            <a:r>
              <a:rPr lang="ru-RU" sz="1050" spc="-10" dirty="0">
                <a:latin typeface="Arial MT"/>
                <a:cs typeface="Arial MT"/>
              </a:rPr>
              <a:t>единицах измерения 10 </a:t>
            </a:r>
            <a:r>
              <a:rPr lang="ru-RU" sz="1050" spc="-10" dirty="0" err="1">
                <a:latin typeface="Arial MT"/>
                <a:cs typeface="Arial MT"/>
              </a:rPr>
              <a:t>мс</a:t>
            </a:r>
            <a:r>
              <a:rPr lang="ru-RU" sz="1050" spc="-10" dirty="0">
                <a:latin typeface="Arial MT"/>
                <a:cs typeface="Arial MT"/>
              </a:rPr>
              <a:t>, начиная с 00:00:00 по григорианскому календарю 1 января 1900 года (...). ПРИМЕЧАНИЕ 1.</a:t>
            </a:r>
          </a:p>
          <a:p>
            <a:pPr marL="263525" indent="-250825">
              <a:lnSpc>
                <a:spcPct val="100000"/>
              </a:lnSpc>
              <a:spcBef>
                <a:spcPts val="555"/>
              </a:spcBef>
              <a:buSzPct val="90476"/>
              <a:buChar char="►"/>
              <a:tabLst>
                <a:tab pos="263525" algn="l"/>
              </a:tabLst>
            </a:pPr>
            <a:r>
              <a:rPr lang="ru-RU" sz="1050" spc="-10" dirty="0">
                <a:latin typeface="Arial MT"/>
                <a:cs typeface="Arial MT"/>
              </a:rPr>
              <a:t>ПРИМЕЧАНИЕ 1: UE может использовать это поле вместе с полем </a:t>
            </a:r>
            <a:r>
              <a:rPr lang="ru-RU" sz="1050" spc="-10" dirty="0" err="1">
                <a:latin typeface="Arial MT"/>
                <a:cs typeface="Arial MT"/>
              </a:rPr>
              <a:t>leapSeconds</a:t>
            </a:r>
            <a:r>
              <a:rPr lang="ru-RU" sz="1050" spc="-10" dirty="0">
                <a:latin typeface="Arial MT"/>
                <a:cs typeface="Arial MT"/>
              </a:rPr>
              <a:t> для получения времени по GPS”</a:t>
            </a:r>
            <a:endParaRPr lang="en-US" sz="11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1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HOW</a:t>
            </a:r>
            <a:r>
              <a:rPr spc="-220" dirty="0"/>
              <a:t> </a:t>
            </a:r>
            <a:r>
              <a:rPr spc="-350" dirty="0"/>
              <a:t>ABOUT</a:t>
            </a:r>
            <a:r>
              <a:rPr spc="-120" dirty="0"/>
              <a:t> </a:t>
            </a:r>
            <a:r>
              <a:rPr spc="-315" dirty="0"/>
              <a:t>TX</a:t>
            </a:r>
            <a:r>
              <a:rPr spc="-135" dirty="0"/>
              <a:t> </a:t>
            </a:r>
            <a:r>
              <a:rPr spc="-345" dirty="0"/>
              <a:t>LOCATION?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7783" y="4853527"/>
            <a:ext cx="103505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Rohde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&amp;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Schwarz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2119376" y="4857794"/>
            <a:ext cx="288734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12/06/2023</a:t>
            </a:r>
            <a:r>
              <a:rPr sz="1000" spc="45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5G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based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PNT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TV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Transmitters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68" y="1057173"/>
            <a:ext cx="8101965" cy="202565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555"/>
              </a:spcBef>
              <a:buSzPct val="90476"/>
              <a:buChar char="►"/>
              <a:tabLst>
                <a:tab pos="263525" algn="l"/>
              </a:tabLst>
            </a:pPr>
            <a:r>
              <a:rPr sz="1050" dirty="0">
                <a:latin typeface="Arial MT"/>
                <a:cs typeface="Arial MT"/>
              </a:rPr>
              <a:t>TX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location: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posSIB</a:t>
            </a:r>
            <a:endParaRPr sz="1050">
              <a:latin typeface="Arial MT"/>
              <a:cs typeface="Arial MT"/>
            </a:endParaRPr>
          </a:p>
          <a:p>
            <a:pPr marL="461645" lvl="1" indent="-179705">
              <a:lnSpc>
                <a:spcPct val="100000"/>
              </a:lnSpc>
              <a:spcBef>
                <a:spcPts val="455"/>
              </a:spcBef>
              <a:buSzPct val="90476"/>
              <a:buFont typeface="Symbol"/>
              <a:buChar char=""/>
              <a:tabLst>
                <a:tab pos="461645" algn="l"/>
              </a:tabLst>
            </a:pPr>
            <a:r>
              <a:rPr sz="1050" dirty="0">
                <a:latin typeface="Arial MT"/>
                <a:cs typeface="Arial MT"/>
              </a:rPr>
              <a:t>However,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small</a:t>
            </a:r>
            <a:r>
              <a:rPr sz="1050" spc="-4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gap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3GPP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feMBMS</a:t>
            </a:r>
            <a:r>
              <a:rPr sz="1050" spc="-6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standard: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would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require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change</a:t>
            </a:r>
            <a:r>
              <a:rPr sz="1050" spc="-4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request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to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be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standard</a:t>
            </a:r>
            <a:r>
              <a:rPr sz="1050" spc="-4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compliant</a:t>
            </a:r>
            <a:r>
              <a:rPr sz="1050" spc="-5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for</a:t>
            </a:r>
            <a:r>
              <a:rPr sz="1050" spc="-4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broadcasting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spc="-20" dirty="0">
                <a:latin typeface="Arial MT"/>
                <a:cs typeface="Arial MT"/>
              </a:rPr>
              <a:t>mode</a:t>
            </a:r>
            <a:endParaRPr sz="10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975"/>
              </a:spcBef>
              <a:buFont typeface="Symbol"/>
              <a:buChar char=""/>
            </a:pPr>
            <a:endParaRPr sz="1050">
              <a:latin typeface="Arial MT"/>
              <a:cs typeface="Arial MT"/>
            </a:endParaRPr>
          </a:p>
          <a:p>
            <a:pPr marL="263525" indent="-250825">
              <a:lnSpc>
                <a:spcPct val="100000"/>
              </a:lnSpc>
              <a:buSzPct val="90476"/>
              <a:buChar char="►"/>
              <a:tabLst>
                <a:tab pos="263525" algn="l"/>
              </a:tabLst>
            </a:pPr>
            <a:r>
              <a:rPr sz="1050" spc="-10" dirty="0">
                <a:latin typeface="Arial MT"/>
                <a:cs typeface="Arial MT"/>
              </a:rPr>
              <a:t>Specified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3GPP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37.355:</a:t>
            </a:r>
            <a:endParaRPr sz="1050">
              <a:latin typeface="Arial MT"/>
              <a:cs typeface="Arial MT"/>
            </a:endParaRPr>
          </a:p>
          <a:p>
            <a:pPr marL="461645" lvl="1" indent="-179705">
              <a:lnSpc>
                <a:spcPct val="100000"/>
              </a:lnSpc>
              <a:spcBef>
                <a:spcPts val="465"/>
              </a:spcBef>
              <a:buSzPct val="90909"/>
              <a:buFont typeface="Symbol"/>
              <a:buChar char=""/>
              <a:tabLst>
                <a:tab pos="461645" algn="l"/>
              </a:tabLst>
            </a:pPr>
            <a:r>
              <a:rPr sz="1100" spc="-20" dirty="0">
                <a:latin typeface="Arial MT"/>
                <a:cs typeface="Arial MT"/>
              </a:rPr>
              <a:t>NR-UEB-</a:t>
            </a:r>
            <a:r>
              <a:rPr sz="1100" spc="-10" dirty="0">
                <a:latin typeface="Arial MT"/>
                <a:cs typeface="Arial MT"/>
              </a:rPr>
              <a:t>TRP-LocationData</a:t>
            </a:r>
            <a:endParaRPr sz="1100">
              <a:latin typeface="Arial MT"/>
              <a:cs typeface="Arial MT"/>
            </a:endParaRPr>
          </a:p>
          <a:p>
            <a:pPr marL="641350" lvl="2" indent="-179070">
              <a:lnSpc>
                <a:spcPct val="100000"/>
              </a:lnSpc>
              <a:spcBef>
                <a:spcPts val="470"/>
              </a:spcBef>
              <a:buSzPct val="90909"/>
              <a:buFont typeface="Symbol"/>
              <a:buChar char=""/>
              <a:tabLst>
                <a:tab pos="641350" algn="l"/>
              </a:tabLst>
            </a:pPr>
            <a:r>
              <a:rPr sz="1100" spc="-10" dirty="0">
                <a:latin typeface="Arial MT"/>
                <a:cs typeface="Arial MT"/>
              </a:rPr>
              <a:t>nr-</a:t>
            </a:r>
            <a:r>
              <a:rPr sz="1100" dirty="0">
                <a:latin typeface="Arial MT"/>
                <a:cs typeface="Arial MT"/>
              </a:rPr>
              <a:t>trp-</a:t>
            </a:r>
            <a:r>
              <a:rPr sz="1100" spc="-10" dirty="0">
                <a:latin typeface="Arial MT"/>
                <a:cs typeface="Arial MT"/>
              </a:rPr>
              <a:t>LocationInfo</a:t>
            </a:r>
            <a:r>
              <a:rPr sz="1100" spc="18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NR-TRP-LocationInfo-</a:t>
            </a:r>
            <a:r>
              <a:rPr sz="1100" spc="-20" dirty="0">
                <a:latin typeface="Arial MT"/>
                <a:cs typeface="Arial MT"/>
              </a:rPr>
              <a:t>r16,</a:t>
            </a:r>
            <a:endParaRPr sz="1100">
              <a:latin typeface="Arial MT"/>
              <a:cs typeface="Arial MT"/>
            </a:endParaRPr>
          </a:p>
          <a:p>
            <a:pPr marL="641350" lvl="2" indent="-179070">
              <a:lnSpc>
                <a:spcPct val="100000"/>
              </a:lnSpc>
              <a:spcBef>
                <a:spcPts val="470"/>
              </a:spcBef>
              <a:buSzPct val="90909"/>
              <a:buFont typeface="Symbol"/>
              <a:buChar char=""/>
              <a:tabLst>
                <a:tab pos="641350" algn="l"/>
              </a:tabLst>
            </a:pPr>
            <a:r>
              <a:rPr sz="1100" spc="-10" dirty="0">
                <a:latin typeface="Arial MT"/>
                <a:cs typeface="Arial MT"/>
              </a:rPr>
              <a:t>nr-dl-</a:t>
            </a:r>
            <a:r>
              <a:rPr sz="1100" dirty="0">
                <a:latin typeface="Arial MT"/>
                <a:cs typeface="Arial MT"/>
              </a:rPr>
              <a:t>prs-</a:t>
            </a:r>
            <a:r>
              <a:rPr sz="1100" spc="-10" dirty="0">
                <a:latin typeface="Arial MT"/>
                <a:cs typeface="Arial MT"/>
              </a:rPr>
              <a:t>BeamInfo</a:t>
            </a:r>
            <a:endParaRPr sz="11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980"/>
              </a:spcBef>
              <a:buFont typeface="Symbol"/>
              <a:buChar char=""/>
            </a:pPr>
            <a:endParaRPr sz="1100">
              <a:latin typeface="Arial MT"/>
              <a:cs typeface="Arial MT"/>
            </a:endParaRPr>
          </a:p>
          <a:p>
            <a:pPr marL="263525" indent="-250825">
              <a:lnSpc>
                <a:spcPct val="100000"/>
              </a:lnSpc>
              <a:buSzPct val="90476"/>
              <a:buChar char="►"/>
              <a:tabLst>
                <a:tab pos="263525" algn="l"/>
              </a:tabLst>
            </a:pPr>
            <a:r>
              <a:rPr sz="1050" dirty="0">
                <a:latin typeface="Arial MT"/>
                <a:cs typeface="Arial MT"/>
              </a:rPr>
              <a:t>Can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encode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TX</a:t>
            </a:r>
            <a:r>
              <a:rPr sz="1050" spc="-4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location,</a:t>
            </a:r>
            <a:r>
              <a:rPr sz="1050" spc="-4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incl.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antenna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phase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center,</a:t>
            </a:r>
            <a:r>
              <a:rPr sz="1050" spc="-4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beam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direction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"/>
            <a:ext cx="3048000" cy="5134610"/>
            <a:chOff x="0" y="28"/>
            <a:chExt cx="3048000" cy="5134610"/>
          </a:xfrm>
        </p:grpSpPr>
        <p:sp>
          <p:nvSpPr>
            <p:cNvPr id="3" name="object 3"/>
            <p:cNvSpPr/>
            <p:nvPr/>
          </p:nvSpPr>
          <p:spPr>
            <a:xfrm>
              <a:off x="0" y="28"/>
              <a:ext cx="3048000" cy="5134610"/>
            </a:xfrm>
            <a:custGeom>
              <a:avLst/>
              <a:gdLst/>
              <a:ahLst/>
              <a:cxnLst/>
              <a:rect l="l" t="t" r="r" b="b"/>
              <a:pathLst>
                <a:path w="3048000" h="5134610">
                  <a:moveTo>
                    <a:pt x="3047383" y="0"/>
                  </a:moveTo>
                  <a:lnTo>
                    <a:pt x="0" y="0"/>
                  </a:lnTo>
                  <a:lnTo>
                    <a:pt x="0" y="5134395"/>
                  </a:lnTo>
                  <a:lnTo>
                    <a:pt x="3047383" y="5134395"/>
                  </a:lnTo>
                  <a:lnTo>
                    <a:pt x="3047383" y="0"/>
                  </a:lnTo>
                  <a:close/>
                </a:path>
              </a:pathLst>
            </a:custGeom>
            <a:solidFill>
              <a:srgbClr val="000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02678"/>
              <a:ext cx="3048000" cy="3432175"/>
            </a:xfrm>
            <a:custGeom>
              <a:avLst/>
              <a:gdLst/>
              <a:ahLst/>
              <a:cxnLst/>
              <a:rect l="l" t="t" r="r" b="b"/>
              <a:pathLst>
                <a:path w="3048000" h="3432175">
                  <a:moveTo>
                    <a:pt x="2328952" y="0"/>
                  </a:moveTo>
                  <a:lnTo>
                    <a:pt x="0" y="2197012"/>
                  </a:lnTo>
                  <a:lnTo>
                    <a:pt x="0" y="3431745"/>
                  </a:lnTo>
                  <a:lnTo>
                    <a:pt x="3047383" y="3431745"/>
                  </a:lnTo>
                  <a:lnTo>
                    <a:pt x="3047383" y="677632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2778"/>
              <a:ext cx="3048000" cy="2882265"/>
            </a:xfrm>
            <a:custGeom>
              <a:avLst/>
              <a:gdLst/>
              <a:ahLst/>
              <a:cxnLst/>
              <a:rect l="l" t="t" r="r" b="b"/>
              <a:pathLst>
                <a:path w="3048000" h="2882265">
                  <a:moveTo>
                    <a:pt x="2328952" y="0"/>
                  </a:moveTo>
                  <a:lnTo>
                    <a:pt x="0" y="2197444"/>
                  </a:lnTo>
                  <a:lnTo>
                    <a:pt x="0" y="2881645"/>
                  </a:lnTo>
                  <a:lnTo>
                    <a:pt x="3047383" y="2881645"/>
                  </a:lnTo>
                  <a:lnTo>
                    <a:pt x="3047383" y="677759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6269" y="3188139"/>
              <a:ext cx="2781300" cy="1946910"/>
            </a:xfrm>
            <a:custGeom>
              <a:avLst/>
              <a:gdLst/>
              <a:ahLst/>
              <a:cxnLst/>
              <a:rect l="l" t="t" r="r" b="b"/>
              <a:pathLst>
                <a:path w="2781300" h="1946910">
                  <a:moveTo>
                    <a:pt x="2062683" y="0"/>
                  </a:moveTo>
                  <a:lnTo>
                    <a:pt x="0" y="1946284"/>
                  </a:lnTo>
                  <a:lnTo>
                    <a:pt x="2781114" y="1946284"/>
                  </a:lnTo>
                  <a:lnTo>
                    <a:pt x="2781114" y="677759"/>
                  </a:lnTo>
                  <a:lnTo>
                    <a:pt x="2062683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51524" y="4778303"/>
              <a:ext cx="755015" cy="356235"/>
            </a:xfrm>
            <a:custGeom>
              <a:avLst/>
              <a:gdLst/>
              <a:ahLst/>
              <a:cxnLst/>
              <a:rect l="l" t="t" r="r" b="b"/>
              <a:pathLst>
                <a:path w="755014" h="356235">
                  <a:moveTo>
                    <a:pt x="377428" y="0"/>
                  </a:moveTo>
                  <a:lnTo>
                    <a:pt x="0" y="356120"/>
                  </a:lnTo>
                  <a:lnTo>
                    <a:pt x="754856" y="356120"/>
                  </a:lnTo>
                  <a:lnTo>
                    <a:pt x="377428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5838" y="1179792"/>
            <a:ext cx="2230755" cy="3925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25" marR="10160" indent="-251460">
              <a:lnSpc>
                <a:spcPct val="105300"/>
              </a:lnSpc>
              <a:spcBef>
                <a:spcPts val="10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en-US" sz="1500" dirty="0" err="1">
                <a:solidFill>
                  <a:srgbClr val="FFFFFF"/>
                </a:solidFill>
                <a:latin typeface="Arial MT"/>
                <a:cs typeface="Arial MT"/>
              </a:rPr>
              <a:t>Im</a:t>
            </a:r>
            <a:r>
              <a:rPr lang="ru-RU" sz="1500" dirty="0">
                <a:solidFill>
                  <a:srgbClr val="FFFFFF"/>
                </a:solidFill>
                <a:latin typeface="Arial MT"/>
                <a:cs typeface="Arial MT"/>
              </a:rPr>
              <a:t>Реализован SIB16 для синхронизации по времени UTC</a:t>
            </a:r>
          </a:p>
          <a:p>
            <a:pPr marL="263525" marR="10160" indent="-251460">
              <a:lnSpc>
                <a:spcPct val="105300"/>
              </a:lnSpc>
              <a:spcBef>
                <a:spcPts val="10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endParaRPr lang="ru-RU" sz="1500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263525" marR="10160" indent="-251460">
              <a:lnSpc>
                <a:spcPct val="105300"/>
              </a:lnSpc>
              <a:spcBef>
                <a:spcPts val="10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1500" dirty="0">
                <a:solidFill>
                  <a:srgbClr val="FFFFFF"/>
                </a:solidFill>
                <a:latin typeface="Arial MT"/>
                <a:cs typeface="Arial MT"/>
              </a:rPr>
              <a:t>Добавлены PR-сообщения</a:t>
            </a:r>
          </a:p>
          <a:p>
            <a:pPr marL="263525" marR="10160" indent="-251460">
              <a:lnSpc>
                <a:spcPct val="105300"/>
              </a:lnSpc>
              <a:spcBef>
                <a:spcPts val="10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endParaRPr lang="ru-RU" sz="1500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263525" marR="10160" indent="-251460">
              <a:lnSpc>
                <a:spcPct val="105300"/>
              </a:lnSpc>
              <a:spcBef>
                <a:spcPts val="10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1500" dirty="0">
                <a:solidFill>
                  <a:srgbClr val="FFFFFF"/>
                </a:solidFill>
                <a:latin typeface="Arial MT"/>
                <a:cs typeface="Arial MT"/>
              </a:rPr>
              <a:t>Запланировано: Добавить возможности: Определены необходимые расширения в 3GPP для широковещательного режима</a:t>
            </a:r>
            <a:endParaRPr lang="en-US" sz="15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1168" y="-53165"/>
            <a:ext cx="2745663" cy="1154162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>
              <a:lnSpc>
                <a:spcPts val="2750"/>
              </a:lnSpc>
              <a:spcBef>
                <a:spcPts val="600"/>
              </a:spcBef>
            </a:pPr>
            <a:r>
              <a:rPr lang="ru-RU" spc="-320" dirty="0">
                <a:solidFill>
                  <a:srgbClr val="FFFFFF"/>
                </a:solidFill>
              </a:rPr>
              <a:t>УСОВЕРШЕНСТВОВАНИЯ ПЕРЕДАТЧИКА</a:t>
            </a:r>
            <a:endParaRPr spc="-375" dirty="0">
              <a:solidFill>
                <a:srgbClr val="FFFFFF"/>
              </a:solidFill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5343" y="182255"/>
            <a:ext cx="4863610" cy="257907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37076" y="3006851"/>
            <a:ext cx="4393691" cy="18348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564890" cy="5143500"/>
          </a:xfrm>
          <a:custGeom>
            <a:avLst/>
            <a:gdLst/>
            <a:ahLst/>
            <a:cxnLst/>
            <a:rect l="l" t="t" r="r" b="b"/>
            <a:pathLst>
              <a:path w="3564890" h="5143500">
                <a:moveTo>
                  <a:pt x="0" y="5143498"/>
                </a:moveTo>
                <a:lnTo>
                  <a:pt x="3564636" y="5143498"/>
                </a:lnTo>
                <a:lnTo>
                  <a:pt x="3564636" y="0"/>
                </a:lnTo>
                <a:lnTo>
                  <a:pt x="0" y="0"/>
                </a:lnTo>
                <a:lnTo>
                  <a:pt x="0" y="5143498"/>
                </a:lnTo>
                <a:close/>
              </a:path>
            </a:pathLst>
          </a:custGeom>
          <a:solidFill>
            <a:srgbClr val="002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8600" y="1352550"/>
            <a:ext cx="3919932" cy="3236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25" marR="813435" indent="-251460">
              <a:lnSpc>
                <a:spcPct val="105300"/>
              </a:lnSpc>
              <a:spcBef>
                <a:spcPts val="10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1500" spc="-10" dirty="0">
                <a:solidFill>
                  <a:srgbClr val="FFFFFF"/>
                </a:solidFill>
                <a:latin typeface="Arial MT"/>
                <a:cs typeface="Arial MT"/>
              </a:rPr>
              <a:t>Приемник A: Измерительный приемник R&amp;S TSME</a:t>
            </a:r>
          </a:p>
          <a:p>
            <a:pPr marL="263525" marR="813435" indent="-251460">
              <a:lnSpc>
                <a:spcPct val="105300"/>
              </a:lnSpc>
              <a:spcBef>
                <a:spcPts val="10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1500" spc="-10" dirty="0">
                <a:solidFill>
                  <a:srgbClr val="FFFFFF"/>
                </a:solidFill>
                <a:latin typeface="Arial MT"/>
                <a:cs typeface="Arial MT"/>
              </a:rPr>
              <a:t>точность TDOA ~10 </a:t>
            </a:r>
            <a:r>
              <a:rPr lang="ru-RU" sz="1500" spc="-10" dirty="0" err="1">
                <a:solidFill>
                  <a:srgbClr val="FFFFFF"/>
                </a:solidFill>
                <a:latin typeface="Arial MT"/>
                <a:cs typeface="Arial MT"/>
              </a:rPr>
              <a:t>нс</a:t>
            </a:r>
            <a:r>
              <a:rPr lang="ru-RU" sz="1500" spc="-10" dirty="0">
                <a:solidFill>
                  <a:srgbClr val="FFFFFF"/>
                </a:solidFill>
                <a:latin typeface="Arial MT"/>
                <a:cs typeface="Arial MT"/>
              </a:rPr>
              <a:t>, ~15</a:t>
            </a:r>
          </a:p>
          <a:p>
            <a:pPr marL="263525" marR="813435" indent="-251460">
              <a:lnSpc>
                <a:spcPct val="105300"/>
              </a:lnSpc>
              <a:spcBef>
                <a:spcPts val="10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1500" spc="-10" dirty="0">
                <a:solidFill>
                  <a:srgbClr val="FFFFFF"/>
                </a:solidFill>
                <a:latin typeface="Arial MT"/>
                <a:cs typeface="Arial MT"/>
              </a:rPr>
              <a:t>точность </a:t>
            </a:r>
            <a:r>
              <a:rPr lang="ru-RU" sz="1500" spc="-10" dirty="0" err="1">
                <a:solidFill>
                  <a:srgbClr val="FFFFFF"/>
                </a:solidFill>
                <a:latin typeface="Arial MT"/>
                <a:cs typeface="Arial MT"/>
              </a:rPr>
              <a:t>ns</a:t>
            </a:r>
            <a:r>
              <a:rPr lang="ru-RU" sz="1500" spc="-10" dirty="0">
                <a:solidFill>
                  <a:srgbClr val="FFFFFF"/>
                </a:solidFill>
                <a:latin typeface="Arial MT"/>
                <a:cs typeface="Arial MT"/>
              </a:rPr>
              <a:t> TOA</a:t>
            </a:r>
          </a:p>
          <a:p>
            <a:pPr marL="263525" marR="813435" indent="-251460">
              <a:lnSpc>
                <a:spcPct val="105300"/>
              </a:lnSpc>
              <a:spcBef>
                <a:spcPts val="10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1500" spc="-10" dirty="0">
                <a:solidFill>
                  <a:srgbClr val="FFFFFF"/>
                </a:solidFill>
                <a:latin typeface="Arial MT"/>
                <a:cs typeface="Arial MT"/>
              </a:rPr>
              <a:t>PPS-выход для синхронизации приложений</a:t>
            </a:r>
          </a:p>
          <a:p>
            <a:pPr marL="263525" marR="813435" indent="-251460">
              <a:lnSpc>
                <a:spcPct val="105300"/>
              </a:lnSpc>
              <a:spcBef>
                <a:spcPts val="10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1500" spc="-10" dirty="0">
                <a:solidFill>
                  <a:srgbClr val="FFFFFF"/>
                </a:solidFill>
                <a:latin typeface="Arial MT"/>
                <a:cs typeface="Arial MT"/>
              </a:rPr>
              <a:t>Приемник B: OBECA SDR с открытым исходным кодом, основанный на </a:t>
            </a:r>
            <a:r>
              <a:rPr lang="ru-RU" sz="1500" spc="-10" dirty="0" err="1">
                <a:solidFill>
                  <a:srgbClr val="FFFFFF"/>
                </a:solidFill>
                <a:latin typeface="Arial MT"/>
                <a:cs typeface="Arial MT"/>
              </a:rPr>
              <a:t>LimeSDR</a:t>
            </a:r>
            <a:endParaRPr lang="ru-RU" sz="1500" spc="-10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263525" marR="813435" indent="-251460">
              <a:lnSpc>
                <a:spcPct val="105300"/>
              </a:lnSpc>
              <a:spcBef>
                <a:spcPts val="10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1500" spc="-10" dirty="0">
                <a:solidFill>
                  <a:srgbClr val="FFFFFF"/>
                </a:solidFill>
                <a:latin typeface="Arial MT"/>
                <a:cs typeface="Arial MT"/>
              </a:rPr>
              <a:t>Доступный “стартовый набор” для</a:t>
            </a:r>
          </a:p>
          <a:p>
            <a:pPr marL="263525" marR="813435" indent="-251460">
              <a:lnSpc>
                <a:spcPct val="105300"/>
              </a:lnSpc>
              <a:spcBef>
                <a:spcPts val="10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1500" spc="-10" dirty="0">
                <a:solidFill>
                  <a:srgbClr val="FFFFFF"/>
                </a:solidFill>
                <a:latin typeface="Arial MT"/>
                <a:cs typeface="Arial MT"/>
              </a:rPr>
              <a:t>университетов и студентов, …</a:t>
            </a:r>
          </a:p>
          <a:p>
            <a:pPr marL="263525" marR="813435" indent="-251460">
              <a:lnSpc>
                <a:spcPct val="105300"/>
              </a:lnSpc>
              <a:spcBef>
                <a:spcPts val="10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1500" spc="-10" dirty="0">
                <a:solidFill>
                  <a:srgbClr val="FFFFFF"/>
                </a:solidFill>
                <a:latin typeface="Arial MT"/>
                <a:cs typeface="Arial MT"/>
              </a:rPr>
              <a:t>Никаких скидок</a:t>
            </a:r>
            <a:endParaRPr lang="en-US" sz="15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268" y="209550"/>
            <a:ext cx="308229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315" dirty="0">
                <a:solidFill>
                  <a:srgbClr val="FFFFFF"/>
                </a:solidFill>
              </a:rPr>
              <a:t>ТЕСТОВЫЕ ПРИЕМНИКИ</a:t>
            </a:r>
            <a:endParaRPr spc="-325" dirty="0">
              <a:solidFill>
                <a:srgbClr val="FFFFFF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8171" y="1000519"/>
            <a:ext cx="2067444" cy="14626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24144" y="3291840"/>
            <a:ext cx="1507236" cy="112928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1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2</a:t>
            </a:r>
            <a:r>
              <a:rPr spc="-135" dirty="0"/>
              <a:t> </a:t>
            </a:r>
            <a:r>
              <a:rPr spc="-180" dirty="0"/>
              <a:t>-</a:t>
            </a:r>
            <a:r>
              <a:rPr spc="-210" dirty="0"/>
              <a:t> </a:t>
            </a:r>
            <a:r>
              <a:rPr spc="-365" dirty="0"/>
              <a:t>ACCURACY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451861" y="1347216"/>
            <a:ext cx="3864610" cy="3025140"/>
            <a:chOff x="2451861" y="1347216"/>
            <a:chExt cx="3864610" cy="30251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2027" y="1347216"/>
              <a:ext cx="1656588" cy="30251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451862" y="1365249"/>
              <a:ext cx="3864610" cy="1427480"/>
            </a:xfrm>
            <a:custGeom>
              <a:avLst/>
              <a:gdLst/>
              <a:ahLst/>
              <a:cxnLst/>
              <a:rect l="l" t="t" r="r" b="b"/>
              <a:pathLst>
                <a:path w="3864610" h="1427480">
                  <a:moveTo>
                    <a:pt x="1256538" y="1427099"/>
                  </a:moveTo>
                  <a:lnTo>
                    <a:pt x="1239215" y="1399794"/>
                  </a:lnTo>
                  <a:lnTo>
                    <a:pt x="1210945" y="1355217"/>
                  </a:lnTo>
                  <a:lnTo>
                    <a:pt x="1194574" y="1382445"/>
                  </a:lnTo>
                  <a:lnTo>
                    <a:pt x="6604" y="666877"/>
                  </a:lnTo>
                  <a:lnTo>
                    <a:pt x="0" y="677799"/>
                  </a:lnTo>
                  <a:lnTo>
                    <a:pt x="1188059" y="1393291"/>
                  </a:lnTo>
                  <a:lnTo>
                    <a:pt x="1171702" y="1420495"/>
                  </a:lnTo>
                  <a:lnTo>
                    <a:pt x="1256538" y="1427099"/>
                  </a:lnTo>
                  <a:close/>
                </a:path>
                <a:path w="3864610" h="1427480">
                  <a:moveTo>
                    <a:pt x="3848481" y="495554"/>
                  </a:moveTo>
                  <a:lnTo>
                    <a:pt x="2184171" y="470598"/>
                  </a:lnTo>
                  <a:lnTo>
                    <a:pt x="2184171" y="470420"/>
                  </a:lnTo>
                  <a:lnTo>
                    <a:pt x="2184654" y="438785"/>
                  </a:lnTo>
                  <a:lnTo>
                    <a:pt x="2107946" y="475742"/>
                  </a:lnTo>
                  <a:lnTo>
                    <a:pt x="2183511" y="514985"/>
                  </a:lnTo>
                  <a:lnTo>
                    <a:pt x="2183981" y="483298"/>
                  </a:lnTo>
                  <a:lnTo>
                    <a:pt x="3848227" y="508254"/>
                  </a:lnTo>
                  <a:lnTo>
                    <a:pt x="3848481" y="495554"/>
                  </a:lnTo>
                  <a:close/>
                </a:path>
                <a:path w="3864610" h="1427480">
                  <a:moveTo>
                    <a:pt x="3849497" y="990981"/>
                  </a:moveTo>
                  <a:lnTo>
                    <a:pt x="2196198" y="687451"/>
                  </a:lnTo>
                  <a:lnTo>
                    <a:pt x="2196617" y="685165"/>
                  </a:lnTo>
                  <a:lnTo>
                    <a:pt x="2201926" y="656209"/>
                  </a:lnTo>
                  <a:lnTo>
                    <a:pt x="2120138" y="679958"/>
                  </a:lnTo>
                  <a:lnTo>
                    <a:pt x="2188210" y="731139"/>
                  </a:lnTo>
                  <a:lnTo>
                    <a:pt x="2193925" y="699909"/>
                  </a:lnTo>
                  <a:lnTo>
                    <a:pt x="3847211" y="1003554"/>
                  </a:lnTo>
                  <a:lnTo>
                    <a:pt x="3849497" y="990981"/>
                  </a:lnTo>
                  <a:close/>
                </a:path>
                <a:path w="3864610" h="1427480">
                  <a:moveTo>
                    <a:pt x="3864102" y="12700"/>
                  </a:moveTo>
                  <a:lnTo>
                    <a:pt x="3863721" y="0"/>
                  </a:lnTo>
                  <a:lnTo>
                    <a:pt x="2267712" y="45491"/>
                  </a:lnTo>
                  <a:lnTo>
                    <a:pt x="2266823" y="13716"/>
                  </a:lnTo>
                  <a:lnTo>
                    <a:pt x="2191766" y="53975"/>
                  </a:lnTo>
                  <a:lnTo>
                    <a:pt x="2268982" y="89916"/>
                  </a:lnTo>
                  <a:lnTo>
                    <a:pt x="2268093" y="58547"/>
                  </a:lnTo>
                  <a:lnTo>
                    <a:pt x="2268080" y="58191"/>
                  </a:lnTo>
                  <a:lnTo>
                    <a:pt x="3864102" y="12700"/>
                  </a:lnTo>
                  <a:close/>
                </a:path>
              </a:pathLst>
            </a:custGeom>
            <a:solidFill>
              <a:srgbClr val="EA5B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26029" y="4410862"/>
            <a:ext cx="33680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Lab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test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setup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used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improve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jitter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95720" y="1239392"/>
            <a:ext cx="14878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TV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transmitter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#1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79845" y="1734692"/>
            <a:ext cx="14852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TV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transmitter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#2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79845" y="2229992"/>
            <a:ext cx="14852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TV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transmitter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#3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75782" y="2892628"/>
            <a:ext cx="295973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No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amplifiers,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few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Watt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max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power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6334" y="1904492"/>
            <a:ext cx="21640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PC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connected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receiver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6334" y="2974339"/>
            <a:ext cx="27520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TSME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receiver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(not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visible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here)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"/>
            <a:ext cx="3048000" cy="5134610"/>
            <a:chOff x="0" y="28"/>
            <a:chExt cx="3048000" cy="5134610"/>
          </a:xfrm>
        </p:grpSpPr>
        <p:sp>
          <p:nvSpPr>
            <p:cNvPr id="3" name="object 3"/>
            <p:cNvSpPr/>
            <p:nvPr/>
          </p:nvSpPr>
          <p:spPr>
            <a:xfrm>
              <a:off x="0" y="28"/>
              <a:ext cx="3048000" cy="5134610"/>
            </a:xfrm>
            <a:custGeom>
              <a:avLst/>
              <a:gdLst/>
              <a:ahLst/>
              <a:cxnLst/>
              <a:rect l="l" t="t" r="r" b="b"/>
              <a:pathLst>
                <a:path w="3048000" h="5134610">
                  <a:moveTo>
                    <a:pt x="3047383" y="0"/>
                  </a:moveTo>
                  <a:lnTo>
                    <a:pt x="0" y="0"/>
                  </a:lnTo>
                  <a:lnTo>
                    <a:pt x="0" y="5134395"/>
                  </a:lnTo>
                  <a:lnTo>
                    <a:pt x="3047383" y="5134395"/>
                  </a:lnTo>
                  <a:lnTo>
                    <a:pt x="3047383" y="0"/>
                  </a:lnTo>
                  <a:close/>
                </a:path>
              </a:pathLst>
            </a:custGeom>
            <a:solidFill>
              <a:srgbClr val="000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02678"/>
              <a:ext cx="3048000" cy="3432175"/>
            </a:xfrm>
            <a:custGeom>
              <a:avLst/>
              <a:gdLst/>
              <a:ahLst/>
              <a:cxnLst/>
              <a:rect l="l" t="t" r="r" b="b"/>
              <a:pathLst>
                <a:path w="3048000" h="3432175">
                  <a:moveTo>
                    <a:pt x="2328952" y="0"/>
                  </a:moveTo>
                  <a:lnTo>
                    <a:pt x="0" y="2197012"/>
                  </a:lnTo>
                  <a:lnTo>
                    <a:pt x="0" y="3431745"/>
                  </a:lnTo>
                  <a:lnTo>
                    <a:pt x="3047383" y="3431745"/>
                  </a:lnTo>
                  <a:lnTo>
                    <a:pt x="3047383" y="677632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2778"/>
              <a:ext cx="3048000" cy="2882265"/>
            </a:xfrm>
            <a:custGeom>
              <a:avLst/>
              <a:gdLst/>
              <a:ahLst/>
              <a:cxnLst/>
              <a:rect l="l" t="t" r="r" b="b"/>
              <a:pathLst>
                <a:path w="3048000" h="2882265">
                  <a:moveTo>
                    <a:pt x="2328952" y="0"/>
                  </a:moveTo>
                  <a:lnTo>
                    <a:pt x="0" y="2197444"/>
                  </a:lnTo>
                  <a:lnTo>
                    <a:pt x="0" y="2881645"/>
                  </a:lnTo>
                  <a:lnTo>
                    <a:pt x="3047383" y="2881645"/>
                  </a:lnTo>
                  <a:lnTo>
                    <a:pt x="3047383" y="677759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6269" y="3188139"/>
              <a:ext cx="2781300" cy="1946910"/>
            </a:xfrm>
            <a:custGeom>
              <a:avLst/>
              <a:gdLst/>
              <a:ahLst/>
              <a:cxnLst/>
              <a:rect l="l" t="t" r="r" b="b"/>
              <a:pathLst>
                <a:path w="2781300" h="1946910">
                  <a:moveTo>
                    <a:pt x="2062683" y="0"/>
                  </a:moveTo>
                  <a:lnTo>
                    <a:pt x="0" y="1946284"/>
                  </a:lnTo>
                  <a:lnTo>
                    <a:pt x="2781114" y="1946284"/>
                  </a:lnTo>
                  <a:lnTo>
                    <a:pt x="2781114" y="677759"/>
                  </a:lnTo>
                  <a:lnTo>
                    <a:pt x="2062683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51524" y="4778303"/>
              <a:ext cx="755015" cy="356235"/>
            </a:xfrm>
            <a:custGeom>
              <a:avLst/>
              <a:gdLst/>
              <a:ahLst/>
              <a:cxnLst/>
              <a:rect l="l" t="t" r="r" b="b"/>
              <a:pathLst>
                <a:path w="755014" h="356235">
                  <a:moveTo>
                    <a:pt x="377428" y="0"/>
                  </a:moveTo>
                  <a:lnTo>
                    <a:pt x="0" y="356120"/>
                  </a:lnTo>
                  <a:lnTo>
                    <a:pt x="754856" y="356120"/>
                  </a:lnTo>
                  <a:lnTo>
                    <a:pt x="377428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68" y="1098930"/>
            <a:ext cx="2353310" cy="746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3525" marR="5080" indent="-251460">
              <a:lnSpc>
                <a:spcPct val="105000"/>
              </a:lnSpc>
              <a:spcBef>
                <a:spcPts val="105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Simplified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TV</a:t>
            </a:r>
            <a:r>
              <a:rPr sz="15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transmitter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diagram</a:t>
            </a:r>
            <a:r>
              <a:rPr sz="15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including measurement devices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7268" y="206451"/>
            <a:ext cx="2041525" cy="78676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>
              <a:lnSpc>
                <a:spcPts val="2750"/>
              </a:lnSpc>
              <a:spcBef>
                <a:spcPts val="600"/>
              </a:spcBef>
            </a:pPr>
            <a:r>
              <a:rPr spc="-330" dirty="0">
                <a:solidFill>
                  <a:srgbClr val="FFFFFF"/>
                </a:solidFill>
              </a:rPr>
              <a:t>TRANSMITTER </a:t>
            </a:r>
            <a:r>
              <a:rPr spc="-355" dirty="0">
                <a:solidFill>
                  <a:srgbClr val="FFFFFF"/>
                </a:solidFill>
              </a:rPr>
              <a:t>SEGMENT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068" y="1207636"/>
            <a:ext cx="5130403" cy="267246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"/>
            <a:ext cx="3048000" cy="5134610"/>
            <a:chOff x="0" y="28"/>
            <a:chExt cx="3048000" cy="5134610"/>
          </a:xfrm>
        </p:grpSpPr>
        <p:sp>
          <p:nvSpPr>
            <p:cNvPr id="3" name="object 3"/>
            <p:cNvSpPr/>
            <p:nvPr/>
          </p:nvSpPr>
          <p:spPr>
            <a:xfrm>
              <a:off x="0" y="28"/>
              <a:ext cx="3048000" cy="5134610"/>
            </a:xfrm>
            <a:custGeom>
              <a:avLst/>
              <a:gdLst/>
              <a:ahLst/>
              <a:cxnLst/>
              <a:rect l="l" t="t" r="r" b="b"/>
              <a:pathLst>
                <a:path w="3048000" h="5134610">
                  <a:moveTo>
                    <a:pt x="3047383" y="0"/>
                  </a:moveTo>
                  <a:lnTo>
                    <a:pt x="0" y="0"/>
                  </a:lnTo>
                  <a:lnTo>
                    <a:pt x="0" y="5134395"/>
                  </a:lnTo>
                  <a:lnTo>
                    <a:pt x="3047383" y="5134395"/>
                  </a:lnTo>
                  <a:lnTo>
                    <a:pt x="3047383" y="0"/>
                  </a:lnTo>
                  <a:close/>
                </a:path>
              </a:pathLst>
            </a:custGeom>
            <a:solidFill>
              <a:srgbClr val="000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02678"/>
              <a:ext cx="3048000" cy="3432175"/>
            </a:xfrm>
            <a:custGeom>
              <a:avLst/>
              <a:gdLst/>
              <a:ahLst/>
              <a:cxnLst/>
              <a:rect l="l" t="t" r="r" b="b"/>
              <a:pathLst>
                <a:path w="3048000" h="3432175">
                  <a:moveTo>
                    <a:pt x="2328952" y="0"/>
                  </a:moveTo>
                  <a:lnTo>
                    <a:pt x="0" y="2197012"/>
                  </a:lnTo>
                  <a:lnTo>
                    <a:pt x="0" y="3431745"/>
                  </a:lnTo>
                  <a:lnTo>
                    <a:pt x="3047383" y="3431745"/>
                  </a:lnTo>
                  <a:lnTo>
                    <a:pt x="3047383" y="677632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2778"/>
              <a:ext cx="3048000" cy="2882265"/>
            </a:xfrm>
            <a:custGeom>
              <a:avLst/>
              <a:gdLst/>
              <a:ahLst/>
              <a:cxnLst/>
              <a:rect l="l" t="t" r="r" b="b"/>
              <a:pathLst>
                <a:path w="3048000" h="2882265">
                  <a:moveTo>
                    <a:pt x="2328952" y="0"/>
                  </a:moveTo>
                  <a:lnTo>
                    <a:pt x="0" y="2197444"/>
                  </a:lnTo>
                  <a:lnTo>
                    <a:pt x="0" y="2881645"/>
                  </a:lnTo>
                  <a:lnTo>
                    <a:pt x="3047383" y="2881645"/>
                  </a:lnTo>
                  <a:lnTo>
                    <a:pt x="3047383" y="677759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6269" y="3188139"/>
              <a:ext cx="2781300" cy="1946910"/>
            </a:xfrm>
            <a:custGeom>
              <a:avLst/>
              <a:gdLst/>
              <a:ahLst/>
              <a:cxnLst/>
              <a:rect l="l" t="t" r="r" b="b"/>
              <a:pathLst>
                <a:path w="2781300" h="1946910">
                  <a:moveTo>
                    <a:pt x="2062683" y="0"/>
                  </a:moveTo>
                  <a:lnTo>
                    <a:pt x="0" y="1946284"/>
                  </a:lnTo>
                  <a:lnTo>
                    <a:pt x="2781114" y="1946284"/>
                  </a:lnTo>
                  <a:lnTo>
                    <a:pt x="2781114" y="677759"/>
                  </a:lnTo>
                  <a:lnTo>
                    <a:pt x="2062683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51524" y="4778303"/>
              <a:ext cx="755015" cy="356235"/>
            </a:xfrm>
            <a:custGeom>
              <a:avLst/>
              <a:gdLst/>
              <a:ahLst/>
              <a:cxnLst/>
              <a:rect l="l" t="t" r="r" b="b"/>
              <a:pathLst>
                <a:path w="755014" h="356235">
                  <a:moveTo>
                    <a:pt x="377428" y="0"/>
                  </a:moveTo>
                  <a:lnTo>
                    <a:pt x="0" y="356120"/>
                  </a:lnTo>
                  <a:lnTo>
                    <a:pt x="754856" y="356120"/>
                  </a:lnTo>
                  <a:lnTo>
                    <a:pt x="377428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67" y="1693291"/>
            <a:ext cx="3861815" cy="313534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63525" marR="118110" indent="-251460">
              <a:lnSpc>
                <a:spcPct val="104900"/>
              </a:lnSpc>
              <a:spcBef>
                <a:spcPts val="1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1500" dirty="0">
                <a:solidFill>
                  <a:srgbClr val="FFFFFF"/>
                </a:solidFill>
                <a:latin typeface="Arial MT"/>
                <a:cs typeface="Arial MT"/>
              </a:rPr>
              <a:t>Ошибка OXCO передатчика является основным источником погрешностей, связанных с временной неточностью радиочастотного сигнала</a:t>
            </a:r>
          </a:p>
          <a:p>
            <a:pPr marL="263525" marR="118110" indent="-251460">
              <a:lnSpc>
                <a:spcPct val="104900"/>
              </a:lnSpc>
              <a:spcBef>
                <a:spcPts val="1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1500" dirty="0">
                <a:solidFill>
                  <a:srgbClr val="FFFFFF"/>
                </a:solidFill>
                <a:latin typeface="Arial MT"/>
                <a:cs typeface="Arial MT"/>
              </a:rPr>
              <a:t>Вклад ошибки ~ 100 м</a:t>
            </a:r>
          </a:p>
          <a:p>
            <a:pPr marL="263525" marR="118110" indent="-251460">
              <a:lnSpc>
                <a:spcPct val="104900"/>
              </a:lnSpc>
              <a:spcBef>
                <a:spcPts val="1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1500" dirty="0">
                <a:solidFill>
                  <a:srgbClr val="FFFFFF"/>
                </a:solidFill>
                <a:latin typeface="Arial MT"/>
                <a:cs typeface="Arial MT"/>
              </a:rPr>
              <a:t>(300 </a:t>
            </a:r>
            <a:r>
              <a:rPr lang="ru-RU" sz="1500" dirty="0" err="1">
                <a:solidFill>
                  <a:srgbClr val="FFFFFF"/>
                </a:solidFill>
                <a:latin typeface="Arial MT"/>
                <a:cs typeface="Arial MT"/>
              </a:rPr>
              <a:t>нс</a:t>
            </a:r>
            <a:r>
              <a:rPr lang="ru-RU" sz="150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</a:p>
          <a:p>
            <a:pPr marL="263525" marR="118110" indent="-251460">
              <a:lnSpc>
                <a:spcPct val="104900"/>
              </a:lnSpc>
              <a:spcBef>
                <a:spcPts val="1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1500" dirty="0">
                <a:solidFill>
                  <a:srgbClr val="FFFFFF"/>
                </a:solidFill>
                <a:latin typeface="Arial MT"/>
                <a:cs typeface="Arial MT"/>
              </a:rPr>
              <a:t>Видны другие периодические и систематические ошибки</a:t>
            </a:r>
          </a:p>
          <a:p>
            <a:pPr marL="263525" marR="118110" indent="-251460">
              <a:lnSpc>
                <a:spcPct val="104900"/>
              </a:lnSpc>
              <a:spcBef>
                <a:spcPts val="1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endParaRPr lang="ru-RU" sz="1500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263525" marR="118110" indent="-251460">
              <a:lnSpc>
                <a:spcPct val="104900"/>
              </a:lnSpc>
              <a:spcBef>
                <a:spcPts val="1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1500" dirty="0">
                <a:solidFill>
                  <a:srgbClr val="FFFFFF"/>
                </a:solidFill>
                <a:latin typeface="Arial MT"/>
                <a:cs typeface="Arial MT"/>
              </a:rPr>
              <a:t>В ходе этого проекта были проведены целенаправленные оптимизации:</a:t>
            </a:r>
          </a:p>
          <a:p>
            <a:pPr marL="263525" marR="118110" indent="-251460">
              <a:lnSpc>
                <a:spcPct val="104900"/>
              </a:lnSpc>
              <a:spcBef>
                <a:spcPts val="1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1500" dirty="0">
                <a:solidFill>
                  <a:srgbClr val="FFFFFF"/>
                </a:solidFill>
                <a:latin typeface="Arial MT"/>
                <a:cs typeface="Arial MT"/>
              </a:rPr>
              <a:t>Улучшено управление OCXO</a:t>
            </a:r>
          </a:p>
          <a:p>
            <a:pPr marL="263525" marR="118110" indent="-251460">
              <a:lnSpc>
                <a:spcPct val="104900"/>
              </a:lnSpc>
              <a:spcBef>
                <a:spcPts val="1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1500" dirty="0">
                <a:solidFill>
                  <a:srgbClr val="FFFFFF"/>
                </a:solidFill>
                <a:latin typeface="Arial MT"/>
                <a:cs typeface="Arial MT"/>
              </a:rPr>
              <a:t>Усовершенствован регулятор SFN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7268" y="206451"/>
            <a:ext cx="2041525" cy="113728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585"/>
              </a:spcBef>
            </a:pPr>
            <a:r>
              <a:rPr spc="-330" dirty="0">
                <a:solidFill>
                  <a:srgbClr val="FFFFFF"/>
                </a:solidFill>
              </a:rPr>
              <a:t>TRANSMITTER </a:t>
            </a:r>
            <a:r>
              <a:rPr spc="-375" dirty="0">
                <a:solidFill>
                  <a:srgbClr val="FFFFFF"/>
                </a:solidFill>
              </a:rPr>
              <a:t>ACCURACY</a:t>
            </a:r>
            <a:r>
              <a:rPr spc="-125" dirty="0">
                <a:solidFill>
                  <a:srgbClr val="FFFFFF"/>
                </a:solidFill>
              </a:rPr>
              <a:t> </a:t>
            </a:r>
            <a:r>
              <a:rPr spc="-320" dirty="0">
                <a:solidFill>
                  <a:srgbClr val="FFFFFF"/>
                </a:solidFill>
              </a:rPr>
              <a:t>– </a:t>
            </a:r>
            <a:r>
              <a:rPr spc="-395" dirty="0">
                <a:solidFill>
                  <a:srgbClr val="FFFFFF"/>
                </a:solidFill>
              </a:rPr>
              <a:t>STATUS</a:t>
            </a:r>
            <a:r>
              <a:rPr spc="-135" dirty="0">
                <a:solidFill>
                  <a:srgbClr val="FFFFFF"/>
                </a:solidFill>
              </a:rPr>
              <a:t> </a:t>
            </a:r>
            <a:r>
              <a:rPr spc="-400" dirty="0">
                <a:solidFill>
                  <a:srgbClr val="FFFFFF"/>
                </a:solidFill>
              </a:rPr>
              <a:t>QUO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3906011" y="1132332"/>
            <a:ext cx="4356100" cy="2529840"/>
            <a:chOff x="3906011" y="1132332"/>
            <a:chExt cx="4356100" cy="252984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6011" y="1362456"/>
              <a:ext cx="4355592" cy="229971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24527" y="1132332"/>
              <a:ext cx="3861816" cy="226009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576954" y="875792"/>
            <a:ext cx="51047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 MT"/>
                <a:cs typeface="Arial MT"/>
              </a:rPr>
              <a:t>Accuracy-</a:t>
            </a:r>
            <a:r>
              <a:rPr sz="1600" dirty="0">
                <a:latin typeface="Arial MT"/>
                <a:cs typeface="Arial MT"/>
              </a:rPr>
              <a:t>Analysis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RF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Signal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jitter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(before this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project)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"/>
            <a:ext cx="3087370" cy="5134610"/>
            <a:chOff x="0" y="28"/>
            <a:chExt cx="3087370" cy="5134610"/>
          </a:xfrm>
        </p:grpSpPr>
        <p:sp>
          <p:nvSpPr>
            <p:cNvPr id="3" name="object 3"/>
            <p:cNvSpPr/>
            <p:nvPr/>
          </p:nvSpPr>
          <p:spPr>
            <a:xfrm>
              <a:off x="0" y="28"/>
              <a:ext cx="3087370" cy="5134610"/>
            </a:xfrm>
            <a:custGeom>
              <a:avLst/>
              <a:gdLst/>
              <a:ahLst/>
              <a:cxnLst/>
              <a:rect l="l" t="t" r="r" b="b"/>
              <a:pathLst>
                <a:path w="3087370" h="5134610">
                  <a:moveTo>
                    <a:pt x="3086811" y="0"/>
                  </a:moveTo>
                  <a:lnTo>
                    <a:pt x="0" y="0"/>
                  </a:lnTo>
                  <a:lnTo>
                    <a:pt x="0" y="5134395"/>
                  </a:lnTo>
                  <a:lnTo>
                    <a:pt x="3086811" y="5134395"/>
                  </a:lnTo>
                  <a:lnTo>
                    <a:pt x="3086811" y="0"/>
                  </a:lnTo>
                  <a:close/>
                </a:path>
              </a:pathLst>
            </a:custGeom>
            <a:solidFill>
              <a:srgbClr val="000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02678"/>
              <a:ext cx="3087370" cy="3432175"/>
            </a:xfrm>
            <a:custGeom>
              <a:avLst/>
              <a:gdLst/>
              <a:ahLst/>
              <a:cxnLst/>
              <a:rect l="l" t="t" r="r" b="b"/>
              <a:pathLst>
                <a:path w="3087370" h="3432175">
                  <a:moveTo>
                    <a:pt x="2359085" y="0"/>
                  </a:moveTo>
                  <a:lnTo>
                    <a:pt x="0" y="2197012"/>
                  </a:lnTo>
                  <a:lnTo>
                    <a:pt x="0" y="3431745"/>
                  </a:lnTo>
                  <a:lnTo>
                    <a:pt x="3086811" y="3431745"/>
                  </a:lnTo>
                  <a:lnTo>
                    <a:pt x="3086811" y="677632"/>
                  </a:lnTo>
                  <a:lnTo>
                    <a:pt x="2359085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2778"/>
              <a:ext cx="3087370" cy="2882265"/>
            </a:xfrm>
            <a:custGeom>
              <a:avLst/>
              <a:gdLst/>
              <a:ahLst/>
              <a:cxnLst/>
              <a:rect l="l" t="t" r="r" b="b"/>
              <a:pathLst>
                <a:path w="3087370" h="2882265">
                  <a:moveTo>
                    <a:pt x="2359085" y="0"/>
                  </a:moveTo>
                  <a:lnTo>
                    <a:pt x="0" y="2197444"/>
                  </a:lnTo>
                  <a:lnTo>
                    <a:pt x="0" y="2881645"/>
                  </a:lnTo>
                  <a:lnTo>
                    <a:pt x="3086811" y="2881645"/>
                  </a:lnTo>
                  <a:lnTo>
                    <a:pt x="3086811" y="677759"/>
                  </a:lnTo>
                  <a:lnTo>
                    <a:pt x="2359085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9714" y="3188139"/>
              <a:ext cx="2817495" cy="1946910"/>
            </a:xfrm>
            <a:custGeom>
              <a:avLst/>
              <a:gdLst/>
              <a:ahLst/>
              <a:cxnLst/>
              <a:rect l="l" t="t" r="r" b="b"/>
              <a:pathLst>
                <a:path w="2817495" h="1946910">
                  <a:moveTo>
                    <a:pt x="2089370" y="0"/>
                  </a:moveTo>
                  <a:lnTo>
                    <a:pt x="0" y="1946284"/>
                  </a:lnTo>
                  <a:lnTo>
                    <a:pt x="2817096" y="1946284"/>
                  </a:lnTo>
                  <a:lnTo>
                    <a:pt x="2817096" y="677759"/>
                  </a:lnTo>
                  <a:lnTo>
                    <a:pt x="2089370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76773" y="4778303"/>
              <a:ext cx="765175" cy="356235"/>
            </a:xfrm>
            <a:custGeom>
              <a:avLst/>
              <a:gdLst/>
              <a:ahLst/>
              <a:cxnLst/>
              <a:rect l="l" t="t" r="r" b="b"/>
              <a:pathLst>
                <a:path w="765175" h="356235">
                  <a:moveTo>
                    <a:pt x="382311" y="0"/>
                  </a:moveTo>
                  <a:lnTo>
                    <a:pt x="0" y="356120"/>
                  </a:lnTo>
                  <a:lnTo>
                    <a:pt x="764622" y="356120"/>
                  </a:lnTo>
                  <a:lnTo>
                    <a:pt x="382311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68" y="1098930"/>
            <a:ext cx="2503170" cy="29179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3525" marR="33020" indent="-251460">
              <a:lnSpc>
                <a:spcPct val="105100"/>
              </a:lnSpc>
              <a:spcBef>
                <a:spcPts val="105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1500" dirty="0">
                <a:solidFill>
                  <a:srgbClr val="FFFFFF"/>
                </a:solidFill>
                <a:latin typeface="Arial MT"/>
                <a:cs typeface="Arial MT"/>
              </a:rPr>
              <a:t>Если OCXO обойти, самая крупная ошибка будет устранена, но все равно будет видна периодическая ошибка в 100 </a:t>
            </a:r>
            <a:r>
              <a:rPr lang="ru-RU" sz="1500" dirty="0" err="1">
                <a:solidFill>
                  <a:srgbClr val="FFFFFF"/>
                </a:solidFill>
                <a:latin typeface="Arial MT"/>
                <a:cs typeface="Arial MT"/>
              </a:rPr>
              <a:t>нс</a:t>
            </a:r>
            <a:endParaRPr lang="ru-RU" sz="1500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263525" marR="33020" indent="-251460">
              <a:lnSpc>
                <a:spcPct val="105100"/>
              </a:lnSpc>
              <a:spcBef>
                <a:spcPts val="105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1500" dirty="0">
                <a:solidFill>
                  <a:srgbClr val="FFFFFF"/>
                </a:solidFill>
                <a:latin typeface="Arial MT"/>
                <a:cs typeface="Arial MT"/>
              </a:rPr>
              <a:t>Регулятор SFN вызывает периодическую ошибку. Если ее устранить, мы ожидаем ошибку менее чем в 50 </a:t>
            </a:r>
            <a:r>
              <a:rPr lang="ru-RU" sz="1500" dirty="0" err="1">
                <a:solidFill>
                  <a:srgbClr val="FFFFFF"/>
                </a:solidFill>
                <a:latin typeface="Arial MT"/>
                <a:cs typeface="Arial MT"/>
              </a:rPr>
              <a:t>нс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>
                <a:solidFill>
                  <a:srgbClr val="FFFFFF"/>
                </a:solidFill>
              </a:rPr>
              <a:t>OCXO</a:t>
            </a:r>
            <a:r>
              <a:rPr spc="-125" dirty="0">
                <a:solidFill>
                  <a:srgbClr val="FFFFFF"/>
                </a:solidFill>
              </a:rPr>
              <a:t> </a:t>
            </a:r>
            <a:r>
              <a:rPr spc="-375" dirty="0">
                <a:solidFill>
                  <a:srgbClr val="FFFFFF"/>
                </a:solidFill>
              </a:rPr>
              <a:t>BYPASS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0903" y="241409"/>
            <a:ext cx="3932956" cy="1684926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064508" y="2016251"/>
            <a:ext cx="4346575" cy="1788160"/>
            <a:chOff x="4064508" y="2016251"/>
            <a:chExt cx="4346575" cy="178816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4508" y="2016251"/>
              <a:ext cx="4346447" cy="178777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375398" y="2265425"/>
              <a:ext cx="558800" cy="6985"/>
            </a:xfrm>
            <a:custGeom>
              <a:avLst/>
              <a:gdLst/>
              <a:ahLst/>
              <a:cxnLst/>
              <a:rect l="l" t="t" r="r" b="b"/>
              <a:pathLst>
                <a:path w="558800" h="6985">
                  <a:moveTo>
                    <a:pt x="0" y="0"/>
                  </a:moveTo>
                  <a:lnTo>
                    <a:pt x="558292" y="6731"/>
                  </a:lnTo>
                </a:path>
              </a:pathLst>
            </a:custGeom>
            <a:ln w="38100">
              <a:solidFill>
                <a:srgbClr val="A40E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75398" y="2423921"/>
              <a:ext cx="558800" cy="6985"/>
            </a:xfrm>
            <a:custGeom>
              <a:avLst/>
              <a:gdLst/>
              <a:ahLst/>
              <a:cxnLst/>
              <a:rect l="l" t="t" r="r" b="b"/>
              <a:pathLst>
                <a:path w="558800" h="6985">
                  <a:moveTo>
                    <a:pt x="0" y="0"/>
                  </a:moveTo>
                  <a:lnTo>
                    <a:pt x="558292" y="6730"/>
                  </a:lnTo>
                </a:path>
              </a:pathLst>
            </a:custGeom>
            <a:ln w="38100">
              <a:solidFill>
                <a:srgbClr val="003D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78238" y="4045658"/>
            <a:ext cx="4279377" cy="75855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8036432" y="2208657"/>
            <a:ext cx="89598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Residual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error </a:t>
            </a:r>
            <a:r>
              <a:rPr sz="900" dirty="0">
                <a:latin typeface="Arial MT"/>
                <a:cs typeface="Arial MT"/>
              </a:rPr>
              <a:t>Timing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error </a:t>
            </a:r>
            <a:r>
              <a:rPr sz="900" dirty="0">
                <a:latin typeface="Arial MT"/>
                <a:cs typeface="Arial MT"/>
              </a:rPr>
              <a:t>Systematic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effect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75397" y="2582417"/>
            <a:ext cx="558800" cy="6985"/>
          </a:xfrm>
          <a:custGeom>
            <a:avLst/>
            <a:gdLst/>
            <a:ahLst/>
            <a:cxnLst/>
            <a:rect l="l" t="t" r="r" b="b"/>
            <a:pathLst>
              <a:path w="558800" h="6985">
                <a:moveTo>
                  <a:pt x="0" y="0"/>
                </a:moveTo>
                <a:lnTo>
                  <a:pt x="558292" y="6731"/>
                </a:lnTo>
              </a:path>
            </a:pathLst>
          </a:custGeom>
          <a:ln w="38100">
            <a:solidFill>
              <a:srgbClr val="0079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36641" y="4799177"/>
            <a:ext cx="179514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Residual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error: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50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ns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"/>
            <a:ext cx="3087370" cy="5134610"/>
            <a:chOff x="0" y="28"/>
            <a:chExt cx="3087370" cy="5134610"/>
          </a:xfrm>
        </p:grpSpPr>
        <p:sp>
          <p:nvSpPr>
            <p:cNvPr id="3" name="object 3"/>
            <p:cNvSpPr/>
            <p:nvPr/>
          </p:nvSpPr>
          <p:spPr>
            <a:xfrm>
              <a:off x="0" y="28"/>
              <a:ext cx="3087370" cy="5134610"/>
            </a:xfrm>
            <a:custGeom>
              <a:avLst/>
              <a:gdLst/>
              <a:ahLst/>
              <a:cxnLst/>
              <a:rect l="l" t="t" r="r" b="b"/>
              <a:pathLst>
                <a:path w="3087370" h="5134610">
                  <a:moveTo>
                    <a:pt x="3086811" y="0"/>
                  </a:moveTo>
                  <a:lnTo>
                    <a:pt x="0" y="0"/>
                  </a:lnTo>
                  <a:lnTo>
                    <a:pt x="0" y="5134395"/>
                  </a:lnTo>
                  <a:lnTo>
                    <a:pt x="3086811" y="5134395"/>
                  </a:lnTo>
                  <a:lnTo>
                    <a:pt x="3086811" y="0"/>
                  </a:lnTo>
                  <a:close/>
                </a:path>
              </a:pathLst>
            </a:custGeom>
            <a:solidFill>
              <a:srgbClr val="000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02678"/>
              <a:ext cx="3087370" cy="3432175"/>
            </a:xfrm>
            <a:custGeom>
              <a:avLst/>
              <a:gdLst/>
              <a:ahLst/>
              <a:cxnLst/>
              <a:rect l="l" t="t" r="r" b="b"/>
              <a:pathLst>
                <a:path w="3087370" h="3432175">
                  <a:moveTo>
                    <a:pt x="2359085" y="0"/>
                  </a:moveTo>
                  <a:lnTo>
                    <a:pt x="0" y="2197012"/>
                  </a:lnTo>
                  <a:lnTo>
                    <a:pt x="0" y="3431745"/>
                  </a:lnTo>
                  <a:lnTo>
                    <a:pt x="3086811" y="3431745"/>
                  </a:lnTo>
                  <a:lnTo>
                    <a:pt x="3086811" y="677632"/>
                  </a:lnTo>
                  <a:lnTo>
                    <a:pt x="2359085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2778"/>
              <a:ext cx="3087370" cy="2882265"/>
            </a:xfrm>
            <a:custGeom>
              <a:avLst/>
              <a:gdLst/>
              <a:ahLst/>
              <a:cxnLst/>
              <a:rect l="l" t="t" r="r" b="b"/>
              <a:pathLst>
                <a:path w="3087370" h="2882265">
                  <a:moveTo>
                    <a:pt x="2359085" y="0"/>
                  </a:moveTo>
                  <a:lnTo>
                    <a:pt x="0" y="2197444"/>
                  </a:lnTo>
                  <a:lnTo>
                    <a:pt x="0" y="2881645"/>
                  </a:lnTo>
                  <a:lnTo>
                    <a:pt x="3086811" y="2881645"/>
                  </a:lnTo>
                  <a:lnTo>
                    <a:pt x="3086811" y="677759"/>
                  </a:lnTo>
                  <a:lnTo>
                    <a:pt x="2359085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9714" y="3188139"/>
              <a:ext cx="2817495" cy="1946910"/>
            </a:xfrm>
            <a:custGeom>
              <a:avLst/>
              <a:gdLst/>
              <a:ahLst/>
              <a:cxnLst/>
              <a:rect l="l" t="t" r="r" b="b"/>
              <a:pathLst>
                <a:path w="2817495" h="1946910">
                  <a:moveTo>
                    <a:pt x="2089370" y="0"/>
                  </a:moveTo>
                  <a:lnTo>
                    <a:pt x="0" y="1946284"/>
                  </a:lnTo>
                  <a:lnTo>
                    <a:pt x="2817096" y="1946284"/>
                  </a:lnTo>
                  <a:lnTo>
                    <a:pt x="2817096" y="677759"/>
                  </a:lnTo>
                  <a:lnTo>
                    <a:pt x="2089370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76773" y="4778303"/>
              <a:ext cx="765175" cy="356235"/>
            </a:xfrm>
            <a:custGeom>
              <a:avLst/>
              <a:gdLst/>
              <a:ahLst/>
              <a:cxnLst/>
              <a:rect l="l" t="t" r="r" b="b"/>
              <a:pathLst>
                <a:path w="765175" h="356235">
                  <a:moveTo>
                    <a:pt x="382311" y="0"/>
                  </a:moveTo>
                  <a:lnTo>
                    <a:pt x="0" y="356120"/>
                  </a:lnTo>
                  <a:lnTo>
                    <a:pt x="764622" y="356120"/>
                  </a:lnTo>
                  <a:lnTo>
                    <a:pt x="382311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68" y="1397634"/>
            <a:ext cx="2545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Timing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error</a:t>
            </a:r>
            <a:r>
              <a:rPr sz="20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40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ns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7268" y="206451"/>
            <a:ext cx="2472132" cy="795089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>
              <a:lnSpc>
                <a:spcPts val="2750"/>
              </a:lnSpc>
              <a:spcBef>
                <a:spcPts val="600"/>
              </a:spcBef>
            </a:pPr>
            <a:r>
              <a:rPr lang="ru-RU" spc="-365" dirty="0">
                <a:solidFill>
                  <a:srgbClr val="FFFFFF"/>
                </a:solidFill>
              </a:rPr>
              <a:t>ОПТИМИЗАЦИЯ </a:t>
            </a:r>
            <a:r>
              <a:rPr lang="en-US" spc="-365" dirty="0">
                <a:solidFill>
                  <a:srgbClr val="FFFFFF"/>
                </a:solidFill>
              </a:rPr>
              <a:t>OCXO </a:t>
            </a:r>
            <a:r>
              <a:rPr lang="ru-RU" spc="-365" dirty="0">
                <a:solidFill>
                  <a:srgbClr val="FFFFFF"/>
                </a:solidFill>
              </a:rPr>
              <a:t> И  </a:t>
            </a:r>
            <a:r>
              <a:rPr lang="en-US" spc="-365" dirty="0">
                <a:solidFill>
                  <a:srgbClr val="FFFFFF"/>
                </a:solidFill>
              </a:rPr>
              <a:t>SFN</a:t>
            </a:r>
            <a:endParaRPr spc="-320" dirty="0">
              <a:solidFill>
                <a:srgbClr val="FFFFFF"/>
              </a:solidFill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9064" y="199644"/>
            <a:ext cx="5638775" cy="145541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92779" y="2572511"/>
            <a:ext cx="5638800" cy="186994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859148" y="1710690"/>
            <a:ext cx="4516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Remaining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timing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error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(&lt;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100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ns)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after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improvement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OCXO </a:t>
            </a:r>
            <a:r>
              <a:rPr sz="1200" spc="-25" dirty="0">
                <a:latin typeface="Arial MT"/>
                <a:cs typeface="Arial MT"/>
              </a:rPr>
              <a:t>PID </a:t>
            </a:r>
            <a:r>
              <a:rPr sz="1200" spc="-10" dirty="0">
                <a:latin typeface="Arial MT"/>
                <a:cs typeface="Arial MT"/>
              </a:rPr>
              <a:t>controller,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without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bypass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87266" y="4472432"/>
            <a:ext cx="44773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Remaining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timing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error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 &lt;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40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ns)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after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improvement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OCXO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PID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 MT"/>
                <a:cs typeface="Arial MT"/>
              </a:rPr>
              <a:t>controller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SFN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regulator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458" y="-103345"/>
            <a:ext cx="8495030" cy="780932"/>
          </a:xfrm>
          <a:prstGeom prst="rect">
            <a:avLst/>
          </a:prstGeom>
        </p:spPr>
        <p:txBody>
          <a:bodyPr vert="horz" wrap="square" lIns="0" tIns="361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325" dirty="0"/>
              <a:t>ПРОБЛЕМАТИКА</a:t>
            </a:r>
            <a:endParaRPr spc="-365" dirty="0"/>
          </a:p>
        </p:txBody>
      </p:sp>
      <p:sp>
        <p:nvSpPr>
          <p:cNvPr id="3" name="object 3"/>
          <p:cNvSpPr txBox="1"/>
          <p:nvPr/>
        </p:nvSpPr>
        <p:spPr>
          <a:xfrm>
            <a:off x="367849" y="712614"/>
            <a:ext cx="7040442" cy="1140056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590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GNSS - это „золотой стандарт“ для бесчисленных пользователей синхронизации с частотой менее 1 мкс</a:t>
            </a:r>
          </a:p>
          <a:p>
            <a:pPr marL="12700">
              <a:lnSpc>
                <a:spcPct val="100000"/>
              </a:lnSpc>
              <a:spcBef>
                <a:spcPts val="590"/>
              </a:spcBef>
              <a:buSzPct val="90000"/>
              <a:tabLst>
                <a:tab pos="263525" algn="l"/>
              </a:tabLst>
            </a:pPr>
            <a:r>
              <a:rPr lang="ru-RU" sz="1500" dirty="0">
                <a:latin typeface="Arial MT"/>
              </a:rPr>
              <a:t>	Бесплатный</a:t>
            </a:r>
            <a:endParaRPr sz="1500" dirty="0">
              <a:latin typeface="Arial MT"/>
            </a:endParaRPr>
          </a:p>
          <a:p>
            <a:pPr marL="461009" lvl="1" indent="-179070">
              <a:lnSpc>
                <a:spcPct val="100000"/>
              </a:lnSpc>
              <a:spcBef>
                <a:spcPts val="490"/>
              </a:spcBef>
              <a:buSzPct val="90000"/>
              <a:buFont typeface="Symbol"/>
              <a:buChar char=""/>
              <a:tabLst>
                <a:tab pos="461009" algn="l"/>
              </a:tabLst>
            </a:pPr>
            <a:r>
              <a:rPr lang="ru-RU" sz="1500" dirty="0">
                <a:latin typeface="Arial MT"/>
                <a:cs typeface="Arial MT"/>
              </a:rPr>
              <a:t>Дешевые приемники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68" y="1785225"/>
            <a:ext cx="4795520" cy="175432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61009" indent="-179070">
              <a:lnSpc>
                <a:spcPct val="100000"/>
              </a:lnSpc>
              <a:spcBef>
                <a:spcPts val="580"/>
              </a:spcBef>
              <a:buSzPct val="90000"/>
              <a:buFont typeface="Symbol"/>
              <a:buChar char=""/>
              <a:tabLst>
                <a:tab pos="461009" algn="l"/>
              </a:tabLst>
            </a:pPr>
            <a:r>
              <a:rPr lang="ru-RU" sz="1500" dirty="0">
                <a:latin typeface="Arial MT"/>
                <a:cs typeface="Arial MT"/>
              </a:rPr>
              <a:t>Высокая точность</a:t>
            </a:r>
          </a:p>
          <a:p>
            <a:pPr marL="461009" indent="-179070">
              <a:lnSpc>
                <a:spcPct val="100000"/>
              </a:lnSpc>
              <a:spcBef>
                <a:spcPts val="580"/>
              </a:spcBef>
              <a:buSzPct val="90000"/>
              <a:buFont typeface="Symbol"/>
              <a:buChar char=""/>
              <a:tabLst>
                <a:tab pos="461009" algn="l"/>
              </a:tabLst>
            </a:pPr>
            <a:r>
              <a:rPr lang="ru-RU" sz="1500" dirty="0">
                <a:latin typeface="Arial MT"/>
                <a:cs typeface="Arial MT"/>
              </a:rPr>
              <a:t>Часто является источником мастер-кода PTP</a:t>
            </a:r>
          </a:p>
          <a:p>
            <a:pPr marL="461009" indent="-179070">
              <a:lnSpc>
                <a:spcPct val="100000"/>
              </a:lnSpc>
              <a:spcBef>
                <a:spcPts val="580"/>
              </a:spcBef>
              <a:buSzPct val="90000"/>
              <a:buFont typeface="Symbol"/>
              <a:buChar char=""/>
              <a:tabLst>
                <a:tab pos="461009" algn="l"/>
              </a:tabLst>
            </a:pPr>
            <a:r>
              <a:rPr lang="ru-RU" sz="1500" dirty="0">
                <a:latin typeface="Arial MT"/>
                <a:cs typeface="Arial MT"/>
              </a:rPr>
              <a:t>Лишь немногие клиенты имеют прямую связь PTP с Государственными эталонами, …</a:t>
            </a:r>
          </a:p>
          <a:p>
            <a:pPr marL="461009" indent="-179070">
              <a:lnSpc>
                <a:spcPct val="100000"/>
              </a:lnSpc>
              <a:spcBef>
                <a:spcPts val="580"/>
              </a:spcBef>
              <a:buSzPct val="90000"/>
              <a:buFont typeface="Symbol"/>
              <a:buChar char=""/>
              <a:tabLst>
                <a:tab pos="461009" algn="l"/>
              </a:tabLst>
            </a:pPr>
            <a:r>
              <a:rPr lang="ru-RU" sz="1500" dirty="0">
                <a:latin typeface="Arial MT"/>
                <a:cs typeface="Arial MT"/>
              </a:rPr>
              <a:t>Что делать, если GNSS недоступен?</a:t>
            </a:r>
          </a:p>
          <a:p>
            <a:pPr marL="461009" indent="-179070">
              <a:lnSpc>
                <a:spcPct val="100000"/>
              </a:lnSpc>
              <a:spcBef>
                <a:spcPts val="580"/>
              </a:spcBef>
              <a:buSzPct val="90000"/>
              <a:buFont typeface="Symbol"/>
              <a:buChar char=""/>
              <a:tabLst>
                <a:tab pos="461009" algn="l"/>
              </a:tabLst>
            </a:pPr>
            <a:r>
              <a:rPr lang="ru-RU" sz="1500" dirty="0">
                <a:latin typeface="Arial MT"/>
                <a:cs typeface="Arial MT"/>
              </a:rPr>
              <a:t>PTP из ансамбля атомных часов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458" y="3480390"/>
            <a:ext cx="5205730" cy="845103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91770" indent="-179070">
              <a:lnSpc>
                <a:spcPct val="100000"/>
              </a:lnSpc>
              <a:spcBef>
                <a:spcPts val="590"/>
              </a:spcBef>
              <a:buSzPct val="90000"/>
              <a:buFont typeface="Symbol"/>
              <a:buChar char=""/>
              <a:tabLst>
                <a:tab pos="191770" algn="l"/>
              </a:tabLst>
            </a:pPr>
            <a:r>
              <a:rPr lang="ru-RU" sz="1500" dirty="0">
                <a:latin typeface="Arial MT"/>
                <a:cs typeface="Arial MT"/>
              </a:rPr>
              <a:t>Что делать, если вы не можете легко подключиться к сети с помощью PTP?</a:t>
            </a:r>
          </a:p>
          <a:p>
            <a:pPr marL="191770" indent="-179070">
              <a:lnSpc>
                <a:spcPct val="100000"/>
              </a:lnSpc>
              <a:spcBef>
                <a:spcPts val="590"/>
              </a:spcBef>
              <a:buSzPct val="90000"/>
              <a:buFont typeface="Symbol"/>
              <a:buChar char=""/>
              <a:tabLst>
                <a:tab pos="191770" algn="l"/>
              </a:tabLst>
            </a:pPr>
            <a:r>
              <a:rPr lang="ru-RU" sz="1500" dirty="0">
                <a:latin typeface="Arial MT"/>
                <a:cs typeface="Arial MT"/>
              </a:rPr>
              <a:t>Или вы находитесь в движении?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68" y="4370806"/>
            <a:ext cx="5333187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100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Можем ли мы использовать другой радиочастотный сигнал в качестве источника времени?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76315" y="2139695"/>
            <a:ext cx="864235" cy="503984"/>
          </a:xfrm>
          <a:prstGeom prst="rect">
            <a:avLst/>
          </a:prstGeom>
          <a:solidFill>
            <a:srgbClr val="003D76"/>
          </a:solidFill>
        </p:spPr>
        <p:txBody>
          <a:bodyPr vert="horz" wrap="square" lIns="0" tIns="4191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330"/>
              </a:spcBef>
            </a:pPr>
            <a:r>
              <a:rPr lang="ru-RU" sz="1500" spc="-20" dirty="0">
                <a:solidFill>
                  <a:srgbClr val="FFFFFF"/>
                </a:solidFill>
                <a:latin typeface="Arial MT"/>
                <a:cs typeface="Arial MT"/>
              </a:rPr>
              <a:t>ГМЦ ГСВЧ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83423" y="1060703"/>
            <a:ext cx="864235" cy="649605"/>
          </a:xfrm>
          <a:prstGeom prst="rect">
            <a:avLst/>
          </a:prstGeom>
          <a:solidFill>
            <a:srgbClr val="003D76"/>
          </a:solidFill>
        </p:spPr>
        <p:txBody>
          <a:bodyPr vert="horz" wrap="square" lIns="0" tIns="4191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330"/>
              </a:spcBef>
            </a:pP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UTC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81900" y="2142744"/>
            <a:ext cx="864235" cy="647700"/>
          </a:xfrm>
          <a:prstGeom prst="rect">
            <a:avLst/>
          </a:prstGeom>
          <a:solidFill>
            <a:srgbClr val="003D76"/>
          </a:solidFill>
        </p:spPr>
        <p:txBody>
          <a:bodyPr vert="horz" wrap="square" lIns="0" tIns="4191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330"/>
              </a:spcBef>
            </a:pP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USNO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74969" y="1689353"/>
            <a:ext cx="2078989" cy="404071"/>
          </a:xfrm>
          <a:custGeom>
            <a:avLst/>
            <a:gdLst/>
            <a:ahLst/>
            <a:cxnLst/>
            <a:rect l="l" t="t" r="r" b="b"/>
            <a:pathLst>
              <a:path w="2044065" h="473075">
                <a:moveTo>
                  <a:pt x="2043938" y="97663"/>
                </a:moveTo>
                <a:lnTo>
                  <a:pt x="2037588" y="84836"/>
                </a:lnTo>
                <a:lnTo>
                  <a:pt x="2006282" y="21488"/>
                </a:lnTo>
                <a:lnTo>
                  <a:pt x="2006473" y="21336"/>
                </a:lnTo>
                <a:lnTo>
                  <a:pt x="1923923" y="0"/>
                </a:lnTo>
                <a:lnTo>
                  <a:pt x="1929257" y="24892"/>
                </a:lnTo>
                <a:lnTo>
                  <a:pt x="71882" y="423164"/>
                </a:lnTo>
                <a:lnTo>
                  <a:pt x="66548" y="398272"/>
                </a:lnTo>
                <a:lnTo>
                  <a:pt x="0" y="451485"/>
                </a:lnTo>
                <a:lnTo>
                  <a:pt x="82550" y="472821"/>
                </a:lnTo>
                <a:lnTo>
                  <a:pt x="77774" y="450596"/>
                </a:lnTo>
                <a:lnTo>
                  <a:pt x="77203" y="447941"/>
                </a:lnTo>
                <a:lnTo>
                  <a:pt x="1934603" y="49784"/>
                </a:lnTo>
                <a:lnTo>
                  <a:pt x="1939925" y="74549"/>
                </a:lnTo>
                <a:lnTo>
                  <a:pt x="2005355" y="22225"/>
                </a:lnTo>
                <a:lnTo>
                  <a:pt x="2006041" y="21678"/>
                </a:lnTo>
                <a:lnTo>
                  <a:pt x="1967738" y="97409"/>
                </a:lnTo>
                <a:lnTo>
                  <a:pt x="1993074" y="97497"/>
                </a:lnTo>
                <a:lnTo>
                  <a:pt x="1991664" y="378587"/>
                </a:lnTo>
                <a:lnTo>
                  <a:pt x="1966341" y="378460"/>
                </a:lnTo>
                <a:lnTo>
                  <a:pt x="2004060" y="454787"/>
                </a:lnTo>
                <a:lnTo>
                  <a:pt x="2036165" y="391414"/>
                </a:lnTo>
                <a:lnTo>
                  <a:pt x="2042541" y="378841"/>
                </a:lnTo>
                <a:lnTo>
                  <a:pt x="2017064" y="378714"/>
                </a:lnTo>
                <a:lnTo>
                  <a:pt x="2018474" y="97586"/>
                </a:lnTo>
                <a:lnTo>
                  <a:pt x="2043938" y="97663"/>
                </a:lnTo>
                <a:close/>
              </a:path>
            </a:pathLst>
          </a:custGeom>
          <a:solidFill>
            <a:srgbClr val="003D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81900" y="3084576"/>
            <a:ext cx="864235" cy="272510"/>
          </a:xfrm>
          <a:prstGeom prst="rect">
            <a:avLst/>
          </a:prstGeom>
          <a:solidFill>
            <a:srgbClr val="003D76"/>
          </a:solidFill>
        </p:spPr>
        <p:txBody>
          <a:bodyPr vert="horz" wrap="square" lIns="0" tIns="41275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325"/>
              </a:spcBef>
            </a:pPr>
            <a:r>
              <a:rPr lang="en-US" sz="1500" spc="-25" dirty="0">
                <a:solidFill>
                  <a:srgbClr val="FFFFFF"/>
                </a:solidFill>
                <a:latin typeface="Arial MT"/>
                <a:cs typeface="Arial MT"/>
              </a:rPr>
              <a:t>GNSS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81900" y="4009644"/>
            <a:ext cx="864235" cy="647700"/>
          </a:xfrm>
          <a:prstGeom prst="rect">
            <a:avLst/>
          </a:prstGeom>
          <a:solidFill>
            <a:srgbClr val="003D76"/>
          </a:solidFill>
        </p:spPr>
        <p:txBody>
          <a:bodyPr vert="horz" wrap="square" lIns="0" tIns="4191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330"/>
              </a:spcBef>
            </a:pP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PTP</a:t>
            </a:r>
            <a:endParaRPr sz="15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master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44056" y="4008120"/>
            <a:ext cx="864235" cy="647700"/>
          </a:xfrm>
          <a:prstGeom prst="rect">
            <a:avLst/>
          </a:prstGeom>
          <a:solidFill>
            <a:srgbClr val="003D76"/>
          </a:solidFill>
        </p:spPr>
        <p:txBody>
          <a:bodyPr vert="horz" wrap="square" lIns="0" tIns="41910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330"/>
              </a:spcBef>
            </a:pP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PTP</a:t>
            </a:r>
            <a:endParaRPr sz="1500">
              <a:latin typeface="Arial MT"/>
              <a:cs typeface="Arial MT"/>
            </a:endParaRPr>
          </a:p>
          <a:p>
            <a:pPr marL="207645">
              <a:lnSpc>
                <a:spcPct val="100000"/>
              </a:lnSpc>
            </a:pP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client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75854" y="2791205"/>
            <a:ext cx="76200" cy="293370"/>
          </a:xfrm>
          <a:custGeom>
            <a:avLst/>
            <a:gdLst/>
            <a:ahLst/>
            <a:cxnLst/>
            <a:rect l="l" t="t" r="r" b="b"/>
            <a:pathLst>
              <a:path w="76200" h="293369">
                <a:moveTo>
                  <a:pt x="28575" y="216662"/>
                </a:moveTo>
                <a:lnTo>
                  <a:pt x="0" y="216662"/>
                </a:lnTo>
                <a:lnTo>
                  <a:pt x="38100" y="292862"/>
                </a:lnTo>
                <a:lnTo>
                  <a:pt x="69850" y="229362"/>
                </a:lnTo>
                <a:lnTo>
                  <a:pt x="28575" y="229362"/>
                </a:lnTo>
                <a:lnTo>
                  <a:pt x="28575" y="216662"/>
                </a:lnTo>
                <a:close/>
              </a:path>
              <a:path w="76200" h="293369">
                <a:moveTo>
                  <a:pt x="47625" y="0"/>
                </a:moveTo>
                <a:lnTo>
                  <a:pt x="28575" y="0"/>
                </a:lnTo>
                <a:lnTo>
                  <a:pt x="28575" y="229362"/>
                </a:lnTo>
                <a:lnTo>
                  <a:pt x="47625" y="229362"/>
                </a:lnTo>
                <a:lnTo>
                  <a:pt x="47625" y="0"/>
                </a:lnTo>
                <a:close/>
              </a:path>
              <a:path w="76200" h="293369">
                <a:moveTo>
                  <a:pt x="76200" y="216662"/>
                </a:moveTo>
                <a:lnTo>
                  <a:pt x="47625" y="216662"/>
                </a:lnTo>
                <a:lnTo>
                  <a:pt x="47625" y="229362"/>
                </a:lnTo>
                <a:lnTo>
                  <a:pt x="69850" y="229362"/>
                </a:lnTo>
                <a:lnTo>
                  <a:pt x="76200" y="216662"/>
                </a:lnTo>
                <a:close/>
              </a:path>
            </a:pathLst>
          </a:custGeom>
          <a:solidFill>
            <a:srgbClr val="003D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75854" y="3733038"/>
            <a:ext cx="76200" cy="278130"/>
          </a:xfrm>
          <a:custGeom>
            <a:avLst/>
            <a:gdLst/>
            <a:ahLst/>
            <a:cxnLst/>
            <a:rect l="l" t="t" r="r" b="b"/>
            <a:pathLst>
              <a:path w="76200" h="278129">
                <a:moveTo>
                  <a:pt x="28575" y="201333"/>
                </a:moveTo>
                <a:lnTo>
                  <a:pt x="0" y="201333"/>
                </a:lnTo>
                <a:lnTo>
                  <a:pt x="38100" y="277533"/>
                </a:lnTo>
                <a:lnTo>
                  <a:pt x="69850" y="214033"/>
                </a:lnTo>
                <a:lnTo>
                  <a:pt x="28575" y="214033"/>
                </a:lnTo>
                <a:lnTo>
                  <a:pt x="28575" y="201333"/>
                </a:lnTo>
                <a:close/>
              </a:path>
              <a:path w="76200" h="278129">
                <a:moveTo>
                  <a:pt x="47625" y="0"/>
                </a:moveTo>
                <a:lnTo>
                  <a:pt x="28575" y="0"/>
                </a:lnTo>
                <a:lnTo>
                  <a:pt x="28575" y="214033"/>
                </a:lnTo>
                <a:lnTo>
                  <a:pt x="47625" y="214033"/>
                </a:lnTo>
                <a:lnTo>
                  <a:pt x="47625" y="0"/>
                </a:lnTo>
                <a:close/>
              </a:path>
              <a:path w="76200" h="278129">
                <a:moveTo>
                  <a:pt x="76200" y="201333"/>
                </a:moveTo>
                <a:lnTo>
                  <a:pt x="47625" y="201333"/>
                </a:lnTo>
                <a:lnTo>
                  <a:pt x="47625" y="214033"/>
                </a:lnTo>
                <a:lnTo>
                  <a:pt x="69850" y="214033"/>
                </a:lnTo>
                <a:lnTo>
                  <a:pt x="76200" y="201333"/>
                </a:lnTo>
                <a:close/>
              </a:path>
            </a:pathLst>
          </a:custGeom>
          <a:solidFill>
            <a:srgbClr val="003D7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08926" y="4294606"/>
            <a:ext cx="173608" cy="7620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580888" y="4008120"/>
            <a:ext cx="864235" cy="647700"/>
          </a:xfrm>
          <a:prstGeom prst="rect">
            <a:avLst/>
          </a:prstGeom>
          <a:solidFill>
            <a:srgbClr val="003D76"/>
          </a:solidFill>
        </p:spPr>
        <p:txBody>
          <a:bodyPr vert="horz" wrap="square" lIns="0" tIns="41910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330"/>
              </a:spcBef>
            </a:pP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PTP</a:t>
            </a:r>
            <a:endParaRPr sz="1500">
              <a:latin typeface="Arial MT"/>
              <a:cs typeface="Arial MT"/>
            </a:endParaRPr>
          </a:p>
          <a:p>
            <a:pPr marL="207645">
              <a:lnSpc>
                <a:spcPct val="100000"/>
              </a:lnSpc>
            </a:pP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client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74969" y="2787395"/>
            <a:ext cx="76200" cy="1220470"/>
          </a:xfrm>
          <a:custGeom>
            <a:avLst/>
            <a:gdLst/>
            <a:ahLst/>
            <a:cxnLst/>
            <a:rect l="l" t="t" r="r" b="b"/>
            <a:pathLst>
              <a:path w="76200" h="1220470">
                <a:moveTo>
                  <a:pt x="40512" y="0"/>
                </a:moveTo>
                <a:lnTo>
                  <a:pt x="27812" y="0"/>
                </a:lnTo>
                <a:lnTo>
                  <a:pt x="27939" y="38100"/>
                </a:lnTo>
                <a:lnTo>
                  <a:pt x="40639" y="38100"/>
                </a:lnTo>
                <a:lnTo>
                  <a:pt x="40512" y="0"/>
                </a:lnTo>
                <a:close/>
              </a:path>
              <a:path w="76200" h="1220470">
                <a:moveTo>
                  <a:pt x="40639" y="50800"/>
                </a:moveTo>
                <a:lnTo>
                  <a:pt x="27939" y="50800"/>
                </a:lnTo>
                <a:lnTo>
                  <a:pt x="28066" y="88900"/>
                </a:lnTo>
                <a:lnTo>
                  <a:pt x="40766" y="88900"/>
                </a:lnTo>
                <a:lnTo>
                  <a:pt x="40639" y="50800"/>
                </a:lnTo>
                <a:close/>
              </a:path>
              <a:path w="76200" h="1220470">
                <a:moveTo>
                  <a:pt x="40893" y="101600"/>
                </a:moveTo>
                <a:lnTo>
                  <a:pt x="28193" y="101600"/>
                </a:lnTo>
                <a:lnTo>
                  <a:pt x="28320" y="139700"/>
                </a:lnTo>
                <a:lnTo>
                  <a:pt x="41020" y="139700"/>
                </a:lnTo>
                <a:lnTo>
                  <a:pt x="40893" y="101600"/>
                </a:lnTo>
                <a:close/>
              </a:path>
              <a:path w="76200" h="1220470">
                <a:moveTo>
                  <a:pt x="41020" y="152400"/>
                </a:moveTo>
                <a:lnTo>
                  <a:pt x="28320" y="152400"/>
                </a:lnTo>
                <a:lnTo>
                  <a:pt x="28447" y="190500"/>
                </a:lnTo>
                <a:lnTo>
                  <a:pt x="41147" y="190500"/>
                </a:lnTo>
                <a:lnTo>
                  <a:pt x="41020" y="152400"/>
                </a:lnTo>
                <a:close/>
              </a:path>
              <a:path w="76200" h="1220470">
                <a:moveTo>
                  <a:pt x="41147" y="203200"/>
                </a:moveTo>
                <a:lnTo>
                  <a:pt x="28447" y="203200"/>
                </a:lnTo>
                <a:lnTo>
                  <a:pt x="28575" y="241300"/>
                </a:lnTo>
                <a:lnTo>
                  <a:pt x="41275" y="241300"/>
                </a:lnTo>
                <a:lnTo>
                  <a:pt x="41147" y="203200"/>
                </a:lnTo>
                <a:close/>
              </a:path>
              <a:path w="76200" h="1220470">
                <a:moveTo>
                  <a:pt x="41401" y="254000"/>
                </a:moveTo>
                <a:lnTo>
                  <a:pt x="28701" y="254000"/>
                </a:lnTo>
                <a:lnTo>
                  <a:pt x="28828" y="292100"/>
                </a:lnTo>
                <a:lnTo>
                  <a:pt x="41528" y="292100"/>
                </a:lnTo>
                <a:lnTo>
                  <a:pt x="41401" y="254000"/>
                </a:lnTo>
                <a:close/>
              </a:path>
              <a:path w="76200" h="1220470">
                <a:moveTo>
                  <a:pt x="41528" y="304800"/>
                </a:moveTo>
                <a:lnTo>
                  <a:pt x="28828" y="304800"/>
                </a:lnTo>
                <a:lnTo>
                  <a:pt x="28955" y="342900"/>
                </a:lnTo>
                <a:lnTo>
                  <a:pt x="41655" y="342900"/>
                </a:lnTo>
                <a:lnTo>
                  <a:pt x="41528" y="304800"/>
                </a:lnTo>
                <a:close/>
              </a:path>
              <a:path w="76200" h="1220470">
                <a:moveTo>
                  <a:pt x="41655" y="355600"/>
                </a:moveTo>
                <a:lnTo>
                  <a:pt x="28955" y="355600"/>
                </a:lnTo>
                <a:lnTo>
                  <a:pt x="29082" y="393700"/>
                </a:lnTo>
                <a:lnTo>
                  <a:pt x="41782" y="393700"/>
                </a:lnTo>
                <a:lnTo>
                  <a:pt x="41655" y="355600"/>
                </a:lnTo>
                <a:close/>
              </a:path>
              <a:path w="76200" h="1220470">
                <a:moveTo>
                  <a:pt x="41909" y="406400"/>
                </a:moveTo>
                <a:lnTo>
                  <a:pt x="29209" y="406400"/>
                </a:lnTo>
                <a:lnTo>
                  <a:pt x="29336" y="444500"/>
                </a:lnTo>
                <a:lnTo>
                  <a:pt x="42036" y="444500"/>
                </a:lnTo>
                <a:lnTo>
                  <a:pt x="41909" y="406400"/>
                </a:lnTo>
                <a:close/>
              </a:path>
              <a:path w="76200" h="1220470">
                <a:moveTo>
                  <a:pt x="42036" y="457200"/>
                </a:moveTo>
                <a:lnTo>
                  <a:pt x="29336" y="457200"/>
                </a:lnTo>
                <a:lnTo>
                  <a:pt x="29463" y="495300"/>
                </a:lnTo>
                <a:lnTo>
                  <a:pt x="42163" y="495300"/>
                </a:lnTo>
                <a:lnTo>
                  <a:pt x="42036" y="457200"/>
                </a:lnTo>
                <a:close/>
              </a:path>
              <a:path w="76200" h="1220470">
                <a:moveTo>
                  <a:pt x="42290" y="508000"/>
                </a:moveTo>
                <a:lnTo>
                  <a:pt x="29590" y="508000"/>
                </a:lnTo>
                <a:lnTo>
                  <a:pt x="29717" y="546100"/>
                </a:lnTo>
                <a:lnTo>
                  <a:pt x="42417" y="546100"/>
                </a:lnTo>
                <a:lnTo>
                  <a:pt x="42290" y="508000"/>
                </a:lnTo>
                <a:close/>
              </a:path>
              <a:path w="76200" h="1220470">
                <a:moveTo>
                  <a:pt x="42417" y="558800"/>
                </a:moveTo>
                <a:lnTo>
                  <a:pt x="29717" y="558800"/>
                </a:lnTo>
                <a:lnTo>
                  <a:pt x="29844" y="596900"/>
                </a:lnTo>
                <a:lnTo>
                  <a:pt x="42544" y="596900"/>
                </a:lnTo>
                <a:lnTo>
                  <a:pt x="42417" y="558800"/>
                </a:lnTo>
                <a:close/>
              </a:path>
              <a:path w="76200" h="1220470">
                <a:moveTo>
                  <a:pt x="42544" y="609600"/>
                </a:moveTo>
                <a:lnTo>
                  <a:pt x="29844" y="609600"/>
                </a:lnTo>
                <a:lnTo>
                  <a:pt x="29971" y="647700"/>
                </a:lnTo>
                <a:lnTo>
                  <a:pt x="42671" y="647700"/>
                </a:lnTo>
                <a:lnTo>
                  <a:pt x="42544" y="609600"/>
                </a:lnTo>
                <a:close/>
              </a:path>
              <a:path w="76200" h="1220470">
                <a:moveTo>
                  <a:pt x="42798" y="660400"/>
                </a:moveTo>
                <a:lnTo>
                  <a:pt x="30098" y="660400"/>
                </a:lnTo>
                <a:lnTo>
                  <a:pt x="30225" y="698500"/>
                </a:lnTo>
                <a:lnTo>
                  <a:pt x="42925" y="698500"/>
                </a:lnTo>
                <a:lnTo>
                  <a:pt x="42798" y="660400"/>
                </a:lnTo>
                <a:close/>
              </a:path>
              <a:path w="76200" h="1220470">
                <a:moveTo>
                  <a:pt x="42925" y="711200"/>
                </a:moveTo>
                <a:lnTo>
                  <a:pt x="30225" y="711200"/>
                </a:lnTo>
                <a:lnTo>
                  <a:pt x="30352" y="749300"/>
                </a:lnTo>
                <a:lnTo>
                  <a:pt x="43052" y="749300"/>
                </a:lnTo>
                <a:lnTo>
                  <a:pt x="42925" y="711200"/>
                </a:lnTo>
                <a:close/>
              </a:path>
              <a:path w="76200" h="1220470">
                <a:moveTo>
                  <a:pt x="43052" y="762000"/>
                </a:moveTo>
                <a:lnTo>
                  <a:pt x="30352" y="762000"/>
                </a:lnTo>
                <a:lnTo>
                  <a:pt x="30479" y="800100"/>
                </a:lnTo>
                <a:lnTo>
                  <a:pt x="43179" y="800100"/>
                </a:lnTo>
                <a:lnTo>
                  <a:pt x="43052" y="762000"/>
                </a:lnTo>
                <a:close/>
              </a:path>
              <a:path w="76200" h="1220470">
                <a:moveTo>
                  <a:pt x="43306" y="812800"/>
                </a:moveTo>
                <a:lnTo>
                  <a:pt x="30606" y="812800"/>
                </a:lnTo>
                <a:lnTo>
                  <a:pt x="30733" y="850900"/>
                </a:lnTo>
                <a:lnTo>
                  <a:pt x="43433" y="850900"/>
                </a:lnTo>
                <a:lnTo>
                  <a:pt x="43306" y="812800"/>
                </a:lnTo>
                <a:close/>
              </a:path>
              <a:path w="76200" h="1220470">
                <a:moveTo>
                  <a:pt x="43433" y="863600"/>
                </a:moveTo>
                <a:lnTo>
                  <a:pt x="30733" y="863600"/>
                </a:lnTo>
                <a:lnTo>
                  <a:pt x="30860" y="901700"/>
                </a:lnTo>
                <a:lnTo>
                  <a:pt x="43560" y="901700"/>
                </a:lnTo>
                <a:lnTo>
                  <a:pt x="43433" y="863600"/>
                </a:lnTo>
                <a:close/>
              </a:path>
              <a:path w="76200" h="1220470">
                <a:moveTo>
                  <a:pt x="43560" y="914400"/>
                </a:moveTo>
                <a:lnTo>
                  <a:pt x="30860" y="914400"/>
                </a:lnTo>
                <a:lnTo>
                  <a:pt x="30987" y="952500"/>
                </a:lnTo>
                <a:lnTo>
                  <a:pt x="43687" y="952500"/>
                </a:lnTo>
                <a:lnTo>
                  <a:pt x="43560" y="914400"/>
                </a:lnTo>
                <a:close/>
              </a:path>
              <a:path w="76200" h="1220470">
                <a:moveTo>
                  <a:pt x="43814" y="965200"/>
                </a:moveTo>
                <a:lnTo>
                  <a:pt x="31114" y="965200"/>
                </a:lnTo>
                <a:lnTo>
                  <a:pt x="31241" y="1003300"/>
                </a:lnTo>
                <a:lnTo>
                  <a:pt x="43941" y="1003300"/>
                </a:lnTo>
                <a:lnTo>
                  <a:pt x="43814" y="965200"/>
                </a:lnTo>
                <a:close/>
              </a:path>
              <a:path w="76200" h="1220470">
                <a:moveTo>
                  <a:pt x="43941" y="1016000"/>
                </a:moveTo>
                <a:lnTo>
                  <a:pt x="31241" y="1016000"/>
                </a:lnTo>
                <a:lnTo>
                  <a:pt x="31368" y="1054100"/>
                </a:lnTo>
                <a:lnTo>
                  <a:pt x="44068" y="1054100"/>
                </a:lnTo>
                <a:lnTo>
                  <a:pt x="43941" y="1016000"/>
                </a:lnTo>
                <a:close/>
              </a:path>
              <a:path w="76200" h="1220470">
                <a:moveTo>
                  <a:pt x="44068" y="1066800"/>
                </a:moveTo>
                <a:lnTo>
                  <a:pt x="31368" y="1066800"/>
                </a:lnTo>
                <a:lnTo>
                  <a:pt x="31495" y="1104912"/>
                </a:lnTo>
                <a:lnTo>
                  <a:pt x="44195" y="1104874"/>
                </a:lnTo>
                <a:lnTo>
                  <a:pt x="44068" y="1066800"/>
                </a:lnTo>
                <a:close/>
              </a:path>
              <a:path w="76200" h="1220470">
                <a:moveTo>
                  <a:pt x="31710" y="1143872"/>
                </a:moveTo>
                <a:lnTo>
                  <a:pt x="0" y="1143977"/>
                </a:lnTo>
                <a:lnTo>
                  <a:pt x="38353" y="1220050"/>
                </a:lnTo>
                <a:lnTo>
                  <a:pt x="70148" y="1155712"/>
                </a:lnTo>
                <a:lnTo>
                  <a:pt x="31750" y="1155712"/>
                </a:lnTo>
                <a:lnTo>
                  <a:pt x="31710" y="1143872"/>
                </a:lnTo>
                <a:close/>
              </a:path>
              <a:path w="76200" h="1220470">
                <a:moveTo>
                  <a:pt x="44410" y="1143829"/>
                </a:moveTo>
                <a:lnTo>
                  <a:pt x="31710" y="1143872"/>
                </a:lnTo>
                <a:lnTo>
                  <a:pt x="31750" y="1155712"/>
                </a:lnTo>
                <a:lnTo>
                  <a:pt x="44450" y="1155674"/>
                </a:lnTo>
                <a:lnTo>
                  <a:pt x="44410" y="1143829"/>
                </a:lnTo>
                <a:close/>
              </a:path>
              <a:path w="76200" h="1220470">
                <a:moveTo>
                  <a:pt x="76072" y="1143723"/>
                </a:moveTo>
                <a:lnTo>
                  <a:pt x="44410" y="1143829"/>
                </a:lnTo>
                <a:lnTo>
                  <a:pt x="44450" y="1155674"/>
                </a:lnTo>
                <a:lnTo>
                  <a:pt x="31750" y="1155712"/>
                </a:lnTo>
                <a:lnTo>
                  <a:pt x="70148" y="1155712"/>
                </a:lnTo>
                <a:lnTo>
                  <a:pt x="76072" y="1143723"/>
                </a:lnTo>
                <a:close/>
              </a:path>
              <a:path w="76200" h="1220470">
                <a:moveTo>
                  <a:pt x="44322" y="1117574"/>
                </a:moveTo>
                <a:lnTo>
                  <a:pt x="31622" y="1117612"/>
                </a:lnTo>
                <a:lnTo>
                  <a:pt x="31710" y="1143872"/>
                </a:lnTo>
                <a:lnTo>
                  <a:pt x="44410" y="1143829"/>
                </a:lnTo>
                <a:lnTo>
                  <a:pt x="44322" y="1117574"/>
                </a:lnTo>
                <a:close/>
              </a:path>
            </a:pathLst>
          </a:custGeom>
          <a:solidFill>
            <a:srgbClr val="003D7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"/>
            <a:ext cx="3087370" cy="5134610"/>
            <a:chOff x="0" y="28"/>
            <a:chExt cx="3087370" cy="5134610"/>
          </a:xfrm>
        </p:grpSpPr>
        <p:sp>
          <p:nvSpPr>
            <p:cNvPr id="3" name="object 3"/>
            <p:cNvSpPr/>
            <p:nvPr/>
          </p:nvSpPr>
          <p:spPr>
            <a:xfrm>
              <a:off x="0" y="28"/>
              <a:ext cx="3087370" cy="5134610"/>
            </a:xfrm>
            <a:custGeom>
              <a:avLst/>
              <a:gdLst/>
              <a:ahLst/>
              <a:cxnLst/>
              <a:rect l="l" t="t" r="r" b="b"/>
              <a:pathLst>
                <a:path w="3087370" h="5134610">
                  <a:moveTo>
                    <a:pt x="3086811" y="0"/>
                  </a:moveTo>
                  <a:lnTo>
                    <a:pt x="0" y="0"/>
                  </a:lnTo>
                  <a:lnTo>
                    <a:pt x="0" y="5134395"/>
                  </a:lnTo>
                  <a:lnTo>
                    <a:pt x="3086811" y="5134395"/>
                  </a:lnTo>
                  <a:lnTo>
                    <a:pt x="3086811" y="0"/>
                  </a:lnTo>
                  <a:close/>
                </a:path>
              </a:pathLst>
            </a:custGeom>
            <a:solidFill>
              <a:srgbClr val="000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02678"/>
              <a:ext cx="3087370" cy="3432175"/>
            </a:xfrm>
            <a:custGeom>
              <a:avLst/>
              <a:gdLst/>
              <a:ahLst/>
              <a:cxnLst/>
              <a:rect l="l" t="t" r="r" b="b"/>
              <a:pathLst>
                <a:path w="3087370" h="3432175">
                  <a:moveTo>
                    <a:pt x="2359085" y="0"/>
                  </a:moveTo>
                  <a:lnTo>
                    <a:pt x="0" y="2197012"/>
                  </a:lnTo>
                  <a:lnTo>
                    <a:pt x="0" y="3431745"/>
                  </a:lnTo>
                  <a:lnTo>
                    <a:pt x="3086811" y="3431745"/>
                  </a:lnTo>
                  <a:lnTo>
                    <a:pt x="3086811" y="677632"/>
                  </a:lnTo>
                  <a:lnTo>
                    <a:pt x="2359085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2778"/>
              <a:ext cx="3087370" cy="2882265"/>
            </a:xfrm>
            <a:custGeom>
              <a:avLst/>
              <a:gdLst/>
              <a:ahLst/>
              <a:cxnLst/>
              <a:rect l="l" t="t" r="r" b="b"/>
              <a:pathLst>
                <a:path w="3087370" h="2882265">
                  <a:moveTo>
                    <a:pt x="2359085" y="0"/>
                  </a:moveTo>
                  <a:lnTo>
                    <a:pt x="0" y="2197444"/>
                  </a:lnTo>
                  <a:lnTo>
                    <a:pt x="0" y="2881645"/>
                  </a:lnTo>
                  <a:lnTo>
                    <a:pt x="3086811" y="2881645"/>
                  </a:lnTo>
                  <a:lnTo>
                    <a:pt x="3086811" y="677759"/>
                  </a:lnTo>
                  <a:lnTo>
                    <a:pt x="2359085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9714" y="3188139"/>
              <a:ext cx="2817495" cy="1946910"/>
            </a:xfrm>
            <a:custGeom>
              <a:avLst/>
              <a:gdLst/>
              <a:ahLst/>
              <a:cxnLst/>
              <a:rect l="l" t="t" r="r" b="b"/>
              <a:pathLst>
                <a:path w="2817495" h="1946910">
                  <a:moveTo>
                    <a:pt x="2089370" y="0"/>
                  </a:moveTo>
                  <a:lnTo>
                    <a:pt x="0" y="1946284"/>
                  </a:lnTo>
                  <a:lnTo>
                    <a:pt x="2817096" y="1946284"/>
                  </a:lnTo>
                  <a:lnTo>
                    <a:pt x="2817096" y="677759"/>
                  </a:lnTo>
                  <a:lnTo>
                    <a:pt x="2089370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76773" y="4778303"/>
              <a:ext cx="765175" cy="356235"/>
            </a:xfrm>
            <a:custGeom>
              <a:avLst/>
              <a:gdLst/>
              <a:ahLst/>
              <a:cxnLst/>
              <a:rect l="l" t="t" r="r" b="b"/>
              <a:pathLst>
                <a:path w="765175" h="356235">
                  <a:moveTo>
                    <a:pt x="382311" y="0"/>
                  </a:moveTo>
                  <a:lnTo>
                    <a:pt x="0" y="356120"/>
                  </a:lnTo>
                  <a:lnTo>
                    <a:pt x="764622" y="356120"/>
                  </a:lnTo>
                  <a:lnTo>
                    <a:pt x="382311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68" y="1769186"/>
            <a:ext cx="2618105" cy="230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TV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transmitter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jitter</a:t>
            </a:r>
            <a:endParaRPr sz="2000">
              <a:latin typeface="Arial"/>
              <a:cs typeface="Arial"/>
            </a:endParaRPr>
          </a:p>
          <a:p>
            <a:pPr marL="263525" marR="525780">
              <a:lnSpc>
                <a:spcPct val="105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reduced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300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ns to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40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ns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20"/>
              </a:spcBef>
            </a:pPr>
            <a:endParaRPr sz="2000">
              <a:latin typeface="Arial"/>
              <a:cs typeface="Arial"/>
            </a:endParaRPr>
          </a:p>
          <a:p>
            <a:pPr marL="263525" marR="153670" indent="-251460">
              <a:lnSpc>
                <a:spcPct val="105000"/>
              </a:lnSpc>
              <a:buSzPct val="90000"/>
              <a:buChar char="►"/>
              <a:tabLst>
                <a:tab pos="263525" algn="l"/>
              </a:tabLst>
            </a:pP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Further improvement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technically</a:t>
            </a:r>
            <a:r>
              <a:rPr sz="20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possible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7268" y="206451"/>
            <a:ext cx="2306955" cy="113728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585"/>
              </a:spcBef>
            </a:pPr>
            <a:r>
              <a:rPr spc="-385" dirty="0">
                <a:solidFill>
                  <a:srgbClr val="FFFFFF"/>
                </a:solidFill>
              </a:rPr>
              <a:t>SUMMARY </a:t>
            </a:r>
            <a:r>
              <a:rPr spc="-345" dirty="0">
                <a:solidFill>
                  <a:srgbClr val="FFFFFF"/>
                </a:solidFill>
              </a:rPr>
              <a:t>TRANSMITTER </a:t>
            </a:r>
            <a:r>
              <a:rPr spc="-340" dirty="0">
                <a:solidFill>
                  <a:srgbClr val="FFFFFF"/>
                </a:solidFill>
              </a:rPr>
              <a:t>IMPROVEMENTS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4355591" y="0"/>
            <a:ext cx="3493135" cy="1938655"/>
            <a:chOff x="4355591" y="0"/>
            <a:chExt cx="3493135" cy="193865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5591" y="94488"/>
              <a:ext cx="3493008" cy="18440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1623" y="0"/>
              <a:ext cx="3096768" cy="1722120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5489447" y="2100072"/>
            <a:ext cx="1225550" cy="1623060"/>
          </a:xfrm>
          <a:custGeom>
            <a:avLst/>
            <a:gdLst/>
            <a:ahLst/>
            <a:cxnLst/>
            <a:rect l="l" t="t" r="r" b="b"/>
            <a:pathLst>
              <a:path w="1225550" h="1623060">
                <a:moveTo>
                  <a:pt x="918972" y="0"/>
                </a:moveTo>
                <a:lnTo>
                  <a:pt x="306324" y="0"/>
                </a:lnTo>
                <a:lnTo>
                  <a:pt x="306324" y="1010411"/>
                </a:lnTo>
                <a:lnTo>
                  <a:pt x="0" y="1010411"/>
                </a:lnTo>
                <a:lnTo>
                  <a:pt x="612648" y="1623059"/>
                </a:lnTo>
                <a:lnTo>
                  <a:pt x="1225296" y="1010411"/>
                </a:lnTo>
                <a:lnTo>
                  <a:pt x="918972" y="1010411"/>
                </a:lnTo>
                <a:lnTo>
                  <a:pt x="918972" y="0"/>
                </a:lnTo>
                <a:close/>
              </a:path>
            </a:pathLst>
          </a:custGeom>
          <a:solidFill>
            <a:srgbClr val="003D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78287" y="2273554"/>
            <a:ext cx="238760" cy="96837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760"/>
              </a:lnSpc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SW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update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46803" y="3796284"/>
            <a:ext cx="3701796" cy="91287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"/>
            <a:ext cx="3048000" cy="5134610"/>
            <a:chOff x="0" y="28"/>
            <a:chExt cx="3048000" cy="5134610"/>
          </a:xfrm>
        </p:grpSpPr>
        <p:sp>
          <p:nvSpPr>
            <p:cNvPr id="3" name="object 3"/>
            <p:cNvSpPr/>
            <p:nvPr/>
          </p:nvSpPr>
          <p:spPr>
            <a:xfrm>
              <a:off x="0" y="28"/>
              <a:ext cx="3048000" cy="5134610"/>
            </a:xfrm>
            <a:custGeom>
              <a:avLst/>
              <a:gdLst/>
              <a:ahLst/>
              <a:cxnLst/>
              <a:rect l="l" t="t" r="r" b="b"/>
              <a:pathLst>
                <a:path w="3048000" h="5134610">
                  <a:moveTo>
                    <a:pt x="3047383" y="0"/>
                  </a:moveTo>
                  <a:lnTo>
                    <a:pt x="0" y="0"/>
                  </a:lnTo>
                  <a:lnTo>
                    <a:pt x="0" y="5134395"/>
                  </a:lnTo>
                  <a:lnTo>
                    <a:pt x="3047383" y="5134395"/>
                  </a:lnTo>
                  <a:lnTo>
                    <a:pt x="3047383" y="0"/>
                  </a:lnTo>
                  <a:close/>
                </a:path>
              </a:pathLst>
            </a:custGeom>
            <a:solidFill>
              <a:srgbClr val="000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02678"/>
              <a:ext cx="3048000" cy="3432175"/>
            </a:xfrm>
            <a:custGeom>
              <a:avLst/>
              <a:gdLst/>
              <a:ahLst/>
              <a:cxnLst/>
              <a:rect l="l" t="t" r="r" b="b"/>
              <a:pathLst>
                <a:path w="3048000" h="3432175">
                  <a:moveTo>
                    <a:pt x="2328952" y="0"/>
                  </a:moveTo>
                  <a:lnTo>
                    <a:pt x="0" y="2197012"/>
                  </a:lnTo>
                  <a:lnTo>
                    <a:pt x="0" y="3431745"/>
                  </a:lnTo>
                  <a:lnTo>
                    <a:pt x="3047383" y="3431745"/>
                  </a:lnTo>
                  <a:lnTo>
                    <a:pt x="3047383" y="677632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2778"/>
              <a:ext cx="3048000" cy="2882265"/>
            </a:xfrm>
            <a:custGeom>
              <a:avLst/>
              <a:gdLst/>
              <a:ahLst/>
              <a:cxnLst/>
              <a:rect l="l" t="t" r="r" b="b"/>
              <a:pathLst>
                <a:path w="3048000" h="2882265">
                  <a:moveTo>
                    <a:pt x="2328952" y="0"/>
                  </a:moveTo>
                  <a:lnTo>
                    <a:pt x="0" y="2197444"/>
                  </a:lnTo>
                  <a:lnTo>
                    <a:pt x="0" y="2881645"/>
                  </a:lnTo>
                  <a:lnTo>
                    <a:pt x="3047383" y="2881645"/>
                  </a:lnTo>
                  <a:lnTo>
                    <a:pt x="3047383" y="677759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6269" y="3188139"/>
              <a:ext cx="2781300" cy="1946910"/>
            </a:xfrm>
            <a:custGeom>
              <a:avLst/>
              <a:gdLst/>
              <a:ahLst/>
              <a:cxnLst/>
              <a:rect l="l" t="t" r="r" b="b"/>
              <a:pathLst>
                <a:path w="2781300" h="1946910">
                  <a:moveTo>
                    <a:pt x="2062683" y="0"/>
                  </a:moveTo>
                  <a:lnTo>
                    <a:pt x="0" y="1946284"/>
                  </a:lnTo>
                  <a:lnTo>
                    <a:pt x="2781114" y="1946284"/>
                  </a:lnTo>
                  <a:lnTo>
                    <a:pt x="2781114" y="677759"/>
                  </a:lnTo>
                  <a:lnTo>
                    <a:pt x="2062683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51524" y="4778303"/>
              <a:ext cx="755015" cy="356235"/>
            </a:xfrm>
            <a:custGeom>
              <a:avLst/>
              <a:gdLst/>
              <a:ahLst/>
              <a:cxnLst/>
              <a:rect l="l" t="t" r="r" b="b"/>
              <a:pathLst>
                <a:path w="755014" h="356235">
                  <a:moveTo>
                    <a:pt x="377428" y="0"/>
                  </a:moveTo>
                  <a:lnTo>
                    <a:pt x="0" y="356120"/>
                  </a:lnTo>
                  <a:lnTo>
                    <a:pt x="754856" y="356120"/>
                  </a:lnTo>
                  <a:lnTo>
                    <a:pt x="377428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67" y="1680235"/>
            <a:ext cx="3045155" cy="3691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25" marR="5080" indent="-251460">
              <a:lnSpc>
                <a:spcPct val="105100"/>
              </a:lnSpc>
              <a:spcBef>
                <a:spcPts val="100"/>
              </a:spcBef>
              <a:buClr>
                <a:srgbClr val="FFFFFF"/>
              </a:buClr>
              <a:buSzPct val="90625"/>
              <a:buFont typeface="Arial MT"/>
              <a:buChar char="►"/>
              <a:tabLst>
                <a:tab pos="263525" algn="l"/>
              </a:tabLst>
            </a:pPr>
            <a:r>
              <a:rPr lang="ru-RU" sz="1600" dirty="0">
                <a:solidFill>
                  <a:srgbClr val="FFFFFF"/>
                </a:solidFill>
                <a:latin typeface="Arial MT"/>
                <a:cs typeface="Arial MT"/>
              </a:rPr>
              <a:t>3 объекта </a:t>
            </a:r>
            <a:r>
              <a:rPr lang="en-US" sz="1600" dirty="0">
                <a:solidFill>
                  <a:srgbClr val="FFFFFF"/>
                </a:solidFill>
                <a:latin typeface="Arial MT"/>
                <a:cs typeface="Arial MT"/>
              </a:rPr>
              <a:t>HPHT </a:t>
            </a:r>
            <a:r>
              <a:rPr lang="ru-RU" sz="1600" dirty="0">
                <a:solidFill>
                  <a:srgbClr val="FFFFFF"/>
                </a:solidFill>
                <a:latin typeface="Arial MT"/>
                <a:cs typeface="Arial MT"/>
              </a:rPr>
              <a:t>от </a:t>
            </a:r>
            <a:r>
              <a:rPr lang="en-US" sz="1600" dirty="0">
                <a:solidFill>
                  <a:srgbClr val="FFFFFF"/>
                </a:solidFill>
                <a:latin typeface="Arial MT"/>
                <a:cs typeface="Arial MT"/>
              </a:rPr>
              <a:t>ORS </a:t>
            </a:r>
            <a:r>
              <a:rPr lang="ru-RU" sz="1600" dirty="0">
                <a:solidFill>
                  <a:srgbClr val="FFFFFF"/>
                </a:solidFill>
                <a:latin typeface="Arial MT"/>
                <a:cs typeface="Arial MT"/>
              </a:rPr>
              <a:t>в Вене:</a:t>
            </a:r>
          </a:p>
          <a:p>
            <a:pPr marL="263525" marR="5080" indent="-251460">
              <a:lnSpc>
                <a:spcPct val="105100"/>
              </a:lnSpc>
              <a:spcBef>
                <a:spcPts val="100"/>
              </a:spcBef>
              <a:buClr>
                <a:srgbClr val="FFFFFF"/>
              </a:buClr>
              <a:buSzPct val="90625"/>
              <a:buFont typeface="Arial MT"/>
              <a:buChar char="►"/>
              <a:tabLst>
                <a:tab pos="263525" algn="l"/>
              </a:tabLst>
            </a:pPr>
            <a:r>
              <a:rPr lang="en-US" sz="1600" dirty="0">
                <a:solidFill>
                  <a:srgbClr val="FFFFFF"/>
                </a:solidFill>
                <a:latin typeface="Arial MT"/>
                <a:cs typeface="Arial MT"/>
              </a:rPr>
              <a:t>TX1: </a:t>
            </a:r>
            <a:r>
              <a:rPr lang="ru-RU" sz="1600" dirty="0" err="1">
                <a:solidFill>
                  <a:srgbClr val="FFFFFF"/>
                </a:solidFill>
                <a:latin typeface="Arial MT"/>
                <a:cs typeface="Arial MT"/>
              </a:rPr>
              <a:t>Каленберг</a:t>
            </a:r>
            <a:r>
              <a:rPr lang="ru-RU" sz="1600" dirty="0">
                <a:solidFill>
                  <a:srgbClr val="FFFFFF"/>
                </a:solidFill>
                <a:latin typeface="Arial MT"/>
                <a:cs typeface="Arial MT"/>
              </a:rPr>
              <a:t>, </a:t>
            </a:r>
            <a:r>
              <a:rPr lang="en-US" sz="1600" dirty="0">
                <a:solidFill>
                  <a:srgbClr val="FFFFFF"/>
                </a:solidFill>
                <a:latin typeface="Arial MT"/>
                <a:cs typeface="Arial MT"/>
              </a:rPr>
              <a:t>ERP-</a:t>
            </a:r>
            <a:r>
              <a:rPr lang="ru-RU" sz="1600" dirty="0">
                <a:solidFill>
                  <a:srgbClr val="FFFFFF"/>
                </a:solidFill>
                <a:latin typeface="Arial MT"/>
                <a:cs typeface="Arial MT"/>
              </a:rPr>
              <a:t>система мощностью около 40 кВт</a:t>
            </a:r>
          </a:p>
          <a:p>
            <a:pPr marL="263525" marR="5080" indent="-251460">
              <a:lnSpc>
                <a:spcPct val="105100"/>
              </a:lnSpc>
              <a:spcBef>
                <a:spcPts val="100"/>
              </a:spcBef>
              <a:buClr>
                <a:srgbClr val="FFFFFF"/>
              </a:buClr>
              <a:buSzPct val="90625"/>
              <a:buFont typeface="Arial MT"/>
              <a:buChar char="►"/>
              <a:tabLst>
                <a:tab pos="263525" algn="l"/>
              </a:tabLst>
            </a:pPr>
            <a:r>
              <a:rPr lang="en-US" sz="1600" dirty="0">
                <a:solidFill>
                  <a:srgbClr val="FFFFFF"/>
                </a:solidFill>
                <a:latin typeface="Arial MT"/>
                <a:cs typeface="Arial MT"/>
              </a:rPr>
              <a:t>TX2: </a:t>
            </a:r>
            <a:r>
              <a:rPr lang="ru-RU" sz="1600" dirty="0">
                <a:solidFill>
                  <a:srgbClr val="FFFFFF"/>
                </a:solidFill>
                <a:latin typeface="Arial MT"/>
                <a:cs typeface="Arial MT"/>
              </a:rPr>
              <a:t>Башня постоянного тока,</a:t>
            </a:r>
          </a:p>
          <a:p>
            <a:pPr marL="263525" marR="5080" indent="-251460">
              <a:lnSpc>
                <a:spcPct val="105100"/>
              </a:lnSpc>
              <a:spcBef>
                <a:spcPts val="100"/>
              </a:spcBef>
              <a:buClr>
                <a:srgbClr val="FFFFFF"/>
              </a:buClr>
              <a:buSzPct val="90625"/>
              <a:buFont typeface="Arial MT"/>
              <a:buChar char="►"/>
              <a:tabLst>
                <a:tab pos="263525" algn="l"/>
              </a:tabLst>
            </a:pPr>
            <a:r>
              <a:rPr lang="en-US" sz="1600" dirty="0">
                <a:solidFill>
                  <a:srgbClr val="FFFFFF"/>
                </a:solidFill>
                <a:latin typeface="Arial MT"/>
                <a:cs typeface="Arial MT"/>
              </a:rPr>
              <a:t>ERP-</a:t>
            </a:r>
            <a:r>
              <a:rPr lang="ru-RU" sz="1600" dirty="0">
                <a:solidFill>
                  <a:srgbClr val="FFFFFF"/>
                </a:solidFill>
                <a:latin typeface="Arial MT"/>
                <a:cs typeface="Arial MT"/>
              </a:rPr>
              <a:t>система мощностью около 10 кВт</a:t>
            </a:r>
          </a:p>
          <a:p>
            <a:pPr marL="263525" marR="5080" indent="-251460">
              <a:lnSpc>
                <a:spcPct val="105100"/>
              </a:lnSpc>
              <a:spcBef>
                <a:spcPts val="100"/>
              </a:spcBef>
              <a:buClr>
                <a:srgbClr val="FFFFFF"/>
              </a:buClr>
              <a:buSzPct val="90625"/>
              <a:buFont typeface="Arial MT"/>
              <a:buChar char="►"/>
              <a:tabLst>
                <a:tab pos="263525" algn="l"/>
              </a:tabLst>
            </a:pPr>
            <a:r>
              <a:rPr lang="en-US" sz="1600" dirty="0">
                <a:solidFill>
                  <a:srgbClr val="FFFFFF"/>
                </a:solidFill>
                <a:latin typeface="Arial MT"/>
                <a:cs typeface="Arial MT"/>
              </a:rPr>
              <a:t>TX3: </a:t>
            </a:r>
            <a:r>
              <a:rPr lang="ru-RU" sz="1600" dirty="0">
                <a:solidFill>
                  <a:srgbClr val="FFFFFF"/>
                </a:solidFill>
                <a:latin typeface="Arial MT"/>
                <a:cs typeface="Arial MT"/>
              </a:rPr>
              <a:t>Лизинг, </a:t>
            </a:r>
            <a:r>
              <a:rPr lang="en-US" sz="1600" dirty="0">
                <a:solidFill>
                  <a:srgbClr val="FFFFFF"/>
                </a:solidFill>
                <a:latin typeface="Arial MT"/>
                <a:cs typeface="Arial MT"/>
              </a:rPr>
              <a:t>ERP-</a:t>
            </a:r>
            <a:r>
              <a:rPr lang="ru-RU" sz="1600" dirty="0">
                <a:solidFill>
                  <a:srgbClr val="FFFFFF"/>
                </a:solidFill>
                <a:latin typeface="Arial MT"/>
                <a:cs typeface="Arial MT"/>
              </a:rPr>
              <a:t>система мощностью около 10 кВт</a:t>
            </a:r>
          </a:p>
          <a:p>
            <a:pPr marL="263525" marR="5080" indent="-251460">
              <a:lnSpc>
                <a:spcPct val="105100"/>
              </a:lnSpc>
              <a:spcBef>
                <a:spcPts val="100"/>
              </a:spcBef>
              <a:buClr>
                <a:srgbClr val="FFFFFF"/>
              </a:buClr>
              <a:buSzPct val="90625"/>
              <a:buFont typeface="Arial MT"/>
              <a:buChar char="►"/>
              <a:tabLst>
                <a:tab pos="263525" algn="l"/>
              </a:tabLst>
            </a:pPr>
            <a:r>
              <a:rPr lang="ru-RU" sz="1600" dirty="0">
                <a:solidFill>
                  <a:srgbClr val="FFFFFF"/>
                </a:solidFill>
                <a:latin typeface="Arial MT"/>
                <a:cs typeface="Arial MT"/>
              </a:rPr>
              <a:t>Сверхвысокочастотный диапазон, 666 МГц</a:t>
            </a:r>
          </a:p>
          <a:p>
            <a:pPr marL="263525" marR="5080" indent="-251460">
              <a:lnSpc>
                <a:spcPct val="105100"/>
              </a:lnSpc>
              <a:spcBef>
                <a:spcPts val="100"/>
              </a:spcBef>
              <a:buClr>
                <a:srgbClr val="FFFFFF"/>
              </a:buClr>
              <a:buSzPct val="90625"/>
              <a:buFont typeface="Arial MT"/>
              <a:buChar char="►"/>
              <a:tabLst>
                <a:tab pos="263525" algn="l"/>
              </a:tabLst>
            </a:pPr>
            <a:r>
              <a:rPr lang="ru-RU" sz="1600" dirty="0">
                <a:solidFill>
                  <a:srgbClr val="FFFFFF"/>
                </a:solidFill>
                <a:latin typeface="Arial MT"/>
                <a:cs typeface="Arial MT"/>
              </a:rPr>
              <a:t>Полоса пропускания 5 МГц</a:t>
            </a:r>
            <a:endParaRPr lang="en-US" sz="16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6972" y="22114"/>
            <a:ext cx="3047999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95"/>
              </a:lnSpc>
              <a:spcBef>
                <a:spcPts val="100"/>
              </a:spcBef>
            </a:pPr>
            <a:r>
              <a:rPr lang="ru-RU" spc="-285" dirty="0">
                <a:solidFill>
                  <a:srgbClr val="FFFFFF"/>
                </a:solidFill>
              </a:rPr>
              <a:t>ПОЛЕВЫЕ ИСПЫТАНИЯ –</a:t>
            </a:r>
            <a:br>
              <a:rPr lang="ru-RU" spc="-285" dirty="0">
                <a:solidFill>
                  <a:srgbClr val="FFFFFF"/>
                </a:solidFill>
              </a:rPr>
            </a:br>
            <a:r>
              <a:rPr lang="ru-RU" spc="-285" dirty="0">
                <a:solidFill>
                  <a:srgbClr val="FFFFFF"/>
                </a:solidFill>
              </a:rPr>
              <a:t>ИСПЫТАТЕЛЬНЫЙ СТЕНД В ВЕНЕ</a:t>
            </a:r>
            <a:endParaRPr spc="-390" dirty="0">
              <a:solidFill>
                <a:srgbClr val="FFFFFF"/>
              </a:solidFill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29355" y="50292"/>
            <a:ext cx="5724525" cy="4887595"/>
            <a:chOff x="3229355" y="50292"/>
            <a:chExt cx="5724525" cy="488759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29355" y="1042416"/>
              <a:ext cx="5724144" cy="38953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92423" y="51816"/>
              <a:ext cx="836676" cy="104546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3108" y="53340"/>
              <a:ext cx="1563624" cy="104241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14644" y="50292"/>
              <a:ext cx="775716" cy="103631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427221" y="837438"/>
            <a:ext cx="3733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TX1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14825" y="836421"/>
            <a:ext cx="3733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TX2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38265" y="821563"/>
            <a:ext cx="3733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TX3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27953" y="1454022"/>
            <a:ext cx="305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TX1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12026" y="2282698"/>
            <a:ext cx="305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TX2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31638" y="3681476"/>
            <a:ext cx="305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TX3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"/>
            <a:ext cx="3048000" cy="5134610"/>
            <a:chOff x="0" y="28"/>
            <a:chExt cx="3048000" cy="5134610"/>
          </a:xfrm>
        </p:grpSpPr>
        <p:sp>
          <p:nvSpPr>
            <p:cNvPr id="3" name="object 3"/>
            <p:cNvSpPr/>
            <p:nvPr/>
          </p:nvSpPr>
          <p:spPr>
            <a:xfrm>
              <a:off x="0" y="28"/>
              <a:ext cx="3048000" cy="5134610"/>
            </a:xfrm>
            <a:custGeom>
              <a:avLst/>
              <a:gdLst/>
              <a:ahLst/>
              <a:cxnLst/>
              <a:rect l="l" t="t" r="r" b="b"/>
              <a:pathLst>
                <a:path w="3048000" h="5134610">
                  <a:moveTo>
                    <a:pt x="3047383" y="0"/>
                  </a:moveTo>
                  <a:lnTo>
                    <a:pt x="0" y="0"/>
                  </a:lnTo>
                  <a:lnTo>
                    <a:pt x="0" y="5134395"/>
                  </a:lnTo>
                  <a:lnTo>
                    <a:pt x="3047383" y="5134395"/>
                  </a:lnTo>
                  <a:lnTo>
                    <a:pt x="3047383" y="0"/>
                  </a:lnTo>
                  <a:close/>
                </a:path>
              </a:pathLst>
            </a:custGeom>
            <a:solidFill>
              <a:srgbClr val="000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02678"/>
              <a:ext cx="3048000" cy="3432175"/>
            </a:xfrm>
            <a:custGeom>
              <a:avLst/>
              <a:gdLst/>
              <a:ahLst/>
              <a:cxnLst/>
              <a:rect l="l" t="t" r="r" b="b"/>
              <a:pathLst>
                <a:path w="3048000" h="3432175">
                  <a:moveTo>
                    <a:pt x="2328952" y="0"/>
                  </a:moveTo>
                  <a:lnTo>
                    <a:pt x="0" y="2197012"/>
                  </a:lnTo>
                  <a:lnTo>
                    <a:pt x="0" y="3431745"/>
                  </a:lnTo>
                  <a:lnTo>
                    <a:pt x="3047383" y="3431745"/>
                  </a:lnTo>
                  <a:lnTo>
                    <a:pt x="3047383" y="677632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2778"/>
              <a:ext cx="3048000" cy="2882265"/>
            </a:xfrm>
            <a:custGeom>
              <a:avLst/>
              <a:gdLst/>
              <a:ahLst/>
              <a:cxnLst/>
              <a:rect l="l" t="t" r="r" b="b"/>
              <a:pathLst>
                <a:path w="3048000" h="2882265">
                  <a:moveTo>
                    <a:pt x="2328952" y="0"/>
                  </a:moveTo>
                  <a:lnTo>
                    <a:pt x="0" y="2197444"/>
                  </a:lnTo>
                  <a:lnTo>
                    <a:pt x="0" y="2881645"/>
                  </a:lnTo>
                  <a:lnTo>
                    <a:pt x="3047383" y="2881645"/>
                  </a:lnTo>
                  <a:lnTo>
                    <a:pt x="3047383" y="677759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6269" y="3188139"/>
              <a:ext cx="2781300" cy="1946910"/>
            </a:xfrm>
            <a:custGeom>
              <a:avLst/>
              <a:gdLst/>
              <a:ahLst/>
              <a:cxnLst/>
              <a:rect l="l" t="t" r="r" b="b"/>
              <a:pathLst>
                <a:path w="2781300" h="1946910">
                  <a:moveTo>
                    <a:pt x="2062683" y="0"/>
                  </a:moveTo>
                  <a:lnTo>
                    <a:pt x="0" y="1946284"/>
                  </a:lnTo>
                  <a:lnTo>
                    <a:pt x="2781114" y="1946284"/>
                  </a:lnTo>
                  <a:lnTo>
                    <a:pt x="2781114" y="677759"/>
                  </a:lnTo>
                  <a:lnTo>
                    <a:pt x="2062683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51524" y="4778303"/>
              <a:ext cx="755015" cy="356235"/>
            </a:xfrm>
            <a:custGeom>
              <a:avLst/>
              <a:gdLst/>
              <a:ahLst/>
              <a:cxnLst/>
              <a:rect l="l" t="t" r="r" b="b"/>
              <a:pathLst>
                <a:path w="755014" h="356235">
                  <a:moveTo>
                    <a:pt x="377428" y="0"/>
                  </a:moveTo>
                  <a:lnTo>
                    <a:pt x="0" y="356120"/>
                  </a:lnTo>
                  <a:lnTo>
                    <a:pt x="754856" y="356120"/>
                  </a:lnTo>
                  <a:lnTo>
                    <a:pt x="377428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7268" y="206451"/>
            <a:ext cx="3691332" cy="148771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585"/>
              </a:spcBef>
            </a:pPr>
            <a:r>
              <a:rPr lang="ru-RU" spc="-285" dirty="0">
                <a:solidFill>
                  <a:srgbClr val="FFFFFF"/>
                </a:solidFill>
              </a:rPr>
              <a:t>ПОЛЕВЫЕ ИСПЫТАНИЯ В ГОРОДСКИХ/ПРИГОРОДНЫХ УСЛОВИЯХ</a:t>
            </a:r>
            <a:endParaRPr spc="-340" dirty="0">
              <a:solidFill>
                <a:srgbClr val="FFFFFF"/>
              </a:solidFill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6016" y="926591"/>
            <a:ext cx="5852159" cy="329031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"/>
            <a:ext cx="3048000" cy="5134610"/>
            <a:chOff x="0" y="28"/>
            <a:chExt cx="3048000" cy="5134610"/>
          </a:xfrm>
        </p:grpSpPr>
        <p:sp>
          <p:nvSpPr>
            <p:cNvPr id="3" name="object 3"/>
            <p:cNvSpPr/>
            <p:nvPr/>
          </p:nvSpPr>
          <p:spPr>
            <a:xfrm>
              <a:off x="0" y="28"/>
              <a:ext cx="3048000" cy="5134610"/>
            </a:xfrm>
            <a:custGeom>
              <a:avLst/>
              <a:gdLst/>
              <a:ahLst/>
              <a:cxnLst/>
              <a:rect l="l" t="t" r="r" b="b"/>
              <a:pathLst>
                <a:path w="3048000" h="5134610">
                  <a:moveTo>
                    <a:pt x="3047383" y="0"/>
                  </a:moveTo>
                  <a:lnTo>
                    <a:pt x="0" y="0"/>
                  </a:lnTo>
                  <a:lnTo>
                    <a:pt x="0" y="5134395"/>
                  </a:lnTo>
                  <a:lnTo>
                    <a:pt x="3047383" y="5134395"/>
                  </a:lnTo>
                  <a:lnTo>
                    <a:pt x="3047383" y="0"/>
                  </a:lnTo>
                  <a:close/>
                </a:path>
              </a:pathLst>
            </a:custGeom>
            <a:solidFill>
              <a:srgbClr val="000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02678"/>
              <a:ext cx="3048000" cy="3432175"/>
            </a:xfrm>
            <a:custGeom>
              <a:avLst/>
              <a:gdLst/>
              <a:ahLst/>
              <a:cxnLst/>
              <a:rect l="l" t="t" r="r" b="b"/>
              <a:pathLst>
                <a:path w="3048000" h="3432175">
                  <a:moveTo>
                    <a:pt x="2328952" y="0"/>
                  </a:moveTo>
                  <a:lnTo>
                    <a:pt x="0" y="2197012"/>
                  </a:lnTo>
                  <a:lnTo>
                    <a:pt x="0" y="3431745"/>
                  </a:lnTo>
                  <a:lnTo>
                    <a:pt x="3047383" y="3431745"/>
                  </a:lnTo>
                  <a:lnTo>
                    <a:pt x="3047383" y="677632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2778"/>
              <a:ext cx="3048000" cy="2882265"/>
            </a:xfrm>
            <a:custGeom>
              <a:avLst/>
              <a:gdLst/>
              <a:ahLst/>
              <a:cxnLst/>
              <a:rect l="l" t="t" r="r" b="b"/>
              <a:pathLst>
                <a:path w="3048000" h="2882265">
                  <a:moveTo>
                    <a:pt x="2328952" y="0"/>
                  </a:moveTo>
                  <a:lnTo>
                    <a:pt x="0" y="2197444"/>
                  </a:lnTo>
                  <a:lnTo>
                    <a:pt x="0" y="2881645"/>
                  </a:lnTo>
                  <a:lnTo>
                    <a:pt x="3047383" y="2881645"/>
                  </a:lnTo>
                  <a:lnTo>
                    <a:pt x="3047383" y="677759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6269" y="3188139"/>
              <a:ext cx="2781300" cy="1946910"/>
            </a:xfrm>
            <a:custGeom>
              <a:avLst/>
              <a:gdLst/>
              <a:ahLst/>
              <a:cxnLst/>
              <a:rect l="l" t="t" r="r" b="b"/>
              <a:pathLst>
                <a:path w="2781300" h="1946910">
                  <a:moveTo>
                    <a:pt x="2062683" y="0"/>
                  </a:moveTo>
                  <a:lnTo>
                    <a:pt x="0" y="1946284"/>
                  </a:lnTo>
                  <a:lnTo>
                    <a:pt x="2781114" y="1946284"/>
                  </a:lnTo>
                  <a:lnTo>
                    <a:pt x="2781114" y="677759"/>
                  </a:lnTo>
                  <a:lnTo>
                    <a:pt x="2062683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51524" y="4778303"/>
              <a:ext cx="755015" cy="356235"/>
            </a:xfrm>
            <a:custGeom>
              <a:avLst/>
              <a:gdLst/>
              <a:ahLst/>
              <a:cxnLst/>
              <a:rect l="l" t="t" r="r" b="b"/>
              <a:pathLst>
                <a:path w="755014" h="356235">
                  <a:moveTo>
                    <a:pt x="377428" y="0"/>
                  </a:moveTo>
                  <a:lnTo>
                    <a:pt x="0" y="356120"/>
                  </a:lnTo>
                  <a:lnTo>
                    <a:pt x="754856" y="356120"/>
                  </a:lnTo>
                  <a:lnTo>
                    <a:pt x="377428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68" y="1680235"/>
            <a:ext cx="3386532" cy="31229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25" marR="232410" indent="-251460">
              <a:lnSpc>
                <a:spcPct val="105000"/>
              </a:lnSpc>
              <a:spcBef>
                <a:spcPts val="100"/>
              </a:spcBef>
              <a:buClr>
                <a:srgbClr val="FFFFFF"/>
              </a:buClr>
              <a:buSzPct val="90625"/>
              <a:buFont typeface="Arial MT"/>
              <a:buChar char="►"/>
              <a:tabLst>
                <a:tab pos="263525" algn="l"/>
              </a:tabLst>
            </a:pPr>
            <a:r>
              <a:rPr lang="ru-RU" sz="1600" dirty="0">
                <a:solidFill>
                  <a:srgbClr val="FFFFFF"/>
                </a:solidFill>
                <a:latin typeface="Arial MT"/>
                <a:cs typeface="Arial MT"/>
              </a:rPr>
              <a:t>Медленно перемещается из-за некомпенсированного смещения тактовой частоты неидеально синхронизированных передатчиков</a:t>
            </a:r>
          </a:p>
          <a:p>
            <a:pPr marL="263525" marR="232410" indent="-251460">
              <a:lnSpc>
                <a:spcPct val="105000"/>
              </a:lnSpc>
              <a:spcBef>
                <a:spcPts val="100"/>
              </a:spcBef>
              <a:buClr>
                <a:srgbClr val="FFFFFF"/>
              </a:buClr>
              <a:buSzPct val="90625"/>
              <a:buFont typeface="Arial MT"/>
              <a:buChar char="►"/>
              <a:tabLst>
                <a:tab pos="263525" algn="l"/>
              </a:tabLst>
            </a:pPr>
            <a:r>
              <a:rPr lang="ru-RU" sz="1600" dirty="0">
                <a:solidFill>
                  <a:srgbClr val="FFFFFF"/>
                </a:solidFill>
                <a:latin typeface="Arial MT"/>
                <a:cs typeface="Arial MT"/>
              </a:rPr>
              <a:t>Влияние внешнего GPS-навигатора, а не самих передатчиков</a:t>
            </a:r>
          </a:p>
          <a:p>
            <a:pPr marL="263525" marR="232410" indent="-251460">
              <a:lnSpc>
                <a:spcPct val="105000"/>
              </a:lnSpc>
              <a:spcBef>
                <a:spcPts val="100"/>
              </a:spcBef>
              <a:buClr>
                <a:srgbClr val="FFFFFF"/>
              </a:buClr>
              <a:buSzPct val="90625"/>
              <a:buFont typeface="Arial MT"/>
              <a:buChar char="►"/>
              <a:tabLst>
                <a:tab pos="263525" algn="l"/>
              </a:tabLst>
            </a:pPr>
            <a:r>
              <a:rPr lang="ru-RU" sz="1600" dirty="0">
                <a:solidFill>
                  <a:srgbClr val="FFFFFF"/>
                </a:solidFill>
                <a:latin typeface="Arial MT"/>
                <a:cs typeface="Arial MT"/>
              </a:rPr>
              <a:t>Погрешность из-за дрожания передатчика ниже, примерно на ~30 м</a:t>
            </a:r>
            <a:endParaRPr lang="en-US" sz="16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7268" y="206451"/>
            <a:ext cx="4681932" cy="148771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585"/>
              </a:spcBef>
            </a:pPr>
            <a:r>
              <a:rPr lang="ru-RU" spc="-285" dirty="0">
                <a:solidFill>
                  <a:srgbClr val="FFFFFF"/>
                </a:solidFill>
              </a:rPr>
              <a:t>ПОЛЕВЫЕ ИСПЫТАНИЯ – ТОЧЕЧНЫЙ ГРАФИК СТАТИЧЕСКОГО МЕСТОПОЛОЖЕНИЯ</a:t>
            </a:r>
            <a:endParaRPr spc="-345" dirty="0">
              <a:solidFill>
                <a:srgbClr val="FFFFFF"/>
              </a:solidFill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1464" y="1080516"/>
            <a:ext cx="5158740" cy="322478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429881" y="628903"/>
            <a:ext cx="9702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50m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radius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145535" y="839724"/>
            <a:ext cx="5591810" cy="3771900"/>
            <a:chOff x="3145535" y="839724"/>
            <a:chExt cx="5591810" cy="3771900"/>
          </a:xfrm>
        </p:grpSpPr>
        <p:sp>
          <p:nvSpPr>
            <p:cNvPr id="13" name="object 13"/>
            <p:cNvSpPr/>
            <p:nvPr/>
          </p:nvSpPr>
          <p:spPr>
            <a:xfrm>
              <a:off x="3145536" y="923543"/>
              <a:ext cx="5591810" cy="3688079"/>
            </a:xfrm>
            <a:custGeom>
              <a:avLst/>
              <a:gdLst/>
              <a:ahLst/>
              <a:cxnLst/>
              <a:rect l="l" t="t" r="r" b="b"/>
              <a:pathLst>
                <a:path w="5591809" h="3688079">
                  <a:moveTo>
                    <a:pt x="5591556" y="152400"/>
                  </a:moveTo>
                  <a:lnTo>
                    <a:pt x="1159764" y="152400"/>
                  </a:lnTo>
                  <a:lnTo>
                    <a:pt x="1159764" y="0"/>
                  </a:lnTo>
                  <a:lnTo>
                    <a:pt x="64008" y="0"/>
                  </a:lnTo>
                  <a:lnTo>
                    <a:pt x="64008" y="3278124"/>
                  </a:lnTo>
                  <a:lnTo>
                    <a:pt x="0" y="3278124"/>
                  </a:lnTo>
                  <a:lnTo>
                    <a:pt x="0" y="3485388"/>
                  </a:lnTo>
                  <a:lnTo>
                    <a:pt x="64008" y="3485388"/>
                  </a:lnTo>
                  <a:lnTo>
                    <a:pt x="64008" y="3688080"/>
                  </a:lnTo>
                  <a:lnTo>
                    <a:pt x="1159764" y="3688080"/>
                  </a:lnTo>
                  <a:lnTo>
                    <a:pt x="1159764" y="3485388"/>
                  </a:lnTo>
                  <a:lnTo>
                    <a:pt x="5375148" y="3485388"/>
                  </a:lnTo>
                  <a:lnTo>
                    <a:pt x="5375148" y="3278124"/>
                  </a:lnTo>
                  <a:lnTo>
                    <a:pt x="1159764" y="3278124"/>
                  </a:lnTo>
                  <a:lnTo>
                    <a:pt x="1159764" y="361188"/>
                  </a:lnTo>
                  <a:lnTo>
                    <a:pt x="5591556" y="361188"/>
                  </a:lnTo>
                  <a:lnTo>
                    <a:pt x="5591556" y="152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33209" y="839724"/>
              <a:ext cx="808355" cy="1306195"/>
            </a:xfrm>
            <a:custGeom>
              <a:avLst/>
              <a:gdLst/>
              <a:ahLst/>
              <a:cxnLst/>
              <a:rect l="l" t="t" r="r" b="b"/>
              <a:pathLst>
                <a:path w="808354" h="1306195">
                  <a:moveTo>
                    <a:pt x="10795" y="1178687"/>
                  </a:moveTo>
                  <a:lnTo>
                    <a:pt x="0" y="1306068"/>
                  </a:lnTo>
                  <a:lnTo>
                    <a:pt x="108331" y="1238377"/>
                  </a:lnTo>
                  <a:lnTo>
                    <a:pt x="102312" y="1234694"/>
                  </a:lnTo>
                  <a:lnTo>
                    <a:pt x="65913" y="1234694"/>
                  </a:lnTo>
                  <a:lnTo>
                    <a:pt x="33400" y="1214882"/>
                  </a:lnTo>
                  <a:lnTo>
                    <a:pt x="43346" y="1198607"/>
                  </a:lnTo>
                  <a:lnTo>
                    <a:pt x="10795" y="1178687"/>
                  </a:lnTo>
                  <a:close/>
                </a:path>
                <a:path w="808354" h="1306195">
                  <a:moveTo>
                    <a:pt x="43346" y="1198607"/>
                  </a:moveTo>
                  <a:lnTo>
                    <a:pt x="33400" y="1214882"/>
                  </a:lnTo>
                  <a:lnTo>
                    <a:pt x="65913" y="1234694"/>
                  </a:lnTo>
                  <a:lnTo>
                    <a:pt x="75820" y="1218481"/>
                  </a:lnTo>
                  <a:lnTo>
                    <a:pt x="43346" y="1198607"/>
                  </a:lnTo>
                  <a:close/>
                </a:path>
                <a:path w="808354" h="1306195">
                  <a:moveTo>
                    <a:pt x="75820" y="1218481"/>
                  </a:moveTo>
                  <a:lnTo>
                    <a:pt x="65913" y="1234694"/>
                  </a:lnTo>
                  <a:lnTo>
                    <a:pt x="102312" y="1234694"/>
                  </a:lnTo>
                  <a:lnTo>
                    <a:pt x="75820" y="1218481"/>
                  </a:lnTo>
                  <a:close/>
                </a:path>
                <a:path w="808354" h="1306195">
                  <a:moveTo>
                    <a:pt x="775843" y="0"/>
                  </a:moveTo>
                  <a:lnTo>
                    <a:pt x="43346" y="1198607"/>
                  </a:lnTo>
                  <a:lnTo>
                    <a:pt x="75820" y="1218481"/>
                  </a:lnTo>
                  <a:lnTo>
                    <a:pt x="808355" y="19812"/>
                  </a:lnTo>
                  <a:lnTo>
                    <a:pt x="77584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"/>
            <a:ext cx="3048000" cy="5134610"/>
            <a:chOff x="0" y="28"/>
            <a:chExt cx="3048000" cy="5134610"/>
          </a:xfrm>
        </p:grpSpPr>
        <p:sp>
          <p:nvSpPr>
            <p:cNvPr id="3" name="object 3"/>
            <p:cNvSpPr/>
            <p:nvPr/>
          </p:nvSpPr>
          <p:spPr>
            <a:xfrm>
              <a:off x="0" y="28"/>
              <a:ext cx="3048000" cy="5134610"/>
            </a:xfrm>
            <a:custGeom>
              <a:avLst/>
              <a:gdLst/>
              <a:ahLst/>
              <a:cxnLst/>
              <a:rect l="l" t="t" r="r" b="b"/>
              <a:pathLst>
                <a:path w="3048000" h="5134610">
                  <a:moveTo>
                    <a:pt x="3047383" y="0"/>
                  </a:moveTo>
                  <a:lnTo>
                    <a:pt x="0" y="0"/>
                  </a:lnTo>
                  <a:lnTo>
                    <a:pt x="0" y="5134395"/>
                  </a:lnTo>
                  <a:lnTo>
                    <a:pt x="3047383" y="5134395"/>
                  </a:lnTo>
                  <a:lnTo>
                    <a:pt x="3047383" y="0"/>
                  </a:lnTo>
                  <a:close/>
                </a:path>
              </a:pathLst>
            </a:custGeom>
            <a:solidFill>
              <a:srgbClr val="000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02678"/>
              <a:ext cx="3048000" cy="3432175"/>
            </a:xfrm>
            <a:custGeom>
              <a:avLst/>
              <a:gdLst/>
              <a:ahLst/>
              <a:cxnLst/>
              <a:rect l="l" t="t" r="r" b="b"/>
              <a:pathLst>
                <a:path w="3048000" h="3432175">
                  <a:moveTo>
                    <a:pt x="2328952" y="0"/>
                  </a:moveTo>
                  <a:lnTo>
                    <a:pt x="0" y="2197012"/>
                  </a:lnTo>
                  <a:lnTo>
                    <a:pt x="0" y="3431745"/>
                  </a:lnTo>
                  <a:lnTo>
                    <a:pt x="3047383" y="3431745"/>
                  </a:lnTo>
                  <a:lnTo>
                    <a:pt x="3047383" y="677632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2778"/>
              <a:ext cx="3048000" cy="2882265"/>
            </a:xfrm>
            <a:custGeom>
              <a:avLst/>
              <a:gdLst/>
              <a:ahLst/>
              <a:cxnLst/>
              <a:rect l="l" t="t" r="r" b="b"/>
              <a:pathLst>
                <a:path w="3048000" h="2882265">
                  <a:moveTo>
                    <a:pt x="2328952" y="0"/>
                  </a:moveTo>
                  <a:lnTo>
                    <a:pt x="0" y="2197444"/>
                  </a:lnTo>
                  <a:lnTo>
                    <a:pt x="0" y="2881645"/>
                  </a:lnTo>
                  <a:lnTo>
                    <a:pt x="3047383" y="2881645"/>
                  </a:lnTo>
                  <a:lnTo>
                    <a:pt x="3047383" y="677759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6269" y="3188139"/>
              <a:ext cx="2781300" cy="1946910"/>
            </a:xfrm>
            <a:custGeom>
              <a:avLst/>
              <a:gdLst/>
              <a:ahLst/>
              <a:cxnLst/>
              <a:rect l="l" t="t" r="r" b="b"/>
              <a:pathLst>
                <a:path w="2781300" h="1946910">
                  <a:moveTo>
                    <a:pt x="2062683" y="0"/>
                  </a:moveTo>
                  <a:lnTo>
                    <a:pt x="0" y="1946284"/>
                  </a:lnTo>
                  <a:lnTo>
                    <a:pt x="2781114" y="1946284"/>
                  </a:lnTo>
                  <a:lnTo>
                    <a:pt x="2781114" y="677759"/>
                  </a:lnTo>
                  <a:lnTo>
                    <a:pt x="2062683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51524" y="4778303"/>
              <a:ext cx="755015" cy="356235"/>
            </a:xfrm>
            <a:custGeom>
              <a:avLst/>
              <a:gdLst/>
              <a:ahLst/>
              <a:cxnLst/>
              <a:rect l="l" t="t" r="r" b="b"/>
              <a:pathLst>
                <a:path w="755014" h="356235">
                  <a:moveTo>
                    <a:pt x="377428" y="0"/>
                  </a:moveTo>
                  <a:lnTo>
                    <a:pt x="0" y="356120"/>
                  </a:lnTo>
                  <a:lnTo>
                    <a:pt x="754856" y="356120"/>
                  </a:lnTo>
                  <a:lnTo>
                    <a:pt x="377428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68" y="1984629"/>
            <a:ext cx="3767532" cy="2650597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63525" marR="134620" indent="-251460">
              <a:lnSpc>
                <a:spcPct val="104900"/>
              </a:lnSpc>
              <a:spcBef>
                <a:spcPts val="1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1500" dirty="0">
                <a:solidFill>
                  <a:srgbClr val="FFFFFF"/>
                </a:solidFill>
                <a:latin typeface="Arial MT"/>
                <a:cs typeface="Arial MT"/>
              </a:rPr>
              <a:t>Приемник находился на крыше штаб-квартиры ORF в фиксированном положении во время измерения</a:t>
            </a:r>
          </a:p>
          <a:p>
            <a:pPr marL="263525" marR="134620" indent="-251460">
              <a:lnSpc>
                <a:spcPct val="104900"/>
              </a:lnSpc>
              <a:spcBef>
                <a:spcPts val="1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1500" dirty="0">
                <a:solidFill>
                  <a:srgbClr val="FFFFFF"/>
                </a:solidFill>
                <a:latin typeface="Arial MT"/>
                <a:cs typeface="Arial MT"/>
              </a:rPr>
              <a:t>Общее облако рассеяния</a:t>
            </a:r>
          </a:p>
          <a:p>
            <a:pPr marL="263525" marR="134620" indent="-251460">
              <a:lnSpc>
                <a:spcPct val="104900"/>
              </a:lnSpc>
              <a:spcBef>
                <a:spcPts val="1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1500" dirty="0">
                <a:solidFill>
                  <a:srgbClr val="FFFFFF"/>
                </a:solidFill>
                <a:latin typeface="Arial MT"/>
                <a:cs typeface="Arial MT"/>
              </a:rPr>
              <a:t>медленно перемещалось с течением времени</a:t>
            </a:r>
          </a:p>
          <a:p>
            <a:pPr marL="263525" marR="134620" indent="-251460">
              <a:lnSpc>
                <a:spcPct val="104900"/>
              </a:lnSpc>
              <a:spcBef>
                <a:spcPts val="1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1500" dirty="0">
                <a:solidFill>
                  <a:srgbClr val="FFFFFF"/>
                </a:solidFill>
                <a:latin typeface="Arial MT"/>
                <a:cs typeface="Arial MT"/>
              </a:rPr>
              <a:t>Также были оценены первые 20 минут теста. Оставшаяся неопределенность составила всего 11 м для 50% и 24 м для 95% действительных исправлений.</a:t>
            </a:r>
            <a:endParaRPr lang="en-US" sz="15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7268" y="206451"/>
            <a:ext cx="4453332" cy="1134541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585"/>
              </a:spcBef>
            </a:pPr>
            <a:r>
              <a:rPr lang="ru-RU" spc="-285" dirty="0">
                <a:solidFill>
                  <a:srgbClr val="FFFFFF"/>
                </a:solidFill>
              </a:rPr>
              <a:t>ПОЛЕВЫЕ ИСПЫТАНИЯ – СТАТИЧЕСКИЕ ИЗМЕРЕНИЯ В ШТАБ-КВАРТИРЕ ORF</a:t>
            </a:r>
            <a:endParaRPr spc="-395" dirty="0">
              <a:solidFill>
                <a:srgbClr val="FFFFFF"/>
              </a:solidFill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3628" y="164592"/>
            <a:ext cx="3009900" cy="23591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3628" y="2714244"/>
            <a:ext cx="3009900" cy="232867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287" y="4845811"/>
            <a:ext cx="13392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6865" algn="l"/>
              </a:tabLst>
            </a:pPr>
            <a:r>
              <a:rPr sz="1000" spc="-25" dirty="0">
                <a:latin typeface="Arial MT"/>
                <a:cs typeface="Arial MT"/>
              </a:rPr>
              <a:t>25</a:t>
            </a:r>
            <a:r>
              <a:rPr sz="1000" dirty="0">
                <a:latin typeface="Arial MT"/>
                <a:cs typeface="Arial MT"/>
              </a:rPr>
              <a:t>	</a:t>
            </a:r>
            <a:r>
              <a:rPr sz="1500" baseline="2777" dirty="0">
                <a:latin typeface="Arial MT"/>
                <a:cs typeface="Arial MT"/>
              </a:rPr>
              <a:t>Rohde</a:t>
            </a:r>
            <a:r>
              <a:rPr sz="1500" spc="-30" baseline="2777" dirty="0">
                <a:latin typeface="Arial MT"/>
                <a:cs typeface="Arial MT"/>
              </a:rPr>
              <a:t> </a:t>
            </a:r>
            <a:r>
              <a:rPr sz="1500" baseline="2777" dirty="0">
                <a:latin typeface="Arial MT"/>
                <a:cs typeface="Arial MT"/>
              </a:rPr>
              <a:t>&amp;</a:t>
            </a:r>
            <a:r>
              <a:rPr sz="1500" spc="-22" baseline="2777" dirty="0">
                <a:latin typeface="Arial MT"/>
                <a:cs typeface="Arial MT"/>
              </a:rPr>
              <a:t> </a:t>
            </a:r>
            <a:r>
              <a:rPr sz="1500" spc="-15" baseline="2777" dirty="0">
                <a:latin typeface="Arial MT"/>
                <a:cs typeface="Arial MT"/>
              </a:rPr>
              <a:t>Schwarz</a:t>
            </a:r>
            <a:endParaRPr sz="1500" baseline="2777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1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270" dirty="0"/>
              <a:t>3 – СЕТЕВАЯ СИНХРОНИЗАЦИЯ</a:t>
            </a:r>
            <a:endParaRPr spc="-340" dirty="0"/>
          </a:p>
        </p:txBody>
      </p:sp>
      <p:sp>
        <p:nvSpPr>
          <p:cNvPr id="4" name="object 4"/>
          <p:cNvSpPr txBox="1"/>
          <p:nvPr/>
        </p:nvSpPr>
        <p:spPr>
          <a:xfrm>
            <a:off x="2119376" y="4845811"/>
            <a:ext cx="2887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12/06/2023</a:t>
            </a:r>
            <a:r>
              <a:rPr sz="1000" spc="45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5G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based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PNT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TV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Transmitters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5748" y="1066800"/>
            <a:ext cx="3593591" cy="359359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634742" y="4514189"/>
            <a:ext cx="932180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solidFill>
                  <a:srgbClr val="FFFFFF"/>
                </a:solidFill>
                <a:latin typeface="Roboto"/>
                <a:cs typeface="Roboto"/>
              </a:rPr>
              <a:t>Cícatcd</a:t>
            </a:r>
            <a:r>
              <a:rPr sz="5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500" dirty="0">
                <a:solidFill>
                  <a:srgbClr val="FFFFFF"/>
                </a:solidFill>
                <a:latin typeface="Roboto"/>
                <a:cs typeface="Roboto"/>
              </a:rPr>
              <a:t>witk </a:t>
            </a:r>
            <a:r>
              <a:rPr sz="500" spc="-65" dirty="0">
                <a:solidFill>
                  <a:srgbClr val="FFFFFF"/>
                </a:solidFill>
                <a:latin typeface="Roboto"/>
                <a:cs typeface="Roboto"/>
              </a:rPr>
              <a:t>Bi⭲g</a:t>
            </a:r>
            <a:r>
              <a:rPr sz="500" dirty="0">
                <a:solidFill>
                  <a:srgbClr val="FFFFFF"/>
                </a:solidFill>
                <a:latin typeface="Roboto"/>
                <a:cs typeface="Roboto"/>
              </a:rPr>
              <a:t> imagc</a:t>
            </a:r>
            <a:r>
              <a:rPr sz="500" spc="-10" dirty="0">
                <a:solidFill>
                  <a:srgbClr val="FFFFFF"/>
                </a:solidFill>
                <a:latin typeface="Roboto"/>
                <a:cs typeface="Roboto"/>
              </a:rPr>
              <a:t> cícatoí</a:t>
            </a:r>
            <a:endParaRPr sz="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"/>
            <a:ext cx="3087370" cy="5134610"/>
            <a:chOff x="0" y="28"/>
            <a:chExt cx="3087370" cy="5134610"/>
          </a:xfrm>
        </p:grpSpPr>
        <p:sp>
          <p:nvSpPr>
            <p:cNvPr id="3" name="object 3"/>
            <p:cNvSpPr/>
            <p:nvPr/>
          </p:nvSpPr>
          <p:spPr>
            <a:xfrm>
              <a:off x="0" y="28"/>
              <a:ext cx="3087370" cy="5134610"/>
            </a:xfrm>
            <a:custGeom>
              <a:avLst/>
              <a:gdLst/>
              <a:ahLst/>
              <a:cxnLst/>
              <a:rect l="l" t="t" r="r" b="b"/>
              <a:pathLst>
                <a:path w="3087370" h="5134610">
                  <a:moveTo>
                    <a:pt x="3086811" y="0"/>
                  </a:moveTo>
                  <a:lnTo>
                    <a:pt x="0" y="0"/>
                  </a:lnTo>
                  <a:lnTo>
                    <a:pt x="0" y="5134395"/>
                  </a:lnTo>
                  <a:lnTo>
                    <a:pt x="3086811" y="5134395"/>
                  </a:lnTo>
                  <a:lnTo>
                    <a:pt x="3086811" y="0"/>
                  </a:lnTo>
                  <a:close/>
                </a:path>
              </a:pathLst>
            </a:custGeom>
            <a:solidFill>
              <a:srgbClr val="000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02678"/>
              <a:ext cx="3087370" cy="3432175"/>
            </a:xfrm>
            <a:custGeom>
              <a:avLst/>
              <a:gdLst/>
              <a:ahLst/>
              <a:cxnLst/>
              <a:rect l="l" t="t" r="r" b="b"/>
              <a:pathLst>
                <a:path w="3087370" h="3432175">
                  <a:moveTo>
                    <a:pt x="2359085" y="0"/>
                  </a:moveTo>
                  <a:lnTo>
                    <a:pt x="0" y="2197012"/>
                  </a:lnTo>
                  <a:lnTo>
                    <a:pt x="0" y="3431745"/>
                  </a:lnTo>
                  <a:lnTo>
                    <a:pt x="3086811" y="3431745"/>
                  </a:lnTo>
                  <a:lnTo>
                    <a:pt x="3086811" y="677632"/>
                  </a:lnTo>
                  <a:lnTo>
                    <a:pt x="2359085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2778"/>
              <a:ext cx="3087370" cy="2882265"/>
            </a:xfrm>
            <a:custGeom>
              <a:avLst/>
              <a:gdLst/>
              <a:ahLst/>
              <a:cxnLst/>
              <a:rect l="l" t="t" r="r" b="b"/>
              <a:pathLst>
                <a:path w="3087370" h="2882265">
                  <a:moveTo>
                    <a:pt x="2359085" y="0"/>
                  </a:moveTo>
                  <a:lnTo>
                    <a:pt x="0" y="2197444"/>
                  </a:lnTo>
                  <a:lnTo>
                    <a:pt x="0" y="2881645"/>
                  </a:lnTo>
                  <a:lnTo>
                    <a:pt x="3086811" y="2881645"/>
                  </a:lnTo>
                  <a:lnTo>
                    <a:pt x="3086811" y="677759"/>
                  </a:lnTo>
                  <a:lnTo>
                    <a:pt x="2359085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9714" y="3188139"/>
              <a:ext cx="2817495" cy="1946910"/>
            </a:xfrm>
            <a:custGeom>
              <a:avLst/>
              <a:gdLst/>
              <a:ahLst/>
              <a:cxnLst/>
              <a:rect l="l" t="t" r="r" b="b"/>
              <a:pathLst>
                <a:path w="2817495" h="1946910">
                  <a:moveTo>
                    <a:pt x="2089370" y="0"/>
                  </a:moveTo>
                  <a:lnTo>
                    <a:pt x="0" y="1946284"/>
                  </a:lnTo>
                  <a:lnTo>
                    <a:pt x="2817096" y="1946284"/>
                  </a:lnTo>
                  <a:lnTo>
                    <a:pt x="2817096" y="677759"/>
                  </a:lnTo>
                  <a:lnTo>
                    <a:pt x="2089370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76773" y="4778303"/>
              <a:ext cx="765175" cy="356235"/>
            </a:xfrm>
            <a:custGeom>
              <a:avLst/>
              <a:gdLst/>
              <a:ahLst/>
              <a:cxnLst/>
              <a:rect l="l" t="t" r="r" b="b"/>
              <a:pathLst>
                <a:path w="765175" h="356235">
                  <a:moveTo>
                    <a:pt x="382311" y="0"/>
                  </a:moveTo>
                  <a:lnTo>
                    <a:pt x="0" y="356120"/>
                  </a:lnTo>
                  <a:lnTo>
                    <a:pt x="764622" y="356120"/>
                  </a:lnTo>
                  <a:lnTo>
                    <a:pt x="382311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68" y="1111122"/>
            <a:ext cx="3462732" cy="3153877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63525" marR="354965" indent="-251460">
              <a:lnSpc>
                <a:spcPct val="105000"/>
              </a:lnSpc>
              <a:spcBef>
                <a:spcPts val="20"/>
              </a:spcBef>
              <a:buClr>
                <a:srgbClr val="FFFFFF"/>
              </a:buClr>
              <a:buSzPct val="89285"/>
              <a:buFont typeface="Arial MT"/>
              <a:buChar char="►"/>
              <a:tabLst>
                <a:tab pos="263525" algn="l"/>
              </a:tabLst>
            </a:pPr>
            <a:r>
              <a:rPr lang="ru-RU" sz="1400" dirty="0">
                <a:solidFill>
                  <a:srgbClr val="FFFFFF"/>
                </a:solidFill>
                <a:latin typeface="Arial MT"/>
                <a:cs typeface="Arial MT"/>
              </a:rPr>
              <a:t>Телевизионные передатчики имеют широкополосную связь с игровыми центрами</a:t>
            </a:r>
          </a:p>
          <a:p>
            <a:pPr marL="263525" marR="354965" indent="-251460">
              <a:lnSpc>
                <a:spcPct val="105000"/>
              </a:lnSpc>
              <a:spcBef>
                <a:spcPts val="20"/>
              </a:spcBef>
              <a:buClr>
                <a:srgbClr val="FFFFFF"/>
              </a:buClr>
              <a:buSzPct val="89285"/>
              <a:buFont typeface="Arial MT"/>
              <a:buChar char="►"/>
              <a:tabLst>
                <a:tab pos="263525" algn="l"/>
              </a:tabLst>
            </a:pPr>
            <a:r>
              <a:rPr lang="ru-RU" sz="1400" dirty="0">
                <a:solidFill>
                  <a:srgbClr val="FFFFFF"/>
                </a:solidFill>
                <a:latin typeface="Arial MT"/>
                <a:cs typeface="Arial MT"/>
              </a:rPr>
              <a:t>Исторически: P2P-Microwave</a:t>
            </a:r>
          </a:p>
          <a:p>
            <a:pPr marL="263525" marR="354965" indent="-251460">
              <a:lnSpc>
                <a:spcPct val="105000"/>
              </a:lnSpc>
              <a:spcBef>
                <a:spcPts val="20"/>
              </a:spcBef>
              <a:buClr>
                <a:srgbClr val="FFFFFF"/>
              </a:buClr>
              <a:buSzPct val="89285"/>
              <a:buFont typeface="Arial MT"/>
              <a:buChar char="►"/>
              <a:tabLst>
                <a:tab pos="263525" algn="l"/>
              </a:tabLst>
            </a:pPr>
            <a:r>
              <a:rPr lang="ru-RU" sz="1400" dirty="0">
                <a:solidFill>
                  <a:srgbClr val="FFFFFF"/>
                </a:solidFill>
                <a:latin typeface="Arial MT"/>
                <a:cs typeface="Arial MT"/>
              </a:rPr>
              <a:t>В наши дни: иногда оптоволокно</a:t>
            </a:r>
          </a:p>
          <a:p>
            <a:pPr marL="263525" marR="354965" indent="-251460">
              <a:lnSpc>
                <a:spcPct val="105000"/>
              </a:lnSpc>
              <a:spcBef>
                <a:spcPts val="20"/>
              </a:spcBef>
              <a:buClr>
                <a:srgbClr val="FFFFFF"/>
              </a:buClr>
              <a:buSzPct val="89285"/>
              <a:buFont typeface="Arial MT"/>
              <a:buChar char="►"/>
              <a:tabLst>
                <a:tab pos="263525" algn="l"/>
              </a:tabLst>
            </a:pPr>
            <a:r>
              <a:rPr lang="ru-RU" sz="1400" dirty="0">
                <a:solidFill>
                  <a:srgbClr val="FFFFFF"/>
                </a:solidFill>
                <a:latin typeface="Arial MT"/>
                <a:cs typeface="Arial MT"/>
              </a:rPr>
              <a:t>Чаще все же микроволновая печь</a:t>
            </a:r>
          </a:p>
          <a:p>
            <a:pPr marL="263525" marR="354965" indent="-251460">
              <a:lnSpc>
                <a:spcPct val="105000"/>
              </a:lnSpc>
              <a:spcBef>
                <a:spcPts val="20"/>
              </a:spcBef>
              <a:buClr>
                <a:srgbClr val="FFFFFF"/>
              </a:buClr>
              <a:buSzPct val="89285"/>
              <a:buFont typeface="Arial MT"/>
              <a:buChar char="►"/>
              <a:tabLst>
                <a:tab pos="263525" algn="l"/>
              </a:tabLst>
            </a:pPr>
            <a:r>
              <a:rPr lang="ru-RU" sz="1400" dirty="0">
                <a:solidFill>
                  <a:srgbClr val="FFFFFF"/>
                </a:solidFill>
                <a:latin typeface="Arial MT"/>
                <a:cs typeface="Arial MT"/>
              </a:rPr>
              <a:t>Если оптоволокно:</a:t>
            </a:r>
          </a:p>
          <a:p>
            <a:pPr marL="263525" marR="354965" indent="-251460">
              <a:lnSpc>
                <a:spcPct val="105000"/>
              </a:lnSpc>
              <a:spcBef>
                <a:spcPts val="20"/>
              </a:spcBef>
              <a:buClr>
                <a:srgbClr val="FFFFFF"/>
              </a:buClr>
              <a:buSzPct val="89285"/>
              <a:buFont typeface="Arial MT"/>
              <a:buChar char="►"/>
              <a:tabLst>
                <a:tab pos="263525" algn="l"/>
              </a:tabLst>
            </a:pPr>
            <a:r>
              <a:rPr lang="ru-RU" sz="1400" dirty="0">
                <a:solidFill>
                  <a:srgbClr val="FFFFFF"/>
                </a:solidFill>
                <a:latin typeface="Arial MT"/>
                <a:cs typeface="Arial MT"/>
              </a:rPr>
              <a:t>PTP (WR)</a:t>
            </a:r>
          </a:p>
          <a:p>
            <a:pPr marL="263525" marR="354965" indent="-251460">
              <a:lnSpc>
                <a:spcPct val="105000"/>
              </a:lnSpc>
              <a:spcBef>
                <a:spcPts val="20"/>
              </a:spcBef>
              <a:buClr>
                <a:srgbClr val="FFFFFF"/>
              </a:buClr>
              <a:buSzPct val="89285"/>
              <a:buFont typeface="Arial MT"/>
              <a:buChar char="►"/>
              <a:tabLst>
                <a:tab pos="263525" algn="l"/>
              </a:tabLst>
            </a:pPr>
            <a:r>
              <a:rPr lang="ru-RU" sz="1400" dirty="0">
                <a:solidFill>
                  <a:srgbClr val="FFFFFF"/>
                </a:solidFill>
                <a:latin typeface="Arial MT"/>
                <a:cs typeface="Arial MT"/>
              </a:rPr>
              <a:t>Если микроволновая печь:</a:t>
            </a:r>
          </a:p>
          <a:p>
            <a:pPr marL="263525" marR="354965" indent="-251460">
              <a:lnSpc>
                <a:spcPct val="105000"/>
              </a:lnSpc>
              <a:spcBef>
                <a:spcPts val="20"/>
              </a:spcBef>
              <a:buClr>
                <a:srgbClr val="FFFFFF"/>
              </a:buClr>
              <a:buSzPct val="89285"/>
              <a:buFont typeface="Arial MT"/>
              <a:buChar char="►"/>
              <a:tabLst>
                <a:tab pos="263525" algn="l"/>
              </a:tabLst>
            </a:pPr>
            <a:r>
              <a:rPr lang="ru-RU" sz="1400" dirty="0">
                <a:solidFill>
                  <a:srgbClr val="FFFFFF"/>
                </a:solidFill>
                <a:latin typeface="Arial MT"/>
                <a:cs typeface="Arial MT"/>
              </a:rPr>
              <a:t>Доступны фирменные системы для синхронизации на уровне </a:t>
            </a:r>
            <a:r>
              <a:rPr lang="ru-RU" sz="1400" dirty="0" err="1">
                <a:solidFill>
                  <a:srgbClr val="FFFFFF"/>
                </a:solidFill>
                <a:latin typeface="Arial MT"/>
                <a:cs typeface="Arial MT"/>
              </a:rPr>
              <a:t>ns</a:t>
            </a:r>
            <a:endParaRPr lang="ru-RU" sz="1400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263525" marR="354965" indent="-251460">
              <a:lnSpc>
                <a:spcPct val="105000"/>
              </a:lnSpc>
              <a:spcBef>
                <a:spcPts val="20"/>
              </a:spcBef>
              <a:buClr>
                <a:srgbClr val="FFFFFF"/>
              </a:buClr>
              <a:buSzPct val="89285"/>
              <a:buFont typeface="Arial MT"/>
              <a:buChar char="►"/>
              <a:tabLst>
                <a:tab pos="263525" algn="l"/>
              </a:tabLst>
            </a:pPr>
            <a:r>
              <a:rPr lang="ru-RU" sz="1400" dirty="0">
                <a:solidFill>
                  <a:srgbClr val="FFFFFF"/>
                </a:solidFill>
                <a:latin typeface="Arial MT"/>
                <a:cs typeface="Arial MT"/>
              </a:rPr>
              <a:t>PTP-</a:t>
            </a:r>
            <a:r>
              <a:rPr lang="ru-RU" sz="1400" dirty="0" err="1">
                <a:solidFill>
                  <a:srgbClr val="FFFFFF"/>
                </a:solidFill>
                <a:latin typeface="Arial MT"/>
                <a:cs typeface="Arial MT"/>
              </a:rPr>
              <a:t>over</a:t>
            </a:r>
            <a:r>
              <a:rPr lang="ru-RU" sz="14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lang="ru-RU" sz="1400" dirty="0" err="1">
                <a:solidFill>
                  <a:srgbClr val="FFFFFF"/>
                </a:solidFill>
                <a:latin typeface="Arial MT"/>
                <a:cs typeface="Arial MT"/>
              </a:rPr>
              <a:t>microwave</a:t>
            </a:r>
            <a:r>
              <a:rPr lang="ru-RU" sz="14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</a:p>
          <a:p>
            <a:pPr marL="263525" marR="354965" indent="-251460">
              <a:lnSpc>
                <a:spcPct val="105000"/>
              </a:lnSpc>
              <a:spcBef>
                <a:spcPts val="20"/>
              </a:spcBef>
              <a:buClr>
                <a:srgbClr val="FFFFFF"/>
              </a:buClr>
              <a:buSzPct val="89285"/>
              <a:buFont typeface="Arial MT"/>
              <a:buChar char="►"/>
              <a:tabLst>
                <a:tab pos="263525" algn="l"/>
              </a:tabLst>
            </a:pPr>
            <a:r>
              <a:rPr lang="ru-RU" sz="1400" dirty="0">
                <a:solidFill>
                  <a:srgbClr val="FFFFFF"/>
                </a:solidFill>
                <a:latin typeface="Arial MT"/>
                <a:cs typeface="Arial MT"/>
              </a:rPr>
              <a:t>Неизвестное исполнение</a:t>
            </a:r>
          </a:p>
          <a:p>
            <a:pPr marL="263525" marR="354965" indent="-251460">
              <a:lnSpc>
                <a:spcPct val="105000"/>
              </a:lnSpc>
              <a:spcBef>
                <a:spcPts val="20"/>
              </a:spcBef>
              <a:buClr>
                <a:srgbClr val="FFFFFF"/>
              </a:buClr>
              <a:buSzPct val="89285"/>
              <a:buFont typeface="Arial MT"/>
              <a:buChar char="►"/>
              <a:tabLst>
                <a:tab pos="263525" algn="l"/>
              </a:tabLst>
            </a:pPr>
            <a:r>
              <a:rPr lang="ru-RU" sz="1400" dirty="0">
                <a:solidFill>
                  <a:srgbClr val="FFFFFF"/>
                </a:solidFill>
                <a:latin typeface="Arial MT"/>
                <a:cs typeface="Arial MT"/>
              </a:rPr>
              <a:t>Отзывы зрителей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?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7268" y="206451"/>
            <a:ext cx="3767532" cy="795089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>
              <a:lnSpc>
                <a:spcPts val="2750"/>
              </a:lnSpc>
              <a:spcBef>
                <a:spcPts val="600"/>
              </a:spcBef>
            </a:pPr>
            <a:r>
              <a:rPr lang="ru-RU" spc="-400" dirty="0">
                <a:solidFill>
                  <a:srgbClr val="FFFFFF"/>
                </a:solidFill>
              </a:rPr>
              <a:t>КАК СИНХРОНИЗИРОВАТЬ</a:t>
            </a:r>
            <a:r>
              <a:rPr spc="-350" dirty="0">
                <a:solidFill>
                  <a:srgbClr val="FFFFFF"/>
                </a:solidFill>
              </a:rPr>
              <a:t>?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5843" y="80327"/>
            <a:ext cx="3268520" cy="443033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515736" y="4557085"/>
            <a:ext cx="147256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dirty="0">
                <a:latin typeface="Arial MT"/>
                <a:cs typeface="Arial MT"/>
              </a:rPr>
              <a:t>Source: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  <a:hlinkClick r:id="rId3"/>
              </a:rPr>
              <a:t>http://www.dvb-t2hd.de/</a:t>
            </a:r>
            <a:endParaRPr sz="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"/>
            <a:ext cx="3087370" cy="5134610"/>
            <a:chOff x="0" y="28"/>
            <a:chExt cx="3087370" cy="5134610"/>
          </a:xfrm>
        </p:grpSpPr>
        <p:sp>
          <p:nvSpPr>
            <p:cNvPr id="3" name="object 3"/>
            <p:cNvSpPr/>
            <p:nvPr/>
          </p:nvSpPr>
          <p:spPr>
            <a:xfrm>
              <a:off x="0" y="28"/>
              <a:ext cx="3087370" cy="5134610"/>
            </a:xfrm>
            <a:custGeom>
              <a:avLst/>
              <a:gdLst/>
              <a:ahLst/>
              <a:cxnLst/>
              <a:rect l="l" t="t" r="r" b="b"/>
              <a:pathLst>
                <a:path w="3087370" h="5134610">
                  <a:moveTo>
                    <a:pt x="3086811" y="0"/>
                  </a:moveTo>
                  <a:lnTo>
                    <a:pt x="0" y="0"/>
                  </a:lnTo>
                  <a:lnTo>
                    <a:pt x="0" y="5134395"/>
                  </a:lnTo>
                  <a:lnTo>
                    <a:pt x="3086811" y="5134395"/>
                  </a:lnTo>
                  <a:lnTo>
                    <a:pt x="3086811" y="0"/>
                  </a:lnTo>
                  <a:close/>
                </a:path>
              </a:pathLst>
            </a:custGeom>
            <a:solidFill>
              <a:srgbClr val="000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02678"/>
              <a:ext cx="3087370" cy="3432175"/>
            </a:xfrm>
            <a:custGeom>
              <a:avLst/>
              <a:gdLst/>
              <a:ahLst/>
              <a:cxnLst/>
              <a:rect l="l" t="t" r="r" b="b"/>
              <a:pathLst>
                <a:path w="3087370" h="3432175">
                  <a:moveTo>
                    <a:pt x="2359085" y="0"/>
                  </a:moveTo>
                  <a:lnTo>
                    <a:pt x="0" y="2197012"/>
                  </a:lnTo>
                  <a:lnTo>
                    <a:pt x="0" y="3431745"/>
                  </a:lnTo>
                  <a:lnTo>
                    <a:pt x="3086811" y="3431745"/>
                  </a:lnTo>
                  <a:lnTo>
                    <a:pt x="3086811" y="677632"/>
                  </a:lnTo>
                  <a:lnTo>
                    <a:pt x="2359085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2778"/>
              <a:ext cx="3087370" cy="2882265"/>
            </a:xfrm>
            <a:custGeom>
              <a:avLst/>
              <a:gdLst/>
              <a:ahLst/>
              <a:cxnLst/>
              <a:rect l="l" t="t" r="r" b="b"/>
              <a:pathLst>
                <a:path w="3087370" h="2882265">
                  <a:moveTo>
                    <a:pt x="2359085" y="0"/>
                  </a:moveTo>
                  <a:lnTo>
                    <a:pt x="0" y="2197444"/>
                  </a:lnTo>
                  <a:lnTo>
                    <a:pt x="0" y="2881645"/>
                  </a:lnTo>
                  <a:lnTo>
                    <a:pt x="3086811" y="2881645"/>
                  </a:lnTo>
                  <a:lnTo>
                    <a:pt x="3086811" y="677759"/>
                  </a:lnTo>
                  <a:lnTo>
                    <a:pt x="2359085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9714" y="3188139"/>
              <a:ext cx="2817495" cy="1946910"/>
            </a:xfrm>
            <a:custGeom>
              <a:avLst/>
              <a:gdLst/>
              <a:ahLst/>
              <a:cxnLst/>
              <a:rect l="l" t="t" r="r" b="b"/>
              <a:pathLst>
                <a:path w="2817495" h="1946910">
                  <a:moveTo>
                    <a:pt x="2089370" y="0"/>
                  </a:moveTo>
                  <a:lnTo>
                    <a:pt x="0" y="1946284"/>
                  </a:lnTo>
                  <a:lnTo>
                    <a:pt x="2817096" y="1946284"/>
                  </a:lnTo>
                  <a:lnTo>
                    <a:pt x="2817096" y="677759"/>
                  </a:lnTo>
                  <a:lnTo>
                    <a:pt x="2089370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76773" y="4778303"/>
              <a:ext cx="765175" cy="356235"/>
            </a:xfrm>
            <a:custGeom>
              <a:avLst/>
              <a:gdLst/>
              <a:ahLst/>
              <a:cxnLst/>
              <a:rect l="l" t="t" r="r" b="b"/>
              <a:pathLst>
                <a:path w="765175" h="356235">
                  <a:moveTo>
                    <a:pt x="382311" y="0"/>
                  </a:moveTo>
                  <a:lnTo>
                    <a:pt x="0" y="356120"/>
                  </a:lnTo>
                  <a:lnTo>
                    <a:pt x="764622" y="356120"/>
                  </a:lnTo>
                  <a:lnTo>
                    <a:pt x="382311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68" y="1111122"/>
            <a:ext cx="2533015" cy="2249014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63525" marR="5080" indent="-251460">
              <a:lnSpc>
                <a:spcPct val="105000"/>
              </a:lnSpc>
              <a:spcBef>
                <a:spcPts val="20"/>
              </a:spcBef>
              <a:buClr>
                <a:srgbClr val="FFFFFF"/>
              </a:buClr>
              <a:buSzPct val="89285"/>
              <a:buFont typeface="Arial MT"/>
              <a:buChar char="►"/>
              <a:tabLst>
                <a:tab pos="263525" algn="l"/>
              </a:tabLst>
            </a:pPr>
            <a:r>
              <a:rPr lang="ru-RU" sz="1400" dirty="0">
                <a:solidFill>
                  <a:srgbClr val="FFFFFF"/>
                </a:solidFill>
                <a:latin typeface="Arial MT"/>
                <a:cs typeface="Arial MT"/>
              </a:rPr>
              <a:t>Гипотетическая магистраль P2P </a:t>
            </a:r>
            <a:r>
              <a:rPr lang="ru-RU" sz="1400" dirty="0" err="1">
                <a:solidFill>
                  <a:srgbClr val="FFFFFF"/>
                </a:solidFill>
                <a:latin typeface="Arial MT"/>
                <a:cs typeface="Arial MT"/>
              </a:rPr>
              <a:t>microwave</a:t>
            </a:r>
            <a:r>
              <a:rPr lang="ru-RU" sz="1400" dirty="0">
                <a:solidFill>
                  <a:srgbClr val="FFFFFF"/>
                </a:solidFill>
                <a:latin typeface="Arial MT"/>
                <a:cs typeface="Arial MT"/>
              </a:rPr>
              <a:t> для Баварии</a:t>
            </a:r>
          </a:p>
          <a:p>
            <a:pPr marL="263525" marR="5080" indent="-251460">
              <a:lnSpc>
                <a:spcPct val="105000"/>
              </a:lnSpc>
              <a:spcBef>
                <a:spcPts val="20"/>
              </a:spcBef>
              <a:buClr>
                <a:srgbClr val="FFFFFF"/>
              </a:buClr>
              <a:buSzPct val="89285"/>
              <a:buFont typeface="Arial MT"/>
              <a:buChar char="►"/>
              <a:tabLst>
                <a:tab pos="263525" algn="l"/>
              </a:tabLst>
            </a:pPr>
            <a:r>
              <a:rPr lang="ru-RU" sz="1400" dirty="0">
                <a:solidFill>
                  <a:srgbClr val="FFFFFF"/>
                </a:solidFill>
                <a:latin typeface="Arial MT"/>
                <a:cs typeface="Arial MT"/>
              </a:rPr>
              <a:t>Хороший охват за</a:t>
            </a:r>
          </a:p>
          <a:p>
            <a:pPr marL="263525" marR="5080" indent="-251460">
              <a:lnSpc>
                <a:spcPct val="105000"/>
              </a:lnSpc>
              <a:spcBef>
                <a:spcPts val="20"/>
              </a:spcBef>
              <a:buClr>
                <a:srgbClr val="FFFFFF"/>
              </a:buClr>
              <a:buSzPct val="89285"/>
              <a:buFont typeface="Arial MT"/>
              <a:buChar char="►"/>
              <a:tabLst>
                <a:tab pos="263525" algn="l"/>
              </a:tabLst>
            </a:pPr>
            <a:r>
              <a:rPr lang="ru-RU" sz="1400" dirty="0">
                <a:solidFill>
                  <a:srgbClr val="FFFFFF"/>
                </a:solidFill>
                <a:latin typeface="Arial MT"/>
                <a:cs typeface="Arial MT"/>
              </a:rPr>
              <a:t>время, меньшее, чем мкс</a:t>
            </a:r>
          </a:p>
          <a:p>
            <a:pPr marL="263525" marR="5080" indent="-251460">
              <a:lnSpc>
                <a:spcPct val="105000"/>
              </a:lnSpc>
              <a:spcBef>
                <a:spcPts val="20"/>
              </a:spcBef>
              <a:buClr>
                <a:srgbClr val="FFFFFF"/>
              </a:buClr>
              <a:buSzPct val="89285"/>
              <a:buFont typeface="Arial MT"/>
              <a:buChar char="►"/>
              <a:tabLst>
                <a:tab pos="263525" algn="l"/>
              </a:tabLst>
            </a:pPr>
            <a:r>
              <a:rPr lang="ru-RU" sz="1400" dirty="0">
                <a:solidFill>
                  <a:srgbClr val="FFFFFF"/>
                </a:solidFill>
                <a:latin typeface="Arial MT"/>
                <a:cs typeface="Arial MT"/>
              </a:rPr>
              <a:t>Пользователи высокого класса также могут напрямую подключаться к магистрали</a:t>
            </a:r>
          </a:p>
          <a:p>
            <a:pPr marL="263525" marR="5080" indent="-251460">
              <a:lnSpc>
                <a:spcPct val="105000"/>
              </a:lnSpc>
              <a:spcBef>
                <a:spcPts val="20"/>
              </a:spcBef>
              <a:buClr>
                <a:srgbClr val="FFFFFF"/>
              </a:buClr>
              <a:buSzPct val="89285"/>
              <a:buFont typeface="Arial MT"/>
              <a:buChar char="►"/>
              <a:tabLst>
                <a:tab pos="263525" algn="l"/>
              </a:tabLst>
            </a:pPr>
            <a:r>
              <a:rPr lang="ru-RU" sz="1400" dirty="0">
                <a:solidFill>
                  <a:srgbClr val="FFFFFF"/>
                </a:solidFill>
                <a:latin typeface="Arial MT"/>
                <a:cs typeface="Arial MT"/>
              </a:rPr>
              <a:t>За время, равное </a:t>
            </a:r>
            <a:r>
              <a:rPr lang="ru-RU" sz="1400" dirty="0" err="1">
                <a:solidFill>
                  <a:srgbClr val="FFFFFF"/>
                </a:solidFill>
                <a:latin typeface="Arial MT"/>
                <a:cs typeface="Arial MT"/>
              </a:rPr>
              <a:t>ns</a:t>
            </a:r>
            <a:endParaRPr lang="en-US" sz="14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7268" y="206451"/>
            <a:ext cx="4190890" cy="795089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>
              <a:lnSpc>
                <a:spcPts val="2750"/>
              </a:lnSpc>
              <a:spcBef>
                <a:spcPts val="600"/>
              </a:spcBef>
            </a:pPr>
            <a:r>
              <a:rPr lang="ru-RU" spc="-400" dirty="0">
                <a:solidFill>
                  <a:srgbClr val="FFFFFF"/>
                </a:solidFill>
              </a:rPr>
              <a:t>КАК ВЫПОЛНИТЬ СИНХРОНИЗАЦИЮ?</a:t>
            </a:r>
            <a:endParaRPr spc="-350" dirty="0">
              <a:solidFill>
                <a:srgbClr val="FFFFFF"/>
              </a:solidFill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05843" y="80327"/>
            <a:ext cx="3268979" cy="4430395"/>
            <a:chOff x="4605843" y="80327"/>
            <a:chExt cx="3268979" cy="443039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5843" y="80327"/>
              <a:ext cx="3268520" cy="443033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821679" y="2801111"/>
              <a:ext cx="1457960" cy="1575435"/>
            </a:xfrm>
            <a:custGeom>
              <a:avLst/>
              <a:gdLst/>
              <a:ahLst/>
              <a:cxnLst/>
              <a:rect l="l" t="t" r="r" b="b"/>
              <a:pathLst>
                <a:path w="1457959" h="1575435">
                  <a:moveTo>
                    <a:pt x="964946" y="1444942"/>
                  </a:moveTo>
                  <a:lnTo>
                    <a:pt x="807720" y="1211580"/>
                  </a:lnTo>
                </a:path>
                <a:path w="1457959" h="1575435">
                  <a:moveTo>
                    <a:pt x="579120" y="1118616"/>
                  </a:moveTo>
                  <a:lnTo>
                    <a:pt x="807720" y="1216240"/>
                  </a:lnTo>
                </a:path>
                <a:path w="1457959" h="1575435">
                  <a:moveTo>
                    <a:pt x="620268" y="1403985"/>
                  </a:moveTo>
                  <a:lnTo>
                    <a:pt x="813180" y="1203960"/>
                  </a:lnTo>
                </a:path>
                <a:path w="1457959" h="1575435">
                  <a:moveTo>
                    <a:pt x="621792" y="1399032"/>
                  </a:moveTo>
                  <a:lnTo>
                    <a:pt x="636016" y="1575244"/>
                  </a:lnTo>
                </a:path>
                <a:path w="1457959" h="1575435">
                  <a:moveTo>
                    <a:pt x="960120" y="1449603"/>
                  </a:moveTo>
                  <a:lnTo>
                    <a:pt x="1188720" y="1385316"/>
                  </a:lnTo>
                </a:path>
                <a:path w="1457959" h="1575435">
                  <a:moveTo>
                    <a:pt x="1185672" y="1385316"/>
                  </a:moveTo>
                  <a:lnTo>
                    <a:pt x="1309497" y="1449603"/>
                  </a:lnTo>
                </a:path>
                <a:path w="1457959" h="1575435">
                  <a:moveTo>
                    <a:pt x="809751" y="1213104"/>
                  </a:moveTo>
                  <a:lnTo>
                    <a:pt x="757427" y="1022604"/>
                  </a:lnTo>
                </a:path>
                <a:path w="1457959" h="1575435">
                  <a:moveTo>
                    <a:pt x="755903" y="822960"/>
                  </a:moveTo>
                  <a:lnTo>
                    <a:pt x="760602" y="1020572"/>
                  </a:lnTo>
                </a:path>
                <a:path w="1457959" h="1575435">
                  <a:moveTo>
                    <a:pt x="757427" y="813688"/>
                  </a:moveTo>
                  <a:lnTo>
                    <a:pt x="1017016" y="758951"/>
                  </a:lnTo>
                </a:path>
                <a:path w="1457959" h="1575435">
                  <a:moveTo>
                    <a:pt x="1014984" y="762000"/>
                  </a:moveTo>
                  <a:lnTo>
                    <a:pt x="1265047" y="647700"/>
                  </a:lnTo>
                </a:path>
                <a:path w="1457959" h="1575435">
                  <a:moveTo>
                    <a:pt x="1376172" y="878713"/>
                  </a:moveTo>
                  <a:lnTo>
                    <a:pt x="1261872" y="647700"/>
                  </a:lnTo>
                </a:path>
                <a:path w="1457959" h="1575435">
                  <a:moveTo>
                    <a:pt x="1457833" y="1002284"/>
                  </a:moveTo>
                  <a:lnTo>
                    <a:pt x="1379220" y="880872"/>
                  </a:lnTo>
                </a:path>
                <a:path w="1457959" h="1575435">
                  <a:moveTo>
                    <a:pt x="1261872" y="1092796"/>
                  </a:moveTo>
                  <a:lnTo>
                    <a:pt x="1378585" y="880872"/>
                  </a:lnTo>
                </a:path>
                <a:path w="1457959" h="1575435">
                  <a:moveTo>
                    <a:pt x="1014984" y="1028700"/>
                  </a:moveTo>
                  <a:lnTo>
                    <a:pt x="1269111" y="1092987"/>
                  </a:lnTo>
                </a:path>
                <a:path w="1457959" h="1575435">
                  <a:moveTo>
                    <a:pt x="759460" y="813307"/>
                  </a:moveTo>
                  <a:lnTo>
                    <a:pt x="745236" y="598932"/>
                  </a:lnTo>
                </a:path>
                <a:path w="1457959" h="1575435">
                  <a:moveTo>
                    <a:pt x="630936" y="551688"/>
                  </a:moveTo>
                  <a:lnTo>
                    <a:pt x="747649" y="601726"/>
                  </a:lnTo>
                </a:path>
                <a:path w="1457959" h="1575435">
                  <a:moveTo>
                    <a:pt x="739140" y="601726"/>
                  </a:moveTo>
                  <a:lnTo>
                    <a:pt x="951102" y="513588"/>
                  </a:lnTo>
                </a:path>
                <a:path w="1457959" h="1575435">
                  <a:moveTo>
                    <a:pt x="888365" y="228600"/>
                  </a:moveTo>
                  <a:lnTo>
                    <a:pt x="626364" y="323850"/>
                  </a:lnTo>
                </a:path>
                <a:path w="1457959" h="1575435">
                  <a:moveTo>
                    <a:pt x="641858" y="568832"/>
                  </a:moveTo>
                  <a:lnTo>
                    <a:pt x="637032" y="330707"/>
                  </a:lnTo>
                </a:path>
                <a:path w="1457959" h="1575435">
                  <a:moveTo>
                    <a:pt x="236220" y="361823"/>
                  </a:moveTo>
                  <a:lnTo>
                    <a:pt x="631571" y="326136"/>
                  </a:lnTo>
                </a:path>
                <a:path w="1457959" h="1575435">
                  <a:moveTo>
                    <a:pt x="240537" y="360552"/>
                  </a:moveTo>
                  <a:lnTo>
                    <a:pt x="0" y="281939"/>
                  </a:lnTo>
                </a:path>
                <a:path w="1457959" h="1575435">
                  <a:moveTo>
                    <a:pt x="264541" y="0"/>
                  </a:moveTo>
                  <a:lnTo>
                    <a:pt x="240792" y="366775"/>
                  </a:lnTo>
                </a:path>
              </a:pathLst>
            </a:custGeom>
            <a:ln w="9525">
              <a:solidFill>
                <a:srgbClr val="A40E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69379" y="4015739"/>
              <a:ext cx="158115" cy="48260"/>
            </a:xfrm>
            <a:custGeom>
              <a:avLst/>
              <a:gdLst/>
              <a:ahLst/>
              <a:cxnLst/>
              <a:rect l="l" t="t" r="r" b="b"/>
              <a:pathLst>
                <a:path w="158115" h="48260">
                  <a:moveTo>
                    <a:pt x="0" y="48120"/>
                  </a:moveTo>
                  <a:lnTo>
                    <a:pt x="158115" y="0"/>
                  </a:lnTo>
                </a:path>
              </a:pathLst>
            </a:custGeom>
            <a:ln w="9525">
              <a:solidFill>
                <a:srgbClr val="16FF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07579" y="2983992"/>
              <a:ext cx="257175" cy="0"/>
            </a:xfrm>
            <a:custGeom>
              <a:avLst/>
              <a:gdLst/>
              <a:ahLst/>
              <a:cxnLst/>
              <a:rect l="l" t="t" r="r" b="b"/>
              <a:pathLst>
                <a:path w="257175">
                  <a:moveTo>
                    <a:pt x="257175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A40E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07579" y="3223260"/>
              <a:ext cx="257175" cy="0"/>
            </a:xfrm>
            <a:custGeom>
              <a:avLst/>
              <a:gdLst/>
              <a:ahLst/>
              <a:cxnLst/>
              <a:rect l="l" t="t" r="r" b="b"/>
              <a:pathLst>
                <a:path w="257175">
                  <a:moveTo>
                    <a:pt x="0" y="0"/>
                  </a:moveTo>
                  <a:lnTo>
                    <a:pt x="257175" y="0"/>
                  </a:lnTo>
                </a:path>
              </a:pathLst>
            </a:custGeom>
            <a:ln w="9525">
              <a:solidFill>
                <a:srgbClr val="16FF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638415" y="2823159"/>
            <a:ext cx="1358265" cy="619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Arial MT"/>
                <a:cs typeface="Arial MT"/>
              </a:rPr>
              <a:t>Hypothetical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timing</a:t>
            </a:r>
            <a:r>
              <a:rPr sz="800" spc="-5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backbone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latin typeface="Arial MT"/>
                <a:cs typeface="Arial MT"/>
              </a:rPr>
              <a:t>between</a:t>
            </a:r>
            <a:r>
              <a:rPr sz="800" spc="-3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transmitters</a:t>
            </a:r>
            <a:endParaRPr sz="800">
              <a:latin typeface="Arial MT"/>
              <a:cs typeface="Arial MT"/>
            </a:endParaRPr>
          </a:p>
          <a:p>
            <a:pPr marL="19050" marR="476884">
              <a:lnSpc>
                <a:spcPct val="100000"/>
              </a:lnSpc>
              <a:spcBef>
                <a:spcPts val="830"/>
              </a:spcBef>
            </a:pPr>
            <a:r>
              <a:rPr sz="800" dirty="0">
                <a:latin typeface="Arial MT"/>
                <a:cs typeface="Arial MT"/>
              </a:rPr>
              <a:t>Potential</a:t>
            </a:r>
            <a:r>
              <a:rPr sz="800" spc="-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direct</a:t>
            </a:r>
            <a:r>
              <a:rPr sz="800" spc="-45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tap</a:t>
            </a:r>
            <a:r>
              <a:rPr sz="800" dirty="0">
                <a:latin typeface="Arial MT"/>
                <a:cs typeface="Arial MT"/>
              </a:rPr>
              <a:t> for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high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end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user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15736" y="4557085"/>
            <a:ext cx="147256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dirty="0">
                <a:latin typeface="Arial MT"/>
                <a:cs typeface="Arial MT"/>
              </a:rPr>
              <a:t>Source: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  <a:hlinkClick r:id="rId3"/>
              </a:rPr>
              <a:t>http://www.dvb-t2hd.de/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-164191"/>
            <a:ext cx="8495030" cy="786130"/>
          </a:xfrm>
          <a:prstGeom prst="rect">
            <a:avLst/>
          </a:prstGeom>
        </p:spPr>
        <p:txBody>
          <a:bodyPr vert="horz" wrap="square" lIns="0" tIns="361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385" dirty="0"/>
              <a:t>резюме</a:t>
            </a:r>
            <a:endParaRPr spc="-385" dirty="0"/>
          </a:p>
        </p:txBody>
      </p:sp>
      <p:sp>
        <p:nvSpPr>
          <p:cNvPr id="3" name="object 3"/>
          <p:cNvSpPr txBox="1"/>
          <p:nvPr/>
        </p:nvSpPr>
        <p:spPr>
          <a:xfrm>
            <a:off x="623639" y="640043"/>
            <a:ext cx="6327140" cy="115288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590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Использование улучшенной сети телевизионных передатчиков, синхронизированных по времени UTC</a:t>
            </a:r>
          </a:p>
          <a:p>
            <a:pPr marL="263525" indent="-250825">
              <a:lnSpc>
                <a:spcPct val="100000"/>
              </a:lnSpc>
              <a:spcBef>
                <a:spcPts val="590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второй источник помимо GNSS для PTP </a:t>
            </a:r>
            <a:r>
              <a:rPr lang="ru-RU" sz="1500" dirty="0" err="1">
                <a:latin typeface="Arial MT"/>
                <a:cs typeface="Arial MT"/>
              </a:rPr>
              <a:t>masters</a:t>
            </a:r>
            <a:endParaRPr lang="ru-RU" sz="1500" dirty="0">
              <a:latin typeface="Arial MT"/>
              <a:cs typeface="Arial MT"/>
            </a:endParaRPr>
          </a:p>
          <a:p>
            <a:pPr marL="263525" indent="-250825">
              <a:lnSpc>
                <a:spcPct val="100000"/>
              </a:lnSpc>
              <a:spcBef>
                <a:spcPts val="590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Благодаря обновлениям SW возможна точность ~40 </a:t>
            </a:r>
            <a:r>
              <a:rPr lang="ru-RU" sz="1500" dirty="0" err="1">
                <a:latin typeface="Arial MT"/>
                <a:cs typeface="Arial MT"/>
              </a:rPr>
              <a:t>нс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68" y="1923669"/>
            <a:ext cx="4756785" cy="145937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580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Точность, близкая к характеристикам GNSS</a:t>
            </a:r>
          </a:p>
          <a:p>
            <a:pPr marL="263525" indent="-250825">
              <a:lnSpc>
                <a:spcPct val="100000"/>
              </a:lnSpc>
              <a:spcBef>
                <a:spcPts val="580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Намного лучше, чем у длинноволновых сигналов</a:t>
            </a:r>
          </a:p>
          <a:p>
            <a:pPr marL="263525" indent="-250825">
              <a:lnSpc>
                <a:spcPct val="100000"/>
              </a:lnSpc>
              <a:spcBef>
                <a:spcPts val="580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Намного дешевле оптоволоконной линии связи с PTP от NIST</a:t>
            </a:r>
          </a:p>
          <a:p>
            <a:pPr marL="263525" indent="-250825">
              <a:lnSpc>
                <a:spcPct val="100000"/>
              </a:lnSpc>
              <a:spcBef>
                <a:spcPts val="580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Поддержка мобильности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76315" y="2139695"/>
            <a:ext cx="864235" cy="647700"/>
          </a:xfrm>
          <a:custGeom>
            <a:avLst/>
            <a:gdLst/>
            <a:ahLst/>
            <a:cxnLst/>
            <a:rect l="l" t="t" r="r" b="b"/>
            <a:pathLst>
              <a:path w="864235" h="647700">
                <a:moveTo>
                  <a:pt x="864108" y="0"/>
                </a:moveTo>
                <a:lnTo>
                  <a:pt x="0" y="0"/>
                </a:lnTo>
                <a:lnTo>
                  <a:pt x="0" y="647700"/>
                </a:lnTo>
                <a:lnTo>
                  <a:pt x="864108" y="647700"/>
                </a:lnTo>
                <a:lnTo>
                  <a:pt x="864108" y="0"/>
                </a:lnTo>
                <a:close/>
              </a:path>
            </a:pathLst>
          </a:custGeom>
          <a:solidFill>
            <a:srgbClr val="003D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80023" y="2168779"/>
            <a:ext cx="45910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NIST</a:t>
            </a:r>
            <a:endParaRPr sz="1500">
              <a:latin typeface="Arial MT"/>
              <a:cs typeface="Arial MT"/>
            </a:endParaRPr>
          </a:p>
          <a:p>
            <a:pPr marL="44450">
              <a:lnSpc>
                <a:spcPct val="100000"/>
              </a:lnSpc>
            </a:pP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PTB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81900" y="1115567"/>
            <a:ext cx="864235" cy="649605"/>
          </a:xfrm>
          <a:prstGeom prst="rect">
            <a:avLst/>
          </a:prstGeom>
          <a:solidFill>
            <a:srgbClr val="003D76"/>
          </a:solidFill>
        </p:spPr>
        <p:txBody>
          <a:bodyPr vert="horz" wrap="square" lIns="0" tIns="41910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330"/>
              </a:spcBef>
            </a:pP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UTC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81900" y="2142744"/>
            <a:ext cx="864235" cy="647700"/>
          </a:xfrm>
          <a:custGeom>
            <a:avLst/>
            <a:gdLst/>
            <a:ahLst/>
            <a:cxnLst/>
            <a:rect l="l" t="t" r="r" b="b"/>
            <a:pathLst>
              <a:path w="864234" h="647700">
                <a:moveTo>
                  <a:pt x="864107" y="0"/>
                </a:moveTo>
                <a:lnTo>
                  <a:pt x="0" y="0"/>
                </a:lnTo>
                <a:lnTo>
                  <a:pt x="0" y="647700"/>
                </a:lnTo>
                <a:lnTo>
                  <a:pt x="864107" y="647700"/>
                </a:lnTo>
                <a:lnTo>
                  <a:pt x="864107" y="0"/>
                </a:lnTo>
                <a:close/>
              </a:path>
            </a:pathLst>
          </a:custGeom>
          <a:solidFill>
            <a:srgbClr val="003D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26806" y="2172080"/>
            <a:ext cx="5753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USNO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09894" y="1742185"/>
            <a:ext cx="2436495" cy="1990089"/>
          </a:xfrm>
          <a:custGeom>
            <a:avLst/>
            <a:gdLst/>
            <a:ahLst/>
            <a:cxnLst/>
            <a:rect l="l" t="t" r="r" b="b"/>
            <a:pathLst>
              <a:path w="2436495" h="1990089">
                <a:moveTo>
                  <a:pt x="2042160" y="99568"/>
                </a:moveTo>
                <a:lnTo>
                  <a:pt x="2035810" y="86868"/>
                </a:lnTo>
                <a:lnTo>
                  <a:pt x="2004123" y="23507"/>
                </a:lnTo>
                <a:lnTo>
                  <a:pt x="2004314" y="23368"/>
                </a:lnTo>
                <a:lnTo>
                  <a:pt x="2001634" y="22606"/>
                </a:lnTo>
                <a:lnTo>
                  <a:pt x="1922399" y="0"/>
                </a:lnTo>
                <a:lnTo>
                  <a:pt x="1927098" y="24968"/>
                </a:lnTo>
                <a:lnTo>
                  <a:pt x="72605" y="372313"/>
                </a:lnTo>
                <a:lnTo>
                  <a:pt x="67945" y="347345"/>
                </a:lnTo>
                <a:lnTo>
                  <a:pt x="0" y="398780"/>
                </a:lnTo>
                <a:lnTo>
                  <a:pt x="81915" y="422148"/>
                </a:lnTo>
                <a:lnTo>
                  <a:pt x="77685" y="399542"/>
                </a:lnTo>
                <a:lnTo>
                  <a:pt x="77254" y="397205"/>
                </a:lnTo>
                <a:lnTo>
                  <a:pt x="1931784" y="49834"/>
                </a:lnTo>
                <a:lnTo>
                  <a:pt x="1936496" y="74803"/>
                </a:lnTo>
                <a:lnTo>
                  <a:pt x="2003894" y="23685"/>
                </a:lnTo>
                <a:lnTo>
                  <a:pt x="1965960" y="99568"/>
                </a:lnTo>
                <a:lnTo>
                  <a:pt x="1991360" y="99568"/>
                </a:lnTo>
                <a:lnTo>
                  <a:pt x="1991360" y="325882"/>
                </a:lnTo>
                <a:lnTo>
                  <a:pt x="1965960" y="325882"/>
                </a:lnTo>
                <a:lnTo>
                  <a:pt x="2004060" y="402082"/>
                </a:lnTo>
                <a:lnTo>
                  <a:pt x="2035810" y="338582"/>
                </a:lnTo>
                <a:lnTo>
                  <a:pt x="2042160" y="325882"/>
                </a:lnTo>
                <a:lnTo>
                  <a:pt x="2016760" y="325882"/>
                </a:lnTo>
                <a:lnTo>
                  <a:pt x="2016760" y="99568"/>
                </a:lnTo>
                <a:lnTo>
                  <a:pt x="2042160" y="99568"/>
                </a:lnTo>
                <a:close/>
              </a:path>
              <a:path w="2436495" h="1990089">
                <a:moveTo>
                  <a:pt x="2436114" y="1342390"/>
                </a:moveTo>
                <a:lnTo>
                  <a:pt x="1572006" y="1342390"/>
                </a:lnTo>
                <a:lnTo>
                  <a:pt x="1572006" y="1990090"/>
                </a:lnTo>
                <a:lnTo>
                  <a:pt x="2436114" y="1990090"/>
                </a:lnTo>
                <a:lnTo>
                  <a:pt x="2436114" y="1342390"/>
                </a:lnTo>
                <a:close/>
              </a:path>
            </a:pathLst>
          </a:custGeom>
          <a:solidFill>
            <a:srgbClr val="003D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01482" y="3113277"/>
            <a:ext cx="4273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GPS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81900" y="4009644"/>
            <a:ext cx="864235" cy="647700"/>
          </a:xfrm>
          <a:custGeom>
            <a:avLst/>
            <a:gdLst/>
            <a:ahLst/>
            <a:cxnLst/>
            <a:rect l="l" t="t" r="r" b="b"/>
            <a:pathLst>
              <a:path w="864234" h="647700">
                <a:moveTo>
                  <a:pt x="864107" y="0"/>
                </a:moveTo>
                <a:lnTo>
                  <a:pt x="0" y="0"/>
                </a:lnTo>
                <a:lnTo>
                  <a:pt x="0" y="647699"/>
                </a:lnTo>
                <a:lnTo>
                  <a:pt x="864107" y="647699"/>
                </a:lnTo>
                <a:lnTo>
                  <a:pt x="864107" y="0"/>
                </a:lnTo>
                <a:close/>
              </a:path>
            </a:pathLst>
          </a:custGeom>
          <a:solidFill>
            <a:srgbClr val="003D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08518" y="4039311"/>
            <a:ext cx="609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PTP</a:t>
            </a:r>
            <a:endParaRPr sz="15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master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44056" y="4008120"/>
            <a:ext cx="864235" cy="647700"/>
          </a:xfrm>
          <a:custGeom>
            <a:avLst/>
            <a:gdLst/>
            <a:ahLst/>
            <a:cxnLst/>
            <a:rect l="l" t="t" r="r" b="b"/>
            <a:pathLst>
              <a:path w="864234" h="647700">
                <a:moveTo>
                  <a:pt x="864107" y="0"/>
                </a:moveTo>
                <a:lnTo>
                  <a:pt x="0" y="0"/>
                </a:lnTo>
                <a:lnTo>
                  <a:pt x="0" y="647699"/>
                </a:lnTo>
                <a:lnTo>
                  <a:pt x="864107" y="647699"/>
                </a:lnTo>
                <a:lnTo>
                  <a:pt x="864107" y="0"/>
                </a:lnTo>
                <a:close/>
              </a:path>
            </a:pathLst>
          </a:custGeom>
          <a:solidFill>
            <a:srgbClr val="003D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39255" y="4037482"/>
            <a:ext cx="4724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PTP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client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580888" y="2791205"/>
            <a:ext cx="2471420" cy="1864995"/>
            <a:chOff x="5580888" y="2791205"/>
            <a:chExt cx="2471420" cy="1864995"/>
          </a:xfrm>
        </p:grpSpPr>
        <p:sp>
          <p:nvSpPr>
            <p:cNvPr id="17" name="object 17"/>
            <p:cNvSpPr/>
            <p:nvPr/>
          </p:nvSpPr>
          <p:spPr>
            <a:xfrm>
              <a:off x="7975854" y="2791205"/>
              <a:ext cx="76200" cy="1219835"/>
            </a:xfrm>
            <a:custGeom>
              <a:avLst/>
              <a:gdLst/>
              <a:ahLst/>
              <a:cxnLst/>
              <a:rect l="l" t="t" r="r" b="b"/>
              <a:pathLst>
                <a:path w="76200" h="1219835">
                  <a:moveTo>
                    <a:pt x="76200" y="1143165"/>
                  </a:moveTo>
                  <a:lnTo>
                    <a:pt x="47625" y="1143165"/>
                  </a:lnTo>
                  <a:lnTo>
                    <a:pt x="47625" y="941832"/>
                  </a:lnTo>
                  <a:lnTo>
                    <a:pt x="28575" y="941832"/>
                  </a:lnTo>
                  <a:lnTo>
                    <a:pt x="28575" y="1143165"/>
                  </a:lnTo>
                  <a:lnTo>
                    <a:pt x="0" y="1143165"/>
                  </a:lnTo>
                  <a:lnTo>
                    <a:pt x="38100" y="1219365"/>
                  </a:lnTo>
                  <a:lnTo>
                    <a:pt x="69850" y="1155865"/>
                  </a:lnTo>
                  <a:lnTo>
                    <a:pt x="76200" y="1143165"/>
                  </a:lnTo>
                  <a:close/>
                </a:path>
                <a:path w="76200" h="1219835">
                  <a:moveTo>
                    <a:pt x="76200" y="216662"/>
                  </a:moveTo>
                  <a:lnTo>
                    <a:pt x="47625" y="216662"/>
                  </a:lnTo>
                  <a:lnTo>
                    <a:pt x="47625" y="0"/>
                  </a:lnTo>
                  <a:lnTo>
                    <a:pt x="28575" y="0"/>
                  </a:lnTo>
                  <a:lnTo>
                    <a:pt x="28575" y="216662"/>
                  </a:lnTo>
                  <a:lnTo>
                    <a:pt x="0" y="216662"/>
                  </a:lnTo>
                  <a:lnTo>
                    <a:pt x="38100" y="292862"/>
                  </a:lnTo>
                  <a:lnTo>
                    <a:pt x="69850" y="229362"/>
                  </a:lnTo>
                  <a:lnTo>
                    <a:pt x="76200" y="216662"/>
                  </a:lnTo>
                  <a:close/>
                </a:path>
              </a:pathLst>
            </a:custGeom>
            <a:solidFill>
              <a:srgbClr val="003D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08926" y="4294606"/>
              <a:ext cx="173608" cy="762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580888" y="4008119"/>
              <a:ext cx="864235" cy="647700"/>
            </a:xfrm>
            <a:custGeom>
              <a:avLst/>
              <a:gdLst/>
              <a:ahLst/>
              <a:cxnLst/>
              <a:rect l="l" t="t" r="r" b="b"/>
              <a:pathLst>
                <a:path w="864235" h="647700">
                  <a:moveTo>
                    <a:pt x="864108" y="0"/>
                  </a:moveTo>
                  <a:lnTo>
                    <a:pt x="0" y="0"/>
                  </a:lnTo>
                  <a:lnTo>
                    <a:pt x="0" y="647699"/>
                  </a:lnTo>
                  <a:lnTo>
                    <a:pt x="864108" y="647699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003D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776340" y="4037482"/>
            <a:ext cx="4724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PTP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client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974969" y="2787395"/>
            <a:ext cx="1468755" cy="1220470"/>
            <a:chOff x="5974969" y="2787395"/>
            <a:chExt cx="1468755" cy="1220470"/>
          </a:xfrm>
        </p:grpSpPr>
        <p:sp>
          <p:nvSpPr>
            <p:cNvPr id="22" name="object 22"/>
            <p:cNvSpPr/>
            <p:nvPr/>
          </p:nvSpPr>
          <p:spPr>
            <a:xfrm>
              <a:off x="5974969" y="2787395"/>
              <a:ext cx="76200" cy="1220470"/>
            </a:xfrm>
            <a:custGeom>
              <a:avLst/>
              <a:gdLst/>
              <a:ahLst/>
              <a:cxnLst/>
              <a:rect l="l" t="t" r="r" b="b"/>
              <a:pathLst>
                <a:path w="76200" h="1220470">
                  <a:moveTo>
                    <a:pt x="31706" y="1143872"/>
                  </a:moveTo>
                  <a:lnTo>
                    <a:pt x="0" y="1143977"/>
                  </a:lnTo>
                  <a:lnTo>
                    <a:pt x="38353" y="1220050"/>
                  </a:lnTo>
                  <a:lnTo>
                    <a:pt x="69721" y="1156576"/>
                  </a:lnTo>
                  <a:lnTo>
                    <a:pt x="31750" y="1156576"/>
                  </a:lnTo>
                  <a:lnTo>
                    <a:pt x="31706" y="1143872"/>
                  </a:lnTo>
                  <a:close/>
                </a:path>
                <a:path w="76200" h="1220470">
                  <a:moveTo>
                    <a:pt x="44406" y="1143829"/>
                  </a:moveTo>
                  <a:lnTo>
                    <a:pt x="31706" y="1143872"/>
                  </a:lnTo>
                  <a:lnTo>
                    <a:pt x="31750" y="1156576"/>
                  </a:lnTo>
                  <a:lnTo>
                    <a:pt x="44450" y="1156525"/>
                  </a:lnTo>
                  <a:lnTo>
                    <a:pt x="44406" y="1143829"/>
                  </a:lnTo>
                  <a:close/>
                </a:path>
                <a:path w="76200" h="1220470">
                  <a:moveTo>
                    <a:pt x="76072" y="1143723"/>
                  </a:moveTo>
                  <a:lnTo>
                    <a:pt x="44406" y="1143829"/>
                  </a:lnTo>
                  <a:lnTo>
                    <a:pt x="44450" y="1156525"/>
                  </a:lnTo>
                  <a:lnTo>
                    <a:pt x="31750" y="1156576"/>
                  </a:lnTo>
                  <a:lnTo>
                    <a:pt x="69721" y="1156576"/>
                  </a:lnTo>
                  <a:lnTo>
                    <a:pt x="76072" y="1143723"/>
                  </a:lnTo>
                  <a:close/>
                </a:path>
                <a:path w="76200" h="1220470">
                  <a:moveTo>
                    <a:pt x="40512" y="0"/>
                  </a:moveTo>
                  <a:lnTo>
                    <a:pt x="27812" y="0"/>
                  </a:lnTo>
                  <a:lnTo>
                    <a:pt x="31706" y="1143872"/>
                  </a:lnTo>
                  <a:lnTo>
                    <a:pt x="44406" y="1143829"/>
                  </a:lnTo>
                  <a:lnTo>
                    <a:pt x="40512" y="0"/>
                  </a:lnTo>
                  <a:close/>
                </a:path>
              </a:pathLst>
            </a:custGeom>
            <a:solidFill>
              <a:srgbClr val="003D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79108" y="3095243"/>
              <a:ext cx="864235" cy="649605"/>
            </a:xfrm>
            <a:custGeom>
              <a:avLst/>
              <a:gdLst/>
              <a:ahLst/>
              <a:cxnLst/>
              <a:rect l="l" t="t" r="r" b="b"/>
              <a:pathLst>
                <a:path w="864234" h="649604">
                  <a:moveTo>
                    <a:pt x="864107" y="0"/>
                  </a:moveTo>
                  <a:lnTo>
                    <a:pt x="0" y="0"/>
                  </a:lnTo>
                  <a:lnTo>
                    <a:pt x="0" y="649224"/>
                  </a:lnTo>
                  <a:lnTo>
                    <a:pt x="864107" y="649224"/>
                  </a:lnTo>
                  <a:lnTo>
                    <a:pt x="864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664832" y="3125216"/>
            <a:ext cx="6927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TV</a:t>
            </a:r>
            <a:endParaRPr sz="15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network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007227" y="2781299"/>
            <a:ext cx="2006600" cy="1247140"/>
          </a:xfrm>
          <a:custGeom>
            <a:avLst/>
            <a:gdLst/>
            <a:ahLst/>
            <a:cxnLst/>
            <a:rect l="l" t="t" r="r" b="b"/>
            <a:pathLst>
              <a:path w="2006600" h="1247139">
                <a:moveTo>
                  <a:pt x="1004062" y="314198"/>
                </a:moveTo>
                <a:lnTo>
                  <a:pt x="990879" y="301625"/>
                </a:lnTo>
                <a:lnTo>
                  <a:pt x="942467" y="255397"/>
                </a:lnTo>
                <a:lnTo>
                  <a:pt x="933145" y="285711"/>
                </a:lnTo>
                <a:lnTo>
                  <a:pt x="3810" y="0"/>
                </a:lnTo>
                <a:lnTo>
                  <a:pt x="0" y="12192"/>
                </a:lnTo>
                <a:lnTo>
                  <a:pt x="929411" y="297891"/>
                </a:lnTo>
                <a:lnTo>
                  <a:pt x="920115" y="328168"/>
                </a:lnTo>
                <a:lnTo>
                  <a:pt x="1004062" y="314198"/>
                </a:lnTo>
                <a:close/>
              </a:path>
              <a:path w="2006600" h="1247139">
                <a:moveTo>
                  <a:pt x="2006092" y="1229499"/>
                </a:moveTo>
                <a:lnTo>
                  <a:pt x="1998078" y="1222438"/>
                </a:lnTo>
                <a:lnTo>
                  <a:pt x="1942211" y="1173149"/>
                </a:lnTo>
                <a:lnTo>
                  <a:pt x="1934870" y="1200772"/>
                </a:lnTo>
                <a:lnTo>
                  <a:pt x="1006348" y="954659"/>
                </a:lnTo>
                <a:lnTo>
                  <a:pt x="1001522" y="973074"/>
                </a:lnTo>
                <a:lnTo>
                  <a:pt x="1929980" y="1219174"/>
                </a:lnTo>
                <a:lnTo>
                  <a:pt x="1922653" y="1246809"/>
                </a:lnTo>
                <a:lnTo>
                  <a:pt x="2006092" y="122949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8377" y="3717797"/>
            <a:ext cx="4006850" cy="864235"/>
          </a:xfrm>
          <a:custGeom>
            <a:avLst/>
            <a:gdLst/>
            <a:ahLst/>
            <a:cxnLst/>
            <a:rect l="l" t="t" r="r" b="b"/>
            <a:pathLst>
              <a:path w="4006850" h="864235">
                <a:moveTo>
                  <a:pt x="0" y="216026"/>
                </a:moveTo>
                <a:lnTo>
                  <a:pt x="3574542" y="216026"/>
                </a:lnTo>
                <a:lnTo>
                  <a:pt x="3574542" y="0"/>
                </a:lnTo>
                <a:lnTo>
                  <a:pt x="4006596" y="432053"/>
                </a:lnTo>
                <a:lnTo>
                  <a:pt x="3574542" y="864107"/>
                </a:lnTo>
                <a:lnTo>
                  <a:pt x="3574542" y="648080"/>
                </a:lnTo>
                <a:lnTo>
                  <a:pt x="0" y="648080"/>
                </a:lnTo>
                <a:lnTo>
                  <a:pt x="0" y="216026"/>
                </a:lnTo>
                <a:close/>
              </a:path>
            </a:pathLst>
          </a:custGeom>
          <a:ln w="10794">
            <a:solidFill>
              <a:srgbClr val="009D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761613" y="4397146"/>
            <a:ext cx="43497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 MT"/>
                <a:cs typeface="Arial MT"/>
              </a:rPr>
              <a:t>PTP-</a:t>
            </a:r>
            <a:r>
              <a:rPr sz="800" spc="-25" dirty="0">
                <a:latin typeface="Arial MT"/>
                <a:cs typeface="Arial MT"/>
              </a:rPr>
              <a:t>WR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28" name="object 28"/>
          <p:cNvSpPr txBox="1"/>
          <p:nvPr/>
        </p:nvSpPr>
        <p:spPr>
          <a:xfrm>
            <a:off x="3096005" y="3719322"/>
            <a:ext cx="31496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latin typeface="Arial MT"/>
                <a:cs typeface="Arial MT"/>
              </a:rPr>
              <a:t>GNSS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12670" y="3603497"/>
            <a:ext cx="356870" cy="270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 MT"/>
                <a:cs typeface="Arial MT"/>
              </a:rPr>
              <a:t>DCF77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20" dirty="0">
                <a:latin typeface="Arial MT"/>
                <a:cs typeface="Arial MT"/>
              </a:rPr>
              <a:t>WWVB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0214" y="3603701"/>
            <a:ext cx="831215" cy="271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604520" algn="l"/>
              </a:tabLst>
            </a:pPr>
            <a:r>
              <a:rPr sz="800" spc="-10" dirty="0">
                <a:latin typeface="Arial MT"/>
                <a:cs typeface="Arial MT"/>
              </a:rPr>
              <a:t>DVB-</a:t>
            </a:r>
            <a:r>
              <a:rPr sz="800" spc="-25" dirty="0">
                <a:latin typeface="Arial MT"/>
                <a:cs typeface="Arial MT"/>
              </a:rPr>
              <a:t>T2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25" dirty="0">
                <a:latin typeface="Arial MT"/>
                <a:cs typeface="Arial MT"/>
              </a:rPr>
              <a:t>FM</a:t>
            </a:r>
            <a:r>
              <a:rPr sz="800" dirty="0">
                <a:latin typeface="Arial MT"/>
                <a:cs typeface="Arial MT"/>
              </a:rPr>
              <a:t> UTC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Time</a:t>
            </a:r>
            <a:r>
              <a:rPr sz="800" spc="290" dirty="0">
                <a:latin typeface="Arial MT"/>
                <a:cs typeface="Arial MT"/>
              </a:rPr>
              <a:t>  </a:t>
            </a:r>
            <a:r>
              <a:rPr sz="800" spc="-25" dirty="0">
                <a:latin typeface="Arial MT"/>
                <a:cs typeface="Arial MT"/>
              </a:rPr>
              <a:t>RDS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58590" y="3988409"/>
            <a:ext cx="2286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Arial MT"/>
                <a:cs typeface="Arial MT"/>
              </a:rPr>
              <a:t>ps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72409" y="3979265"/>
            <a:ext cx="2286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Arial MT"/>
                <a:cs typeface="Arial MT"/>
              </a:rPr>
              <a:t>ns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17394" y="3970121"/>
            <a:ext cx="23050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Arial MT"/>
                <a:cs typeface="Arial MT"/>
              </a:rPr>
              <a:t>µs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06677" y="3960977"/>
            <a:ext cx="2794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Arial MT"/>
                <a:cs typeface="Arial MT"/>
              </a:rPr>
              <a:t>ms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42543" y="3961587"/>
            <a:ext cx="1206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latin typeface="Arial MT"/>
                <a:cs typeface="Arial MT"/>
              </a:rPr>
              <a:t>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30527" y="4372152"/>
            <a:ext cx="22923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NTP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86480" y="4397146"/>
            <a:ext cx="22479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PTP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61564" y="3303523"/>
            <a:ext cx="51371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5G</a:t>
            </a:r>
            <a:r>
              <a:rPr sz="800" spc="-10" dirty="0">
                <a:latin typeface="Arial MT"/>
                <a:cs typeface="Arial MT"/>
              </a:rPr>
              <a:t> cellular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71545" y="3513582"/>
            <a:ext cx="454659" cy="11430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800" dirty="0">
                <a:latin typeface="Arial MT"/>
                <a:cs typeface="Arial MT"/>
              </a:rPr>
              <a:t>TV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Signal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1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QUESTIONS,</a:t>
            </a:r>
            <a:r>
              <a:rPr spc="-105" dirty="0"/>
              <a:t> </a:t>
            </a:r>
            <a:r>
              <a:rPr spc="-350" dirty="0"/>
              <a:t>FEEDBACK?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7783" y="4853527"/>
            <a:ext cx="103505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Rohde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&amp;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Schwarz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2119376" y="4857794"/>
            <a:ext cx="288734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12/06/2023</a:t>
            </a:r>
            <a:r>
              <a:rPr sz="1000" spc="45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5G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based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PNT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TV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Transmitters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68" y="1048638"/>
            <a:ext cx="4483735" cy="60769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590"/>
              </a:spcBef>
              <a:buSzPct val="90000"/>
              <a:buChar char="►"/>
              <a:tabLst>
                <a:tab pos="263525" algn="l"/>
              </a:tabLst>
            </a:pPr>
            <a:r>
              <a:rPr sz="1500" dirty="0">
                <a:latin typeface="Arial MT"/>
                <a:cs typeface="Arial MT"/>
              </a:rPr>
              <a:t>Thank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you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your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attention!</a:t>
            </a:r>
            <a:endParaRPr sz="1500">
              <a:latin typeface="Arial MT"/>
              <a:cs typeface="Arial MT"/>
            </a:endParaRPr>
          </a:p>
          <a:p>
            <a:pPr marL="263525" indent="-250825">
              <a:lnSpc>
                <a:spcPct val="100000"/>
              </a:lnSpc>
              <a:spcBef>
                <a:spcPts val="495"/>
              </a:spcBef>
              <a:buSzPct val="90000"/>
              <a:buChar char="►"/>
              <a:tabLst>
                <a:tab pos="263525" algn="l"/>
              </a:tabLst>
            </a:pPr>
            <a:r>
              <a:rPr sz="1500" dirty="0">
                <a:latin typeface="Arial MT"/>
                <a:cs typeface="Arial MT"/>
              </a:rPr>
              <a:t>Project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was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co-funded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by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ESA</a:t>
            </a:r>
            <a:r>
              <a:rPr sz="1500" spc="-10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NAVISP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Element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0" dirty="0">
                <a:latin typeface="Arial MT"/>
                <a:cs typeface="Arial MT"/>
              </a:rPr>
              <a:t>2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4291" y="-26187"/>
            <a:ext cx="6908674" cy="786130"/>
          </a:xfrm>
          <a:prstGeom prst="rect">
            <a:avLst/>
          </a:prstGeom>
        </p:spPr>
        <p:txBody>
          <a:bodyPr vert="horz" wrap="square" lIns="0" tIns="361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335" dirty="0"/>
              <a:t>ВРЕМЯ ВЕЩАНИЯ – ТЕХНОЛОГИИ, </a:t>
            </a:r>
            <a:r>
              <a:rPr lang="en-US" spc="-335" dirty="0"/>
              <a:t> </a:t>
            </a:r>
            <a:r>
              <a:rPr lang="ru-RU" spc="-335" dirty="0"/>
              <a:t>ТОЧНОСТЬ</a:t>
            </a:r>
            <a:endParaRPr spc="-340" dirty="0"/>
          </a:p>
        </p:txBody>
      </p:sp>
      <p:sp>
        <p:nvSpPr>
          <p:cNvPr id="3" name="object 3"/>
          <p:cNvSpPr txBox="1"/>
          <p:nvPr/>
        </p:nvSpPr>
        <p:spPr>
          <a:xfrm>
            <a:off x="406573" y="877380"/>
            <a:ext cx="5918027" cy="505908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62255" indent="-249554">
              <a:lnSpc>
                <a:spcPct val="100000"/>
              </a:lnSpc>
              <a:spcBef>
                <a:spcPts val="565"/>
              </a:spcBef>
              <a:buSzPct val="87500"/>
              <a:buChar char="►"/>
              <a:tabLst>
                <a:tab pos="262255" algn="l"/>
              </a:tabLst>
            </a:pPr>
            <a:r>
              <a:rPr sz="1200" dirty="0">
                <a:latin typeface="Arial MT"/>
                <a:cs typeface="Arial MT"/>
              </a:rPr>
              <a:t>GNSS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lang="ru-RU" sz="1200" spc="-10" dirty="0">
                <a:latin typeface="Arial MT"/>
                <a:cs typeface="Arial MT"/>
              </a:rPr>
              <a:t>производительность</a:t>
            </a:r>
            <a:r>
              <a:rPr lang="en-US" sz="1200" spc="-1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:</a:t>
            </a:r>
            <a:endParaRPr sz="1200" dirty="0">
              <a:latin typeface="Arial MT"/>
              <a:cs typeface="Arial MT"/>
            </a:endParaRPr>
          </a:p>
          <a:p>
            <a:pPr marL="461645" lvl="1" indent="-179705">
              <a:lnSpc>
                <a:spcPct val="100000"/>
              </a:lnSpc>
              <a:spcBef>
                <a:spcPts val="470"/>
              </a:spcBef>
              <a:buSzPct val="87500"/>
              <a:buFont typeface="Symbol"/>
              <a:buChar char=""/>
              <a:tabLst>
                <a:tab pos="461645" algn="l"/>
              </a:tabLst>
            </a:pPr>
            <a:r>
              <a:rPr lang="ru-RU" sz="1200" dirty="0">
                <a:latin typeface="Arial MT"/>
                <a:cs typeface="Arial MT"/>
              </a:rPr>
              <a:t>несколько </a:t>
            </a:r>
            <a:r>
              <a:rPr sz="1200" b="1" spc="-25" dirty="0">
                <a:latin typeface="Arial"/>
                <a:cs typeface="Arial"/>
              </a:rPr>
              <a:t>ns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620" y="2028279"/>
            <a:ext cx="5750179" cy="100348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62255" indent="-249554">
              <a:lnSpc>
                <a:spcPct val="100000"/>
              </a:lnSpc>
              <a:spcBef>
                <a:spcPts val="470"/>
              </a:spcBef>
              <a:buSzPct val="87500"/>
              <a:buChar char="►"/>
              <a:tabLst>
                <a:tab pos="262255" algn="l"/>
              </a:tabLst>
            </a:pPr>
            <a:r>
              <a:rPr lang="ru-RU" sz="1200" dirty="0">
                <a:latin typeface="Arial MT"/>
                <a:cs typeface="Arial MT"/>
              </a:rPr>
              <a:t>Системы вещания:</a:t>
            </a:r>
          </a:p>
          <a:p>
            <a:pPr marL="262255" indent="-249554">
              <a:lnSpc>
                <a:spcPct val="100000"/>
              </a:lnSpc>
              <a:spcBef>
                <a:spcPts val="470"/>
              </a:spcBef>
              <a:buSzPct val="87500"/>
              <a:buChar char="►"/>
              <a:tabLst>
                <a:tab pos="262255" algn="l"/>
              </a:tabLst>
            </a:pPr>
            <a:r>
              <a:rPr lang="ru-RU" sz="1200" dirty="0">
                <a:latin typeface="Arial MT"/>
                <a:cs typeface="Arial MT"/>
              </a:rPr>
              <a:t>FM (RDS) ~100 </a:t>
            </a:r>
            <a:r>
              <a:rPr lang="ru-RU" sz="1200" dirty="0" err="1">
                <a:latin typeface="Arial MT"/>
                <a:cs typeface="Arial MT"/>
              </a:rPr>
              <a:t>мс</a:t>
            </a:r>
            <a:endParaRPr lang="ru-RU" sz="1200" dirty="0">
              <a:latin typeface="Arial MT"/>
              <a:cs typeface="Arial MT"/>
            </a:endParaRPr>
          </a:p>
          <a:p>
            <a:pPr marL="262255" indent="-249554">
              <a:lnSpc>
                <a:spcPct val="100000"/>
              </a:lnSpc>
              <a:spcBef>
                <a:spcPts val="470"/>
              </a:spcBef>
              <a:buSzPct val="87500"/>
              <a:buChar char="►"/>
              <a:tabLst>
                <a:tab pos="262255" algn="l"/>
              </a:tabLst>
            </a:pPr>
            <a:r>
              <a:rPr lang="ru-RU" sz="1200" dirty="0">
                <a:latin typeface="Arial MT"/>
                <a:cs typeface="Arial MT"/>
              </a:rPr>
              <a:t>DVB-T2 ~0,3 мкс на PHY, но не отслеживается по UTC</a:t>
            </a:r>
          </a:p>
          <a:p>
            <a:pPr marL="262255" indent="-249554">
              <a:lnSpc>
                <a:spcPct val="100000"/>
              </a:lnSpc>
              <a:spcBef>
                <a:spcPts val="470"/>
              </a:spcBef>
              <a:buSzPct val="87500"/>
              <a:buChar char="►"/>
              <a:tabLst>
                <a:tab pos="262255" algn="l"/>
              </a:tabLst>
            </a:pPr>
            <a:r>
              <a:rPr lang="ru-RU" sz="1200" dirty="0">
                <a:latin typeface="Arial MT"/>
                <a:cs typeface="Arial MT"/>
              </a:rPr>
              <a:t>с погрешностью до 1 с (!) для времени UTC в полезной нагрузке</a:t>
            </a:r>
            <a:endParaRPr lang="en-US" sz="12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527" y="2989108"/>
            <a:ext cx="4252118" cy="1226618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62255" indent="-249554">
              <a:lnSpc>
                <a:spcPct val="100000"/>
              </a:lnSpc>
              <a:spcBef>
                <a:spcPts val="565"/>
              </a:spcBef>
              <a:buSzPct val="87500"/>
              <a:buChar char="►"/>
              <a:tabLst>
                <a:tab pos="262255" algn="l"/>
              </a:tabLst>
            </a:pPr>
            <a:r>
              <a:rPr lang="ru-RU" sz="1200" dirty="0">
                <a:latin typeface="Arial MT"/>
                <a:cs typeface="Arial MT"/>
              </a:rPr>
              <a:t>Сотовые сети 5G</a:t>
            </a:r>
          </a:p>
          <a:p>
            <a:pPr marL="262255" indent="-249554">
              <a:lnSpc>
                <a:spcPct val="100000"/>
              </a:lnSpc>
              <a:spcBef>
                <a:spcPts val="565"/>
              </a:spcBef>
              <a:buSzPct val="87500"/>
              <a:buChar char="►"/>
              <a:tabLst>
                <a:tab pos="262255" algn="l"/>
              </a:tabLst>
            </a:pPr>
            <a:r>
              <a:rPr lang="ru-RU" sz="1200" dirty="0">
                <a:latin typeface="Arial MT"/>
                <a:cs typeface="Arial MT"/>
              </a:rPr>
              <a:t>Для TDD 5G требуется 1,5 мкс по сравнению с UTC</a:t>
            </a:r>
          </a:p>
          <a:p>
            <a:pPr marL="262255" indent="-249554">
              <a:lnSpc>
                <a:spcPct val="100000"/>
              </a:lnSpc>
              <a:spcBef>
                <a:spcPts val="565"/>
              </a:spcBef>
              <a:buSzPct val="87500"/>
              <a:buChar char="►"/>
              <a:tabLst>
                <a:tab pos="262255" algn="l"/>
              </a:tabLst>
            </a:pPr>
            <a:r>
              <a:rPr lang="ru-RU" sz="1200" dirty="0">
                <a:latin typeface="Arial MT"/>
                <a:cs typeface="Arial MT"/>
              </a:rPr>
              <a:t>На практике: от 50 </a:t>
            </a:r>
            <a:r>
              <a:rPr lang="ru-RU" sz="1200" dirty="0" err="1">
                <a:latin typeface="Arial MT"/>
                <a:cs typeface="Arial MT"/>
              </a:rPr>
              <a:t>нс</a:t>
            </a:r>
            <a:r>
              <a:rPr lang="ru-RU" sz="1200" dirty="0">
                <a:latin typeface="Arial MT"/>
                <a:cs typeface="Arial MT"/>
              </a:rPr>
              <a:t> до 1,5 мкс</a:t>
            </a:r>
          </a:p>
          <a:p>
            <a:pPr marL="262255" indent="-249554">
              <a:lnSpc>
                <a:spcPct val="100000"/>
              </a:lnSpc>
              <a:spcBef>
                <a:spcPts val="565"/>
              </a:spcBef>
              <a:buSzPct val="87500"/>
              <a:buChar char="►"/>
              <a:tabLst>
                <a:tab pos="262255" algn="l"/>
              </a:tabLst>
            </a:pPr>
            <a:r>
              <a:rPr lang="ru-RU" sz="1200" dirty="0">
                <a:latin typeface="Arial MT"/>
                <a:cs typeface="Arial MT"/>
              </a:rPr>
              <a:t>*) Широковещательная передача по времени UTC необязательна – часто не отправляется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2079" y="4328884"/>
            <a:ext cx="451446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Arial MT"/>
                <a:cs typeface="Arial MT"/>
              </a:rPr>
              <a:t>Трудно обеспечить производительность более чем 10000 базовых станций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41926" y="3580638"/>
            <a:ext cx="4006850" cy="864235"/>
          </a:xfrm>
          <a:custGeom>
            <a:avLst/>
            <a:gdLst/>
            <a:ahLst/>
            <a:cxnLst/>
            <a:rect l="l" t="t" r="r" b="b"/>
            <a:pathLst>
              <a:path w="4006850" h="864235">
                <a:moveTo>
                  <a:pt x="0" y="216027"/>
                </a:moveTo>
                <a:lnTo>
                  <a:pt x="3574542" y="216027"/>
                </a:lnTo>
                <a:lnTo>
                  <a:pt x="3574542" y="0"/>
                </a:lnTo>
                <a:lnTo>
                  <a:pt x="4006596" y="432053"/>
                </a:lnTo>
                <a:lnTo>
                  <a:pt x="3574542" y="864107"/>
                </a:lnTo>
                <a:lnTo>
                  <a:pt x="3574542" y="648081"/>
                </a:lnTo>
                <a:lnTo>
                  <a:pt x="0" y="648081"/>
                </a:lnTo>
                <a:lnTo>
                  <a:pt x="0" y="216027"/>
                </a:lnTo>
                <a:close/>
              </a:path>
            </a:pathLst>
          </a:custGeom>
          <a:ln w="10794">
            <a:solidFill>
              <a:srgbClr val="009D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65795" y="4260291"/>
            <a:ext cx="43434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 MT"/>
                <a:cs typeface="Arial MT"/>
              </a:rPr>
              <a:t>PTP-</a:t>
            </a:r>
            <a:r>
              <a:rPr sz="800" spc="-25" dirty="0">
                <a:latin typeface="Arial MT"/>
                <a:cs typeface="Arial MT"/>
              </a:rPr>
              <a:t>WR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00061" y="3582111"/>
            <a:ext cx="31496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20" dirty="0">
                <a:latin typeface="Arial MT"/>
                <a:cs typeface="Arial MT"/>
              </a:rPr>
              <a:t>GNSS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15634" y="3479672"/>
            <a:ext cx="35687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z="800" spc="-10" dirty="0">
                <a:latin typeface="Arial MT"/>
                <a:cs typeface="Arial MT"/>
              </a:rPr>
              <a:t>ДВ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WWVB</a:t>
            </a:r>
            <a:endParaRPr sz="80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54371" y="3467480"/>
            <a:ext cx="8312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04520" algn="l"/>
              </a:tabLst>
            </a:pPr>
            <a:r>
              <a:rPr sz="800" spc="-10" dirty="0">
                <a:latin typeface="Arial MT"/>
                <a:cs typeface="Arial MT"/>
              </a:rPr>
              <a:t>DVB-</a:t>
            </a:r>
            <a:r>
              <a:rPr sz="800" spc="-25" dirty="0">
                <a:latin typeface="Arial MT"/>
                <a:cs typeface="Arial MT"/>
              </a:rPr>
              <a:t>T2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25" dirty="0">
                <a:latin typeface="Arial MT"/>
                <a:cs typeface="Arial MT"/>
              </a:rPr>
              <a:t>FM</a:t>
            </a:r>
            <a:r>
              <a:rPr sz="800" dirty="0">
                <a:latin typeface="Arial MT"/>
                <a:cs typeface="Arial MT"/>
              </a:rPr>
              <a:t> UTC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Time</a:t>
            </a:r>
            <a:r>
              <a:rPr sz="800" spc="285" dirty="0">
                <a:latin typeface="Arial MT"/>
                <a:cs typeface="Arial MT"/>
              </a:rPr>
              <a:t>  </a:t>
            </a:r>
            <a:r>
              <a:rPr sz="800" spc="-25" dirty="0">
                <a:latin typeface="Arial MT"/>
                <a:cs typeface="Arial MT"/>
              </a:rPr>
              <a:t>RDS</a:t>
            </a:r>
            <a:endParaRPr sz="800" dirty="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62645" y="3851249"/>
            <a:ext cx="22860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Arial MT"/>
                <a:cs typeface="Arial MT"/>
              </a:rPr>
              <a:t>ps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76592" y="3842105"/>
            <a:ext cx="22860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Arial MT"/>
                <a:cs typeface="Arial MT"/>
              </a:rPr>
              <a:t>ns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21577" y="3833266"/>
            <a:ext cx="23050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Arial MT"/>
                <a:cs typeface="Arial MT"/>
              </a:rPr>
              <a:t>µs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10859" y="3824122"/>
            <a:ext cx="2794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Arial MT"/>
                <a:cs typeface="Arial MT"/>
              </a:rPr>
              <a:t>ms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46650" y="3824427"/>
            <a:ext cx="12128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latin typeface="Arial MT"/>
                <a:cs typeface="Arial MT"/>
              </a:rPr>
              <a:t>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34329" y="4235602"/>
            <a:ext cx="22923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NTP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90664" y="4260291"/>
            <a:ext cx="22479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PTP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113905" y="3387471"/>
            <a:ext cx="169545" cy="114300"/>
          </a:xfrm>
          <a:custGeom>
            <a:avLst/>
            <a:gdLst/>
            <a:ahLst/>
            <a:cxnLst/>
            <a:rect l="l" t="t" r="r" b="b"/>
            <a:pathLst>
              <a:path w="169545" h="114300">
                <a:moveTo>
                  <a:pt x="169164" y="0"/>
                </a:moveTo>
                <a:lnTo>
                  <a:pt x="0" y="0"/>
                </a:lnTo>
                <a:lnTo>
                  <a:pt x="0" y="114299"/>
                </a:lnTo>
                <a:lnTo>
                  <a:pt x="169164" y="114299"/>
                </a:lnTo>
                <a:lnTo>
                  <a:pt x="16916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65746" y="3166618"/>
            <a:ext cx="553085" cy="346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5G</a:t>
            </a:r>
            <a:r>
              <a:rPr sz="800" spc="-10" dirty="0">
                <a:latin typeface="Arial MT"/>
                <a:cs typeface="Arial MT"/>
              </a:rPr>
              <a:t> cellular*</a:t>
            </a:r>
            <a:endParaRPr sz="800">
              <a:latin typeface="Arial MT"/>
              <a:cs typeface="Arial MT"/>
            </a:endParaRPr>
          </a:p>
          <a:p>
            <a:pPr marL="248920">
              <a:lnSpc>
                <a:spcPct val="100000"/>
              </a:lnSpc>
              <a:spcBef>
                <a:spcPts val="605"/>
              </a:spcBef>
            </a:pPr>
            <a:r>
              <a:rPr sz="800" spc="-25" dirty="0">
                <a:latin typeface="Arial MT"/>
                <a:cs typeface="Arial MT"/>
              </a:rPr>
              <a:t>???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10B250-CF07-4F2E-9D1F-15799145E33F}"/>
              </a:ext>
            </a:extLst>
          </p:cNvPr>
          <p:cNvSpPr txBox="1"/>
          <p:nvPr/>
        </p:nvSpPr>
        <p:spPr>
          <a:xfrm>
            <a:off x="495934" y="1370964"/>
            <a:ext cx="8038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spc="-10" dirty="0">
                <a:latin typeface="Arial MT"/>
              </a:rPr>
              <a:t>Длинные волны, DCF77 в Европе, WWVB в США, JJY в Японии, ...</a:t>
            </a:r>
          </a:p>
          <a:p>
            <a:r>
              <a:rPr lang="ru-RU" sz="1200" spc="-10" dirty="0">
                <a:latin typeface="Arial MT"/>
              </a:rPr>
              <a:t>в лучшем случае несколько </a:t>
            </a:r>
            <a:r>
              <a:rPr lang="ru-RU" sz="1200" spc="-10" dirty="0" err="1">
                <a:latin typeface="Arial MT"/>
              </a:rPr>
              <a:t>нс</a:t>
            </a:r>
            <a:r>
              <a:rPr lang="ru-RU" sz="1200" spc="-10" dirty="0">
                <a:latin typeface="Arial MT"/>
              </a:rPr>
              <a:t>, более дешевые приемники: несколько мкс</a:t>
            </a:r>
          </a:p>
          <a:p>
            <a:r>
              <a:rPr lang="ru-RU" sz="1200" spc="-10" dirty="0">
                <a:latin typeface="Arial MT"/>
              </a:rPr>
              <a:t>Точность, ограниченная узкой полосой пропускания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>
              <a:lnSpc>
                <a:spcPts val="2750"/>
              </a:lnSpc>
              <a:spcBef>
                <a:spcPts val="600"/>
              </a:spcBef>
            </a:pPr>
            <a:r>
              <a:rPr spc="-320" dirty="0"/>
              <a:t>EXCURSION:</a:t>
            </a:r>
            <a:r>
              <a:rPr spc="-120" dirty="0"/>
              <a:t> </a:t>
            </a:r>
            <a:r>
              <a:rPr spc="-335" dirty="0"/>
              <a:t>CELL</a:t>
            </a:r>
            <a:r>
              <a:rPr spc="-150" dirty="0"/>
              <a:t> </a:t>
            </a:r>
            <a:r>
              <a:rPr spc="-250" dirty="0"/>
              <a:t>SIZE,</a:t>
            </a:r>
            <a:r>
              <a:rPr spc="-140" dirty="0"/>
              <a:t> </a:t>
            </a:r>
            <a:r>
              <a:rPr spc="-320" dirty="0"/>
              <a:t>CYCLIC</a:t>
            </a:r>
            <a:r>
              <a:rPr spc="-130" dirty="0"/>
              <a:t> </a:t>
            </a:r>
            <a:r>
              <a:rPr spc="-295" dirty="0"/>
              <a:t>PREFIX</a:t>
            </a:r>
            <a:r>
              <a:rPr spc="-215" dirty="0"/>
              <a:t> </a:t>
            </a:r>
            <a:r>
              <a:rPr spc="-375" dirty="0"/>
              <a:t>AND</a:t>
            </a:r>
            <a:r>
              <a:rPr spc="-120" dirty="0"/>
              <a:t> </a:t>
            </a:r>
            <a:r>
              <a:rPr spc="-355" dirty="0"/>
              <a:t>SUBCARRIER </a:t>
            </a:r>
            <a:r>
              <a:rPr spc="-370" dirty="0"/>
              <a:t>SPACING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68" y="1098930"/>
            <a:ext cx="8244205" cy="2542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25" marR="161290" indent="-251460">
              <a:lnSpc>
                <a:spcPct val="105300"/>
              </a:lnSpc>
              <a:spcBef>
                <a:spcPts val="100"/>
              </a:spcBef>
              <a:buSzPct val="90000"/>
              <a:buChar char="►"/>
              <a:tabLst>
                <a:tab pos="263525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distance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between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two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neigboring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towers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increased,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time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difference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their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signal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at </a:t>
            </a:r>
            <a:r>
              <a:rPr sz="1500" dirty="0">
                <a:latin typeface="Arial MT"/>
                <a:cs typeface="Arial MT"/>
              </a:rPr>
              <a:t>receiver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increases</a:t>
            </a:r>
            <a:endParaRPr sz="1500">
              <a:latin typeface="Arial MT"/>
              <a:cs typeface="Arial MT"/>
            </a:endParaRPr>
          </a:p>
          <a:p>
            <a:pPr marL="263525" indent="-250825">
              <a:lnSpc>
                <a:spcPct val="100000"/>
              </a:lnSpc>
              <a:spcBef>
                <a:spcPts val="480"/>
              </a:spcBef>
              <a:buSzPct val="90000"/>
              <a:buChar char="►"/>
              <a:tabLst>
                <a:tab pos="263525" algn="l"/>
              </a:tabLst>
            </a:pPr>
            <a:r>
              <a:rPr sz="1500" dirty="0">
                <a:latin typeface="Arial MT"/>
                <a:cs typeface="Arial MT"/>
              </a:rPr>
              <a:t>In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single-frequency-</a:t>
            </a:r>
            <a:r>
              <a:rPr sz="1500" dirty="0">
                <a:latin typeface="Arial MT"/>
                <a:cs typeface="Arial MT"/>
              </a:rPr>
              <a:t>network,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all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transmitters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send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same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signal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Wingdings"/>
                <a:cs typeface="Wingdings"/>
              </a:rPr>
              <a:t>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Arial MT"/>
                <a:cs typeface="Arial MT"/>
              </a:rPr>
              <a:t>multiple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„echos“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receiver</a:t>
            </a:r>
            <a:endParaRPr sz="1500">
              <a:latin typeface="Arial MT"/>
              <a:cs typeface="Arial MT"/>
            </a:endParaRPr>
          </a:p>
          <a:p>
            <a:pPr marL="263525" indent="-250825">
              <a:lnSpc>
                <a:spcPct val="100000"/>
              </a:lnSpc>
              <a:spcBef>
                <a:spcPts val="490"/>
              </a:spcBef>
              <a:buSzPct val="90000"/>
              <a:buChar char="►"/>
              <a:tabLst>
                <a:tab pos="263525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all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echos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within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cyclic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prefix,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signal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improved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by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each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echo</a:t>
            </a:r>
            <a:endParaRPr sz="1500">
              <a:latin typeface="Arial MT"/>
              <a:cs typeface="Arial MT"/>
            </a:endParaRPr>
          </a:p>
          <a:p>
            <a:pPr marL="263525" indent="-250825">
              <a:lnSpc>
                <a:spcPct val="100000"/>
              </a:lnSpc>
              <a:spcBef>
                <a:spcPts val="495"/>
              </a:spcBef>
              <a:buSzPct val="90000"/>
              <a:buChar char="►"/>
              <a:tabLst>
                <a:tab pos="263525" algn="l"/>
              </a:tabLst>
            </a:pPr>
            <a:r>
              <a:rPr sz="1500" dirty="0">
                <a:latin typeface="Arial MT"/>
                <a:cs typeface="Arial MT"/>
              </a:rPr>
              <a:t>TV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towers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further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apart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than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cellular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towers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Wingdings"/>
                <a:cs typeface="Wingdings"/>
              </a:rPr>
              <a:t>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Arial MT"/>
                <a:cs typeface="Arial MT"/>
              </a:rPr>
              <a:t>larger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cyclic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desired</a:t>
            </a:r>
            <a:endParaRPr sz="1500">
              <a:latin typeface="Arial MT"/>
              <a:cs typeface="Arial MT"/>
            </a:endParaRPr>
          </a:p>
          <a:p>
            <a:pPr marL="263525" indent="-250825">
              <a:lnSpc>
                <a:spcPct val="100000"/>
              </a:lnSpc>
              <a:spcBef>
                <a:spcPts val="490"/>
              </a:spcBef>
              <a:buSzPct val="90000"/>
              <a:buChar char="►"/>
              <a:tabLst>
                <a:tab pos="263525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cyclic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extended,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time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data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symbols</a:t>
            </a:r>
            <a:endParaRPr sz="1500">
              <a:latin typeface="Arial MT"/>
              <a:cs typeface="Arial MT"/>
            </a:endParaRPr>
          </a:p>
          <a:p>
            <a:pPr marL="263525" indent="-250825">
              <a:lnSpc>
                <a:spcPct val="100000"/>
              </a:lnSpc>
              <a:spcBef>
                <a:spcPts val="495"/>
              </a:spcBef>
              <a:buSzPct val="90000"/>
              <a:buChar char="►"/>
              <a:tabLst>
                <a:tab pos="263525" algn="l"/>
              </a:tabLst>
            </a:pPr>
            <a:r>
              <a:rPr sz="1500" dirty="0">
                <a:latin typeface="Arial MT"/>
                <a:cs typeface="Arial MT"/>
              </a:rPr>
              <a:t>Extend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duration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OFDM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symbols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have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symbols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frame</a:t>
            </a:r>
            <a:endParaRPr sz="1500">
              <a:latin typeface="Arial MT"/>
              <a:cs typeface="Arial MT"/>
            </a:endParaRPr>
          </a:p>
          <a:p>
            <a:pPr marL="461009" lvl="1" indent="-179070">
              <a:lnSpc>
                <a:spcPct val="100000"/>
              </a:lnSpc>
              <a:spcBef>
                <a:spcPts val="495"/>
              </a:spcBef>
              <a:buSzPct val="90000"/>
              <a:buFont typeface="Symbol"/>
              <a:buChar char=""/>
              <a:tabLst>
                <a:tab pos="461009" algn="l"/>
              </a:tabLst>
            </a:pPr>
            <a:r>
              <a:rPr sz="1500" dirty="0">
                <a:latin typeface="Arial MT"/>
                <a:cs typeface="Arial MT"/>
              </a:rPr>
              <a:t>Need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reduce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subcarrier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spacing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return</a:t>
            </a:r>
            <a:endParaRPr sz="1500">
              <a:latin typeface="Arial MT"/>
              <a:cs typeface="Arial MT"/>
            </a:endParaRPr>
          </a:p>
          <a:p>
            <a:pPr marL="263525" indent="-250825">
              <a:lnSpc>
                <a:spcPct val="100000"/>
              </a:lnSpc>
              <a:spcBef>
                <a:spcPts val="480"/>
              </a:spcBef>
              <a:buSzPct val="90000"/>
              <a:buChar char="►"/>
              <a:tabLst>
                <a:tab pos="263525" algn="l"/>
              </a:tabLst>
            </a:pPr>
            <a:r>
              <a:rPr sz="1500" dirty="0">
                <a:latin typeface="Arial MT"/>
                <a:cs typeface="Arial MT"/>
              </a:rPr>
              <a:t>Less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subcarrier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spacing: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doppler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resilience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6108" y="3003804"/>
            <a:ext cx="2406395" cy="15849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51375" y="4586732"/>
            <a:ext cx="4045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https://5g-</a:t>
            </a:r>
            <a:r>
              <a:rPr sz="900" spc="-10" dirty="0">
                <a:latin typeface="Arial MT"/>
                <a:cs typeface="Arial MT"/>
              </a:rPr>
              <a:t>xcast.eu/wp-content/uploads/2019/05/TBC_NRMBMSforTB_2019.pdf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7783" y="4853527"/>
            <a:ext cx="103505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Rohde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&amp;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Schwarz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2119376" y="4857794"/>
            <a:ext cx="288734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12/06/2023</a:t>
            </a:r>
            <a:r>
              <a:rPr sz="1000" spc="45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5G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based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PNT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TV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Transmitters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>
              <a:lnSpc>
                <a:spcPts val="2750"/>
              </a:lnSpc>
              <a:spcBef>
                <a:spcPts val="600"/>
              </a:spcBef>
            </a:pPr>
            <a:r>
              <a:rPr spc="-345" dirty="0"/>
              <a:t>THE</a:t>
            </a:r>
            <a:r>
              <a:rPr spc="-135" dirty="0"/>
              <a:t> </a:t>
            </a:r>
            <a:r>
              <a:rPr spc="-375" dirty="0"/>
              <a:t>SAME</a:t>
            </a:r>
            <a:r>
              <a:rPr spc="-125" dirty="0"/>
              <a:t> </a:t>
            </a:r>
            <a:r>
              <a:rPr spc="-300" dirty="0"/>
              <a:t>TIMING</a:t>
            </a:r>
            <a:r>
              <a:rPr spc="-120" dirty="0"/>
              <a:t> </a:t>
            </a:r>
            <a:r>
              <a:rPr spc="-335" dirty="0"/>
              <a:t>RECEIVER</a:t>
            </a:r>
            <a:r>
              <a:rPr spc="-125" dirty="0"/>
              <a:t> </a:t>
            </a:r>
            <a:r>
              <a:rPr spc="-365" dirty="0"/>
              <a:t>COULD</a:t>
            </a:r>
            <a:r>
              <a:rPr spc="-120" dirty="0"/>
              <a:t> </a:t>
            </a:r>
            <a:r>
              <a:rPr spc="-335" dirty="0"/>
              <a:t>USE</a:t>
            </a:r>
            <a:r>
              <a:rPr spc="-125" dirty="0"/>
              <a:t> </a:t>
            </a:r>
            <a:r>
              <a:rPr spc="-315" dirty="0"/>
              <a:t>TV</a:t>
            </a:r>
            <a:r>
              <a:rPr spc="-220" dirty="0"/>
              <a:t> </a:t>
            </a:r>
            <a:r>
              <a:rPr spc="-375" dirty="0"/>
              <a:t>AND</a:t>
            </a:r>
            <a:r>
              <a:rPr spc="-120" dirty="0"/>
              <a:t> </a:t>
            </a:r>
            <a:r>
              <a:rPr spc="-360" dirty="0"/>
              <a:t>CELLULAR </a:t>
            </a:r>
            <a:r>
              <a:rPr spc="-325" dirty="0"/>
              <a:t>SIGNAL</a:t>
            </a:r>
            <a:r>
              <a:rPr spc="-254" dirty="0"/>
              <a:t> </a:t>
            </a:r>
            <a:r>
              <a:rPr spc="-360" dirty="0"/>
              <a:t>AS</a:t>
            </a:r>
            <a:r>
              <a:rPr spc="-125" dirty="0"/>
              <a:t> </a:t>
            </a:r>
            <a:r>
              <a:rPr spc="-380" dirty="0"/>
              <a:t>SOURCE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7783" y="4853527"/>
            <a:ext cx="103505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Rohde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&amp;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Schwarz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2119376" y="4857794"/>
            <a:ext cx="288734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12/06/2023</a:t>
            </a:r>
            <a:r>
              <a:rPr sz="1000" spc="45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5G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based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PNT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TV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Transmitters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68" y="1111122"/>
            <a:ext cx="754125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100"/>
              </a:spcBef>
              <a:buSzPct val="90000"/>
              <a:buChar char="►"/>
              <a:tabLst>
                <a:tab pos="263525" algn="l"/>
              </a:tabLst>
            </a:pPr>
            <a:r>
              <a:rPr sz="1500" dirty="0">
                <a:latin typeface="Arial MT"/>
                <a:cs typeface="Arial MT"/>
              </a:rPr>
              <a:t>An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feMBMS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timing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receiver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could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easily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also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receive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LTE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signals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with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time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information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1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HOW</a:t>
            </a:r>
            <a:r>
              <a:rPr spc="-220" dirty="0"/>
              <a:t> </a:t>
            </a:r>
            <a:r>
              <a:rPr spc="-345" dirty="0"/>
              <a:t>ARE</a:t>
            </a:r>
            <a:r>
              <a:rPr spc="-135" dirty="0"/>
              <a:t> </a:t>
            </a:r>
            <a:r>
              <a:rPr spc="-310" dirty="0"/>
              <a:t>TV</a:t>
            </a:r>
            <a:r>
              <a:rPr spc="-140" dirty="0"/>
              <a:t> </a:t>
            </a:r>
            <a:r>
              <a:rPr spc="-320" dirty="0"/>
              <a:t>TRANSMITTERS</a:t>
            </a:r>
            <a:r>
              <a:rPr spc="-135" dirty="0"/>
              <a:t> </a:t>
            </a:r>
            <a:r>
              <a:rPr spc="-340" dirty="0"/>
              <a:t>ORGANIZED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7783" y="4853527"/>
            <a:ext cx="103505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Rohde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&amp;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Schwarz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2119376" y="4857794"/>
            <a:ext cx="288734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12/06/2023</a:t>
            </a:r>
            <a:r>
              <a:rPr sz="1000" spc="45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5G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based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PNT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TV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Transmitters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68" y="1048638"/>
            <a:ext cx="8225790" cy="254254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590"/>
              </a:spcBef>
              <a:buSzPct val="90000"/>
              <a:buChar char="►"/>
              <a:tabLst>
                <a:tab pos="263525" algn="l"/>
              </a:tabLst>
            </a:pPr>
            <a:r>
              <a:rPr sz="1500" dirty="0">
                <a:latin typeface="Arial MT"/>
                <a:cs typeface="Arial MT"/>
              </a:rPr>
              <a:t>In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Europe,</a:t>
            </a:r>
            <a:r>
              <a:rPr sz="1500" spc="-1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Africa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most</a:t>
            </a:r>
            <a:r>
              <a:rPr sz="1500" spc="-10" dirty="0">
                <a:latin typeface="Arial MT"/>
                <a:cs typeface="Arial MT"/>
              </a:rPr>
              <a:t> of</a:t>
            </a:r>
            <a:r>
              <a:rPr sz="1500" spc="-10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Asia:</a:t>
            </a:r>
            <a:endParaRPr sz="1500">
              <a:latin typeface="Arial MT"/>
              <a:cs typeface="Arial MT"/>
            </a:endParaRPr>
          </a:p>
          <a:p>
            <a:pPr marL="461009" marR="5080" lvl="1" indent="-179070">
              <a:lnSpc>
                <a:spcPct val="104700"/>
              </a:lnSpc>
              <a:spcBef>
                <a:spcPts val="409"/>
              </a:spcBef>
              <a:buSzPct val="90000"/>
              <a:buFont typeface="Symbol"/>
              <a:buChar char=""/>
              <a:tabLst>
                <a:tab pos="462280" algn="l"/>
              </a:tabLst>
            </a:pPr>
            <a:r>
              <a:rPr sz="1500" dirty="0">
                <a:latin typeface="Arial MT"/>
                <a:cs typeface="Arial MT"/>
              </a:rPr>
              <a:t>ITU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decided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frequency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scheme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(GE06)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assigned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frequencies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regions,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way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that 	</a:t>
            </a:r>
            <a:r>
              <a:rPr sz="1500" dirty="0">
                <a:latin typeface="Arial MT"/>
                <a:cs typeface="Arial MT"/>
              </a:rPr>
              <a:t>neighbor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regions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affected.</a:t>
            </a:r>
            <a:endParaRPr sz="1500">
              <a:latin typeface="Arial MT"/>
              <a:cs typeface="Arial MT"/>
            </a:endParaRPr>
          </a:p>
          <a:p>
            <a:pPr marL="461645" lvl="1" indent="-179705">
              <a:lnSpc>
                <a:spcPct val="100000"/>
              </a:lnSpc>
              <a:spcBef>
                <a:spcPts val="490"/>
              </a:spcBef>
              <a:buSzPct val="90000"/>
              <a:buFont typeface="Symbol"/>
              <a:buChar char=""/>
              <a:tabLst>
                <a:tab pos="461645" algn="l"/>
              </a:tabLst>
            </a:pPr>
            <a:r>
              <a:rPr sz="1500" dirty="0">
                <a:latin typeface="Arial MT"/>
                <a:cs typeface="Arial MT"/>
              </a:rPr>
              <a:t>One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region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might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served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by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Single-</a:t>
            </a:r>
            <a:r>
              <a:rPr sz="1500" dirty="0">
                <a:latin typeface="Arial MT"/>
                <a:cs typeface="Arial MT"/>
              </a:rPr>
              <a:t>Frequency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network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instead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single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transmitter</a:t>
            </a:r>
            <a:endParaRPr sz="1500">
              <a:latin typeface="Arial MT"/>
              <a:cs typeface="Arial MT"/>
            </a:endParaRPr>
          </a:p>
          <a:p>
            <a:pPr marL="461009" lvl="1" indent="-179070">
              <a:lnSpc>
                <a:spcPct val="100000"/>
              </a:lnSpc>
              <a:spcBef>
                <a:spcPts val="495"/>
              </a:spcBef>
              <a:buSzPct val="90000"/>
              <a:buFont typeface="Symbol"/>
              <a:buChar char=""/>
              <a:tabLst>
                <a:tab pos="461009" algn="l"/>
              </a:tabLst>
            </a:pPr>
            <a:r>
              <a:rPr sz="1500" dirty="0">
                <a:latin typeface="Arial MT"/>
                <a:cs typeface="Arial MT"/>
              </a:rPr>
              <a:t>Regions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using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different</a:t>
            </a:r>
            <a:r>
              <a:rPr sz="1500" spc="-8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frequencies</a:t>
            </a:r>
            <a:endParaRPr sz="1500">
              <a:latin typeface="Arial MT"/>
              <a:cs typeface="Arial MT"/>
            </a:endParaRPr>
          </a:p>
          <a:p>
            <a:pPr marL="461009" marR="447040" lvl="1" indent="-179070">
              <a:lnSpc>
                <a:spcPct val="104700"/>
              </a:lnSpc>
              <a:spcBef>
                <a:spcPts val="405"/>
              </a:spcBef>
              <a:buSzPct val="90000"/>
              <a:buFont typeface="Symbol"/>
              <a:buChar char=""/>
              <a:tabLst>
                <a:tab pos="462280" algn="l"/>
              </a:tabLst>
            </a:pPr>
            <a:r>
              <a:rPr sz="1500" dirty="0">
                <a:latin typeface="Arial MT"/>
                <a:cs typeface="Arial MT"/>
              </a:rPr>
              <a:t>E.g.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Germany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whole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450-690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MHz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range,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but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each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region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has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only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six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8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MHz 	</a:t>
            </a:r>
            <a:r>
              <a:rPr sz="1500" dirty="0">
                <a:latin typeface="Arial MT"/>
                <a:cs typeface="Arial MT"/>
              </a:rPr>
              <a:t>channels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can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used</a:t>
            </a:r>
            <a:endParaRPr sz="1500">
              <a:latin typeface="Arial MT"/>
              <a:cs typeface="Arial MT"/>
            </a:endParaRPr>
          </a:p>
          <a:p>
            <a:pPr marL="263525" indent="-250825">
              <a:lnSpc>
                <a:spcPct val="100000"/>
              </a:lnSpc>
              <a:spcBef>
                <a:spcPts val="495"/>
              </a:spcBef>
              <a:buSzPct val="90000"/>
              <a:buChar char="►"/>
              <a:tabLst>
                <a:tab pos="263525" algn="l"/>
              </a:tabLst>
            </a:pPr>
            <a:r>
              <a:rPr sz="1500" dirty="0">
                <a:latin typeface="Arial MT"/>
                <a:cs typeface="Arial MT"/>
              </a:rPr>
              <a:t>In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FCC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decides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on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TV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stations</a:t>
            </a:r>
            <a:endParaRPr sz="1500">
              <a:latin typeface="Arial MT"/>
              <a:cs typeface="Arial MT"/>
            </a:endParaRPr>
          </a:p>
          <a:p>
            <a:pPr marL="461009" lvl="1" indent="-179070">
              <a:lnSpc>
                <a:spcPct val="100000"/>
              </a:lnSpc>
              <a:spcBef>
                <a:spcPts val="495"/>
              </a:spcBef>
              <a:buSzPct val="90000"/>
              <a:buFont typeface="Symbol"/>
              <a:buChar char=""/>
              <a:tabLst>
                <a:tab pos="461009" algn="l"/>
              </a:tabLst>
            </a:pPr>
            <a:r>
              <a:rPr sz="1500" spc="-10" dirty="0">
                <a:latin typeface="Arial MT"/>
                <a:cs typeface="Arial MT"/>
              </a:rPr>
              <a:t>Recently,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spectrum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was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re-packed.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SFNs,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more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high-power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transmitters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1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0" dirty="0"/>
              <a:t>WHY</a:t>
            </a:r>
            <a:r>
              <a:rPr spc="-170" dirty="0"/>
              <a:t> </a:t>
            </a:r>
            <a:r>
              <a:rPr spc="-345" dirty="0"/>
              <a:t>NOT</a:t>
            </a:r>
            <a:r>
              <a:rPr spc="-120" dirty="0"/>
              <a:t> </a:t>
            </a:r>
            <a:r>
              <a:rPr spc="-335" dirty="0"/>
              <a:t>DIRECTLY</a:t>
            </a:r>
            <a:r>
              <a:rPr spc="-160" dirty="0"/>
              <a:t> </a:t>
            </a:r>
            <a:r>
              <a:rPr spc="-315" dirty="0"/>
              <a:t>USING</a:t>
            </a:r>
            <a:r>
              <a:rPr spc="-220" dirty="0"/>
              <a:t> </a:t>
            </a:r>
            <a:r>
              <a:rPr spc="-355" dirty="0"/>
              <a:t>A</a:t>
            </a:r>
            <a:r>
              <a:rPr spc="-204" dirty="0"/>
              <a:t> </a:t>
            </a:r>
            <a:r>
              <a:rPr spc="-330" dirty="0"/>
              <a:t>CELLULAR</a:t>
            </a:r>
            <a:r>
              <a:rPr spc="-120" dirty="0"/>
              <a:t> </a:t>
            </a:r>
            <a:r>
              <a:rPr spc="-340" dirty="0"/>
              <a:t>NETWORK‘S</a:t>
            </a:r>
            <a:r>
              <a:rPr spc="-120" dirty="0"/>
              <a:t> </a:t>
            </a:r>
            <a:r>
              <a:rPr spc="-315" dirty="0"/>
              <a:t>TIME?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7783" y="4853527"/>
            <a:ext cx="103505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Rohde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&amp;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Schwarz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2119376" y="4857794"/>
            <a:ext cx="288734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12/06/2023</a:t>
            </a:r>
            <a:r>
              <a:rPr sz="1000" spc="45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5G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based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PNT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TV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Transmitters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87020" indent="-250825">
              <a:lnSpc>
                <a:spcPct val="100000"/>
              </a:lnSpc>
              <a:spcBef>
                <a:spcPts val="590"/>
              </a:spcBef>
              <a:buSzPct val="90000"/>
              <a:buChar char="►"/>
              <a:tabLst>
                <a:tab pos="287655" algn="l"/>
              </a:tabLst>
            </a:pPr>
            <a:r>
              <a:rPr dirty="0"/>
              <a:t>Dependency</a:t>
            </a:r>
            <a:r>
              <a:rPr spc="-60" dirty="0"/>
              <a:t> </a:t>
            </a:r>
            <a:r>
              <a:rPr dirty="0"/>
              <a:t>on</a:t>
            </a:r>
            <a:r>
              <a:rPr spc="-55" dirty="0"/>
              <a:t> </a:t>
            </a:r>
            <a:r>
              <a:rPr dirty="0"/>
              <a:t>electric</a:t>
            </a:r>
            <a:r>
              <a:rPr spc="-55" dirty="0"/>
              <a:t> </a:t>
            </a:r>
            <a:r>
              <a:rPr spc="-20" dirty="0"/>
              <a:t>grid</a:t>
            </a:r>
          </a:p>
          <a:p>
            <a:pPr marL="484505" lvl="1" indent="-179070">
              <a:lnSpc>
                <a:spcPct val="100000"/>
              </a:lnSpc>
              <a:spcBef>
                <a:spcPts val="495"/>
              </a:spcBef>
              <a:buSzPct val="90000"/>
              <a:buFont typeface="Symbol"/>
              <a:buChar char=""/>
              <a:tabLst>
                <a:tab pos="485140" algn="l"/>
              </a:tabLst>
            </a:pPr>
            <a:r>
              <a:rPr sz="1500" dirty="0">
                <a:latin typeface="Arial MT"/>
                <a:cs typeface="Arial MT"/>
              </a:rPr>
              <a:t>Most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cell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networks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have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only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limited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backup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power,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e.g.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30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minutes</a:t>
            </a:r>
            <a:endParaRPr sz="1500">
              <a:latin typeface="Arial MT"/>
              <a:cs typeface="Arial MT"/>
            </a:endParaRPr>
          </a:p>
          <a:p>
            <a:pPr marL="287020" indent="-250825">
              <a:lnSpc>
                <a:spcPct val="100000"/>
              </a:lnSpc>
              <a:spcBef>
                <a:spcPts val="490"/>
              </a:spcBef>
              <a:buSzPct val="90000"/>
              <a:buChar char="►"/>
              <a:tabLst>
                <a:tab pos="287655" algn="l"/>
              </a:tabLst>
            </a:pPr>
            <a:r>
              <a:rPr dirty="0"/>
              <a:t>More</a:t>
            </a:r>
            <a:r>
              <a:rPr spc="-25" dirty="0"/>
              <a:t> </a:t>
            </a:r>
            <a:r>
              <a:rPr dirty="0"/>
              <a:t>difficult</a:t>
            </a:r>
            <a:r>
              <a:rPr spc="-6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costly</a:t>
            </a:r>
            <a:r>
              <a:rPr spc="-5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guarantee</a:t>
            </a:r>
            <a:r>
              <a:rPr spc="-55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time</a:t>
            </a:r>
            <a:r>
              <a:rPr spc="-30" dirty="0"/>
              <a:t> </a:t>
            </a:r>
            <a:r>
              <a:rPr spc="-10" dirty="0"/>
              <a:t>synchronization</a:t>
            </a:r>
            <a:r>
              <a:rPr spc="-55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10000+</a:t>
            </a:r>
            <a:r>
              <a:rPr spc="-35" dirty="0"/>
              <a:t> </a:t>
            </a:r>
            <a:r>
              <a:rPr dirty="0"/>
              <a:t>basestations,</a:t>
            </a:r>
            <a:r>
              <a:rPr spc="-65" dirty="0"/>
              <a:t> </a:t>
            </a:r>
            <a:r>
              <a:rPr dirty="0"/>
              <a:t>vs.</a:t>
            </a:r>
            <a:r>
              <a:rPr spc="-35" dirty="0"/>
              <a:t> </a:t>
            </a:r>
            <a:r>
              <a:rPr dirty="0"/>
              <a:t>~100</a:t>
            </a:r>
            <a:r>
              <a:rPr spc="-50" dirty="0"/>
              <a:t> </a:t>
            </a:r>
            <a:r>
              <a:rPr spc="-25" dirty="0"/>
              <a:t>TV</a:t>
            </a:r>
          </a:p>
          <a:p>
            <a:pPr marL="287020">
              <a:lnSpc>
                <a:spcPct val="100000"/>
              </a:lnSpc>
              <a:spcBef>
                <a:spcPts val="85"/>
              </a:spcBef>
            </a:pPr>
            <a:r>
              <a:rPr dirty="0"/>
              <a:t>towers</a:t>
            </a:r>
            <a:r>
              <a:rPr spc="-35" dirty="0"/>
              <a:t> </a:t>
            </a:r>
            <a:r>
              <a:rPr dirty="0"/>
              <a:t>(taking</a:t>
            </a:r>
            <a:r>
              <a:rPr spc="-50" dirty="0"/>
              <a:t> </a:t>
            </a:r>
            <a:r>
              <a:rPr dirty="0"/>
              <a:t>Germany</a:t>
            </a:r>
            <a:r>
              <a:rPr spc="-50" dirty="0"/>
              <a:t> </a:t>
            </a:r>
            <a:r>
              <a:rPr dirty="0"/>
              <a:t>as</a:t>
            </a:r>
            <a:r>
              <a:rPr spc="-50" dirty="0"/>
              <a:t> </a:t>
            </a:r>
            <a:r>
              <a:rPr dirty="0"/>
              <a:t>an</a:t>
            </a:r>
            <a:r>
              <a:rPr spc="-40" dirty="0"/>
              <a:t> </a:t>
            </a:r>
            <a:r>
              <a:rPr spc="-10" dirty="0"/>
              <a:t>example)</a:t>
            </a:r>
          </a:p>
          <a:p>
            <a:pPr marL="287020" indent="-250825">
              <a:lnSpc>
                <a:spcPct val="100000"/>
              </a:lnSpc>
              <a:spcBef>
                <a:spcPts val="495"/>
              </a:spcBef>
              <a:buSzPct val="90000"/>
              <a:buChar char="►"/>
              <a:tabLst>
                <a:tab pos="287655" algn="l"/>
              </a:tabLst>
            </a:pPr>
            <a:r>
              <a:rPr dirty="0"/>
              <a:t>But:</a:t>
            </a:r>
            <a:r>
              <a:rPr spc="-50" dirty="0"/>
              <a:t> </a:t>
            </a:r>
            <a:r>
              <a:rPr dirty="0"/>
              <a:t>If</a:t>
            </a:r>
            <a:r>
              <a:rPr spc="-45" dirty="0"/>
              <a:t> </a:t>
            </a:r>
            <a:r>
              <a:rPr dirty="0"/>
              <a:t>your</a:t>
            </a:r>
            <a:r>
              <a:rPr spc="-20" dirty="0"/>
              <a:t> </a:t>
            </a:r>
            <a:r>
              <a:rPr dirty="0"/>
              <a:t>cellular</a:t>
            </a:r>
            <a:r>
              <a:rPr spc="-30" dirty="0"/>
              <a:t> </a:t>
            </a:r>
            <a:r>
              <a:rPr dirty="0"/>
              <a:t>network</a:t>
            </a:r>
            <a:r>
              <a:rPr spc="-30" dirty="0"/>
              <a:t> </a:t>
            </a:r>
            <a:r>
              <a:rPr dirty="0"/>
              <a:t>operator</a:t>
            </a:r>
            <a:r>
              <a:rPr spc="-55" dirty="0"/>
              <a:t> </a:t>
            </a:r>
            <a:r>
              <a:rPr dirty="0"/>
              <a:t>offers</a:t>
            </a:r>
            <a:r>
              <a:rPr spc="-65" dirty="0"/>
              <a:t> </a:t>
            </a:r>
            <a:r>
              <a:rPr dirty="0"/>
              <a:t>you</a:t>
            </a:r>
            <a:r>
              <a:rPr spc="-10" dirty="0"/>
              <a:t> </a:t>
            </a:r>
            <a:r>
              <a:rPr dirty="0"/>
              <a:t>SIB16:</a:t>
            </a:r>
            <a:r>
              <a:rPr spc="-45" dirty="0"/>
              <a:t> </a:t>
            </a:r>
            <a:r>
              <a:rPr dirty="0"/>
              <a:t>Why</a:t>
            </a:r>
            <a:r>
              <a:rPr spc="-65" dirty="0"/>
              <a:t> </a:t>
            </a:r>
            <a:r>
              <a:rPr spc="-20" dirty="0"/>
              <a:t>not?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-166625"/>
            <a:ext cx="8495030" cy="1196430"/>
          </a:xfrm>
          <a:prstGeom prst="rect">
            <a:avLst/>
          </a:prstGeom>
        </p:spPr>
        <p:txBody>
          <a:bodyPr vert="horz" wrap="square" lIns="0" tIns="361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315" dirty="0"/>
              <a:t>ИСПОЛЬЗУЕТЕ ТЕЛЕВИЗИОННЫЕ СИГНАЛЫ В КАЧЕСТВЕ ИСТОЧНИКА ВРЕМЕНИ?</a:t>
            </a:r>
            <a:endParaRPr spc="-355" dirty="0"/>
          </a:p>
        </p:txBody>
      </p:sp>
      <p:sp>
        <p:nvSpPr>
          <p:cNvPr id="4" name="object 4"/>
          <p:cNvSpPr txBox="1"/>
          <p:nvPr/>
        </p:nvSpPr>
        <p:spPr>
          <a:xfrm>
            <a:off x="297505" y="2666496"/>
            <a:ext cx="5805170" cy="1999906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595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</a:rPr>
              <a:t>Инфраструктура уже создана</a:t>
            </a:r>
          </a:p>
          <a:p>
            <a:pPr marL="263525" indent="-250825">
              <a:lnSpc>
                <a:spcPct val="100000"/>
              </a:lnSpc>
              <a:spcBef>
                <a:spcPts val="595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</a:rPr>
              <a:t>Полоса пропускания 6-8 МГц  многие GPS-приемники также не используют большую частоту</a:t>
            </a:r>
          </a:p>
          <a:p>
            <a:pPr marL="263525" indent="-250825">
              <a:lnSpc>
                <a:spcPct val="100000"/>
              </a:lnSpc>
              <a:spcBef>
                <a:spcPts val="595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</a:rPr>
              <a:t>~100 вышек покрывают центральной части России</a:t>
            </a:r>
          </a:p>
          <a:p>
            <a:pPr marL="263525" indent="-250825">
              <a:lnSpc>
                <a:spcPct val="100000"/>
              </a:lnSpc>
              <a:spcBef>
                <a:spcPts val="595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</a:rPr>
              <a:t>Мониторинг и синхронизация легко поддаются контролю</a:t>
            </a:r>
          </a:p>
          <a:p>
            <a:pPr marL="263525" indent="-250825">
              <a:lnSpc>
                <a:spcPct val="100000"/>
              </a:lnSpc>
              <a:spcBef>
                <a:spcPts val="595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</a:rPr>
              <a:t>Дешевые направленные антенны – их трудно заглушить &lt; 100 $</a:t>
            </a:r>
            <a:endParaRPr sz="1500" dirty="0">
              <a:latin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4476" y="787908"/>
            <a:ext cx="2625852" cy="22326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 flipH="1">
            <a:off x="6498948" y="3820337"/>
            <a:ext cx="2274300" cy="68857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DA24A7-2B07-407E-9D3A-053E3EC1AD39}"/>
              </a:ext>
            </a:extLst>
          </p:cNvPr>
          <p:cNvSpPr txBox="1"/>
          <p:nvPr/>
        </p:nvSpPr>
        <p:spPr>
          <a:xfrm>
            <a:off x="318286" y="1029805"/>
            <a:ext cx="5654219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500" dirty="0">
                <a:latin typeface="Arial MT"/>
              </a:rPr>
              <a:t>Может быть создан независимо от GNSS</a:t>
            </a:r>
          </a:p>
          <a:p>
            <a:r>
              <a:rPr lang="ru-RU" sz="1500" dirty="0">
                <a:latin typeface="Arial MT"/>
              </a:rPr>
              <a:t>Менее уязвим к солнечным штормам, помехам, </a:t>
            </a:r>
            <a:r>
              <a:rPr lang="ru-RU" sz="1500" dirty="0" err="1">
                <a:latin typeface="Arial MT"/>
              </a:rPr>
              <a:t>спуфингу</a:t>
            </a:r>
            <a:endParaRPr lang="ru-RU" sz="1500" dirty="0">
              <a:latin typeface="Arial MT"/>
            </a:endParaRPr>
          </a:p>
          <a:p>
            <a:r>
              <a:rPr lang="ru-RU" sz="1500" dirty="0">
                <a:latin typeface="Arial MT"/>
              </a:rPr>
              <a:t>Сигнал высокой мощности (ERP от 100 до 1000 кВт)</a:t>
            </a:r>
          </a:p>
          <a:p>
            <a:r>
              <a:rPr lang="ru-RU" sz="1500" dirty="0">
                <a:latin typeface="Arial MT"/>
              </a:rPr>
              <a:t>Всемирная сверхвысокочастотная полоса частот (~450-600/700 МГц)</a:t>
            </a:r>
          </a:p>
          <a:p>
            <a:r>
              <a:rPr lang="ru-RU" sz="1500" dirty="0">
                <a:latin typeface="Arial MT"/>
              </a:rPr>
              <a:t>Резервное электроснабжение многих передатчиков</a:t>
            </a:r>
          </a:p>
          <a:p>
            <a:r>
              <a:rPr lang="ru-RU" sz="1500" dirty="0">
                <a:latin typeface="Arial MT"/>
              </a:rPr>
              <a:t>Очень высокая доступность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0" y="118701"/>
            <a:ext cx="3207697" cy="786130"/>
          </a:xfrm>
          <a:prstGeom prst="rect">
            <a:avLst/>
          </a:prstGeom>
        </p:spPr>
        <p:txBody>
          <a:bodyPr vert="horz" wrap="square" lIns="0" tIns="361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330" dirty="0"/>
              <a:t>ТРИ ПРОБЛЕМЫ</a:t>
            </a:r>
            <a:endParaRPr spc="-350" dirty="0"/>
          </a:p>
        </p:txBody>
      </p:sp>
      <p:sp>
        <p:nvSpPr>
          <p:cNvPr id="4" name="object 4"/>
          <p:cNvSpPr txBox="1"/>
          <p:nvPr/>
        </p:nvSpPr>
        <p:spPr>
          <a:xfrm>
            <a:off x="957783" y="4853527"/>
            <a:ext cx="103505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Rohde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&amp;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Schwarz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2119376" y="4857794"/>
            <a:ext cx="288734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12/06/2023</a:t>
            </a:r>
            <a:r>
              <a:rPr sz="1000" spc="45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5G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based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PNT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TV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Transmitters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352550"/>
            <a:ext cx="7577532" cy="253787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  <a:buSzPct val="90000"/>
              <a:tabLst>
                <a:tab pos="263525" algn="l"/>
              </a:tabLst>
            </a:pPr>
            <a:endParaRPr lang="ru-RU" sz="1500" spc="-1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  <a:buSzPct val="90000"/>
              <a:tabLst>
                <a:tab pos="263525" algn="l"/>
              </a:tabLst>
            </a:pPr>
            <a:r>
              <a:rPr lang="ru-RU" sz="1500" dirty="0">
                <a:latin typeface="Arial MT"/>
              </a:rPr>
              <a:t>- Сигнал</a:t>
            </a:r>
            <a:r>
              <a:rPr lang="ru-RU" sz="1500" dirty="0">
                <a:latin typeface="Arial MT"/>
                <a:cs typeface="Arial MT"/>
              </a:rPr>
              <a:t> для приемников с регулируемой синхронизацией</a:t>
            </a:r>
          </a:p>
          <a:p>
            <a:pPr marL="12700">
              <a:lnSpc>
                <a:spcPct val="100000"/>
              </a:lnSpc>
              <a:spcBef>
                <a:spcPts val="490"/>
              </a:spcBef>
              <a:buSzPct val="90000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		В мире не существует „единого“ стандарта цифрового телевидения</a:t>
            </a:r>
          </a:p>
          <a:p>
            <a:pPr marL="12700">
              <a:lnSpc>
                <a:spcPct val="100000"/>
              </a:lnSpc>
              <a:spcBef>
                <a:spcPts val="490"/>
              </a:spcBef>
              <a:buSzPct val="90000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		Он должен содержать временную метку нижнего уровня UTC</a:t>
            </a:r>
          </a:p>
          <a:p>
            <a:pPr marL="12700">
              <a:lnSpc>
                <a:spcPct val="100000"/>
              </a:lnSpc>
              <a:spcBef>
                <a:spcPts val="490"/>
              </a:spcBef>
              <a:buSzPct val="90000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		Не должен быть запатентованным</a:t>
            </a:r>
          </a:p>
          <a:p>
            <a:pPr marL="12700">
              <a:lnSpc>
                <a:spcPct val="100000"/>
              </a:lnSpc>
              <a:spcBef>
                <a:spcPts val="490"/>
              </a:spcBef>
              <a:buSzPct val="90000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- Повысить точность передатчиков для случаев использования с длительностью менее мкс</a:t>
            </a:r>
          </a:p>
          <a:p>
            <a:pPr marL="12700">
              <a:lnSpc>
                <a:spcPct val="100000"/>
              </a:lnSpc>
              <a:spcBef>
                <a:spcPts val="490"/>
              </a:spcBef>
              <a:buSzPct val="90000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- Распределение времени, не зависящего от GNSS, для каждого телевизионного передатчика</a:t>
            </a:r>
            <a:endParaRPr lang="en-US" sz="1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1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1</a:t>
            </a:r>
            <a:r>
              <a:rPr spc="-135" dirty="0"/>
              <a:t> </a:t>
            </a:r>
            <a:r>
              <a:rPr spc="-270" dirty="0"/>
              <a:t>–</a:t>
            </a:r>
            <a:r>
              <a:rPr spc="-135" dirty="0"/>
              <a:t> </a:t>
            </a:r>
            <a:r>
              <a:rPr spc="-325" dirty="0"/>
              <a:t>THE</a:t>
            </a:r>
            <a:r>
              <a:rPr spc="-135" dirty="0"/>
              <a:t> </a:t>
            </a:r>
            <a:r>
              <a:rPr spc="-320" dirty="0"/>
              <a:t>SIGNAL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603" y="1053083"/>
            <a:ext cx="6408420" cy="36362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97838" y="4531867"/>
            <a:ext cx="932180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solidFill>
                  <a:srgbClr val="FFFFFF"/>
                </a:solidFill>
                <a:latin typeface="Roboto"/>
                <a:cs typeface="Roboto"/>
              </a:rPr>
              <a:t>Cícatcd</a:t>
            </a:r>
            <a:r>
              <a:rPr sz="5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500" dirty="0">
                <a:solidFill>
                  <a:srgbClr val="FFFFFF"/>
                </a:solidFill>
                <a:latin typeface="Roboto"/>
                <a:cs typeface="Roboto"/>
              </a:rPr>
              <a:t>witk </a:t>
            </a:r>
            <a:r>
              <a:rPr sz="500" spc="-65" dirty="0">
                <a:solidFill>
                  <a:srgbClr val="FFFFFF"/>
                </a:solidFill>
                <a:latin typeface="Roboto"/>
                <a:cs typeface="Roboto"/>
              </a:rPr>
              <a:t>Bi⭲g</a:t>
            </a:r>
            <a:r>
              <a:rPr sz="500" dirty="0">
                <a:solidFill>
                  <a:srgbClr val="FFFFFF"/>
                </a:solidFill>
                <a:latin typeface="Roboto"/>
                <a:cs typeface="Roboto"/>
              </a:rPr>
              <a:t> imagc</a:t>
            </a:r>
            <a:r>
              <a:rPr sz="500" spc="-10" dirty="0">
                <a:solidFill>
                  <a:srgbClr val="FFFFFF"/>
                </a:solidFill>
                <a:latin typeface="Roboto"/>
                <a:cs typeface="Roboto"/>
              </a:rPr>
              <a:t> cícatoí</a:t>
            </a:r>
            <a:endParaRPr sz="500">
              <a:latin typeface="Roboto"/>
              <a:cs typeface="Robo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1042" y="2611464"/>
            <a:ext cx="4298886" cy="22134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7121" y="81538"/>
            <a:ext cx="8495030" cy="786130"/>
          </a:xfrm>
          <a:prstGeom prst="rect">
            <a:avLst/>
          </a:prstGeom>
        </p:spPr>
        <p:txBody>
          <a:bodyPr vert="horz" wrap="square" lIns="0" tIns="361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305" dirty="0"/>
              <a:t>СТАНДАРТЫ ЦИФРОВОГО ТЕЛЕВИДЕНИЯ</a:t>
            </a:r>
            <a:endParaRPr spc="-37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73876-28C6-4032-929D-B7F1B1FDE804}"/>
              </a:ext>
            </a:extLst>
          </p:cNvPr>
          <p:cNvSpPr txBox="1"/>
          <p:nvPr/>
        </p:nvSpPr>
        <p:spPr>
          <a:xfrm>
            <a:off x="164072" y="1371421"/>
            <a:ext cx="6860182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500" dirty="0">
                <a:latin typeface="Arial MT"/>
              </a:rPr>
              <a:t>Цифровые телевизионные передатчики - это программно-определяемые радиостанции</a:t>
            </a:r>
          </a:p>
          <a:p>
            <a:r>
              <a:rPr lang="ru-RU" sz="1500" dirty="0">
                <a:latin typeface="Arial MT"/>
              </a:rPr>
              <a:t>Их можно перенастроить на ATSC 3.0, DVB-T2, ISDB-T, DTMB, </a:t>
            </a:r>
            <a:r>
              <a:rPr lang="ru-RU" sz="1500" dirty="0" err="1">
                <a:latin typeface="Arial MT"/>
              </a:rPr>
              <a:t>feMBMS</a:t>
            </a:r>
            <a:endParaRPr lang="ru-RU" sz="1500" dirty="0">
              <a:latin typeface="Arial MT"/>
            </a:endParaRPr>
          </a:p>
          <a:p>
            <a:r>
              <a:rPr lang="ru-RU" sz="1500" dirty="0">
                <a:latin typeface="Arial MT"/>
              </a:rPr>
              <a:t>Глобального стандарта не существует</a:t>
            </a:r>
          </a:p>
          <a:p>
            <a:r>
              <a:rPr lang="ru-RU" sz="1500" dirty="0">
                <a:latin typeface="Arial MT"/>
              </a:rPr>
              <a:t>Какой из них использовать?</a:t>
            </a:r>
          </a:p>
          <a:p>
            <a:r>
              <a:rPr lang="ru-RU" sz="1500" dirty="0">
                <a:latin typeface="Arial MT"/>
              </a:rPr>
              <a:t>Мы выбрали 3GPP </a:t>
            </a:r>
            <a:r>
              <a:rPr lang="ru-RU" sz="1500" dirty="0" err="1">
                <a:latin typeface="Arial MT"/>
              </a:rPr>
              <a:t>feMBMS</a:t>
            </a:r>
            <a:r>
              <a:rPr lang="ru-RU" sz="1500" dirty="0">
                <a:latin typeface="Arial MT"/>
              </a:rPr>
              <a:t> (в настоящее время находится на стадии тестирования)</a:t>
            </a:r>
          </a:p>
          <a:p>
            <a:r>
              <a:rPr lang="ru-RU" sz="1500" dirty="0">
                <a:latin typeface="Arial MT"/>
              </a:rPr>
              <a:t>Другой независимый проект выбрал ATSC 3.0</a:t>
            </a:r>
          </a:p>
          <a:p>
            <a:r>
              <a:rPr lang="ru-RU" sz="1500" dirty="0">
                <a:latin typeface="Arial MT"/>
              </a:rPr>
              <a:t>По сути, любой из этих стандартов может быть расширен</a:t>
            </a:r>
          </a:p>
          <a:p>
            <a:r>
              <a:rPr lang="ru-RU" sz="1500" dirty="0">
                <a:latin typeface="Arial MT"/>
              </a:rPr>
              <a:t>, чтобы использовать временную метку UTC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1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5" dirty="0"/>
              <a:t>FEMBMS?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7783" y="4853527"/>
            <a:ext cx="103505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Rohde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&amp;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Schwarz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2119376" y="4857794"/>
            <a:ext cx="288734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12/06/2023</a:t>
            </a:r>
            <a:r>
              <a:rPr sz="1000" spc="45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5G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based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PNT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TV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Transmitters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4485" y="1352550"/>
            <a:ext cx="8495030" cy="2614818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590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 err="1">
                <a:latin typeface="Arial MT"/>
                <a:cs typeface="Arial MT"/>
              </a:rPr>
              <a:t>feMBMS</a:t>
            </a:r>
            <a:r>
              <a:rPr lang="ru-RU" sz="1500" dirty="0">
                <a:latin typeface="Arial MT"/>
                <a:cs typeface="Arial MT"/>
              </a:rPr>
              <a:t>: „LTE для вещания с телевизионных вышек“</a:t>
            </a:r>
          </a:p>
          <a:p>
            <a:pPr marL="263525" indent="-250825">
              <a:lnSpc>
                <a:spcPct val="100000"/>
              </a:lnSpc>
              <a:spcBef>
                <a:spcPts val="590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Стандарт от 3GPP (органа по стандартизации, который внедрил для вас 4G и 5G)</a:t>
            </a:r>
          </a:p>
          <a:p>
            <a:pPr marL="263525" indent="-250825">
              <a:lnSpc>
                <a:spcPct val="100000"/>
              </a:lnSpc>
              <a:spcBef>
                <a:spcPts val="590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По сути, какой-то тип сигнала LTE</a:t>
            </a:r>
          </a:p>
          <a:p>
            <a:pPr marL="263525" indent="-250825">
              <a:lnSpc>
                <a:spcPct val="100000"/>
              </a:lnSpc>
              <a:spcBef>
                <a:spcPts val="590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предлагает функции синхронизации и позиционирования из „набора инструментов“ 3GPP</a:t>
            </a:r>
          </a:p>
          <a:p>
            <a:pPr marL="263525" indent="-250825">
              <a:lnSpc>
                <a:spcPct val="100000"/>
              </a:lnSpc>
              <a:spcBef>
                <a:spcPts val="590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, например, временную метку UTC, которую обычные телефоны уже могут считывать</a:t>
            </a:r>
          </a:p>
          <a:p>
            <a:pPr marL="263525" indent="-250825">
              <a:lnSpc>
                <a:spcPct val="100000"/>
              </a:lnSpc>
              <a:spcBef>
                <a:spcPts val="590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Что позволяет использовать недорогие приемники массового потребления (по сути, LTE-модем с некоторыми модификациями SW).</a:t>
            </a:r>
          </a:p>
          <a:p>
            <a:pPr marL="263525" indent="-250825">
              <a:lnSpc>
                <a:spcPct val="100000"/>
              </a:lnSpc>
              <a:spcBef>
                <a:spcPts val="590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Смартфоны, модифицированные SW, способны принимать сигналы </a:t>
            </a:r>
            <a:r>
              <a:rPr lang="ru-RU" sz="1500" dirty="0" err="1">
                <a:latin typeface="Arial MT"/>
                <a:cs typeface="Arial MT"/>
              </a:rPr>
              <a:t>feMBMS</a:t>
            </a:r>
            <a:r>
              <a:rPr lang="ru-RU" sz="1500" dirty="0">
                <a:latin typeface="Arial MT"/>
                <a:cs typeface="Arial MT"/>
              </a:rPr>
              <a:t> уже сегодня </a:t>
            </a:r>
            <a:r>
              <a:rPr sz="1200" u="sng" spc="-10" dirty="0">
                <a:solidFill>
                  <a:srgbClr val="009DEB"/>
                </a:solidFill>
                <a:uFill>
                  <a:solidFill>
                    <a:srgbClr val="009DEB"/>
                  </a:solidFill>
                </a:uFill>
                <a:latin typeface="Arial MT"/>
                <a:cs typeface="Arial MT"/>
                <a:hlinkClick r:id="rId2"/>
              </a:rPr>
              <a:t>https://youtu.be/03h8dJTIEUo?si=xB8EjKTiNIY5z5PI&amp;t=76</a:t>
            </a:r>
            <a:endParaRPr sz="1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8463" y="128271"/>
            <a:ext cx="5867400" cy="780932"/>
          </a:xfrm>
          <a:prstGeom prst="rect">
            <a:avLst/>
          </a:prstGeom>
        </p:spPr>
        <p:txBody>
          <a:bodyPr vert="horz" wrap="square" lIns="0" tIns="361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315" dirty="0">
                <a:latin typeface="+mn-lt"/>
              </a:rPr>
              <a:t>ОТЛИЧИЯ LTE ОТ. СИГНАЛА FEMBMS</a:t>
            </a:r>
            <a:endParaRPr spc="-320" dirty="0">
              <a:latin typeface="+mn-l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359586"/>
              </p:ext>
            </p:extLst>
          </p:nvPr>
        </p:nvGraphicFramePr>
        <p:xfrm>
          <a:off x="1219200" y="1125219"/>
          <a:ext cx="6553199" cy="3496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6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8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8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D7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Normal</a:t>
                      </a:r>
                      <a:r>
                        <a:rPr sz="12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D7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feMBMS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D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Uplink</a:t>
                      </a:r>
                      <a:r>
                        <a:rPr lang="ru-RU" sz="1200" spc="-10" dirty="0">
                          <a:latin typeface="Arial MT"/>
                          <a:cs typeface="Arial MT"/>
                        </a:rPr>
                        <a:t> Восходящая линия связи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25" dirty="0">
                          <a:latin typeface="Arial MT"/>
                          <a:cs typeface="Arial MT"/>
                        </a:rPr>
                        <a:t>yes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25" dirty="0">
                          <a:latin typeface="Arial MT"/>
                          <a:cs typeface="Arial MT"/>
                        </a:rPr>
                        <a:t>No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5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ru-RU" sz="1200" dirty="0">
                          <a:latin typeface="Arial MT"/>
                          <a:cs typeface="Arial MT"/>
                        </a:rPr>
                        <a:t>Расстояние между </a:t>
                      </a:r>
                      <a:r>
                        <a:rPr lang="ru-RU" sz="1200" dirty="0" err="1">
                          <a:latin typeface="Arial MT"/>
                          <a:cs typeface="Arial MT"/>
                        </a:rPr>
                        <a:t>поднесущими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15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kHz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15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kHz,</a:t>
                      </a:r>
                      <a:r>
                        <a:rPr sz="12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2.5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kHz,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1.25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kHz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or 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0.625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-25" dirty="0">
                          <a:latin typeface="Arial MT"/>
                          <a:cs typeface="Arial MT"/>
                        </a:rPr>
                        <a:t>kHz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3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Cyclic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Prefix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16.67µs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400µs,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800µs,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1600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-25" dirty="0">
                          <a:latin typeface="Arial MT"/>
                          <a:cs typeface="Arial MT"/>
                        </a:rPr>
                        <a:t>µs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UTC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time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broadcast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SIB16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SIB16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 marL="91440" marR="1473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Transmitter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location broadcast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standardized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Can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added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Application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Cellular</a:t>
                      </a:r>
                      <a:r>
                        <a:rPr sz="12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network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Broadcasting</a:t>
                      </a:r>
                      <a:r>
                        <a:rPr sz="120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towers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2042</Words>
  <Application>Microsoft Office PowerPoint</Application>
  <PresentationFormat>Экран (16:9)</PresentationFormat>
  <Paragraphs>350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1" baseType="lpstr">
      <vt:lpstr>Arial</vt:lpstr>
      <vt:lpstr>Arial MT</vt:lpstr>
      <vt:lpstr>Calibri</vt:lpstr>
      <vt:lpstr>Roboto</vt:lpstr>
      <vt:lpstr>Symbol</vt:lpstr>
      <vt:lpstr>Times New Roman</vt:lpstr>
      <vt:lpstr>Wingdings</vt:lpstr>
      <vt:lpstr>Office Theme</vt:lpstr>
      <vt:lpstr>PNT НА БАЗЕ 5G С ИСПОЛЬЗОВАНИЕМ ТЕЛЕВИЗИОННЫХ ПЕРЕДАТЧИКОВ И ДВ СТАНЦИИ</vt:lpstr>
      <vt:lpstr>ПРОБЛЕМАТИКА</vt:lpstr>
      <vt:lpstr>ВРЕМЯ ВЕЩАНИЯ – ТЕХНОЛОГИИ,  ТОЧНОСТЬ</vt:lpstr>
      <vt:lpstr>ИСПОЛЬЗУЕТЕ ТЕЛЕВИЗИОННЫЕ СИГНАЛЫ В КАЧЕСТВЕ ИСТОЧНИКА ВРЕМЕНИ?</vt:lpstr>
      <vt:lpstr>ТРИ ПРОБЛЕМЫ</vt:lpstr>
      <vt:lpstr>1 – THE SIGNAL</vt:lpstr>
      <vt:lpstr>СТАНДАРТЫ ЦИФРОВОГО ТЕЛЕВИДЕНИЯ</vt:lpstr>
      <vt:lpstr>FEMBMS?</vt:lpstr>
      <vt:lpstr>ОТЛИЧИЯ LTE ОТ. СИГНАЛА FEMBMS</vt:lpstr>
      <vt:lpstr>КАК  ВЫГЛЯДИТ  СИГНАЛ  LTE/FEMBMS?</vt:lpstr>
      <vt:lpstr>КАК  УЗНАТЬ  ТОЧНОЕ  ВРЕМЯ  UTC  С  ПОМОЩЬЮ  LTE/FEMBMS</vt:lpstr>
      <vt:lpstr>HOW ABOUT TX LOCATION?</vt:lpstr>
      <vt:lpstr>УСОВЕРШЕНСТВОВАНИЯ ПЕРЕДАТЧИКА</vt:lpstr>
      <vt:lpstr>ТЕСТОВЫЕ ПРИЕМНИКИ</vt:lpstr>
      <vt:lpstr>2 - ACCURACY</vt:lpstr>
      <vt:lpstr>TRANSMITTER SEGMENT</vt:lpstr>
      <vt:lpstr>TRANSMITTER ACCURACY – STATUS QUO</vt:lpstr>
      <vt:lpstr>OCXO BYPASS</vt:lpstr>
      <vt:lpstr>ОПТИМИЗАЦИЯ OCXO  И  SFN</vt:lpstr>
      <vt:lpstr>SUMMARY TRANSMITTER IMPROVEMENTS</vt:lpstr>
      <vt:lpstr>ПОЛЕВЫЕ ИСПЫТАНИЯ – ИСПЫТАТЕЛЬНЫЙ СТЕНД В ВЕНЕ</vt:lpstr>
      <vt:lpstr>ПОЛЕВЫЕ ИСПЫТАНИЯ В ГОРОДСКИХ/ПРИГОРОДНЫХ УСЛОВИЯХ</vt:lpstr>
      <vt:lpstr>ПОЛЕВЫЕ ИСПЫТАНИЯ – ТОЧЕЧНЫЙ ГРАФИК СТАТИЧЕСКОГО МЕСТОПОЛОЖЕНИЯ</vt:lpstr>
      <vt:lpstr>ПОЛЕВЫЕ ИСПЫТАНИЯ – СТАТИЧЕСКИЕ ИЗМЕРЕНИЯ В ШТАБ-КВАРТИРЕ ORF</vt:lpstr>
      <vt:lpstr>3 – СЕТЕВАЯ СИНХРОНИЗАЦИЯ</vt:lpstr>
      <vt:lpstr>КАК СИНХРОНИЗИРОВАТЬ?</vt:lpstr>
      <vt:lpstr>КАК ВЫПОЛНИТЬ СИНХРОНИЗАЦИЮ?</vt:lpstr>
      <vt:lpstr>резюме</vt:lpstr>
      <vt:lpstr>QUESTIONS, FEEDBACK?</vt:lpstr>
      <vt:lpstr>EXCURSION: CELL SIZE, CYCLIC PREFIX AND SUBCARRIER SPACING</vt:lpstr>
      <vt:lpstr>THE SAME TIMING RECEIVER COULD USE TV AND CELLULAR SIGNAL AS SOURCE</vt:lpstr>
      <vt:lpstr>HOW ARE TV TRANSMITTERS ORGANIZED</vt:lpstr>
      <vt:lpstr>WHY NOT DIRECTLY USING A CELLULAR NETWORK‘S TIME?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PNT НА БАЗЕ 5G С ИСПОЛЬЗОВАНИЕМ ТЕЛЕВИЗИОННЫХ ПЕРЕДАТЧИКОВ И ДВ СТАНЦИИ</dc:title>
  <dc:creator>SHIWA</dc:creator>
  <cp:lastModifiedBy>SHIWA</cp:lastModifiedBy>
  <cp:revision>3</cp:revision>
  <dcterms:created xsi:type="dcterms:W3CDTF">2024-10-29T20:30:49Z</dcterms:created>
  <dcterms:modified xsi:type="dcterms:W3CDTF">2024-10-29T21:12:26Z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2023-12-06T00:00:00Z</vt:filetime>
  </property>
  <property fmtid="{D5CDD505-2E9C-101B-9397-08002B2CF9AE}" pid="3" name="LastSaved">
    <vt:filetime>2024-10-29T00:00:00Z</vt:filetime>
  </property>
</Properties>
</file>