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BEDDB-956E-4731-98B8-0847783B3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93F295-9B6C-41BF-9CF5-FBD74CB3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2D54CD-14B7-4B05-A810-98C6AF53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EA50FD-D2CA-40BA-9046-BA1E02BF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80192-E7D8-43C4-BEC3-EA4CC725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7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279D8-A6F9-4534-A7C5-0A4EAA6D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7A7F62-318F-414D-B4FD-B331AAF47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8DE0C-EA8F-4231-BC23-E64545CC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3D658F-9F81-4F2F-BCD0-0BEC2576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15881-A071-4B91-98B4-DD892410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378F2B-B5E2-4209-84D6-9133A40B6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E1EFE5-50AE-4ECF-933E-18892EF8B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AFAAD8-5B74-4D84-AF66-519DC3D8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06C01-2F90-4141-8C79-811E6F14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E705CF-C4C3-40B4-95DB-BB97C0A0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7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1DD45-E2C4-469F-8894-0BBB13B5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B0C50-B4E9-415F-B19B-E47365B2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EAAFF-8743-4741-8DA7-FC7D4BE7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9EB9D2-BE4F-443C-A0F8-6A786D0E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BF2CB-39A3-4715-B2EE-2269ECCE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4F615-A330-4B44-AC23-7CFB8D6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507FE3-A26F-49D7-AEEC-FFD733EA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A68D59-FD87-4DCF-9B1C-976AACBC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A96B4-2BBC-4B1E-8BD0-AF2237B0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E5B008-D7D5-4ADC-BFD9-01023B0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0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D5240-C76F-49B7-815F-061676AB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5AB85-53AF-4657-B4FF-04E19C0EB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2A315A-DB89-491A-B594-FB83A68B0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D99D2A-1213-4E56-8983-FD1C8A4A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5A00B-1709-444B-944C-D8D7CE0E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F4E686-C4E7-402B-974A-75D49AB7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59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EC19E-0E0B-485E-BBB3-76677E8B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52EC7D-8AA5-4B43-8557-77C8FFEAF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BD16CF-256F-409C-B5B6-1F1660D25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D2A523-3B5C-412D-9C08-F0687EA5D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B53A0C-20DF-4BD7-B296-7A7BD310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1F6A35-FE25-40E4-9A7B-D914430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141A5-B1B0-4515-956B-EA8EDB0F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CFB756-D219-421C-991D-6801EA7B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3B26D-FFF9-4D3D-9169-983FD792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A52C30-64C5-4790-B6B3-C64AB6C0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CB5451-D712-42D1-A580-5FEFCA52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874546-DAF5-4694-83D6-23965D7A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53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D28DC9-EC4B-4A36-B411-C68EE15E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BAA7E6-5371-4E48-A3E2-679FFA1E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1287DF-BD2D-4125-A747-58123D7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71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81008-E641-4079-9DFA-F05343EE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697CC2-9048-4D9B-BA15-5D094425F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86ECE3-423D-43FF-85C8-A665775A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FBAA61-C91D-4DA7-A55A-C53ADF4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FD3EC2-DA29-4FF3-B6C6-257DFF4E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FA8158-E9C6-4EFE-957A-0FEADE7B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8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76E8E-69A5-4F8D-948D-C327CE22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13C7CC-FDDF-4486-AF1A-D7E6D9E57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13763C-3CEA-40FB-ACB1-31BBECEA9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98C353-9697-4EFD-B245-A76E04B1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E056E1-986A-4674-974C-09F314AF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84D122-8049-4045-9DFF-61190EC7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E3B5A-7835-4193-A5E0-A0CFEE8F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B89322-9B07-47C8-844A-049977C8C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990BA-CBB1-4D1A-9859-356BB1180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49BD-7779-4B1F-A490-9BF52E6E1588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6A240-B27D-450B-B621-46E86432B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334C40-DC48-404D-AC9E-812001757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0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95D89-72E4-4CC9-A985-BB1AD828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60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PNT НА ОСНОВЕ 5G </a:t>
            </a:r>
            <a:br>
              <a:rPr lang="en-US" dirty="0"/>
            </a:br>
            <a:r>
              <a:rPr lang="ru-RU" dirty="0"/>
              <a:t>С ИСПОЛЬЗОВАНИЕМ ТВ</a:t>
            </a:r>
            <a:r>
              <a:rPr lang="en-US" dirty="0"/>
              <a:t> </a:t>
            </a:r>
            <a:r>
              <a:rPr lang="ru-RU" dirty="0"/>
              <a:t>ПЕРЕДАТЧИКОВ </a:t>
            </a:r>
          </a:p>
        </p:txBody>
      </p:sp>
    </p:spTree>
    <p:extLst>
      <p:ext uri="{BB962C8B-B14F-4D97-AF65-F5344CB8AC3E}">
        <p14:creationId xmlns:p14="http://schemas.microsoft.com/office/powerpoint/2010/main" val="44661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513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КАК ПОЛУЧИТЬ ТОЧНОЕ ВРЕМЯ UTC ОТ LTE/FEMBMS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8573314-CAFF-4025-BD59-46775F11C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► Указано в 3</a:t>
            </a:r>
            <a:r>
              <a:rPr lang="en-US" dirty="0"/>
              <a:t>GPP 36.311. </a:t>
            </a:r>
            <a:endParaRPr lang="ru-RU" dirty="0"/>
          </a:p>
          <a:p>
            <a:pPr marL="0" indent="0" algn="just">
              <a:buNone/>
            </a:pPr>
            <a:r>
              <a:rPr lang="en-US" dirty="0"/>
              <a:t>► SystemInformationBlockType16 (</a:t>
            </a:r>
            <a:r>
              <a:rPr lang="ru-RU" dirty="0"/>
              <a:t>упрощенный) </a:t>
            </a:r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timeInfo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timeInfoUTC</a:t>
            </a:r>
            <a:r>
              <a:rPr lang="en-US" dirty="0"/>
              <a:t> INTEGER (0..549755813887),</a:t>
            </a:r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dayLightSavingTime</a:t>
            </a:r>
            <a:r>
              <a:rPr lang="en-US" dirty="0"/>
              <a:t> BIT STRING (SIZE (2))</a:t>
            </a:r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leapSeconds</a:t>
            </a:r>
            <a:r>
              <a:rPr lang="en-US" dirty="0"/>
              <a:t> INTEGER (-127..128)</a:t>
            </a:r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localTimeOffset</a:t>
            </a:r>
            <a:r>
              <a:rPr lang="en-US" dirty="0"/>
              <a:t> INTEGER (-63..64)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ru-RU" dirty="0"/>
              <a:t>► «</a:t>
            </a:r>
            <a:r>
              <a:rPr lang="en-US" dirty="0" err="1"/>
              <a:t>timeInfoUTC</a:t>
            </a:r>
            <a:r>
              <a:rPr lang="en-US" dirty="0"/>
              <a:t>: </a:t>
            </a:r>
            <a:r>
              <a:rPr lang="ru-RU" dirty="0"/>
              <a:t>Всемирное координированное время, соответствующее границе </a:t>
            </a:r>
            <a:r>
              <a:rPr lang="en-US" dirty="0"/>
              <a:t>SFN (…). </a:t>
            </a:r>
            <a:r>
              <a:rPr lang="ru-RU" dirty="0"/>
              <a:t>В поле подсчитывается количество секунд </a:t>
            </a:r>
            <a:r>
              <a:rPr lang="en-US" dirty="0"/>
              <a:t>UTC </a:t>
            </a:r>
            <a:r>
              <a:rPr lang="ru-RU" dirty="0"/>
              <a:t>с шагом 10 </a:t>
            </a:r>
            <a:r>
              <a:rPr lang="ru-RU" dirty="0" err="1"/>
              <a:t>мс</a:t>
            </a:r>
            <a:r>
              <a:rPr lang="ru-RU" dirty="0"/>
              <a:t> с 00:00:00 даты григорианского календаря 1 января 1900 года (…). </a:t>
            </a:r>
            <a:r>
              <a:rPr lang="ru-RU" i="1" dirty="0"/>
              <a:t>ПРИМЕЧАНИЕ </a:t>
            </a:r>
            <a:r>
              <a:rPr lang="en-US" i="1" dirty="0"/>
              <a:t>UE </a:t>
            </a:r>
            <a:r>
              <a:rPr lang="ru-RU" i="1" dirty="0"/>
              <a:t>может использовать это поле вместе с полем </a:t>
            </a:r>
            <a:r>
              <a:rPr lang="en-US" i="1" dirty="0" err="1"/>
              <a:t>jumpSeconds</a:t>
            </a:r>
            <a:r>
              <a:rPr lang="en-US" i="1" dirty="0"/>
              <a:t> </a:t>
            </a:r>
            <a:r>
              <a:rPr lang="ru-RU" i="1" dirty="0"/>
              <a:t>для получения времени </a:t>
            </a:r>
            <a:r>
              <a:rPr lang="en-US" i="1" dirty="0"/>
              <a:t>GPS».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6063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513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КАК ПОЛУЧИТЬ ТОЧНОЕ ВРЕМЯ UTC ОТ LTE/FEMBMS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8573314-CAFF-4025-BD59-46775F11C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► Указано в 3</a:t>
            </a:r>
            <a:r>
              <a:rPr lang="en-US" dirty="0"/>
              <a:t>GPP 36.311. </a:t>
            </a:r>
            <a:endParaRPr lang="ru-RU" dirty="0"/>
          </a:p>
          <a:p>
            <a:pPr marL="0" indent="0" algn="just">
              <a:buNone/>
            </a:pPr>
            <a:r>
              <a:rPr lang="en-US" dirty="0"/>
              <a:t>► SystemInformationBlockType16 (</a:t>
            </a:r>
            <a:r>
              <a:rPr lang="ru-RU" dirty="0"/>
              <a:t>упрощенный) </a:t>
            </a:r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timeInfo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timeInfoUTC</a:t>
            </a:r>
            <a:r>
              <a:rPr lang="en-US" dirty="0"/>
              <a:t> INTEGER (0..549755813887),</a:t>
            </a:r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dayLightSavingTime</a:t>
            </a:r>
            <a:r>
              <a:rPr lang="en-US" dirty="0"/>
              <a:t> BIT STRING (SIZE (2))</a:t>
            </a:r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leapSeconds</a:t>
            </a:r>
            <a:r>
              <a:rPr lang="en-US" dirty="0"/>
              <a:t> INTEGER (-127..128)</a:t>
            </a:r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localTimeOffset</a:t>
            </a:r>
            <a:r>
              <a:rPr lang="en-US" dirty="0"/>
              <a:t> INTEGER (-63..64)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ru-RU" dirty="0"/>
              <a:t>► «</a:t>
            </a:r>
            <a:r>
              <a:rPr lang="en-US" dirty="0" err="1"/>
              <a:t>timeInfoUTC</a:t>
            </a:r>
            <a:r>
              <a:rPr lang="en-US" dirty="0"/>
              <a:t>: </a:t>
            </a:r>
            <a:r>
              <a:rPr lang="ru-RU" dirty="0"/>
              <a:t>Всемирное координированное время, соответствующее границе </a:t>
            </a:r>
            <a:r>
              <a:rPr lang="en-US" dirty="0"/>
              <a:t>SFN (…). </a:t>
            </a:r>
            <a:r>
              <a:rPr lang="ru-RU" dirty="0"/>
              <a:t>В поле подсчитывается количество секунд </a:t>
            </a:r>
            <a:r>
              <a:rPr lang="en-US" dirty="0"/>
              <a:t>UTC </a:t>
            </a:r>
            <a:r>
              <a:rPr lang="ru-RU" dirty="0"/>
              <a:t>с шагом 10 </a:t>
            </a:r>
            <a:r>
              <a:rPr lang="ru-RU" dirty="0" err="1"/>
              <a:t>мс</a:t>
            </a:r>
            <a:r>
              <a:rPr lang="ru-RU" dirty="0"/>
              <a:t> с 00:00:00 даты григорианского календаря 1 января 1900 года (…). </a:t>
            </a:r>
            <a:r>
              <a:rPr lang="ru-RU" i="1" dirty="0"/>
              <a:t>ПРИМЕЧАНИЕ </a:t>
            </a:r>
            <a:r>
              <a:rPr lang="en-US" i="1" dirty="0"/>
              <a:t>UE </a:t>
            </a:r>
            <a:r>
              <a:rPr lang="ru-RU" i="1" dirty="0"/>
              <a:t>может использовать это поле вместе с полем </a:t>
            </a:r>
            <a:r>
              <a:rPr lang="en-US" i="1" dirty="0" err="1"/>
              <a:t>jumpSeconds</a:t>
            </a:r>
            <a:r>
              <a:rPr lang="en-US" i="1" dirty="0"/>
              <a:t> </a:t>
            </a:r>
            <a:r>
              <a:rPr lang="ru-RU" i="1" dirty="0"/>
              <a:t>для получения времени </a:t>
            </a:r>
            <a:r>
              <a:rPr lang="en-US" i="1" dirty="0"/>
              <a:t>GPS».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5842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8768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ЧТО МЫ МОЖЕМ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8573314-CAFF-4025-BD59-46775F11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249"/>
            <a:ext cx="848509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ТЕСТОВЫЕ ПРИЕМНИКИ </a:t>
            </a:r>
          </a:p>
          <a:p>
            <a:pPr marL="0" indent="0" algn="just">
              <a:buNone/>
            </a:pPr>
            <a:r>
              <a:rPr lang="ru-RU" dirty="0"/>
              <a:t>► Приемник A: Измерительный приемник R&amp;S TSME </a:t>
            </a:r>
          </a:p>
          <a:p>
            <a:pPr marL="0" indent="0" algn="just">
              <a:buNone/>
            </a:pPr>
            <a:r>
              <a:rPr lang="ru-RU" dirty="0"/>
              <a:t>− ~Точность TDOA 10 </a:t>
            </a:r>
            <a:r>
              <a:rPr lang="ru-RU" dirty="0" err="1"/>
              <a:t>нс</a:t>
            </a:r>
            <a:r>
              <a:rPr lang="ru-RU" dirty="0"/>
              <a:t>, точность TOA ~15 </a:t>
            </a:r>
            <a:r>
              <a:rPr lang="ru-RU" dirty="0" err="1"/>
              <a:t>нс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ru-RU" dirty="0"/>
              <a:t>− PPS-выход для приложений синхронизации </a:t>
            </a:r>
          </a:p>
          <a:p>
            <a:pPr marL="0" indent="0" algn="just">
              <a:buNone/>
            </a:pPr>
            <a:r>
              <a:rPr lang="ru-RU" dirty="0"/>
              <a:t>► Получатель B: Приемник SDR с открытым исходным кодом на основе  разработки </a:t>
            </a:r>
            <a:r>
              <a:rPr lang="en-US" dirty="0"/>
              <a:t>SHIWA-</a:t>
            </a:r>
            <a:r>
              <a:rPr lang="ru-RU" dirty="0"/>
              <a:t>SDR 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95FEB1-79A8-43B2-AE25-92BC60AAF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4290">
            <a:off x="9438622" y="2126238"/>
            <a:ext cx="2289902" cy="39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4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12" y="49344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ПЕРЕДАТЧИК СЕГМЕНТ </a:t>
            </a:r>
            <a:br>
              <a:rPr lang="ru-RU" dirty="0"/>
            </a:br>
            <a:r>
              <a:rPr lang="ru-RU" dirty="0"/>
              <a:t> Упрощенная схема ТВ передатчика, включающая измерительные устройства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95275F-77B1-4DC9-9A16-FE196EFA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83" y="2302585"/>
            <a:ext cx="6225988" cy="37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7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12" y="4934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ТАМ ПО ОШИБКАМ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8CCBD-9582-4790-A821-A3FD6769B1C2}"/>
              </a:ext>
            </a:extLst>
          </p:cNvPr>
          <p:cNvSpPr txBox="1"/>
          <p:nvPr/>
        </p:nvSpPr>
        <p:spPr>
          <a:xfrm>
            <a:off x="3325906" y="50389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Оставшаяся ошибка синхронизации (&lt; 40 </a:t>
            </a:r>
            <a:r>
              <a:rPr lang="ru-RU" dirty="0" err="1"/>
              <a:t>нс</a:t>
            </a:r>
            <a:r>
              <a:rPr lang="ru-RU" dirty="0"/>
              <a:t>) после улучшения регулятора OCXO и регулятора SFN.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8CDE1C-34F0-4F36-9A2E-DBD83DEA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02" y="1667434"/>
            <a:ext cx="8329574" cy="32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5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95D89-72E4-4CC9-A985-BB1AD828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940"/>
            <a:ext cx="9144000" cy="963987"/>
          </a:xfrm>
        </p:spPr>
        <p:txBody>
          <a:bodyPr>
            <a:normAutofit/>
          </a:bodyPr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45175-A481-4228-AF7B-39AB83144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318" y="1791167"/>
            <a:ext cx="10067364" cy="38386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/>
              <a:t>► GNSS является «золотым стандартом» для бесчисленных пользователей систем измерения времени с требованиями менее 1 мкс. </a:t>
            </a:r>
            <a:endParaRPr lang="en-US" dirty="0"/>
          </a:p>
          <a:p>
            <a:pPr algn="l"/>
            <a:r>
              <a:rPr lang="ru-RU" dirty="0"/>
              <a:t>− бесплатно;</a:t>
            </a:r>
            <a:endParaRPr lang="en-US" dirty="0"/>
          </a:p>
          <a:p>
            <a:pPr algn="l"/>
            <a:r>
              <a:rPr lang="ru-RU" dirty="0"/>
              <a:t>− доступные ресиверы (приемники);</a:t>
            </a:r>
            <a:endParaRPr lang="en-US" dirty="0"/>
          </a:p>
          <a:p>
            <a:pPr algn="l"/>
            <a:r>
              <a:rPr lang="ru-RU" dirty="0"/>
              <a:t>− достойная точность;</a:t>
            </a:r>
            <a:endParaRPr lang="en-US" dirty="0"/>
          </a:p>
          <a:p>
            <a:pPr algn="l"/>
            <a:r>
              <a:rPr lang="ru-RU" dirty="0"/>
              <a:t>− является источником мастеров PTP (</a:t>
            </a:r>
            <a:r>
              <a:rPr lang="en-US" dirty="0"/>
              <a:t>Stratum 1</a:t>
            </a:r>
            <a:r>
              <a:rPr lang="ru-RU" dirty="0"/>
              <a:t>)</a:t>
            </a:r>
            <a:endParaRPr lang="en-US" dirty="0"/>
          </a:p>
          <a:p>
            <a:pPr algn="l"/>
            <a:r>
              <a:rPr lang="ru-RU" dirty="0"/>
              <a:t>► Что делать, если ГНСС недоступна?</a:t>
            </a:r>
            <a:endParaRPr lang="en-US" dirty="0"/>
          </a:p>
          <a:p>
            <a:pPr algn="l"/>
            <a:r>
              <a:rPr lang="ru-RU" dirty="0"/>
              <a:t>►</a:t>
            </a:r>
            <a:r>
              <a:rPr lang="en-US" dirty="0"/>
              <a:t> </a:t>
            </a:r>
            <a:r>
              <a:rPr lang="ru-RU" dirty="0"/>
              <a:t>Что делать, если вы не можете легко подключиться к группе по PTP? </a:t>
            </a:r>
          </a:p>
          <a:p>
            <a:pPr algn="l"/>
            <a:r>
              <a:rPr lang="ru-RU" dirty="0"/>
              <a:t>► Или ты в движении? </a:t>
            </a:r>
            <a:endParaRPr lang="en-US" dirty="0"/>
          </a:p>
          <a:p>
            <a:pPr algn="l"/>
            <a:r>
              <a:rPr lang="ru-RU" dirty="0"/>
              <a:t>► Можем ли мы использовать другой радиочастотный сигнал в качестве источника времени?</a:t>
            </a:r>
          </a:p>
        </p:txBody>
      </p:sp>
    </p:spTree>
    <p:extLst>
      <p:ext uri="{BB962C8B-B14F-4D97-AF65-F5344CB8AC3E}">
        <p14:creationId xmlns:p14="http://schemas.microsoft.com/office/powerpoint/2010/main" val="275915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95D89-72E4-4CC9-A985-BB1AD828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5458"/>
            <a:ext cx="9144000" cy="963987"/>
          </a:xfrm>
        </p:spPr>
        <p:txBody>
          <a:bodyPr>
            <a:normAutofit fontScale="90000"/>
          </a:bodyPr>
          <a:lstStyle/>
          <a:p>
            <a:r>
              <a:rPr lang="ru-RU" dirty="0"/>
              <a:t>ВЕЩАНИЕ ВРЕМЕНИ – ТЕХНОЛОГИИ, ТОЧНОСТИ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45175-A481-4228-AF7B-39AB83144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318" y="1701518"/>
            <a:ext cx="10067364" cy="443930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/>
              <a:t>► Характеристики ГНСС:</a:t>
            </a:r>
            <a:endParaRPr lang="en-US" dirty="0"/>
          </a:p>
          <a:p>
            <a:pPr algn="l"/>
            <a:r>
              <a:rPr lang="en-US" dirty="0"/>
              <a:t>- </a:t>
            </a:r>
            <a:r>
              <a:rPr lang="ru-RU" dirty="0"/>
              <a:t>единицы </a:t>
            </a:r>
            <a:r>
              <a:rPr lang="ru-RU" dirty="0" err="1"/>
              <a:t>нс</a:t>
            </a:r>
            <a:r>
              <a:rPr lang="ru-RU" dirty="0"/>
              <a:t>;</a:t>
            </a:r>
            <a:endParaRPr lang="en-US" dirty="0"/>
          </a:p>
          <a:p>
            <a:pPr algn="l"/>
            <a:r>
              <a:rPr lang="ru-RU" dirty="0"/>
              <a:t>► Длинные волны (ДВ), DCF77 в Европе, WWVB в США, JJY в Японии…</a:t>
            </a:r>
          </a:p>
          <a:p>
            <a:pPr algn="l"/>
            <a:r>
              <a:rPr lang="ru-RU" dirty="0"/>
              <a:t> − единицы мкс, в лучшем случае, более дешевые приемники - десятки мкс </a:t>
            </a:r>
          </a:p>
          <a:p>
            <a:pPr algn="l"/>
            <a:r>
              <a:rPr lang="ru-RU" dirty="0"/>
              <a:t>− точность ограничена узкой полосой пропускания </a:t>
            </a:r>
          </a:p>
          <a:p>
            <a:pPr algn="l"/>
            <a:r>
              <a:rPr lang="ru-RU" dirty="0"/>
              <a:t>► Системы вещания:</a:t>
            </a:r>
          </a:p>
          <a:p>
            <a:pPr algn="l"/>
            <a:r>
              <a:rPr lang="en-US" dirty="0"/>
              <a:t>− FM (RDS) ~100 </a:t>
            </a:r>
            <a:r>
              <a:rPr lang="ru-RU" dirty="0" err="1"/>
              <a:t>мс</a:t>
            </a:r>
            <a:endParaRPr lang="ru-RU" dirty="0"/>
          </a:p>
          <a:p>
            <a:pPr algn="l"/>
            <a:r>
              <a:rPr lang="en-US" dirty="0"/>
              <a:t>− DVB-T2 ~0.3 </a:t>
            </a:r>
            <a:r>
              <a:rPr lang="ru-RU" dirty="0"/>
              <a:t>мкс</a:t>
            </a:r>
            <a:r>
              <a:rPr lang="en-US" dirty="0"/>
              <a:t> </a:t>
            </a:r>
            <a:r>
              <a:rPr lang="ru-RU" dirty="0"/>
              <a:t>на PHY, но не отслеживается по UTC</a:t>
            </a:r>
          </a:p>
          <a:p>
            <a:pPr algn="l"/>
            <a:r>
              <a:rPr lang="ru-RU" dirty="0"/>
              <a:t>► Сотовые сети 5G WWVB</a:t>
            </a:r>
          </a:p>
          <a:p>
            <a:pPr algn="l"/>
            <a:r>
              <a:rPr lang="ru-RU" dirty="0"/>
              <a:t> − Для 5G TDD требуется 1,5 мкс по сравнению с UTC. </a:t>
            </a:r>
          </a:p>
          <a:p>
            <a:pPr algn="l"/>
            <a:r>
              <a:rPr lang="ru-RU" dirty="0"/>
              <a:t>На практике: от 50 </a:t>
            </a:r>
            <a:r>
              <a:rPr lang="ru-RU" dirty="0" err="1"/>
              <a:t>нс</a:t>
            </a:r>
            <a:r>
              <a:rPr lang="ru-RU" dirty="0"/>
              <a:t> до 1,5 мкс.</a:t>
            </a:r>
          </a:p>
          <a:p>
            <a:pPr algn="l"/>
            <a:r>
              <a:rPr lang="ru-RU" dirty="0"/>
              <a:t>* ) Трансляция UTC не является обязательной. Трудно гарантировать работу более 10 000 базовых станций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5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95D89-72E4-4CC9-A985-BB1AD828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5458"/>
            <a:ext cx="9144000" cy="963987"/>
          </a:xfrm>
        </p:spPr>
        <p:txBody>
          <a:bodyPr>
            <a:normAutofit fontScale="90000"/>
          </a:bodyPr>
          <a:lstStyle/>
          <a:p>
            <a:r>
              <a:rPr lang="ru-RU" dirty="0"/>
              <a:t>В ИСПОЛЬЗУЕТЕ ТЕЛЕВИЗИОНЫ КАК ИСТОЧНИК ВРЕМЕНИ? ТЕЛЕВИЗИОННЫЙ  СИГНАЛ КАК ИСТОЧНИК ВРЕМЕНИ?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45175-A481-4228-AF7B-39AB83144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318" y="1701518"/>
            <a:ext cx="10067364" cy="443930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► Может быть построен независимо от ГНСС</a:t>
            </a:r>
          </a:p>
          <a:p>
            <a:pPr algn="l"/>
            <a:r>
              <a:rPr lang="ru-RU" dirty="0"/>
              <a:t>► Менее уязвим к солнечной буре, помехам и </a:t>
            </a:r>
            <a:r>
              <a:rPr lang="ru-RU" dirty="0" err="1"/>
              <a:t>спуфингу</a:t>
            </a:r>
            <a:r>
              <a:rPr lang="ru-RU" dirty="0"/>
              <a:t> </a:t>
            </a:r>
          </a:p>
          <a:p>
            <a:pPr algn="l"/>
            <a:r>
              <a:rPr lang="ru-RU" dirty="0"/>
              <a:t>► Сигнал высокой мощности (от 100 до 1000 кВт ERP) </a:t>
            </a:r>
          </a:p>
          <a:p>
            <a:pPr algn="l"/>
            <a:r>
              <a:rPr lang="ru-RU" dirty="0"/>
              <a:t>► Мировой диапазон УВЧ (450–600/700 МГц) </a:t>
            </a:r>
          </a:p>
          <a:p>
            <a:pPr algn="l"/>
            <a:r>
              <a:rPr lang="ru-RU" dirty="0"/>
              <a:t>► Резервное электроснабжение на многих передатчиках </a:t>
            </a:r>
          </a:p>
          <a:p>
            <a:pPr algn="l"/>
            <a:r>
              <a:rPr lang="ru-RU" dirty="0"/>
              <a:t>► Очень высокая доступность </a:t>
            </a:r>
          </a:p>
          <a:p>
            <a:pPr algn="l"/>
            <a:r>
              <a:rPr lang="ru-RU" dirty="0"/>
              <a:t>► Инфраструктура уже построена </a:t>
            </a:r>
          </a:p>
          <a:p>
            <a:pPr algn="l"/>
            <a:r>
              <a:rPr lang="ru-RU" dirty="0"/>
              <a:t>► Полоса пропускания 6–8 МГц (не меньше чем на ГНСС)</a:t>
            </a:r>
          </a:p>
          <a:p>
            <a:pPr algn="l"/>
            <a:r>
              <a:rPr lang="ru-RU" dirty="0"/>
              <a:t> ► Мониторинг и синхронизация уже настроена </a:t>
            </a:r>
          </a:p>
          <a:p>
            <a:pPr algn="l"/>
            <a:r>
              <a:rPr lang="ru-RU" dirty="0"/>
              <a:t>► Дешевые направленные антенны – сложно заглушить &lt; 50 $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1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513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8E43E-0485-4069-8EF8-2A20419E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2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► Сигнал для доступных приемников синхронизации </a:t>
            </a:r>
          </a:p>
          <a:p>
            <a:pPr algn="just"/>
            <a:r>
              <a:rPr lang="ru-RU" dirty="0"/>
              <a:t>− В мире не существует «единого» стандарта цифрового телевидения поддерживающего </a:t>
            </a:r>
            <a:r>
              <a:rPr lang="en-US" dirty="0"/>
              <a:t>UTC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− Должна</a:t>
            </a:r>
            <a:r>
              <a:rPr lang="en-US" dirty="0"/>
              <a:t> </a:t>
            </a:r>
            <a:r>
              <a:rPr lang="ru-RU" dirty="0"/>
              <a:t>формироваться </a:t>
            </a:r>
            <a:r>
              <a:rPr lang="ru-RU" dirty="0" err="1"/>
              <a:t>мяметку</a:t>
            </a:r>
            <a:r>
              <a:rPr lang="ru-RU" dirty="0"/>
              <a:t> времени UTC нижнего слоя. </a:t>
            </a:r>
          </a:p>
          <a:p>
            <a:pPr algn="just"/>
            <a:r>
              <a:rPr lang="ru-RU" dirty="0"/>
              <a:t>− Сигнал должен быть открытым для доработки систем</a:t>
            </a:r>
          </a:p>
          <a:p>
            <a:pPr algn="just"/>
            <a:r>
              <a:rPr lang="ru-RU" dirty="0"/>
              <a:t>► Повышение точности передатчиков для повышения точности менее 1 мкс</a:t>
            </a:r>
          </a:p>
          <a:p>
            <a:pPr algn="just"/>
            <a:r>
              <a:rPr lang="ru-RU" dirty="0"/>
              <a:t>► Распределение времени, независимого от GNSS, на каждый ТВ-передатчик</a:t>
            </a:r>
          </a:p>
        </p:txBody>
      </p:sp>
    </p:spTree>
    <p:extLst>
      <p:ext uri="{BB962C8B-B14F-4D97-AF65-F5344CB8AC3E}">
        <p14:creationId xmlns:p14="http://schemas.microsoft.com/office/powerpoint/2010/main" val="389596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513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СИГНАЛ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8E43E-0485-4069-8EF8-2A20419E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2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СТАНДАРТЫ ЦИФРОВОГО ТЕЛЕВИДЕНИЯ </a:t>
            </a:r>
          </a:p>
          <a:p>
            <a:pPr marL="0" indent="0" algn="just">
              <a:buNone/>
            </a:pPr>
            <a:r>
              <a:rPr lang="ru-RU" dirty="0"/>
              <a:t>► Цифровые ТВ-передатчики представляют собой программно-определяемые радиоприемники (</a:t>
            </a:r>
            <a:r>
              <a:rPr lang="en-US" dirty="0"/>
              <a:t>SDR</a:t>
            </a:r>
            <a:r>
              <a:rPr lang="ru-RU" dirty="0"/>
              <a:t>). 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► Их можно переконфигурировать для ATSC 3.0, DVB-T2, ISDB-T, DTMB, </a:t>
            </a:r>
            <a:r>
              <a:rPr lang="ru-RU" dirty="0" err="1"/>
              <a:t>feMBMS</a:t>
            </a:r>
            <a:r>
              <a:rPr lang="ru-RU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► Не существует глобального стандарта</a:t>
            </a:r>
            <a:r>
              <a:rPr lang="en-US" dirty="0"/>
              <a:t> </a:t>
            </a:r>
            <a:r>
              <a:rPr lang="ru-RU" dirty="0"/>
              <a:t>ТВ. 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► По сути, любой из этих стандартов можно расширить, включив в него метку времени UTC.</a:t>
            </a:r>
          </a:p>
        </p:txBody>
      </p:sp>
    </p:spTree>
    <p:extLst>
      <p:ext uri="{BB962C8B-B14F-4D97-AF65-F5344CB8AC3E}">
        <p14:creationId xmlns:p14="http://schemas.microsoft.com/office/powerpoint/2010/main" val="8453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513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КАК НА СЧЕТ </a:t>
            </a:r>
            <a:r>
              <a:rPr lang="en-US" dirty="0"/>
              <a:t>FEMBMS?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8E43E-0485-4069-8EF8-2A20419E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2"/>
            <a:ext cx="1051560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► </a:t>
            </a:r>
            <a:r>
              <a:rPr lang="ru-RU" dirty="0" err="1"/>
              <a:t>feMBMS</a:t>
            </a:r>
            <a:r>
              <a:rPr lang="ru-RU" dirty="0"/>
              <a:t>: «LTE сигнал для вещания с телебашен» </a:t>
            </a:r>
          </a:p>
          <a:p>
            <a:pPr algn="just"/>
            <a:r>
              <a:rPr lang="ru-RU" dirty="0"/>
              <a:t>− Стандарт 3GPP (органа по стандартизации, который подарил нам 4G и 5G) </a:t>
            </a:r>
          </a:p>
          <a:p>
            <a:pPr algn="just"/>
            <a:r>
              <a:rPr lang="ru-RU" dirty="0"/>
              <a:t>− По сути этот LTE-сигнал предлагает функции синхронизации и позиционирования из «набора инструментов» 3GPP − например, временная метка UTC, которую обычные телефоны смогут прочитать. </a:t>
            </a:r>
          </a:p>
          <a:p>
            <a:pPr algn="just"/>
            <a:r>
              <a:rPr lang="ru-RU" dirty="0"/>
              <a:t>− Включение недорогих приемников для массового рынка (по сути, LTE-модем с некоторыми модификациями ПО)</a:t>
            </a:r>
          </a:p>
          <a:p>
            <a:pPr algn="just"/>
            <a:r>
              <a:rPr lang="ru-RU" dirty="0"/>
              <a:t> − Смартфоны с SW-модификацией способны принимать сигналы </a:t>
            </a:r>
            <a:r>
              <a:rPr lang="ru-RU" dirty="0" err="1"/>
              <a:t>feMBMS</a:t>
            </a:r>
            <a:r>
              <a:rPr lang="ru-RU" dirty="0"/>
              <a:t> уже сегодня</a:t>
            </a:r>
          </a:p>
        </p:txBody>
      </p:sp>
    </p:spTree>
    <p:extLst>
      <p:ext uri="{BB962C8B-B14F-4D97-AF65-F5344CB8AC3E}">
        <p14:creationId xmlns:p14="http://schemas.microsoft.com/office/powerpoint/2010/main" val="324314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513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РАЗЛИЧИЯ </a:t>
            </a:r>
            <a:r>
              <a:rPr lang="en-US" dirty="0"/>
              <a:t>LTE </a:t>
            </a:r>
            <a:r>
              <a:rPr lang="ru-RU" dirty="0"/>
              <a:t>ОТ </a:t>
            </a:r>
            <a:r>
              <a:rPr lang="en-US" dirty="0"/>
              <a:t>FE</a:t>
            </a:r>
            <a:r>
              <a:rPr lang="ru-RU" dirty="0"/>
              <a:t>MBMS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577A3B9-960A-4B9E-ACCD-A2ED71544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745821"/>
              </p:ext>
            </p:extLst>
          </p:nvPr>
        </p:nvGraphicFramePr>
        <p:xfrm>
          <a:off x="838200" y="1825625"/>
          <a:ext cx="10515597" cy="3195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79060331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8530076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6563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  <a:r>
                        <a:rPr lang="ru-RU" dirty="0"/>
                        <a:t>MBMS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42313"/>
                  </a:ext>
                </a:extLst>
              </a:tr>
              <a:tr h="40330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Канал связи от абонента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0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Расстояние между </a:t>
                      </a:r>
                      <a:r>
                        <a:rPr lang="ru-RU" dirty="0" err="1"/>
                        <a:t>поднесущими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 кГц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 кГц, 2,5 кГц, 1,25 кГц или 0,625 кГц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26452"/>
                  </a:ext>
                </a:extLst>
              </a:tr>
              <a:tr h="399826">
                <a:tc>
                  <a:txBody>
                    <a:bodyPr/>
                    <a:lstStyle/>
                    <a:p>
                      <a:r>
                        <a:rPr lang="ru-RU" dirty="0"/>
                        <a:t>Циклический префикс (период)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16,67 мкс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400 мкс, 800 мкс, 1600 мкс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7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Трансляция времени </a:t>
                      </a:r>
                      <a:r>
                        <a:rPr lang="en-US" dirty="0"/>
                        <a:t>UTC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SIB16</a:t>
                      </a:r>
                      <a:r>
                        <a:rPr lang="ru-RU" dirty="0"/>
                        <a:t> (а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бсолютное время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SIB16</a:t>
                      </a:r>
                      <a:r>
                        <a:rPr lang="ru-RU" dirty="0"/>
                        <a:t> (а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бсолютное время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9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Расположение передатчика ретранслятора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Стандартно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Возможно расширение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66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Сотовая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Радиовещательные башни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53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02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513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КАК ВЫГЛЯДИТ СИГНАЛ LTE/FEMBMS?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8573314-CAFF-4025-BD59-46775F11C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► OFDM-сигнал </a:t>
            </a:r>
          </a:p>
          <a:p>
            <a:pPr marL="0" indent="0" algn="just">
              <a:buNone/>
            </a:pPr>
            <a:r>
              <a:rPr lang="ru-RU" dirty="0"/>
              <a:t>► Полоса пропускания 5–8 МГц </a:t>
            </a:r>
          </a:p>
          <a:p>
            <a:pPr marL="0" indent="0" algn="just">
              <a:buNone/>
            </a:pPr>
            <a:r>
              <a:rPr lang="ru-RU" dirty="0"/>
              <a:t>► Разнос </a:t>
            </a:r>
            <a:r>
              <a:rPr lang="ru-RU" dirty="0" err="1"/>
              <a:t>поднесущих</a:t>
            </a:r>
            <a:r>
              <a:rPr lang="ru-RU" dirty="0"/>
              <a:t> 15 кГц (также допускается 2,5, 1,25, 0,625) </a:t>
            </a:r>
          </a:p>
          <a:p>
            <a:pPr marL="0" indent="0" algn="just">
              <a:buNone/>
            </a:pPr>
            <a:r>
              <a:rPr lang="ru-RU" dirty="0"/>
              <a:t>► 10 </a:t>
            </a:r>
            <a:r>
              <a:rPr lang="ru-RU" dirty="0" err="1"/>
              <a:t>мс</a:t>
            </a:r>
            <a:r>
              <a:rPr lang="ru-RU" dirty="0"/>
              <a:t> Длина кадра</a:t>
            </a:r>
          </a:p>
          <a:p>
            <a:pPr marL="0" indent="0" algn="just">
              <a:buNone/>
            </a:pPr>
            <a:r>
              <a:rPr lang="ru-RU" dirty="0"/>
              <a:t>► Несколько пилотных сигналов: </a:t>
            </a:r>
          </a:p>
          <a:p>
            <a:pPr lvl="1" algn="just"/>
            <a:r>
              <a:rPr lang="ru-RU" dirty="0"/>
              <a:t>− Первичный сигнал синхронизации </a:t>
            </a:r>
          </a:p>
          <a:p>
            <a:pPr lvl="1" algn="just"/>
            <a:r>
              <a:rPr lang="ru-RU" dirty="0"/>
              <a:t>− Вторичный сигнал синхронизации</a:t>
            </a:r>
          </a:p>
          <a:p>
            <a:pPr lvl="1" algn="just"/>
            <a:r>
              <a:rPr lang="ru-RU" dirty="0"/>
              <a:t> − Специфические для ячейки эталонные сигналы 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ru-RU" sz="2800" dirty="0"/>
              <a:t>► Приемник считывает информацию о времени из блока системной информации: 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ru-RU" sz="2800" dirty="0"/>
              <a:t>	− MIB: основной информационный блок (основные данные ячейки). 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ru-RU" sz="2800" dirty="0"/>
              <a:t>	− SIB1: содержит информацию о том, где найти другие SIB (например, SIB16). − SIB16: время начала кадра в формате UTC.  Включая дополнительные секунды по сравнению с GPS.</a:t>
            </a:r>
          </a:p>
        </p:txBody>
      </p:sp>
    </p:spTree>
    <p:extLst>
      <p:ext uri="{BB962C8B-B14F-4D97-AF65-F5344CB8AC3E}">
        <p14:creationId xmlns:p14="http://schemas.microsoft.com/office/powerpoint/2010/main" val="768901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978</Words>
  <Application>Microsoft Office PowerPoint</Application>
  <PresentationFormat>Широкоэкранный</PresentationFormat>
  <Paragraphs>114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PNT НА ОСНОВЕ 5G  С ИСПОЛЬЗОВАНИЕМ ТВ ПЕРЕДАТЧИКОВ </vt:lpstr>
      <vt:lpstr>ПРОБЛЕМА</vt:lpstr>
      <vt:lpstr>ВЕЩАНИЕ ВРЕМЕНИ – ТЕХНОЛОГИИ, ТОЧНОСТИ</vt:lpstr>
      <vt:lpstr>В ИСПОЛЬЗУЕТЕ ТЕЛЕВИЗИОНЫ КАК ИСТОЧНИК ВРЕМЕНИ? ТЕЛЕВИЗИОННЫЙ  СИГНАЛ КАК ИСТОЧНИК ВРЕМЕНИ?</vt:lpstr>
      <vt:lpstr>ОСНОВНЫЕ ЗАДАЧИ</vt:lpstr>
      <vt:lpstr>СИГНАЛ</vt:lpstr>
      <vt:lpstr>КАК НА СЧЕТ FEMBMS?</vt:lpstr>
      <vt:lpstr>РАЗЛИЧИЯ LTE ОТ FEMBMS</vt:lpstr>
      <vt:lpstr>КАК ВЫГЛЯДИТ СИГНАЛ LTE/FEMBMS?</vt:lpstr>
      <vt:lpstr>КАК ПОЛУЧИТЬ ТОЧНОЕ ВРЕМЯ UTC ОТ LTE/FEMBMS</vt:lpstr>
      <vt:lpstr>КАК ПОЛУЧИТЬ ТОЧНОЕ ВРЕМЯ UTC ОТ LTE/FEMBMS</vt:lpstr>
      <vt:lpstr>ЧТО МЫ МОЖЕМ</vt:lpstr>
      <vt:lpstr>ПЕРЕДАТЧИК СЕГМЕНТ   Упрощенная схема ТВ передатчика, включающая измерительные устройства</vt:lpstr>
      <vt:lpstr>ЧТО ТАМ ПО ОШИБКАМ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PNT НА ОСНОВЕ 5G  С ИСПОЛЬЗОВАНИЕМ ТВ ПЕРЕДАТЧИКОВ </dc:title>
  <dc:creator>Вячеслав Миронов</dc:creator>
  <cp:lastModifiedBy>Вячеслав Миронов</cp:lastModifiedBy>
  <cp:revision>9</cp:revision>
  <dcterms:created xsi:type="dcterms:W3CDTF">2024-03-26T12:18:29Z</dcterms:created>
  <dcterms:modified xsi:type="dcterms:W3CDTF">2024-03-26T18:29:06Z</dcterms:modified>
</cp:coreProperties>
</file>