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53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Fira Sans Medium" panose="020B0603050000020004" pitchFamily="34" charset="0"/>
      <p:regular r:id="rId34"/>
      <p:bold r:id="rId35"/>
      <p:italic r:id="rId36"/>
      <p:boldItalic r:id="rId37"/>
    </p:embeddedFont>
    <p:embeddedFont>
      <p:font typeface="Libre Franklin" pitchFamily="2" charset="0"/>
      <p:regular r:id="rId38"/>
      <p:bold r:id="rId39"/>
      <p:italic r:id="rId40"/>
      <p:boldItalic r:id="rId41"/>
    </p:embeddedFont>
    <p:embeddedFont>
      <p:font typeface="Libre Franklin Medium" pitchFamily="2" charset="0"/>
      <p:regular r:id="rId42"/>
      <p:bold r:id="rId43"/>
      <p:italic r:id="rId44"/>
      <p:boldItalic r:id="rId45"/>
    </p:embeddedFont>
    <p:embeddedFont>
      <p:font typeface="Times" panose="02020603050405020304" pitchFamily="18" charset="0"/>
      <p:regular r:id="rId46"/>
      <p:bold r:id="rId47"/>
      <p:italic r:id="rId48"/>
      <p:boldItalic r:id="rId4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nbyI1ulQ8Lh2mzYp4DHb1sI3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3" autoAdjust="0"/>
  </p:normalViewPr>
  <p:slideViewPr>
    <p:cSldViewPr snapToGrid="0">
      <p:cViewPr>
        <p:scale>
          <a:sx n="100" d="100"/>
          <a:sy n="100" d="100"/>
        </p:scale>
        <p:origin x="95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AA47B-0BFC-413C-9DBE-6B205F6E7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1BA84-AB50-4CB4-988B-ED604CFE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3ABAC-224F-45AA-882A-5BA7E781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31422-800C-43CA-A559-A552BA2A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A470A-5022-4008-8CB8-684F839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447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04735-C9F4-4103-B053-C5642358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69D0E-581D-451C-9147-B54E8CEA2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24CA5-43D7-4348-902B-1EC18FE6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65A98-0DB1-434D-A8FD-46F32519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88B44-7C51-47AB-9F5A-4A383D99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168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28C2A1-2DF4-4D35-9AB6-C062E14D6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607455-BE65-4E23-A376-1FD513B81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7F1A8-35EA-455E-A293-69E2972B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AD2ED5-7504-4F8D-965E-C777F679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EB7EF-0B84-416A-B9FE-EC21ED9A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080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| full watercolor">
  <p:cSld name="2_title | full water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2371414" y="74164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  <a:defRPr sz="6000" b="0" i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2371414" y="32092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99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left watercolor">
  <p:cSld name="title | left watercolo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1998642" y="1063172"/>
            <a:ext cx="86693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Fira Sans Medium"/>
              <a:buNone/>
              <a:defRPr sz="6000" b="0" i="0">
                <a:solidFill>
                  <a:srgbClr val="5F6062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998642" y="3530815"/>
            <a:ext cx="86693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⎻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⎻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o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4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| watercolor top">
  <p:cSld name="content slide | watercolor to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8200" y="15562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bre Franklin"/>
              <a:buNone/>
              <a:defRPr sz="4800" b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8200" y="3043003"/>
            <a:ext cx="10515600" cy="3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⎻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⎻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o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24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| bottom watercolor">
  <p:cSld name="1_title | bottom watercolo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ctrTitle"/>
          </p:nvPr>
        </p:nvSpPr>
        <p:spPr>
          <a:xfrm>
            <a:off x="1187131" y="1063172"/>
            <a:ext cx="10391594" cy="21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Fira Sans Medium"/>
              <a:buNone/>
              <a:defRPr sz="6000" b="0" i="0">
                <a:solidFill>
                  <a:srgbClr val="5F6062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subTitle" idx="1"/>
          </p:nvPr>
        </p:nvSpPr>
        <p:spPr>
          <a:xfrm>
            <a:off x="1187131" y="3298537"/>
            <a:ext cx="86693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⎻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⎻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o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437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slide | watercolor top">
  <p:cSld name="1_content slide | watercolor top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838200" y="5668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bre Franklin"/>
              <a:buNone/>
              <a:defRPr sz="4800" b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838200" y="2053654"/>
            <a:ext cx="10515600" cy="3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⎻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⎻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o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0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01970-1C53-49B8-8869-63D60C30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F4322-F7CC-4FDA-BBCE-2865E635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BE7E6-C7BC-46ED-843B-832155C3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F9726-2CF8-4D26-A5ED-E2ABFAD3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20E40-F236-4BFA-8D45-7CF9CB89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169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CD367-F8ED-4CCE-B96C-1EC3E66C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43D210-6A54-487F-AFF4-DC45D5694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0A87A-7EE7-4F0B-911C-C6AEB662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29621-681A-49BA-B143-ACDB4E6B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FC810-3F2B-4EEB-BD0B-866B7F23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7049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756D4-8634-4263-98E5-3981437E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F544B-2C2F-43F9-AFB4-FA40128FA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76C177-D6D3-4689-A83B-0C2A7A8C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55F6AF-DC9A-4146-9CB8-8686E197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8FE98-8CFB-4F9E-A582-F24DDD52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850AD7-ED1B-46B2-8128-4E802480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05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DF475-86D0-4BBF-AE39-DB521CFA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459D0-CD06-4A11-BFC3-3A40CF51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20BE0F-E3D2-4264-B9CE-FBC1E322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60C8B9-CD62-4509-8675-23DAD5D33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9FC772-B0F4-43DF-B08A-7FEFB1FD0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10BE0B-9D48-4669-A77A-D1B88696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AAAEF2-EFDA-4B3D-A357-0B7F2DF3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50FAA9-50FD-43B7-8DC7-02CD4BB4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034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5B1D4-60BF-4AAB-AABE-1890882C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3D9B34-EB88-44D3-9620-59A29BD7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E94057-D8AC-494F-A460-4F264150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F0BDC-6FEF-435C-AE26-705FECF8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3929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66C766-131F-4ACD-9C29-D88F0EC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A3ED72-B582-47A0-A7F0-A14E6901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022ABD-CB6B-4E7B-BF53-503F7D51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194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FD490-B4B5-4EDC-8E9F-D91F3D8F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57F84-0D26-4076-8ACF-8B8F77579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833973-A950-4498-9532-C219936E2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09DE91-74C6-4BCE-87CC-2430308A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8EE8F-ED46-4B0D-B6CA-6AD17F0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EBEB90-36C3-43C2-842D-B0ED4A81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826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DBADE-959A-4FB5-95EE-50252BDF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3FEE17-3A77-4567-8EC2-ED74D7D87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564DC0-D9E6-4E37-921C-7B373BB6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3B5902-4F46-484B-9E04-2BD6269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0094F-6012-4232-9FA2-561EBE97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E9117-62BC-4627-8C98-BF95EE3F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636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8B197-1761-4820-BFB1-F8D94BBD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5EE818-B8F0-46E2-A2AF-7F1702BC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0D72C-664E-421A-BBFD-1C7B11E3F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64CE4-3FE1-469E-B9AC-112A9BDB4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8E5B6-5A50-4014-85B3-77256E380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1276538" y="405547"/>
            <a:ext cx="10648063" cy="18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dirty="0">
                <a:latin typeface="+mj-lt"/>
                <a:cs typeface="Courier New" panose="02070309020205020404" pitchFamily="49" charset="0"/>
              </a:rPr>
              <a:t>Прецизионное </a:t>
            </a:r>
            <a:br>
              <a:rPr lang="ru-RU" dirty="0">
                <a:latin typeface="+mj-lt"/>
                <a:cs typeface="Courier New" panose="02070309020205020404" pitchFamily="49" charset="0"/>
              </a:rPr>
            </a:br>
            <a:r>
              <a:rPr lang="ru-RU" dirty="0">
                <a:latin typeface="+mj-lt"/>
                <a:cs typeface="Courier New" panose="02070309020205020404" pitchFamily="49" charset="0"/>
              </a:rPr>
              <a:t>измерение частоты (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PFM)</a:t>
            </a:r>
            <a:endParaRPr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/>
          <p:nvPr/>
        </p:nvSpPr>
        <p:spPr>
          <a:xfrm>
            <a:off x="7333152" y="2744241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1" name="Google Shape;371;p11"/>
          <p:cNvSpPr txBox="1">
            <a:spLocks noGrp="1"/>
          </p:cNvSpPr>
          <p:nvPr>
            <p:ph type="title"/>
          </p:nvPr>
        </p:nvSpPr>
        <p:spPr>
          <a:xfrm>
            <a:off x="1103586" y="273526"/>
            <a:ext cx="11088414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4000" b="1" dirty="0"/>
              <a:t>Измерение частоты двух карт</a:t>
            </a:r>
            <a:endParaRPr sz="4000" b="1" dirty="0"/>
          </a:p>
        </p:txBody>
      </p:sp>
      <p:sp>
        <p:nvSpPr>
          <p:cNvPr id="372" name="Google Shape;372;p11"/>
          <p:cNvSpPr txBox="1"/>
          <p:nvPr/>
        </p:nvSpPr>
        <p:spPr>
          <a:xfrm>
            <a:off x="1030248" y="1130283"/>
            <a:ext cx="5835014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Процесс точного измерения частоты: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1. **Карта 1 является источником, карта 2 - получателем**: Карта 1 измеряет локальный осциллятор 1 по отношению к 100МГц с помощью DPLL1. Программное обеспечение на хост-процессоре считывает это значение.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2. **Программное обеспечение на хост-процессоре передает это измерение DPLL2**: Хост-процессор передает это измерение DPLL2, и DPLL2 корректирует свои выходные тактовые сигналы, чтобы соответствовать измерению карты 1.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3. **Процесс повторяется непрерывно**: Этот процесс повторяется непрерывно, чтобы обеспечить отслеживание DPLL2 за DPLL1. Таким образом, тактовые сигналы </a:t>
            </a: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карты 2 отслеживают частоту </a:t>
            </a: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карты 1.</a:t>
            </a:r>
            <a:endParaRPr sz="1600" dirty="0">
              <a:latin typeface="+mj-lt"/>
            </a:endParaRPr>
          </a:p>
        </p:txBody>
      </p:sp>
      <p:sp>
        <p:nvSpPr>
          <p:cNvPr id="373" name="Google Shape;373;p11"/>
          <p:cNvSpPr/>
          <p:nvPr/>
        </p:nvSpPr>
        <p:spPr>
          <a:xfrm>
            <a:off x="7267795" y="1278575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7408026" y="1397810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Chipset 2</a:t>
            </a:r>
            <a:endParaRPr/>
          </a:p>
        </p:txBody>
      </p:sp>
      <p:sp>
        <p:nvSpPr>
          <p:cNvPr id="375" name="Google Shape;375;p11"/>
          <p:cNvSpPr/>
          <p:nvPr/>
        </p:nvSpPr>
        <p:spPr>
          <a:xfrm>
            <a:off x="7523867" y="2686283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 2</a:t>
            </a:r>
            <a:endParaRPr/>
          </a:p>
        </p:txBody>
      </p:sp>
      <p:cxnSp>
        <p:nvCxnSpPr>
          <p:cNvPr id="376" name="Google Shape;376;p11"/>
          <p:cNvCxnSpPr>
            <a:cxnSpLocks/>
          </p:cNvCxnSpPr>
          <p:nvPr/>
        </p:nvCxnSpPr>
        <p:spPr>
          <a:xfrm rot="10800000">
            <a:off x="8617820" y="2228501"/>
            <a:ext cx="665647" cy="18511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7" name="Google Shape;377;p11"/>
          <p:cNvSpPr txBox="1"/>
          <p:nvPr/>
        </p:nvSpPr>
        <p:spPr>
          <a:xfrm>
            <a:off x="8792346" y="2116701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</p:txBody>
      </p:sp>
      <p:sp>
        <p:nvSpPr>
          <p:cNvPr id="378" name="Google Shape;378;p11"/>
          <p:cNvSpPr/>
          <p:nvPr/>
        </p:nvSpPr>
        <p:spPr>
          <a:xfrm>
            <a:off x="9585746" y="1901706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7408026" y="991784"/>
            <a:ext cx="13545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Card 2</a:t>
            </a:r>
            <a:endParaRPr/>
          </a:p>
        </p:txBody>
      </p:sp>
      <p:cxnSp>
        <p:nvCxnSpPr>
          <p:cNvPr id="380" name="Google Shape;380;p11"/>
          <p:cNvCxnSpPr>
            <a:cxnSpLocks/>
          </p:cNvCxnSpPr>
          <p:nvPr/>
        </p:nvCxnSpPr>
        <p:spPr>
          <a:xfrm rot="10800000" flipH="1">
            <a:off x="8637469" y="2094515"/>
            <a:ext cx="231576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1" name="Google Shape;381;p11"/>
          <p:cNvSpPr/>
          <p:nvPr/>
        </p:nvSpPr>
        <p:spPr>
          <a:xfrm>
            <a:off x="10953237" y="1798922"/>
            <a:ext cx="965740" cy="1183138"/>
          </a:xfrm>
          <a:prstGeom prst="roundRect">
            <a:avLst>
              <a:gd name="adj" fmla="val 16667"/>
            </a:avLst>
          </a:prstGeom>
          <a:solidFill>
            <a:srgbClr val="A1A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CPU</a:t>
            </a:r>
            <a:endParaRPr/>
          </a:p>
        </p:txBody>
      </p:sp>
      <p:cxnSp>
        <p:nvCxnSpPr>
          <p:cNvPr id="382" name="Google Shape;382;p11"/>
          <p:cNvCxnSpPr>
            <a:cxnSpLocks/>
          </p:cNvCxnSpPr>
          <p:nvPr/>
        </p:nvCxnSpPr>
        <p:spPr>
          <a:xfrm rot="10800000" flipH="1">
            <a:off x="10486448" y="2323295"/>
            <a:ext cx="47962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383" name="Google Shape;383;p11"/>
          <p:cNvSpPr/>
          <p:nvPr/>
        </p:nvSpPr>
        <p:spPr>
          <a:xfrm>
            <a:off x="10466953" y="2419876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9235865" y="2257953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 2</a:t>
            </a:r>
            <a:endParaRPr/>
          </a:p>
        </p:txBody>
      </p:sp>
      <p:cxnSp>
        <p:nvCxnSpPr>
          <p:cNvPr id="385" name="Google Shape;385;p11"/>
          <p:cNvCxnSpPr>
            <a:cxnSpLocks/>
          </p:cNvCxnSpPr>
          <p:nvPr/>
        </p:nvCxnSpPr>
        <p:spPr>
          <a:xfrm rot="10800000" flipH="1">
            <a:off x="8686770" y="2875279"/>
            <a:ext cx="596697" cy="1710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6" name="Google Shape;386;p11"/>
          <p:cNvCxnSpPr>
            <a:cxnSpLocks/>
          </p:cNvCxnSpPr>
          <p:nvPr/>
        </p:nvCxnSpPr>
        <p:spPr>
          <a:xfrm flipH="1">
            <a:off x="8694985" y="3012425"/>
            <a:ext cx="2567558" cy="13107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7" name="Google Shape;387;p11"/>
          <p:cNvSpPr/>
          <p:nvPr/>
        </p:nvSpPr>
        <p:spPr>
          <a:xfrm>
            <a:off x="10826767" y="4678462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 txBox="1"/>
          <p:nvPr/>
        </p:nvSpPr>
        <p:spPr>
          <a:xfrm>
            <a:off x="8615235" y="2352810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156M </a:t>
            </a:r>
            <a:endParaRPr/>
          </a:p>
        </p:txBody>
      </p:sp>
      <p:cxnSp>
        <p:nvCxnSpPr>
          <p:cNvPr id="389" name="Google Shape;389;p11"/>
          <p:cNvCxnSpPr>
            <a:cxnSpLocks/>
            <a:stCxn id="390" idx="0"/>
          </p:cNvCxnSpPr>
          <p:nvPr/>
        </p:nvCxnSpPr>
        <p:spPr>
          <a:xfrm rot="10800000" flipH="1">
            <a:off x="9906404" y="3164669"/>
            <a:ext cx="82800" cy="177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391" name="Google Shape;391;p11"/>
          <p:cNvSpPr/>
          <p:nvPr/>
        </p:nvSpPr>
        <p:spPr>
          <a:xfrm>
            <a:off x="10002206" y="4285799"/>
            <a:ext cx="507920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7341367" y="5424075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7276010" y="3958409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7416241" y="4077644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Chipset 1</a:t>
            </a:r>
            <a:endParaRPr/>
          </a:p>
        </p:txBody>
      </p:sp>
      <p:sp>
        <p:nvSpPr>
          <p:cNvPr id="395" name="Google Shape;395;p11"/>
          <p:cNvSpPr/>
          <p:nvPr/>
        </p:nvSpPr>
        <p:spPr>
          <a:xfrm>
            <a:off x="7532082" y="5366117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 1</a:t>
            </a:r>
            <a:endParaRPr/>
          </a:p>
        </p:txBody>
      </p:sp>
      <p:cxnSp>
        <p:nvCxnSpPr>
          <p:cNvPr id="396" name="Google Shape;396;p11"/>
          <p:cNvCxnSpPr>
            <a:cxnSpLocks/>
          </p:cNvCxnSpPr>
          <p:nvPr/>
        </p:nvCxnSpPr>
        <p:spPr>
          <a:xfrm rot="10800000">
            <a:off x="8626035" y="4908335"/>
            <a:ext cx="665647" cy="1851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11"/>
          <p:cNvSpPr txBox="1"/>
          <p:nvPr/>
        </p:nvSpPr>
        <p:spPr>
          <a:xfrm>
            <a:off x="8800561" y="4796535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</p:txBody>
      </p:sp>
      <p:sp>
        <p:nvSpPr>
          <p:cNvPr id="398" name="Google Shape;398;p11"/>
          <p:cNvSpPr/>
          <p:nvPr/>
        </p:nvSpPr>
        <p:spPr>
          <a:xfrm>
            <a:off x="8964776" y="3701956"/>
            <a:ext cx="626546" cy="15444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 txBox="1"/>
          <p:nvPr/>
        </p:nvSpPr>
        <p:spPr>
          <a:xfrm>
            <a:off x="6991421" y="3696944"/>
            <a:ext cx="20626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Card 1</a:t>
            </a:r>
            <a:endParaRPr/>
          </a:p>
        </p:txBody>
      </p:sp>
      <p:sp>
        <p:nvSpPr>
          <p:cNvPr id="390" name="Google Shape;390;p11"/>
          <p:cNvSpPr/>
          <p:nvPr/>
        </p:nvSpPr>
        <p:spPr>
          <a:xfrm>
            <a:off x="9291682" y="4937669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 1</a:t>
            </a:r>
            <a:endParaRPr/>
          </a:p>
        </p:txBody>
      </p:sp>
      <p:cxnSp>
        <p:nvCxnSpPr>
          <p:cNvPr id="400" name="Google Shape;400;p11"/>
          <p:cNvCxnSpPr>
            <a:cxnSpLocks/>
          </p:cNvCxnSpPr>
          <p:nvPr/>
        </p:nvCxnSpPr>
        <p:spPr>
          <a:xfrm rot="10800000" flipH="1">
            <a:off x="8694985" y="5555113"/>
            <a:ext cx="596697" cy="17108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1"/>
          <p:cNvSpPr txBox="1"/>
          <p:nvPr/>
        </p:nvSpPr>
        <p:spPr>
          <a:xfrm>
            <a:off x="8711246" y="5011283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156M</a:t>
            </a:r>
            <a:endParaRPr/>
          </a:p>
        </p:txBody>
      </p:sp>
      <p:cxnSp>
        <p:nvCxnSpPr>
          <p:cNvPr id="402" name="Google Shape;402;p11"/>
          <p:cNvCxnSpPr>
            <a:cxnSpLocks/>
            <a:stCxn id="390" idx="3"/>
            <a:endCxn id="381" idx="2"/>
          </p:cNvCxnSpPr>
          <p:nvPr/>
        </p:nvCxnSpPr>
        <p:spPr>
          <a:xfrm rot="10800000" flipH="1">
            <a:off x="10521126" y="2982028"/>
            <a:ext cx="915000" cy="240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"/>
          <p:cNvSpPr txBox="1">
            <a:spLocks noGrp="1"/>
          </p:cNvSpPr>
          <p:nvPr>
            <p:ph type="title"/>
          </p:nvPr>
        </p:nvSpPr>
        <p:spPr>
          <a:xfrm>
            <a:off x="1490397" y="424812"/>
            <a:ext cx="8179266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4000" b="1" dirty="0"/>
              <a:t>Частота между системами</a:t>
            </a:r>
            <a:endParaRPr sz="4000" b="1" dirty="0"/>
          </a:p>
        </p:txBody>
      </p:sp>
      <p:sp>
        <p:nvSpPr>
          <p:cNvPr id="408" name="Google Shape;408;p12"/>
          <p:cNvSpPr txBox="1"/>
          <p:nvPr/>
        </p:nvSpPr>
        <p:spPr>
          <a:xfrm>
            <a:off x="439114" y="1460058"/>
            <a:ext cx="72606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Söhne"/>
              </a:rPr>
              <a:t>Sync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Söhne"/>
              </a:rPr>
              <a:t>-E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Частота тактового сигнала восстанавливается из Ethernet-связи.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Устройства Ethernet восстанавливают частоту тактового сигнала и передают ее в DPLL.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DPLL генерирует такой же тактовый сигнал для другого Ethernet-устройства для его передачи.</a:t>
            </a:r>
          </a:p>
          <a:p>
            <a:pPr>
              <a:buFont typeface="+mj-lt"/>
              <a:buAutoNum type="arabicPeriod"/>
            </a:pPr>
            <a:r>
              <a:rPr lang="en-US" sz="1600" b="0" i="0" dirty="0" err="1">
                <a:solidFill>
                  <a:srgbClr val="0D0D0D"/>
                </a:solidFill>
                <a:effectLst/>
                <a:latin typeface="Söhne"/>
              </a:rPr>
              <a:t>Qantum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Sync-E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Использует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Söhne"/>
              </a:rPr>
              <a:t>Sync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-E и улучшает его, добавляя высокую точность и временную синхронизацию.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Все архитектуры требуют прямых соединений между источником и точно тем узлом, который требует частоты.</a:t>
            </a:r>
          </a:p>
          <a:p>
            <a:r>
              <a:rPr lang="ru-RU" sz="1600" b="0" i="0" dirty="0">
                <a:solidFill>
                  <a:srgbClr val="0D0D0D"/>
                </a:solidFill>
                <a:effectLst/>
                <a:latin typeface="Söhne"/>
              </a:rPr>
              <a:t>Обе архитектуры используют Ethernet для восстановления частоты тактового сигнала и передачи его другим устройствам с помощью DPLL. Однако они отличаются в уровне точности и дополнительных функциях, предоставляемых для обеспечения высокой точности и временной синхронизации.</a:t>
            </a:r>
          </a:p>
        </p:txBody>
      </p:sp>
      <p:pic>
        <p:nvPicPr>
          <p:cNvPr id="409" name="Google Shape;4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7709" y="1177151"/>
            <a:ext cx="4951011" cy="244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2" descr="A diagram of a computer networ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6075" y="3884978"/>
            <a:ext cx="4002645" cy="244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"/>
          <p:cNvSpPr/>
          <p:nvPr/>
        </p:nvSpPr>
        <p:spPr>
          <a:xfrm>
            <a:off x="6750446" y="2980905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/>
          </p:nvPr>
        </p:nvSpPr>
        <p:spPr>
          <a:xfrm>
            <a:off x="907842" y="389453"/>
            <a:ext cx="11088414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4000" b="1" dirty="0"/>
              <a:t>Масштабирование</a:t>
            </a:r>
            <a:endParaRPr sz="4000" b="1" dirty="0"/>
          </a:p>
        </p:txBody>
      </p:sp>
      <p:sp>
        <p:nvSpPr>
          <p:cNvPr id="417" name="Google Shape;417;p13"/>
          <p:cNvSpPr txBox="1"/>
          <p:nvPr/>
        </p:nvSpPr>
        <p:spPr>
          <a:xfrm>
            <a:off x="598891" y="2180982"/>
            <a:ext cx="510465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Как насчёт использования нескольких платформ?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Для этого можно воспользоваться функцией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Sync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-E для восстановления тактового сигнала в Ethernet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Chipset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 2, после чего отправить его в DPLL2 и произвести измерение отношения между тактовым сигналом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Sync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-E и 100 МГц в Сервере 2. Полученное отношение частоты можно передать другим конечным точкам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PCIe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 в Сервере 2 через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PCIe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. Кроме того, можно создать Граничный Сигнал (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Boundary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Clock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  <a:cs typeface="Arial" panose="020B0604020202020204" pitchFamily="34" charset="0"/>
              </a:rPr>
              <a:t>), который следует за ним, но также предоставляет частоту.</a:t>
            </a:r>
            <a:endParaRPr lang="ru-RU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6592061" y="1335261"/>
            <a:ext cx="5404195" cy="2541731"/>
          </a:xfrm>
          <a:prstGeom prst="roundRect">
            <a:avLst>
              <a:gd name="adj" fmla="val 1614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6685089" y="1515239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6825320" y="1634474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Chipset 1</a:t>
            </a:r>
            <a:endParaRPr/>
          </a:p>
        </p:txBody>
      </p:sp>
      <p:sp>
        <p:nvSpPr>
          <p:cNvPr id="421" name="Google Shape;421;p13"/>
          <p:cNvSpPr/>
          <p:nvPr/>
        </p:nvSpPr>
        <p:spPr>
          <a:xfrm>
            <a:off x="6941161" y="2922947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 1</a:t>
            </a:r>
            <a:endParaRPr/>
          </a:p>
        </p:txBody>
      </p:sp>
      <p:cxnSp>
        <p:nvCxnSpPr>
          <p:cNvPr id="422" name="Google Shape;422;p13"/>
          <p:cNvCxnSpPr/>
          <p:nvPr/>
        </p:nvCxnSpPr>
        <p:spPr>
          <a:xfrm rot="10800000">
            <a:off x="8026766" y="2047927"/>
            <a:ext cx="1614363" cy="4385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3" name="Google Shape;423;p13"/>
          <p:cNvSpPr txBox="1"/>
          <p:nvPr/>
        </p:nvSpPr>
        <p:spPr>
          <a:xfrm>
            <a:off x="8219111" y="2180982"/>
            <a:ext cx="54761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156M</a:t>
            </a:r>
            <a:endParaRPr/>
          </a:p>
        </p:txBody>
      </p:sp>
      <p:sp>
        <p:nvSpPr>
          <p:cNvPr id="424" name="Google Shape;424;p13"/>
          <p:cNvSpPr/>
          <p:nvPr/>
        </p:nvSpPr>
        <p:spPr>
          <a:xfrm>
            <a:off x="8985287" y="1916878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3"/>
          <p:cNvSpPr txBox="1"/>
          <p:nvPr/>
        </p:nvSpPr>
        <p:spPr>
          <a:xfrm>
            <a:off x="7680811" y="1255876"/>
            <a:ext cx="13545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Card 1</a:t>
            </a:r>
            <a:endParaRPr/>
          </a:p>
        </p:txBody>
      </p:sp>
      <p:cxnSp>
        <p:nvCxnSpPr>
          <p:cNvPr id="426" name="Google Shape;426;p13"/>
          <p:cNvCxnSpPr/>
          <p:nvPr/>
        </p:nvCxnSpPr>
        <p:spPr>
          <a:xfrm>
            <a:off x="8054764" y="1843526"/>
            <a:ext cx="2315767" cy="4876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27" name="Google Shape;427;p13"/>
          <p:cNvSpPr/>
          <p:nvPr/>
        </p:nvSpPr>
        <p:spPr>
          <a:xfrm>
            <a:off x="10370531" y="2035586"/>
            <a:ext cx="965740" cy="1183138"/>
          </a:xfrm>
          <a:prstGeom prst="roundRect">
            <a:avLst>
              <a:gd name="adj" fmla="val 16667"/>
            </a:avLst>
          </a:prstGeom>
          <a:solidFill>
            <a:srgbClr val="A1A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1</a:t>
            </a:r>
            <a:endParaRPr/>
          </a:p>
        </p:txBody>
      </p:sp>
      <p:cxnSp>
        <p:nvCxnSpPr>
          <p:cNvPr id="428" name="Google Shape;428;p13"/>
          <p:cNvCxnSpPr/>
          <p:nvPr/>
        </p:nvCxnSpPr>
        <p:spPr>
          <a:xfrm rot="10800000" flipH="1">
            <a:off x="9903742" y="2559959"/>
            <a:ext cx="47962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29" name="Google Shape;429;p13"/>
          <p:cNvSpPr/>
          <p:nvPr/>
        </p:nvSpPr>
        <p:spPr>
          <a:xfrm>
            <a:off x="9884247" y="2656540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8700761" y="2494499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 1</a:t>
            </a:r>
            <a:endParaRPr/>
          </a:p>
        </p:txBody>
      </p:sp>
      <p:cxnSp>
        <p:nvCxnSpPr>
          <p:cNvPr id="431" name="Google Shape;431;p13"/>
          <p:cNvCxnSpPr/>
          <p:nvPr/>
        </p:nvCxnSpPr>
        <p:spPr>
          <a:xfrm rot="10800000" flipH="1">
            <a:off x="8104064" y="3111943"/>
            <a:ext cx="596697" cy="17108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2" name="Google Shape;432;p13"/>
          <p:cNvSpPr/>
          <p:nvPr/>
        </p:nvSpPr>
        <p:spPr>
          <a:xfrm>
            <a:off x="6750446" y="5598304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3" name="Google Shape;433;p13"/>
          <p:cNvSpPr/>
          <p:nvPr/>
        </p:nvSpPr>
        <p:spPr>
          <a:xfrm>
            <a:off x="6592061" y="3952660"/>
            <a:ext cx="5404195" cy="2541731"/>
          </a:xfrm>
          <a:prstGeom prst="roundRect">
            <a:avLst>
              <a:gd name="adj" fmla="val 1614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3"/>
          <p:cNvSpPr/>
          <p:nvPr/>
        </p:nvSpPr>
        <p:spPr>
          <a:xfrm>
            <a:off x="6685089" y="4132638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3"/>
          <p:cNvSpPr/>
          <p:nvPr/>
        </p:nvSpPr>
        <p:spPr>
          <a:xfrm>
            <a:off x="6825320" y="4251873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Chipset 2</a:t>
            </a:r>
            <a:endParaRPr/>
          </a:p>
        </p:txBody>
      </p:sp>
      <p:sp>
        <p:nvSpPr>
          <p:cNvPr id="436" name="Google Shape;436;p13"/>
          <p:cNvSpPr/>
          <p:nvPr/>
        </p:nvSpPr>
        <p:spPr>
          <a:xfrm>
            <a:off x="6941161" y="5540346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 2</a:t>
            </a:r>
            <a:endParaRPr/>
          </a:p>
        </p:txBody>
      </p:sp>
      <p:cxnSp>
        <p:nvCxnSpPr>
          <p:cNvPr id="437" name="Google Shape;437;p13"/>
          <p:cNvCxnSpPr/>
          <p:nvPr/>
        </p:nvCxnSpPr>
        <p:spPr>
          <a:xfrm rot="10800000">
            <a:off x="8067556" y="4687330"/>
            <a:ext cx="1473070" cy="42456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8" name="Google Shape;438;p13"/>
          <p:cNvSpPr/>
          <p:nvPr/>
        </p:nvSpPr>
        <p:spPr>
          <a:xfrm>
            <a:off x="9003040" y="4549714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3"/>
          <p:cNvSpPr txBox="1"/>
          <p:nvPr/>
        </p:nvSpPr>
        <p:spPr>
          <a:xfrm>
            <a:off x="7680811" y="3873275"/>
            <a:ext cx="13545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Card 2</a:t>
            </a:r>
            <a:endParaRPr/>
          </a:p>
        </p:txBody>
      </p:sp>
      <p:cxnSp>
        <p:nvCxnSpPr>
          <p:cNvPr id="440" name="Google Shape;440;p13"/>
          <p:cNvCxnSpPr/>
          <p:nvPr/>
        </p:nvCxnSpPr>
        <p:spPr>
          <a:xfrm>
            <a:off x="8054763" y="4493582"/>
            <a:ext cx="2315768" cy="4549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41" name="Google Shape;441;p13"/>
          <p:cNvSpPr/>
          <p:nvPr/>
        </p:nvSpPr>
        <p:spPr>
          <a:xfrm>
            <a:off x="10370531" y="4652985"/>
            <a:ext cx="965740" cy="1183138"/>
          </a:xfrm>
          <a:prstGeom prst="roundRect">
            <a:avLst>
              <a:gd name="adj" fmla="val 16667"/>
            </a:avLst>
          </a:prstGeom>
          <a:solidFill>
            <a:srgbClr val="A1A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2</a:t>
            </a:r>
            <a:endParaRPr/>
          </a:p>
        </p:txBody>
      </p:sp>
      <p:cxnSp>
        <p:nvCxnSpPr>
          <p:cNvPr id="442" name="Google Shape;442;p13"/>
          <p:cNvCxnSpPr/>
          <p:nvPr/>
        </p:nvCxnSpPr>
        <p:spPr>
          <a:xfrm rot="10800000" flipH="1">
            <a:off x="9903742" y="5177358"/>
            <a:ext cx="47962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43" name="Google Shape;443;p13"/>
          <p:cNvSpPr/>
          <p:nvPr/>
        </p:nvSpPr>
        <p:spPr>
          <a:xfrm>
            <a:off x="9884247" y="5273939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8700761" y="5111898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 2</a:t>
            </a:r>
            <a:endParaRPr/>
          </a:p>
        </p:txBody>
      </p:sp>
      <p:cxnSp>
        <p:nvCxnSpPr>
          <p:cNvPr id="445" name="Google Shape;445;p13"/>
          <p:cNvCxnSpPr/>
          <p:nvPr/>
        </p:nvCxnSpPr>
        <p:spPr>
          <a:xfrm rot="10800000" flipH="1">
            <a:off x="8104064" y="5729342"/>
            <a:ext cx="596697" cy="17108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6" name="Google Shape;446;p13"/>
          <p:cNvCxnSpPr>
            <a:stCxn id="435" idx="1"/>
            <a:endCxn id="420" idx="1"/>
          </p:cNvCxnSpPr>
          <p:nvPr/>
        </p:nvCxnSpPr>
        <p:spPr>
          <a:xfrm rot="10800000" flipH="1">
            <a:off x="6825320" y="2087732"/>
            <a:ext cx="600" cy="2617500"/>
          </a:xfrm>
          <a:prstGeom prst="bentConnector3">
            <a:avLst>
              <a:gd name="adj1" fmla="val -164709496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447" name="Google Shape;447;p13"/>
          <p:cNvSpPr txBox="1"/>
          <p:nvPr/>
        </p:nvSpPr>
        <p:spPr>
          <a:xfrm>
            <a:off x="5798904" y="3165571"/>
            <a:ext cx="9493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Sync-E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Ethernet</a:t>
            </a:r>
            <a:endParaRPr/>
          </a:p>
        </p:txBody>
      </p:sp>
      <p:cxnSp>
        <p:nvCxnSpPr>
          <p:cNvPr id="448" name="Google Shape;448;p13"/>
          <p:cNvCxnSpPr/>
          <p:nvPr/>
        </p:nvCxnSpPr>
        <p:spPr>
          <a:xfrm>
            <a:off x="7784263" y="5173539"/>
            <a:ext cx="949354" cy="3922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9" name="Google Shape;449;p13"/>
          <p:cNvSpPr txBox="1"/>
          <p:nvPr/>
        </p:nvSpPr>
        <p:spPr>
          <a:xfrm>
            <a:off x="7118203" y="5240162"/>
            <a:ext cx="94935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SyncE Clock</a:t>
            </a:r>
            <a:endParaRPr/>
          </a:p>
        </p:txBody>
      </p:sp>
      <p:sp>
        <p:nvSpPr>
          <p:cNvPr id="450" name="Google Shape;450;p13"/>
          <p:cNvSpPr txBox="1"/>
          <p:nvPr/>
        </p:nvSpPr>
        <p:spPr>
          <a:xfrm>
            <a:off x="9255930" y="4726828"/>
            <a:ext cx="54761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156M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4"/>
          <p:cNvSpPr txBox="1"/>
          <p:nvPr/>
        </p:nvSpPr>
        <p:spPr>
          <a:xfrm>
            <a:off x="1543215" y="337346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А что на счет времени</a:t>
            </a:r>
            <a:r>
              <a:rPr lang="en-US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?</a:t>
            </a:r>
            <a:endParaRPr dirty="0"/>
          </a:p>
        </p:txBody>
      </p:sp>
      <p:sp>
        <p:nvSpPr>
          <p:cNvPr id="456" name="Google Shape;456;p14"/>
          <p:cNvSpPr txBox="1"/>
          <p:nvPr/>
        </p:nvSpPr>
        <p:spPr>
          <a:xfrm>
            <a:off x="860612" y="1545021"/>
            <a:ext cx="10721658" cy="253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PTM (Precision Time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Measurement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), или точное измерение времени через PTP по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, работает в системе, где конечные точки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 поддерживают PTM. В идеальном сценарии PTM способен синхронизировать две конечные точки приблизительно в пределах 15-30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нс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 через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. Для установления точного времени необходимо использовать 1PPS (импульс в секунду) в качестве измерения времени на конечной точке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 с DPLL, либо на входе, либо на выходе. С точностью в 15-30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нс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, вместе с высокостабильной частотной блокировкой, два устройства могут усреднить точный сигнал в пределах 15-30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нс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 для достижения погрешности времени менее 1 </a:t>
            </a:r>
            <a:r>
              <a:rPr lang="ru-RU" sz="1600" dirty="0" err="1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нс</a:t>
            </a:r>
            <a:r>
              <a:rPr lang="ru-RU" sz="1600" dirty="0">
                <a:solidFill>
                  <a:srgbClr val="5F6062"/>
                </a:solidFill>
                <a:latin typeface="+mj-lt"/>
                <a:ea typeface="Libre Franklin"/>
                <a:cs typeface="Libre Franklin"/>
                <a:sym typeface="Libre Franklin"/>
              </a:rPr>
              <a:t>.</a:t>
            </a: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"/>
          <p:cNvSpPr/>
          <p:nvPr/>
        </p:nvSpPr>
        <p:spPr>
          <a:xfrm>
            <a:off x="6750446" y="2980905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3" name="Google Shape;463;p15"/>
          <p:cNvSpPr txBox="1">
            <a:spLocks noGrp="1"/>
          </p:cNvSpPr>
          <p:nvPr>
            <p:ph type="title"/>
          </p:nvPr>
        </p:nvSpPr>
        <p:spPr>
          <a:xfrm>
            <a:off x="3210976" y="501634"/>
            <a:ext cx="6425177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4000" b="1" dirty="0">
                <a:latin typeface="+mj-lt"/>
              </a:rPr>
              <a:t>ЧТО БУДЕТ ЕСЛИ </a:t>
            </a:r>
            <a:r>
              <a:rPr lang="en-US" sz="4000" b="1" dirty="0">
                <a:latin typeface="+mj-lt"/>
              </a:rPr>
              <a:t>PFM + PTM</a:t>
            </a:r>
            <a:endParaRPr sz="4000" b="1" dirty="0">
              <a:latin typeface="+mj-lt"/>
            </a:endParaRPr>
          </a:p>
        </p:txBody>
      </p:sp>
      <p:sp>
        <p:nvSpPr>
          <p:cNvPr id="464" name="Google Shape;464;p15"/>
          <p:cNvSpPr txBox="1"/>
          <p:nvPr/>
        </p:nvSpPr>
        <p:spPr>
          <a:xfrm>
            <a:off x="647216" y="1974915"/>
            <a:ext cx="5401958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PTM синхронизирует импульсы внешней секунды между двумя картами с точностью до 15-30 </a:t>
            </a: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нс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и предоставляет эти импульсы DPLL на каждой карте.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PFM позволяет DPLL2 генерировать тактовые сигналы на основе частоты, измеренной DPLL1 Локального Осциллятора 1.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DPLL2 может усреднять ошибку импульсов внешней секунды со временем и генерировать импульсы внешней секунды с погрешностью менее 1 </a:t>
            </a: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нс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между двумя картами.</a:t>
            </a:r>
            <a:endParaRPr sz="1400" dirty="0">
              <a:latin typeface="+mj-lt"/>
            </a:endParaRPr>
          </a:p>
        </p:txBody>
      </p:sp>
      <p:sp>
        <p:nvSpPr>
          <p:cNvPr id="465" name="Google Shape;465;p15"/>
          <p:cNvSpPr/>
          <p:nvPr/>
        </p:nvSpPr>
        <p:spPr>
          <a:xfrm>
            <a:off x="6685089" y="1515239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5"/>
          <p:cNvSpPr/>
          <p:nvPr/>
        </p:nvSpPr>
        <p:spPr>
          <a:xfrm>
            <a:off x="6825320" y="1634474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Chipset 2</a:t>
            </a:r>
            <a:endParaRPr/>
          </a:p>
        </p:txBody>
      </p:sp>
      <p:sp>
        <p:nvSpPr>
          <p:cNvPr id="467" name="Google Shape;467;p15"/>
          <p:cNvSpPr/>
          <p:nvPr/>
        </p:nvSpPr>
        <p:spPr>
          <a:xfrm>
            <a:off x="6941161" y="2922947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 2</a:t>
            </a:r>
            <a:endParaRPr/>
          </a:p>
        </p:txBody>
      </p:sp>
      <p:cxnSp>
        <p:nvCxnSpPr>
          <p:cNvPr id="468" name="Google Shape;468;p15"/>
          <p:cNvCxnSpPr/>
          <p:nvPr/>
        </p:nvCxnSpPr>
        <p:spPr>
          <a:xfrm rot="10800000">
            <a:off x="8035114" y="2465165"/>
            <a:ext cx="665647" cy="1851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9" name="Google Shape;469;p15"/>
          <p:cNvSpPr txBox="1"/>
          <p:nvPr/>
        </p:nvSpPr>
        <p:spPr>
          <a:xfrm>
            <a:off x="8209640" y="2353365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</p:txBody>
      </p:sp>
      <p:sp>
        <p:nvSpPr>
          <p:cNvPr id="470" name="Google Shape;470;p15"/>
          <p:cNvSpPr/>
          <p:nvPr/>
        </p:nvSpPr>
        <p:spPr>
          <a:xfrm>
            <a:off x="9003040" y="2138370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 + PTM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5"/>
          <p:cNvSpPr txBox="1"/>
          <p:nvPr/>
        </p:nvSpPr>
        <p:spPr>
          <a:xfrm>
            <a:off x="6825320" y="1228448"/>
            <a:ext cx="13545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Card 2</a:t>
            </a:r>
            <a:endParaRPr/>
          </a:p>
        </p:txBody>
      </p:sp>
      <p:cxnSp>
        <p:nvCxnSpPr>
          <p:cNvPr id="472" name="Google Shape;472;p15"/>
          <p:cNvCxnSpPr/>
          <p:nvPr/>
        </p:nvCxnSpPr>
        <p:spPr>
          <a:xfrm rot="10800000" flipH="1">
            <a:off x="8054763" y="2331179"/>
            <a:ext cx="231576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73" name="Google Shape;473;p15"/>
          <p:cNvSpPr/>
          <p:nvPr/>
        </p:nvSpPr>
        <p:spPr>
          <a:xfrm>
            <a:off x="10370531" y="2035586"/>
            <a:ext cx="965740" cy="1183138"/>
          </a:xfrm>
          <a:prstGeom prst="roundRect">
            <a:avLst>
              <a:gd name="adj" fmla="val 16667"/>
            </a:avLst>
          </a:prstGeom>
          <a:solidFill>
            <a:srgbClr val="A1A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CPU</a:t>
            </a:r>
            <a:endParaRPr/>
          </a:p>
        </p:txBody>
      </p:sp>
      <p:cxnSp>
        <p:nvCxnSpPr>
          <p:cNvPr id="474" name="Google Shape;474;p15"/>
          <p:cNvCxnSpPr/>
          <p:nvPr/>
        </p:nvCxnSpPr>
        <p:spPr>
          <a:xfrm rot="10800000" flipH="1">
            <a:off x="9903742" y="2559959"/>
            <a:ext cx="47962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475" name="Google Shape;475;p15"/>
          <p:cNvSpPr/>
          <p:nvPr/>
        </p:nvSpPr>
        <p:spPr>
          <a:xfrm>
            <a:off x="9884247" y="2656540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5"/>
          <p:cNvSpPr/>
          <p:nvPr/>
        </p:nvSpPr>
        <p:spPr>
          <a:xfrm>
            <a:off x="8700761" y="2494499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 2</a:t>
            </a:r>
            <a:endParaRPr/>
          </a:p>
        </p:txBody>
      </p:sp>
      <p:cxnSp>
        <p:nvCxnSpPr>
          <p:cNvPr id="477" name="Google Shape;477;p15"/>
          <p:cNvCxnSpPr/>
          <p:nvPr/>
        </p:nvCxnSpPr>
        <p:spPr>
          <a:xfrm rot="10800000" flipH="1">
            <a:off x="8104064" y="3111943"/>
            <a:ext cx="596697" cy="1710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8" name="Google Shape;478;p15"/>
          <p:cNvCxnSpPr/>
          <p:nvPr/>
        </p:nvCxnSpPr>
        <p:spPr>
          <a:xfrm flipH="1">
            <a:off x="8112279" y="3249089"/>
            <a:ext cx="2567558" cy="13107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79" name="Google Shape;479;p15"/>
          <p:cNvSpPr/>
          <p:nvPr/>
        </p:nvSpPr>
        <p:spPr>
          <a:xfrm>
            <a:off x="10244061" y="4915126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 txBox="1"/>
          <p:nvPr/>
        </p:nvSpPr>
        <p:spPr>
          <a:xfrm>
            <a:off x="8032529" y="2589474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156M </a:t>
            </a:r>
            <a:endParaRPr/>
          </a:p>
        </p:txBody>
      </p:sp>
      <p:cxnSp>
        <p:nvCxnSpPr>
          <p:cNvPr id="481" name="Google Shape;481;p15"/>
          <p:cNvCxnSpPr/>
          <p:nvPr/>
        </p:nvCxnSpPr>
        <p:spPr>
          <a:xfrm rot="10800000">
            <a:off x="9406487" y="3401216"/>
            <a:ext cx="61520" cy="17731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stealth" w="med" len="med"/>
            <a:tailEnd type="stealth" w="med" len="med"/>
          </a:ln>
        </p:spPr>
      </p:cxnSp>
      <p:sp>
        <p:nvSpPr>
          <p:cNvPr id="482" name="Google Shape;482;p15"/>
          <p:cNvSpPr/>
          <p:nvPr/>
        </p:nvSpPr>
        <p:spPr>
          <a:xfrm>
            <a:off x="9479991" y="4522463"/>
            <a:ext cx="507920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5"/>
          <p:cNvSpPr/>
          <p:nvPr/>
        </p:nvSpPr>
        <p:spPr>
          <a:xfrm>
            <a:off x="6758661" y="5660739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4" name="Google Shape;484;p15"/>
          <p:cNvSpPr/>
          <p:nvPr/>
        </p:nvSpPr>
        <p:spPr>
          <a:xfrm>
            <a:off x="6693304" y="4195073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/>
          <p:cNvSpPr/>
          <p:nvPr/>
        </p:nvSpPr>
        <p:spPr>
          <a:xfrm>
            <a:off x="6833535" y="4314308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Chipset 1</a:t>
            </a:r>
            <a:endParaRPr/>
          </a:p>
        </p:txBody>
      </p:sp>
      <p:sp>
        <p:nvSpPr>
          <p:cNvPr id="486" name="Google Shape;486;p15"/>
          <p:cNvSpPr/>
          <p:nvPr/>
        </p:nvSpPr>
        <p:spPr>
          <a:xfrm>
            <a:off x="6949376" y="5602781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 1</a:t>
            </a:r>
            <a:endParaRPr/>
          </a:p>
        </p:txBody>
      </p:sp>
      <p:cxnSp>
        <p:nvCxnSpPr>
          <p:cNvPr id="487" name="Google Shape;487;p15"/>
          <p:cNvCxnSpPr/>
          <p:nvPr/>
        </p:nvCxnSpPr>
        <p:spPr>
          <a:xfrm rot="10800000">
            <a:off x="8043329" y="5144999"/>
            <a:ext cx="665647" cy="1851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8" name="Google Shape;488;p15"/>
          <p:cNvSpPr txBox="1"/>
          <p:nvPr/>
        </p:nvSpPr>
        <p:spPr>
          <a:xfrm>
            <a:off x="8217855" y="5033199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</p:txBody>
      </p:sp>
      <p:sp>
        <p:nvSpPr>
          <p:cNvPr id="489" name="Google Shape;489;p15"/>
          <p:cNvSpPr/>
          <p:nvPr/>
        </p:nvSpPr>
        <p:spPr>
          <a:xfrm>
            <a:off x="9641571" y="3867721"/>
            <a:ext cx="937863" cy="20025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 + PTM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5"/>
          <p:cNvSpPr txBox="1"/>
          <p:nvPr/>
        </p:nvSpPr>
        <p:spPr>
          <a:xfrm>
            <a:off x="6408715" y="3933608"/>
            <a:ext cx="20626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Card 1</a:t>
            </a:r>
            <a:endParaRPr/>
          </a:p>
        </p:txBody>
      </p:sp>
      <p:sp>
        <p:nvSpPr>
          <p:cNvPr id="491" name="Google Shape;491;p15"/>
          <p:cNvSpPr/>
          <p:nvPr/>
        </p:nvSpPr>
        <p:spPr>
          <a:xfrm>
            <a:off x="8708976" y="5174333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 1</a:t>
            </a:r>
            <a:endParaRPr/>
          </a:p>
        </p:txBody>
      </p:sp>
      <p:cxnSp>
        <p:nvCxnSpPr>
          <p:cNvPr id="492" name="Google Shape;492;p15"/>
          <p:cNvCxnSpPr/>
          <p:nvPr/>
        </p:nvCxnSpPr>
        <p:spPr>
          <a:xfrm rot="10800000" flipH="1">
            <a:off x="8112279" y="5791777"/>
            <a:ext cx="596697" cy="1710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3" name="Google Shape;493;p15"/>
          <p:cNvCxnSpPr/>
          <p:nvPr/>
        </p:nvCxnSpPr>
        <p:spPr>
          <a:xfrm>
            <a:off x="8062978" y="4609945"/>
            <a:ext cx="1050767" cy="5540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94" name="Google Shape;494;p15"/>
          <p:cNvSpPr txBox="1"/>
          <p:nvPr/>
        </p:nvSpPr>
        <p:spPr>
          <a:xfrm>
            <a:off x="8128540" y="5247947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156M</a:t>
            </a:r>
            <a:endParaRPr/>
          </a:p>
        </p:txBody>
      </p:sp>
      <p:cxnSp>
        <p:nvCxnSpPr>
          <p:cNvPr id="495" name="Google Shape;495;p15"/>
          <p:cNvCxnSpPr>
            <a:stCxn id="491" idx="3"/>
            <a:endCxn id="473" idx="2"/>
          </p:cNvCxnSpPr>
          <p:nvPr/>
        </p:nvCxnSpPr>
        <p:spPr>
          <a:xfrm rot="10800000" flipH="1">
            <a:off x="9938420" y="3218692"/>
            <a:ext cx="915000" cy="240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496" name="Google Shape;496;p15"/>
          <p:cNvCxnSpPr/>
          <p:nvPr/>
        </p:nvCxnSpPr>
        <p:spPr>
          <a:xfrm>
            <a:off x="8054763" y="1930111"/>
            <a:ext cx="1050767" cy="5540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97" name="Google Shape;497;p15"/>
          <p:cNvSpPr txBox="1"/>
          <p:nvPr/>
        </p:nvSpPr>
        <p:spPr>
          <a:xfrm>
            <a:off x="8104064" y="1780325"/>
            <a:ext cx="151770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PPS Output or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5"/>
          <p:cNvSpPr txBox="1"/>
          <p:nvPr/>
        </p:nvSpPr>
        <p:spPr>
          <a:xfrm>
            <a:off x="8253884" y="4545841"/>
            <a:ext cx="151770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PPS Output or Input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"/>
          <p:cNvSpPr txBox="1"/>
          <p:nvPr/>
        </p:nvSpPr>
        <p:spPr>
          <a:xfrm>
            <a:off x="1543215" y="337346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ct val="100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Что это даст потребителю</a:t>
            </a:r>
            <a:r>
              <a:rPr lang="en-US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?</a:t>
            </a:r>
            <a:endParaRPr dirty="0"/>
          </a:p>
        </p:txBody>
      </p:sp>
      <p:sp>
        <p:nvSpPr>
          <p:cNvPr id="504" name="Google Shape;504;p16"/>
          <p:cNvSpPr txBox="1"/>
          <p:nvPr/>
        </p:nvSpPr>
        <p:spPr>
          <a:xfrm>
            <a:off x="1524000" y="1545021"/>
            <a:ext cx="10058270" cy="253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С PFM, коммерческие серверы любого производителя могут поставлять и распределять частоту на любую установленную карту </a:t>
            </a:r>
            <a:r>
              <a:rPr lang="ru-RU" sz="2400" dirty="0" err="1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С PTM + PFM, коммерческие серверы любого производителя могут поставлять и распределять частоту и время на любую установленную карту </a:t>
            </a:r>
            <a:r>
              <a:rPr lang="ru-RU" sz="2400" dirty="0" err="1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</a:pP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</a:pP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7"/>
          <p:cNvSpPr txBox="1">
            <a:spLocks noGrp="1"/>
          </p:cNvSpPr>
          <p:nvPr>
            <p:ph type="ctrTitle"/>
          </p:nvPr>
        </p:nvSpPr>
        <p:spPr>
          <a:xfrm>
            <a:off x="1042277" y="315881"/>
            <a:ext cx="10391594" cy="69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Fira Sans Medium"/>
              <a:buNone/>
            </a:pPr>
            <a:r>
              <a:rPr lang="ru-RU" dirty="0"/>
              <a:t>ПРИМЕНЕНИЕ</a:t>
            </a:r>
            <a:r>
              <a:rPr lang="en-US" dirty="0"/>
              <a:t>: 5G O-RAN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729FE-E9D0-4611-8133-6894A8182419}"/>
              </a:ext>
            </a:extLst>
          </p:cNvPr>
          <p:cNvSpPr txBox="1"/>
          <p:nvPr/>
        </p:nvSpPr>
        <p:spPr>
          <a:xfrm>
            <a:off x="202194" y="1013988"/>
            <a:ext cx="11787612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400" dirty="0">
              <a:latin typeface="+mj-lt"/>
            </a:endParaRPr>
          </a:p>
          <a:p>
            <a:r>
              <a:rPr lang="ru-RU" sz="1400" dirty="0">
                <a:latin typeface="+mj-lt"/>
              </a:rPr>
              <a:t>	</a:t>
            </a:r>
            <a:r>
              <a:rPr lang="ru-RU" sz="1600" dirty="0">
                <a:latin typeface="+mj-lt"/>
              </a:rPr>
              <a:t>5G O-RAN (Открытая </a:t>
            </a:r>
            <a:r>
              <a:rPr lang="ru-RU" sz="1600" dirty="0" err="1">
                <a:latin typeface="+mj-lt"/>
              </a:rPr>
              <a:t>радиодоступная</a:t>
            </a:r>
            <a:r>
              <a:rPr lang="ru-RU" sz="1600" dirty="0">
                <a:latin typeface="+mj-lt"/>
              </a:rPr>
              <a:t> сеть) - это приложение, где концепции Точного измерения времени (PTM) и Точного измерения частоты (PFM) могут быть крайне полезными. В 5G O-RAN архитектура сети разложена на составные части, что позволяет достичь большей гибкости, масштабируемости и инноваций по сравнению с традиционными сетями мобильной связи.</a:t>
            </a:r>
          </a:p>
          <a:p>
            <a:r>
              <a:rPr lang="ru-RU" sz="1600" dirty="0">
                <a:latin typeface="+mj-lt"/>
              </a:rPr>
              <a:t>	Вот как PTM и PFM могут быть применены в контексте 5G O-RAN:</a:t>
            </a:r>
          </a:p>
          <a:p>
            <a:r>
              <a:rPr lang="ru-RU" sz="1600" dirty="0">
                <a:latin typeface="+mj-lt"/>
              </a:rPr>
              <a:t>	1. Синхронизация Удаленных радиоустановок (RRU):</a:t>
            </a:r>
          </a:p>
          <a:p>
            <a:r>
              <a:rPr lang="ru-RU" sz="1600" dirty="0">
                <a:latin typeface="+mj-lt"/>
              </a:rPr>
              <a:t>  	 - PTM может использоваться для точной синхронизации времени между распределенными по сети RRU. Это обеспечивает координированную передачу и прием сигналов, минимизируя помехи и оптимизируя производительность сети.</a:t>
            </a:r>
          </a:p>
          <a:p>
            <a:r>
              <a:rPr lang="ru-RU" sz="1600" dirty="0">
                <a:latin typeface="+mj-lt"/>
              </a:rPr>
              <a:t>   	- PFM может обеспечить точное выравнивание радиочастот, используемых RRU, что снижает искажения сигнала и повышает его качество.</a:t>
            </a:r>
          </a:p>
          <a:p>
            <a:r>
              <a:rPr lang="ru-RU" sz="1600" dirty="0">
                <a:latin typeface="+mj-lt"/>
              </a:rPr>
              <a:t>	2. </a:t>
            </a:r>
            <a:r>
              <a:rPr lang="ru-RU" sz="1600" dirty="0" err="1">
                <a:latin typeface="+mj-lt"/>
              </a:rPr>
              <a:t>Интероперабельность</a:t>
            </a:r>
            <a:r>
              <a:rPr lang="ru-RU" sz="1600" dirty="0">
                <a:latin typeface="+mj-lt"/>
              </a:rPr>
              <a:t> и нейтральность по отношению к производителю. С помощью PFM коммерческие серверы любого производителя могут точно предоставлять и распределять частоту для RRU, способствуя </a:t>
            </a:r>
            <a:r>
              <a:rPr lang="ru-RU" sz="1600" dirty="0" err="1">
                <a:latin typeface="+mj-lt"/>
              </a:rPr>
              <a:t>интероперабельности</a:t>
            </a:r>
            <a:r>
              <a:rPr lang="ru-RU" sz="1600" dirty="0">
                <a:latin typeface="+mj-lt"/>
              </a:rPr>
              <a:t> и нейтральности по отношению к производителю в экосистеме O-RAN.</a:t>
            </a:r>
          </a:p>
          <a:p>
            <a:r>
              <a:rPr lang="ru-RU" sz="1600" dirty="0">
                <a:latin typeface="+mj-lt"/>
              </a:rPr>
              <a:t>	3. Высокоточное время для критических приложений:</a:t>
            </a:r>
          </a:p>
          <a:p>
            <a:r>
              <a:rPr lang="ru-RU" sz="1600" dirty="0">
                <a:latin typeface="+mj-lt"/>
              </a:rPr>
              <a:t>  	 - Возможность PTM достигать синхронизации времени на уровне наносекунды критична для поддержки критических приложений с ультранизкой задержкой в 5G O-RAN, таких как промышленная автоматизация, автономные транспортные средства и здравоохранение.</a:t>
            </a:r>
          </a:p>
          <a:p>
            <a:r>
              <a:rPr lang="ru-RU" sz="1600" dirty="0">
                <a:latin typeface="+mj-lt"/>
              </a:rPr>
              <a:t>  	 - PFM обеспечивает стабильность и точность частоты сигналов, используемых в критических приложениях, что способствует надежности и производительности сети.</a:t>
            </a:r>
          </a:p>
          <a:p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В целом, PTM и PFM играют важную роль в улучшении функциональности, </a:t>
            </a:r>
            <a:r>
              <a:rPr lang="ru-RU" sz="1600" dirty="0" err="1">
                <a:latin typeface="+mj-lt"/>
              </a:rPr>
              <a:t>интероперабельности</a:t>
            </a:r>
            <a:r>
              <a:rPr lang="ru-RU" sz="1600" dirty="0">
                <a:latin typeface="+mj-lt"/>
              </a:rPr>
              <a:t> и производительности сетей 5G O-RAN, обеспечивая возможность развертывания передовых сервисов и приложений с жесткими требованиями к точности времени и частоты.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6" name="Google Shape;516;p18"/>
          <p:cNvSpPr txBox="1">
            <a:spLocks noGrp="1"/>
          </p:cNvSpPr>
          <p:nvPr>
            <p:ph type="title"/>
          </p:nvPr>
        </p:nvSpPr>
        <p:spPr>
          <a:xfrm>
            <a:off x="886772" y="519307"/>
            <a:ext cx="11088414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4000" b="1" dirty="0"/>
              <a:t>Требования к времени в 5G O-RAN</a:t>
            </a:r>
            <a:endParaRPr sz="4000" b="1" dirty="0"/>
          </a:p>
        </p:txBody>
      </p:sp>
      <p:sp>
        <p:nvSpPr>
          <p:cNvPr id="518" name="Google Shape;518;p18"/>
          <p:cNvSpPr txBox="1"/>
          <p:nvPr/>
        </p:nvSpPr>
        <p:spPr>
          <a:xfrm>
            <a:off x="1193963" y="1674714"/>
            <a:ext cx="557755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5G O-RAN требует строгой синхронизации по всей сети через множественные сетевые переходы.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Устройства должны работать как граничные часы с ошибкой времени менее 10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</a:rPr>
              <a:t>нс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+mj-lt"/>
              </a:rPr>
              <a:t>истрогими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требованиями к стабильности частоты.</a:t>
            </a:r>
            <a:endParaRPr sz="1600" dirty="0">
              <a:latin typeface="+mj-lt"/>
            </a:endParaRPr>
          </a:p>
        </p:txBody>
      </p:sp>
      <p:pic>
        <p:nvPicPr>
          <p:cNvPr id="519" name="Google Shape;519;p18"/>
          <p:cNvPicPr preferRelativeResize="0"/>
          <p:nvPr/>
        </p:nvPicPr>
        <p:blipFill rotWithShape="1">
          <a:blip r:embed="rId3">
            <a:alphaModFix/>
          </a:blip>
          <a:srcRect t="32595"/>
          <a:stretch/>
        </p:blipFill>
        <p:spPr>
          <a:xfrm>
            <a:off x="6820324" y="3613666"/>
            <a:ext cx="4732044" cy="231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5" name="Google Shape;525;p19"/>
          <p:cNvSpPr txBox="1">
            <a:spLocks noGrp="1"/>
          </p:cNvSpPr>
          <p:nvPr>
            <p:ph type="title"/>
          </p:nvPr>
        </p:nvSpPr>
        <p:spPr>
          <a:xfrm>
            <a:off x="1339444" y="784573"/>
            <a:ext cx="11088414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4000" b="1" dirty="0"/>
              <a:t>СУЩЕСТВУЮЩАЯ АРХИТЕКТУРА</a:t>
            </a:r>
            <a:endParaRPr sz="4000" b="1" dirty="0"/>
          </a:p>
        </p:txBody>
      </p:sp>
      <p:sp>
        <p:nvSpPr>
          <p:cNvPr id="527" name="Google Shape;527;p19"/>
          <p:cNvSpPr txBox="1"/>
          <p:nvPr/>
        </p:nvSpPr>
        <p:spPr>
          <a:xfrm>
            <a:off x="518445" y="2198671"/>
            <a:ext cx="557755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Для выполнения этих требований по времени серверы стиля O-RAN DU обычно оснащаются интегрированными сетевыми интерфейсами (NIC) на базовой плате, а также интегрированными тактовыми цепями, такими как DPLL с GPS и OCXO, встроенными в материнскую плату.</a:t>
            </a:r>
            <a:endParaRPr sz="1600" dirty="0">
              <a:latin typeface="+mj-lt"/>
            </a:endParaRPr>
          </a:p>
        </p:txBody>
      </p:sp>
      <p:pic>
        <p:nvPicPr>
          <p:cNvPr id="528" name="Google Shape;528;p19"/>
          <p:cNvPicPr preferRelativeResize="0"/>
          <p:nvPr/>
        </p:nvPicPr>
        <p:blipFill rotWithShape="1">
          <a:blip r:embed="rId3">
            <a:alphaModFix/>
          </a:blip>
          <a:srcRect t="29100"/>
          <a:stretch/>
        </p:blipFill>
        <p:spPr>
          <a:xfrm>
            <a:off x="6653395" y="2770359"/>
            <a:ext cx="4732044" cy="24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>
            <a:spLocks noGrp="1"/>
          </p:cNvSpPr>
          <p:nvPr>
            <p:ph type="title"/>
          </p:nvPr>
        </p:nvSpPr>
        <p:spPr>
          <a:xfrm>
            <a:off x="956323" y="137167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bre Franklin"/>
              <a:buNone/>
            </a:pPr>
            <a:r>
              <a:rPr lang="en-US" dirty="0" err="1"/>
              <a:t>Qantum</a:t>
            </a:r>
            <a:r>
              <a:rPr lang="en-US" dirty="0"/>
              <a:t> PCIe</a:t>
            </a:r>
            <a:endParaRPr dirty="0"/>
          </a:p>
        </p:txBody>
      </p:sp>
      <p:grpSp>
        <p:nvGrpSpPr>
          <p:cNvPr id="535" name="Google Shape;535;p20"/>
          <p:cNvGrpSpPr/>
          <p:nvPr/>
        </p:nvGrpSpPr>
        <p:grpSpPr>
          <a:xfrm>
            <a:off x="5136555" y="898149"/>
            <a:ext cx="6133552" cy="4140638"/>
            <a:chOff x="761235" y="948720"/>
            <a:chExt cx="6133552" cy="4140638"/>
          </a:xfrm>
        </p:grpSpPr>
        <p:sp>
          <p:nvSpPr>
            <p:cNvPr id="536" name="Google Shape;536;p20"/>
            <p:cNvSpPr/>
            <p:nvPr/>
          </p:nvSpPr>
          <p:spPr>
            <a:xfrm>
              <a:off x="1698313" y="1555416"/>
              <a:ext cx="5196474" cy="3533942"/>
            </a:xfrm>
            <a:prstGeom prst="roundRect">
              <a:avLst>
                <a:gd name="adj" fmla="val 16149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1820167" y="1802868"/>
              <a:ext cx="4534046" cy="312113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757778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2003852" y="1966804"/>
              <a:ext cx="1610414" cy="1246645"/>
            </a:xfrm>
            <a:prstGeom prst="roundRect">
              <a:avLst>
                <a:gd name="adj" fmla="val 16667"/>
              </a:avLst>
            </a:prstGeom>
            <a:solidFill>
              <a:srgbClr val="CEA8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ГНСС ПРИЕМНИК</a:t>
              </a:r>
              <a:endParaRPr dirty="0"/>
            </a:p>
          </p:txBody>
        </p:sp>
        <p:grpSp>
          <p:nvGrpSpPr>
            <p:cNvPr id="539" name="Google Shape;539;p20"/>
            <p:cNvGrpSpPr/>
            <p:nvPr/>
          </p:nvGrpSpPr>
          <p:grpSpPr>
            <a:xfrm>
              <a:off x="1019990" y="1396303"/>
              <a:ext cx="533451" cy="507110"/>
              <a:chOff x="1043108" y="1221761"/>
              <a:chExt cx="407254" cy="368834"/>
            </a:xfrm>
          </p:grpSpPr>
          <p:sp>
            <p:nvSpPr>
              <p:cNvPr id="540" name="Google Shape;540;p20"/>
              <p:cNvSpPr/>
              <p:nvPr/>
            </p:nvSpPr>
            <p:spPr>
              <a:xfrm>
                <a:off x="1043108" y="1221761"/>
                <a:ext cx="407254" cy="368834"/>
              </a:xfrm>
              <a:prstGeom prst="flowChartMerg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1" name="Google Shape;541;p20"/>
              <p:cNvCxnSpPr>
                <a:stCxn id="540" idx="2"/>
                <a:endCxn id="540" idx="0"/>
              </p:cNvCxnSpPr>
              <p:nvPr/>
            </p:nvCxnSpPr>
            <p:spPr>
              <a:xfrm rot="10800000">
                <a:off x="1246735" y="1221895"/>
                <a:ext cx="0" cy="3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42" name="Google Shape;542;p20"/>
            <p:cNvCxnSpPr>
              <a:stCxn id="540" idx="2"/>
              <a:endCxn id="538" idx="1"/>
            </p:cNvCxnSpPr>
            <p:nvPr/>
          </p:nvCxnSpPr>
          <p:spPr>
            <a:xfrm rot="-5400000" flipH="1">
              <a:off x="1301865" y="1888263"/>
              <a:ext cx="686700" cy="7170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3" name="Google Shape;543;p20"/>
            <p:cNvSpPr/>
            <p:nvPr/>
          </p:nvSpPr>
          <p:spPr>
            <a:xfrm>
              <a:off x="2003850" y="3492097"/>
              <a:ext cx="1610414" cy="1246645"/>
            </a:xfrm>
            <a:prstGeom prst="roundRect">
              <a:avLst>
                <a:gd name="adj" fmla="val 16667"/>
              </a:avLst>
            </a:prstGeom>
            <a:solidFill>
              <a:srgbClr val="CEA8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Высокостабильный </a:t>
              </a:r>
              <a:r>
                <a:rPr lang="ru-RU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Осцилятор</a:t>
              </a:r>
              <a:endParaRPr dirty="0"/>
            </a:p>
          </p:txBody>
        </p:sp>
        <p:cxnSp>
          <p:nvCxnSpPr>
            <p:cNvPr id="544" name="Google Shape;544;p20"/>
            <p:cNvCxnSpPr/>
            <p:nvPr/>
          </p:nvCxnSpPr>
          <p:spPr>
            <a:xfrm>
              <a:off x="3614265" y="2230926"/>
              <a:ext cx="794695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45" name="Google Shape;545;p20"/>
            <p:cNvCxnSpPr/>
            <p:nvPr/>
          </p:nvCxnSpPr>
          <p:spPr>
            <a:xfrm>
              <a:off x="3614265" y="2801423"/>
              <a:ext cx="794695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546" name="Google Shape;546;p20"/>
            <p:cNvGrpSpPr/>
            <p:nvPr/>
          </p:nvGrpSpPr>
          <p:grpSpPr>
            <a:xfrm>
              <a:off x="3614265" y="3976113"/>
              <a:ext cx="915039" cy="423163"/>
              <a:chOff x="2922587" y="2511512"/>
              <a:chExt cx="698571" cy="307777"/>
            </a:xfrm>
          </p:grpSpPr>
          <p:cxnSp>
            <p:nvCxnSpPr>
              <p:cNvPr id="547" name="Google Shape;547;p20"/>
              <p:cNvCxnSpPr/>
              <p:nvPr/>
            </p:nvCxnSpPr>
            <p:spPr>
              <a:xfrm>
                <a:off x="2922587" y="2819289"/>
                <a:ext cx="60669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48" name="Google Shape;548;p20"/>
              <p:cNvSpPr txBox="1"/>
              <p:nvPr/>
            </p:nvSpPr>
            <p:spPr>
              <a:xfrm>
                <a:off x="3073541" y="2511512"/>
                <a:ext cx="5476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PPS</a:t>
                </a:r>
                <a:endParaRPr/>
              </a:p>
            </p:txBody>
          </p:sp>
        </p:grpSp>
        <p:sp>
          <p:nvSpPr>
            <p:cNvPr id="549" name="Google Shape;549;p20"/>
            <p:cNvSpPr txBox="1"/>
            <p:nvPr/>
          </p:nvSpPr>
          <p:spPr>
            <a:xfrm>
              <a:off x="3659467" y="2431370"/>
              <a:ext cx="717308" cy="423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PPS</a:t>
              </a:r>
              <a:endParaRPr/>
            </a:p>
          </p:txBody>
        </p:sp>
        <p:sp>
          <p:nvSpPr>
            <p:cNvPr id="550" name="Google Shape;550;p20"/>
            <p:cNvSpPr txBox="1"/>
            <p:nvPr/>
          </p:nvSpPr>
          <p:spPr>
            <a:xfrm>
              <a:off x="3663086" y="1870910"/>
              <a:ext cx="717308" cy="423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ToD</a:t>
              </a:r>
              <a:endPara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551" name="Google Shape;551;p20"/>
            <p:cNvCxnSpPr/>
            <p:nvPr/>
          </p:nvCxnSpPr>
          <p:spPr>
            <a:xfrm rot="10800000">
              <a:off x="3614265" y="3817599"/>
              <a:ext cx="794695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52" name="Google Shape;552;p20"/>
            <p:cNvSpPr txBox="1"/>
            <p:nvPr/>
          </p:nvSpPr>
          <p:spPr>
            <a:xfrm>
              <a:off x="3560107" y="3484744"/>
              <a:ext cx="923263" cy="3173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Discipline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6014553" y="2690686"/>
              <a:ext cx="679319" cy="98431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PCIe</a:t>
              </a:r>
              <a:endParaRPr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 txBox="1"/>
            <p:nvPr/>
          </p:nvSpPr>
          <p:spPr>
            <a:xfrm>
              <a:off x="3124435" y="1446270"/>
              <a:ext cx="1774351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sym typeface="Libre Franklin"/>
                </a:rPr>
                <a:t>QANTUM</a:t>
              </a:r>
              <a:endParaRPr dirty="0"/>
            </a:p>
          </p:txBody>
        </p:sp>
        <p:cxnSp>
          <p:nvCxnSpPr>
            <p:cNvPr id="555" name="Google Shape;555;p20"/>
            <p:cNvCxnSpPr>
              <a:stCxn id="556" idx="3"/>
            </p:cNvCxnSpPr>
            <p:nvPr/>
          </p:nvCxnSpPr>
          <p:spPr>
            <a:xfrm>
              <a:off x="6019374" y="3331642"/>
              <a:ext cx="62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6" name="Google Shape;556;p20"/>
            <p:cNvSpPr/>
            <p:nvPr/>
          </p:nvSpPr>
          <p:spPr>
            <a:xfrm>
              <a:off x="4408960" y="1903412"/>
              <a:ext cx="1610414" cy="2856460"/>
            </a:xfrm>
            <a:prstGeom prst="roundRect">
              <a:avLst>
                <a:gd name="adj" fmla="val 16667"/>
              </a:avLst>
            </a:prstGeom>
            <a:solidFill>
              <a:srgbClr val="CEA8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Clock Processing FPGA</a:t>
              </a:r>
              <a:endParaRPr dirty="0"/>
            </a:p>
          </p:txBody>
        </p:sp>
        <p:sp>
          <p:nvSpPr>
            <p:cNvPr id="557" name="Google Shape;557;p20"/>
            <p:cNvSpPr txBox="1"/>
            <p:nvPr/>
          </p:nvSpPr>
          <p:spPr>
            <a:xfrm>
              <a:off x="761235" y="948720"/>
              <a:ext cx="105893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Антенна ГНСС</a:t>
              </a:r>
              <a:endParaRPr dirty="0"/>
            </a:p>
          </p:txBody>
        </p:sp>
      </p:grpSp>
      <p:pic>
        <p:nvPicPr>
          <p:cNvPr id="559" name="Google Shape;5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351" y="1949680"/>
            <a:ext cx="5055651" cy="3533941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 txBox="1"/>
          <p:nvPr/>
        </p:nvSpPr>
        <p:spPr>
          <a:xfrm>
            <a:off x="1874910" y="156083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ct val="100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Как передать частоту</a:t>
            </a:r>
            <a:endParaRPr dirty="0"/>
          </a:p>
        </p:txBody>
      </p:sp>
      <p:sp>
        <p:nvSpPr>
          <p:cNvPr id="276" name="Google Shape;276;p3"/>
          <p:cNvSpPr txBox="1"/>
          <p:nvPr/>
        </p:nvSpPr>
        <p:spPr>
          <a:xfrm>
            <a:off x="823244" y="1511576"/>
            <a:ext cx="6455742" cy="383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+mj-lt"/>
              </a:rPr>
              <a:t> Прямой перенос частоты</a:t>
            </a:r>
            <a:r>
              <a:rPr lang="ru-RU" b="0" i="0" dirty="0">
                <a:solidFill>
                  <a:srgbClr val="0D0D0D"/>
                </a:solidFill>
                <a:effectLst/>
                <a:latin typeface="+mj-lt"/>
              </a:rPr>
              <a:t>: В этом методе частота напрямую передается от одного устройства к другому. Это может включать передачу частотного сигнала по проводному или беспроводному соединению. </a:t>
            </a:r>
          </a:p>
          <a:p>
            <a:pPr algn="just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+mj-lt"/>
              </a:rPr>
              <a:t> Метод общего вида</a:t>
            </a:r>
            <a:r>
              <a:rPr lang="ru-RU" b="0" i="0" dirty="0">
                <a:solidFill>
                  <a:srgbClr val="0D0D0D"/>
                </a:solidFill>
                <a:effectLst/>
                <a:latin typeface="+mj-lt"/>
              </a:rPr>
              <a:t>: В этом подходе два или более устройства независимо измеряют один и тот же эталон частоты или времени. Однако они не могут напрямую измерить частоты друг друга. Вместо этого они обмениваются информацией друг с другом для сравнения своих измерений и достижения синхронизации. Этот метод часто используется в приложениях, таких как глобальные системы спутниковой навигации, где несколько приемников измеряют сигналы от спутников для определения своих положений. Каждый приемник измеряет временные сигналы от видимых ему спутников, а затем обменивается этой информацией с другими приемниками для повышения точности и надежности.</a:t>
            </a:r>
          </a:p>
        </p:txBody>
      </p:sp>
      <p:pic>
        <p:nvPicPr>
          <p:cNvPr id="278" name="Google Shape;278;p3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7440504" y="1871122"/>
            <a:ext cx="4230700" cy="311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1"/>
          <p:cNvSpPr/>
          <p:nvPr/>
        </p:nvSpPr>
        <p:spPr>
          <a:xfrm>
            <a:off x="6750446" y="2980905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5" name="Google Shape;565;p21"/>
          <p:cNvSpPr txBox="1">
            <a:spLocks noGrp="1"/>
          </p:cNvSpPr>
          <p:nvPr>
            <p:ph type="title"/>
          </p:nvPr>
        </p:nvSpPr>
        <p:spPr>
          <a:xfrm>
            <a:off x="782647" y="448825"/>
            <a:ext cx="10885478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3200" b="1" dirty="0">
                <a:latin typeface="+mj-lt"/>
              </a:rPr>
              <a:t>Вариант DU* с головным Мастером </a:t>
            </a:r>
            <a:r>
              <a:rPr lang="en-US" sz="3200" b="1" dirty="0" err="1">
                <a:latin typeface="+mj-lt"/>
              </a:rPr>
              <a:t>Qantum</a:t>
            </a:r>
            <a:r>
              <a:rPr lang="ru-RU" sz="3200" b="1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PCIe</a:t>
            </a:r>
            <a:endParaRPr sz="3200" b="1" dirty="0">
              <a:latin typeface="+mj-lt"/>
            </a:endParaRPr>
          </a:p>
        </p:txBody>
      </p:sp>
      <p:sp>
        <p:nvSpPr>
          <p:cNvPr id="566" name="Google Shape;566;p21"/>
          <p:cNvSpPr txBox="1"/>
          <p:nvPr/>
        </p:nvSpPr>
        <p:spPr>
          <a:xfrm>
            <a:off x="347963" y="1567149"/>
            <a:ext cx="5904099" cy="544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Временная карта выступает в качестве источника частоты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Синхронизирована с GPS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Атомные часы как стабильная частота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NIC действует как последователь частоты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В зависимости от необходимых интерфейсов можно установить несколько </a:t>
            </a: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NIC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Поскольку все тактовые сигналы на </a:t>
            </a: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NIC теперь могут следовать за частотой временной карты, тактирование Ethernet на NIC поддерживается (отслеживается) до GPS-дисциплинированных атомных часов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ru-RU" sz="1600" dirty="0">
              <a:solidFill>
                <a:schemeClr val="dk1"/>
              </a:solidFill>
              <a:latin typeface="+mj-lt"/>
              <a:sym typeface="Libre Franklin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ru-RU" sz="1400" i="1" dirty="0">
                <a:latin typeface="+mj-lt"/>
              </a:rPr>
              <a:t>DU (</a:t>
            </a:r>
            <a:r>
              <a:rPr lang="ru-RU" sz="1400" i="1" dirty="0" err="1">
                <a:latin typeface="+mj-lt"/>
              </a:rPr>
              <a:t>Distributed</a:t>
            </a:r>
            <a:r>
              <a:rPr lang="ru-RU" sz="1400" i="1" dirty="0">
                <a:latin typeface="+mj-lt"/>
              </a:rPr>
              <a:t> Unit) - это распределенная единица в сети 5G, которая включает в себя функциональные компоненты базовой станции, такие как обработка данных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1400" dirty="0">
              <a:latin typeface="+mj-lt"/>
            </a:endParaRPr>
          </a:p>
        </p:txBody>
      </p:sp>
      <p:sp>
        <p:nvSpPr>
          <p:cNvPr id="567" name="Google Shape;567;p21"/>
          <p:cNvSpPr/>
          <p:nvPr/>
        </p:nvSpPr>
        <p:spPr>
          <a:xfrm>
            <a:off x="6546612" y="1121731"/>
            <a:ext cx="5404195" cy="5444408"/>
          </a:xfrm>
          <a:prstGeom prst="roundRect">
            <a:avLst>
              <a:gd name="adj" fmla="val 1614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1"/>
          <p:cNvSpPr/>
          <p:nvPr/>
        </p:nvSpPr>
        <p:spPr>
          <a:xfrm>
            <a:off x="6685089" y="1515239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1"/>
          <p:cNvSpPr/>
          <p:nvPr/>
        </p:nvSpPr>
        <p:spPr>
          <a:xfrm>
            <a:off x="6825320" y="1634474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NIC</a:t>
            </a:r>
            <a:endParaRPr dirty="0"/>
          </a:p>
        </p:txBody>
      </p:sp>
      <p:sp>
        <p:nvSpPr>
          <p:cNvPr id="570" name="Google Shape;570;p21"/>
          <p:cNvSpPr/>
          <p:nvPr/>
        </p:nvSpPr>
        <p:spPr>
          <a:xfrm>
            <a:off x="6941161" y="2922947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</a:t>
            </a:r>
            <a:endParaRPr/>
          </a:p>
        </p:txBody>
      </p:sp>
      <p:cxnSp>
        <p:nvCxnSpPr>
          <p:cNvPr id="571" name="Google Shape;571;p21"/>
          <p:cNvCxnSpPr/>
          <p:nvPr/>
        </p:nvCxnSpPr>
        <p:spPr>
          <a:xfrm rot="10800000">
            <a:off x="8035114" y="2465165"/>
            <a:ext cx="665647" cy="18511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2" name="Google Shape;572;p21"/>
          <p:cNvSpPr txBox="1"/>
          <p:nvPr/>
        </p:nvSpPr>
        <p:spPr>
          <a:xfrm>
            <a:off x="8209640" y="2353365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</p:txBody>
      </p:sp>
      <p:sp>
        <p:nvSpPr>
          <p:cNvPr id="573" name="Google Shape;573;p21"/>
          <p:cNvSpPr txBox="1"/>
          <p:nvPr/>
        </p:nvSpPr>
        <p:spPr>
          <a:xfrm>
            <a:off x="8104064" y="1780325"/>
            <a:ext cx="151770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PPS Output or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1"/>
          <p:cNvSpPr/>
          <p:nvPr/>
        </p:nvSpPr>
        <p:spPr>
          <a:xfrm>
            <a:off x="9003040" y="2138370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 + PTM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7680811" y="1255876"/>
            <a:ext cx="13545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Endpoint</a:t>
            </a:r>
            <a:endParaRPr/>
          </a:p>
        </p:txBody>
      </p:sp>
      <p:cxnSp>
        <p:nvCxnSpPr>
          <p:cNvPr id="576" name="Google Shape;576;p21"/>
          <p:cNvCxnSpPr/>
          <p:nvPr/>
        </p:nvCxnSpPr>
        <p:spPr>
          <a:xfrm rot="10800000" flipH="1">
            <a:off x="8054763" y="2331179"/>
            <a:ext cx="231576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77" name="Google Shape;577;p21"/>
          <p:cNvSpPr/>
          <p:nvPr/>
        </p:nvSpPr>
        <p:spPr>
          <a:xfrm>
            <a:off x="10370531" y="2035586"/>
            <a:ext cx="965740" cy="1183138"/>
          </a:xfrm>
          <a:prstGeom prst="roundRect">
            <a:avLst>
              <a:gd name="adj" fmla="val 16667"/>
            </a:avLst>
          </a:prstGeom>
          <a:solidFill>
            <a:srgbClr val="A1A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CPU</a:t>
            </a:r>
            <a:endParaRPr/>
          </a:p>
        </p:txBody>
      </p:sp>
      <p:cxnSp>
        <p:nvCxnSpPr>
          <p:cNvPr id="578" name="Google Shape;578;p21"/>
          <p:cNvCxnSpPr/>
          <p:nvPr/>
        </p:nvCxnSpPr>
        <p:spPr>
          <a:xfrm rot="10800000" flipH="1">
            <a:off x="9903742" y="2559959"/>
            <a:ext cx="47962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79" name="Google Shape;579;p21"/>
          <p:cNvSpPr/>
          <p:nvPr/>
        </p:nvSpPr>
        <p:spPr>
          <a:xfrm>
            <a:off x="9884247" y="2656540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1"/>
          <p:cNvSpPr/>
          <p:nvPr/>
        </p:nvSpPr>
        <p:spPr>
          <a:xfrm>
            <a:off x="8700761" y="2494499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</a:t>
            </a:r>
            <a:endParaRPr/>
          </a:p>
        </p:txBody>
      </p:sp>
      <p:cxnSp>
        <p:nvCxnSpPr>
          <p:cNvPr id="581" name="Google Shape;581;p21"/>
          <p:cNvCxnSpPr/>
          <p:nvPr/>
        </p:nvCxnSpPr>
        <p:spPr>
          <a:xfrm rot="10800000" flipH="1">
            <a:off x="8104064" y="3111943"/>
            <a:ext cx="596697" cy="1710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2" name="Google Shape;582;p21"/>
          <p:cNvCxnSpPr/>
          <p:nvPr/>
        </p:nvCxnSpPr>
        <p:spPr>
          <a:xfrm>
            <a:off x="8054763" y="1930111"/>
            <a:ext cx="1050767" cy="5540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83" name="Google Shape;583;p21"/>
          <p:cNvSpPr/>
          <p:nvPr/>
        </p:nvSpPr>
        <p:spPr>
          <a:xfrm>
            <a:off x="7454687" y="4415434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7594918" y="4534669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GNSS Receiver</a:t>
            </a:r>
            <a:endParaRPr/>
          </a:p>
        </p:txBody>
      </p:sp>
      <p:grpSp>
        <p:nvGrpSpPr>
          <p:cNvPr id="585" name="Google Shape;585;p21"/>
          <p:cNvGrpSpPr/>
          <p:nvPr/>
        </p:nvGrpSpPr>
        <p:grpSpPr>
          <a:xfrm>
            <a:off x="6843805" y="4119729"/>
            <a:ext cx="407254" cy="368834"/>
            <a:chOff x="1043108" y="1221761"/>
            <a:chExt cx="407254" cy="368834"/>
          </a:xfrm>
        </p:grpSpPr>
        <p:sp>
          <p:nvSpPr>
            <p:cNvPr id="586" name="Google Shape;586;p21"/>
            <p:cNvSpPr/>
            <p:nvPr/>
          </p:nvSpPr>
          <p:spPr>
            <a:xfrm>
              <a:off x="1043108" y="1221761"/>
              <a:ext cx="407254" cy="368834"/>
            </a:xfrm>
            <a:prstGeom prst="flowChartMerg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7" name="Google Shape;587;p21"/>
            <p:cNvCxnSpPr>
              <a:stCxn id="586" idx="2"/>
              <a:endCxn id="586" idx="0"/>
            </p:cNvCxnSpPr>
            <p:nvPr/>
          </p:nvCxnSpPr>
          <p:spPr>
            <a:xfrm rot="10800000">
              <a:off x="1246735" y="1221895"/>
              <a:ext cx="0" cy="36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588" name="Google Shape;588;p21"/>
          <p:cNvCxnSpPr>
            <a:stCxn id="586" idx="2"/>
            <a:endCxn id="584" idx="1"/>
          </p:cNvCxnSpPr>
          <p:nvPr/>
        </p:nvCxnSpPr>
        <p:spPr>
          <a:xfrm rot="-5400000" flipH="1">
            <a:off x="7071432" y="4464563"/>
            <a:ext cx="499500" cy="547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9" name="Google Shape;589;p21"/>
          <p:cNvSpPr/>
          <p:nvPr/>
        </p:nvSpPr>
        <p:spPr>
          <a:xfrm>
            <a:off x="7594917" y="5644054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Stability Oscillator</a:t>
            </a:r>
            <a:endParaRPr/>
          </a:p>
        </p:txBody>
      </p:sp>
      <p:cxnSp>
        <p:nvCxnSpPr>
          <p:cNvPr id="590" name="Google Shape;590;p21"/>
          <p:cNvCxnSpPr/>
          <p:nvPr/>
        </p:nvCxnSpPr>
        <p:spPr>
          <a:xfrm>
            <a:off x="8824361" y="4726772"/>
            <a:ext cx="60669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21"/>
          <p:cNvCxnSpPr/>
          <p:nvPr/>
        </p:nvCxnSpPr>
        <p:spPr>
          <a:xfrm>
            <a:off x="8824361" y="5141709"/>
            <a:ext cx="60669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2" name="Google Shape;592;p21"/>
          <p:cNvSpPr txBox="1"/>
          <p:nvPr/>
        </p:nvSpPr>
        <p:spPr>
          <a:xfrm>
            <a:off x="8858870" y="4872560"/>
            <a:ext cx="5476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PPS</a:t>
            </a:r>
            <a:endParaRPr/>
          </a:p>
        </p:txBody>
      </p:sp>
      <p:sp>
        <p:nvSpPr>
          <p:cNvPr id="593" name="Google Shape;593;p21"/>
          <p:cNvSpPr txBox="1"/>
          <p:nvPr/>
        </p:nvSpPr>
        <p:spPr>
          <a:xfrm>
            <a:off x="8861633" y="4464923"/>
            <a:ext cx="5476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21"/>
          <p:cNvCxnSpPr/>
          <p:nvPr/>
        </p:nvCxnSpPr>
        <p:spPr>
          <a:xfrm rot="10800000">
            <a:off x="8824361" y="5880800"/>
            <a:ext cx="60669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5" name="Google Shape;595;p21"/>
          <p:cNvSpPr txBox="1"/>
          <p:nvPr/>
        </p:nvSpPr>
        <p:spPr>
          <a:xfrm>
            <a:off x="8783015" y="5638706"/>
            <a:ext cx="70485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</a:t>
            </a:r>
            <a:endParaRPr/>
          </a:p>
        </p:txBody>
      </p:sp>
      <p:sp>
        <p:nvSpPr>
          <p:cNvPr id="596" name="Google Shape;596;p21"/>
          <p:cNvSpPr txBox="1"/>
          <p:nvPr/>
        </p:nvSpPr>
        <p:spPr>
          <a:xfrm>
            <a:off x="6990407" y="4044278"/>
            <a:ext cx="13545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Card</a:t>
            </a:r>
            <a:endParaRPr/>
          </a:p>
        </p:txBody>
      </p:sp>
      <p:sp>
        <p:nvSpPr>
          <p:cNvPr id="597" name="Google Shape;597;p21"/>
          <p:cNvSpPr/>
          <p:nvPr/>
        </p:nvSpPr>
        <p:spPr>
          <a:xfrm>
            <a:off x="9431058" y="4488562"/>
            <a:ext cx="1229444" cy="207757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Processing FPGA + DPLL</a:t>
            </a:r>
            <a:endParaRPr/>
          </a:p>
        </p:txBody>
      </p:sp>
      <p:sp>
        <p:nvSpPr>
          <p:cNvPr id="598" name="Google Shape;598;p21"/>
          <p:cNvSpPr txBox="1"/>
          <p:nvPr/>
        </p:nvSpPr>
        <p:spPr>
          <a:xfrm>
            <a:off x="6643220" y="3866218"/>
            <a:ext cx="808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Antenna</a:t>
            </a:r>
            <a:endParaRPr/>
          </a:p>
        </p:txBody>
      </p:sp>
      <p:cxnSp>
        <p:nvCxnSpPr>
          <p:cNvPr id="599" name="Google Shape;599;p21"/>
          <p:cNvCxnSpPr/>
          <p:nvPr/>
        </p:nvCxnSpPr>
        <p:spPr>
          <a:xfrm flipH="1">
            <a:off x="10402603" y="3218724"/>
            <a:ext cx="685811" cy="12698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00" name="Google Shape;600;p21"/>
          <p:cNvSpPr/>
          <p:nvPr/>
        </p:nvSpPr>
        <p:spPr>
          <a:xfrm>
            <a:off x="10774307" y="3846891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p21"/>
          <p:cNvCxnSpPr/>
          <p:nvPr/>
        </p:nvCxnSpPr>
        <p:spPr>
          <a:xfrm>
            <a:off x="8824362" y="6241409"/>
            <a:ext cx="606696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2" name="Google Shape;602;p21"/>
          <p:cNvSpPr txBox="1"/>
          <p:nvPr/>
        </p:nvSpPr>
        <p:spPr>
          <a:xfrm>
            <a:off x="8794123" y="5966975"/>
            <a:ext cx="70485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10MHz</a:t>
            </a:r>
            <a:endParaRPr/>
          </a:p>
        </p:txBody>
      </p:sp>
      <p:sp>
        <p:nvSpPr>
          <p:cNvPr id="603" name="Google Shape;603;p21"/>
          <p:cNvSpPr txBox="1"/>
          <p:nvPr/>
        </p:nvSpPr>
        <p:spPr>
          <a:xfrm>
            <a:off x="8032529" y="2589474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156M</a:t>
            </a:r>
            <a:endParaRPr/>
          </a:p>
        </p:txBody>
      </p:sp>
      <p:sp>
        <p:nvSpPr>
          <p:cNvPr id="604" name="Google Shape;604;p21"/>
          <p:cNvSpPr txBox="1"/>
          <p:nvPr/>
        </p:nvSpPr>
        <p:spPr>
          <a:xfrm>
            <a:off x="5277653" y="2187117"/>
            <a:ext cx="12954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Sync-E out clock traceable to 10MHz</a:t>
            </a:r>
            <a:endParaRPr/>
          </a:p>
        </p:txBody>
      </p:sp>
      <p:cxnSp>
        <p:nvCxnSpPr>
          <p:cNvPr id="605" name="Google Shape;605;p21"/>
          <p:cNvCxnSpPr>
            <a:stCxn id="597" idx="0"/>
          </p:cNvCxnSpPr>
          <p:nvPr/>
        </p:nvCxnSpPr>
        <p:spPr>
          <a:xfrm rot="10800000">
            <a:off x="9406480" y="3401362"/>
            <a:ext cx="639300" cy="108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606" name="Google Shape;606;p21"/>
          <p:cNvSpPr/>
          <p:nvPr/>
        </p:nvSpPr>
        <p:spPr>
          <a:xfrm>
            <a:off x="9285461" y="4002918"/>
            <a:ext cx="507920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21"/>
          <p:cNvCxnSpPr>
            <a:stCxn id="569" idx="1"/>
          </p:cNvCxnSpPr>
          <p:nvPr/>
        </p:nvCxnSpPr>
        <p:spPr>
          <a:xfrm rot="10800000">
            <a:off x="5735120" y="2087833"/>
            <a:ext cx="1090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2"/>
          <p:cNvSpPr txBox="1"/>
          <p:nvPr/>
        </p:nvSpPr>
        <p:spPr>
          <a:xfrm>
            <a:off x="1543215" y="337346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ct val="100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ЧТО МНЕ ЭТО ДАСТ?</a:t>
            </a:r>
            <a:endParaRPr dirty="0"/>
          </a:p>
        </p:txBody>
      </p:sp>
      <p:sp>
        <p:nvSpPr>
          <p:cNvPr id="613" name="Google Shape;613;p22"/>
          <p:cNvSpPr txBox="1"/>
          <p:nvPr/>
        </p:nvSpPr>
        <p:spPr>
          <a:xfrm>
            <a:off x="1524000" y="1545021"/>
            <a:ext cx="10058270" cy="253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С использованием PTM + PFM коммерческие серверы любого производителя могут предоставлять и распределять частоту и время на любую установленную карту </a:t>
            </a:r>
            <a:r>
              <a:rPr lang="ru-RU" sz="2400" dirty="0" err="1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создавая устройства, соответствующие требованиям 5G.</a:t>
            </a: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</a:pP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</a:pP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3"/>
          <p:cNvSpPr txBox="1">
            <a:spLocks noGrp="1"/>
          </p:cNvSpPr>
          <p:nvPr>
            <p:ph type="ctrTitle"/>
          </p:nvPr>
        </p:nvSpPr>
        <p:spPr>
          <a:xfrm>
            <a:off x="1155161" y="1601475"/>
            <a:ext cx="10391594" cy="21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Fira Sans Medium"/>
              <a:buNone/>
            </a:pPr>
            <a:r>
              <a:rPr lang="ru-RU" dirty="0"/>
              <a:t>Приложение 2: Распределенный искусственный интеллект (</a:t>
            </a:r>
            <a:r>
              <a:rPr lang="ru-RU" dirty="0" err="1"/>
              <a:t>Distributed</a:t>
            </a:r>
            <a:r>
              <a:rPr lang="ru-RU" dirty="0"/>
              <a:t> AI)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/>
          <p:nvPr/>
        </p:nvSpPr>
        <p:spPr>
          <a:xfrm>
            <a:off x="6750446" y="2980905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5" name="Google Shape;625;p24"/>
          <p:cNvSpPr txBox="1">
            <a:spLocks noGrp="1"/>
          </p:cNvSpPr>
          <p:nvPr>
            <p:ph type="title"/>
          </p:nvPr>
        </p:nvSpPr>
        <p:spPr>
          <a:xfrm>
            <a:off x="1103586" y="326323"/>
            <a:ext cx="11088414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4000" b="1" dirty="0"/>
              <a:t>Приложение распределенного искусственного интеллекта</a:t>
            </a:r>
            <a:endParaRPr sz="4000" b="1" dirty="0"/>
          </a:p>
        </p:txBody>
      </p:sp>
      <p:sp>
        <p:nvSpPr>
          <p:cNvPr id="626" name="Google Shape;626;p24"/>
          <p:cNvSpPr txBox="1"/>
          <p:nvPr/>
        </p:nvSpPr>
        <p:spPr>
          <a:xfrm>
            <a:off x="555561" y="1354111"/>
            <a:ext cx="510465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Эта архитектура применяется для устройств, не поддерживающих Ethernet, таких как графические процессоры (GPU). Даже без использования PTM она обеспечивает синхронизацию частоты между GPU в рамках системы. С использованием PTM время и частота могут быть распределены по всему кластеру искусственного интеллекта: от сети фронт-</a:t>
            </a: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энда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до центрального процессора (CPU), от CPU до GPU и далее к сети заднего энд-</a:t>
            </a:r>
            <a:r>
              <a:rPr lang="ru-RU" sz="16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энда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.</a:t>
            </a:r>
            <a:endParaRPr sz="1400" dirty="0">
              <a:latin typeface="+mj-lt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6685089" y="1515239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6825320" y="1634474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NIC</a:t>
            </a:r>
            <a:endParaRPr/>
          </a:p>
        </p:txBody>
      </p:sp>
      <p:sp>
        <p:nvSpPr>
          <p:cNvPr id="629" name="Google Shape;629;p24"/>
          <p:cNvSpPr/>
          <p:nvPr/>
        </p:nvSpPr>
        <p:spPr>
          <a:xfrm>
            <a:off x="6941161" y="2922947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</a:t>
            </a:r>
            <a:endParaRPr/>
          </a:p>
        </p:txBody>
      </p:sp>
      <p:cxnSp>
        <p:nvCxnSpPr>
          <p:cNvPr id="630" name="Google Shape;630;p24"/>
          <p:cNvCxnSpPr/>
          <p:nvPr/>
        </p:nvCxnSpPr>
        <p:spPr>
          <a:xfrm rot="10800000">
            <a:off x="8035114" y="2465165"/>
            <a:ext cx="665647" cy="1851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1" name="Google Shape;631;p24"/>
          <p:cNvSpPr txBox="1"/>
          <p:nvPr/>
        </p:nvSpPr>
        <p:spPr>
          <a:xfrm>
            <a:off x="8209640" y="2353365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</p:txBody>
      </p:sp>
      <p:sp>
        <p:nvSpPr>
          <p:cNvPr id="632" name="Google Shape;632;p24"/>
          <p:cNvSpPr txBox="1"/>
          <p:nvPr/>
        </p:nvSpPr>
        <p:spPr>
          <a:xfrm>
            <a:off x="8104064" y="1780325"/>
            <a:ext cx="151770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PPS Output or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9003040" y="2138370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 + PTM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7680811" y="1255876"/>
            <a:ext cx="13545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Endpoint</a:t>
            </a:r>
            <a:endParaRPr dirty="0"/>
          </a:p>
        </p:txBody>
      </p:sp>
      <p:cxnSp>
        <p:nvCxnSpPr>
          <p:cNvPr id="635" name="Google Shape;635;p24"/>
          <p:cNvCxnSpPr/>
          <p:nvPr/>
        </p:nvCxnSpPr>
        <p:spPr>
          <a:xfrm rot="10800000" flipH="1">
            <a:off x="8054763" y="2331179"/>
            <a:ext cx="231576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36" name="Google Shape;636;p24"/>
          <p:cNvSpPr/>
          <p:nvPr/>
        </p:nvSpPr>
        <p:spPr>
          <a:xfrm>
            <a:off x="10370531" y="2035586"/>
            <a:ext cx="965740" cy="1183138"/>
          </a:xfrm>
          <a:prstGeom prst="roundRect">
            <a:avLst>
              <a:gd name="adj" fmla="val 16667"/>
            </a:avLst>
          </a:prstGeom>
          <a:solidFill>
            <a:srgbClr val="A1A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CPU</a:t>
            </a:r>
            <a:endParaRPr/>
          </a:p>
        </p:txBody>
      </p:sp>
      <p:cxnSp>
        <p:nvCxnSpPr>
          <p:cNvPr id="637" name="Google Shape;637;p24"/>
          <p:cNvCxnSpPr/>
          <p:nvPr/>
        </p:nvCxnSpPr>
        <p:spPr>
          <a:xfrm rot="10800000" flipH="1">
            <a:off x="9903742" y="2559959"/>
            <a:ext cx="47962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38" name="Google Shape;638;p24"/>
          <p:cNvSpPr/>
          <p:nvPr/>
        </p:nvSpPr>
        <p:spPr>
          <a:xfrm>
            <a:off x="9884247" y="2656540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8700761" y="2494499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</a:t>
            </a:r>
            <a:endParaRPr/>
          </a:p>
        </p:txBody>
      </p:sp>
      <p:cxnSp>
        <p:nvCxnSpPr>
          <p:cNvPr id="640" name="Google Shape;640;p24"/>
          <p:cNvCxnSpPr/>
          <p:nvPr/>
        </p:nvCxnSpPr>
        <p:spPr>
          <a:xfrm rot="10800000" flipH="1">
            <a:off x="8104064" y="3111943"/>
            <a:ext cx="596697" cy="17108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4"/>
          <p:cNvCxnSpPr/>
          <p:nvPr/>
        </p:nvCxnSpPr>
        <p:spPr>
          <a:xfrm>
            <a:off x="8054763" y="1930111"/>
            <a:ext cx="1050767" cy="5540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42" name="Google Shape;642;p24"/>
          <p:cNvSpPr/>
          <p:nvPr/>
        </p:nvSpPr>
        <p:spPr>
          <a:xfrm>
            <a:off x="6815803" y="5398665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6750446" y="3932999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6890677" y="4052234"/>
            <a:ext cx="710510" cy="48227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 w="12700" cap="flat" cmpd="sng">
            <a:solidFill>
              <a:srgbClr val="1925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7006518" y="5340707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</a:t>
            </a:r>
            <a:endParaRPr/>
          </a:p>
        </p:txBody>
      </p:sp>
      <p:cxnSp>
        <p:nvCxnSpPr>
          <p:cNvPr id="646" name="Google Shape;646;p24"/>
          <p:cNvCxnSpPr/>
          <p:nvPr/>
        </p:nvCxnSpPr>
        <p:spPr>
          <a:xfrm rot="10800000">
            <a:off x="8100471" y="4882925"/>
            <a:ext cx="665647" cy="18511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7" name="Google Shape;647;p24"/>
          <p:cNvSpPr txBox="1"/>
          <p:nvPr/>
        </p:nvSpPr>
        <p:spPr>
          <a:xfrm>
            <a:off x="8283858" y="4727504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</p:txBody>
      </p:sp>
      <p:sp>
        <p:nvSpPr>
          <p:cNvPr id="648" name="Google Shape;648;p24"/>
          <p:cNvSpPr txBox="1"/>
          <p:nvPr/>
        </p:nvSpPr>
        <p:spPr>
          <a:xfrm>
            <a:off x="8276559" y="4432995"/>
            <a:ext cx="151770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PPS Output or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4"/>
          <p:cNvSpPr/>
          <p:nvPr/>
        </p:nvSpPr>
        <p:spPr>
          <a:xfrm>
            <a:off x="8766118" y="4912259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</a:t>
            </a:r>
            <a:endParaRPr/>
          </a:p>
        </p:txBody>
      </p:sp>
      <p:cxnSp>
        <p:nvCxnSpPr>
          <p:cNvPr id="650" name="Google Shape;650;p24"/>
          <p:cNvCxnSpPr/>
          <p:nvPr/>
        </p:nvCxnSpPr>
        <p:spPr>
          <a:xfrm rot="10800000" flipH="1">
            <a:off x="8169421" y="5529703"/>
            <a:ext cx="596697" cy="1710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4"/>
          <p:cNvCxnSpPr/>
          <p:nvPr/>
        </p:nvCxnSpPr>
        <p:spPr>
          <a:xfrm>
            <a:off x="8090120" y="4628917"/>
            <a:ext cx="1080767" cy="2730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52" name="Google Shape;652;p24"/>
          <p:cNvCxnSpPr>
            <a:endCxn id="636" idx="2"/>
          </p:cNvCxnSpPr>
          <p:nvPr/>
        </p:nvCxnSpPr>
        <p:spPr>
          <a:xfrm rot="10800000" flipH="1">
            <a:off x="7817401" y="3218724"/>
            <a:ext cx="3036000" cy="106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53" name="Google Shape;653;p24"/>
          <p:cNvSpPr/>
          <p:nvPr/>
        </p:nvSpPr>
        <p:spPr>
          <a:xfrm>
            <a:off x="8164530" y="4181762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 + PTM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p24"/>
          <p:cNvCxnSpPr>
            <a:stCxn id="649" idx="3"/>
          </p:cNvCxnSpPr>
          <p:nvPr/>
        </p:nvCxnSpPr>
        <p:spPr>
          <a:xfrm rot="10800000" flipH="1">
            <a:off x="9995562" y="3229018"/>
            <a:ext cx="1038300" cy="213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55" name="Google Shape;655;p24"/>
          <p:cNvSpPr/>
          <p:nvPr/>
        </p:nvSpPr>
        <p:spPr>
          <a:xfrm>
            <a:off x="10525511" y="4337124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4"/>
          <p:cNvSpPr txBox="1"/>
          <p:nvPr/>
        </p:nvSpPr>
        <p:spPr>
          <a:xfrm>
            <a:off x="6825321" y="6212259"/>
            <a:ext cx="17166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PCIe Card</a:t>
            </a:r>
            <a:endParaRPr/>
          </a:p>
        </p:txBody>
      </p:sp>
      <p:sp>
        <p:nvSpPr>
          <p:cNvPr id="657" name="Google Shape;657;p24"/>
          <p:cNvSpPr/>
          <p:nvPr/>
        </p:nvSpPr>
        <p:spPr>
          <a:xfrm>
            <a:off x="7043077" y="4204634"/>
            <a:ext cx="710510" cy="48227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 w="12700" cap="flat" cmpd="sng">
            <a:solidFill>
              <a:srgbClr val="1925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/>
          </a:p>
        </p:txBody>
      </p:sp>
      <p:sp>
        <p:nvSpPr>
          <p:cNvPr id="658" name="Google Shape;658;p24"/>
          <p:cNvSpPr/>
          <p:nvPr/>
        </p:nvSpPr>
        <p:spPr>
          <a:xfrm>
            <a:off x="7195477" y="4357034"/>
            <a:ext cx="710510" cy="48227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 w="12700" cap="flat" cmpd="sng">
            <a:solidFill>
              <a:srgbClr val="1925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/>
          </a:p>
        </p:txBody>
      </p:sp>
      <p:sp>
        <p:nvSpPr>
          <p:cNvPr id="659" name="Google Shape;659;p24"/>
          <p:cNvSpPr/>
          <p:nvPr/>
        </p:nvSpPr>
        <p:spPr>
          <a:xfrm>
            <a:off x="7347877" y="4509434"/>
            <a:ext cx="710510" cy="48227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 w="12700" cap="flat" cmpd="sng">
            <a:solidFill>
              <a:srgbClr val="1925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endParaRPr/>
          </a:p>
        </p:txBody>
      </p:sp>
      <p:cxnSp>
        <p:nvCxnSpPr>
          <p:cNvPr id="660" name="Google Shape;660;p24"/>
          <p:cNvCxnSpPr/>
          <p:nvPr/>
        </p:nvCxnSpPr>
        <p:spPr>
          <a:xfrm>
            <a:off x="9566565" y="3429000"/>
            <a:ext cx="227695" cy="14832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661" name="Google Shape;661;p24"/>
          <p:cNvSpPr/>
          <p:nvPr/>
        </p:nvSpPr>
        <p:spPr>
          <a:xfrm>
            <a:off x="9781735" y="4053401"/>
            <a:ext cx="507920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5"/>
          <p:cNvSpPr txBox="1"/>
          <p:nvPr/>
        </p:nvSpPr>
        <p:spPr>
          <a:xfrm>
            <a:off x="1543215" y="337346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ct val="100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Что это даст нам</a:t>
            </a:r>
            <a:r>
              <a:rPr lang="en-US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?</a:t>
            </a:r>
            <a:endParaRPr dirty="0"/>
          </a:p>
        </p:txBody>
      </p:sp>
      <p:sp>
        <p:nvSpPr>
          <p:cNvPr id="667" name="Google Shape;667;p25"/>
          <p:cNvSpPr txBox="1"/>
          <p:nvPr/>
        </p:nvSpPr>
        <p:spPr>
          <a:xfrm>
            <a:off x="1257300" y="1735521"/>
            <a:ext cx="10058270" cy="253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С помощью PFM коммерческие серверы любого производителя могут создавать синхронизированные по частоте кластеры искусственного интеллекта.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С использованием PTM + PFM коммерческие серверы любого производителя могут создавать синхронизированные по частоте и времени кластеры искусственного интеллекта.</a:t>
            </a: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</a:pP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</a:pP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6"/>
          <p:cNvSpPr txBox="1">
            <a:spLocks noGrp="1"/>
          </p:cNvSpPr>
          <p:nvPr>
            <p:ph type="title"/>
          </p:nvPr>
        </p:nvSpPr>
        <p:spPr>
          <a:xfrm>
            <a:off x="1199493" y="324913"/>
            <a:ext cx="11088414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4000" b="1" dirty="0"/>
              <a:t>Прототип</a:t>
            </a:r>
            <a:r>
              <a:rPr lang="en-US" sz="4000" b="1" dirty="0"/>
              <a:t> </a:t>
            </a:r>
            <a:r>
              <a:rPr lang="ru-RU" sz="4000" b="1"/>
              <a:t> синхронизатора</a:t>
            </a:r>
            <a:endParaRPr sz="4000" b="1" dirty="0"/>
          </a:p>
        </p:txBody>
      </p:sp>
      <p:sp>
        <p:nvSpPr>
          <p:cNvPr id="674" name="Google Shape;674;p26"/>
          <p:cNvSpPr txBox="1"/>
          <p:nvPr/>
        </p:nvSpPr>
        <p:spPr>
          <a:xfrm>
            <a:off x="579781" y="1021702"/>
            <a:ext cx="510465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Исходная архитектура сосредоточена вокруг DPLL </a:t>
            </a: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8A34002 </a:t>
            </a:r>
            <a:r>
              <a:rPr lang="ru-RU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и микропроцессора ARM от TI.</a:t>
            </a: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75" name="Google Shape;6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151" y="1090663"/>
            <a:ext cx="5999148" cy="479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781" y="3019066"/>
            <a:ext cx="4848929" cy="281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"/>
          <p:cNvSpPr txBox="1"/>
          <p:nvPr/>
        </p:nvSpPr>
        <p:spPr>
          <a:xfrm>
            <a:off x="1609155" y="245907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Передача в одном направлении</a:t>
            </a:r>
            <a:endParaRPr dirty="0"/>
          </a:p>
        </p:txBody>
      </p:sp>
      <p:sp>
        <p:nvSpPr>
          <p:cNvPr id="285" name="Google Shape;285;p4"/>
          <p:cNvSpPr txBox="1"/>
          <p:nvPr/>
        </p:nvSpPr>
        <p:spPr>
          <a:xfrm>
            <a:off x="1541928" y="1545021"/>
            <a:ext cx="5267417" cy="439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•"/>
            </a:pPr>
            <a:r>
              <a:rPr lang="ru-RU" sz="20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"Получатель получает частоту напрямую от источника. Получатель знает, какую частоту ожидать и считает источник на 100% точным. Общий пример: PLL или DPLL. Предоставлена опорная частота 10 МГц. Получатель следует за этим 10 МГц и генерирует тактовые импульсы на основе умножения и деления опорного сигнала. Недостатки: источник должен подключаться напрямую ко всем пользователям. Много соединений, невозможно масштабировать."</a:t>
            </a:r>
            <a:endParaRPr sz="2000" b="0" i="0" u="none" strike="noStrike" cap="none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7" name="Google Shape;287;p4"/>
          <p:cNvPicPr preferRelativeResize="0"/>
          <p:nvPr/>
        </p:nvPicPr>
        <p:blipFill rotWithShape="1">
          <a:blip r:embed="rId3">
            <a:alphaModFix/>
          </a:blip>
          <a:srcRect b="79042"/>
          <a:stretch/>
        </p:blipFill>
        <p:spPr>
          <a:xfrm>
            <a:off x="6947445" y="1545021"/>
            <a:ext cx="4230700" cy="937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/>
          <p:nvPr/>
        </p:nvSpPr>
        <p:spPr>
          <a:xfrm>
            <a:off x="1543215" y="337346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ct val="100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Типовая передача</a:t>
            </a:r>
            <a:endParaRPr dirty="0"/>
          </a:p>
        </p:txBody>
      </p:sp>
      <p:sp>
        <p:nvSpPr>
          <p:cNvPr id="294" name="Google Shape;294;p5"/>
          <p:cNvSpPr txBox="1"/>
          <p:nvPr/>
        </p:nvSpPr>
        <p:spPr>
          <a:xfrm>
            <a:off x="1649505" y="1472443"/>
            <a:ext cx="5267417" cy="45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Источник частоты и устройство-следящее используют одинаковый эталон. Устройство-следящее сравнивает свою частоту с частотой источника. Например, в GPS все спутники используют общий эталон времени. Представим, что источник А измерил свою частоту как 5,5 раз выше эталона, а устройство-следящее измерило свою частоту как 5,3 раза выше эталона. Устройство-следящее спрашивает у источника А его измерения и старается настроить свою частоту подобным образом. Главное преимущество: этот метод основан только на данных и общем эталоне времени.</a:t>
            </a:r>
            <a:endParaRPr dirty="0"/>
          </a:p>
        </p:txBody>
      </p:sp>
      <p:pic>
        <p:nvPicPr>
          <p:cNvPr id="296" name="Google Shape;296;p5"/>
          <p:cNvPicPr preferRelativeResize="0"/>
          <p:nvPr/>
        </p:nvPicPr>
        <p:blipFill rotWithShape="1">
          <a:blip r:embed="rId3">
            <a:alphaModFix/>
          </a:blip>
          <a:srcRect t="23402" b="29383"/>
          <a:stretch/>
        </p:blipFill>
        <p:spPr>
          <a:xfrm>
            <a:off x="7165935" y="2372557"/>
            <a:ext cx="4230700" cy="211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/>
          <p:nvPr/>
        </p:nvSpPr>
        <p:spPr>
          <a:xfrm>
            <a:off x="1722509" y="418028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Общий эталон</a:t>
            </a:r>
            <a:endParaRPr dirty="0"/>
          </a:p>
        </p:txBody>
      </p:sp>
      <p:sp>
        <p:nvSpPr>
          <p:cNvPr id="303" name="Google Shape;303;p6"/>
          <p:cNvSpPr txBox="1"/>
          <p:nvPr/>
        </p:nvSpPr>
        <p:spPr>
          <a:xfrm>
            <a:off x="1550894" y="1532786"/>
            <a:ext cx="10058270" cy="283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None/>
            </a:pP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Сделать процесс создания систем с блокировкой частоты максимально простым, используя как можно меньше специального оборудования.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Обеспечить легкость масштабирования вверх (добавление большей производительности) и вширь (добавление большего количества устройств).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Кратко: использовать 100МГц </a:t>
            </a:r>
            <a:r>
              <a:rPr lang="ru-RU" sz="2400" dirty="0" err="1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PCIe</a:t>
            </a:r>
            <a:r>
              <a:rPr lang="ru-RU" sz="24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тактовый сигнал в качестве общего эталона для синхронизации.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/>
        </p:nvSpPr>
        <p:spPr>
          <a:xfrm>
            <a:off x="1543215" y="337346"/>
            <a:ext cx="7453640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4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6000" b="0" i="0" dirty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Современные петли фазовой блокировки с цифровым управлением (DPLL)</a:t>
            </a:r>
            <a:endParaRPr dirty="0"/>
          </a:p>
        </p:txBody>
      </p:sp>
      <p:sp>
        <p:nvSpPr>
          <p:cNvPr id="310" name="Google Shape;310;p7"/>
          <p:cNvSpPr txBox="1"/>
          <p:nvPr/>
        </p:nvSpPr>
        <p:spPr>
          <a:xfrm>
            <a:off x="1524000" y="1545021"/>
            <a:ext cx="5631809" cy="45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0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Мощные чипы синхронизации с несколькими входами и выходами для тактовых сигналов. Могут генерировать несколько выходных частот на основе известных входных частот. Основные характеристики для управления мощными сигналами (PFM):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0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Безаварийное переключение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0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- При переключении между входами выходная фаза медленно корректируется, чтобы предотвратить появление помех.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0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Цифровой управляемый осциллятор (DCO)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000" dirty="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- Генерация выходной частоты путем программного управления измеренной ошибкой по сравнению с входом.</a:t>
            </a:r>
            <a:endParaRPr sz="20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2" name="Google Shape;312;p7"/>
          <p:cNvPicPr preferRelativeResize="0"/>
          <p:nvPr/>
        </p:nvPicPr>
        <p:blipFill rotWithShape="1">
          <a:blip r:embed="rId3">
            <a:alphaModFix/>
          </a:blip>
          <a:srcRect t="8841"/>
          <a:stretch/>
        </p:blipFill>
        <p:spPr>
          <a:xfrm>
            <a:off x="6500292" y="2698376"/>
            <a:ext cx="5360014" cy="161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/>
        </p:nvSpPr>
        <p:spPr>
          <a:xfrm>
            <a:off x="1543214" y="337346"/>
            <a:ext cx="9330973" cy="9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6000" b="0" i="0" dirty="0">
                <a:solidFill>
                  <a:srgbClr val="0D0D0D"/>
                </a:solidFill>
                <a:effectLst/>
                <a:latin typeface="Söhne"/>
              </a:rPr>
              <a:t>Серверная синхронизация времени</a:t>
            </a:r>
            <a:endParaRPr dirty="0"/>
          </a:p>
        </p:txBody>
      </p:sp>
      <p:sp>
        <p:nvSpPr>
          <p:cNvPr id="318" name="Google Shape;318;p8"/>
          <p:cNvSpPr txBox="1"/>
          <p:nvPr/>
        </p:nvSpPr>
        <p:spPr>
          <a:xfrm>
            <a:off x="806824" y="1545021"/>
            <a:ext cx="5289176" cy="410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2400"/>
              <a:buFont typeface="Arial"/>
              <a:buChar char="•"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Серверы оснащены процессорами, периферийными устройствами и слотами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Söhne"/>
              </a:rPr>
              <a:t>PCIe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. Каждый слот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Söhne"/>
              </a:rPr>
              <a:t>PCIe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 получает тактовый сигнал общего источника с частотой 100 МГц от материнской платы. Этот тактовый сигнал обычно используется и для ЦПУ, и для устройств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Söhne"/>
              </a:rPr>
              <a:t>PCIe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, и называется архитектурой общего такта.</a:t>
            </a:r>
            <a:endParaRPr sz="2400" dirty="0">
              <a:solidFill>
                <a:srgbClr val="5F606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20" name="Google Shape;3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3448" y="1926571"/>
            <a:ext cx="5808552" cy="300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"/>
          <p:cNvSpPr/>
          <p:nvPr/>
        </p:nvSpPr>
        <p:spPr>
          <a:xfrm>
            <a:off x="6458907" y="2688522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551793" y="825353"/>
            <a:ext cx="11088414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Типичная архитектура конечной точки </a:t>
            </a:r>
            <a:r>
              <a:rPr lang="ru-RU" sz="2800" b="0" i="0" dirty="0" err="1">
                <a:solidFill>
                  <a:srgbClr val="0D0D0D"/>
                </a:solidFill>
                <a:effectLst/>
                <a:latin typeface="Söhne"/>
              </a:rPr>
              <a:t>PCIe</a:t>
            </a:r>
            <a:endParaRPr sz="6600" b="1" dirty="0"/>
          </a:p>
        </p:txBody>
      </p:sp>
      <p:sp>
        <p:nvSpPr>
          <p:cNvPr id="328" name="Google Shape;328;p9"/>
          <p:cNvSpPr txBox="1"/>
          <p:nvPr/>
        </p:nvSpPr>
        <p:spPr>
          <a:xfrm>
            <a:off x="96852" y="2166251"/>
            <a:ext cx="546130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Большинство конечных точек </a:t>
            </a:r>
            <a:r>
              <a:rPr lang="ru-RU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PCIe</a:t>
            </a:r>
            <a:r>
              <a:rPr lang="ru-RU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таких как сетевые адаптеры </a:t>
            </a:r>
            <a:r>
              <a:rPr lang="ru-RU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PCIe</a:t>
            </a:r>
            <a:r>
              <a:rPr lang="ru-RU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(NIC), имеют локальный источник тактового сигнала и фазовый блокировщик (PLL), который генерирует тактовый сигнал для Ethernet с частотой, например, 156,25 МГц. Тактовый сигнал 100 МГц с базовой платы используется для управления ядром </a:t>
            </a:r>
            <a:r>
              <a:rPr lang="ru-RU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PCIe</a:t>
            </a:r>
            <a:r>
              <a:rPr lang="ru-RU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делая интерфейс </a:t>
            </a:r>
            <a:r>
              <a:rPr lang="ru-RU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PCIe</a:t>
            </a:r>
            <a:r>
              <a:rPr lang="ru-RU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и ядро Ethernet асинхронными друг относительно друга.</a:t>
            </a:r>
            <a:endParaRPr sz="1600" dirty="0"/>
          </a:p>
        </p:txBody>
      </p:sp>
      <p:sp>
        <p:nvSpPr>
          <p:cNvPr id="329" name="Google Shape;329;p9"/>
          <p:cNvSpPr/>
          <p:nvPr/>
        </p:nvSpPr>
        <p:spPr>
          <a:xfrm>
            <a:off x="6802303" y="3570443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5676879" y="1924799"/>
            <a:ext cx="5838186" cy="2578454"/>
          </a:xfrm>
          <a:prstGeom prst="roundRect">
            <a:avLst>
              <a:gd name="adj" fmla="val 1614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5827881" y="2104777"/>
            <a:ext cx="4370507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6154858" y="2216129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Chipset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6993018" y="3512485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</a:t>
            </a:r>
            <a:endParaRPr/>
          </a:p>
        </p:txBody>
      </p:sp>
      <p:cxnSp>
        <p:nvCxnSpPr>
          <p:cNvPr id="334" name="Google Shape;334;p9"/>
          <p:cNvCxnSpPr/>
          <p:nvPr/>
        </p:nvCxnSpPr>
        <p:spPr>
          <a:xfrm rot="10800000">
            <a:off x="7384302" y="3000103"/>
            <a:ext cx="1368316" cy="2397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5" name="Google Shape;335;p9"/>
          <p:cNvSpPr txBox="1"/>
          <p:nvPr/>
        </p:nvSpPr>
        <p:spPr>
          <a:xfrm>
            <a:off x="7443895" y="3152404"/>
            <a:ext cx="128229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Ethernet Clocks</a:t>
            </a:r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8966022" y="2663743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 + 100MHz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9"/>
          <p:cNvSpPr txBox="1"/>
          <p:nvPr/>
        </p:nvSpPr>
        <p:spPr>
          <a:xfrm>
            <a:off x="7732668" y="1845414"/>
            <a:ext cx="13545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Card</a:t>
            </a:r>
            <a:endParaRPr/>
          </a:p>
        </p:txBody>
      </p:sp>
      <p:cxnSp>
        <p:nvCxnSpPr>
          <p:cNvPr id="338" name="Google Shape;338;p9"/>
          <p:cNvCxnSpPr/>
          <p:nvPr/>
        </p:nvCxnSpPr>
        <p:spPr>
          <a:xfrm>
            <a:off x="7257365" y="2674349"/>
            <a:ext cx="3038086" cy="871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39" name="Google Shape;339;p9"/>
          <p:cNvSpPr/>
          <p:nvPr/>
        </p:nvSpPr>
        <p:spPr>
          <a:xfrm>
            <a:off x="10422388" y="2625124"/>
            <a:ext cx="965740" cy="1183138"/>
          </a:xfrm>
          <a:prstGeom prst="roundRect">
            <a:avLst>
              <a:gd name="adj" fmla="val 16667"/>
            </a:avLst>
          </a:prstGeom>
          <a:solidFill>
            <a:srgbClr val="A1A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CPU</a:t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>
            <a:off x="8752618" y="3084037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PLL</a:t>
            </a:r>
            <a:endParaRPr/>
          </a:p>
        </p:txBody>
      </p:sp>
      <p:cxnSp>
        <p:nvCxnSpPr>
          <p:cNvPr id="341" name="Google Shape;341;p9"/>
          <p:cNvCxnSpPr/>
          <p:nvPr/>
        </p:nvCxnSpPr>
        <p:spPr>
          <a:xfrm rot="10800000" flipH="1">
            <a:off x="8155921" y="3701481"/>
            <a:ext cx="596697" cy="1710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/>
          <p:nvPr/>
        </p:nvSpPr>
        <p:spPr>
          <a:xfrm>
            <a:off x="6791820" y="3492312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7" name="Google Shape;347;p10"/>
          <p:cNvSpPr txBox="1">
            <a:spLocks noGrp="1"/>
          </p:cNvSpPr>
          <p:nvPr>
            <p:ph type="title"/>
          </p:nvPr>
        </p:nvSpPr>
        <p:spPr>
          <a:xfrm>
            <a:off x="858673" y="589668"/>
            <a:ext cx="11088414" cy="49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Измерение частоты с высокой точностью (Precision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Söhne"/>
              </a:rPr>
              <a:t>Frequency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rgbClr val="0D0D0D"/>
                </a:solidFill>
                <a:effectLst/>
                <a:latin typeface="Söhne"/>
              </a:rPr>
              <a:t>Measurement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sz="6000" b="1" dirty="0"/>
          </a:p>
        </p:txBody>
      </p:sp>
      <p:sp>
        <p:nvSpPr>
          <p:cNvPr id="349" name="Google Shape;349;p10"/>
          <p:cNvSpPr txBox="1"/>
          <p:nvPr/>
        </p:nvSpPr>
        <p:spPr>
          <a:xfrm>
            <a:off x="858673" y="2403918"/>
            <a:ext cx="557755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Добавить схему DPLL (цифровой петли фазовой блокировки) на дерево тактовых сигналов конечной точки </a:t>
            </a:r>
            <a:r>
              <a:rPr lang="ru-RU" sz="2000" b="0" i="0" dirty="0" err="1">
                <a:solidFill>
                  <a:srgbClr val="0D0D0D"/>
                </a:solidFill>
                <a:effectLst/>
                <a:latin typeface="Söhne"/>
              </a:rPr>
              <a:t>PCIe</a:t>
            </a:r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 и подключить общий 100МГц </a:t>
            </a:r>
            <a:r>
              <a:rPr lang="ru-RU" sz="2000" b="0" i="0" dirty="0" err="1">
                <a:solidFill>
                  <a:srgbClr val="0D0D0D"/>
                </a:solidFill>
                <a:effectLst/>
                <a:latin typeface="Söhne"/>
              </a:rPr>
              <a:t>PCIe</a:t>
            </a:r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 к DPLL. 100МГц выступает в качестве общей частотной ссылки для всех карт внутри шасси. Все тактовые сигналы к чипсету Ethernet поступают из одного источника, делая их синхронными.</a:t>
            </a:r>
            <a:endParaRPr sz="20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6633436" y="1846668"/>
            <a:ext cx="4871146" cy="2578454"/>
          </a:xfrm>
          <a:prstGeom prst="roundRect">
            <a:avLst>
              <a:gd name="adj" fmla="val 1614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6726463" y="2026646"/>
            <a:ext cx="3461442" cy="22700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5777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6866694" y="2145881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Chipset</a:t>
            </a:r>
            <a:endParaRPr/>
          </a:p>
        </p:txBody>
      </p:sp>
      <p:sp>
        <p:nvSpPr>
          <p:cNvPr id="353" name="Google Shape;353;p10"/>
          <p:cNvSpPr/>
          <p:nvPr/>
        </p:nvSpPr>
        <p:spPr>
          <a:xfrm>
            <a:off x="6982535" y="3434354"/>
            <a:ext cx="1162903" cy="720162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Oscillator</a:t>
            </a:r>
            <a:endParaRPr/>
          </a:p>
        </p:txBody>
      </p:sp>
      <p:cxnSp>
        <p:nvCxnSpPr>
          <p:cNvPr id="354" name="Google Shape;354;p10"/>
          <p:cNvCxnSpPr/>
          <p:nvPr/>
        </p:nvCxnSpPr>
        <p:spPr>
          <a:xfrm rot="10800000">
            <a:off x="8076488" y="2976572"/>
            <a:ext cx="665647" cy="1851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5" name="Google Shape;355;p10"/>
          <p:cNvSpPr txBox="1"/>
          <p:nvPr/>
        </p:nvSpPr>
        <p:spPr>
          <a:xfrm>
            <a:off x="8251014" y="2864772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/>
          </a:p>
        </p:txBody>
      </p:sp>
      <p:sp>
        <p:nvSpPr>
          <p:cNvPr id="356" name="Google Shape;356;p10"/>
          <p:cNvSpPr/>
          <p:nvPr/>
        </p:nvSpPr>
        <p:spPr>
          <a:xfrm>
            <a:off x="9044414" y="2649777"/>
            <a:ext cx="1143491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PCIe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7722185" y="1767283"/>
            <a:ext cx="20626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PCIe Card</a:t>
            </a:r>
            <a:endParaRPr/>
          </a:p>
        </p:txBody>
      </p:sp>
      <p:cxnSp>
        <p:nvCxnSpPr>
          <p:cNvPr id="358" name="Google Shape;358;p10"/>
          <p:cNvCxnSpPr/>
          <p:nvPr/>
        </p:nvCxnSpPr>
        <p:spPr>
          <a:xfrm rot="10800000" flipH="1">
            <a:off x="8096137" y="2842586"/>
            <a:ext cx="2315768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59" name="Google Shape;359;p10"/>
          <p:cNvSpPr/>
          <p:nvPr/>
        </p:nvSpPr>
        <p:spPr>
          <a:xfrm>
            <a:off x="10411905" y="2546993"/>
            <a:ext cx="965740" cy="1183138"/>
          </a:xfrm>
          <a:prstGeom prst="roundRect">
            <a:avLst>
              <a:gd name="adj" fmla="val 16667"/>
            </a:avLst>
          </a:prstGeom>
          <a:solidFill>
            <a:srgbClr val="A1A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CPU</a:t>
            </a:r>
            <a:endParaRPr/>
          </a:p>
        </p:txBody>
      </p:sp>
      <p:cxnSp>
        <p:nvCxnSpPr>
          <p:cNvPr id="360" name="Google Shape;360;p10"/>
          <p:cNvCxnSpPr/>
          <p:nvPr/>
        </p:nvCxnSpPr>
        <p:spPr>
          <a:xfrm rot="10800000" flipH="1">
            <a:off x="9945116" y="3071366"/>
            <a:ext cx="47962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61" name="Google Shape;361;p10"/>
          <p:cNvSpPr/>
          <p:nvPr/>
        </p:nvSpPr>
        <p:spPr>
          <a:xfrm>
            <a:off x="9925621" y="3167947"/>
            <a:ext cx="518615" cy="19738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8742135" y="3005906"/>
            <a:ext cx="1229444" cy="906717"/>
          </a:xfrm>
          <a:prstGeom prst="roundRect">
            <a:avLst>
              <a:gd name="adj" fmla="val 16667"/>
            </a:avLst>
          </a:prstGeom>
          <a:solidFill>
            <a:srgbClr val="CEA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DPLL</a:t>
            </a:r>
            <a:endParaRPr/>
          </a:p>
        </p:txBody>
      </p:sp>
      <p:cxnSp>
        <p:nvCxnSpPr>
          <p:cNvPr id="363" name="Google Shape;363;p10"/>
          <p:cNvCxnSpPr/>
          <p:nvPr/>
        </p:nvCxnSpPr>
        <p:spPr>
          <a:xfrm rot="10800000" flipH="1">
            <a:off x="8145438" y="3623350"/>
            <a:ext cx="596697" cy="1710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4" name="Google Shape;364;p10"/>
          <p:cNvSpPr txBox="1"/>
          <p:nvPr/>
        </p:nvSpPr>
        <p:spPr>
          <a:xfrm>
            <a:off x="8161699" y="3079520"/>
            <a:ext cx="5476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156M</a:t>
            </a:r>
            <a:endParaRPr/>
          </a:p>
        </p:txBody>
      </p:sp>
      <p:pic>
        <p:nvPicPr>
          <p:cNvPr id="365" name="Google Shape;365;p10"/>
          <p:cNvPicPr preferRelativeResize="0"/>
          <p:nvPr/>
        </p:nvPicPr>
        <p:blipFill rotWithShape="1">
          <a:blip r:embed="rId3">
            <a:alphaModFix/>
          </a:blip>
          <a:srcRect t="23402" b="29383"/>
          <a:stretch/>
        </p:blipFill>
        <p:spPr>
          <a:xfrm>
            <a:off x="6726463" y="4454456"/>
            <a:ext cx="4230700" cy="211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2003</Words>
  <Application>Microsoft Office PowerPoint</Application>
  <PresentationFormat>Широкоэкранный</PresentationFormat>
  <Paragraphs>231</Paragraphs>
  <Slides>25</Slides>
  <Notes>25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Calibri</vt:lpstr>
      <vt:lpstr>Libre Franklin</vt:lpstr>
      <vt:lpstr>Fira Sans Medium</vt:lpstr>
      <vt:lpstr>Söhne</vt:lpstr>
      <vt:lpstr>Calibri Light</vt:lpstr>
      <vt:lpstr>Times</vt:lpstr>
      <vt:lpstr>Arial</vt:lpstr>
      <vt:lpstr>Libre Franklin Medium</vt:lpstr>
      <vt:lpstr>Тема Office</vt:lpstr>
      <vt:lpstr>Прецизионное  измерение частоты (PFM)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Типичная архитектура конечной точки PCIe</vt:lpstr>
      <vt:lpstr>Измерение частоты с высокой точностью (Precision Frequency Measurement)</vt:lpstr>
      <vt:lpstr>Измерение частоты двух карт</vt:lpstr>
      <vt:lpstr>Частота между системами</vt:lpstr>
      <vt:lpstr>Масштабирование</vt:lpstr>
      <vt:lpstr>Презентация PowerPoint</vt:lpstr>
      <vt:lpstr>ЧТО БУДЕТ ЕСЛИ PFM + PTM</vt:lpstr>
      <vt:lpstr>Презентация PowerPoint</vt:lpstr>
      <vt:lpstr>ПРИМЕНЕНИЕ: 5G O-RAN</vt:lpstr>
      <vt:lpstr>Требования к времени в 5G O-RAN</vt:lpstr>
      <vt:lpstr>СУЩЕСТВУЮЩАЯ АРХИТЕКТУРА</vt:lpstr>
      <vt:lpstr>Qantum PCIe</vt:lpstr>
      <vt:lpstr>Вариант DU* с головным Мастером Qantum PCIe</vt:lpstr>
      <vt:lpstr>Презентация PowerPoint</vt:lpstr>
      <vt:lpstr>Приложение 2: Распределенный искусственный интеллект (Distributed AI)</vt:lpstr>
      <vt:lpstr>Приложение распределенного искусственного интеллекта</vt:lpstr>
      <vt:lpstr>Презентация PowerPoint</vt:lpstr>
      <vt:lpstr>Прототип  синхронизатора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Прецизионное  измерение частоты (PFM)</dc:title>
  <dc:creator>Sylvia Ferrara</dc:creator>
  <cp:lastModifiedBy>SHIWA</cp:lastModifiedBy>
  <cp:revision>7</cp:revision>
  <dcterms:created xsi:type="dcterms:W3CDTF">2016-11-15T00:49:17Z</dcterms:created>
  <dcterms:modified xsi:type="dcterms:W3CDTF">2024-03-24T16:16:10Z</dcterms:modified>
</cp:coreProperties>
</file>