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49" d="100"/>
          <a:sy n="149" d="100"/>
        </p:scale>
        <p:origin x="5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707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1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Введение в SHIWA Time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1227218"/>
            <a:ext cx="119844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SHIWA Time - это </a:t>
            </a:r>
            <a:endParaRPr lang="en-US" sz="1046" dirty="0"/>
          </a:p>
        </p:txBody>
      </p:sp>
      <p:sp>
        <p:nvSpPr>
          <p:cNvPr id="5" name="Text 2"/>
          <p:cNvSpPr/>
          <p:nvPr/>
        </p:nvSpPr>
        <p:spPr>
          <a:xfrm>
            <a:off x="1484198" y="1227218"/>
            <a:ext cx="274763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B82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простая и прозрачная альтернатива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285750" y="1427243"/>
            <a:ext cx="86082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PTP и BMCA.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285750" y="1796932"/>
            <a:ext cx="417909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Обеспечивает высокую точность синхронизации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285750" y="2111257"/>
            <a:ext cx="417909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Масштабируется до миллионов узлов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285750" y="2425582"/>
            <a:ext cx="417909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Не требует сложной настройки</a:t>
            </a:r>
            <a:endParaRPr lang="en-US" sz="942" dirty="0"/>
          </a:p>
        </p:txBody>
      </p:sp>
      <p:sp>
        <p:nvSpPr>
          <p:cNvPr id="10" name="Text 7"/>
          <p:cNvSpPr/>
          <p:nvPr/>
        </p:nvSpPr>
        <p:spPr>
          <a:xfrm>
            <a:off x="285750" y="2739907"/>
            <a:ext cx="417909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Работает на стандартном оборудовании</a:t>
            </a:r>
            <a:endParaRPr lang="en-US" sz="942" dirty="0"/>
          </a:p>
        </p:txBody>
      </p:sp>
      <p:sp>
        <p:nvSpPr>
          <p:cNvPr id="11" name="Text 8"/>
          <p:cNvSpPr/>
          <p:nvPr/>
        </p:nvSpPr>
        <p:spPr>
          <a:xfrm>
            <a:off x="285750" y="3054232"/>
            <a:ext cx="417909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Достигает точности до 10 наносекунд</a:t>
            </a:r>
            <a:endParaRPr lang="en-US" sz="942" dirty="0"/>
          </a:p>
        </p:txBody>
      </p:sp>
      <p:sp>
        <p:nvSpPr>
          <p:cNvPr id="12" name="Text 9"/>
          <p:cNvSpPr/>
          <p:nvPr/>
        </p:nvSpPr>
        <p:spPr>
          <a:xfrm>
            <a:off x="285750" y="3482857"/>
            <a:ext cx="4179094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SHIWA Time представляет собой революционное решение для синхронизации времени в сетях любого масштаба.</a:t>
            </a:r>
            <a:endParaRPr lang="en-US" sz="942" dirty="0"/>
          </a:p>
        </p:txBody>
      </p:sp>
      <p:pic>
        <p:nvPicPr>
          <p:cNvPr id="1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766" y="957263"/>
            <a:ext cx="3571875" cy="3193842"/>
          </a:xfrm>
          <a:prstGeom prst="rect">
            <a:avLst/>
          </a:prstGeom>
        </p:spPr>
      </p:pic>
      <p:sp>
        <p:nvSpPr>
          <p:cNvPr id="14" name="Text 10"/>
          <p:cNvSpPr/>
          <p:nvPr/>
        </p:nvSpPr>
        <p:spPr>
          <a:xfrm>
            <a:off x="8935743" y="4829175"/>
            <a:ext cx="6538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83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Заключение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1028700"/>
            <a:ext cx="417909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Ключевые преимущества SHIWA Time</a:t>
            </a:r>
            <a:endParaRPr lang="en-US" sz="13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450181"/>
            <a:ext cx="171450" cy="1714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64356" y="1405533"/>
            <a:ext cx="17445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3B82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Революционная точность</a:t>
            </a:r>
            <a:endParaRPr lang="en-US" sz="942" dirty="0"/>
          </a:p>
        </p:txBody>
      </p:sp>
      <p:sp>
        <p:nvSpPr>
          <p:cNvPr id="7" name="Text 3"/>
          <p:cNvSpPr/>
          <p:nvPr/>
        </p:nvSpPr>
        <p:spPr>
          <a:xfrm>
            <a:off x="2308910" y="1405533"/>
            <a:ext cx="13974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синхронизации до ±5 </a:t>
            </a:r>
            <a:endParaRPr lang="en-US" sz="942" dirty="0"/>
          </a:p>
        </p:txBody>
      </p:sp>
      <p:sp>
        <p:nvSpPr>
          <p:cNvPr id="8" name="Text 4"/>
          <p:cNvSpPr/>
          <p:nvPr/>
        </p:nvSpPr>
        <p:spPr>
          <a:xfrm>
            <a:off x="564356" y="1605558"/>
            <a:ext cx="283241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наносекунд даже при высокой нагрузке сети</a:t>
            </a:r>
            <a:endParaRPr lang="en-US" sz="942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993106"/>
            <a:ext cx="171450" cy="1714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64356" y="1948458"/>
            <a:ext cx="255171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3B82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Беспрецедентная масштабируемость</a:t>
            </a:r>
            <a:endParaRPr lang="en-US" sz="942" dirty="0"/>
          </a:p>
        </p:txBody>
      </p:sp>
      <p:sp>
        <p:nvSpPr>
          <p:cNvPr id="11" name="Text 6"/>
          <p:cNvSpPr/>
          <p:nvPr/>
        </p:nvSpPr>
        <p:spPr>
          <a:xfrm>
            <a:off x="3116070" y="1948458"/>
            <a:ext cx="132910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до миллионов узлов </a:t>
            </a:r>
            <a:endParaRPr lang="en-US" sz="942" dirty="0"/>
          </a:p>
        </p:txBody>
      </p:sp>
      <p:sp>
        <p:nvSpPr>
          <p:cNvPr id="12" name="Text 7"/>
          <p:cNvSpPr/>
          <p:nvPr/>
        </p:nvSpPr>
        <p:spPr>
          <a:xfrm>
            <a:off x="564356" y="2148483"/>
            <a:ext cx="131096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без потери точности</a:t>
            </a:r>
            <a:endParaRPr lang="en-US" sz="942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2536031"/>
            <a:ext cx="171450" cy="17145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564356" y="2491383"/>
            <a:ext cx="139197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3B82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Простота внедрения</a:t>
            </a:r>
            <a:endParaRPr lang="en-US" sz="942" dirty="0"/>
          </a:p>
        </p:txBody>
      </p:sp>
      <p:sp>
        <p:nvSpPr>
          <p:cNvPr id="15" name="Text 9"/>
          <p:cNvSpPr/>
          <p:nvPr/>
        </p:nvSpPr>
        <p:spPr>
          <a:xfrm>
            <a:off x="1956327" y="2491383"/>
            <a:ext cx="178764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без необходимости замены </a:t>
            </a:r>
            <a:endParaRPr lang="en-US" sz="942" dirty="0"/>
          </a:p>
        </p:txBody>
      </p:sp>
      <p:sp>
        <p:nvSpPr>
          <p:cNvPr id="16" name="Text 10"/>
          <p:cNvSpPr/>
          <p:nvPr/>
        </p:nvSpPr>
        <p:spPr>
          <a:xfrm>
            <a:off x="564356" y="2691408"/>
            <a:ext cx="194965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существующего оборудования</a:t>
            </a:r>
            <a:endParaRPr lang="en-US" sz="942" dirty="0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078956"/>
            <a:ext cx="171450" cy="171450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564356" y="3034308"/>
            <a:ext cx="215732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3B82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Экономическая эффективность</a:t>
            </a:r>
            <a:endParaRPr lang="en-US" sz="942" dirty="0"/>
          </a:p>
        </p:txBody>
      </p:sp>
      <p:sp>
        <p:nvSpPr>
          <p:cNvPr id="19" name="Text 12"/>
          <p:cNvSpPr/>
          <p:nvPr/>
        </p:nvSpPr>
        <p:spPr>
          <a:xfrm>
            <a:off x="2721685" y="3034308"/>
            <a:ext cx="173261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благодаря использованию </a:t>
            </a:r>
            <a:endParaRPr lang="en-US" sz="942" dirty="0"/>
          </a:p>
        </p:txBody>
      </p:sp>
      <p:sp>
        <p:nvSpPr>
          <p:cNvPr id="20" name="Text 13"/>
          <p:cNvSpPr/>
          <p:nvPr/>
        </p:nvSpPr>
        <p:spPr>
          <a:xfrm>
            <a:off x="564356" y="3234333"/>
            <a:ext cx="179676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стандартного оборудования</a:t>
            </a:r>
            <a:endParaRPr lang="en-US" sz="942" dirty="0"/>
          </a:p>
        </p:txBody>
      </p:sp>
      <p:sp>
        <p:nvSpPr>
          <p:cNvPr id="21" name="Shape 14"/>
          <p:cNvSpPr/>
          <p:nvPr/>
        </p:nvSpPr>
        <p:spPr>
          <a:xfrm>
            <a:off x="285750" y="3636169"/>
            <a:ext cx="4179094" cy="1214438"/>
          </a:xfrm>
          <a:prstGeom prst="rect">
            <a:avLst/>
          </a:prstGeom>
          <a:solidFill>
            <a:srgbClr val="3B82F6">
              <a:alpha val="10000"/>
            </a:srgbClr>
          </a:solidFill>
          <a:ln/>
        </p:spPr>
      </p:sp>
      <p:sp>
        <p:nvSpPr>
          <p:cNvPr id="22" name="Shape 15"/>
          <p:cNvSpPr/>
          <p:nvPr/>
        </p:nvSpPr>
        <p:spPr>
          <a:xfrm>
            <a:off x="285750" y="3636169"/>
            <a:ext cx="28575" cy="1214438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23" name="Text 16"/>
          <p:cNvSpPr/>
          <p:nvPr/>
        </p:nvSpPr>
        <p:spPr>
          <a:xfrm>
            <a:off x="392906" y="3745111"/>
            <a:ext cx="229986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SHIWA Time представляет собой </a:t>
            </a:r>
            <a:endParaRPr lang="en-US" sz="1046" dirty="0"/>
          </a:p>
        </p:txBody>
      </p:sp>
      <p:sp>
        <p:nvSpPr>
          <p:cNvPr id="24" name="Text 17"/>
          <p:cNvSpPr/>
          <p:nvPr/>
        </p:nvSpPr>
        <p:spPr>
          <a:xfrm>
            <a:off x="2692775" y="3745111"/>
            <a:ext cx="86112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B82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следующее </a:t>
            </a:r>
            <a:endParaRPr lang="en-US" sz="1046" dirty="0"/>
          </a:p>
        </p:txBody>
      </p:sp>
      <p:sp>
        <p:nvSpPr>
          <p:cNvPr id="25" name="Text 18"/>
          <p:cNvSpPr/>
          <p:nvPr/>
        </p:nvSpPr>
        <p:spPr>
          <a:xfrm>
            <a:off x="392906" y="3945136"/>
            <a:ext cx="81410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B82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поколение</a:t>
            </a:r>
            <a:endParaRPr lang="en-US" sz="1046" dirty="0"/>
          </a:p>
        </p:txBody>
      </p:sp>
      <p:sp>
        <p:nvSpPr>
          <p:cNvPr id="26" name="Text 19"/>
          <p:cNvSpPr/>
          <p:nvPr/>
        </p:nvSpPr>
        <p:spPr>
          <a:xfrm>
            <a:off x="1207015" y="3945136"/>
            <a:ext cx="269378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технологий синхронизации времени, </a:t>
            </a:r>
            <a:endParaRPr lang="en-US" sz="1046" dirty="0"/>
          </a:p>
        </p:txBody>
      </p:sp>
      <p:sp>
        <p:nvSpPr>
          <p:cNvPr id="27" name="Text 20"/>
          <p:cNvSpPr/>
          <p:nvPr/>
        </p:nvSpPr>
        <p:spPr>
          <a:xfrm>
            <a:off x="392906" y="4145161"/>
            <a:ext cx="305183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обеспечивая непревзойденную точность и </a:t>
            </a:r>
            <a:endParaRPr lang="en-US" sz="1046" dirty="0"/>
          </a:p>
        </p:txBody>
      </p:sp>
      <p:sp>
        <p:nvSpPr>
          <p:cNvPr id="28" name="Text 21"/>
          <p:cNvSpPr/>
          <p:nvPr/>
        </p:nvSpPr>
        <p:spPr>
          <a:xfrm>
            <a:off x="392906" y="4345186"/>
            <a:ext cx="324756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масштабируемость для современных сетевых </a:t>
            </a:r>
            <a:endParaRPr lang="en-US" sz="1046" dirty="0"/>
          </a:p>
        </p:txBody>
      </p:sp>
      <p:sp>
        <p:nvSpPr>
          <p:cNvPr id="29" name="Text 22"/>
          <p:cNvSpPr/>
          <p:nvPr/>
        </p:nvSpPr>
        <p:spPr>
          <a:xfrm>
            <a:off x="392906" y="4545211"/>
            <a:ext cx="109299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инфраструктур.</a:t>
            </a:r>
            <a:endParaRPr lang="en-US" sz="1046" dirty="0"/>
          </a:p>
        </p:txBody>
      </p:sp>
      <p:pic>
        <p:nvPicPr>
          <p:cNvPr id="30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156" y="1082278"/>
            <a:ext cx="4179094" cy="3571875"/>
          </a:xfrm>
          <a:prstGeom prst="rect">
            <a:avLst/>
          </a:prstGeom>
        </p:spPr>
      </p:pic>
      <p:sp>
        <p:nvSpPr>
          <p:cNvPr id="31" name="Text 23"/>
          <p:cNvSpPr/>
          <p:nvPr/>
        </p:nvSpPr>
        <p:spPr>
          <a:xfrm>
            <a:off x="8870361" y="4829175"/>
            <a:ext cx="13076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</a:t>
            </a:r>
            <a:endParaRPr lang="en-US" sz="83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6007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Обзор PTP и BMCA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1028700"/>
            <a:ext cx="417909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PTP (Precision Time Protocol)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285750" y="1393031"/>
            <a:ext cx="4179094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Протокол синхронизации времени, обеспечивающий высокую точность и надежность синхронизации между узлами в сети.</a:t>
            </a:r>
            <a:endParaRPr lang="en-US" sz="942" dirty="0"/>
          </a:p>
        </p:txBody>
      </p:sp>
      <p:sp>
        <p:nvSpPr>
          <p:cNvPr id="6" name="Text 3"/>
          <p:cNvSpPr/>
          <p:nvPr/>
        </p:nvSpPr>
        <p:spPr>
          <a:xfrm>
            <a:off x="285750" y="1907381"/>
            <a:ext cx="417909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Стандарт IEEE 1588</a:t>
            </a:r>
            <a:endParaRPr lang="en-US" sz="942" dirty="0"/>
          </a:p>
        </p:txBody>
      </p:sp>
      <p:sp>
        <p:nvSpPr>
          <p:cNvPr id="7" name="Text 4"/>
          <p:cNvSpPr/>
          <p:nvPr/>
        </p:nvSpPr>
        <p:spPr>
          <a:xfrm>
            <a:off x="285750" y="2164556"/>
            <a:ext cx="417909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Точность синхронизации в субмикросекундном диапазоне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285750" y="2421731"/>
            <a:ext cx="417909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Ограничения в масштабируемости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285750" y="2793206"/>
            <a:ext cx="417909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BMCA (Best Master Clock Algorithm)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285750" y="3157538"/>
            <a:ext cx="4179094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Алгоритм, используемый для выбора наилучшего источника времени в PTP.</a:t>
            </a:r>
            <a:endParaRPr lang="en-US" sz="942" dirty="0"/>
          </a:p>
        </p:txBody>
      </p:sp>
      <p:sp>
        <p:nvSpPr>
          <p:cNvPr id="11" name="Text 8"/>
          <p:cNvSpPr/>
          <p:nvPr/>
        </p:nvSpPr>
        <p:spPr>
          <a:xfrm>
            <a:off x="285750" y="3671888"/>
            <a:ext cx="417909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Работает на принципе "самого точного источника времени"</a:t>
            </a:r>
            <a:endParaRPr lang="en-US" sz="942" dirty="0"/>
          </a:p>
        </p:txBody>
      </p:sp>
      <p:sp>
        <p:nvSpPr>
          <p:cNvPr id="12" name="Text 9"/>
          <p:cNvSpPr/>
          <p:nvPr/>
        </p:nvSpPr>
        <p:spPr>
          <a:xfrm>
            <a:off x="285750" y="3929063"/>
            <a:ext cx="417909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Проблемы с масштабируемостью</a:t>
            </a:r>
            <a:endParaRPr lang="en-US" sz="942" dirty="0"/>
          </a:p>
        </p:txBody>
      </p:sp>
      <p:sp>
        <p:nvSpPr>
          <p:cNvPr id="13" name="Text 10"/>
          <p:cNvSpPr/>
          <p:nvPr/>
        </p:nvSpPr>
        <p:spPr>
          <a:xfrm>
            <a:off x="285750" y="4186238"/>
            <a:ext cx="417909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Сложность настройки и поддержки</a:t>
            </a:r>
            <a:endParaRPr lang="en-US" sz="942" dirty="0"/>
          </a:p>
        </p:txBody>
      </p:sp>
      <p:pic>
        <p:nvPicPr>
          <p:cNvPr id="1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818" y="332971"/>
            <a:ext cx="2726265" cy="2288785"/>
          </a:xfrm>
          <a:prstGeom prst="rect">
            <a:avLst/>
          </a:prstGeom>
        </p:spPr>
      </p:pic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6819" y="2107406"/>
            <a:ext cx="2726265" cy="2329551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8935743" y="5286375"/>
            <a:ext cx="6538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83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Преимущества SHIWA Time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942975"/>
            <a:ext cx="171450" cy="1714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64356" y="885825"/>
            <a:ext cx="390048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Простота и прозрачность</a:t>
            </a:r>
            <a:endParaRPr lang="en-US" sz="1046" dirty="0"/>
          </a:p>
        </p:txBody>
      </p:sp>
      <p:sp>
        <p:nvSpPr>
          <p:cNvPr id="6" name="Text 2"/>
          <p:cNvSpPr/>
          <p:nvPr/>
        </p:nvSpPr>
        <p:spPr>
          <a:xfrm>
            <a:off x="564356" y="1114425"/>
            <a:ext cx="3900488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Не требует настройки, не имеет сложных правил и протоколов</a:t>
            </a:r>
            <a:endParaRPr lang="en-US" sz="942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1714500"/>
            <a:ext cx="192881" cy="17145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85788" y="1657350"/>
            <a:ext cx="387905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Высокая точность синхронизации</a:t>
            </a:r>
            <a:endParaRPr lang="en-US" sz="1046" dirty="0"/>
          </a:p>
        </p:txBody>
      </p:sp>
      <p:sp>
        <p:nvSpPr>
          <p:cNvPr id="9" name="Text 4"/>
          <p:cNvSpPr/>
          <p:nvPr/>
        </p:nvSpPr>
        <p:spPr>
          <a:xfrm>
            <a:off x="585788" y="1885950"/>
            <a:ext cx="3879056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Точность до 10 наносекунд и лучше, критично для финансовых систем</a:t>
            </a:r>
            <a:endParaRPr lang="en-US" sz="942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2486025"/>
            <a:ext cx="150019" cy="17145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42925" y="2428875"/>
            <a:ext cx="392191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Масштабируемость</a:t>
            </a:r>
            <a:endParaRPr lang="en-US" sz="1046" dirty="0"/>
          </a:p>
        </p:txBody>
      </p:sp>
      <p:sp>
        <p:nvSpPr>
          <p:cNvPr id="12" name="Text 6"/>
          <p:cNvSpPr/>
          <p:nvPr/>
        </p:nvSpPr>
        <p:spPr>
          <a:xfrm>
            <a:off x="542925" y="2657475"/>
            <a:ext cx="3921919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Способность обрабатывать миллионы узлов без потери точности</a:t>
            </a:r>
            <a:endParaRPr lang="en-US" sz="942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3257550"/>
            <a:ext cx="128588" cy="17145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521494" y="3200400"/>
            <a:ext cx="39433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Простота внедрения</a:t>
            </a:r>
            <a:endParaRPr lang="en-US" sz="1046" dirty="0"/>
          </a:p>
        </p:txBody>
      </p:sp>
      <p:sp>
        <p:nvSpPr>
          <p:cNvPr id="15" name="Text 8"/>
          <p:cNvSpPr/>
          <p:nvPr/>
        </p:nvSpPr>
        <p:spPr>
          <a:xfrm>
            <a:off x="521494" y="3429000"/>
            <a:ext cx="39433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Работает без замены существующего оборудования</a:t>
            </a:r>
            <a:endParaRPr lang="en-US" sz="942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750" y="3829050"/>
            <a:ext cx="171450" cy="171450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564356" y="3771900"/>
            <a:ext cx="390048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Мониторинг и анализ</a:t>
            </a:r>
            <a:endParaRPr lang="en-US" sz="1046" dirty="0"/>
          </a:p>
        </p:txBody>
      </p:sp>
      <p:sp>
        <p:nvSpPr>
          <p:cNvPr id="18" name="Text 10"/>
          <p:cNvSpPr/>
          <p:nvPr/>
        </p:nvSpPr>
        <p:spPr>
          <a:xfrm>
            <a:off x="564356" y="4000500"/>
            <a:ext cx="390048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Легкое отслеживание и анализ состояния синхронизации</a:t>
            </a:r>
            <a:endParaRPr lang="en-US" sz="942" dirty="0"/>
          </a:p>
        </p:txBody>
      </p:sp>
      <p:pic>
        <p:nvPicPr>
          <p:cNvPr id="19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9156" y="885825"/>
            <a:ext cx="4179094" cy="3571875"/>
          </a:xfrm>
          <a:prstGeom prst="rect">
            <a:avLst/>
          </a:prstGeom>
        </p:spPr>
      </p:pic>
      <p:sp>
        <p:nvSpPr>
          <p:cNvPr id="20" name="Text 11"/>
          <p:cNvSpPr/>
          <p:nvPr/>
        </p:nvSpPr>
        <p:spPr>
          <a:xfrm>
            <a:off x="8935743" y="4829175"/>
            <a:ext cx="6538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837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07218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Синхронизация часов со стороны клиента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4179094" cy="1328738"/>
          </a:xfrm>
          <a:prstGeom prst="rect">
            <a:avLst/>
          </a:prstGeom>
          <a:solidFill>
            <a:srgbClr val="3B82F6">
              <a:alpha val="10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285750" y="885825"/>
            <a:ext cx="28575" cy="1328738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6" name="Text 3"/>
          <p:cNvSpPr/>
          <p:nvPr/>
        </p:nvSpPr>
        <p:spPr>
          <a:xfrm>
            <a:off x="392906" y="992981"/>
            <a:ext cx="396478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Беспрецедентная точность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392906" y="1262658"/>
            <a:ext cx="373922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SHIWA Time обеспечивает синхронизацию с точностью до 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3945050" y="1297326"/>
            <a:ext cx="147117" cy="14497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3B82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±5 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4132129" y="1292704"/>
            <a:ext cx="142668" cy="14497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 err="1">
                <a:solidFill>
                  <a:srgbClr val="3B82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нc</a:t>
            </a:r>
            <a:endParaRPr lang="en-US" sz="942" dirty="0"/>
          </a:p>
        </p:txBody>
      </p:sp>
      <p:sp>
        <p:nvSpPr>
          <p:cNvPr id="10" name="Text 7"/>
          <p:cNvSpPr/>
          <p:nvPr/>
        </p:nvSpPr>
        <p:spPr>
          <a:xfrm>
            <a:off x="392906" y="1655249"/>
            <a:ext cx="3964781" cy="2899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Учитывая, что разрешение сетевой </a:t>
            </a:r>
            <a:r>
              <a:rPr lang="en-US" sz="942" dirty="0" err="1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карты</a:t>
            </a: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высокой точности</a:t>
            </a: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составляет 4 наносекунды, это исключительный результат</a:t>
            </a:r>
            <a:endParaRPr lang="en-US" sz="942" dirty="0"/>
          </a:p>
        </p:txBody>
      </p:sp>
      <p:sp>
        <p:nvSpPr>
          <p:cNvPr id="11" name="Text 8"/>
          <p:cNvSpPr/>
          <p:nvPr/>
        </p:nvSpPr>
        <p:spPr>
          <a:xfrm>
            <a:off x="285750" y="2357438"/>
            <a:ext cx="4179094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 помощью SHIWA Time можно синхронизировать время между хостами, минимизируя возможные ошибки, при этом:</a:t>
            </a:r>
            <a:endParaRPr lang="en-US" sz="942" dirty="0"/>
          </a:p>
        </p:txBody>
      </p:sp>
      <p:sp>
        <p:nvSpPr>
          <p:cNvPr id="12" name="Text 9"/>
          <p:cNvSpPr/>
          <p:nvPr/>
        </p:nvSpPr>
        <p:spPr>
          <a:xfrm>
            <a:off x="285750" y="2871788"/>
            <a:ext cx="417909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Не требуется специализированное оборудование</a:t>
            </a:r>
            <a:endParaRPr lang="en-US" sz="942" dirty="0"/>
          </a:p>
        </p:txBody>
      </p:sp>
      <p:sp>
        <p:nvSpPr>
          <p:cNvPr id="13" name="Text 10"/>
          <p:cNvSpPr/>
          <p:nvPr/>
        </p:nvSpPr>
        <p:spPr>
          <a:xfrm>
            <a:off x="285750" y="3157538"/>
            <a:ext cx="417909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Не нужны прозрачные часы с поддержкой PTP</a:t>
            </a:r>
            <a:endParaRPr lang="en-US" sz="942" dirty="0"/>
          </a:p>
        </p:txBody>
      </p:sp>
      <p:sp>
        <p:nvSpPr>
          <p:cNvPr id="14" name="Text 11"/>
          <p:cNvSpPr/>
          <p:nvPr/>
        </p:nvSpPr>
        <p:spPr>
          <a:xfrm>
            <a:off x="285750" y="3443288"/>
            <a:ext cx="417909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Используется стандартное оборудование</a:t>
            </a:r>
            <a:endParaRPr lang="en-US" sz="942" dirty="0"/>
          </a:p>
        </p:txBody>
      </p:sp>
      <p:sp>
        <p:nvSpPr>
          <p:cNvPr id="15" name="Text 12"/>
          <p:cNvSpPr/>
          <p:nvPr/>
        </p:nvSpPr>
        <p:spPr>
          <a:xfrm>
            <a:off x="285750" y="3729038"/>
            <a:ext cx="4179094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Применяются алгоритмы для коррекции временных отклонений</a:t>
            </a:r>
            <a:endParaRPr lang="en-US" sz="942" dirty="0"/>
          </a:p>
        </p:txBody>
      </p:sp>
      <p:sp>
        <p:nvSpPr>
          <p:cNvPr id="16" name="Shape 13"/>
          <p:cNvSpPr/>
          <p:nvPr/>
        </p:nvSpPr>
        <p:spPr>
          <a:xfrm>
            <a:off x="24369" y="4218076"/>
            <a:ext cx="4179094" cy="1443038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17" name="Text 14"/>
          <p:cNvSpPr/>
          <p:nvPr/>
        </p:nvSpPr>
        <p:spPr>
          <a:xfrm>
            <a:off x="392906" y="4285473"/>
            <a:ext cx="396478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Лабораторная установка:</a:t>
            </a:r>
            <a:endParaRPr lang="en-US" sz="942" dirty="0"/>
          </a:p>
        </p:txBody>
      </p:sp>
      <p:sp>
        <p:nvSpPr>
          <p:cNvPr id="18" name="Text 15"/>
          <p:cNvSpPr/>
          <p:nvPr/>
        </p:nvSpPr>
        <p:spPr>
          <a:xfrm>
            <a:off x="392906" y="4550003"/>
            <a:ext cx="2040623" cy="14497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 err="1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Источник</a:t>
            </a: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QUANTUM-Grandmaster</a:t>
            </a:r>
            <a:endParaRPr lang="en-US" sz="942" dirty="0"/>
          </a:p>
        </p:txBody>
      </p:sp>
      <p:sp>
        <p:nvSpPr>
          <p:cNvPr id="19" name="Text 16"/>
          <p:cNvSpPr/>
          <p:nvPr/>
        </p:nvSpPr>
        <p:spPr>
          <a:xfrm>
            <a:off x="392906" y="4807743"/>
            <a:ext cx="1138132" cy="14497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Клиент: </a:t>
            </a:r>
            <a:r>
              <a:rPr lang="en-US" sz="942" dirty="0" err="1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Shiwa</a:t>
            </a: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Time</a:t>
            </a:r>
            <a:endParaRPr lang="en-US" sz="942" dirty="0"/>
          </a:p>
        </p:txBody>
      </p:sp>
      <p:sp>
        <p:nvSpPr>
          <p:cNvPr id="20" name="Text 17"/>
          <p:cNvSpPr/>
          <p:nvPr/>
        </p:nvSpPr>
        <p:spPr>
          <a:xfrm>
            <a:off x="381557" y="5072063"/>
            <a:ext cx="396478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Сетевые карты: NVIDIA ConnectX-6, Solarflare X2522-25G</a:t>
            </a:r>
            <a:endParaRPr lang="en-US" sz="942" dirty="0"/>
          </a:p>
        </p:txBody>
      </p:sp>
      <p:sp>
        <p:nvSpPr>
          <p:cNvPr id="21" name="Text 18"/>
          <p:cNvSpPr/>
          <p:nvPr/>
        </p:nvSpPr>
        <p:spPr>
          <a:xfrm>
            <a:off x="381556" y="5357813"/>
            <a:ext cx="396478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Функции PTP не включены</a:t>
            </a:r>
            <a:endParaRPr lang="en-US" sz="942" dirty="0"/>
          </a:p>
        </p:txBody>
      </p:sp>
      <p:pic>
        <p:nvPicPr>
          <p:cNvPr id="22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156" y="1550194"/>
            <a:ext cx="4179094" cy="3571875"/>
          </a:xfrm>
          <a:prstGeom prst="rect">
            <a:avLst/>
          </a:prstGeom>
        </p:spPr>
      </p:pic>
      <p:sp>
        <p:nvSpPr>
          <p:cNvPr id="23" name="Text 19"/>
          <p:cNvSpPr/>
          <p:nvPr/>
        </p:nvSpPr>
        <p:spPr>
          <a:xfrm>
            <a:off x="8935743" y="5757863"/>
            <a:ext cx="6538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83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Как достигается точность синхронизации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85825"/>
            <a:ext cx="4179094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SHIWA Time использует инновационный подход к анализу задержек между узлами:</a:t>
            </a:r>
            <a:endParaRPr lang="en-US" sz="1046" dirty="0"/>
          </a:p>
        </p:txBody>
      </p:sp>
      <p:sp>
        <p:nvSpPr>
          <p:cNvPr id="5" name="Shape 2"/>
          <p:cNvSpPr/>
          <p:nvPr/>
        </p:nvSpPr>
        <p:spPr>
          <a:xfrm>
            <a:off x="285750" y="1457325"/>
            <a:ext cx="214313" cy="214313"/>
          </a:xfrm>
          <a:prstGeom prst="ellipse">
            <a:avLst/>
          </a:prstGeom>
          <a:solidFill>
            <a:srgbClr val="3B82F6"/>
          </a:solidFill>
          <a:ln/>
        </p:spPr>
      </p:sp>
      <p:sp>
        <p:nvSpPr>
          <p:cNvPr id="6" name="Text 3"/>
          <p:cNvSpPr/>
          <p:nvPr/>
        </p:nvSpPr>
        <p:spPr>
          <a:xfrm>
            <a:off x="285750" y="1457325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837" dirty="0"/>
          </a:p>
        </p:txBody>
      </p:sp>
      <p:sp>
        <p:nvSpPr>
          <p:cNvPr id="7" name="Text 4"/>
          <p:cNvSpPr/>
          <p:nvPr/>
        </p:nvSpPr>
        <p:spPr>
          <a:xfrm>
            <a:off x="607219" y="1469827"/>
            <a:ext cx="48968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Анализ 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1096900" y="1469827"/>
            <a:ext cx="201704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3B82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однонаправленных задержек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3113949" y="1469827"/>
            <a:ext cx="123729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между узлами сети</a:t>
            </a:r>
            <a:endParaRPr lang="en-US" sz="942" dirty="0"/>
          </a:p>
        </p:txBody>
      </p:sp>
      <p:sp>
        <p:nvSpPr>
          <p:cNvPr id="10" name="Shape 7"/>
          <p:cNvSpPr/>
          <p:nvPr/>
        </p:nvSpPr>
        <p:spPr>
          <a:xfrm>
            <a:off x="285750" y="1850231"/>
            <a:ext cx="214313" cy="214313"/>
          </a:xfrm>
          <a:prstGeom prst="ellipse">
            <a:avLst/>
          </a:prstGeom>
          <a:solidFill>
            <a:srgbClr val="3B82F6"/>
          </a:solidFill>
          <a:ln/>
        </p:spPr>
      </p:sp>
      <p:sp>
        <p:nvSpPr>
          <p:cNvPr id="11" name="Text 8"/>
          <p:cNvSpPr/>
          <p:nvPr/>
        </p:nvSpPr>
        <p:spPr>
          <a:xfrm>
            <a:off x="285750" y="1850231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837" dirty="0"/>
          </a:p>
        </p:txBody>
      </p:sp>
      <p:sp>
        <p:nvSpPr>
          <p:cNvPr id="12" name="Text 9"/>
          <p:cNvSpPr/>
          <p:nvPr/>
        </p:nvSpPr>
        <p:spPr>
          <a:xfrm>
            <a:off x="607219" y="1862733"/>
            <a:ext cx="89690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Определение </a:t>
            </a:r>
            <a:endParaRPr lang="en-US" sz="942" dirty="0"/>
          </a:p>
        </p:txBody>
      </p:sp>
      <p:sp>
        <p:nvSpPr>
          <p:cNvPr id="13" name="Text 10"/>
          <p:cNvSpPr/>
          <p:nvPr/>
        </p:nvSpPr>
        <p:spPr>
          <a:xfrm>
            <a:off x="1504122" y="1862733"/>
            <a:ext cx="248574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3B82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минимального значимого значения</a:t>
            </a:r>
            <a:endParaRPr lang="en-US" sz="942" dirty="0"/>
          </a:p>
        </p:txBody>
      </p:sp>
      <p:sp>
        <p:nvSpPr>
          <p:cNvPr id="14" name="Text 11"/>
          <p:cNvSpPr/>
          <p:nvPr/>
        </p:nvSpPr>
        <p:spPr>
          <a:xfrm>
            <a:off x="607219" y="2062758"/>
            <a:ext cx="60604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задержки</a:t>
            </a:r>
            <a:endParaRPr lang="en-US" sz="942" dirty="0"/>
          </a:p>
        </p:txBody>
      </p:sp>
      <p:sp>
        <p:nvSpPr>
          <p:cNvPr id="15" name="Shape 12"/>
          <p:cNvSpPr/>
          <p:nvPr/>
        </p:nvSpPr>
        <p:spPr>
          <a:xfrm>
            <a:off x="285750" y="2428875"/>
            <a:ext cx="214313" cy="214313"/>
          </a:xfrm>
          <a:prstGeom prst="ellipse">
            <a:avLst/>
          </a:prstGeom>
          <a:solidFill>
            <a:srgbClr val="3B82F6"/>
          </a:solidFill>
          <a:ln/>
        </p:spPr>
      </p:sp>
      <p:sp>
        <p:nvSpPr>
          <p:cNvPr id="16" name="Text 13"/>
          <p:cNvSpPr/>
          <p:nvPr/>
        </p:nvSpPr>
        <p:spPr>
          <a:xfrm>
            <a:off x="285750" y="2428875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837" dirty="0"/>
          </a:p>
        </p:txBody>
      </p:sp>
      <p:sp>
        <p:nvSpPr>
          <p:cNvPr id="17" name="Text 14"/>
          <p:cNvSpPr/>
          <p:nvPr/>
        </p:nvSpPr>
        <p:spPr>
          <a:xfrm>
            <a:off x="607219" y="2441377"/>
            <a:ext cx="117606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Предположение о </a:t>
            </a:r>
            <a:endParaRPr lang="en-US" sz="942" dirty="0"/>
          </a:p>
        </p:txBody>
      </p:sp>
      <p:sp>
        <p:nvSpPr>
          <p:cNvPr id="18" name="Text 15"/>
          <p:cNvSpPr/>
          <p:nvPr/>
        </p:nvSpPr>
        <p:spPr>
          <a:xfrm>
            <a:off x="1783286" y="2441377"/>
            <a:ext cx="157159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3B82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постоянстве величины</a:t>
            </a:r>
            <a:endParaRPr lang="en-US" sz="942" dirty="0"/>
          </a:p>
        </p:txBody>
      </p:sp>
      <p:sp>
        <p:nvSpPr>
          <p:cNvPr id="19" name="Text 16"/>
          <p:cNvSpPr/>
          <p:nvPr/>
        </p:nvSpPr>
        <p:spPr>
          <a:xfrm>
            <a:off x="3354884" y="2441377"/>
            <a:ext cx="110317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в краткосрочной </a:t>
            </a:r>
            <a:endParaRPr lang="en-US" sz="942" dirty="0"/>
          </a:p>
        </p:txBody>
      </p:sp>
      <p:sp>
        <p:nvSpPr>
          <p:cNvPr id="20" name="Text 17"/>
          <p:cNvSpPr/>
          <p:nvPr/>
        </p:nvSpPr>
        <p:spPr>
          <a:xfrm>
            <a:off x="607219" y="2641402"/>
            <a:ext cx="80484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перспективе</a:t>
            </a:r>
            <a:endParaRPr lang="en-US" sz="942" dirty="0"/>
          </a:p>
        </p:txBody>
      </p:sp>
      <p:sp>
        <p:nvSpPr>
          <p:cNvPr id="21" name="Shape 18"/>
          <p:cNvSpPr/>
          <p:nvPr/>
        </p:nvSpPr>
        <p:spPr>
          <a:xfrm>
            <a:off x="285750" y="3007519"/>
            <a:ext cx="214313" cy="214313"/>
          </a:xfrm>
          <a:prstGeom prst="ellipse">
            <a:avLst/>
          </a:prstGeom>
          <a:solidFill>
            <a:srgbClr val="3B82F6"/>
          </a:solidFill>
          <a:ln/>
        </p:spPr>
      </p:sp>
      <p:sp>
        <p:nvSpPr>
          <p:cNvPr id="22" name="Text 19"/>
          <p:cNvSpPr/>
          <p:nvPr/>
        </p:nvSpPr>
        <p:spPr>
          <a:xfrm>
            <a:off x="285750" y="3007519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837" dirty="0"/>
          </a:p>
        </p:txBody>
      </p:sp>
      <p:sp>
        <p:nvSpPr>
          <p:cNvPr id="23" name="Text 20"/>
          <p:cNvSpPr/>
          <p:nvPr/>
        </p:nvSpPr>
        <p:spPr>
          <a:xfrm>
            <a:off x="607219" y="3020020"/>
            <a:ext cx="89690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Определение </a:t>
            </a:r>
            <a:endParaRPr lang="en-US" sz="942" dirty="0"/>
          </a:p>
        </p:txBody>
      </p:sp>
      <p:sp>
        <p:nvSpPr>
          <p:cNvPr id="24" name="Text 21"/>
          <p:cNvSpPr/>
          <p:nvPr/>
        </p:nvSpPr>
        <p:spPr>
          <a:xfrm>
            <a:off x="1504122" y="3020020"/>
            <a:ext cx="70725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3B82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смещения</a:t>
            </a:r>
            <a:endParaRPr lang="en-US" sz="942" dirty="0"/>
          </a:p>
        </p:txBody>
      </p:sp>
      <p:sp>
        <p:nvSpPr>
          <p:cNvPr id="25" name="Text 22"/>
          <p:cNvSpPr/>
          <p:nvPr/>
        </p:nvSpPr>
        <p:spPr>
          <a:xfrm>
            <a:off x="2211381" y="3020020"/>
            <a:ext cx="225120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вызванного разницей во времени </a:t>
            </a:r>
            <a:endParaRPr lang="en-US" sz="942" dirty="0"/>
          </a:p>
        </p:txBody>
      </p:sp>
      <p:sp>
        <p:nvSpPr>
          <p:cNvPr id="26" name="Text 23"/>
          <p:cNvSpPr/>
          <p:nvPr/>
        </p:nvSpPr>
        <p:spPr>
          <a:xfrm>
            <a:off x="607219" y="3220045"/>
            <a:ext cx="90206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между часами</a:t>
            </a:r>
            <a:endParaRPr lang="en-US" sz="942" dirty="0"/>
          </a:p>
        </p:txBody>
      </p:sp>
      <p:pic>
        <p:nvPicPr>
          <p:cNvPr id="3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156" y="885825"/>
            <a:ext cx="4179094" cy="3571875"/>
          </a:xfrm>
          <a:prstGeom prst="rect">
            <a:avLst/>
          </a:prstGeom>
        </p:spPr>
      </p:pic>
      <p:sp>
        <p:nvSpPr>
          <p:cNvPr id="34" name="Text 30"/>
          <p:cNvSpPr/>
          <p:nvPr/>
        </p:nvSpPr>
        <p:spPr>
          <a:xfrm>
            <a:off x="8935743" y="4829175"/>
            <a:ext cx="6538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83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Основа счастливых пакетов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957263"/>
            <a:ext cx="417909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Технология "счастливых пакетов"</a:t>
            </a:r>
            <a:endParaRPr lang="en-US" sz="13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378744"/>
            <a:ext cx="171450" cy="1714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64356" y="1334095"/>
            <a:ext cx="374268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Использование существующих сетевых карт с поддержкой </a:t>
            </a:r>
            <a:endParaRPr lang="en-US" sz="942" dirty="0"/>
          </a:p>
        </p:txBody>
      </p:sp>
      <p:sp>
        <p:nvSpPr>
          <p:cNvPr id="7" name="Text 3"/>
          <p:cNvSpPr/>
          <p:nvPr/>
        </p:nvSpPr>
        <p:spPr>
          <a:xfrm>
            <a:off x="564356" y="1534120"/>
            <a:ext cx="53017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3B82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PTP1588</a:t>
            </a:r>
            <a:endParaRPr lang="en-US" sz="942" dirty="0"/>
          </a:p>
        </p:txBody>
      </p:sp>
      <p:sp>
        <p:nvSpPr>
          <p:cNvPr id="8" name="Text 4"/>
          <p:cNvSpPr/>
          <p:nvPr/>
        </p:nvSpPr>
        <p:spPr>
          <a:xfrm>
            <a:off x="1094529" y="1534120"/>
            <a:ext cx="258037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и функциональности прозрачных часов</a:t>
            </a:r>
            <a:endParaRPr lang="en-US" sz="942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1921669"/>
            <a:ext cx="171450" cy="1714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64356" y="1877020"/>
            <a:ext cx="64076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Отправка </a:t>
            </a:r>
            <a:endParaRPr lang="en-US" sz="942" dirty="0"/>
          </a:p>
        </p:txBody>
      </p:sp>
      <p:sp>
        <p:nvSpPr>
          <p:cNvPr id="11" name="Text 6"/>
          <p:cNvSpPr/>
          <p:nvPr/>
        </p:nvSpPr>
        <p:spPr>
          <a:xfrm>
            <a:off x="1205117" y="1877020"/>
            <a:ext cx="148520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3B82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 пакетов в секунду</a:t>
            </a:r>
            <a:endParaRPr lang="en-US" sz="942" dirty="0"/>
          </a:p>
        </p:txBody>
      </p:sp>
      <p:sp>
        <p:nvSpPr>
          <p:cNvPr id="12" name="Text 7"/>
          <p:cNvSpPr/>
          <p:nvPr/>
        </p:nvSpPr>
        <p:spPr>
          <a:xfrm>
            <a:off x="2690320" y="1877020"/>
            <a:ext cx="158022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последовательно между </a:t>
            </a:r>
            <a:endParaRPr lang="en-US" sz="942" dirty="0"/>
          </a:p>
        </p:txBody>
      </p:sp>
      <p:sp>
        <p:nvSpPr>
          <p:cNvPr id="13" name="Text 8"/>
          <p:cNvSpPr/>
          <p:nvPr/>
        </p:nvSpPr>
        <p:spPr>
          <a:xfrm>
            <a:off x="564356" y="2077045"/>
            <a:ext cx="308830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узлами для анализа расстояния между пакетами</a:t>
            </a:r>
            <a:endParaRPr lang="en-US" sz="942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2464594"/>
            <a:ext cx="171450" cy="17145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564356" y="2419945"/>
            <a:ext cx="141538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Применение методов </a:t>
            </a:r>
            <a:endParaRPr lang="en-US" sz="942" dirty="0"/>
          </a:p>
        </p:txBody>
      </p:sp>
      <p:sp>
        <p:nvSpPr>
          <p:cNvPr id="16" name="Text 10"/>
          <p:cNvSpPr/>
          <p:nvPr/>
        </p:nvSpPr>
        <p:spPr>
          <a:xfrm>
            <a:off x="1979740" y="2419945"/>
            <a:ext cx="147351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3B82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машинного обучения</a:t>
            </a:r>
            <a:endParaRPr lang="en-US" sz="942" dirty="0"/>
          </a:p>
        </p:txBody>
      </p:sp>
      <p:sp>
        <p:nvSpPr>
          <p:cNvPr id="17" name="Text 11"/>
          <p:cNvSpPr/>
          <p:nvPr/>
        </p:nvSpPr>
        <p:spPr>
          <a:xfrm>
            <a:off x="3453250" y="2419945"/>
            <a:ext cx="8061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для анализа </a:t>
            </a:r>
            <a:endParaRPr lang="en-US" sz="942" dirty="0"/>
          </a:p>
        </p:txBody>
      </p:sp>
      <p:sp>
        <p:nvSpPr>
          <p:cNvPr id="18" name="Text 12"/>
          <p:cNvSpPr/>
          <p:nvPr/>
        </p:nvSpPr>
        <p:spPr>
          <a:xfrm>
            <a:off x="564356" y="2619970"/>
            <a:ext cx="199891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данных и повышения точности</a:t>
            </a:r>
            <a:endParaRPr lang="en-US" sz="942" dirty="0"/>
          </a:p>
        </p:txBody>
      </p:sp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3007519"/>
            <a:ext cx="171450" cy="171450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564356" y="2950369"/>
            <a:ext cx="3900488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Не требуется новое сетевое оборудование на хостах, коммутаторах и т.д.</a:t>
            </a:r>
            <a:endParaRPr lang="en-US" sz="942" dirty="0"/>
          </a:p>
        </p:txBody>
      </p:sp>
      <p:pic>
        <p:nvPicPr>
          <p:cNvPr id="21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750" y="3550444"/>
            <a:ext cx="192881" cy="171450"/>
          </a:xfrm>
          <a:prstGeom prst="rect">
            <a:avLst/>
          </a:prstGeom>
        </p:spPr>
      </p:pic>
      <p:sp>
        <p:nvSpPr>
          <p:cNvPr id="22" name="Text 14"/>
          <p:cNvSpPr/>
          <p:nvPr/>
        </p:nvSpPr>
        <p:spPr>
          <a:xfrm>
            <a:off x="585788" y="3493294"/>
            <a:ext cx="3879056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Минимальное влияние загрузки сети на результаты, кроме случаев крайней загрузки (100%)</a:t>
            </a:r>
            <a:endParaRPr lang="en-US" sz="942" dirty="0"/>
          </a:p>
        </p:txBody>
      </p:sp>
      <p:sp>
        <p:nvSpPr>
          <p:cNvPr id="23" name="Text 15"/>
          <p:cNvSpPr/>
          <p:nvPr/>
        </p:nvSpPr>
        <p:spPr>
          <a:xfrm>
            <a:off x="285750" y="4064794"/>
            <a:ext cx="4179094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Технология "счастливых пакетов" позволяет достичь высокой точности синхронизации без необходимости разработки нового протокола синхронизации часов.</a:t>
            </a:r>
            <a:endParaRPr lang="en-US" sz="942" dirty="0"/>
          </a:p>
        </p:txBody>
      </p:sp>
      <p:pic>
        <p:nvPicPr>
          <p:cNvPr id="24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9156" y="989409"/>
            <a:ext cx="4179094" cy="3571875"/>
          </a:xfrm>
          <a:prstGeom prst="rect">
            <a:avLst/>
          </a:prstGeom>
        </p:spPr>
      </p:pic>
      <p:sp>
        <p:nvSpPr>
          <p:cNvPr id="25" name="Text 16"/>
          <p:cNvSpPr/>
          <p:nvPr/>
        </p:nvSpPr>
        <p:spPr>
          <a:xfrm>
            <a:off x="8935743" y="4829175"/>
            <a:ext cx="6538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</a:t>
            </a:r>
            <a:endParaRPr lang="en-US" sz="837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Тестирование и валидация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1028700"/>
            <a:ext cx="417909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Методы тестирования SHIWA Time</a:t>
            </a:r>
            <a:endParaRPr lang="en-US" sz="13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450181"/>
            <a:ext cx="214313" cy="1714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7219" y="1393031"/>
            <a:ext cx="38576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Осциллограф как убедительное доказательство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607219" y="1621631"/>
            <a:ext cx="38576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Единственный тест, который показывает реальную эффективность системы</a:t>
            </a:r>
            <a:endParaRPr lang="en-US" sz="942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2221706"/>
            <a:ext cx="214313" cy="17145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07219" y="2164556"/>
            <a:ext cx="38576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Цепочка синхронизации времени</a:t>
            </a:r>
            <a:endParaRPr lang="en-US" sz="1046" dirty="0"/>
          </a:p>
        </p:txBody>
      </p:sp>
      <p:sp>
        <p:nvSpPr>
          <p:cNvPr id="10" name="Text 5"/>
          <p:cNvSpPr/>
          <p:nvPr/>
        </p:nvSpPr>
        <p:spPr>
          <a:xfrm>
            <a:off x="607219" y="2393156"/>
            <a:ext cx="38576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Тестирование через 4 прыжка между узлами для проверки стабильности</a:t>
            </a:r>
            <a:endParaRPr lang="en-US" sz="942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2993231"/>
            <a:ext cx="171450" cy="17145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564356" y="2936081"/>
            <a:ext cx="390048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Лабораторная установка</a:t>
            </a:r>
            <a:endParaRPr lang="en-US" sz="1046" dirty="0"/>
          </a:p>
        </p:txBody>
      </p:sp>
      <p:sp>
        <p:nvSpPr>
          <p:cNvPr id="13" name="Text 7"/>
          <p:cNvSpPr/>
          <p:nvPr/>
        </p:nvSpPr>
        <p:spPr>
          <a:xfrm>
            <a:off x="564356" y="3219730"/>
            <a:ext cx="3900488" cy="2899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Использование </a:t>
            </a:r>
            <a:r>
              <a:rPr lang="en-US" sz="942" dirty="0" err="1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серверов</a:t>
            </a: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HP, сетевых карт Mellanox ConnectX-6 и Solarflare X2522-25G</a:t>
            </a:r>
            <a:endParaRPr lang="en-US" sz="942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3764756"/>
            <a:ext cx="171450" cy="17145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564356" y="3707606"/>
            <a:ext cx="390048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Результаты тестирования</a:t>
            </a:r>
            <a:endParaRPr lang="en-US" sz="1046" dirty="0"/>
          </a:p>
        </p:txBody>
      </p:sp>
      <p:sp>
        <p:nvSpPr>
          <p:cNvPr id="16" name="Text 9"/>
          <p:cNvSpPr/>
          <p:nvPr/>
        </p:nvSpPr>
        <p:spPr>
          <a:xfrm>
            <a:off x="564356" y="3936206"/>
            <a:ext cx="3900488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Стабильная синхронизация с точностью до ±5 наносекунд даже при высокой нагрузке сети</a:t>
            </a:r>
            <a:endParaRPr lang="en-US" sz="942" dirty="0"/>
          </a:p>
        </p:txBody>
      </p:sp>
      <p:pic>
        <p:nvPicPr>
          <p:cNvPr id="1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9156" y="896541"/>
            <a:ext cx="4179094" cy="3571875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8935743" y="4829175"/>
            <a:ext cx="6538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</a:t>
            </a:r>
            <a:endParaRPr lang="en-US" sz="837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Ограничения классической модели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1028700"/>
            <a:ext cx="417909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Проблемы традиционного PTP</a:t>
            </a:r>
            <a:endParaRPr lang="en-US" sz="13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450181"/>
            <a:ext cx="107156" cy="1714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00063" y="1393031"/>
            <a:ext cx="396478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Высокая стоимость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500063" y="1621631"/>
            <a:ext cx="3964781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GPS/OSC/PTP GMC требуют дорогостоящего оборудования с ограниченной емкостью</a:t>
            </a:r>
            <a:endParaRPr lang="en-US" sz="942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2221706"/>
            <a:ext cx="171450" cy="17145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4356" y="2164556"/>
            <a:ext cx="390048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Ошибки граничных часов</a:t>
            </a:r>
            <a:endParaRPr lang="en-US" sz="1046" dirty="0"/>
          </a:p>
        </p:txBody>
      </p:sp>
      <p:sp>
        <p:nvSpPr>
          <p:cNvPr id="10" name="Text 5"/>
          <p:cNvSpPr/>
          <p:nvPr/>
        </p:nvSpPr>
        <p:spPr>
          <a:xfrm>
            <a:off x="564356" y="2393156"/>
            <a:ext cx="3900488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Ограничения процессора и сложность контроля приводят к множеству ошибок</a:t>
            </a:r>
            <a:endParaRPr lang="en-US" sz="942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2993231"/>
            <a:ext cx="171450" cy="17145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564356" y="2936081"/>
            <a:ext cx="390048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Проблемы PTP-клиентов</a:t>
            </a:r>
            <a:endParaRPr lang="en-US" sz="1046" dirty="0"/>
          </a:p>
        </p:txBody>
      </p:sp>
      <p:sp>
        <p:nvSpPr>
          <p:cNvPr id="13" name="Text 7"/>
          <p:cNvSpPr/>
          <p:nvPr/>
        </p:nvSpPr>
        <p:spPr>
          <a:xfrm>
            <a:off x="564356" y="3164681"/>
            <a:ext cx="390048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Неконтролируемые ошибки и сложность масштабирования</a:t>
            </a:r>
            <a:endParaRPr lang="en-US" sz="942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3564731"/>
            <a:ext cx="214313" cy="17145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607219" y="3507581"/>
            <a:ext cx="38576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Устаревший дизайн</a:t>
            </a:r>
            <a:endParaRPr lang="en-US" sz="1046" dirty="0"/>
          </a:p>
        </p:txBody>
      </p:sp>
      <p:sp>
        <p:nvSpPr>
          <p:cNvPr id="16" name="Text 9"/>
          <p:cNvSpPr/>
          <p:nvPr/>
        </p:nvSpPr>
        <p:spPr>
          <a:xfrm>
            <a:off x="607219" y="3736181"/>
            <a:ext cx="38576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Промышленный дизайн некоторых мастер-часов устарел и не соответствует современным требованиям</a:t>
            </a:r>
            <a:endParaRPr lang="en-US" sz="942" dirty="0"/>
          </a:p>
        </p:txBody>
      </p:sp>
      <p:pic>
        <p:nvPicPr>
          <p:cNvPr id="1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9156" y="885825"/>
            <a:ext cx="4179094" cy="3571875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8935743" y="4829175"/>
            <a:ext cx="6538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</a:t>
            </a:r>
            <a:endParaRPr lang="en-US" sz="837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39353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Будущее SHIWA Time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1028700"/>
            <a:ext cx="417909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Перспективы развития</a:t>
            </a:r>
            <a:endParaRPr lang="en-US" sz="13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450181"/>
            <a:ext cx="171450" cy="1714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64356" y="1393031"/>
            <a:ext cx="390048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Множество качественных источников UTC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564356" y="1621631"/>
            <a:ext cx="3900488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Интеграция с различными источниками точного времени, включая QantumPCI, Кулсар Qg2, Silicom TimeSync</a:t>
            </a:r>
            <a:endParaRPr lang="en-US" sz="942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2221706"/>
            <a:ext cx="214313" cy="17145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07219" y="2164556"/>
            <a:ext cx="38576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Динамическая настройка путей синхронизации</a:t>
            </a:r>
            <a:endParaRPr lang="en-US" sz="1046" dirty="0"/>
          </a:p>
        </p:txBody>
      </p:sp>
      <p:sp>
        <p:nvSpPr>
          <p:cNvPr id="10" name="Text 5"/>
          <p:cNvSpPr/>
          <p:nvPr/>
        </p:nvSpPr>
        <p:spPr>
          <a:xfrm>
            <a:off x="607219" y="2393156"/>
            <a:ext cx="38576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Автоматическое определение оптимальных путей синхронизации часов в сложных сетях</a:t>
            </a:r>
            <a:endParaRPr lang="en-US" sz="942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2993231"/>
            <a:ext cx="171450" cy="17145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564356" y="2936081"/>
            <a:ext cx="390048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Улучшенное аппаратное обеспечение</a:t>
            </a:r>
            <a:endParaRPr lang="en-US" sz="1046" dirty="0"/>
          </a:p>
        </p:txBody>
      </p:sp>
      <p:sp>
        <p:nvSpPr>
          <p:cNvPr id="13" name="Text 7"/>
          <p:cNvSpPr/>
          <p:nvPr/>
        </p:nvSpPr>
        <p:spPr>
          <a:xfrm>
            <a:off x="564356" y="3164681"/>
            <a:ext cx="3900488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Более качественные сетевые карты, лучшие генераторы и GPS-приемники в стандартных серверах</a:t>
            </a:r>
            <a:endParaRPr lang="en-US" sz="942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3764756"/>
            <a:ext cx="171450" cy="17145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564356" y="3707606"/>
            <a:ext cx="390048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Фильтрация "плохого" времени</a:t>
            </a:r>
            <a:endParaRPr lang="en-US" sz="1046" dirty="0"/>
          </a:p>
        </p:txBody>
      </p:sp>
      <p:sp>
        <p:nvSpPr>
          <p:cNvPr id="16" name="Text 9"/>
          <p:cNvSpPr/>
          <p:nvPr/>
        </p:nvSpPr>
        <p:spPr>
          <a:xfrm>
            <a:off x="564356" y="3936206"/>
            <a:ext cx="3900488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Сравнение разных источников времени для обеспечения согласованности и отфильтровывания неточных данных</a:t>
            </a:r>
            <a:endParaRPr lang="en-US" sz="942" dirty="0"/>
          </a:p>
        </p:txBody>
      </p:sp>
      <p:sp>
        <p:nvSpPr>
          <p:cNvPr id="17" name="Text 10"/>
          <p:cNvSpPr/>
          <p:nvPr/>
        </p:nvSpPr>
        <p:spPr>
          <a:xfrm>
            <a:off x="285750" y="4507706"/>
            <a:ext cx="4179094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SHIWA Time разработан для динамической настройки путей синхронизации часов, что делает его идеальным решением для будущих сетевых инфраструктур.</a:t>
            </a:r>
            <a:endParaRPr lang="en-US" sz="942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9156" y="1210866"/>
            <a:ext cx="4179094" cy="3571875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8935743" y="5079206"/>
            <a:ext cx="6538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</a:t>
            </a:r>
            <a:endParaRPr lang="en-US" sz="83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688</Words>
  <Application>Microsoft Office PowerPoint</Application>
  <PresentationFormat>Экран (16:9)</PresentationFormat>
  <Paragraphs>156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Noto Sans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SHIWA</cp:lastModifiedBy>
  <cp:revision>4</cp:revision>
  <dcterms:created xsi:type="dcterms:W3CDTF">2025-07-12T07:35:58Z</dcterms:created>
  <dcterms:modified xsi:type="dcterms:W3CDTF">2025-07-12T14:51:59Z</dcterms:modified>
</cp:coreProperties>
</file>