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44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57A87-8604-43FB-9771-E80ECAF0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F9DA9-F1B4-4D45-BD11-E78048AE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BD4C3-9A6B-4EB2-9F5C-B2E63882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3FD09-4A90-40AF-94AC-8BFE8FE6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08649-DBE7-4A13-9EEA-D8B7FDD3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82B0A-A8E0-4F19-BE5C-718F7C05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C6FDCA-6DB8-4B6C-A73C-4C5D1D06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DE2E9-AB05-4176-9A7F-C2EE2841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9051C-7BA5-43F8-A503-BB91912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B47DA-12D4-4702-AE03-091F66B8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BA0451-FA50-4C87-9F63-1529D8965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ACB597-0F38-49AE-9143-2E19EF9B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82039-6821-4B13-A3FA-F630254F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6202D-7BC1-437F-8B32-316A1C63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BEB01-106F-4688-8BE4-AEDC3C47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E0C80-4FE9-4025-8006-0F496496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AF6A6-CF6F-41AB-8A5E-C7499A72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E0AB7-706C-447B-9E90-FF29794D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A5643-3CEB-4CC3-8E3B-C7B8F0D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B029FF-DF14-4B0F-B389-7F6B19B6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32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25ECA-422A-4064-85D0-353E5CE3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8B56DB-977B-4286-8C8E-5C076926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0D971-7284-4799-B525-99FEB5C9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EE55F-E512-4611-8667-1A702FE8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BDA5A-B059-4EF4-B128-20A35DD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19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28DC7-35C7-4E85-9A41-DA544B44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06CAA-196B-490B-9766-BB5FF8E16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1AB5A9-DEC8-426B-80E2-439CC2EC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EC823C-6974-4C8D-BCAA-FE85F16B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686CF3-46A5-49E2-86B5-EBF127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AD342F-9269-4A24-BDA4-D66816C3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3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725BD-58C4-4C0C-B48F-4842DC21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714E7-ABF0-4C00-A242-A3B259E9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7A097-5FBD-4016-A203-6C02602B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1F52D5-6A3A-46C1-8C67-7A973AE06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18F213-C13C-4CA2-B847-D5C170E1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02E985-0FBE-4F7E-AA83-59B0A14B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573CEB-A003-42A8-BFFA-17C44110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588982-5687-403B-A310-B6032584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7A78F-6133-4CB6-B551-73EE015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3AB547-D6EA-4BBA-8475-21CE6FDF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DB6101-4ED6-4FFF-84B8-B1EDED5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F2E5F9-83E9-4A31-85F0-FD68E21E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8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17D9CC-B746-407F-B0FD-5330D80B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7ED1A1-C3CF-4D02-BCAB-D299F790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92ECC2-00E9-4041-964A-0608DDE8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4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28439-8FC4-432C-8C3B-4310268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42C51-F1AD-4028-862D-1DD82E9C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62903-4765-4F82-8298-3A31C7A2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948B7-E2BA-406F-B58D-5490EA7B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3CE1F-135B-4A1B-9EF5-31DCCEFE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7AB6AB-700C-4358-9FCF-896A34B2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037A7-5607-4F56-9734-C2B2443D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6F19AE-A0D3-4612-A53C-CFA2BBA91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9262BC-798A-4956-BB20-CA71570C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B04A0D-D71F-46C9-893E-967A902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180A43-4E42-4B18-A7D3-4DC0695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B5497A-FF78-4253-9A28-6EB05B43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8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4E117-E255-41B9-99BC-2AE2328F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8D73A-C5CA-49E8-8599-FF2A0BAE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157BA-3E28-4545-B430-13322B1D2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7257C-4358-4527-8231-7F815DFBE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76BC4-92A1-44E4-B2B3-A8E39CBF8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1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4550" y="3486150"/>
            <a:ext cx="7924165" cy="0"/>
          </a:xfrm>
          <a:custGeom>
            <a:avLst/>
            <a:gdLst/>
            <a:ahLst/>
            <a:cxnLst/>
            <a:rect l="l" t="t" r="r" b="b"/>
            <a:pathLst>
              <a:path w="7924165">
                <a:moveTo>
                  <a:pt x="0" y="0"/>
                </a:moveTo>
                <a:lnTo>
                  <a:pt x="7924165" y="0"/>
                </a:lnTo>
              </a:path>
            </a:pathLst>
          </a:custGeom>
          <a:ln w="19050">
            <a:solidFill>
              <a:srgbClr val="8DC5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04531" y="2343150"/>
            <a:ext cx="788670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marR="5080" indent="0" algn="ctr">
              <a:lnSpc>
                <a:spcPct val="99800"/>
              </a:lnSpc>
              <a:spcBef>
                <a:spcPts val="135"/>
              </a:spcBef>
              <a:buNone/>
            </a:pPr>
            <a:r>
              <a:rPr lang="ru-RU" sz="3200" dirty="0"/>
              <a:t>DPLL по оптоволокну для недорогой двусторонней передачи времени</a:t>
            </a:r>
            <a:endParaRPr sz="3200" spc="-1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43417C-4494-4D66-A420-D3231A509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20826"/>
            <a:ext cx="2092656" cy="1002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D9282-5CC5-40F3-9AF8-5BB9053250D5}"/>
              </a:ext>
            </a:extLst>
          </p:cNvPr>
          <p:cNvSpPr txBox="1"/>
          <p:nvPr/>
        </p:nvSpPr>
        <p:spPr>
          <a:xfrm>
            <a:off x="3505200" y="1758375"/>
            <a:ext cx="312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Quantum TWTT</a:t>
            </a:r>
            <a:endParaRPr lang="ru-RU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84" y="95243"/>
            <a:ext cx="701675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2800" dirty="0"/>
              <a:t>Перенос времени при проектировании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5765" y="593407"/>
            <a:ext cx="4090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Сигнал передан по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SFP</a:t>
            </a:r>
            <a:r>
              <a:rPr sz="1200" spc="-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на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 25MHz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200" spc="1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2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PWM</a:t>
            </a:r>
            <a:r>
              <a:rPr sz="1200" spc="-4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spc="-25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759" y="786447"/>
            <a:ext cx="1427480" cy="7219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59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25MHz</a:t>
            </a:r>
            <a:r>
              <a:rPr sz="1200" spc="-1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2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spc="-10" dirty="0">
                <a:solidFill>
                  <a:srgbClr val="00576F"/>
                </a:solidFill>
                <a:latin typeface="+mj-lt"/>
                <a:cs typeface="Calibri"/>
              </a:rPr>
              <a:t>Частота</a:t>
            </a:r>
            <a:endParaRPr sz="1200" dirty="0">
              <a:latin typeface="+mj-lt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365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2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spc="-20" dirty="0">
                <a:solidFill>
                  <a:srgbClr val="00576F"/>
                </a:solidFill>
                <a:latin typeface="+mj-lt"/>
                <a:cs typeface="Calibri"/>
              </a:rPr>
              <a:t>Время</a:t>
            </a:r>
            <a:endParaRPr sz="1200" dirty="0">
              <a:latin typeface="+mj-lt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434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PWM</a:t>
            </a:r>
            <a:r>
              <a:rPr sz="1200" spc="-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r>
              <a:rPr sz="1200" spc="-3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200" spc="3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spc="-20" dirty="0">
                <a:solidFill>
                  <a:srgbClr val="00576F"/>
                </a:solidFill>
                <a:latin typeface="+mj-lt"/>
                <a:cs typeface="Calibri"/>
              </a:rPr>
              <a:t>Дата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764" y="1521269"/>
            <a:ext cx="3175635" cy="48923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535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Как компенсируется задержка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?</a:t>
            </a:r>
            <a:endParaRPr sz="1200" dirty="0">
              <a:latin typeface="+mj-lt"/>
              <a:cs typeface="Calibri"/>
            </a:endParaRPr>
          </a:p>
          <a:p>
            <a:pPr marL="522605" lvl="1" indent="-169545">
              <a:lnSpc>
                <a:spcPct val="100000"/>
              </a:lnSpc>
              <a:spcBef>
                <a:spcPts val="434"/>
              </a:spcBef>
              <a:buSzPct val="87500"/>
              <a:buFont typeface="Arial MT"/>
              <a:buChar char="•"/>
              <a:tabLst>
                <a:tab pos="522605" algn="l"/>
              </a:tabLst>
            </a:pPr>
            <a:r>
              <a:rPr lang="ru-RU" sz="1200" spc="-30" dirty="0">
                <a:solidFill>
                  <a:srgbClr val="00576F"/>
                </a:solidFill>
                <a:latin typeface="+mj-lt"/>
                <a:cs typeface="Calibri"/>
              </a:rPr>
              <a:t>Двусторонний перенос времени!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832" y="2007891"/>
            <a:ext cx="4616768" cy="271612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59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В начале измерений 1PPS для потребителя - это то же самое, что и для лидера 1PPS</a:t>
            </a:r>
            <a:endParaRPr sz="1200" dirty="0">
              <a:latin typeface="+mj-lt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360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Два измерения, используют входной </a:t>
            </a:r>
            <a:r>
              <a:rPr lang="en-US" sz="1200" dirty="0">
                <a:solidFill>
                  <a:srgbClr val="00576F"/>
                </a:solidFill>
                <a:latin typeface="+mj-lt"/>
                <a:cs typeface="Calibri"/>
              </a:rPr>
              <a:t>TDC</a:t>
            </a: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 на DPLL</a:t>
            </a:r>
            <a:endParaRPr sz="1200" dirty="0">
              <a:latin typeface="+mj-lt"/>
              <a:cs typeface="Calibri"/>
            </a:endParaRPr>
          </a:p>
          <a:p>
            <a:pPr marL="524510" marR="62230" lvl="1" indent="-169545">
              <a:lnSpc>
                <a:spcPts val="1430"/>
              </a:lnSpc>
              <a:spcBef>
                <a:spcPts val="500"/>
              </a:spcBef>
              <a:buSzPct val="87500"/>
              <a:buFont typeface="Arial MT"/>
              <a:buChar char="•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Измерение 1: Передача в оба конца, отправка 1PPS потребителю против отправки 1PPS от потребителя</a:t>
            </a:r>
          </a:p>
          <a:p>
            <a:pPr marL="524510" marR="62230" lvl="1" indent="-169545">
              <a:lnSpc>
                <a:spcPts val="1430"/>
              </a:lnSpc>
              <a:spcBef>
                <a:spcPts val="500"/>
              </a:spcBef>
              <a:buSzPct val="87500"/>
              <a:buFont typeface="Arial MT"/>
              <a:buChar char="•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Измерение 2: Ссылка против отправки, ссылка 1PPS против отправки 1PPS потребителю</a:t>
            </a:r>
          </a:p>
          <a:p>
            <a:pPr marL="354965" marR="62230" lvl="1">
              <a:lnSpc>
                <a:spcPts val="1430"/>
              </a:lnSpc>
              <a:spcBef>
                <a:spcPts val="500"/>
              </a:spcBef>
              <a:buSzPct val="87500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Сигнал ошибки: (Измерение 2 – Измерение 1/2), разница между отсчетом и отправкой на потребителя и половина обратного хода (предполагается, что задержка в 1 сторону)</a:t>
            </a:r>
          </a:p>
          <a:p>
            <a:pPr marL="354965" marR="62230" lvl="1">
              <a:lnSpc>
                <a:spcPts val="1430"/>
              </a:lnSpc>
              <a:spcBef>
                <a:spcPts val="500"/>
              </a:spcBef>
              <a:buSzPct val="87500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Программное обеспечение Лидера создает небольшой частотный шаг для смещения передачи сигнала потребителю, затем удаляет частотный шаг и выполняет повторные измерения</a:t>
            </a:r>
            <a:endParaRPr sz="1200" dirty="0">
              <a:latin typeface="+mj-lt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5025" y="496569"/>
            <a:ext cx="1918461" cy="34351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64300" y="1128077"/>
            <a:ext cx="6572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10" dirty="0">
                <a:solidFill>
                  <a:srgbClr val="00576F"/>
                </a:solidFill>
                <a:latin typeface="+mj-lt"/>
                <a:cs typeface="Calibri"/>
              </a:rPr>
              <a:t>Лидер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2363" y="3099283"/>
            <a:ext cx="1219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Потребитель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1756" y="1899285"/>
            <a:ext cx="113030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SFP</a:t>
            </a: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Link</a:t>
            </a:r>
            <a:endParaRPr sz="1800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25M</a:t>
            </a: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8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000" y="3962042"/>
            <a:ext cx="1357630" cy="4460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Выход частоты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. 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10MHz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28534" y="3949700"/>
            <a:ext cx="111760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Выход времени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 1PPS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3959" y="1073848"/>
            <a:ext cx="820419" cy="5000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0" marR="5080" indent="-114300">
              <a:lnSpc>
                <a:spcPct val="117300"/>
              </a:lnSpc>
              <a:spcBef>
                <a:spcPts val="90"/>
              </a:spcBef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Ref</a:t>
            </a:r>
            <a:r>
              <a:rPr sz="14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10MHz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Ref</a:t>
            </a:r>
            <a:r>
              <a:rPr sz="14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2730" y="1094422"/>
            <a:ext cx="1117600" cy="4453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5"/>
              </a:spcBef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1PPS </a:t>
            </a:r>
            <a:r>
              <a:rPr lang="ru-RU" sz="1400" spc="-20" dirty="0">
                <a:solidFill>
                  <a:srgbClr val="00576F"/>
                </a:solidFill>
                <a:latin typeface="+mj-lt"/>
                <a:cs typeface="Calibri"/>
              </a:rPr>
              <a:t>от потребителя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1649" y="255087"/>
            <a:ext cx="2396492" cy="2234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Отправка 1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PPS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потребителя</a:t>
            </a:r>
            <a:endParaRPr sz="1400" dirty="0">
              <a:latin typeface="+mj-lt"/>
              <a:cs typeface="Calibri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AC91120-9BB4-4BA0-87E9-72C582965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5112"/>
            <a:ext cx="6331268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Что насчет </a:t>
            </a:r>
            <a:r>
              <a:rPr lang="en-US" dirty="0"/>
              <a:t>Ethernet? </a:t>
            </a:r>
            <a:r>
              <a:rPr lang="ru-RU" dirty="0"/>
              <a:t>Хост?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6174" y="949190"/>
            <a:ext cx="6190871" cy="329641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R="3035300" lvl="1">
              <a:buSzPct val="90322"/>
              <a:tabLst>
                <a:tab pos="170815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I225</a:t>
            </a:r>
            <a:r>
              <a:rPr sz="1550" spc="9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чип на плате</a:t>
            </a:r>
          </a:p>
          <a:p>
            <a:pPr marR="3035300" lvl="1">
              <a:buSzPct val="90322"/>
              <a:tabLst>
                <a:tab pos="170815" algn="l"/>
              </a:tabLst>
            </a:pP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Обеспечивает доступ к</a:t>
            </a:r>
          </a:p>
          <a:p>
            <a:pPr marL="684000" marR="3035300" lvl="2" indent="-170815">
              <a:buSzPct val="90322"/>
              <a:buFont typeface="Arial MT"/>
              <a:buChar char="•"/>
              <a:tabLst>
                <a:tab pos="169200" algn="r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PTP /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Ethernet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домену</a:t>
            </a:r>
          </a:p>
          <a:p>
            <a:pPr marL="684000" marR="3035300" lvl="2" indent="-170815">
              <a:buSzPct val="90322"/>
              <a:buFont typeface="Arial MT"/>
              <a:buChar char="•"/>
              <a:tabLst>
                <a:tab pos="169200" algn="r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PTM / PCIe (Host CPU)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domain</a:t>
            </a:r>
          </a:p>
          <a:p>
            <a:pPr marL="182880" indent="-170180">
              <a:lnSpc>
                <a:spcPct val="100000"/>
              </a:lnSpc>
              <a:spcBef>
                <a:spcPts val="87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lang="en-US" sz="1550" dirty="0">
                <a:solidFill>
                  <a:srgbClr val="00576F"/>
                </a:solidFill>
                <a:latin typeface="+mj-lt"/>
                <a:cs typeface="Calibri"/>
              </a:rPr>
              <a:t>4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программно-определяемых </a:t>
            </a:r>
            <a:r>
              <a:rPr lang="ru-RU" sz="1550" dirty="0" err="1">
                <a:solidFill>
                  <a:srgbClr val="00576F"/>
                </a:solidFill>
                <a:latin typeface="+mj-lt"/>
                <a:cs typeface="Calibri"/>
              </a:rPr>
              <a:t>пина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en-US" sz="1550" dirty="0">
                <a:solidFill>
                  <a:srgbClr val="00576F"/>
                </a:solidFill>
                <a:latin typeface="+mj-lt"/>
                <a:cs typeface="Calibri"/>
              </a:rPr>
              <a:t>(SDP)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на</a:t>
            </a:r>
            <a:r>
              <a:rPr lang="en-US" sz="1550" dirty="0">
                <a:solidFill>
                  <a:srgbClr val="00576F"/>
                </a:solidFill>
                <a:latin typeface="+mj-lt"/>
                <a:cs typeface="Calibri"/>
              </a:rPr>
              <a:t> I225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SDP3</a:t>
            </a:r>
            <a:r>
              <a:rPr sz="1550" spc="1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/</a:t>
            </a:r>
            <a:r>
              <a:rPr sz="1550" spc="6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SDP4</a:t>
            </a:r>
            <a:r>
              <a:rPr sz="1550" spc="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,I2C</a:t>
            </a:r>
            <a:r>
              <a:rPr sz="1550" spc="6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для управления </a:t>
            </a:r>
            <a:r>
              <a:rPr sz="1550" spc="-2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sz="1550" dirty="0">
              <a:latin typeface="+mj-lt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SDP0</a:t>
            </a:r>
            <a:r>
              <a:rPr sz="1550" spc="1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в качестве входного сигнала временной метки PHC</a:t>
            </a:r>
            <a:endParaRPr sz="1550" dirty="0"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Подключен к входу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lang="ru-RU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Позволяет отправлять 1PPS в домен DPLL в качестве ссылки</a:t>
            </a:r>
            <a:endParaRPr lang="ru-RU" sz="155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50400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SDP1  PHC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выход</a:t>
            </a:r>
            <a:endParaRPr sz="155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0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Соединен с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r>
              <a:rPr sz="1400" spc="-4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выходом</a:t>
            </a:r>
            <a:endParaRPr sz="1400" dirty="0"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42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Позволяет получать 1PPS из домена DPLL в качестве ссылки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9901" y="1195450"/>
            <a:ext cx="1057275" cy="408445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25"/>
              </a:spcBef>
            </a:pP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9901" y="2490851"/>
            <a:ext cx="1057275" cy="404598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12636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995"/>
              </a:spcBef>
            </a:pP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I225</a:t>
            </a:r>
            <a:endParaRPr sz="1800">
              <a:latin typeface="+mj-lt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 flipH="1">
            <a:off x="6642100" y="3044569"/>
            <a:ext cx="444500" cy="389921"/>
          </a:xfrm>
          <a:custGeom>
            <a:avLst/>
            <a:gdLst/>
            <a:ahLst/>
            <a:cxnLst/>
            <a:rect l="l" t="t" r="r" b="b"/>
            <a:pathLst>
              <a:path w="355600" h="382270">
                <a:moveTo>
                  <a:pt x="35560" y="259587"/>
                </a:moveTo>
                <a:lnTo>
                  <a:pt x="0" y="382270"/>
                </a:lnTo>
                <a:lnTo>
                  <a:pt x="119507" y="337185"/>
                </a:lnTo>
                <a:lnTo>
                  <a:pt x="106592" y="325247"/>
                </a:lnTo>
                <a:lnTo>
                  <a:pt x="78612" y="325247"/>
                </a:lnTo>
                <a:lnTo>
                  <a:pt x="50673" y="299466"/>
                </a:lnTo>
                <a:lnTo>
                  <a:pt x="63585" y="285493"/>
                </a:lnTo>
                <a:lnTo>
                  <a:pt x="35560" y="259587"/>
                </a:lnTo>
                <a:close/>
              </a:path>
              <a:path w="355600" h="382270">
                <a:moveTo>
                  <a:pt x="63585" y="285493"/>
                </a:moveTo>
                <a:lnTo>
                  <a:pt x="50673" y="299466"/>
                </a:lnTo>
                <a:lnTo>
                  <a:pt x="78612" y="325247"/>
                </a:lnTo>
                <a:lnTo>
                  <a:pt x="91505" y="311301"/>
                </a:lnTo>
                <a:lnTo>
                  <a:pt x="63585" y="285493"/>
                </a:lnTo>
                <a:close/>
              </a:path>
              <a:path w="355600" h="382270">
                <a:moveTo>
                  <a:pt x="91505" y="311301"/>
                </a:moveTo>
                <a:lnTo>
                  <a:pt x="78612" y="325247"/>
                </a:lnTo>
                <a:lnTo>
                  <a:pt x="106592" y="325247"/>
                </a:lnTo>
                <a:lnTo>
                  <a:pt x="91505" y="311301"/>
                </a:lnTo>
                <a:close/>
              </a:path>
              <a:path w="355600" h="382270">
                <a:moveTo>
                  <a:pt x="327405" y="0"/>
                </a:moveTo>
                <a:lnTo>
                  <a:pt x="63585" y="285493"/>
                </a:lnTo>
                <a:lnTo>
                  <a:pt x="91505" y="311301"/>
                </a:lnTo>
                <a:lnTo>
                  <a:pt x="355346" y="25908"/>
                </a:lnTo>
                <a:lnTo>
                  <a:pt x="32740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5100" y="3434491"/>
            <a:ext cx="1764411" cy="4430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PCIe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25" dirty="0">
                <a:solidFill>
                  <a:srgbClr val="00576F"/>
                </a:solidFill>
                <a:latin typeface="+mj-lt"/>
                <a:cs typeface="Calibri"/>
              </a:rPr>
              <a:t>с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(PTM)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 на материнской плате</a:t>
            </a:r>
            <a:r>
              <a:rPr lang="en-US" sz="14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1771650"/>
            <a:ext cx="114300" cy="712470"/>
          </a:xfrm>
          <a:custGeom>
            <a:avLst/>
            <a:gdLst/>
            <a:ahLst/>
            <a:cxnLst/>
            <a:rect l="l" t="t" r="r" b="b"/>
            <a:pathLst>
              <a:path w="114300" h="712469">
                <a:moveTo>
                  <a:pt x="76200" y="95250"/>
                </a:moveTo>
                <a:lnTo>
                  <a:pt x="38100" y="95250"/>
                </a:lnTo>
                <a:lnTo>
                  <a:pt x="38100" y="712469"/>
                </a:lnTo>
                <a:lnTo>
                  <a:pt x="76200" y="712469"/>
                </a:lnTo>
                <a:lnTo>
                  <a:pt x="76200" y="95250"/>
                </a:lnTo>
                <a:close/>
              </a:path>
              <a:path w="114300" h="7124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124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3084" y="2031047"/>
            <a:ext cx="25590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I2C</a:t>
            </a:r>
            <a:endParaRPr sz="1400">
              <a:latin typeface="+mj-lt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77050" y="1762125"/>
            <a:ext cx="114300" cy="712470"/>
          </a:xfrm>
          <a:custGeom>
            <a:avLst/>
            <a:gdLst/>
            <a:ahLst/>
            <a:cxnLst/>
            <a:rect l="l" t="t" r="r" b="b"/>
            <a:pathLst>
              <a:path w="114300" h="712469">
                <a:moveTo>
                  <a:pt x="76200" y="95250"/>
                </a:moveTo>
                <a:lnTo>
                  <a:pt x="38100" y="95250"/>
                </a:lnTo>
                <a:lnTo>
                  <a:pt x="38100" y="712469"/>
                </a:lnTo>
                <a:lnTo>
                  <a:pt x="76200" y="712469"/>
                </a:lnTo>
                <a:lnTo>
                  <a:pt x="76200" y="95250"/>
                </a:lnTo>
                <a:close/>
              </a:path>
              <a:path w="114300" h="7124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124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9291" y="1910778"/>
            <a:ext cx="403225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6675" marR="5080" indent="-53975">
              <a:lnSpc>
                <a:spcPct val="102800"/>
              </a:lnSpc>
              <a:spcBef>
                <a:spcPts val="80"/>
              </a:spcBef>
            </a:pP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SDP0 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PPS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1756" y="1771650"/>
            <a:ext cx="114300" cy="705485"/>
          </a:xfrm>
          <a:custGeom>
            <a:avLst/>
            <a:gdLst/>
            <a:ahLst/>
            <a:cxnLst/>
            <a:rect l="l" t="t" r="r" b="b"/>
            <a:pathLst>
              <a:path w="114300" h="705485">
                <a:moveTo>
                  <a:pt x="0" y="590550"/>
                </a:moveTo>
                <a:lnTo>
                  <a:pt x="56769" y="704976"/>
                </a:lnTo>
                <a:lnTo>
                  <a:pt x="104754" y="609854"/>
                </a:lnTo>
                <a:lnTo>
                  <a:pt x="76200" y="609854"/>
                </a:lnTo>
                <a:lnTo>
                  <a:pt x="38100" y="609726"/>
                </a:lnTo>
                <a:lnTo>
                  <a:pt x="38162" y="590931"/>
                </a:lnTo>
                <a:lnTo>
                  <a:pt x="114300" y="590931"/>
                </a:lnTo>
                <a:lnTo>
                  <a:pt x="0" y="590550"/>
                </a:lnTo>
                <a:close/>
              </a:path>
              <a:path w="114300" h="705485">
                <a:moveTo>
                  <a:pt x="78232" y="0"/>
                </a:moveTo>
                <a:lnTo>
                  <a:pt x="40131" y="0"/>
                </a:lnTo>
                <a:lnTo>
                  <a:pt x="38163" y="590550"/>
                </a:lnTo>
                <a:lnTo>
                  <a:pt x="38100" y="609726"/>
                </a:lnTo>
                <a:lnTo>
                  <a:pt x="76200" y="609854"/>
                </a:lnTo>
                <a:lnTo>
                  <a:pt x="78232" y="0"/>
                </a:lnTo>
                <a:close/>
              </a:path>
              <a:path w="114300" h="705485">
                <a:moveTo>
                  <a:pt x="114300" y="590931"/>
                </a:moveTo>
                <a:lnTo>
                  <a:pt x="76263" y="590931"/>
                </a:lnTo>
                <a:lnTo>
                  <a:pt x="76200" y="609854"/>
                </a:lnTo>
                <a:lnTo>
                  <a:pt x="104754" y="609854"/>
                </a:lnTo>
                <a:lnTo>
                  <a:pt x="114300" y="590931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1234" y="1891347"/>
            <a:ext cx="40322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6675" marR="5080" indent="-53975">
              <a:lnSpc>
                <a:spcPct val="102899"/>
              </a:lnSpc>
              <a:spcBef>
                <a:spcPts val="75"/>
              </a:spcBef>
            </a:pP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SDP1 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PPS</a:t>
            </a:r>
            <a:endParaRPr sz="1400">
              <a:latin typeface="+mj-lt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0551" y="2490851"/>
            <a:ext cx="1057275" cy="546303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2060"/>
              </a:lnSpc>
            </a:pP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RJ45,</a:t>
            </a:r>
            <a:endParaRPr sz="1800" dirty="0">
              <a:latin typeface="+mj-lt"/>
              <a:cs typeface="Calibri"/>
            </a:endParaRPr>
          </a:p>
          <a:p>
            <a:pPr marL="10795" algn="ctr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Ethernet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2714625"/>
            <a:ext cx="363855" cy="114300"/>
          </a:xfrm>
          <a:custGeom>
            <a:avLst/>
            <a:gdLst/>
            <a:ahLst/>
            <a:cxnLst/>
            <a:rect l="l" t="t" r="r" b="b"/>
            <a:pathLst>
              <a:path w="36385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63854" h="114300">
                <a:moveTo>
                  <a:pt x="249427" y="0"/>
                </a:moveTo>
                <a:lnTo>
                  <a:pt x="249427" y="114300"/>
                </a:lnTo>
                <a:lnTo>
                  <a:pt x="325627" y="76200"/>
                </a:lnTo>
                <a:lnTo>
                  <a:pt x="268477" y="76200"/>
                </a:lnTo>
                <a:lnTo>
                  <a:pt x="268477" y="38100"/>
                </a:lnTo>
                <a:lnTo>
                  <a:pt x="325627" y="38100"/>
                </a:lnTo>
                <a:lnTo>
                  <a:pt x="249427" y="0"/>
                </a:lnTo>
                <a:close/>
              </a:path>
              <a:path w="36385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63854" h="114300">
                <a:moveTo>
                  <a:pt x="18186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2814" y="76200"/>
                </a:lnTo>
                <a:lnTo>
                  <a:pt x="162814" y="57150"/>
                </a:lnTo>
                <a:lnTo>
                  <a:pt x="200914" y="57150"/>
                </a:lnTo>
                <a:lnTo>
                  <a:pt x="181864" y="38100"/>
                </a:lnTo>
                <a:close/>
              </a:path>
              <a:path w="363854" h="114300">
                <a:moveTo>
                  <a:pt x="162814" y="57150"/>
                </a:moveTo>
                <a:lnTo>
                  <a:pt x="162814" y="76200"/>
                </a:lnTo>
                <a:lnTo>
                  <a:pt x="181864" y="76200"/>
                </a:lnTo>
                <a:lnTo>
                  <a:pt x="162814" y="57150"/>
                </a:lnTo>
                <a:close/>
              </a:path>
              <a:path w="363854" h="114300">
                <a:moveTo>
                  <a:pt x="249427" y="38100"/>
                </a:moveTo>
                <a:lnTo>
                  <a:pt x="200914" y="38100"/>
                </a:lnTo>
                <a:lnTo>
                  <a:pt x="200914" y="57150"/>
                </a:lnTo>
                <a:lnTo>
                  <a:pt x="162814" y="57150"/>
                </a:lnTo>
                <a:lnTo>
                  <a:pt x="181864" y="76200"/>
                </a:lnTo>
                <a:lnTo>
                  <a:pt x="249427" y="76200"/>
                </a:lnTo>
                <a:lnTo>
                  <a:pt x="249427" y="38100"/>
                </a:lnTo>
                <a:close/>
              </a:path>
              <a:path w="363854" h="114300">
                <a:moveTo>
                  <a:pt x="325627" y="38100"/>
                </a:moveTo>
                <a:lnTo>
                  <a:pt x="268477" y="38100"/>
                </a:lnTo>
                <a:lnTo>
                  <a:pt x="268477" y="76200"/>
                </a:lnTo>
                <a:lnTo>
                  <a:pt x="325627" y="76200"/>
                </a:lnTo>
                <a:lnTo>
                  <a:pt x="363727" y="57150"/>
                </a:lnTo>
                <a:lnTo>
                  <a:pt x="325627" y="38100"/>
                </a:lnTo>
                <a:close/>
              </a:path>
              <a:path w="363854" h="114300">
                <a:moveTo>
                  <a:pt x="200914" y="38100"/>
                </a:moveTo>
                <a:lnTo>
                  <a:pt x="181864" y="38100"/>
                </a:lnTo>
                <a:lnTo>
                  <a:pt x="200914" y="57150"/>
                </a:lnTo>
                <a:lnTo>
                  <a:pt x="200914" y="381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98AE8-2FED-420C-9DFC-F8CBA0317B7F}"/>
              </a:ext>
            </a:extLst>
          </p:cNvPr>
          <p:cNvSpPr txBox="1"/>
          <p:nvPr/>
        </p:nvSpPr>
        <p:spPr>
          <a:xfrm>
            <a:off x="1981200" y="4587707"/>
            <a:ext cx="6934200" cy="33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60"/>
              </a:spcBef>
              <a:buSzPct val="90322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Может соединять DPLL по оптоволокну как с </a:t>
            </a: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PCIe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, так и с PTP</a:t>
            </a:r>
            <a:r>
              <a:rPr lang="ru-RU" sz="1600" spc="-20" dirty="0">
                <a:solidFill>
                  <a:srgbClr val="00576F"/>
                </a:solidFill>
                <a:latin typeface="+mj-lt"/>
                <a:cs typeface="Calibri"/>
              </a:rPr>
              <a:t>!</a:t>
            </a:r>
            <a:endParaRPr lang="ru-RU" sz="1600" dirty="0">
              <a:latin typeface="+mj-lt"/>
              <a:cs typeface="Calibri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A574F5-2F96-4A0B-BC86-5550C1F36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350551"/>
            <a:ext cx="4100512" cy="24135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832" y="78425"/>
            <a:ext cx="7461568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Аппаратные результаты </a:t>
            </a:r>
            <a:r>
              <a:rPr lang="en-US" dirty="0"/>
              <a:t>Quantum TWTT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747432"/>
            <a:ext cx="8534400" cy="118942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83515" indent="-170815" algn="ctr">
              <a:lnSpc>
                <a:spcPct val="100000"/>
              </a:lnSpc>
              <a:spcBef>
                <a:spcPts val="93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Уровень шума измерений +/- 34 </a:t>
            </a:r>
            <a:r>
              <a:rPr lang="ru-RU" sz="1550" dirty="0" err="1">
                <a:solidFill>
                  <a:srgbClr val="00576F"/>
                </a:solidFill>
                <a:latin typeface="+mj-lt"/>
                <a:cs typeface="Calibri"/>
              </a:rPr>
              <a:t>пс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.</a:t>
            </a:r>
          </a:p>
          <a:p>
            <a:pPr marL="183515" indent="-170815" algn="ctr">
              <a:lnSpc>
                <a:spcPct val="100000"/>
              </a:lnSpc>
              <a:spcBef>
                <a:spcPts val="93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С минимальной программной начальной компенсацией, передача времени в пределах +/- 300 пикосекунд в течение 4 часов без программного контроля или вмешательства, большинство отсчетов в пределах +/- 200 пикосекунд, более 10G трансиверов LR SFP+</a:t>
            </a:r>
            <a:endParaRPr sz="1550" dirty="0">
              <a:latin typeface="+mj-lt"/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0B197B-A2C4-4228-B4B1-51774572B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95278"/>
            <a:ext cx="57150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Использование </a:t>
            </a:r>
            <a:r>
              <a:rPr lang="en-US" dirty="0"/>
              <a:t>Quantum TWTT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15265" y="1276350"/>
            <a:ext cx="5819775" cy="328019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Измерение времени с помощью SMA или U.FL внутреннего</a:t>
            </a:r>
            <a:endParaRPr lang="en-US" sz="1550" dirty="0">
              <a:solidFill>
                <a:srgbClr val="00576F"/>
              </a:solidFill>
              <a:latin typeface="Calibri"/>
              <a:cs typeface="Calibri"/>
            </a:endParaRPr>
          </a:p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Входные TDCS на DPLL могут измерять два сигнала длительностью 1 PPS с интервалом в 50 пикосекунд, если они стабильны по отношению друг к другу</a:t>
            </a:r>
            <a:endParaRPr lang="en-US" sz="1550" dirty="0">
              <a:solidFill>
                <a:srgbClr val="00576F"/>
              </a:solidFill>
              <a:latin typeface="Calibri"/>
              <a:cs typeface="Calibri"/>
            </a:endParaRPr>
          </a:p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Временная метка TOD, вводимая в DPLL, может выполнять временную метку отдельных внешних входных событий с разрешением 1 н</a:t>
            </a:r>
            <a:r>
              <a:rPr lang="en-US" sz="1550" dirty="0">
                <a:solidFill>
                  <a:srgbClr val="00576F"/>
                </a:solidFill>
                <a:latin typeface="Calibri"/>
                <a:cs typeface="Calibri"/>
              </a:rPr>
              <a:t>c</a:t>
            </a: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, аналогично временной метке PHC</a:t>
            </a:r>
            <a:endParaRPr lang="en-US" sz="1550" dirty="0">
              <a:solidFill>
                <a:srgbClr val="00576F"/>
              </a:solidFill>
              <a:latin typeface="Calibri"/>
              <a:cs typeface="Calibri"/>
            </a:endParaRPr>
          </a:p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Измерение частоты</a:t>
            </a:r>
            <a:endParaRPr sz="1550" dirty="0">
              <a:latin typeface="Calibri"/>
              <a:cs typeface="Calibri"/>
            </a:endParaRPr>
          </a:p>
          <a:p>
            <a:pPr marL="523240" marR="5080" lvl="1" indent="-170180">
              <a:lnSpc>
                <a:spcPct val="1051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Входной ВМТ накапливает фазовую погрешность, может измерять смещение частоты между двумя источниками на основе накопленной фазы</a:t>
            </a:r>
          </a:p>
          <a:p>
            <a:pPr marL="523240" marR="5080" lvl="1" indent="-170180">
              <a:lnSpc>
                <a:spcPct val="1051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Произвольно регулируемая выходная частота, от PP2S до 1 ГГц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2563" y="1885950"/>
            <a:ext cx="2771775" cy="23121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39F0F-0850-4568-9163-BB5BD0901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0642" y="2953005"/>
            <a:ext cx="1628775" cy="122872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01933"/>
            <a:ext cx="754062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2000" dirty="0"/>
              <a:t>Зачем нужна новая система двусторонней передачи времени?</a:t>
            </a:r>
            <a:endParaRPr sz="20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19298" y="811118"/>
            <a:ext cx="4252702" cy="318741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Протокол PTP позволяет относительно просто передавать время на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субмикросекундном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уровне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Самый дешевый способ передачи данных – USB/Ethernet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Текущее решение для передачи данных за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субнаносекунд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– это  White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Rabbit</a:t>
            </a:r>
            <a:endParaRPr lang="ru-RU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Основано на дорогих ПЛИС с приемопередатчиками 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 основном 1G Ethernet, недавно был выпущен 10G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Большинство систем White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Rabbit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подключаются параллельно к сети передачи данных на более высоких скоростях, таких как 100G/200G/400G и т.д. Если он используется только для измерения времени и частоты, зачем платить за Ethernet + FPGA?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6440" y="820008"/>
            <a:ext cx="3476625" cy="7561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5332" y="1952301"/>
            <a:ext cx="1628775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F3A10-0913-483D-A445-DC1814427C55}"/>
              </a:ext>
            </a:extLst>
          </p:cNvPr>
          <p:cNvSpPr txBox="1"/>
          <p:nvPr/>
        </p:nvSpPr>
        <p:spPr>
          <a:xfrm>
            <a:off x="1143000" y="4300784"/>
            <a:ext cx="601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15"/>
              </a:spcBef>
              <a:buSzPct val="89285"/>
              <a:tabLst>
                <a:tab pos="184785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Чтобы упростить распределение и измерение </a:t>
            </a: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суб</a:t>
            </a:r>
            <a:r>
              <a:rPr lang="en-US" sz="1600" dirty="0">
                <a:solidFill>
                  <a:srgbClr val="00576F"/>
                </a:solidFill>
                <a:latin typeface="+mj-lt"/>
                <a:cs typeface="Calibri"/>
              </a:rPr>
              <a:t>-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наносекундного времени, нужно более дешевое и простое решение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87EB12-71C1-4F4B-8AF3-371233E43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545" y="615661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DPLL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290" y="1504950"/>
            <a:ext cx="4999353" cy="20299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Мощные микросхемы синхронизации с несколькими входами и выходами синхронизации</a:t>
            </a:r>
          </a:p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Могут генерировать несколько выходных частот из известных входных частот</a:t>
            </a:r>
          </a:p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Могут синхронизировать выходные сигналы с использованием 1PPS</a:t>
            </a:r>
          </a:p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Вход (временной) и частотный входы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895" y="3050733"/>
            <a:ext cx="4262058" cy="1314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209550"/>
            <a:ext cx="2447925" cy="26353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86400" y="4517415"/>
            <a:ext cx="258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Renesas</a:t>
            </a:r>
            <a:r>
              <a:rPr sz="1800" spc="-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8A34001</a:t>
            </a:r>
            <a:r>
              <a:rPr sz="1800" spc="-9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Diagrams</a:t>
            </a:r>
            <a:endParaRPr sz="1800" dirty="0">
              <a:latin typeface="+mj-lt"/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15DD33-EBF9-41E5-BE91-EAD9F69F18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5022"/>
            <a:ext cx="6082468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2800" dirty="0"/>
              <a:t>Основные строительные блоки </a:t>
            </a:r>
            <a:r>
              <a:rPr lang="en-US" sz="2800" dirty="0"/>
              <a:t>DPLL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0909" y="898620"/>
            <a:ext cx="5682691" cy="4141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0" marR="153670" lvl="2">
              <a:lnSpc>
                <a:spcPct val="102699"/>
              </a:lnSpc>
              <a:buSzPct val="96000"/>
              <a:tabLst>
                <a:tab pos="868044" algn="l"/>
              </a:tabLst>
            </a:pPr>
            <a:r>
              <a:rPr lang="en-US" sz="1400" spc="85" dirty="0">
                <a:solidFill>
                  <a:srgbClr val="00576F"/>
                </a:solidFill>
                <a:latin typeface="+mj-lt"/>
                <a:cs typeface="Calibri"/>
              </a:rPr>
              <a:t>TDC (Time-to-Digital Converter)</a:t>
            </a:r>
            <a:r>
              <a:rPr lang="ru-RU" sz="1400" spc="85" dirty="0">
                <a:solidFill>
                  <a:srgbClr val="00576F"/>
                </a:solidFill>
                <a:latin typeface="+mj-lt"/>
                <a:cs typeface="Calibri"/>
              </a:rPr>
              <a:t> преобразователь времени в цифру</a:t>
            </a:r>
          </a:p>
          <a:p>
            <a:pPr marL="36000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684000" algn="l"/>
                <a:tab pos="86760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Измеряет разницу во времени или фазу между двумя входящими сигналами</a:t>
            </a:r>
          </a:p>
          <a:p>
            <a:pPr marL="36000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684000" algn="l"/>
                <a:tab pos="86760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Цифровое измерение фазы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фильтруется и используется для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цифрового создания PLL</a:t>
            </a:r>
            <a:endParaRPr lang="en-US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36000" marR="153670" lvl="2" indent="-1714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684000" algn="l"/>
                <a:tab pos="86760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Renesas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8A34001</a:t>
            </a:r>
          </a:p>
          <a:p>
            <a:pPr marL="982344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868044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Входной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TDC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может измерять интервал между двумя входами в течение 50 пикосекунд, что составляет 1пс при многократных измерениях</a:t>
            </a:r>
            <a:endParaRPr lang="en-US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982344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868044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Входной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TDC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может использоваться для работы с DPLL или просто для высокоточных измерений, даже для сигналов с частотой 1 PPS</a:t>
            </a:r>
            <a:endParaRPr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182880" indent="-170180">
              <a:lnSpc>
                <a:spcPct val="100000"/>
              </a:lnSpc>
              <a:spcBef>
                <a:spcPts val="90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TOD (Время суток)</a:t>
            </a:r>
          </a:p>
          <a:p>
            <a:pPr marL="640080" lvl="1" indent="-170180">
              <a:spcBef>
                <a:spcPts val="90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Позволяет устанавливать временную метку в зависимости от настраиваемого времени суток (аналогично PHC).</a:t>
            </a:r>
            <a:endParaRPr sz="14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123950"/>
            <a:ext cx="3301563" cy="8475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41552" y="4525236"/>
            <a:ext cx="25857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Renesas</a:t>
            </a:r>
            <a:r>
              <a:rPr sz="1600" spc="-3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8A34001</a:t>
            </a:r>
            <a:r>
              <a:rPr sz="1600" spc="-8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spc="-10" dirty="0">
                <a:solidFill>
                  <a:srgbClr val="00576F"/>
                </a:solidFill>
                <a:latin typeface="+mj-lt"/>
                <a:cs typeface="Calibri"/>
              </a:rPr>
              <a:t>Diagrams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2190750"/>
            <a:ext cx="2077974" cy="22813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7B0F8A-057C-4682-ADF7-464BD7195D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123950"/>
            <a:ext cx="5486400" cy="30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lvl="1" indent="-285750">
              <a:spcBef>
                <a:spcPts val="100"/>
              </a:spcBef>
              <a:buClr>
                <a:srgbClr val="00576F"/>
              </a:buClr>
              <a:buSzPct val="91666"/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Три основных компонента для высокоточной передачи времени</a:t>
            </a:r>
          </a:p>
          <a:p>
            <a:pPr marL="755650" lvl="1" indent="-285750">
              <a:spcBef>
                <a:spcPts val="100"/>
              </a:spcBef>
              <a:buClr>
                <a:srgbClr val="00576F"/>
              </a:buClr>
              <a:buSzPct val="91666"/>
              <a:buFont typeface="Wingdings" panose="05000000000000000000" pitchFamily="2" charset="2"/>
              <a:buChar char="§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Частотный сигнал</a:t>
            </a:r>
            <a:endParaRPr lang="en-US" sz="1600" dirty="0">
              <a:latin typeface="+mj-lt"/>
              <a:cs typeface="Calibri"/>
            </a:endParaRPr>
          </a:p>
          <a:p>
            <a:pPr marL="867410" lvl="2" indent="-170815">
              <a:lnSpc>
                <a:spcPct val="100000"/>
              </a:lnSpc>
              <a:spcBef>
                <a:spcPts val="470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Обеспечивает стабильный промежуток времени между сигналами времени</a:t>
            </a:r>
          </a:p>
          <a:p>
            <a:pPr marL="867410" lvl="2" indent="-170815">
              <a:lnSpc>
                <a:spcPct val="100000"/>
              </a:lnSpc>
              <a:spcBef>
                <a:spcPts val="470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Sync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-E для сетей Ethernet</a:t>
            </a:r>
          </a:p>
          <a:p>
            <a:pPr marL="638810" lvl="1" indent="-285750">
              <a:spcBef>
                <a:spcPts val="385"/>
              </a:spcBef>
              <a:buSzPct val="91666"/>
              <a:buFont typeface="Wingdings" panose="05000000000000000000" pitchFamily="2" charset="2"/>
              <a:buChar char="§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Сигнал времени</a:t>
            </a:r>
          </a:p>
          <a:p>
            <a:pPr marL="982345" lvl="2" indent="-285750">
              <a:lnSpc>
                <a:spcPct val="100000"/>
              </a:lnSpc>
              <a:spcBef>
                <a:spcPts val="470"/>
              </a:spcBef>
              <a:buSzPct val="90000"/>
              <a:buFont typeface="Arial" panose="020B0604020202020204" pitchFamily="34" charset="0"/>
              <a:buChar char="•"/>
              <a:tabLst>
                <a:tab pos="8674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n PTP , это временная метка во фрейме Ethernet</a:t>
            </a:r>
            <a:endParaRPr lang="en-US" sz="1600" dirty="0">
              <a:latin typeface="+mj-lt"/>
              <a:cs typeface="Calibri"/>
            </a:endParaRPr>
          </a:p>
          <a:p>
            <a:pPr marL="638810" lvl="1" indent="-285750">
              <a:lnSpc>
                <a:spcPct val="100000"/>
              </a:lnSpc>
              <a:spcBef>
                <a:spcPts val="385"/>
              </a:spcBef>
              <a:buSzPct val="91666"/>
              <a:buFont typeface="Wingdings" panose="05000000000000000000" pitchFamily="2" charset="2"/>
              <a:buChar char="§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Дополнительные данные</a:t>
            </a:r>
            <a:endParaRPr lang="en-US" sz="1600" dirty="0">
              <a:latin typeface="+mj-lt"/>
              <a:cs typeface="Calibri"/>
            </a:endParaRPr>
          </a:p>
          <a:p>
            <a:pPr marL="867410" lvl="2" indent="-170815">
              <a:lnSpc>
                <a:spcPct val="100000"/>
              </a:lnSpc>
              <a:spcBef>
                <a:spcPts val="395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Пример: Информация о качестве часов, времени суток и качестве GNSS</a:t>
            </a:r>
            <a:endParaRPr sz="16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19812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TWTT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962150"/>
            <a:ext cx="3080625" cy="10101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D28133-C0C7-490C-8DBA-381AFA988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08678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Передача частоты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8119" y="1657350"/>
            <a:ext cx="4271204" cy="213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spc="-10" dirty="0">
                <a:solidFill>
                  <a:srgbClr val="00576F"/>
                </a:solidFill>
                <a:latin typeface="+mj-lt"/>
                <a:cs typeface="Calibri"/>
              </a:rPr>
              <a:t>Основной целью DPLL является передача частота</a:t>
            </a:r>
            <a:endParaRPr sz="1600" dirty="0">
              <a:latin typeface="+mj-lt"/>
              <a:cs typeface="Calibri"/>
            </a:endParaRPr>
          </a:p>
          <a:p>
            <a:pPr marL="524510" lvl="1" indent="-171450">
              <a:lnSpc>
                <a:spcPct val="100000"/>
              </a:lnSpc>
              <a:spcBef>
                <a:spcPts val="395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Известные входные данные, генерируйте выходные данные из этого</a:t>
            </a:r>
            <a:endParaRPr sz="1600" dirty="0">
              <a:latin typeface="+mj-lt"/>
              <a:cs typeface="Calibri"/>
            </a:endParaRPr>
          </a:p>
          <a:p>
            <a:pPr marL="184150" marR="90805" indent="-171450">
              <a:lnSpc>
                <a:spcPct val="99100"/>
              </a:lnSpc>
              <a:spcBef>
                <a:spcPts val="865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Примечание: “Низкоскоростные” SFP-приемопередатчики 1G / 10G могут передавать тактовые сигналы частотой выше 10 МГц!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309" y="2038350"/>
            <a:ext cx="4271204" cy="1314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6DFF54-2553-4869-A0F2-81FBF629B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08678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pc="-20" dirty="0"/>
              <a:t>Передача времени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07646"/>
            <a:ext cx="3733800" cy="2717026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7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Большинство </a:t>
            </a:r>
            <a:r>
              <a:rPr lang="en-US" sz="16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поддерживают </a:t>
            </a:r>
            <a:r>
              <a:rPr lang="en-US" sz="1600" dirty="0" err="1">
                <a:solidFill>
                  <a:srgbClr val="00576F"/>
                </a:solidFill>
                <a:latin typeface="+mj-lt"/>
                <a:cs typeface="Calibri"/>
              </a:rPr>
              <a:t>ePPS</a:t>
            </a:r>
            <a:endParaRPr sz="1600" dirty="0">
              <a:latin typeface="+mj-lt"/>
              <a:cs typeface="Calibri"/>
            </a:endParaRP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Встраивает / связывает временной</a:t>
            </a:r>
            <a:r>
              <a:rPr lang="en-US" sz="16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сигнал (1PPS) с тактовым сигналом</a:t>
            </a: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ШИМ тактовых сигналов, тактовый фронт которых связан с временным сигналом</a:t>
            </a: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Также может извлекать этот </a:t>
            </a: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ePPS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и</a:t>
            </a:r>
          </a:p>
          <a:p>
            <a:pPr marL="353060" lvl="1">
              <a:lnSpc>
                <a:spcPts val="2130"/>
              </a:lnSpc>
              <a:spcBef>
                <a:spcPts val="470"/>
              </a:spcBef>
              <a:buSzPct val="91666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выводить в виде дискретного сигнала 1PPS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543" y="1123950"/>
            <a:ext cx="4070257" cy="24916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0" y="3867150"/>
            <a:ext cx="258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576F"/>
                </a:solidFill>
                <a:latin typeface="+mj-lt"/>
                <a:cs typeface="Calibri"/>
              </a:rPr>
              <a:t>Renesas</a:t>
            </a:r>
            <a:r>
              <a:rPr spc="-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dirty="0">
                <a:solidFill>
                  <a:srgbClr val="00576F"/>
                </a:solidFill>
                <a:latin typeface="+mj-lt"/>
                <a:cs typeface="Calibri"/>
              </a:rPr>
              <a:t>8A34001</a:t>
            </a:r>
            <a:r>
              <a:rPr spc="-9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pc="-10" dirty="0">
                <a:solidFill>
                  <a:srgbClr val="00576F"/>
                </a:solidFill>
                <a:latin typeface="+mj-lt"/>
                <a:cs typeface="Calibri"/>
              </a:rPr>
              <a:t>Diagrams</a:t>
            </a:r>
            <a:endParaRPr dirty="0">
              <a:latin typeface="+mj-lt"/>
              <a:cs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827EB5-F69B-471C-AE73-79BE0D225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212011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pc="-10" dirty="0"/>
              <a:t>Передача данных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819150"/>
            <a:ext cx="3928745" cy="41808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Модули DPLL поддерживают передачу данных с помощью ШИМ</a:t>
            </a:r>
            <a:endParaRPr sz="1400" dirty="0">
              <a:latin typeface="+mj-lt"/>
              <a:cs typeface="Calibri"/>
            </a:endParaRPr>
          </a:p>
          <a:p>
            <a:pPr marL="523240" marR="57150" lvl="1" indent="-170180">
              <a:lnSpc>
                <a:spcPct val="105100"/>
              </a:lnSpc>
              <a:spcBef>
                <a:spcPts val="375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После подачи сигнала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ePPS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продолжает модулировать тактовую частоту для кодирования кадра(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ов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)</a:t>
            </a:r>
          </a:p>
          <a:p>
            <a:pPr marL="523240" marR="57150" lvl="1" indent="-170180">
              <a:lnSpc>
                <a:spcPct val="105100"/>
              </a:lnSpc>
              <a:spcBef>
                <a:spcPts val="375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Два механизма</a:t>
            </a:r>
            <a:endParaRPr sz="1400" dirty="0">
              <a:latin typeface="+mj-lt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470"/>
              </a:spcBef>
              <a:buSzPct val="89285"/>
              <a:buFont typeface="Arial MT"/>
              <a:buChar char="•"/>
              <a:tabLst>
                <a:tab pos="868044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r>
              <a:rPr sz="1400" spc="-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кадр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7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11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полезных данных</a:t>
            </a:r>
            <a:endParaRPr sz="1400" dirty="0">
              <a:latin typeface="+mj-lt"/>
              <a:cs typeface="Calibri"/>
            </a:endParaRPr>
          </a:p>
          <a:p>
            <a:pPr marL="1209040" marR="213995" lvl="3" indent="-169545">
              <a:lnSpc>
                <a:spcPts val="1430"/>
              </a:lnSpc>
              <a:spcBef>
                <a:spcPts val="450"/>
              </a:spcBef>
              <a:buSzPct val="87500"/>
              <a:buFont typeface="Arial MT"/>
              <a:buChar char="•"/>
              <a:tabLst>
                <a:tab pos="1211580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6</a:t>
            </a:r>
            <a:r>
              <a:rPr sz="1400" spc="-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байт секунды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4</a:t>
            </a:r>
            <a:r>
              <a:rPr sz="1400" spc="-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 err="1">
                <a:solidFill>
                  <a:srgbClr val="00576F"/>
                </a:solidFill>
                <a:latin typeface="+mj-lt"/>
                <a:cs typeface="Calibri"/>
              </a:rPr>
              <a:t>бйта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 наносекунды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6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65" dirty="0">
                <a:solidFill>
                  <a:srgbClr val="00576F"/>
                </a:solidFill>
                <a:latin typeface="+mj-lt"/>
                <a:cs typeface="Calibri"/>
              </a:rPr>
              <a:t>   </a:t>
            </a:r>
            <a:r>
              <a:rPr sz="1400" spc="-50" dirty="0">
                <a:solidFill>
                  <a:srgbClr val="00576F"/>
                </a:solidFill>
                <a:latin typeface="+mj-lt"/>
                <a:cs typeface="Calibri"/>
              </a:rPr>
              <a:t>1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байт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субнаносекунды</a:t>
            </a:r>
            <a:endParaRPr sz="1400" dirty="0">
              <a:latin typeface="+mj-lt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395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6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байт секунды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4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8,918,062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лет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!</a:t>
            </a:r>
            <a:endParaRPr sz="1400" dirty="0">
              <a:latin typeface="+mj-lt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360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4</a:t>
            </a:r>
            <a:r>
              <a:rPr sz="14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байт секунды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400" spc="-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136</a:t>
            </a:r>
            <a:r>
              <a:rPr sz="14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20" dirty="0">
                <a:solidFill>
                  <a:srgbClr val="00576F"/>
                </a:solidFill>
                <a:latin typeface="+mj-lt"/>
                <a:cs typeface="Calibri"/>
              </a:rPr>
              <a:t>лет</a:t>
            </a:r>
            <a:endParaRPr sz="1400" dirty="0">
              <a:latin typeface="+mj-lt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390"/>
              </a:spcBef>
              <a:buSzPct val="89285"/>
              <a:buFont typeface="Arial MT"/>
              <a:buChar char="•"/>
              <a:tabLst>
                <a:tab pos="868044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PWM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FIFO</a:t>
            </a:r>
            <a:endParaRPr sz="1400" dirty="0">
              <a:latin typeface="+mj-lt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475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lang="en-US" sz="1400" spc="-10" dirty="0">
                <a:solidFill>
                  <a:srgbClr val="00576F"/>
                </a:solidFill>
                <a:latin typeface="+mj-lt"/>
                <a:cs typeface="Calibri"/>
              </a:rPr>
              <a:t>FIFO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для чтения/записи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1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128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20" dirty="0">
                <a:solidFill>
                  <a:srgbClr val="00576F"/>
                </a:solidFill>
                <a:latin typeface="+mj-lt"/>
                <a:cs typeface="Calibri"/>
              </a:rPr>
              <a:t>байт</a:t>
            </a:r>
            <a:endParaRPr sz="1400" dirty="0">
              <a:latin typeface="+mj-lt"/>
              <a:cs typeface="Calibri"/>
            </a:endParaRPr>
          </a:p>
          <a:p>
            <a:pPr marL="523240" marR="5080" lvl="1" indent="-170180">
              <a:lnSpc>
                <a:spcPct val="1049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r>
              <a:rPr sz="1400" spc="6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4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FIFO</a:t>
            </a:r>
            <a:r>
              <a:rPr sz="1400" spc="6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65" dirty="0">
                <a:solidFill>
                  <a:srgbClr val="00576F"/>
                </a:solidFill>
                <a:latin typeface="+mj-lt"/>
                <a:cs typeface="Calibri"/>
              </a:rPr>
              <a:t>обеспечивает произвольную двустороннюю передачу пользовательских данных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301" y="4208145"/>
            <a:ext cx="258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Renesas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8A34001</a:t>
            </a:r>
            <a:r>
              <a:rPr sz="1800" spc="-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Diagrams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0825" y="2282186"/>
            <a:ext cx="4797649" cy="11156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6886" y="209851"/>
            <a:ext cx="1501016" cy="18552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1600" y="3621960"/>
            <a:ext cx="2565828" cy="362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6A10FD-35F4-41A1-9726-DB4621C062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8322"/>
            <a:ext cx="5029200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Аппаратный дизайн</a:t>
            </a:r>
            <a:r>
              <a:rPr lang="en-US" dirty="0"/>
              <a:t> Quantum TWTT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29472" y="1200150"/>
            <a:ext cx="5410200" cy="30348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buSzPct val="90322"/>
              <a:tabLst>
                <a:tab pos="18288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r>
              <a:rPr sz="1600" spc="1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 дизайном по оптоволокну</a:t>
            </a:r>
            <a:endParaRPr sz="1600" dirty="0">
              <a:latin typeface="+mj-lt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I225</a:t>
            </a:r>
            <a:r>
              <a:rPr sz="1600" spc="10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spc="-25" dirty="0">
                <a:solidFill>
                  <a:srgbClr val="00576F"/>
                </a:solidFill>
                <a:latin typeface="+mj-lt"/>
                <a:cs typeface="Calibri"/>
              </a:rPr>
              <a:t>сетевой контроллер</a:t>
            </a:r>
            <a:endParaRPr sz="1600" dirty="0">
              <a:latin typeface="+mj-lt"/>
              <a:cs typeface="Calibri"/>
            </a:endParaRPr>
          </a:p>
          <a:p>
            <a:pPr marL="523875" lvl="1" indent="-170815">
              <a:lnSpc>
                <a:spcPct val="100000"/>
              </a:lnSpc>
              <a:spcBef>
                <a:spcPts val="465"/>
              </a:spcBef>
              <a:buSzPct val="90322"/>
              <a:buFont typeface="Arial MT"/>
              <a:buChar char="•"/>
              <a:tabLst>
                <a:tab pos="523875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8A34001</a:t>
            </a:r>
            <a:r>
              <a:rPr sz="1600" spc="14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spc="-2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sz="1600" dirty="0">
              <a:latin typeface="+mj-lt"/>
              <a:cs typeface="Calibri"/>
            </a:endParaRPr>
          </a:p>
          <a:p>
            <a:pPr marL="629285" marR="5080" lvl="3" indent="-172085">
              <a:spcBef>
                <a:spcPts val="395"/>
              </a:spcBef>
              <a:buSzPct val="89285"/>
              <a:buFont typeface="Arial MT"/>
              <a:buChar char="•"/>
              <a:tabLst>
                <a:tab pos="172085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4 SFP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соединения для двунаправленных линий связи</a:t>
            </a:r>
            <a:endParaRPr sz="16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627380" marR="36195" lvl="2" indent="-170180">
              <a:spcBef>
                <a:spcPts val="500"/>
              </a:spcBef>
              <a:buSzPct val="90322"/>
              <a:buFont typeface="Arial MT"/>
              <a:buChar char="•"/>
              <a:tabLst>
                <a:tab pos="17018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SiT550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3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 “Super-TCXO”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локальный осциллятор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+/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10ppb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2</a:t>
            </a:r>
            <a:r>
              <a:rPr sz="1600" spc="13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SMA,</a:t>
            </a:r>
            <a:r>
              <a:rPr sz="1600" spc="8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настраиваемых входа выхода</a:t>
            </a:r>
            <a:endParaRPr sz="1600" dirty="0">
              <a:latin typeface="+mj-lt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U.FL для любых запасных входов или выходов DPLL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Тактовый буфер для передачи 100МГц в DPLL, для реализации PFM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Гнездо для GNSS M.2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171" y="2589953"/>
            <a:ext cx="2762250" cy="21983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D551B5-5D03-43D6-AC7D-8AD2188A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71" y="167451"/>
            <a:ext cx="2684357" cy="23860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B2AC4F-6BC4-4C88-AE8E-5B3931549E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938</Words>
  <Application>Microsoft Office PowerPoint</Application>
  <PresentationFormat>Экран (16:9)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Wingdings</vt:lpstr>
      <vt:lpstr>Тема Office</vt:lpstr>
      <vt:lpstr>Презентация PowerPoint</vt:lpstr>
      <vt:lpstr>Зачем нужна новая система двусторонней передачи времени?</vt:lpstr>
      <vt:lpstr>DPLL</vt:lpstr>
      <vt:lpstr>Основные строительные блоки DPLL</vt:lpstr>
      <vt:lpstr>TWTT</vt:lpstr>
      <vt:lpstr>Передача частоты</vt:lpstr>
      <vt:lpstr>Передача времени</vt:lpstr>
      <vt:lpstr>Передача данных</vt:lpstr>
      <vt:lpstr>Аппаратный дизайн Quantum TWTT</vt:lpstr>
      <vt:lpstr>Перенос времени при проектировании</vt:lpstr>
      <vt:lpstr>Что насчет Ethernet? Хост?</vt:lpstr>
      <vt:lpstr>Аппаратные результаты Quantum TWTT</vt:lpstr>
      <vt:lpstr>Использование Quantum TWTT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SHIWA</cp:lastModifiedBy>
  <cp:revision>10</cp:revision>
  <dcterms:created xsi:type="dcterms:W3CDTF">2025-05-11T12:22:09Z</dcterms:created>
  <dcterms:modified xsi:type="dcterms:W3CDTF">2025-07-12T16:28:27Z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2024-10-23T00:00:00Z</vt:filetime>
  </property>
  <property fmtid="{D5CDD505-2E9C-101B-9397-08002B2CF9AE}" pid="3" name="LastSaved">
    <vt:filetime>2025-05-11T00:00:00Z</vt:filetime>
  </property>
</Properties>
</file>