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6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7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8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9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0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1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12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13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5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6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17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8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9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0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21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timistic Display" panose="020B0604020202020204" charset="0"/>
      <p:bold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="" r:id="rId31" roundtripDataSignature="AMtx7mhNngTpdb6Kst2mlBop8mV18dU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heme" Target="../theme/theme2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5" Type="http://schemas.openxmlformats.org/officeDocument/2006/relationships/slide" Target="../slides/slide12.xml"/><Relationship Id="rId4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5" Type="http://schemas.openxmlformats.org/officeDocument/2006/relationships/slide" Target="../slides/slide13.xml"/><Relationship Id="rId4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4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4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slide" Target="../slides/slide17.xml"/><Relationship Id="rId4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4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4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4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slide" Target="../slides/slide5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7" name="Google Shape;407;p1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14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t>Вариация работы</a:t>
            </a:r>
          </a:p>
        </p:txBody>
      </p:sp>
      <p:sp>
        <p:nvSpPr>
          <p:cNvPr id="440" name="Google Shape;440;p14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47" name="Google Shape;447;p1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55" name="Google Shape;455;p16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57" name="Google Shape;557;p1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63" name="Google Shape;563;p1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0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0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13" name="Google Shape;613;p20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7" name="Google Shape;677;p2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3" name="Google Shape;683;p2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9" name="Google Shape;689;p24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55" name="Google Shape;355;p10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4" name="Google Shape;394;p1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tags" Target="../tags/tag197.xml"/><Relationship Id="rId26" Type="http://schemas.openxmlformats.org/officeDocument/2006/relationships/image" Target="../media/image9.png"/><Relationship Id="rId3" Type="http://schemas.openxmlformats.org/officeDocument/2006/relationships/tags" Target="../tags/tag182.xml"/><Relationship Id="rId21" Type="http://schemas.openxmlformats.org/officeDocument/2006/relationships/tags" Target="../tags/tag200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tags" Target="../tags/tag196.xml"/><Relationship Id="rId25" Type="http://schemas.openxmlformats.org/officeDocument/2006/relationships/image" Target="../media/image8.png"/><Relationship Id="rId2" Type="http://schemas.openxmlformats.org/officeDocument/2006/relationships/tags" Target="../tags/tag181.xml"/><Relationship Id="rId16" Type="http://schemas.openxmlformats.org/officeDocument/2006/relationships/tags" Target="../tags/tag195.xml"/><Relationship Id="rId20" Type="http://schemas.openxmlformats.org/officeDocument/2006/relationships/tags" Target="../tags/tag199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24" Type="http://schemas.openxmlformats.org/officeDocument/2006/relationships/image" Target="../media/image7.jpeg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23" Type="http://schemas.openxmlformats.org/officeDocument/2006/relationships/notesSlide" Target="../notesSlides/notesSlide10.xml"/><Relationship Id="rId10" Type="http://schemas.openxmlformats.org/officeDocument/2006/relationships/tags" Target="../tags/tag189.xml"/><Relationship Id="rId19" Type="http://schemas.openxmlformats.org/officeDocument/2006/relationships/tags" Target="../tags/tag198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image" Target="../media/image12.jpe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image" Target="../media/image11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15.xml"/><Relationship Id="rId7" Type="http://schemas.openxmlformats.org/officeDocument/2006/relationships/image" Target="../media/image14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6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9" Type="http://schemas.openxmlformats.org/officeDocument/2006/relationships/tags" Target="../tags/tag266.xml"/><Relationship Id="rId21" Type="http://schemas.openxmlformats.org/officeDocument/2006/relationships/tags" Target="../tags/tag248.xml"/><Relationship Id="rId34" Type="http://schemas.openxmlformats.org/officeDocument/2006/relationships/tags" Target="../tags/tag261.xml"/><Relationship Id="rId42" Type="http://schemas.openxmlformats.org/officeDocument/2006/relationships/tags" Target="../tags/tag269.xml"/><Relationship Id="rId47" Type="http://schemas.openxmlformats.org/officeDocument/2006/relationships/image" Target="../media/image3.png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9" Type="http://schemas.openxmlformats.org/officeDocument/2006/relationships/tags" Target="../tags/tag256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32" Type="http://schemas.openxmlformats.org/officeDocument/2006/relationships/tags" Target="../tags/tag259.xml"/><Relationship Id="rId37" Type="http://schemas.openxmlformats.org/officeDocument/2006/relationships/tags" Target="../tags/tag264.xml"/><Relationship Id="rId40" Type="http://schemas.openxmlformats.org/officeDocument/2006/relationships/tags" Target="../tags/tag26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36" Type="http://schemas.openxmlformats.org/officeDocument/2006/relationships/tags" Target="../tags/tag263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31" Type="http://schemas.openxmlformats.org/officeDocument/2006/relationships/tags" Target="../tags/tag258.xml"/><Relationship Id="rId44" Type="http://schemas.openxmlformats.org/officeDocument/2006/relationships/tags" Target="../tags/tag271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tags" Target="../tags/tag257.xml"/><Relationship Id="rId35" Type="http://schemas.openxmlformats.org/officeDocument/2006/relationships/tags" Target="../tags/tag262.xml"/><Relationship Id="rId43" Type="http://schemas.openxmlformats.org/officeDocument/2006/relationships/tags" Target="../tags/tag270.xml"/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33" Type="http://schemas.openxmlformats.org/officeDocument/2006/relationships/tags" Target="../tags/tag260.xml"/><Relationship Id="rId38" Type="http://schemas.openxmlformats.org/officeDocument/2006/relationships/tags" Target="../tags/tag265.xml"/><Relationship Id="rId46" Type="http://schemas.openxmlformats.org/officeDocument/2006/relationships/notesSlide" Target="../notesSlides/notesSlide16.xml"/><Relationship Id="rId20" Type="http://schemas.openxmlformats.org/officeDocument/2006/relationships/tags" Target="../tags/tag247.xml"/><Relationship Id="rId41" Type="http://schemas.openxmlformats.org/officeDocument/2006/relationships/tags" Target="../tags/tag26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26" Type="http://schemas.openxmlformats.org/officeDocument/2006/relationships/tags" Target="../tags/tag299.xml"/><Relationship Id="rId39" Type="http://schemas.openxmlformats.org/officeDocument/2006/relationships/tags" Target="../tags/tag312.xml"/><Relationship Id="rId21" Type="http://schemas.openxmlformats.org/officeDocument/2006/relationships/tags" Target="../tags/tag294.xml"/><Relationship Id="rId34" Type="http://schemas.openxmlformats.org/officeDocument/2006/relationships/tags" Target="../tags/tag307.xml"/><Relationship Id="rId42" Type="http://schemas.openxmlformats.org/officeDocument/2006/relationships/tags" Target="../tags/tag315.xml"/><Relationship Id="rId47" Type="http://schemas.openxmlformats.org/officeDocument/2006/relationships/tags" Target="../tags/tag320.xml"/><Relationship Id="rId50" Type="http://schemas.openxmlformats.org/officeDocument/2006/relationships/tags" Target="../tags/tag323.xml"/><Relationship Id="rId55" Type="http://schemas.openxmlformats.org/officeDocument/2006/relationships/notesSlide" Target="../notesSlides/notesSlide17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6" Type="http://schemas.openxmlformats.org/officeDocument/2006/relationships/tags" Target="../tags/tag289.xml"/><Relationship Id="rId29" Type="http://schemas.openxmlformats.org/officeDocument/2006/relationships/tags" Target="../tags/tag302.xml"/><Relationship Id="rId11" Type="http://schemas.openxmlformats.org/officeDocument/2006/relationships/tags" Target="../tags/tag284.xml"/><Relationship Id="rId24" Type="http://schemas.openxmlformats.org/officeDocument/2006/relationships/tags" Target="../tags/tag297.xml"/><Relationship Id="rId32" Type="http://schemas.openxmlformats.org/officeDocument/2006/relationships/tags" Target="../tags/tag305.xml"/><Relationship Id="rId37" Type="http://schemas.openxmlformats.org/officeDocument/2006/relationships/tags" Target="../tags/tag310.xml"/><Relationship Id="rId40" Type="http://schemas.openxmlformats.org/officeDocument/2006/relationships/tags" Target="../tags/tag313.xml"/><Relationship Id="rId45" Type="http://schemas.openxmlformats.org/officeDocument/2006/relationships/tags" Target="../tags/tag318.xml"/><Relationship Id="rId53" Type="http://schemas.openxmlformats.org/officeDocument/2006/relationships/tags" Target="../tags/tag326.xml"/><Relationship Id="rId5" Type="http://schemas.openxmlformats.org/officeDocument/2006/relationships/tags" Target="../tags/tag278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31" Type="http://schemas.openxmlformats.org/officeDocument/2006/relationships/tags" Target="../tags/tag304.xml"/><Relationship Id="rId44" Type="http://schemas.openxmlformats.org/officeDocument/2006/relationships/tags" Target="../tags/tag317.xml"/><Relationship Id="rId52" Type="http://schemas.openxmlformats.org/officeDocument/2006/relationships/tags" Target="../tags/tag325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Relationship Id="rId27" Type="http://schemas.openxmlformats.org/officeDocument/2006/relationships/tags" Target="../tags/tag300.xml"/><Relationship Id="rId30" Type="http://schemas.openxmlformats.org/officeDocument/2006/relationships/tags" Target="../tags/tag303.xml"/><Relationship Id="rId35" Type="http://schemas.openxmlformats.org/officeDocument/2006/relationships/tags" Target="../tags/tag308.xml"/><Relationship Id="rId43" Type="http://schemas.openxmlformats.org/officeDocument/2006/relationships/tags" Target="../tags/tag316.xml"/><Relationship Id="rId48" Type="http://schemas.openxmlformats.org/officeDocument/2006/relationships/tags" Target="../tags/tag321.xml"/><Relationship Id="rId56" Type="http://schemas.openxmlformats.org/officeDocument/2006/relationships/image" Target="../media/image3.png"/><Relationship Id="rId8" Type="http://schemas.openxmlformats.org/officeDocument/2006/relationships/tags" Target="../tags/tag281.xml"/><Relationship Id="rId51" Type="http://schemas.openxmlformats.org/officeDocument/2006/relationships/tags" Target="../tags/tag324.xml"/><Relationship Id="rId3" Type="http://schemas.openxmlformats.org/officeDocument/2006/relationships/tags" Target="../tags/tag276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tags" Target="../tags/tag298.xml"/><Relationship Id="rId33" Type="http://schemas.openxmlformats.org/officeDocument/2006/relationships/tags" Target="../tags/tag306.xml"/><Relationship Id="rId38" Type="http://schemas.openxmlformats.org/officeDocument/2006/relationships/tags" Target="../tags/tag311.xml"/><Relationship Id="rId46" Type="http://schemas.openxmlformats.org/officeDocument/2006/relationships/tags" Target="../tags/tag319.xml"/><Relationship Id="rId20" Type="http://schemas.openxmlformats.org/officeDocument/2006/relationships/tags" Target="../tags/tag293.xml"/><Relationship Id="rId41" Type="http://schemas.openxmlformats.org/officeDocument/2006/relationships/tags" Target="../tags/tag314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28" Type="http://schemas.openxmlformats.org/officeDocument/2006/relationships/tags" Target="../tags/tag301.xml"/><Relationship Id="rId36" Type="http://schemas.openxmlformats.org/officeDocument/2006/relationships/tags" Target="../tags/tag309.xml"/><Relationship Id="rId49" Type="http://schemas.openxmlformats.org/officeDocument/2006/relationships/tags" Target="../tags/tag3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image" Target="../media/image19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95.xml"/><Relationship Id="rId7" Type="http://schemas.openxmlformats.org/officeDocument/2006/relationships/image" Target="../media/image1.gif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image" Target="../media/image3.png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notesSlide" Target="../notesSlides/notesSlide7.xml"/><Relationship Id="rId8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image" Target="../media/image3.png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tags" Target="../tags/tag153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image" Target="../media/image4.png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notesSlide" Target="../notesSlides/notesSlide8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41.xml"/><Relationship Id="rId3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image" Target="../media/image6.jpeg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../media/image5.jpe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image" Target="../media/image3.png"/><Relationship Id="rId5" Type="http://schemas.openxmlformats.org/officeDocument/2006/relationships/tags" Target="../tags/tag174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173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>Окно неопределенности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593020"/>
            <a:ext cx="9144000" cy="66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76400" y="31985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Эксперимент</a:t>
            </a:r>
            <a:endParaRPr dirty="0"/>
          </a:p>
        </p:txBody>
      </p:sp>
      <p:pic>
        <p:nvPicPr>
          <p:cNvPr id="410" name="Google Shape;410;p12"/>
          <p:cNvPicPr preferRelativeResize="0"/>
          <p:nvPr>
            <p:custDataLst>
              <p:tags r:id="rId2"/>
            </p:custDataLst>
          </p:nvPr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805744" y="365125"/>
            <a:ext cx="5126764" cy="26595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2"/>
          <p:cNvGrpSpPr/>
          <p:nvPr>
            <p:custDataLst>
              <p:tags r:id="rId3"/>
            </p:custDataLst>
          </p:nvPr>
        </p:nvGrpSpPr>
        <p:grpSpPr>
          <a:xfrm>
            <a:off x="373899" y="3123516"/>
            <a:ext cx="7010401" cy="3369359"/>
            <a:chOff x="83250" y="746000"/>
            <a:chExt cx="8908351" cy="4465486"/>
          </a:xfrm>
        </p:grpSpPr>
        <p:sp>
          <p:nvSpPr>
            <p:cNvPr id="412" name="Google Shape;412;p12"/>
            <p:cNvSpPr/>
            <p:nvPr>
              <p:custDataLst>
                <p:tags r:id="rId5"/>
              </p:custDataLst>
            </p:nvPr>
          </p:nvSpPr>
          <p:spPr>
            <a:xfrm>
              <a:off x="180625" y="746000"/>
              <a:ext cx="1916100" cy="1468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>
              <p:custDataLst>
                <p:tags r:id="rId6"/>
              </p:custDataLst>
            </p:nvPr>
          </p:nvSpPr>
          <p:spPr>
            <a:xfrm>
              <a:off x="832550" y="1389900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Спереди конец 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4" name="Google Shape;414;p12"/>
            <p:cNvPicPr preferRelativeResize="0"/>
            <p:nvPr>
              <p:custDataLst>
                <p:tags r:id="rId7"/>
              </p:custDataLst>
            </p:nvPr>
          </p:nvPicPr>
          <p:blipFill>
            <a:blip r:embed="rId25">
              <a:alphaModFix/>
            </a:blip>
            <a:stretch>
              <a:fillRect/>
            </a:stretch>
          </p:blipFill>
          <p:spPr>
            <a:xfrm>
              <a:off x="238750" y="898575"/>
              <a:ext cx="821750" cy="4285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5" name="Google Shape;415;p12"/>
            <p:cNvCxnSpPr/>
            <p:nvPr>
              <p:custDataLst>
                <p:tags r:id="rId8"/>
              </p:custDataLst>
            </p:nvPr>
          </p:nvCxnSpPr>
          <p:spPr>
            <a:xfrm rot="-5400000" flipH="1">
              <a:off x="490850" y="1338825"/>
              <a:ext cx="392700" cy="290700"/>
            </a:xfrm>
            <a:prstGeom prst="bentConnector3">
              <a:avLst>
                <a:gd name="adj1" fmla="val -62234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6" name="Google Shape;416;p12"/>
            <p:cNvSpPr/>
            <p:nvPr>
              <p:custDataLst>
                <p:tags r:id="rId9"/>
              </p:custDataLst>
            </p:nvPr>
          </p:nvSpPr>
          <p:spPr>
            <a:xfrm>
              <a:off x="696625" y="2571750"/>
              <a:ext cx="8841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Сеть (TCs)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>
              <p:custDataLst>
                <p:tags r:id="rId10"/>
              </p:custDataLst>
            </p:nvPr>
          </p:nvSpPr>
          <p:spPr>
            <a:xfrm>
              <a:off x="596875" y="3690725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Конец узла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8" name="Google Shape;418;p12"/>
            <p:cNvCxnSpPr>
              <a:endCxn id="416" idx="3"/>
            </p:cNvCxnSpPr>
            <p:nvPr>
              <p:custDataLst>
                <p:tags r:id="rId11"/>
              </p:custDataLst>
            </p:nvPr>
          </p:nvCxnSpPr>
          <p:spPr>
            <a:xfrm rot="5400000">
              <a:off x="1361425" y="1947000"/>
              <a:ext cx="1174500" cy="735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19" name="Google Shape;419;p12"/>
            <p:cNvCxnSpPr>
              <a:stCxn id="413" idx="3"/>
            </p:cNvCxnSpPr>
            <p:nvPr>
              <p:custDataLst>
                <p:tags r:id="rId12"/>
              </p:custDataLst>
            </p:nvPr>
          </p:nvCxnSpPr>
          <p:spPr>
            <a:xfrm>
              <a:off x="1916150" y="1720350"/>
              <a:ext cx="4083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20" name="Google Shape;420;p12"/>
            <p:cNvPicPr preferRelativeResize="0"/>
            <p:nvPr>
              <p:custDataLst>
                <p:tags r:id="rId13"/>
              </p:custDataLst>
            </p:nvPr>
          </p:nvPicPr>
          <p:blipFill>
            <a:blip r:embed="rId26">
              <a:alphaModFix/>
            </a:blip>
            <a:stretch>
              <a:fillRect/>
            </a:stretch>
          </p:blipFill>
          <p:spPr>
            <a:xfrm>
              <a:off x="2476850" y="757225"/>
              <a:ext cx="6514751" cy="42299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12"/>
            <p:cNvCxnSpPr>
              <a:stCxn id="416" idx="2"/>
              <a:endCxn id="417" idx="0"/>
            </p:cNvCxnSpPr>
            <p:nvPr>
              <p:custDataLst>
                <p:tags r:id="rId14"/>
              </p:custDataLst>
            </p:nvPr>
          </p:nvCxnSpPr>
          <p:spPr>
            <a:xfrm flipH="1">
              <a:off x="1138675" y="3232650"/>
              <a:ext cx="0" cy="4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2" name="Google Shape;422;p12"/>
            <p:cNvCxnSpPr>
              <a:stCxn id="417" idx="3"/>
            </p:cNvCxnSpPr>
            <p:nvPr>
              <p:custDataLst>
                <p:tags r:id="rId15"/>
              </p:custDataLst>
            </p:nvPr>
          </p:nvCxnSpPr>
          <p:spPr>
            <a:xfrm>
              <a:off x="1680475" y="4021175"/>
              <a:ext cx="2355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23" name="Google Shape;423;p12"/>
            <p:cNvSpPr/>
            <p:nvPr>
              <p:custDataLst>
                <p:tags r:id="rId16"/>
              </p:custDataLst>
            </p:nvPr>
          </p:nvSpPr>
          <p:spPr>
            <a:xfrm>
              <a:off x="1908200" y="3965600"/>
              <a:ext cx="290700" cy="1020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12"/>
            <p:cNvCxnSpPr/>
            <p:nvPr>
              <p:custDataLst>
                <p:tags r:id="rId17"/>
              </p:custDataLst>
            </p:nvPr>
          </p:nvCxnSpPr>
          <p:spPr>
            <a:xfrm flipH="1">
              <a:off x="83250" y="1209325"/>
              <a:ext cx="193200" cy="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5" name="Google Shape;425;p12"/>
            <p:cNvSpPr/>
            <p:nvPr>
              <p:custDataLst>
                <p:tags r:id="rId18"/>
              </p:custDataLst>
            </p:nvPr>
          </p:nvSpPr>
          <p:spPr>
            <a:xfrm>
              <a:off x="238750" y="2355675"/>
              <a:ext cx="290700" cy="1020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12"/>
            <p:cNvPicPr preferRelativeResize="0"/>
            <p:nvPr>
              <p:custDataLst>
                <p:tags r:id="rId19"/>
              </p:custDataLst>
            </p:nvPr>
          </p:nvPicPr>
          <p:blipFill>
            <a:blip r:embed="rId27">
              <a:alphaModFix amt="42000"/>
            </a:blip>
            <a:srcRect l="22358" r="14517"/>
            <a:stretch>
              <a:fillRect/>
            </a:stretch>
          </p:blipFill>
          <p:spPr>
            <a:xfrm rot="-5400000">
              <a:off x="6001850" y="1878475"/>
              <a:ext cx="3550149" cy="204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2"/>
            <p:cNvSpPr txBox="1"/>
            <p:nvPr>
              <p:custDataLst>
                <p:tags r:id="rId20"/>
              </p:custDataLst>
            </p:nvPr>
          </p:nvSpPr>
          <p:spPr>
            <a:xfrm>
              <a:off x="385575" y="4477300"/>
              <a:ext cx="1649099" cy="16965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rgbClr val="1155CC"/>
                </a:buClr>
                <a:buSzPts val="2400"/>
                <a:buFont typeface="Optimistic Display"/>
                <a:buNone/>
              </a:pPr>
              <a:r>
                <a:rPr sz="2400">
                  <a:latin typeface="Optimistic Display"/>
                  <a:ea typeface="Optimistic Display"/>
                  <a:cs typeface="Optimistic Display"/>
                  <a:sym typeface="Optimistic Display"/>
                </a:rPr>
                <a:t>В идеале!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" name="Google Shape;428;p12"/>
            <p:cNvCxnSpPr>
              <a:endCxn id="425" idx="1"/>
            </p:cNvCxnSpPr>
            <p:nvPr>
              <p:custDataLst>
                <p:tags r:id="rId21"/>
              </p:custDataLst>
            </p:nvPr>
          </p:nvCxnSpPr>
          <p:spPr>
            <a:xfrm rot="-5400000" flipH="1">
              <a:off x="-432200" y="1735725"/>
              <a:ext cx="1197300" cy="14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29" name="Google Shape;429;p12"/>
          <p:cNvSpPr txBox="1"/>
          <p:nvPr>
            <p:custDataLst>
              <p:tags r:id="rId4"/>
            </p:custDataLst>
          </p:nvPr>
        </p:nvSpPr>
        <p:spPr>
          <a:xfrm>
            <a:off x="4820918" y="6368896"/>
            <a:ext cx="2340000" cy="4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Clr>
                <a:srgbClr val="1155CC"/>
              </a:buClr>
              <a:buSzPts val="2000"/>
              <a:buFont typeface="Optimistic Display"/>
              <a:buNone/>
            </a:pPr>
            <a:r>
              <a:rPr sz="2000">
                <a:latin typeface="Optimistic Display"/>
                <a:ea typeface="Optimistic Display"/>
                <a:cs typeface="Optimistic Display"/>
                <a:sym typeface="Optimistic Display"/>
              </a:rPr>
              <a:t>СТР[Е2Е]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разницы и стабильности</a:t>
            </a:r>
          </a:p>
        </p:txBody>
      </p:sp>
      <p:pic>
        <p:nvPicPr>
          <p:cNvPr id="435" name="Google Shape;435;p13"/>
          <p:cNvPicPr preferRelativeResize="0"/>
          <p:nvPr>
            <p:custDataLst>
              <p:tags r:id="rId2"/>
            </p:custDataLst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77" y="2481748"/>
            <a:ext cx="5736723" cy="30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3"/>
          <p:cNvPicPr preferRelativeResize="0"/>
          <p:nvPr>
            <p:custDataLst>
              <p:tags r:id="rId3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918" y="1585175"/>
            <a:ext cx="5798283" cy="409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Вариация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pic>
        <p:nvPicPr>
          <p:cNvPr id="443" name="Google Shape;443;p14" descr="Diagram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033888"/>
            <a:ext cx="9448800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35560" y="3806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Оценка</a:t>
            </a:r>
            <a:r>
              <a:rPr dirty="0"/>
              <a:t> </a:t>
            </a:r>
            <a:r>
              <a:rPr dirty="0" err="1"/>
              <a:t>погрешности</a:t>
            </a:r>
            <a:r>
              <a:rPr dirty="0"/>
              <a:t> (WO)</a:t>
            </a:r>
          </a:p>
        </p:txBody>
      </p:sp>
      <p:pic>
        <p:nvPicPr>
          <p:cNvPr id="450" name="Google Shape;450;p15" descr="Table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4633" y="1809664"/>
            <a:ext cx="2980225" cy="468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5" descr="Text&#10;&#10;Description automatically generated with medium confidence"/>
          <p:cNvPicPr preferRelativeResize="0"/>
          <p:nvPr>
            <p:custDataLst>
              <p:tags r:id="rId3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55640" y="4221087"/>
            <a:ext cx="3743478" cy="95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 descr="Letter&#10;&#10;Description automatically generated with low confidence"/>
          <p:cNvPicPr preferRelativeResize="0"/>
          <p:nvPr>
            <p:custDataLst>
              <p:tags r:id="rId4"/>
            </p:custDataLst>
          </p:nvPr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7608" y="2636911"/>
            <a:ext cx="4031510" cy="76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Сознательная</a:t>
            </a:r>
            <a:r>
              <a:rPr dirty="0"/>
              <a:t> </a:t>
            </a:r>
            <a:r>
              <a:rPr dirty="0" err="1"/>
              <a:t>температура</a:t>
            </a:r>
            <a:endParaRPr dirty="0"/>
          </a:p>
        </p:txBody>
      </p:sp>
      <p:sp>
        <p:nvSpPr>
          <p:cNvPr id="458" name="Google Shape;458;p1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Регулировка частоты монитора по отношению к нынешней температуре осциллятора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Мониторинг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предстоящих изменений частоты на основе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Скорректировать соотношение между использованием существующей модели и наблюдениями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Модель в этом случае - остановка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Наблюдение в этом случае - это одночасовой эпизод синхронизации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0" name="Google Shape;560;p1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На основе испытания на линейность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статистической специфики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Насколько конкретно найти машину, которая не линейна.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Данный метод оптимизирован для целей осуществления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Может быть расширена в результате включения в нее осуществления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Каждый узел ищет отзывы от случайного сверстника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Децентрализованные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История прокручивания тестов линейности с случайными сверстниками определяет текущую оценку точности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9560" y="7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6" name="Google Shape;566;p19"/>
          <p:cNvSpPr/>
          <p:nvPr>
            <p:custDataLst>
              <p:tags r:id="rId2"/>
            </p:custDataLst>
          </p:nvPr>
        </p:nvSpPr>
        <p:spPr>
          <a:xfrm>
            <a:off x="2334314" y="1690688"/>
            <a:ext cx="1631949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567" name="Google Shape;567;p19"/>
          <p:cNvSpPr/>
          <p:nvPr>
            <p:custDataLst>
              <p:tags r:id="rId3"/>
            </p:custDataLst>
          </p:nvPr>
        </p:nvSpPr>
        <p:spPr>
          <a:xfrm>
            <a:off x="2781701" y="259628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69" name="Google Shape;569;p19"/>
          <p:cNvSpPr/>
          <p:nvPr>
            <p:custDataLst>
              <p:tags r:id="rId4"/>
            </p:custDataLst>
          </p:nvPr>
        </p:nvSpPr>
        <p:spPr>
          <a:xfrm>
            <a:off x="2781700" y="32514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0" name="Google Shape;570;p19"/>
          <p:cNvSpPr/>
          <p:nvPr>
            <p:custDataLst>
              <p:tags r:id="rId5"/>
            </p:custDataLst>
          </p:nvPr>
        </p:nvSpPr>
        <p:spPr>
          <a:xfrm>
            <a:off x="278170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1" name="Google Shape;571;p19"/>
          <p:cNvSpPr/>
          <p:nvPr>
            <p:custDataLst>
              <p:tags r:id="rId6"/>
            </p:custDataLst>
          </p:nvPr>
        </p:nvSpPr>
        <p:spPr>
          <a:xfrm>
            <a:off x="278170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2" name="Google Shape;572;p19"/>
          <p:cNvSpPr/>
          <p:nvPr>
            <p:custDataLst>
              <p:tags r:id="rId7"/>
            </p:custDataLst>
          </p:nvPr>
        </p:nvSpPr>
        <p:spPr>
          <a:xfrm>
            <a:off x="278170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3" name="Google Shape;573;p19"/>
          <p:cNvSpPr/>
          <p:nvPr>
            <p:custDataLst>
              <p:tags r:id="rId8"/>
            </p:custDataLst>
          </p:nvPr>
        </p:nvSpPr>
        <p:spPr>
          <a:xfrm>
            <a:off x="40698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4" name="Google Shape;574;p19"/>
          <p:cNvSpPr/>
          <p:nvPr>
            <p:custDataLst>
              <p:tags r:id="rId9"/>
            </p:custDataLst>
          </p:nvPr>
        </p:nvSpPr>
        <p:spPr>
          <a:xfrm>
            <a:off x="539274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5" name="Google Shape;575;p19"/>
          <p:cNvSpPr/>
          <p:nvPr>
            <p:custDataLst>
              <p:tags r:id="rId10"/>
            </p:custDataLst>
          </p:nvPr>
        </p:nvSpPr>
        <p:spPr>
          <a:xfrm>
            <a:off x="539274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6" name="Google Shape;576;p19"/>
          <p:cNvSpPr/>
          <p:nvPr>
            <p:custDataLst>
              <p:tags r:id="rId11"/>
            </p:custDataLst>
          </p:nvPr>
        </p:nvSpPr>
        <p:spPr>
          <a:xfrm>
            <a:off x="6744474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7" name="Google Shape;577;p19"/>
          <p:cNvSpPr/>
          <p:nvPr>
            <p:custDataLst>
              <p:tags r:id="rId12"/>
            </p:custDataLst>
          </p:nvPr>
        </p:nvSpPr>
        <p:spPr>
          <a:xfrm>
            <a:off x="6744473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8" name="Google Shape;578;p19"/>
          <p:cNvSpPr/>
          <p:nvPr>
            <p:custDataLst>
              <p:tags r:id="rId13"/>
            </p:custDataLst>
          </p:nvPr>
        </p:nvSpPr>
        <p:spPr>
          <a:xfrm>
            <a:off x="6744473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9" name="Google Shape;579;p19"/>
          <p:cNvSpPr/>
          <p:nvPr>
            <p:custDataLst>
              <p:tags r:id="rId14"/>
            </p:custDataLst>
          </p:nvPr>
        </p:nvSpPr>
        <p:spPr>
          <a:xfrm>
            <a:off x="8003780" y="32537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0" name="Google Shape;580;p19"/>
          <p:cNvSpPr/>
          <p:nvPr>
            <p:custDataLst>
              <p:tags r:id="rId15"/>
            </p:custDataLst>
          </p:nvPr>
        </p:nvSpPr>
        <p:spPr>
          <a:xfrm>
            <a:off x="80037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1" name="Google Shape;581;p19"/>
          <p:cNvSpPr/>
          <p:nvPr>
            <p:custDataLst>
              <p:tags r:id="rId16"/>
            </p:custDataLst>
          </p:nvPr>
        </p:nvSpPr>
        <p:spPr>
          <a:xfrm>
            <a:off x="800378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2" name="Google Shape;582;p19"/>
          <p:cNvSpPr/>
          <p:nvPr>
            <p:custDataLst>
              <p:tags r:id="rId17"/>
            </p:custDataLst>
          </p:nvPr>
        </p:nvSpPr>
        <p:spPr>
          <a:xfrm>
            <a:off x="800378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3" name="Google Shape;583;p19"/>
          <p:cNvSpPr/>
          <p:nvPr>
            <p:custDataLst>
              <p:tags r:id="rId18"/>
            </p:custDataLst>
          </p:nvPr>
        </p:nvSpPr>
        <p:spPr>
          <a:xfrm>
            <a:off x="278170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4" name="Google Shape;584;p19"/>
          <p:cNvSpPr/>
          <p:nvPr>
            <p:custDataLst>
              <p:tags r:id="rId19"/>
            </p:custDataLst>
          </p:nvPr>
        </p:nvSpPr>
        <p:spPr>
          <a:xfrm>
            <a:off x="406988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5" name="Google Shape;585;p19"/>
          <p:cNvSpPr/>
          <p:nvPr>
            <p:custDataLst>
              <p:tags r:id="rId20"/>
            </p:custDataLst>
          </p:nvPr>
        </p:nvSpPr>
        <p:spPr>
          <a:xfrm>
            <a:off x="539274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6" name="Google Shape;586;p19"/>
          <p:cNvSpPr/>
          <p:nvPr>
            <p:custDataLst>
              <p:tags r:id="rId21"/>
            </p:custDataLst>
          </p:nvPr>
        </p:nvSpPr>
        <p:spPr>
          <a:xfrm>
            <a:off x="674447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7" name="Google Shape;587;p19"/>
          <p:cNvSpPr/>
          <p:nvPr>
            <p:custDataLst>
              <p:tags r:id="rId22"/>
            </p:custDataLst>
          </p:nvPr>
        </p:nvSpPr>
        <p:spPr>
          <a:xfrm>
            <a:off x="8011802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588" name="Google Shape;588;p19"/>
          <p:cNvCxnSpPr>
            <a:cxnSpLocks/>
            <a:stCxn id="566" idx="2"/>
          </p:cNvCxnSpPr>
          <p:nvPr>
            <p:custDataLst>
              <p:tags r:id="rId23"/>
            </p:custDataLst>
          </p:nvPr>
        </p:nvCxnSpPr>
        <p:spPr>
          <a:xfrm>
            <a:off x="3150289" y="2229703"/>
            <a:ext cx="16423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19"/>
          <p:cNvCxnSpPr/>
          <p:nvPr>
            <p:custDataLst>
              <p:tags r:id="rId24"/>
            </p:custDataLst>
          </p:nvPr>
        </p:nvCxnSpPr>
        <p:spPr>
          <a:xfrm flipH="1">
            <a:off x="3167938" y="36714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19"/>
          <p:cNvCxnSpPr/>
          <p:nvPr>
            <p:custDataLst>
              <p:tags r:id="rId25"/>
            </p:custDataLst>
          </p:nvPr>
        </p:nvCxnSpPr>
        <p:spPr>
          <a:xfrm flipH="1">
            <a:off x="3166710" y="30162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19"/>
          <p:cNvCxnSpPr/>
          <p:nvPr>
            <p:custDataLst>
              <p:tags r:id="rId26"/>
            </p:custDataLst>
          </p:nvPr>
        </p:nvCxnSpPr>
        <p:spPr>
          <a:xfrm flipH="1">
            <a:off x="3166710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2" name="Google Shape;592;p19"/>
          <p:cNvCxnSpPr/>
          <p:nvPr>
            <p:custDataLst>
              <p:tags r:id="rId27"/>
            </p:custDataLst>
          </p:nvPr>
        </p:nvCxnSpPr>
        <p:spPr>
          <a:xfrm flipH="1">
            <a:off x="3166710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3" name="Google Shape;593;p19"/>
          <p:cNvCxnSpPr>
            <a:endCxn id="583" idx="0"/>
          </p:cNvCxnSpPr>
          <p:nvPr>
            <p:custDataLst>
              <p:tags r:id="rId28"/>
            </p:custDataLst>
          </p:nvPr>
        </p:nvCxnSpPr>
        <p:spPr>
          <a:xfrm flipH="1">
            <a:off x="316671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4" name="Google Shape;594;p19"/>
          <p:cNvCxnSpPr>
            <a:endCxn id="584" idx="0"/>
          </p:cNvCxnSpPr>
          <p:nvPr>
            <p:custDataLst>
              <p:tags r:id="rId29"/>
            </p:custDataLst>
          </p:nvPr>
        </p:nvCxnSpPr>
        <p:spPr>
          <a:xfrm>
            <a:off x="4446491" y="5637011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5" name="Google Shape;595;p19"/>
          <p:cNvCxnSpPr>
            <a:endCxn id="585" idx="0"/>
          </p:cNvCxnSpPr>
          <p:nvPr>
            <p:custDataLst>
              <p:tags r:id="rId30"/>
            </p:custDataLst>
          </p:nvPr>
        </p:nvCxnSpPr>
        <p:spPr>
          <a:xfrm flipH="1">
            <a:off x="577775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6" name="Google Shape;596;p19"/>
          <p:cNvCxnSpPr>
            <a:endCxn id="586" idx="0"/>
          </p:cNvCxnSpPr>
          <p:nvPr>
            <p:custDataLst>
              <p:tags r:id="rId31"/>
            </p:custDataLst>
          </p:nvPr>
        </p:nvCxnSpPr>
        <p:spPr>
          <a:xfrm flipH="1">
            <a:off x="7129484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7" name="Google Shape;597;p19"/>
          <p:cNvCxnSpPr>
            <a:endCxn id="587" idx="0"/>
          </p:cNvCxnSpPr>
          <p:nvPr>
            <p:custDataLst>
              <p:tags r:id="rId32"/>
            </p:custDataLst>
          </p:nvPr>
        </p:nvCxnSpPr>
        <p:spPr>
          <a:xfrm flipH="1">
            <a:off x="8396813" y="5637011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8" name="Google Shape;598;p19"/>
          <p:cNvCxnSpPr/>
          <p:nvPr>
            <p:custDataLst>
              <p:tags r:id="rId33"/>
            </p:custDataLst>
          </p:nvPr>
        </p:nvCxnSpPr>
        <p:spPr>
          <a:xfrm flipH="1">
            <a:off x="5777750" y="4965802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9" name="Google Shape;599;p19"/>
          <p:cNvCxnSpPr/>
          <p:nvPr>
            <p:custDataLst>
              <p:tags r:id="rId34"/>
            </p:custDataLst>
          </p:nvPr>
        </p:nvCxnSpPr>
        <p:spPr>
          <a:xfrm flipH="1">
            <a:off x="7129483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0" name="Google Shape;600;p19"/>
          <p:cNvCxnSpPr/>
          <p:nvPr>
            <p:custDataLst>
              <p:tags r:id="rId35"/>
            </p:custDataLst>
          </p:nvPr>
        </p:nvCxnSpPr>
        <p:spPr>
          <a:xfrm flipH="1">
            <a:off x="7140336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1" name="Google Shape;601;p19"/>
          <p:cNvCxnSpPr/>
          <p:nvPr>
            <p:custDataLst>
              <p:tags r:id="rId36"/>
            </p:custDataLst>
          </p:nvPr>
        </p:nvCxnSpPr>
        <p:spPr>
          <a:xfrm flipH="1">
            <a:off x="8396812" y="497215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2" name="Google Shape;602;p19"/>
          <p:cNvCxnSpPr/>
          <p:nvPr>
            <p:custDataLst>
              <p:tags r:id="rId37"/>
            </p:custDataLst>
          </p:nvPr>
        </p:nvCxnSpPr>
        <p:spPr>
          <a:xfrm flipH="1">
            <a:off x="8370768" y="431697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3" name="Google Shape;603;p19"/>
          <p:cNvCxnSpPr/>
          <p:nvPr>
            <p:custDataLst>
              <p:tags r:id="rId38"/>
            </p:custDataLst>
          </p:nvPr>
        </p:nvCxnSpPr>
        <p:spPr>
          <a:xfrm flipH="1">
            <a:off x="8370768" y="366179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4" name="Google Shape;604;p19"/>
          <p:cNvSpPr/>
          <p:nvPr>
            <p:custDataLst>
              <p:tags r:id="rId39"/>
            </p:custDataLst>
          </p:nvPr>
        </p:nvSpPr>
        <p:spPr>
          <a:xfrm>
            <a:off x="156429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05" name="Google Shape;605;p19"/>
          <p:cNvCxnSpPr>
            <a:endCxn id="604" idx="0"/>
          </p:cNvCxnSpPr>
          <p:nvPr>
            <p:custDataLst>
              <p:tags r:id="rId40"/>
            </p:custDataLst>
          </p:nvPr>
        </p:nvCxnSpPr>
        <p:spPr>
          <a:xfrm flipH="1">
            <a:off x="1949304" y="5637011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6" name="Google Shape;606;p19"/>
          <p:cNvCxnSpPr>
            <a:endCxn id="573" idx="1"/>
          </p:cNvCxnSpPr>
          <p:nvPr>
            <p:custDataLst>
              <p:tags r:id="rId41"/>
            </p:custDataLst>
          </p:nvPr>
        </p:nvCxnSpPr>
        <p:spPr>
          <a:xfrm>
            <a:off x="3551781" y="4988079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7" name="Google Shape;607;p19"/>
          <p:cNvCxnSpPr>
            <a:endCxn id="575" idx="1"/>
          </p:cNvCxnSpPr>
          <p:nvPr>
            <p:custDataLst>
              <p:tags r:id="rId42"/>
            </p:custDataLst>
          </p:nvPr>
        </p:nvCxnSpPr>
        <p:spPr>
          <a:xfrm>
            <a:off x="3562440" y="4332901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8" name="Google Shape;608;p19"/>
          <p:cNvCxnSpPr>
            <a:endCxn id="578" idx="1"/>
          </p:cNvCxnSpPr>
          <p:nvPr>
            <p:custDataLst>
              <p:tags r:id="rId43"/>
            </p:custDataLst>
          </p:nvPr>
        </p:nvCxnSpPr>
        <p:spPr>
          <a:xfrm>
            <a:off x="3535073" y="3661823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9" name="Google Shape;609;p19"/>
          <p:cNvCxnSpPr>
            <a:endCxn id="579" idx="1"/>
          </p:cNvCxnSpPr>
          <p:nvPr>
            <p:custDataLst>
              <p:tags r:id="rId44"/>
            </p:custDataLst>
          </p:nvPr>
        </p:nvCxnSpPr>
        <p:spPr>
          <a:xfrm>
            <a:off x="3571280" y="3022745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363013E-499C-4678-AD79-A982BD2EEC99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5400000">
            <a:off x="1704953" y="948374"/>
            <a:ext cx="845917" cy="11272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0474" y="66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Прозрачные часы</a:t>
            </a:r>
          </a:p>
        </p:txBody>
      </p:sp>
      <p:sp>
        <p:nvSpPr>
          <p:cNvPr id="616" name="Google Shape;616;p20"/>
          <p:cNvSpPr/>
          <p:nvPr>
            <p:custDataLst>
              <p:tags r:id="rId2"/>
            </p:custDataLst>
          </p:nvPr>
        </p:nvSpPr>
        <p:spPr>
          <a:xfrm>
            <a:off x="4885010" y="1296766"/>
            <a:ext cx="1666122" cy="88481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617" name="Google Shape;617;p20"/>
          <p:cNvSpPr/>
          <p:nvPr>
            <p:custDataLst>
              <p:tags r:id="rId3"/>
            </p:custDataLst>
          </p:nvPr>
        </p:nvSpPr>
        <p:spPr>
          <a:xfrm>
            <a:off x="5332396" y="254815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19" name="Google Shape;619;p20"/>
          <p:cNvSpPr/>
          <p:nvPr>
            <p:custDataLst>
              <p:tags r:id="rId4"/>
            </p:custDataLst>
          </p:nvPr>
        </p:nvSpPr>
        <p:spPr>
          <a:xfrm>
            <a:off x="5332395" y="32033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0" name="Google Shape;620;p20"/>
          <p:cNvSpPr/>
          <p:nvPr>
            <p:custDataLst>
              <p:tags r:id="rId5"/>
            </p:custDataLst>
          </p:nvPr>
        </p:nvSpPr>
        <p:spPr>
          <a:xfrm>
            <a:off x="533239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1" name="Google Shape;621;p20"/>
          <p:cNvSpPr/>
          <p:nvPr>
            <p:custDataLst>
              <p:tags r:id="rId6"/>
            </p:custDataLst>
          </p:nvPr>
        </p:nvSpPr>
        <p:spPr>
          <a:xfrm>
            <a:off x="5332395" y="4513691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2" name="Google Shape;622;p20"/>
          <p:cNvSpPr/>
          <p:nvPr>
            <p:custDataLst>
              <p:tags r:id="rId7"/>
            </p:custDataLst>
          </p:nvPr>
        </p:nvSpPr>
        <p:spPr>
          <a:xfrm>
            <a:off x="533239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3" name="Google Shape;623;p20"/>
          <p:cNvSpPr/>
          <p:nvPr>
            <p:custDataLst>
              <p:tags r:id="rId8"/>
            </p:custDataLst>
          </p:nvPr>
        </p:nvSpPr>
        <p:spPr>
          <a:xfrm>
            <a:off x="66205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4" name="Google Shape;624;p20"/>
          <p:cNvSpPr/>
          <p:nvPr>
            <p:custDataLst>
              <p:tags r:id="rId9"/>
            </p:custDataLst>
          </p:nvPr>
        </p:nvSpPr>
        <p:spPr>
          <a:xfrm>
            <a:off x="794343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5" name="Google Shape;625;p20"/>
          <p:cNvSpPr/>
          <p:nvPr>
            <p:custDataLst>
              <p:tags r:id="rId10"/>
            </p:custDataLst>
          </p:nvPr>
        </p:nvSpPr>
        <p:spPr>
          <a:xfrm>
            <a:off x="794343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6" name="Google Shape;626;p20"/>
          <p:cNvSpPr/>
          <p:nvPr>
            <p:custDataLst>
              <p:tags r:id="rId11"/>
            </p:custDataLst>
          </p:nvPr>
        </p:nvSpPr>
        <p:spPr>
          <a:xfrm>
            <a:off x="9295169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7" name="Google Shape;627;p20"/>
          <p:cNvSpPr/>
          <p:nvPr>
            <p:custDataLst>
              <p:tags r:id="rId12"/>
            </p:custDataLst>
          </p:nvPr>
        </p:nvSpPr>
        <p:spPr>
          <a:xfrm>
            <a:off x="9295168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8" name="Google Shape;628;p20"/>
          <p:cNvSpPr/>
          <p:nvPr>
            <p:custDataLst>
              <p:tags r:id="rId13"/>
            </p:custDataLst>
          </p:nvPr>
        </p:nvSpPr>
        <p:spPr>
          <a:xfrm>
            <a:off x="9295168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9" name="Google Shape;629;p20"/>
          <p:cNvSpPr/>
          <p:nvPr>
            <p:custDataLst>
              <p:tags r:id="rId14"/>
            </p:custDataLst>
          </p:nvPr>
        </p:nvSpPr>
        <p:spPr>
          <a:xfrm>
            <a:off x="10554475" y="32056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0" name="Google Shape;630;p20"/>
          <p:cNvSpPr/>
          <p:nvPr>
            <p:custDataLst>
              <p:tags r:id="rId15"/>
            </p:custDataLst>
          </p:nvPr>
        </p:nvSpPr>
        <p:spPr>
          <a:xfrm>
            <a:off x="105544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1" name="Google Shape;631;p20"/>
          <p:cNvSpPr/>
          <p:nvPr>
            <p:custDataLst>
              <p:tags r:id="rId16"/>
            </p:custDataLst>
          </p:nvPr>
        </p:nvSpPr>
        <p:spPr>
          <a:xfrm>
            <a:off x="1055447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2" name="Google Shape;632;p20"/>
          <p:cNvSpPr/>
          <p:nvPr>
            <p:custDataLst>
              <p:tags r:id="rId17"/>
            </p:custDataLst>
          </p:nvPr>
        </p:nvSpPr>
        <p:spPr>
          <a:xfrm>
            <a:off x="1055447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3" name="Google Shape;633;p20"/>
          <p:cNvSpPr/>
          <p:nvPr>
            <p:custDataLst>
              <p:tags r:id="rId18"/>
            </p:custDataLst>
          </p:nvPr>
        </p:nvSpPr>
        <p:spPr>
          <a:xfrm>
            <a:off x="533239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4" name="Google Shape;634;p20"/>
          <p:cNvSpPr/>
          <p:nvPr>
            <p:custDataLst>
              <p:tags r:id="rId19"/>
            </p:custDataLst>
          </p:nvPr>
        </p:nvSpPr>
        <p:spPr>
          <a:xfrm>
            <a:off x="662057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5" name="Google Shape;635;p20"/>
          <p:cNvSpPr/>
          <p:nvPr>
            <p:custDataLst>
              <p:tags r:id="rId20"/>
            </p:custDataLst>
          </p:nvPr>
        </p:nvSpPr>
        <p:spPr>
          <a:xfrm>
            <a:off x="7943435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6" name="Google Shape;636;p20"/>
          <p:cNvSpPr/>
          <p:nvPr>
            <p:custDataLst>
              <p:tags r:id="rId21"/>
            </p:custDataLst>
          </p:nvPr>
        </p:nvSpPr>
        <p:spPr>
          <a:xfrm>
            <a:off x="9295168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7" name="Google Shape;637;p20"/>
          <p:cNvSpPr/>
          <p:nvPr>
            <p:custDataLst>
              <p:tags r:id="rId22"/>
            </p:custDataLst>
          </p:nvPr>
        </p:nvSpPr>
        <p:spPr>
          <a:xfrm>
            <a:off x="10562497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38" name="Google Shape;638;p20"/>
          <p:cNvCxnSpPr>
            <a:cxnSpLocks/>
            <a:stCxn id="616" idx="2"/>
          </p:cNvCxnSpPr>
          <p:nvPr>
            <p:custDataLst>
              <p:tags r:id="rId23"/>
            </p:custDataLst>
          </p:nvPr>
        </p:nvCxnSpPr>
        <p:spPr>
          <a:xfrm flipH="1">
            <a:off x="5717407" y="2181578"/>
            <a:ext cx="664" cy="36659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20"/>
          <p:cNvCxnSpPr/>
          <p:nvPr>
            <p:custDataLst>
              <p:tags r:id="rId24"/>
            </p:custDataLst>
          </p:nvPr>
        </p:nvCxnSpPr>
        <p:spPr>
          <a:xfrm flipH="1">
            <a:off x="5718633" y="362330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20"/>
          <p:cNvCxnSpPr/>
          <p:nvPr>
            <p:custDataLst>
              <p:tags r:id="rId25"/>
            </p:custDataLst>
          </p:nvPr>
        </p:nvCxnSpPr>
        <p:spPr>
          <a:xfrm flipH="1">
            <a:off x="5717405" y="296812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20"/>
          <p:cNvCxnSpPr/>
          <p:nvPr>
            <p:custDataLst>
              <p:tags r:id="rId26"/>
            </p:custDataLst>
          </p:nvPr>
        </p:nvCxnSpPr>
        <p:spPr>
          <a:xfrm flipH="1">
            <a:off x="5717405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2" name="Google Shape;642;p20"/>
          <p:cNvCxnSpPr/>
          <p:nvPr>
            <p:custDataLst>
              <p:tags r:id="rId27"/>
            </p:custDataLst>
          </p:nvPr>
        </p:nvCxnSpPr>
        <p:spPr>
          <a:xfrm flipH="1">
            <a:off x="5717405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3" name="Google Shape;643;p20"/>
          <p:cNvCxnSpPr>
            <a:endCxn id="633" idx="0"/>
          </p:cNvCxnSpPr>
          <p:nvPr>
            <p:custDataLst>
              <p:tags r:id="rId28"/>
            </p:custDataLst>
          </p:nvPr>
        </p:nvCxnSpPr>
        <p:spPr>
          <a:xfrm flipH="1">
            <a:off x="571740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4" name="Google Shape;644;p20"/>
          <p:cNvCxnSpPr>
            <a:endCxn id="634" idx="0"/>
          </p:cNvCxnSpPr>
          <p:nvPr>
            <p:custDataLst>
              <p:tags r:id="rId29"/>
            </p:custDataLst>
          </p:nvPr>
        </p:nvCxnSpPr>
        <p:spPr>
          <a:xfrm>
            <a:off x="6997186" y="5588885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5" name="Google Shape;645;p20"/>
          <p:cNvCxnSpPr>
            <a:endCxn id="635" idx="0"/>
          </p:cNvCxnSpPr>
          <p:nvPr>
            <p:custDataLst>
              <p:tags r:id="rId30"/>
            </p:custDataLst>
          </p:nvPr>
        </p:nvCxnSpPr>
        <p:spPr>
          <a:xfrm flipH="1">
            <a:off x="832844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6" name="Google Shape;646;p20"/>
          <p:cNvCxnSpPr>
            <a:endCxn id="636" idx="0"/>
          </p:cNvCxnSpPr>
          <p:nvPr>
            <p:custDataLst>
              <p:tags r:id="rId31"/>
            </p:custDataLst>
          </p:nvPr>
        </p:nvCxnSpPr>
        <p:spPr>
          <a:xfrm flipH="1">
            <a:off x="9680179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7" name="Google Shape;647;p20"/>
          <p:cNvCxnSpPr>
            <a:endCxn id="637" idx="0"/>
          </p:cNvCxnSpPr>
          <p:nvPr>
            <p:custDataLst>
              <p:tags r:id="rId32"/>
            </p:custDataLst>
          </p:nvPr>
        </p:nvCxnSpPr>
        <p:spPr>
          <a:xfrm flipH="1">
            <a:off x="10947508" y="5588885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8" name="Google Shape;648;p20"/>
          <p:cNvCxnSpPr/>
          <p:nvPr>
            <p:custDataLst>
              <p:tags r:id="rId33"/>
            </p:custDataLst>
          </p:nvPr>
        </p:nvCxnSpPr>
        <p:spPr>
          <a:xfrm flipH="1">
            <a:off x="8328445" y="4917676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9" name="Google Shape;649;p20"/>
          <p:cNvCxnSpPr/>
          <p:nvPr>
            <p:custDataLst>
              <p:tags r:id="rId34"/>
            </p:custDataLst>
          </p:nvPr>
        </p:nvCxnSpPr>
        <p:spPr>
          <a:xfrm flipH="1">
            <a:off x="9680178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0" name="Google Shape;650;p20"/>
          <p:cNvCxnSpPr/>
          <p:nvPr>
            <p:custDataLst>
              <p:tags r:id="rId35"/>
            </p:custDataLst>
          </p:nvPr>
        </p:nvCxnSpPr>
        <p:spPr>
          <a:xfrm flipH="1">
            <a:off x="9691031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1" name="Google Shape;651;p20"/>
          <p:cNvCxnSpPr/>
          <p:nvPr>
            <p:custDataLst>
              <p:tags r:id="rId36"/>
            </p:custDataLst>
          </p:nvPr>
        </p:nvCxnSpPr>
        <p:spPr>
          <a:xfrm flipH="1">
            <a:off x="10947507" y="49240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2" name="Google Shape;652;p20"/>
          <p:cNvCxnSpPr/>
          <p:nvPr>
            <p:custDataLst>
              <p:tags r:id="rId37"/>
            </p:custDataLst>
          </p:nvPr>
        </p:nvCxnSpPr>
        <p:spPr>
          <a:xfrm flipH="1">
            <a:off x="10921463" y="42688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3" name="Google Shape;653;p20"/>
          <p:cNvCxnSpPr/>
          <p:nvPr>
            <p:custDataLst>
              <p:tags r:id="rId38"/>
            </p:custDataLst>
          </p:nvPr>
        </p:nvCxnSpPr>
        <p:spPr>
          <a:xfrm flipH="1">
            <a:off x="10921463" y="361367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4" name="Google Shape;654;p20"/>
          <p:cNvSpPr/>
          <p:nvPr>
            <p:custDataLst>
              <p:tags r:id="rId39"/>
            </p:custDataLst>
          </p:nvPr>
        </p:nvSpPr>
        <p:spPr>
          <a:xfrm>
            <a:off x="4114988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55" name="Google Shape;655;p20"/>
          <p:cNvCxnSpPr>
            <a:endCxn id="654" idx="0"/>
          </p:cNvCxnSpPr>
          <p:nvPr>
            <p:custDataLst>
              <p:tags r:id="rId40"/>
            </p:custDataLst>
          </p:nvPr>
        </p:nvCxnSpPr>
        <p:spPr>
          <a:xfrm flipH="1">
            <a:off x="4499999" y="5588885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6" name="Google Shape;656;p20"/>
          <p:cNvCxnSpPr>
            <a:endCxn id="623" idx="1"/>
          </p:cNvCxnSpPr>
          <p:nvPr>
            <p:custDataLst>
              <p:tags r:id="rId41"/>
            </p:custDataLst>
          </p:nvPr>
        </p:nvCxnSpPr>
        <p:spPr>
          <a:xfrm>
            <a:off x="6102476" y="4939953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7" name="Google Shape;657;p20"/>
          <p:cNvCxnSpPr>
            <a:endCxn id="625" idx="1"/>
          </p:cNvCxnSpPr>
          <p:nvPr>
            <p:custDataLst>
              <p:tags r:id="rId42"/>
            </p:custDataLst>
          </p:nvPr>
        </p:nvCxnSpPr>
        <p:spPr>
          <a:xfrm>
            <a:off x="6113135" y="4284775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8" name="Google Shape;658;p20"/>
          <p:cNvCxnSpPr>
            <a:endCxn id="628" idx="1"/>
          </p:cNvCxnSpPr>
          <p:nvPr>
            <p:custDataLst>
              <p:tags r:id="rId43"/>
            </p:custDataLst>
          </p:nvPr>
        </p:nvCxnSpPr>
        <p:spPr>
          <a:xfrm>
            <a:off x="6085768" y="3613697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9" name="Google Shape;659;p20"/>
          <p:cNvCxnSpPr>
            <a:endCxn id="629" idx="1"/>
          </p:cNvCxnSpPr>
          <p:nvPr>
            <p:custDataLst>
              <p:tags r:id="rId44"/>
            </p:custDataLst>
          </p:nvPr>
        </p:nvCxnSpPr>
        <p:spPr>
          <a:xfrm>
            <a:off x="6121975" y="2974619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0" name="Google Shape;660;p20"/>
          <p:cNvSpPr txBox="1">
            <a:spLocks noGrp="1"/>
          </p:cNvSpPr>
          <p:nvPr>
            <p:ph type="body" idx="1"/>
            <p:custDataLst>
              <p:tags r:id="rId45"/>
            </p:custDataLst>
          </p:nvPr>
        </p:nvSpPr>
        <p:spPr>
          <a:xfrm>
            <a:off x="838200" y="1825625"/>
            <a:ext cx="4280689" cy="376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Не применяется F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Проблемы с Lt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Вся последующая цепь пострадает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661" name="Google Shape;661;p20"/>
          <p:cNvCxnSpPr>
            <a:stCxn id="633" idx="2"/>
            <a:endCxn id="634" idx="2"/>
          </p:cNvCxnSpPr>
          <p:nvPr>
            <p:custDataLst>
              <p:tags r:id="rId46"/>
            </p:custDataLst>
          </p:nvPr>
        </p:nvCxnSpPr>
        <p:spPr>
          <a:xfrm rot="-5400000" flipH="1">
            <a:off x="6361206" y="5751153"/>
            <a:ext cx="600" cy="1288200"/>
          </a:xfrm>
          <a:prstGeom prst="curvedConnector3">
            <a:avLst>
              <a:gd name="adj1" fmla="val 37041667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2" name="Google Shape;662;p20"/>
          <p:cNvCxnSpPr/>
          <p:nvPr>
            <p:custDataLst>
              <p:tags r:id="rId47"/>
            </p:custDataLst>
          </p:nvPr>
        </p:nvCxnSpPr>
        <p:spPr>
          <a:xfrm>
            <a:off x="4467068" y="6385428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3" name="Google Shape;663;p20"/>
          <p:cNvCxnSpPr/>
          <p:nvPr>
            <p:custDataLst>
              <p:tags r:id="rId48"/>
            </p:custDataLst>
          </p:nvPr>
        </p:nvCxnSpPr>
        <p:spPr>
          <a:xfrm>
            <a:off x="5648611" y="6393311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4" name="Google Shape;664;p20"/>
          <p:cNvCxnSpPr/>
          <p:nvPr>
            <p:custDataLst>
              <p:tags r:id="rId49"/>
            </p:custDataLst>
          </p:nvPr>
        </p:nvCxnSpPr>
        <p:spPr>
          <a:xfrm>
            <a:off x="9659539" y="6396485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5" name="Google Shape;665;p20"/>
          <p:cNvCxnSpPr/>
          <p:nvPr>
            <p:custDataLst>
              <p:tags r:id="rId50"/>
            </p:custDataLst>
          </p:nvPr>
        </p:nvCxnSpPr>
        <p:spPr>
          <a:xfrm>
            <a:off x="8402851" y="6393310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6" name="Google Shape;666;p20"/>
          <p:cNvCxnSpPr/>
          <p:nvPr>
            <p:custDataLst>
              <p:tags r:id="rId51"/>
            </p:custDataLst>
          </p:nvPr>
        </p:nvCxnSpPr>
        <p:spPr>
          <a:xfrm>
            <a:off x="8224561" y="6385429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7" name="Google Shape;667;p20"/>
          <p:cNvCxnSpPr/>
          <p:nvPr>
            <p:custDataLst>
              <p:tags r:id="rId52"/>
            </p:custDataLst>
          </p:nvPr>
        </p:nvCxnSpPr>
        <p:spPr>
          <a:xfrm>
            <a:off x="6803579" y="6406011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8" name="Google Shape;668;p20"/>
          <p:cNvCxnSpPr/>
          <p:nvPr>
            <p:custDataLst>
              <p:tags r:id="rId53"/>
            </p:custDataLst>
          </p:nvPr>
        </p:nvCxnSpPr>
        <p:spPr>
          <a:xfrm>
            <a:off x="4594081" y="6396486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01FBA1E7-9610-4361-B082-6E9A888AD6FA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5400000">
            <a:off x="4173072" y="764898"/>
            <a:ext cx="994033" cy="13246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  <p:pic>
        <p:nvPicPr>
          <p:cNvPr id="674" name="Google Shape;674;p21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3999" y="1360300"/>
            <a:ext cx="4484002" cy="523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2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276" y="1031189"/>
            <a:ext cx="4513477" cy="546168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Мотивация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6795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Распределенные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требовать</a:t>
            </a:r>
            <a:r>
              <a:rPr dirty="0"/>
              <a:t> </a:t>
            </a:r>
            <a:r>
              <a:rPr dirty="0" err="1"/>
              <a:t>указания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соответствующей</a:t>
            </a:r>
            <a:r>
              <a:rPr dirty="0"/>
              <a:t> </a:t>
            </a:r>
            <a:r>
              <a:rPr dirty="0" err="1"/>
              <a:t>корректировки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функционирования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В </a:t>
            </a:r>
            <a:r>
              <a:rPr dirty="0" err="1"/>
              <a:t>качестве</a:t>
            </a:r>
            <a:r>
              <a:rPr dirty="0"/>
              <a:t> </a:t>
            </a:r>
            <a:r>
              <a:rPr dirty="0" err="1"/>
              <a:t>требования</a:t>
            </a:r>
            <a:r>
              <a:rPr dirty="0"/>
              <a:t> </a:t>
            </a:r>
            <a:r>
              <a:rPr dirty="0" err="1"/>
              <a:t>линейность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Параллельно</a:t>
            </a:r>
            <a:r>
              <a:rPr dirty="0"/>
              <a:t> с </a:t>
            </a:r>
            <a:r>
              <a:rPr dirty="0" err="1"/>
              <a:t>серийными</a:t>
            </a:r>
            <a:r>
              <a:rPr dirty="0"/>
              <a:t> </a:t>
            </a:r>
            <a:r>
              <a:rPr dirty="0" err="1"/>
              <a:t>трубопроводами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способ</a:t>
            </a:r>
            <a:r>
              <a:rPr dirty="0"/>
              <a:t> </a:t>
            </a:r>
            <a:r>
              <a:rPr dirty="0" err="1"/>
              <a:t>запоздалости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Точное</a:t>
            </a:r>
            <a:r>
              <a:rPr dirty="0"/>
              <a:t> </a:t>
            </a:r>
            <a:r>
              <a:rPr dirty="0" err="1"/>
              <a:t>планирование</a:t>
            </a:r>
            <a:r>
              <a:rPr dirty="0"/>
              <a:t> и </a:t>
            </a:r>
            <a:r>
              <a:rPr dirty="0" err="1"/>
              <a:t>обкатка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Указание</a:t>
            </a:r>
            <a:r>
              <a:rPr dirty="0"/>
              <a:t> </a:t>
            </a:r>
            <a:r>
              <a:rPr dirty="0" err="1"/>
              <a:t>точности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в </a:t>
            </a:r>
            <a:r>
              <a:rPr dirty="0" err="1"/>
              <a:t>реальном</a:t>
            </a:r>
            <a:r>
              <a:rPr dirty="0"/>
              <a:t> </a:t>
            </a:r>
            <a:r>
              <a:rPr dirty="0" err="1"/>
              <a:t>масштабе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Разоблачение</a:t>
            </a:r>
            <a:r>
              <a:rPr dirty="0"/>
              <a:t> [</a:t>
            </a:r>
            <a:r>
              <a:rPr dirty="0" err="1"/>
              <a:t>компонентов</a:t>
            </a:r>
            <a:r>
              <a:rPr dirty="0"/>
              <a:t>]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23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783" y="1255484"/>
            <a:ext cx="4163241" cy="523739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3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Заключение</a:t>
            </a:r>
          </a:p>
        </p:txBody>
      </p:sp>
      <p:sp>
        <p:nvSpPr>
          <p:cNvPr id="692" name="Google Shape;692;p2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199" y="1825625"/>
            <a:ext cx="107987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Сингл ошибки времени - процесс оценки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Текущее состояние определяется путем прокручивания прошлых наблюдений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Сенсорная информация, такая как мониторинг температуры, может улучшить оценку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Точность и точность должны определяться и рассчитываться отдельно.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Общий обзор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6916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PT передает время конечным узлам от сервера времени [как Gt]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Конец узлам нужно оценить/ предугадать, что ошибка связана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Сервер времени предоставляет конечным узлам погрешность, связанную с его сервисом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Ошибки могут быть разделены на две части; точность и точность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Точность основана на разнице в величине разницы, выраженной конечным узлом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Точность основывается на соглашении с другими коллегами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Формулирование</a:t>
            </a:r>
          </a:p>
        </p:txBody>
      </p:sp>
      <p:sp>
        <p:nvSpPr>
          <p:cNvPr id="203" name="Google Shape;203;p5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Для синхронизации часов требуются процессы (p1, p2, p3,... pn), чтобы как можно ближе сблизить их часы с помощью связи между ними.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Для процесса pi скорректированные часы процесса peri A(t)i являются функцией аппаратных часов He(t)i и переменной pri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Процесс синхронизации в pi корректирует значение априта и тем самым изменяет значение A(t)i</a:t>
            </a:r>
            <a:endParaRPr baseline="-25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Ошибочная граница γ определяется путем достижения ΔA(t)i-AC(t)j &gt; ≤ ___ для любого данного i и j, представляющих процессы pri и pj</a:t>
            </a:r>
            <a:endParaRPr baseline="-25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Для каждого ри, участвующего в синхронизации часов, по крайней мере Δ(1-1) /n ) где β - неопределенность в задержке сообщения [Lundelius and Linch 84]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Assuming symmetry for the error bound γ we can write γ = (2(ε/2)+(n-2)ε)/n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Задача сверки сети</a:t>
            </a:r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Синхронизация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в </a:t>
            </a:r>
            <a:r>
              <a:rPr dirty="0" err="1"/>
              <a:t>сети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шумный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пакетов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Div</a:t>
            </a:r>
            <a:r>
              <a:rPr dirty="0"/>
              <a:t> = </a:t>
            </a:r>
            <a:r>
              <a:rPr dirty="0" err="1"/>
              <a:t>расчетная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физическими</a:t>
            </a:r>
            <a:r>
              <a:rPr dirty="0"/>
              <a:t> </a:t>
            </a:r>
            <a:r>
              <a:rPr dirty="0" err="1"/>
              <a:t>часами</a:t>
            </a:r>
            <a:r>
              <a:rPr dirty="0"/>
              <a:t> pi и </a:t>
            </a:r>
            <a:r>
              <a:rPr dirty="0" err="1"/>
              <a:t>pj</a:t>
            </a:r>
            <a:r>
              <a:rPr dirty="0"/>
              <a:t>, </a:t>
            </a:r>
            <a:r>
              <a:rPr dirty="0" err="1"/>
              <a:t>рассчитанная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pj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Δrx</a:t>
            </a:r>
            <a:r>
              <a:rPr dirty="0"/>
              <a:t> = </a:t>
            </a:r>
            <a:r>
              <a:rPr dirty="0" err="1"/>
              <a:t>Истинная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процессором</a:t>
            </a:r>
            <a:r>
              <a:rPr dirty="0"/>
              <a:t> px и </a:t>
            </a:r>
            <a:r>
              <a:rPr dirty="0" err="1"/>
              <a:t>сервером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(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ссылка</a:t>
            </a:r>
            <a:r>
              <a:rPr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Показать</a:t>
            </a:r>
            <a:r>
              <a:rPr dirty="0"/>
              <a:t> </a:t>
            </a:r>
            <a:r>
              <a:rPr dirty="0" err="1"/>
              <a:t>ΔAli</a:t>
            </a:r>
            <a:r>
              <a:rPr dirty="0"/>
              <a:t>(t)-AC(t) Δ ≤ β(1-1) /n 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ΔAli</a:t>
            </a:r>
            <a:r>
              <a:rPr dirty="0"/>
              <a:t>(t)-AC(t) γ = Δ(</a:t>
            </a:r>
            <a:r>
              <a:rPr dirty="0" err="1"/>
              <a:t>HCi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 - (</a:t>
            </a:r>
            <a:r>
              <a:rPr dirty="0" err="1"/>
              <a:t>HCj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= 1 /n ((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 ) β ≤ (1) /n ) β(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≤ (1 /n ) (2 </a:t>
            </a:r>
            <a:r>
              <a:rPr dirty="0" err="1"/>
              <a:t>Кот-д'Ивуар</a:t>
            </a:r>
            <a:r>
              <a:rPr dirty="0"/>
              <a:t> + (n-2) ) = β(1-1) /n 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Synchronizing Clocks in the Network over the noisy process of timing the packets.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Estimated difference between the physical clocks of p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as estimated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endParaRPr lang="en-US" b="0" dirty="0">
              <a:effectLst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True difference between a process p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the Time Server (or reference)</a:t>
            </a:r>
            <a:endParaRPr lang="en-US" b="0" dirty="0">
              <a:effectLst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|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(t)| ≤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ε(1-1/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n)</a:t>
            </a:r>
            <a:endParaRPr lang="en-US" b="0" dirty="0">
              <a:effectLst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|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(t)| = |(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adj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adj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)| </a:t>
            </a:r>
            <a:endParaRPr lang="en-US" b="0" dirty="0">
              <a:effectLst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 (1/n)|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Σ((Δ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))| ≤ (1/n)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Σ |((Δ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))| </a:t>
            </a:r>
            <a:endParaRPr lang="en-US" b="0" dirty="0">
              <a:effectLst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≤ (1/n) (2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ε/2 +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n-2)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ε) = ε(1-1/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n)</a:t>
            </a:r>
            <a:endParaRPr lang="en-US" b="0" dirty="0">
              <a:effectLst/>
            </a:endParaRPr>
          </a:p>
          <a:p>
            <a:br>
              <a:rPr lang="en-US"/>
            </a:b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 descr="PTP Synchronization Process Diagram"/>
          <p:cNvPicPr preferRelativeResize="0"/>
          <p:nvPr>
            <p:custDataLst>
              <p:tags r:id="rId1"/>
            </p:custDataLst>
          </p:nvPr>
        </p:nvPicPr>
        <p:blipFill>
          <a:blip r:embed="rId7">
            <a:alphaModFix/>
          </a:blip>
          <a:srcRect t="17792"/>
          <a:stretch>
            <a:fillRect/>
          </a:stretch>
        </p:blipFill>
        <p:spPr>
          <a:xfrm>
            <a:off x="4905247" y="3547605"/>
            <a:ext cx="6604458" cy="31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5386" y="56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Точность</a:t>
            </a:r>
            <a:endParaRPr dirty="0"/>
          </a:p>
        </p:txBody>
      </p:sp>
      <p:sp>
        <p:nvSpPr>
          <p:cNvPr id="313" name="Google Shape;313;p8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45386" y="1124744"/>
            <a:ext cx="1070301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, </a:t>
            </a:r>
            <a:r>
              <a:rPr dirty="0" err="1"/>
              <a:t>воспринимаемой</a:t>
            </a:r>
            <a:r>
              <a:rPr dirty="0"/>
              <a:t> </a:t>
            </a:r>
            <a:r>
              <a:rPr dirty="0" err="1"/>
              <a:t>концом</a:t>
            </a:r>
            <a:r>
              <a:rPr dirty="0"/>
              <a:t> </a:t>
            </a:r>
            <a:r>
              <a:rPr dirty="0" err="1"/>
              <a:t>узла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Конец</a:t>
            </a:r>
            <a:r>
              <a:rPr dirty="0"/>
              <a:t> </a:t>
            </a:r>
            <a:r>
              <a:rPr dirty="0" err="1"/>
              <a:t>узла</a:t>
            </a:r>
            <a:r>
              <a:rPr dirty="0"/>
              <a:t> </a:t>
            </a:r>
            <a:r>
              <a:rPr dirty="0" err="1"/>
              <a:t>выполняет</a:t>
            </a:r>
            <a:r>
              <a:rPr dirty="0"/>
              <a:t> </a:t>
            </a:r>
            <a:r>
              <a:rPr dirty="0" err="1"/>
              <a:t>синхронизацию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сервиса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ткань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Прошлые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компенсации</a:t>
            </a:r>
            <a:r>
              <a:rPr dirty="0"/>
              <a:t> </a:t>
            </a:r>
            <a:r>
              <a:rPr dirty="0" err="1"/>
              <a:t>определяют</a:t>
            </a:r>
            <a:r>
              <a:rPr dirty="0"/>
              <a:t>/</a:t>
            </a:r>
            <a:r>
              <a:rPr dirty="0" err="1"/>
              <a:t>оценивают</a:t>
            </a:r>
            <a:r>
              <a:rPr dirty="0"/>
              <a:t> </a:t>
            </a:r>
            <a:r>
              <a:rPr dirty="0" err="1"/>
              <a:t>точность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14" name="Google Shape;314;p8"/>
          <p:cNvPicPr preferRelativeResize="0"/>
          <p:nvPr>
            <p:custDataLst>
              <p:tags r:id="rId4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791" y="3781168"/>
            <a:ext cx="3878190" cy="270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Схема синхронизации времени по всей сети</a:t>
            </a:r>
          </a:p>
        </p:txBody>
      </p:sp>
      <p:sp>
        <p:nvSpPr>
          <p:cNvPr id="321" name="Google Shape;321;p9"/>
          <p:cNvSpPr txBox="1"/>
          <p:nvPr>
            <p:custDataLst>
              <p:tags r:id="rId2"/>
            </p:custDataLst>
          </p:nvPr>
        </p:nvSpPr>
        <p:spPr>
          <a:xfrm>
            <a:off x="1113996" y="3199952"/>
            <a:ext cx="35084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322" name="Google Shape;322;p9"/>
          <p:cNvSpPr/>
          <p:nvPr>
            <p:custDataLst>
              <p:tags r:id="rId3"/>
            </p:custDataLst>
          </p:nvPr>
        </p:nvSpPr>
        <p:spPr>
          <a:xfrm>
            <a:off x="641131" y="1690688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/>
          <p:nvPr>
            <p:custDataLst>
              <p:tags r:id="rId4"/>
            </p:custDataLst>
          </p:nvPr>
        </p:nvSpPr>
        <p:spPr>
          <a:xfrm>
            <a:off x="3426372" y="2039007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24" name="Google Shape;324;p9"/>
          <p:cNvSpPr/>
          <p:nvPr>
            <p:custDataLst>
              <p:tags r:id="rId5"/>
            </p:custDataLst>
          </p:nvPr>
        </p:nvSpPr>
        <p:spPr>
          <a:xfrm>
            <a:off x="4603531" y="2039007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/>
          <p:nvPr>
            <p:custDataLst>
              <p:tags r:id="rId6"/>
            </p:custDataLst>
          </p:nvPr>
        </p:nvSpPr>
        <p:spPr>
          <a:xfrm>
            <a:off x="4939863" y="235695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6" name="Google Shape;326;p9"/>
          <p:cNvSpPr/>
          <p:nvPr>
            <p:custDataLst>
              <p:tags r:id="rId7"/>
            </p:custDataLst>
          </p:nvPr>
        </p:nvSpPr>
        <p:spPr>
          <a:xfrm>
            <a:off x="4939862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7" name="Google Shape;327;p9"/>
          <p:cNvSpPr/>
          <p:nvPr>
            <p:custDataLst>
              <p:tags r:id="rId8"/>
            </p:custDataLst>
          </p:nvPr>
        </p:nvSpPr>
        <p:spPr>
          <a:xfrm>
            <a:off x="6096000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8" name="Google Shape;328;p9"/>
          <p:cNvSpPr/>
          <p:nvPr>
            <p:custDataLst>
              <p:tags r:id="rId9"/>
            </p:custDataLst>
          </p:nvPr>
        </p:nvSpPr>
        <p:spPr>
          <a:xfrm>
            <a:off x="7248197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9" name="Google Shape;329;p9"/>
          <p:cNvSpPr/>
          <p:nvPr>
            <p:custDataLst>
              <p:tags r:id="rId10"/>
            </p:custDataLst>
          </p:nvPr>
        </p:nvSpPr>
        <p:spPr>
          <a:xfrm>
            <a:off x="4939862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0" name="Google Shape;330;p9"/>
          <p:cNvSpPr/>
          <p:nvPr>
            <p:custDataLst>
              <p:tags r:id="rId11"/>
            </p:custDataLst>
          </p:nvPr>
        </p:nvSpPr>
        <p:spPr>
          <a:xfrm>
            <a:off x="6095999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1" name="Google Shape;331;p9"/>
          <p:cNvSpPr/>
          <p:nvPr>
            <p:custDataLst>
              <p:tags r:id="rId12"/>
            </p:custDataLst>
          </p:nvPr>
        </p:nvSpPr>
        <p:spPr>
          <a:xfrm>
            <a:off x="7248197" y="3975314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32" name="Google Shape;332;p9"/>
          <p:cNvCxnSpPr>
            <a:stCxn id="323" idx="3"/>
            <a:endCxn id="325" idx="1"/>
          </p:cNvCxnSpPr>
          <p:nvPr>
            <p:custDataLst>
              <p:tags r:id="rId13"/>
            </p:custDataLst>
          </p:nvPr>
        </p:nvCxnSpPr>
        <p:spPr>
          <a:xfrm>
            <a:off x="4046483" y="2587831"/>
            <a:ext cx="893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3" name="Google Shape;333;p9"/>
          <p:cNvCxnSpPr>
            <a:stCxn id="325" idx="2"/>
            <a:endCxn id="326" idx="0"/>
          </p:cNvCxnSpPr>
          <p:nvPr>
            <p:custDataLst>
              <p:tags r:id="rId14"/>
            </p:custDataLst>
          </p:nvPr>
        </p:nvCxnSpPr>
        <p:spPr>
          <a:xfrm flipH="1">
            <a:off x="5391808" y="2818709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4" name="Google Shape;334;p9"/>
          <p:cNvCxnSpPr>
            <a:stCxn id="325" idx="2"/>
            <a:endCxn id="327" idx="0"/>
          </p:cNvCxnSpPr>
          <p:nvPr>
            <p:custDataLst>
              <p:tags r:id="rId15"/>
            </p:custDataLst>
          </p:nvPr>
        </p:nvCxnSpPr>
        <p:spPr>
          <a:xfrm>
            <a:off x="5391808" y="2818709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5" name="Google Shape;335;p9"/>
          <p:cNvCxnSpPr>
            <a:stCxn id="325" idx="2"/>
            <a:endCxn id="328" idx="0"/>
          </p:cNvCxnSpPr>
          <p:nvPr>
            <p:custDataLst>
              <p:tags r:id="rId16"/>
            </p:custDataLst>
          </p:nvPr>
        </p:nvCxnSpPr>
        <p:spPr>
          <a:xfrm>
            <a:off x="5391808" y="2818709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6" name="Google Shape;336;p9"/>
          <p:cNvCxnSpPr>
            <a:stCxn id="326" idx="2"/>
            <a:endCxn id="329" idx="0"/>
          </p:cNvCxnSpPr>
          <p:nvPr>
            <p:custDataLst>
              <p:tags r:id="rId17"/>
            </p:custDataLst>
          </p:nvPr>
        </p:nvCxnSpPr>
        <p:spPr>
          <a:xfrm flipH="1">
            <a:off x="5391807" y="3661711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7" name="Google Shape;337;p9"/>
          <p:cNvCxnSpPr>
            <a:stCxn id="326" idx="2"/>
            <a:endCxn id="330" idx="0"/>
          </p:cNvCxnSpPr>
          <p:nvPr>
            <p:custDataLst>
              <p:tags r:id="rId18"/>
            </p:custDataLst>
          </p:nvPr>
        </p:nvCxnSpPr>
        <p:spPr>
          <a:xfrm>
            <a:off x="5391807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8" name="Google Shape;338;p9"/>
          <p:cNvCxnSpPr/>
          <p:nvPr>
            <p:custDataLst>
              <p:tags r:id="rId19"/>
            </p:custDataLst>
          </p:nvPr>
        </p:nvCxnSpPr>
        <p:spPr>
          <a:xfrm flipH="1">
            <a:off x="6545975" y="3661710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9" name="Google Shape;339;p9"/>
          <p:cNvCxnSpPr/>
          <p:nvPr>
            <p:custDataLst>
              <p:tags r:id="rId20"/>
            </p:custDataLst>
          </p:nvPr>
        </p:nvCxnSpPr>
        <p:spPr>
          <a:xfrm flipH="1">
            <a:off x="7700141" y="3661709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0" name="Google Shape;340;p9"/>
          <p:cNvCxnSpPr>
            <a:stCxn id="326" idx="2"/>
            <a:endCxn id="331" idx="0"/>
          </p:cNvCxnSpPr>
          <p:nvPr>
            <p:custDataLst>
              <p:tags r:id="rId21"/>
            </p:custDataLst>
          </p:nvPr>
        </p:nvCxnSpPr>
        <p:spPr>
          <a:xfrm>
            <a:off x="5391807" y="3661711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1" name="Google Shape;341;p9"/>
          <p:cNvCxnSpPr>
            <a:stCxn id="327" idx="2"/>
            <a:endCxn id="329" idx="0"/>
          </p:cNvCxnSpPr>
          <p:nvPr>
            <p:custDataLst>
              <p:tags r:id="rId22"/>
            </p:custDataLst>
          </p:nvPr>
        </p:nvCxnSpPr>
        <p:spPr>
          <a:xfrm flipH="1">
            <a:off x="5391745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2" name="Google Shape;342;p9"/>
          <p:cNvCxnSpPr>
            <a:stCxn id="327" idx="2"/>
            <a:endCxn id="331" idx="0"/>
          </p:cNvCxnSpPr>
          <p:nvPr>
            <p:custDataLst>
              <p:tags r:id="rId23"/>
            </p:custDataLst>
          </p:nvPr>
        </p:nvCxnSpPr>
        <p:spPr>
          <a:xfrm>
            <a:off x="6547945" y="3661711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3" name="Google Shape;343;p9"/>
          <p:cNvCxnSpPr>
            <a:stCxn id="328" idx="2"/>
            <a:endCxn id="329" idx="0"/>
          </p:cNvCxnSpPr>
          <p:nvPr>
            <p:custDataLst>
              <p:tags r:id="rId24"/>
            </p:custDataLst>
          </p:nvPr>
        </p:nvCxnSpPr>
        <p:spPr>
          <a:xfrm flipH="1">
            <a:off x="5391941" y="3661711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4" name="Google Shape;344;p9"/>
          <p:cNvCxnSpPr>
            <a:stCxn id="328" idx="2"/>
            <a:endCxn id="330" idx="0"/>
          </p:cNvCxnSpPr>
          <p:nvPr>
            <p:custDataLst>
              <p:tags r:id="rId25"/>
            </p:custDataLst>
          </p:nvPr>
        </p:nvCxnSpPr>
        <p:spPr>
          <a:xfrm flipH="1">
            <a:off x="6547841" y="3661711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5" name="Google Shape;345;p9"/>
          <p:cNvSpPr/>
          <p:nvPr>
            <p:custDataLst>
              <p:tags r:id="rId26"/>
            </p:custDataLst>
          </p:nvPr>
        </p:nvSpPr>
        <p:spPr>
          <a:xfrm>
            <a:off x="5843751" y="5137158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 txBox="1"/>
          <p:nvPr>
            <p:custDataLst>
              <p:tags r:id="rId27"/>
            </p:custDataLst>
          </p:nvPr>
        </p:nvSpPr>
        <p:spPr>
          <a:xfrm>
            <a:off x="7789949" y="6424478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47" name="Google Shape;347;p9"/>
          <p:cNvSpPr/>
          <p:nvPr>
            <p:custDataLst>
              <p:tags r:id="rId28"/>
            </p:custDataLst>
          </p:nvPr>
        </p:nvSpPr>
        <p:spPr>
          <a:xfrm>
            <a:off x="5843751" y="5215306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48" name="Google Shape;348;p9"/>
          <p:cNvCxnSpPr>
            <a:stCxn id="329" idx="2"/>
            <a:endCxn id="347" idx="1"/>
          </p:cNvCxnSpPr>
          <p:nvPr>
            <p:custDataLst>
              <p:tags r:id="rId29"/>
            </p:custDataLst>
          </p:nvPr>
        </p:nvCxnSpPr>
        <p:spPr>
          <a:xfrm rot="-5400000" flipH="1">
            <a:off x="4971507" y="4892089"/>
            <a:ext cx="1292400" cy="45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9" name="Google Shape;349;p9"/>
          <p:cNvSpPr txBox="1"/>
          <p:nvPr>
            <p:custDataLst>
              <p:tags r:id="rId30"/>
            </p:custDataLst>
          </p:nvPr>
        </p:nvSpPr>
        <p:spPr>
          <a:xfrm>
            <a:off x="6944344" y="4436430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50" name="Google Shape;350;p9"/>
          <p:cNvSpPr/>
          <p:nvPr>
            <p:custDataLst>
              <p:tags r:id="rId31"/>
            </p:custDataLst>
          </p:nvPr>
        </p:nvSpPr>
        <p:spPr>
          <a:xfrm>
            <a:off x="6759465" y="5359305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 dirty="0"/>
          </a:p>
        </p:txBody>
      </p:sp>
      <p:sp>
        <p:nvSpPr>
          <p:cNvPr id="351" name="Google Shape;351;p9"/>
          <p:cNvSpPr/>
          <p:nvPr>
            <p:custDataLst>
              <p:tags r:id="rId32"/>
            </p:custDataLst>
          </p:nvPr>
        </p:nvSpPr>
        <p:spPr>
          <a:xfrm>
            <a:off x="6568965" y="6345240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52" name="Google Shape;352;p9"/>
          <p:cNvSpPr/>
          <p:nvPr>
            <p:custDataLst>
              <p:tags r:id="rId33"/>
            </p:custDataLst>
          </p:nvPr>
        </p:nvSpPr>
        <p:spPr>
          <a:xfrm>
            <a:off x="8032532" y="5232162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009C92-E9C4-47BC-893E-04ADEAD0104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5400000">
            <a:off x="1233474" y="1404207"/>
            <a:ext cx="1600555" cy="21328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Закон об общей разнице</a:t>
            </a:r>
          </a:p>
        </p:txBody>
      </p:sp>
      <p:pic>
        <p:nvPicPr>
          <p:cNvPr id="358" name="Google Shape;358;p10"/>
          <p:cNvPicPr preferRelativeResize="0">
            <a:picLocks noGrp="1"/>
          </p:cNvPicPr>
          <p:nvPr>
            <p:ph type="body" idx="1"/>
            <p:custDataLst>
              <p:tags r:id="rId2"/>
            </p:custDataLst>
          </p:nvPr>
        </p:nvPicPr>
        <p:blipFill>
          <a:blip r:embed="rId37">
            <a:alphaModFix/>
          </a:blip>
          <a:stretch>
            <a:fillRect/>
          </a:stretch>
        </p:blipFill>
        <p:spPr>
          <a:xfrm>
            <a:off x="2991286" y="1709736"/>
            <a:ext cx="6680200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>
            <p:custDataLst>
              <p:tags r:id="rId3"/>
            </p:custDataLst>
          </p:nvPr>
        </p:nvSpPr>
        <p:spPr>
          <a:xfrm>
            <a:off x="633906" y="4148838"/>
            <a:ext cx="293238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61" name="Google Shape;361;p10"/>
          <p:cNvSpPr/>
          <p:nvPr>
            <p:custDataLst>
              <p:tags r:id="rId4"/>
            </p:custDataLst>
          </p:nvPr>
        </p:nvSpPr>
        <p:spPr>
          <a:xfrm>
            <a:off x="633906" y="2588959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>
            <p:custDataLst>
              <p:tags r:id="rId5"/>
            </p:custDataLst>
          </p:nvPr>
        </p:nvSpPr>
        <p:spPr>
          <a:xfrm>
            <a:off x="3419147" y="2937278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63" name="Google Shape;363;p10"/>
          <p:cNvSpPr/>
          <p:nvPr>
            <p:custDataLst>
              <p:tags r:id="rId6"/>
            </p:custDataLst>
          </p:nvPr>
        </p:nvSpPr>
        <p:spPr>
          <a:xfrm>
            <a:off x="4498427" y="2596060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>
            <p:custDataLst>
              <p:tags r:id="rId7"/>
            </p:custDataLst>
          </p:nvPr>
        </p:nvSpPr>
        <p:spPr>
          <a:xfrm>
            <a:off x="4834759" y="291400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5" name="Google Shape;365;p10"/>
          <p:cNvSpPr/>
          <p:nvPr>
            <p:custDataLst>
              <p:tags r:id="rId8"/>
            </p:custDataLst>
          </p:nvPr>
        </p:nvSpPr>
        <p:spPr>
          <a:xfrm>
            <a:off x="4834758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6" name="Google Shape;366;p10"/>
          <p:cNvSpPr/>
          <p:nvPr>
            <p:custDataLst>
              <p:tags r:id="rId9"/>
            </p:custDataLst>
          </p:nvPr>
        </p:nvSpPr>
        <p:spPr>
          <a:xfrm>
            <a:off x="5990896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7" name="Google Shape;367;p10"/>
          <p:cNvSpPr/>
          <p:nvPr>
            <p:custDataLst>
              <p:tags r:id="rId10"/>
            </p:custDataLst>
          </p:nvPr>
        </p:nvSpPr>
        <p:spPr>
          <a:xfrm>
            <a:off x="7143093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8" name="Google Shape;368;p10"/>
          <p:cNvSpPr/>
          <p:nvPr>
            <p:custDataLst>
              <p:tags r:id="rId11"/>
            </p:custDataLst>
          </p:nvPr>
        </p:nvSpPr>
        <p:spPr>
          <a:xfrm>
            <a:off x="4834758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9" name="Google Shape;369;p10"/>
          <p:cNvSpPr/>
          <p:nvPr>
            <p:custDataLst>
              <p:tags r:id="rId12"/>
            </p:custDataLst>
          </p:nvPr>
        </p:nvSpPr>
        <p:spPr>
          <a:xfrm>
            <a:off x="5990895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70" name="Google Shape;370;p10"/>
          <p:cNvSpPr/>
          <p:nvPr>
            <p:custDataLst>
              <p:tags r:id="rId13"/>
            </p:custDataLst>
          </p:nvPr>
        </p:nvSpPr>
        <p:spPr>
          <a:xfrm>
            <a:off x="7143093" y="4532367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71" name="Google Shape;371;p10"/>
          <p:cNvCxnSpPr>
            <a:stCxn id="362" idx="3"/>
            <a:endCxn id="364" idx="1"/>
          </p:cNvCxnSpPr>
          <p:nvPr>
            <p:custDataLst>
              <p:tags r:id="rId14"/>
            </p:custDataLst>
          </p:nvPr>
        </p:nvCxnSpPr>
        <p:spPr>
          <a:xfrm rot="10800000" flipH="1">
            <a:off x="4039258" y="3145002"/>
            <a:ext cx="795600" cy="34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2" name="Google Shape;372;p10"/>
          <p:cNvCxnSpPr>
            <a:stCxn id="364" idx="2"/>
            <a:endCxn id="365" idx="0"/>
          </p:cNvCxnSpPr>
          <p:nvPr>
            <p:custDataLst>
              <p:tags r:id="rId15"/>
            </p:custDataLst>
          </p:nvPr>
        </p:nvCxnSpPr>
        <p:spPr>
          <a:xfrm flipH="1">
            <a:off x="5286704" y="3375762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3" name="Google Shape;373;p10"/>
          <p:cNvCxnSpPr>
            <a:stCxn id="364" idx="2"/>
            <a:endCxn id="366" idx="0"/>
          </p:cNvCxnSpPr>
          <p:nvPr>
            <p:custDataLst>
              <p:tags r:id="rId16"/>
            </p:custDataLst>
          </p:nvPr>
        </p:nvCxnSpPr>
        <p:spPr>
          <a:xfrm>
            <a:off x="5286704" y="3375762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4" name="Google Shape;374;p10"/>
          <p:cNvCxnSpPr>
            <a:stCxn id="364" idx="2"/>
            <a:endCxn id="367" idx="0"/>
          </p:cNvCxnSpPr>
          <p:nvPr>
            <p:custDataLst>
              <p:tags r:id="rId17"/>
            </p:custDataLst>
          </p:nvPr>
        </p:nvCxnSpPr>
        <p:spPr>
          <a:xfrm>
            <a:off x="5286704" y="3375762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5" name="Google Shape;375;p10"/>
          <p:cNvCxnSpPr>
            <a:stCxn id="365" idx="2"/>
            <a:endCxn id="368" idx="0"/>
          </p:cNvCxnSpPr>
          <p:nvPr>
            <p:custDataLst>
              <p:tags r:id="rId18"/>
            </p:custDataLst>
          </p:nvPr>
        </p:nvCxnSpPr>
        <p:spPr>
          <a:xfrm flipH="1">
            <a:off x="5286703" y="4218764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6" name="Google Shape;376;p10"/>
          <p:cNvCxnSpPr>
            <a:stCxn id="365" idx="2"/>
            <a:endCxn id="369" idx="0"/>
          </p:cNvCxnSpPr>
          <p:nvPr>
            <p:custDataLst>
              <p:tags r:id="rId19"/>
            </p:custDataLst>
          </p:nvPr>
        </p:nvCxnSpPr>
        <p:spPr>
          <a:xfrm>
            <a:off x="5286703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7" name="Google Shape;377;p10"/>
          <p:cNvCxnSpPr/>
          <p:nvPr>
            <p:custDataLst>
              <p:tags r:id="rId20"/>
            </p:custDataLst>
          </p:nvPr>
        </p:nvCxnSpPr>
        <p:spPr>
          <a:xfrm flipH="1">
            <a:off x="6440871" y="4218763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8" name="Google Shape;378;p10"/>
          <p:cNvCxnSpPr/>
          <p:nvPr>
            <p:custDataLst>
              <p:tags r:id="rId21"/>
            </p:custDataLst>
          </p:nvPr>
        </p:nvCxnSpPr>
        <p:spPr>
          <a:xfrm flipH="1">
            <a:off x="7595037" y="4218762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9" name="Google Shape;379;p10"/>
          <p:cNvCxnSpPr>
            <a:stCxn id="365" idx="2"/>
            <a:endCxn id="370" idx="0"/>
          </p:cNvCxnSpPr>
          <p:nvPr>
            <p:custDataLst>
              <p:tags r:id="rId22"/>
            </p:custDataLst>
          </p:nvPr>
        </p:nvCxnSpPr>
        <p:spPr>
          <a:xfrm>
            <a:off x="5286703" y="4218764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0" name="Google Shape;380;p10"/>
          <p:cNvCxnSpPr>
            <a:stCxn id="366" idx="2"/>
            <a:endCxn id="368" idx="0"/>
          </p:cNvCxnSpPr>
          <p:nvPr>
            <p:custDataLst>
              <p:tags r:id="rId23"/>
            </p:custDataLst>
          </p:nvPr>
        </p:nvCxnSpPr>
        <p:spPr>
          <a:xfrm flipH="1">
            <a:off x="5286641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" name="Google Shape;381;p10"/>
          <p:cNvCxnSpPr>
            <a:stCxn id="366" idx="2"/>
            <a:endCxn id="370" idx="0"/>
          </p:cNvCxnSpPr>
          <p:nvPr>
            <p:custDataLst>
              <p:tags r:id="rId24"/>
            </p:custDataLst>
          </p:nvPr>
        </p:nvCxnSpPr>
        <p:spPr>
          <a:xfrm>
            <a:off x="6442841" y="4218764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2" name="Google Shape;382;p10"/>
          <p:cNvCxnSpPr>
            <a:stCxn id="367" idx="2"/>
            <a:endCxn id="368" idx="0"/>
          </p:cNvCxnSpPr>
          <p:nvPr>
            <p:custDataLst>
              <p:tags r:id="rId25"/>
            </p:custDataLst>
          </p:nvPr>
        </p:nvCxnSpPr>
        <p:spPr>
          <a:xfrm flipH="1">
            <a:off x="5286838" y="4218764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3" name="Google Shape;383;p10"/>
          <p:cNvCxnSpPr>
            <a:stCxn id="367" idx="2"/>
            <a:endCxn id="369" idx="0"/>
          </p:cNvCxnSpPr>
          <p:nvPr>
            <p:custDataLst>
              <p:tags r:id="rId26"/>
            </p:custDataLst>
          </p:nvPr>
        </p:nvCxnSpPr>
        <p:spPr>
          <a:xfrm flipH="1">
            <a:off x="6442738" y="4218764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4" name="Google Shape;384;p10"/>
          <p:cNvSpPr/>
          <p:nvPr>
            <p:custDataLst>
              <p:tags r:id="rId27"/>
            </p:custDataLst>
          </p:nvPr>
        </p:nvSpPr>
        <p:spPr>
          <a:xfrm>
            <a:off x="9051375" y="3295993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 txBox="1"/>
          <p:nvPr>
            <p:custDataLst>
              <p:tags r:id="rId28"/>
            </p:custDataLst>
          </p:nvPr>
        </p:nvSpPr>
        <p:spPr>
          <a:xfrm>
            <a:off x="10997574" y="4583313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86" name="Google Shape;386;p10"/>
          <p:cNvSpPr/>
          <p:nvPr>
            <p:custDataLst>
              <p:tags r:id="rId29"/>
            </p:custDataLst>
          </p:nvPr>
        </p:nvSpPr>
        <p:spPr>
          <a:xfrm>
            <a:off x="9051375" y="3374141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87" name="Google Shape;387;p10"/>
          <p:cNvCxnSpPr>
            <a:stCxn id="368" idx="2"/>
            <a:endCxn id="386" idx="2"/>
          </p:cNvCxnSpPr>
          <p:nvPr>
            <p:custDataLst>
              <p:tags r:id="rId30"/>
            </p:custDataLst>
          </p:nvPr>
        </p:nvCxnSpPr>
        <p:spPr>
          <a:xfrm rot="-5400000">
            <a:off x="7045452" y="2712992"/>
            <a:ext cx="557100" cy="4074600"/>
          </a:xfrm>
          <a:prstGeom prst="bentConnector3">
            <a:avLst>
              <a:gd name="adj1" fmla="val -11644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8" name="Google Shape;388;p10"/>
          <p:cNvSpPr txBox="1"/>
          <p:nvPr>
            <p:custDataLst>
              <p:tags r:id="rId31"/>
            </p:custDataLst>
          </p:nvPr>
        </p:nvSpPr>
        <p:spPr>
          <a:xfrm>
            <a:off x="6839240" y="4993483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89" name="Google Shape;389;p10"/>
          <p:cNvSpPr/>
          <p:nvPr>
            <p:custDataLst>
              <p:tags r:id="rId32"/>
            </p:custDataLst>
          </p:nvPr>
        </p:nvSpPr>
        <p:spPr>
          <a:xfrm>
            <a:off x="9967089" y="3518140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/>
          </a:p>
        </p:txBody>
      </p:sp>
      <p:sp>
        <p:nvSpPr>
          <p:cNvPr id="390" name="Google Shape;390;p10"/>
          <p:cNvSpPr/>
          <p:nvPr>
            <p:custDataLst>
              <p:tags r:id="rId33"/>
            </p:custDataLst>
          </p:nvPr>
        </p:nvSpPr>
        <p:spPr>
          <a:xfrm>
            <a:off x="9776589" y="4504075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91" name="Google Shape;391;p10"/>
          <p:cNvSpPr/>
          <p:nvPr>
            <p:custDataLst>
              <p:tags r:id="rId34"/>
            </p:custDataLst>
          </p:nvPr>
        </p:nvSpPr>
        <p:spPr>
          <a:xfrm>
            <a:off x="11240156" y="3390997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A085362-0B9F-41EA-AEF2-4EA57527B61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5400000">
            <a:off x="1209174" y="2329173"/>
            <a:ext cx="1600555" cy="21328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1CD5F2-A4D8-49FB-BF88-03AEC1E053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468781" y="544225"/>
            <a:ext cx="3254315" cy="4336581"/>
          </a:xfrm>
          <a:prstGeom prst="rect">
            <a:avLst/>
          </a:prstGeom>
        </p:spPr>
      </p:pic>
      <p:sp>
        <p:nvSpPr>
          <p:cNvPr id="396" name="Google Shape;396;p1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843" y="888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Ошибки в сервере Открытого времени</a:t>
            </a:r>
          </a:p>
        </p:txBody>
      </p:sp>
      <p:sp>
        <p:nvSpPr>
          <p:cNvPr id="398" name="Google Shape;398;p11"/>
          <p:cNvSpPr txBox="1"/>
          <p:nvPr>
            <p:custDataLst>
              <p:tags r:id="rId2"/>
            </p:custDataLst>
          </p:nvPr>
        </p:nvSpPr>
        <p:spPr>
          <a:xfrm>
            <a:off x="5886643" y="3966216"/>
            <a:ext cx="1874705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399" name="Google Shape;399;p11"/>
          <p:cNvSpPr/>
          <p:nvPr>
            <p:custDataLst>
              <p:tags r:id="rId3"/>
            </p:custDataLst>
          </p:nvPr>
        </p:nvSpPr>
        <p:spPr>
          <a:xfrm>
            <a:off x="3069037" y="1471595"/>
            <a:ext cx="5803112" cy="28381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>
            <p:custDataLst>
              <p:tags r:id="rId4"/>
            </p:custDataLst>
          </p:nvPr>
        </p:nvSpPr>
        <p:spPr>
          <a:xfrm>
            <a:off x="7761348" y="1746212"/>
            <a:ext cx="1056741" cy="16545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401" name="Google Shape;401;p11"/>
          <p:cNvSpPr/>
          <p:nvPr>
            <p:custDataLst>
              <p:tags r:id="rId5"/>
            </p:custDataLst>
          </p:nvPr>
        </p:nvSpPr>
        <p:spPr>
          <a:xfrm>
            <a:off x="4418723" y="1706069"/>
            <a:ext cx="785151" cy="4136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GNSS</a:t>
            </a:r>
            <a:endParaRPr dirty="0"/>
          </a:p>
        </p:txBody>
      </p:sp>
      <p:sp>
        <p:nvSpPr>
          <p:cNvPr id="402" name="Google Shape;402;p11"/>
          <p:cNvSpPr/>
          <p:nvPr>
            <p:custDataLst>
              <p:tags r:id="rId6"/>
            </p:custDataLst>
          </p:nvPr>
        </p:nvSpPr>
        <p:spPr>
          <a:xfrm>
            <a:off x="4096940" y="2918518"/>
            <a:ext cx="643566" cy="592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MAC</a:t>
            </a:r>
            <a:endParaRPr dirty="0"/>
          </a:p>
        </p:txBody>
      </p:sp>
      <p:pic>
        <p:nvPicPr>
          <p:cNvPr id="403" name="Google Shape;403;p11" descr="A screenshot of a computer&#10;&#10;Description automatically generated with medium confidence"/>
          <p:cNvPicPr preferRelativeResize="0"/>
          <p:nvPr>
            <p:custDataLst>
              <p:tags r:id="rId7"/>
            </p:custDataLst>
          </p:nvPr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9240" y="4423685"/>
            <a:ext cx="3211483" cy="24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/>
          <p:cNvPicPr preferRelativeResize="0"/>
          <p:nvPr>
            <p:custDataLst>
              <p:tags r:id="rId8"/>
            </p:custDataLst>
          </p:nvPr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51990" y="4462478"/>
            <a:ext cx="5544594" cy="23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17"/>
  <p:tag name="AS_OS" val="Microsoft Windows NT 10.0.17763.0"/>
  <p:tag name="AS_RELEASE_DATE" val="2024.01.14"/>
  <p:tag name="AS_TITLE" val="Aspose.Slides for .NET Standard 2.0"/>
  <p:tag name="AS_VERSION" val="2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8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8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5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6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7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8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5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6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9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892</Words>
  <Application>Microsoft Office PowerPoint</Application>
  <PresentationFormat>Широкоэкранный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Optimistic Display</vt:lpstr>
      <vt:lpstr>Calibri</vt:lpstr>
      <vt:lpstr>Office Theme</vt:lpstr>
      <vt:lpstr>Окно неопределенности</vt:lpstr>
      <vt:lpstr>Мотивация</vt:lpstr>
      <vt:lpstr>Общий обзор</vt:lpstr>
      <vt:lpstr>Формулирование</vt:lpstr>
      <vt:lpstr>Задача сверки сети</vt:lpstr>
      <vt:lpstr>Точность</vt:lpstr>
      <vt:lpstr>Схема синхронизации времени по всей сети</vt:lpstr>
      <vt:lpstr>Закон об общей разнице</vt:lpstr>
      <vt:lpstr>Ошибки в сервере Открытого времени</vt:lpstr>
      <vt:lpstr>Эксперимент</vt:lpstr>
      <vt:lpstr>Оценка разницы и стабильности</vt:lpstr>
      <vt:lpstr>Вариация работы</vt:lpstr>
      <vt:lpstr>Оценка погрешности (WO)</vt:lpstr>
      <vt:lpstr>Сознательная температура</vt:lpstr>
      <vt:lpstr>Оценка точности</vt:lpstr>
      <vt:lpstr>Оценка точности</vt:lpstr>
      <vt:lpstr>Прозрачные часы</vt:lpstr>
      <vt:lpstr>Сценарии точности</vt:lpstr>
      <vt:lpstr>Сценарии точности</vt:lpstr>
      <vt:lpstr>Сценарии точности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Окно неопределенности</dc:title>
  <dc:creator>Ahmad Byagowi</dc:creator>
  <cp:lastModifiedBy>Вячеслав Миронов</cp:lastModifiedBy>
  <cp:revision>4</cp:revision>
  <dcterms:created xsi:type="dcterms:W3CDTF">2022-06-28T23:08:02Z</dcterms:created>
  <dcterms:modified xsi:type="dcterms:W3CDTF">2024-03-25T18:21:22Z</dcterms:modified>
</cp:coreProperties>
</file>