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80" r:id="rId17"/>
    <p:sldId id="265"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BA1EA-4BA5-4BC8-8BBD-8999E3330976}">
          <p14:sldIdLst>
            <p14:sldId id="256"/>
            <p14:sldId id="257"/>
            <p14:sldId id="258"/>
            <p14:sldId id="259"/>
            <p14:sldId id="260"/>
            <p14:sldId id="261"/>
            <p14:sldId id="262"/>
            <p14:sldId id="263"/>
            <p14:sldId id="264"/>
            <p14:sldId id="266"/>
            <p14:sldId id="267"/>
            <p14:sldId id="268"/>
            <p14:sldId id="269"/>
            <p14:sldId id="270"/>
            <p14:sldId id="271"/>
            <p14:sldId id="280"/>
            <p14:sldId id="265"/>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BB92B7-1BBB-4B43-9B7C-6322BDF3434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109297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BB92B7-1BBB-4B43-9B7C-6322BDF3434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26987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BB92B7-1BBB-4B43-9B7C-6322BDF3434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2462471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BB92B7-1BBB-4B43-9B7C-6322BDF3434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54360-B03E-4B57-90A2-F1971E01354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3669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BB92B7-1BBB-4B43-9B7C-6322BDF3434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79696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BB92B7-1BBB-4B43-9B7C-6322BDF34349}"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4055172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6BB92B7-1BBB-4B43-9B7C-6322BDF34349}"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3531458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B92B7-1BBB-4B43-9B7C-6322BDF3434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1936392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B92B7-1BBB-4B43-9B7C-6322BDF3434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230320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B92B7-1BBB-4B43-9B7C-6322BDF3434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306975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BB92B7-1BBB-4B43-9B7C-6322BDF3434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363002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BB92B7-1BBB-4B43-9B7C-6322BDF3434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40325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B92B7-1BBB-4B43-9B7C-6322BDF34349}"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396170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BB92B7-1BBB-4B43-9B7C-6322BDF34349}"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62125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B92B7-1BBB-4B43-9B7C-6322BDF34349}"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47858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BB92B7-1BBB-4B43-9B7C-6322BDF3434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346180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BB92B7-1BBB-4B43-9B7C-6322BDF3434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54360-B03E-4B57-90A2-F1971E013543}" type="slidenum">
              <a:rPr lang="en-US" smtClean="0"/>
              <a:t>‹#›</a:t>
            </a:fld>
            <a:endParaRPr lang="en-US"/>
          </a:p>
        </p:txBody>
      </p:sp>
    </p:spTree>
    <p:extLst>
      <p:ext uri="{BB962C8B-B14F-4D97-AF65-F5344CB8AC3E}">
        <p14:creationId xmlns:p14="http://schemas.microsoft.com/office/powerpoint/2010/main" val="371465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BB92B7-1BBB-4B43-9B7C-6322BDF34349}" type="datetimeFigureOut">
              <a:rPr lang="en-US" smtClean="0"/>
              <a:t>8/6/2021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354360-B03E-4B57-90A2-F1971E013543}" type="slidenum">
              <a:rPr lang="en-US" smtClean="0"/>
              <a:t>‹#›</a:t>
            </a:fld>
            <a:endParaRPr lang="en-US"/>
          </a:p>
        </p:txBody>
      </p:sp>
    </p:spTree>
    <p:extLst>
      <p:ext uri="{BB962C8B-B14F-4D97-AF65-F5344CB8AC3E}">
        <p14:creationId xmlns:p14="http://schemas.microsoft.com/office/powerpoint/2010/main" val="613447024"/>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EE6A-E52D-40B0-A65E-88B903A81413}"/>
              </a:ext>
            </a:extLst>
          </p:cNvPr>
          <p:cNvSpPr>
            <a:spLocks noGrp="1"/>
          </p:cNvSpPr>
          <p:nvPr>
            <p:ph type="ctrTitle"/>
          </p:nvPr>
        </p:nvSpPr>
        <p:spPr>
          <a:xfrm>
            <a:off x="1431235" y="0"/>
            <a:ext cx="9144000" cy="2387600"/>
          </a:xfrm>
        </p:spPr>
        <p:txBody>
          <a:bodyPr>
            <a:normAutofit/>
          </a:bodyPr>
          <a:lstStyle/>
          <a:p>
            <a:r>
              <a:rPr lang="en-US" dirty="0">
                <a:latin typeface="Times New Roman" panose="02020603050405020304" pitchFamily="18" charset="0"/>
                <a:cs typeface="Times New Roman" panose="02020603050405020304" pitchFamily="18" charset="0"/>
              </a:rPr>
              <a:t>Car Workshop Management System</a:t>
            </a:r>
          </a:p>
        </p:txBody>
      </p:sp>
      <p:sp>
        <p:nvSpPr>
          <p:cNvPr id="3" name="Subtitle 2">
            <a:extLst>
              <a:ext uri="{FF2B5EF4-FFF2-40B4-BE49-F238E27FC236}">
                <a16:creationId xmlns:a16="http://schemas.microsoft.com/office/drawing/2014/main" id="{AE3B90FB-0D35-40B1-BEBA-8EFD40B22098}"/>
              </a:ext>
            </a:extLst>
          </p:cNvPr>
          <p:cNvSpPr>
            <a:spLocks noGrp="1"/>
          </p:cNvSpPr>
          <p:nvPr>
            <p:ph type="subTitle" idx="1"/>
          </p:nvPr>
        </p:nvSpPr>
        <p:spPr>
          <a:xfrm>
            <a:off x="1431235" y="4167808"/>
            <a:ext cx="3419061" cy="2690192"/>
          </a:xfrm>
        </p:spPr>
        <p:txBody>
          <a:bodyPr>
            <a:noAutofit/>
          </a:bodyPr>
          <a:lstStyle/>
          <a:p>
            <a:pPr algn="l">
              <a:lnSpc>
                <a:spcPct val="100000"/>
              </a:lnSpc>
            </a:pPr>
            <a:r>
              <a:rPr lang="en-US" sz="2000" b="1" dirty="0">
                <a:latin typeface="Times New Roman" panose="02020603050405020304" pitchFamily="18" charset="0"/>
                <a:cs typeface="Times New Roman" panose="02020603050405020304" pitchFamily="18" charset="0"/>
              </a:rPr>
              <a:t>Presented by:-</a:t>
            </a:r>
          </a:p>
          <a:p>
            <a:pPr algn="l">
              <a:lnSpc>
                <a:spcPct val="100000"/>
              </a:lnSpc>
            </a:pPr>
            <a:r>
              <a:rPr lang="en-US" sz="2000" b="1" dirty="0">
                <a:latin typeface="Times New Roman" panose="02020603050405020304" pitchFamily="18" charset="0"/>
                <a:cs typeface="Times New Roman" panose="02020603050405020304" pitchFamily="18" charset="0"/>
              </a:rPr>
              <a:t>Name</a:t>
            </a:r>
          </a:p>
          <a:p>
            <a:pPr algn="l">
              <a:lnSpc>
                <a:spcPct val="100000"/>
              </a:lnSpc>
            </a:pPr>
            <a:r>
              <a:rPr lang="en-US" sz="2000" dirty="0">
                <a:latin typeface="Times New Roman" panose="02020603050405020304" pitchFamily="18" charset="0"/>
                <a:cs typeface="Times New Roman" panose="02020603050405020304" pitchFamily="18" charset="0"/>
              </a:rPr>
              <a:t>Prashil Aryal</a:t>
            </a:r>
          </a:p>
          <a:p>
            <a:pPr algn="l">
              <a:lnSpc>
                <a:spcPct val="100000"/>
              </a:lnSpc>
            </a:pPr>
            <a:r>
              <a:rPr lang="en-US" sz="2000" dirty="0" err="1">
                <a:latin typeface="Times New Roman" panose="02020603050405020304" pitchFamily="18" charset="0"/>
                <a:cs typeface="Times New Roman" panose="02020603050405020304" pitchFamily="18" charset="0"/>
              </a:rPr>
              <a:t>Anam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Rajdhami</a:t>
            </a:r>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dirty="0">
                <a:latin typeface="Times New Roman" panose="02020603050405020304" pitchFamily="18" charset="0"/>
                <a:cs typeface="Times New Roman" panose="02020603050405020304" pitchFamily="18" charset="0"/>
              </a:rPr>
              <a:t>Shivani Limbu</a:t>
            </a:r>
          </a:p>
          <a:p>
            <a:pPr algn="l">
              <a:lnSpc>
                <a:spcPct val="100000"/>
              </a:lnSpc>
            </a:pPr>
            <a:r>
              <a:rPr lang="en-US" sz="2000" dirty="0" err="1">
                <a:latin typeface="Times New Roman" panose="02020603050405020304" pitchFamily="18" charset="0"/>
                <a:cs typeface="Times New Roman" panose="02020603050405020304" pitchFamily="18" charset="0"/>
              </a:rPr>
              <a:t>Krisha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Duwal</a:t>
            </a:r>
            <a:endParaRPr lang="en-US" sz="20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A6576B39-625E-4DEA-87E9-17655DFF662C}"/>
              </a:ext>
            </a:extLst>
          </p:cNvPr>
          <p:cNvSpPr txBox="1">
            <a:spLocks/>
          </p:cNvSpPr>
          <p:nvPr/>
        </p:nvSpPr>
        <p:spPr>
          <a:xfrm>
            <a:off x="8547652" y="4167808"/>
            <a:ext cx="2027583" cy="2690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b="1" dirty="0">
                <a:latin typeface="Times New Roman" panose="02020603050405020304" pitchFamily="18" charset="0"/>
                <a:cs typeface="Times New Roman" panose="02020603050405020304" pitchFamily="18" charset="0"/>
              </a:rPr>
              <a:t>Symbol Number</a:t>
            </a:r>
          </a:p>
          <a:p>
            <a:pPr algn="l">
              <a:lnSpc>
                <a:spcPct val="100000"/>
              </a:lnSpc>
            </a:pPr>
            <a:r>
              <a:rPr lang="en-MY" sz="2000" dirty="0">
                <a:latin typeface="Times New Roman" panose="02020603050405020304" pitchFamily="18" charset="0"/>
                <a:cs typeface="Times New Roman" panose="02020603050405020304" pitchFamily="18" charset="0"/>
              </a:rPr>
              <a:t>325142</a:t>
            </a:r>
            <a:endParaRPr lang="en-US" sz="2000" dirty="0">
              <a:latin typeface="Times New Roman" panose="02020603050405020304" pitchFamily="18" charset="0"/>
              <a:cs typeface="Times New Roman" panose="02020603050405020304" pitchFamily="18" charset="0"/>
            </a:endParaRPr>
          </a:p>
          <a:p>
            <a:pPr algn="l">
              <a:lnSpc>
                <a:spcPct val="100000"/>
              </a:lnSpc>
            </a:pPr>
            <a:r>
              <a:rPr lang="en-US" sz="2000" dirty="0">
                <a:latin typeface="Times New Roman" panose="02020603050405020304" pitchFamily="18" charset="0"/>
                <a:cs typeface="Times New Roman" panose="02020603050405020304" pitchFamily="18" charset="0"/>
              </a:rPr>
              <a:t>325122</a:t>
            </a:r>
          </a:p>
          <a:p>
            <a:pPr algn="l">
              <a:lnSpc>
                <a:spcPct val="100000"/>
              </a:lnSpc>
            </a:pPr>
            <a:r>
              <a:rPr lang="en-US" sz="2000" dirty="0">
                <a:latin typeface="Times New Roman" panose="02020603050405020304" pitchFamily="18" charset="0"/>
                <a:cs typeface="Times New Roman" panose="02020603050405020304" pitchFamily="18" charset="0"/>
              </a:rPr>
              <a:t>325152</a:t>
            </a:r>
          </a:p>
          <a:p>
            <a:pPr algn="l">
              <a:lnSpc>
                <a:spcPct val="100000"/>
              </a:lnSpc>
            </a:pPr>
            <a:r>
              <a:rPr lang="en-US" sz="2000" dirty="0">
                <a:latin typeface="Times New Roman" panose="02020603050405020304" pitchFamily="18" charset="0"/>
                <a:cs typeface="Times New Roman" panose="02020603050405020304" pitchFamily="18" charset="0"/>
              </a:rPr>
              <a:t>325131</a:t>
            </a:r>
          </a:p>
        </p:txBody>
      </p:sp>
    </p:spTree>
    <p:extLst>
      <p:ext uri="{BB962C8B-B14F-4D97-AF65-F5344CB8AC3E}">
        <p14:creationId xmlns:p14="http://schemas.microsoft.com/office/powerpoint/2010/main" val="365747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258D-896A-4705-9DCE-CCE47E002F17}"/>
              </a:ext>
            </a:extLst>
          </p:cNvPr>
          <p:cNvSpPr>
            <a:spLocks noGrp="1"/>
          </p:cNvSpPr>
          <p:nvPr>
            <p:ph type="title"/>
          </p:nvPr>
        </p:nvSpPr>
        <p:spPr>
          <a:xfrm>
            <a:off x="838200" y="0"/>
            <a:ext cx="10353761" cy="1326321"/>
          </a:xfrm>
        </p:spPr>
        <p:txBody>
          <a:bodyPr>
            <a:normAutofit/>
          </a:bodyPr>
          <a:lstStyle/>
          <a:p>
            <a:r>
              <a:rPr lang="en-US" sz="2400" b="1" dirty="0">
                <a:latin typeface="Times New Roman" panose="02020603050405020304" pitchFamily="18" charset="0"/>
                <a:cs typeface="Times New Roman" panose="02020603050405020304" pitchFamily="18" charset="0"/>
              </a:rPr>
              <a:t>Add a car</a:t>
            </a:r>
          </a:p>
        </p:txBody>
      </p:sp>
      <p:sp>
        <p:nvSpPr>
          <p:cNvPr id="3" name="Content Placeholder 2">
            <a:extLst>
              <a:ext uri="{FF2B5EF4-FFF2-40B4-BE49-F238E27FC236}">
                <a16:creationId xmlns:a16="http://schemas.microsoft.com/office/drawing/2014/main" id="{4C20E660-671B-47AF-8CE4-4F97A285F9BF}"/>
              </a:ext>
            </a:extLst>
          </p:cNvPr>
          <p:cNvSpPr>
            <a:spLocks noGrp="1"/>
          </p:cNvSpPr>
          <p:nvPr>
            <p:ph idx="1"/>
          </p:nvPr>
        </p:nvSpPr>
        <p:spPr>
          <a:xfrm>
            <a:off x="838200" y="1497496"/>
            <a:ext cx="10515600" cy="5360504"/>
          </a:xfrm>
        </p:spPr>
        <p:txBody>
          <a:bodyPr>
            <a:noAutofit/>
          </a:bodyPr>
          <a:lstStyle/>
          <a:p>
            <a:pPr marL="0" indent="0">
              <a:buNone/>
            </a:pPr>
            <a:r>
              <a:rPr lang="en-MY" sz="1800" dirty="0">
                <a:latin typeface="Times New Roman" panose="02020603050405020304" pitchFamily="18" charset="0"/>
                <a:cs typeface="Times New Roman" panose="02020603050405020304" pitchFamily="18" charset="0"/>
              </a:rPr>
              <a:t>Step 1: START</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2: open .txt file containing all the record in append mode</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3: check presence of file</a:t>
            </a:r>
            <a:endParaRPr lang="en-US" sz="1800"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Is file found?</a:t>
            </a:r>
            <a:endParaRPr lang="en-US"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no, exit the program</a:t>
            </a:r>
            <a:endParaRPr lang="en-US"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yes, let the program execute further</a:t>
            </a:r>
            <a:endParaRPr lang="en-US"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4: ask input from user</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5: store the record in the file</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6: ask user if he wants to add more record?</a:t>
            </a:r>
            <a:endParaRPr lang="en-US" sz="1800"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yes, </a:t>
            </a:r>
            <a:r>
              <a:rPr lang="en-MY" dirty="0" err="1">
                <a:latin typeface="Times New Roman" panose="02020603050405020304" pitchFamily="18" charset="0"/>
                <a:cs typeface="Times New Roman" panose="02020603050405020304" pitchFamily="18" charset="0"/>
              </a:rPr>
              <a:t>goto</a:t>
            </a:r>
            <a:r>
              <a:rPr lang="en-MY" dirty="0">
                <a:latin typeface="Times New Roman" panose="02020603050405020304" pitchFamily="18" charset="0"/>
                <a:cs typeface="Times New Roman" panose="02020603050405020304" pitchFamily="18" charset="0"/>
              </a:rPr>
              <a:t> step 4</a:t>
            </a:r>
            <a:endParaRPr lang="en-US"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no, close the .txt file</a:t>
            </a:r>
            <a:endParaRPr lang="en-US"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7: END</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66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5FD5-6380-45BB-BD1D-F097CB62D309}"/>
              </a:ext>
            </a:extLst>
          </p:cNvPr>
          <p:cNvSpPr>
            <a:spLocks noGrp="1"/>
          </p:cNvSpPr>
          <p:nvPr>
            <p:ph type="title"/>
          </p:nvPr>
        </p:nvSpPr>
        <p:spPr>
          <a:xfrm>
            <a:off x="838200" y="0"/>
            <a:ext cx="10353761" cy="1326321"/>
          </a:xfrm>
        </p:spPr>
        <p:txBody>
          <a:bodyPr>
            <a:normAutofit/>
          </a:bodyPr>
          <a:lstStyle/>
          <a:p>
            <a:r>
              <a:rPr lang="en-US" sz="2400" b="1" dirty="0">
                <a:latin typeface="Times New Roman" panose="02020603050405020304" pitchFamily="18" charset="0"/>
                <a:cs typeface="Times New Roman" panose="02020603050405020304" pitchFamily="18" charset="0"/>
              </a:rPr>
              <a:t>Display all cars</a:t>
            </a:r>
          </a:p>
        </p:txBody>
      </p:sp>
      <p:sp>
        <p:nvSpPr>
          <p:cNvPr id="3" name="Content Placeholder 2">
            <a:extLst>
              <a:ext uri="{FF2B5EF4-FFF2-40B4-BE49-F238E27FC236}">
                <a16:creationId xmlns:a16="http://schemas.microsoft.com/office/drawing/2014/main" id="{52273A42-09A0-451F-B5BF-CB22FA89EB2C}"/>
              </a:ext>
            </a:extLst>
          </p:cNvPr>
          <p:cNvSpPr>
            <a:spLocks noGrp="1"/>
          </p:cNvSpPr>
          <p:nvPr>
            <p:ph idx="1"/>
          </p:nvPr>
        </p:nvSpPr>
        <p:spPr>
          <a:xfrm>
            <a:off x="838200" y="1326322"/>
            <a:ext cx="10515600" cy="5531678"/>
          </a:xfrm>
        </p:spPr>
        <p:txBody>
          <a:bodyPr>
            <a:normAutofit/>
          </a:bodyPr>
          <a:lstStyle/>
          <a:p>
            <a:pPr marL="0" indent="0">
              <a:buNone/>
            </a:pPr>
            <a:r>
              <a:rPr lang="en-MY" sz="1800" dirty="0">
                <a:latin typeface="Times New Roman" panose="02020603050405020304" pitchFamily="18" charset="0"/>
                <a:cs typeface="Times New Roman" panose="02020603050405020304" pitchFamily="18" charset="0"/>
              </a:rPr>
              <a:t>Step 1: START</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2: open .txt file containing all the record in read mode</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3: check presence of the file</a:t>
            </a:r>
            <a:endParaRPr lang="en-US" sz="1800"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Is file found?</a:t>
            </a:r>
            <a:endParaRPr lang="en-US"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no, exit the program</a:t>
            </a:r>
            <a:endParaRPr lang="en-US"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yes, let the program execute further</a:t>
            </a:r>
            <a:endParaRPr lang="en-US"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4: read record form the file</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5: display the record</a:t>
            </a:r>
            <a:endParaRPr lang="en-US" sz="1800"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6: is it end of file?</a:t>
            </a:r>
            <a:endParaRPr lang="en-US" sz="1800"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no, </a:t>
            </a:r>
            <a:r>
              <a:rPr lang="en-MY" dirty="0" err="1">
                <a:latin typeface="Times New Roman" panose="02020603050405020304" pitchFamily="18" charset="0"/>
                <a:cs typeface="Times New Roman" panose="02020603050405020304" pitchFamily="18" charset="0"/>
              </a:rPr>
              <a:t>goto</a:t>
            </a:r>
            <a:r>
              <a:rPr lang="en-MY" dirty="0">
                <a:latin typeface="Times New Roman" panose="02020603050405020304" pitchFamily="18" charset="0"/>
                <a:cs typeface="Times New Roman" panose="02020603050405020304" pitchFamily="18" charset="0"/>
              </a:rPr>
              <a:t> step 4.</a:t>
            </a:r>
            <a:endParaRPr lang="en-US" dirty="0">
              <a:latin typeface="Times New Roman" panose="02020603050405020304" pitchFamily="18" charset="0"/>
              <a:cs typeface="Times New Roman" panose="02020603050405020304" pitchFamily="18" charset="0"/>
            </a:endParaRPr>
          </a:p>
          <a:p>
            <a:pPr marL="457200" lvl="1" indent="0">
              <a:buNone/>
            </a:pPr>
            <a:r>
              <a:rPr lang="en-MY" dirty="0">
                <a:latin typeface="Times New Roman" panose="02020603050405020304" pitchFamily="18" charset="0"/>
                <a:cs typeface="Times New Roman" panose="02020603050405020304" pitchFamily="18" charset="0"/>
              </a:rPr>
              <a:t>If yes, close the file.</a:t>
            </a:r>
            <a:endParaRPr lang="en-US" dirty="0">
              <a:latin typeface="Times New Roman" panose="02020603050405020304" pitchFamily="18" charset="0"/>
              <a:cs typeface="Times New Roman" panose="02020603050405020304" pitchFamily="18" charset="0"/>
            </a:endParaRPr>
          </a:p>
          <a:p>
            <a:pPr marL="0" indent="0">
              <a:buNone/>
            </a:pPr>
            <a:r>
              <a:rPr lang="en-MY" sz="1800" dirty="0">
                <a:latin typeface="Times New Roman" panose="02020603050405020304" pitchFamily="18" charset="0"/>
                <a:cs typeface="Times New Roman" panose="02020603050405020304" pitchFamily="18" charset="0"/>
              </a:rPr>
              <a:t>Step 7: END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31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2AF0-7281-4767-B3B6-39519C41BEC9}"/>
              </a:ext>
            </a:extLst>
          </p:cNvPr>
          <p:cNvSpPr>
            <a:spLocks noGrp="1"/>
          </p:cNvSpPr>
          <p:nvPr>
            <p:ph type="title"/>
          </p:nvPr>
        </p:nvSpPr>
        <p:spPr>
          <a:xfrm>
            <a:off x="919119" y="0"/>
            <a:ext cx="10353761" cy="954157"/>
          </a:xfrm>
        </p:spPr>
        <p:txBody>
          <a:bodyPr>
            <a:normAutofit/>
          </a:bodyPr>
          <a:lstStyle/>
          <a:p>
            <a:r>
              <a:rPr lang="en-US" sz="2400" b="1" dirty="0">
                <a:latin typeface="Times New Roman" panose="02020603050405020304" pitchFamily="18" charset="0"/>
                <a:cs typeface="Times New Roman" panose="02020603050405020304" pitchFamily="18" charset="0"/>
              </a:rPr>
              <a:t>Sell a car</a:t>
            </a:r>
          </a:p>
        </p:txBody>
      </p:sp>
      <p:sp>
        <p:nvSpPr>
          <p:cNvPr id="3" name="Content Placeholder 2">
            <a:extLst>
              <a:ext uri="{FF2B5EF4-FFF2-40B4-BE49-F238E27FC236}">
                <a16:creationId xmlns:a16="http://schemas.microsoft.com/office/drawing/2014/main" id="{EDB07B50-8ABD-4064-9895-FF2CC2ADD939}"/>
              </a:ext>
            </a:extLst>
          </p:cNvPr>
          <p:cNvSpPr>
            <a:spLocks noGrp="1"/>
          </p:cNvSpPr>
          <p:nvPr>
            <p:ph idx="1"/>
          </p:nvPr>
        </p:nvSpPr>
        <p:spPr>
          <a:xfrm>
            <a:off x="838200" y="1099930"/>
            <a:ext cx="10515600" cy="5758070"/>
          </a:xfrm>
        </p:spPr>
        <p:txBody>
          <a:bodyPr>
            <a:noAutofit/>
          </a:bodyPr>
          <a:lstStyle/>
          <a:p>
            <a:pPr marL="0" indent="0">
              <a:lnSpc>
                <a:spcPct val="100000"/>
              </a:lnSpc>
              <a:buNone/>
            </a:pPr>
            <a:r>
              <a:rPr lang="en-MY" sz="1800" dirty="0">
                <a:latin typeface="Times New Roman" panose="02020603050405020304" pitchFamily="18" charset="0"/>
                <a:cs typeface="Times New Roman" panose="02020603050405020304" pitchFamily="18" charset="0"/>
              </a:rPr>
              <a:t>Step 1: START</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2: run function to display all cars</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3: open .txt file containing records of sold cars in append mode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4: check presence of file</a:t>
            </a:r>
            <a:endParaRPr lang="en-US" sz="1800"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Is the file found?</a:t>
            </a:r>
            <a:endParaRPr lang="en-US"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If no, exit the program</a:t>
            </a:r>
            <a:endParaRPr lang="en-US"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If yes, let the program execute further</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5: ask user for car’s code number which is to be sold</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6: is the car with provided code number available?</a:t>
            </a:r>
            <a:endParaRPr lang="en-US" sz="1800"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If no, </a:t>
            </a:r>
            <a:r>
              <a:rPr lang="en-MY" dirty="0" err="1">
                <a:latin typeface="Times New Roman" panose="02020603050405020304" pitchFamily="18" charset="0"/>
                <a:cs typeface="Times New Roman" panose="02020603050405020304" pitchFamily="18" charset="0"/>
              </a:rPr>
              <a:t>goto</a:t>
            </a:r>
            <a:r>
              <a:rPr lang="en-MY" dirty="0">
                <a:latin typeface="Times New Roman" panose="02020603050405020304" pitchFamily="18" charset="0"/>
                <a:cs typeface="Times New Roman" panose="02020603050405020304" pitchFamily="18" charset="0"/>
              </a:rPr>
              <a:t> step 5</a:t>
            </a:r>
            <a:endParaRPr lang="en-US"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If yes, let the program execute further</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7: ask for customer’s details</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8: store all the data in the file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9: close the file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10: END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72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7B0E-B0A6-45C9-99AB-3025DDB258DB}"/>
              </a:ext>
            </a:extLst>
          </p:cNvPr>
          <p:cNvSpPr>
            <a:spLocks noGrp="1"/>
          </p:cNvSpPr>
          <p:nvPr>
            <p:ph type="title"/>
          </p:nvPr>
        </p:nvSpPr>
        <p:spPr>
          <a:xfrm>
            <a:off x="838200" y="1"/>
            <a:ext cx="10515600" cy="662608"/>
          </a:xfrm>
        </p:spPr>
        <p:txBody>
          <a:bodyPr>
            <a:normAutofit/>
          </a:bodyPr>
          <a:lstStyle/>
          <a:p>
            <a:r>
              <a:rPr lang="en-US" sz="2400" b="1" dirty="0">
                <a:latin typeface="Times New Roman" panose="02020603050405020304" pitchFamily="18" charset="0"/>
                <a:cs typeface="Times New Roman" panose="02020603050405020304" pitchFamily="18" charset="0"/>
              </a:rPr>
              <a:t>Searching a car</a:t>
            </a:r>
          </a:p>
        </p:txBody>
      </p:sp>
      <p:sp>
        <p:nvSpPr>
          <p:cNvPr id="3" name="Content Placeholder 2">
            <a:extLst>
              <a:ext uri="{FF2B5EF4-FFF2-40B4-BE49-F238E27FC236}">
                <a16:creationId xmlns:a16="http://schemas.microsoft.com/office/drawing/2014/main" id="{F2A4B659-83CA-428C-880D-807071285643}"/>
              </a:ext>
            </a:extLst>
          </p:cNvPr>
          <p:cNvSpPr>
            <a:spLocks noGrp="1"/>
          </p:cNvSpPr>
          <p:nvPr>
            <p:ph idx="1"/>
          </p:nvPr>
        </p:nvSpPr>
        <p:spPr>
          <a:xfrm>
            <a:off x="838200" y="795131"/>
            <a:ext cx="10515600" cy="6062870"/>
          </a:xfrm>
        </p:spPr>
        <p:txBody>
          <a:bodyPr>
            <a:noAutofit/>
          </a:bodyPr>
          <a:lstStyle/>
          <a:p>
            <a:pPr marL="0" indent="0">
              <a:lnSpc>
                <a:spcPct val="100000"/>
              </a:lnSpc>
              <a:buNone/>
            </a:pPr>
            <a:r>
              <a:rPr lang="en-MY" sz="1800" dirty="0">
                <a:latin typeface="Times New Roman" panose="02020603050405020304" pitchFamily="18" charset="0"/>
                <a:cs typeface="Times New Roman" panose="02020603050405020304" pitchFamily="18" charset="0"/>
              </a:rPr>
              <a:t>Step 1: START</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2: open .txt file containing all the cars’ records</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3: check presence of the file</a:t>
            </a:r>
            <a:endParaRPr lang="en-US" sz="1800"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Is the file found?</a:t>
            </a:r>
            <a:endParaRPr lang="en-US" dirty="0">
              <a:latin typeface="Times New Roman" panose="02020603050405020304" pitchFamily="18" charset="0"/>
              <a:cs typeface="Times New Roman" panose="02020603050405020304" pitchFamily="18" charset="0"/>
            </a:endParaRPr>
          </a:p>
          <a:p>
            <a:pPr marL="914400" lvl="2" indent="0">
              <a:lnSpc>
                <a:spcPct val="100000"/>
              </a:lnSpc>
              <a:buNone/>
            </a:pPr>
            <a:r>
              <a:rPr lang="en-MY" sz="1800" dirty="0">
                <a:latin typeface="Times New Roman" panose="02020603050405020304" pitchFamily="18" charset="0"/>
                <a:cs typeface="Times New Roman" panose="02020603050405020304" pitchFamily="18" charset="0"/>
              </a:rPr>
              <a:t>If no, exit the program</a:t>
            </a:r>
            <a:endParaRPr lang="en-US" sz="1800" dirty="0">
              <a:latin typeface="Times New Roman" panose="02020603050405020304" pitchFamily="18" charset="0"/>
              <a:cs typeface="Times New Roman" panose="02020603050405020304" pitchFamily="18" charset="0"/>
            </a:endParaRPr>
          </a:p>
          <a:p>
            <a:pPr marL="914400" lvl="2" indent="0">
              <a:lnSpc>
                <a:spcPct val="100000"/>
              </a:lnSpc>
              <a:buNone/>
            </a:pPr>
            <a:r>
              <a:rPr lang="en-MY" sz="1800" dirty="0">
                <a:latin typeface="Times New Roman" panose="02020603050405020304" pitchFamily="18" charset="0"/>
                <a:cs typeface="Times New Roman" panose="02020603050405020304" pitchFamily="18" charset="0"/>
              </a:rPr>
              <a:t>If yes, let the program execute further</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4: ask user for car’s brand name which is to be searched</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5: read record form the file</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6: is the car with provide brand name available?</a:t>
            </a:r>
            <a:endParaRPr lang="en-US" sz="1800"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If no, is it end of file?</a:t>
            </a:r>
            <a:endParaRPr lang="en-US" dirty="0">
              <a:latin typeface="Times New Roman" panose="02020603050405020304" pitchFamily="18" charset="0"/>
              <a:cs typeface="Times New Roman" panose="02020603050405020304" pitchFamily="18" charset="0"/>
            </a:endParaRPr>
          </a:p>
          <a:p>
            <a:pPr marL="914400" lvl="2" indent="0">
              <a:lnSpc>
                <a:spcPct val="100000"/>
              </a:lnSpc>
              <a:buNone/>
            </a:pPr>
            <a:r>
              <a:rPr lang="en-MY" sz="1800" dirty="0">
                <a:latin typeface="Times New Roman" panose="02020603050405020304" pitchFamily="18" charset="0"/>
                <a:cs typeface="Times New Roman" panose="02020603050405020304" pitchFamily="18" charset="0"/>
              </a:rPr>
              <a:t>If no, </a:t>
            </a:r>
            <a:r>
              <a:rPr lang="en-MY" sz="1800" dirty="0" err="1">
                <a:latin typeface="Times New Roman" panose="02020603050405020304" pitchFamily="18" charset="0"/>
                <a:cs typeface="Times New Roman" panose="02020603050405020304" pitchFamily="18" charset="0"/>
              </a:rPr>
              <a:t>goto</a:t>
            </a:r>
            <a:r>
              <a:rPr lang="en-MY" sz="1800" dirty="0">
                <a:latin typeface="Times New Roman" panose="02020603050405020304" pitchFamily="18" charset="0"/>
                <a:cs typeface="Times New Roman" panose="02020603050405020304" pitchFamily="18" charset="0"/>
              </a:rPr>
              <a:t> step 5</a:t>
            </a:r>
            <a:endParaRPr lang="en-US" sz="1800" dirty="0">
              <a:latin typeface="Times New Roman" panose="02020603050405020304" pitchFamily="18" charset="0"/>
              <a:cs typeface="Times New Roman" panose="02020603050405020304" pitchFamily="18" charset="0"/>
            </a:endParaRPr>
          </a:p>
          <a:p>
            <a:pPr marL="914400" lvl="2" indent="0">
              <a:lnSpc>
                <a:spcPct val="100000"/>
              </a:lnSpc>
              <a:buNone/>
            </a:pPr>
            <a:r>
              <a:rPr lang="en-MY" sz="1800" dirty="0">
                <a:latin typeface="Times New Roman" panose="02020603050405020304" pitchFamily="18" charset="0"/>
                <a:cs typeface="Times New Roman" panose="02020603050405020304" pitchFamily="18" charset="0"/>
              </a:rPr>
              <a:t>If yes, close the file and </a:t>
            </a:r>
            <a:r>
              <a:rPr lang="en-MY" sz="1800" dirty="0" err="1">
                <a:latin typeface="Times New Roman" panose="02020603050405020304" pitchFamily="18" charset="0"/>
                <a:cs typeface="Times New Roman" panose="02020603050405020304" pitchFamily="18" charset="0"/>
              </a:rPr>
              <a:t>goto</a:t>
            </a:r>
            <a:r>
              <a:rPr lang="en-MY" sz="1800" dirty="0">
                <a:latin typeface="Times New Roman" panose="02020603050405020304" pitchFamily="18" charset="0"/>
                <a:cs typeface="Times New Roman" panose="02020603050405020304" pitchFamily="18" charset="0"/>
              </a:rPr>
              <a:t> step 7</a:t>
            </a:r>
            <a:endParaRPr lang="en-US" sz="1800" dirty="0">
              <a:latin typeface="Times New Roman" panose="02020603050405020304" pitchFamily="18" charset="0"/>
              <a:cs typeface="Times New Roman" panose="02020603050405020304" pitchFamily="18" charset="0"/>
            </a:endParaRPr>
          </a:p>
          <a:p>
            <a:pPr marL="457200" lvl="1" indent="0">
              <a:lnSpc>
                <a:spcPct val="100000"/>
              </a:lnSpc>
              <a:buNone/>
            </a:pPr>
            <a:r>
              <a:rPr lang="en-MY" dirty="0">
                <a:latin typeface="Times New Roman" panose="02020603050405020304" pitchFamily="18" charset="0"/>
                <a:cs typeface="Times New Roman" panose="02020603050405020304" pitchFamily="18" charset="0"/>
              </a:rPr>
              <a:t>If yes, display the record and check if it is end of file?</a:t>
            </a:r>
            <a:endParaRPr lang="en-US" dirty="0">
              <a:latin typeface="Times New Roman" panose="02020603050405020304" pitchFamily="18" charset="0"/>
              <a:cs typeface="Times New Roman" panose="02020603050405020304" pitchFamily="18" charset="0"/>
            </a:endParaRPr>
          </a:p>
          <a:p>
            <a:pPr marL="914400" lvl="2" indent="0">
              <a:lnSpc>
                <a:spcPct val="100000"/>
              </a:lnSpc>
              <a:buNone/>
            </a:pPr>
            <a:r>
              <a:rPr lang="en-MY" sz="1800" dirty="0">
                <a:latin typeface="Times New Roman" panose="02020603050405020304" pitchFamily="18" charset="0"/>
                <a:cs typeface="Times New Roman" panose="02020603050405020304" pitchFamily="18" charset="0"/>
              </a:rPr>
              <a:t>If no, </a:t>
            </a:r>
            <a:r>
              <a:rPr lang="en-MY" sz="1800" dirty="0" err="1">
                <a:latin typeface="Times New Roman" panose="02020603050405020304" pitchFamily="18" charset="0"/>
                <a:cs typeface="Times New Roman" panose="02020603050405020304" pitchFamily="18" charset="0"/>
              </a:rPr>
              <a:t>goto</a:t>
            </a:r>
            <a:r>
              <a:rPr lang="en-MY" sz="1800" dirty="0">
                <a:latin typeface="Times New Roman" panose="02020603050405020304" pitchFamily="18" charset="0"/>
                <a:cs typeface="Times New Roman" panose="02020603050405020304" pitchFamily="18" charset="0"/>
              </a:rPr>
              <a:t> step 5</a:t>
            </a:r>
            <a:endParaRPr lang="en-US" sz="1800" dirty="0">
              <a:latin typeface="Times New Roman" panose="02020603050405020304" pitchFamily="18" charset="0"/>
              <a:cs typeface="Times New Roman" panose="02020603050405020304" pitchFamily="18" charset="0"/>
            </a:endParaRPr>
          </a:p>
          <a:p>
            <a:pPr marL="914400" lvl="2" indent="0">
              <a:lnSpc>
                <a:spcPct val="100000"/>
              </a:lnSpc>
              <a:buNone/>
            </a:pPr>
            <a:r>
              <a:rPr lang="en-MY" sz="1800" dirty="0">
                <a:latin typeface="Times New Roman" panose="02020603050405020304" pitchFamily="18" charset="0"/>
                <a:cs typeface="Times New Roman" panose="02020603050405020304" pitchFamily="18" charset="0"/>
              </a:rPr>
              <a:t>If yes, close the file and </a:t>
            </a:r>
            <a:r>
              <a:rPr lang="en-MY" sz="1800" dirty="0" err="1">
                <a:latin typeface="Times New Roman" panose="02020603050405020304" pitchFamily="18" charset="0"/>
                <a:cs typeface="Times New Roman" panose="02020603050405020304" pitchFamily="18" charset="0"/>
              </a:rPr>
              <a:t>goto</a:t>
            </a:r>
            <a:r>
              <a:rPr lang="en-MY" sz="1800" dirty="0">
                <a:latin typeface="Times New Roman" panose="02020603050405020304" pitchFamily="18" charset="0"/>
                <a:cs typeface="Times New Roman" panose="02020603050405020304" pitchFamily="18" charset="0"/>
              </a:rPr>
              <a:t> step 7</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800" dirty="0">
                <a:latin typeface="Times New Roman" panose="02020603050405020304" pitchFamily="18" charset="0"/>
                <a:cs typeface="Times New Roman" panose="02020603050405020304" pitchFamily="18" charset="0"/>
              </a:rPr>
              <a:t>Step 7: END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57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8053-A44A-4E79-A329-A0D11EEE62D4}"/>
              </a:ext>
            </a:extLst>
          </p:cNvPr>
          <p:cNvSpPr>
            <a:spLocks noGrp="1"/>
          </p:cNvSpPr>
          <p:nvPr>
            <p:ph type="title"/>
          </p:nvPr>
        </p:nvSpPr>
        <p:spPr>
          <a:xfrm>
            <a:off x="838200" y="18256"/>
            <a:ext cx="10515600" cy="843136"/>
          </a:xfrm>
        </p:spPr>
        <p:txBody>
          <a:bodyPr>
            <a:normAutofit/>
          </a:bodyPr>
          <a:lstStyle/>
          <a:p>
            <a:r>
              <a:rPr lang="en-US" sz="2400" b="1" dirty="0">
                <a:latin typeface="Times New Roman" panose="02020603050405020304" pitchFamily="18" charset="0"/>
                <a:cs typeface="Times New Roman" panose="02020603050405020304" pitchFamily="18" charset="0"/>
              </a:rPr>
              <a:t>Modifying car’s record</a:t>
            </a:r>
          </a:p>
        </p:txBody>
      </p:sp>
      <p:sp>
        <p:nvSpPr>
          <p:cNvPr id="3" name="Content Placeholder 2">
            <a:extLst>
              <a:ext uri="{FF2B5EF4-FFF2-40B4-BE49-F238E27FC236}">
                <a16:creationId xmlns:a16="http://schemas.microsoft.com/office/drawing/2014/main" id="{56799D8B-43AC-4E8F-9255-EC14446ED221}"/>
              </a:ext>
            </a:extLst>
          </p:cNvPr>
          <p:cNvSpPr>
            <a:spLocks noGrp="1"/>
          </p:cNvSpPr>
          <p:nvPr>
            <p:ph idx="1"/>
          </p:nvPr>
        </p:nvSpPr>
        <p:spPr>
          <a:xfrm>
            <a:off x="838200" y="967409"/>
            <a:ext cx="10515600" cy="5890590"/>
          </a:xfrm>
        </p:spPr>
        <p:txBody>
          <a:bodyPr>
            <a:noAutofit/>
          </a:bodyPr>
          <a:lstStyle/>
          <a:p>
            <a:pPr marL="0" indent="0">
              <a:lnSpc>
                <a:spcPct val="100000"/>
              </a:lnSpc>
              <a:buNone/>
            </a:pPr>
            <a:r>
              <a:rPr lang="en-MY" sz="1600" dirty="0">
                <a:latin typeface="Times New Roman" panose="02020603050405020304" pitchFamily="18" charset="0"/>
                <a:cs typeface="Times New Roman" panose="02020603050405020304" pitchFamily="18" charset="0"/>
              </a:rPr>
              <a:t>Step 1: START</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2: open .txt file containing all the cars’ records</a:t>
            </a:r>
            <a:endParaRPr lang="en-US" sz="1600" dirty="0">
              <a:latin typeface="Times New Roman" panose="02020603050405020304" pitchFamily="18" charset="0"/>
              <a:cs typeface="Times New Roman" panose="02020603050405020304" pitchFamily="18" charset="0"/>
            </a:endParaRPr>
          </a:p>
          <a:p>
            <a:pPr marL="914400" lvl="2" indent="0">
              <a:lnSpc>
                <a:spcPct val="100000"/>
              </a:lnSpc>
              <a:buNone/>
            </a:pPr>
            <a:r>
              <a:rPr lang="en-MY" dirty="0">
                <a:latin typeface="Times New Roman" panose="02020603050405020304" pitchFamily="18" charset="0"/>
                <a:cs typeface="Times New Roman" panose="02020603050405020304" pitchFamily="18" charset="0"/>
              </a:rPr>
              <a:t>open new empty .txt file in write mode</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3: check presence of file</a:t>
            </a:r>
            <a:endParaRPr lang="en-US" sz="16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600" dirty="0">
                <a:latin typeface="Times New Roman" panose="02020603050405020304" pitchFamily="18" charset="0"/>
                <a:cs typeface="Times New Roman" panose="02020603050405020304" pitchFamily="18" charset="0"/>
              </a:rPr>
              <a:t>Is the file found?</a:t>
            </a:r>
            <a:endParaRPr lang="en-US" sz="1600" dirty="0">
              <a:latin typeface="Times New Roman" panose="02020603050405020304" pitchFamily="18" charset="0"/>
              <a:cs typeface="Times New Roman" panose="02020603050405020304" pitchFamily="18" charset="0"/>
            </a:endParaRPr>
          </a:p>
          <a:p>
            <a:pPr marL="914400" lvl="2" indent="0">
              <a:lnSpc>
                <a:spcPct val="100000"/>
              </a:lnSpc>
              <a:buNone/>
            </a:pPr>
            <a:r>
              <a:rPr lang="en-MY" dirty="0">
                <a:latin typeface="Times New Roman" panose="02020603050405020304" pitchFamily="18" charset="0"/>
                <a:cs typeface="Times New Roman" panose="02020603050405020304" pitchFamily="18" charset="0"/>
              </a:rPr>
              <a:t>If no, exit the program</a:t>
            </a:r>
            <a:endParaRPr lang="en-US" dirty="0">
              <a:latin typeface="Times New Roman" panose="02020603050405020304" pitchFamily="18" charset="0"/>
              <a:cs typeface="Times New Roman" panose="02020603050405020304" pitchFamily="18" charset="0"/>
            </a:endParaRPr>
          </a:p>
          <a:p>
            <a:pPr marL="914400" lvl="2" indent="0">
              <a:lnSpc>
                <a:spcPct val="100000"/>
              </a:lnSpc>
              <a:buNone/>
            </a:pPr>
            <a:r>
              <a:rPr lang="en-MY" dirty="0">
                <a:latin typeface="Times New Roman" panose="02020603050405020304" pitchFamily="18" charset="0"/>
                <a:cs typeface="Times New Roman" panose="02020603050405020304" pitchFamily="18" charset="0"/>
              </a:rPr>
              <a:t>If yes, let the program execute further</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4: run function to display all the cars</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5: ask user for a car’s code number which needs to be modified</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6: read record the file containing all the cars’ records</a:t>
            </a:r>
            <a:endParaRPr lang="en-US" sz="16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600" dirty="0">
                <a:latin typeface="Times New Roman" panose="02020603050405020304" pitchFamily="18" charset="0"/>
                <a:cs typeface="Times New Roman" panose="02020603050405020304" pitchFamily="18" charset="0"/>
              </a:rPr>
              <a:t>Does the car code number match?</a:t>
            </a:r>
            <a:endParaRPr lang="en-US" sz="1600" dirty="0">
              <a:latin typeface="Times New Roman" panose="02020603050405020304" pitchFamily="18" charset="0"/>
              <a:cs typeface="Times New Roman" panose="02020603050405020304" pitchFamily="18" charset="0"/>
            </a:endParaRPr>
          </a:p>
          <a:p>
            <a:pPr marL="914400" lvl="2" indent="0">
              <a:lnSpc>
                <a:spcPct val="100000"/>
              </a:lnSpc>
              <a:buNone/>
            </a:pPr>
            <a:r>
              <a:rPr lang="en-MY" dirty="0">
                <a:latin typeface="Times New Roman" panose="02020603050405020304" pitchFamily="18" charset="0"/>
                <a:cs typeface="Times New Roman" panose="02020603050405020304" pitchFamily="18" charset="0"/>
              </a:rPr>
              <a:t>If no, store same old data in new .txt file and </a:t>
            </a:r>
            <a:r>
              <a:rPr lang="en-MY" dirty="0" err="1">
                <a:latin typeface="Times New Roman" panose="02020603050405020304" pitchFamily="18" charset="0"/>
                <a:cs typeface="Times New Roman" panose="02020603050405020304" pitchFamily="18" charset="0"/>
              </a:rPr>
              <a:t>goto</a:t>
            </a:r>
            <a:r>
              <a:rPr lang="en-MY" dirty="0">
                <a:latin typeface="Times New Roman" panose="02020603050405020304" pitchFamily="18" charset="0"/>
                <a:cs typeface="Times New Roman" panose="02020603050405020304" pitchFamily="18" charset="0"/>
              </a:rPr>
              <a:t> step 6 until end of file</a:t>
            </a:r>
            <a:endParaRPr lang="en-US" dirty="0">
              <a:latin typeface="Times New Roman" panose="02020603050405020304" pitchFamily="18" charset="0"/>
              <a:cs typeface="Times New Roman" panose="02020603050405020304" pitchFamily="18" charset="0"/>
            </a:endParaRPr>
          </a:p>
          <a:p>
            <a:pPr marL="914400" lvl="2" indent="0">
              <a:lnSpc>
                <a:spcPct val="100000"/>
              </a:lnSpc>
              <a:buNone/>
            </a:pPr>
            <a:r>
              <a:rPr lang="en-MY" dirty="0">
                <a:latin typeface="Times New Roman" panose="02020603050405020304" pitchFamily="18" charset="0"/>
                <a:cs typeface="Times New Roman" panose="02020603050405020304" pitchFamily="18" charset="0"/>
              </a:rPr>
              <a:t>If yes, ask for new data and record in new .txt file and </a:t>
            </a:r>
            <a:r>
              <a:rPr lang="en-MY" dirty="0" err="1">
                <a:latin typeface="Times New Roman" panose="02020603050405020304" pitchFamily="18" charset="0"/>
                <a:cs typeface="Times New Roman" panose="02020603050405020304" pitchFamily="18" charset="0"/>
              </a:rPr>
              <a:t>goto</a:t>
            </a:r>
            <a:r>
              <a:rPr lang="en-MY" dirty="0">
                <a:latin typeface="Times New Roman" panose="02020603050405020304" pitchFamily="18" charset="0"/>
                <a:cs typeface="Times New Roman" panose="02020603050405020304" pitchFamily="18" charset="0"/>
              </a:rPr>
              <a:t> step 6 until end of file</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7: close both files</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8: remove old .txt file</a:t>
            </a:r>
            <a:endParaRPr lang="en-US" sz="16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600" dirty="0">
                <a:latin typeface="Times New Roman" panose="02020603050405020304" pitchFamily="18" charset="0"/>
                <a:cs typeface="Times New Roman" panose="02020603050405020304" pitchFamily="18" charset="0"/>
              </a:rPr>
              <a:t>Rename new .txt file same as old one’s name</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9: END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84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28E6-6B09-48E1-9ABC-C37D5C6EA88F}"/>
              </a:ext>
            </a:extLst>
          </p:cNvPr>
          <p:cNvSpPr>
            <a:spLocks noGrp="1"/>
          </p:cNvSpPr>
          <p:nvPr>
            <p:ph type="title"/>
          </p:nvPr>
        </p:nvSpPr>
        <p:spPr>
          <a:xfrm>
            <a:off x="838200" y="18255"/>
            <a:ext cx="10515600" cy="1055171"/>
          </a:xfrm>
        </p:spPr>
        <p:txBody>
          <a:bodyPr>
            <a:normAutofit/>
          </a:bodyPr>
          <a:lstStyle/>
          <a:p>
            <a:r>
              <a:rPr lang="en-US" sz="2400" b="1" dirty="0">
                <a:latin typeface="Times New Roman" panose="02020603050405020304" pitchFamily="18" charset="0"/>
                <a:cs typeface="Times New Roman" panose="02020603050405020304" pitchFamily="18" charset="0"/>
              </a:rPr>
              <a:t>Deleting car’s record</a:t>
            </a:r>
          </a:p>
        </p:txBody>
      </p:sp>
      <p:sp>
        <p:nvSpPr>
          <p:cNvPr id="3" name="Content Placeholder 2">
            <a:extLst>
              <a:ext uri="{FF2B5EF4-FFF2-40B4-BE49-F238E27FC236}">
                <a16:creationId xmlns:a16="http://schemas.microsoft.com/office/drawing/2014/main" id="{17F4C250-C44F-492B-BE3B-7CBFDDE39686}"/>
              </a:ext>
            </a:extLst>
          </p:cNvPr>
          <p:cNvSpPr>
            <a:spLocks noGrp="1"/>
          </p:cNvSpPr>
          <p:nvPr>
            <p:ph idx="1"/>
          </p:nvPr>
        </p:nvSpPr>
        <p:spPr>
          <a:xfrm>
            <a:off x="838200" y="1073426"/>
            <a:ext cx="10515600" cy="5784573"/>
          </a:xfrm>
        </p:spPr>
        <p:txBody>
          <a:bodyPr>
            <a:noAutofit/>
          </a:bodyPr>
          <a:lstStyle/>
          <a:p>
            <a:pPr marL="0" indent="0">
              <a:lnSpc>
                <a:spcPct val="100000"/>
              </a:lnSpc>
              <a:buNone/>
            </a:pPr>
            <a:r>
              <a:rPr lang="en-MY" sz="1600" dirty="0">
                <a:latin typeface="Times New Roman" panose="02020603050405020304" pitchFamily="18" charset="0"/>
                <a:cs typeface="Times New Roman" panose="02020603050405020304" pitchFamily="18" charset="0"/>
              </a:rPr>
              <a:t>Step 1: START</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2: open .txt file containing all the cars’ records and also open a empty .txt file in write mode.</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3: check presence of file.</a:t>
            </a:r>
            <a:endParaRPr lang="en-US" sz="16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600" dirty="0">
                <a:latin typeface="Times New Roman" panose="02020603050405020304" pitchFamily="18" charset="0"/>
                <a:cs typeface="Times New Roman" panose="02020603050405020304" pitchFamily="18" charset="0"/>
              </a:rPr>
              <a:t>Is the file found?</a:t>
            </a:r>
            <a:endParaRPr lang="en-US" sz="1600" dirty="0">
              <a:latin typeface="Times New Roman" panose="02020603050405020304" pitchFamily="18" charset="0"/>
              <a:cs typeface="Times New Roman" panose="02020603050405020304" pitchFamily="18" charset="0"/>
            </a:endParaRPr>
          </a:p>
          <a:p>
            <a:pPr marL="914400" lvl="2" indent="0">
              <a:lnSpc>
                <a:spcPct val="100000"/>
              </a:lnSpc>
              <a:buNone/>
            </a:pPr>
            <a:r>
              <a:rPr lang="en-MY" dirty="0">
                <a:latin typeface="Times New Roman" panose="02020603050405020304" pitchFamily="18" charset="0"/>
                <a:cs typeface="Times New Roman" panose="02020603050405020304" pitchFamily="18" charset="0"/>
              </a:rPr>
              <a:t>If no, exit the program</a:t>
            </a:r>
            <a:endParaRPr lang="en-US" dirty="0">
              <a:latin typeface="Times New Roman" panose="02020603050405020304" pitchFamily="18" charset="0"/>
              <a:cs typeface="Times New Roman" panose="02020603050405020304" pitchFamily="18" charset="0"/>
            </a:endParaRPr>
          </a:p>
          <a:p>
            <a:pPr marL="914400" lvl="2" indent="0">
              <a:lnSpc>
                <a:spcPct val="100000"/>
              </a:lnSpc>
              <a:buNone/>
            </a:pPr>
            <a:r>
              <a:rPr lang="en-MY" dirty="0">
                <a:latin typeface="Times New Roman" panose="02020603050405020304" pitchFamily="18" charset="0"/>
                <a:cs typeface="Times New Roman" panose="02020603050405020304" pitchFamily="18" charset="0"/>
              </a:rPr>
              <a:t>If yes, let the program execute further</a:t>
            </a: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4: run the function to display all the cars</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5: take car’s code number which is to be deleted from the user as input</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6: read record from the file containing all the records</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7: does the code match?</a:t>
            </a:r>
            <a:endParaRPr lang="en-US" sz="16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600" dirty="0">
                <a:latin typeface="Times New Roman" panose="02020603050405020304" pitchFamily="18" charset="0"/>
                <a:cs typeface="Times New Roman" panose="02020603050405020304" pitchFamily="18" charset="0"/>
              </a:rPr>
              <a:t>If yes, </a:t>
            </a:r>
            <a:r>
              <a:rPr lang="en-MY" sz="1600" dirty="0" err="1">
                <a:latin typeface="Times New Roman" panose="02020603050405020304" pitchFamily="18" charset="0"/>
                <a:cs typeface="Times New Roman" panose="02020603050405020304" pitchFamily="18" charset="0"/>
              </a:rPr>
              <a:t>goto</a:t>
            </a:r>
            <a:r>
              <a:rPr lang="en-MY" sz="1600" dirty="0">
                <a:latin typeface="Times New Roman" panose="02020603050405020304" pitchFamily="18" charset="0"/>
                <a:cs typeface="Times New Roman" panose="02020603050405020304" pitchFamily="18" charset="0"/>
              </a:rPr>
              <a:t> step 6 until end of file</a:t>
            </a:r>
            <a:endParaRPr lang="en-US" sz="16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600" dirty="0">
                <a:latin typeface="Times New Roman" panose="02020603050405020304" pitchFamily="18" charset="0"/>
                <a:cs typeface="Times New Roman" panose="02020603050405020304" pitchFamily="18" charset="0"/>
              </a:rPr>
              <a:t>If no, store the data in the new empty .txt file and </a:t>
            </a:r>
            <a:r>
              <a:rPr lang="en-MY" sz="1600" dirty="0" err="1">
                <a:latin typeface="Times New Roman" panose="02020603050405020304" pitchFamily="18" charset="0"/>
                <a:cs typeface="Times New Roman" panose="02020603050405020304" pitchFamily="18" charset="0"/>
              </a:rPr>
              <a:t>goto</a:t>
            </a:r>
            <a:r>
              <a:rPr lang="en-MY" sz="1600" dirty="0">
                <a:latin typeface="Times New Roman" panose="02020603050405020304" pitchFamily="18" charset="0"/>
                <a:cs typeface="Times New Roman" panose="02020603050405020304" pitchFamily="18" charset="0"/>
              </a:rPr>
              <a:t> step 6 until end of file</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8: close both files</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9: remove the old file containing all the records</a:t>
            </a:r>
            <a:endParaRPr lang="en-US" sz="16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600" dirty="0">
                <a:latin typeface="Times New Roman" panose="02020603050405020304" pitchFamily="18" charset="0"/>
                <a:cs typeface="Times New Roman" panose="02020603050405020304" pitchFamily="18" charset="0"/>
              </a:rPr>
              <a:t>rename the new .txt file same as old one’s name</a:t>
            </a:r>
            <a:endParaRPr lang="en-US" sz="1600" dirty="0">
              <a:latin typeface="Times New Roman" panose="02020603050405020304" pitchFamily="18" charset="0"/>
              <a:cs typeface="Times New Roman" panose="02020603050405020304" pitchFamily="18" charset="0"/>
            </a:endParaRPr>
          </a:p>
          <a:p>
            <a:pPr marL="0" indent="0">
              <a:lnSpc>
                <a:spcPct val="100000"/>
              </a:lnSpc>
              <a:buNone/>
            </a:pPr>
            <a:r>
              <a:rPr lang="en-MY" sz="1600" dirty="0">
                <a:latin typeface="Times New Roman" panose="02020603050405020304" pitchFamily="18" charset="0"/>
                <a:cs typeface="Times New Roman" panose="02020603050405020304" pitchFamily="18" charset="0"/>
              </a:rPr>
              <a:t>Step 10: END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95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49E9-A881-490C-AF3F-93AE7273C741}"/>
              </a:ext>
            </a:extLst>
          </p:cNvPr>
          <p:cNvSpPr>
            <a:spLocks noGrp="1"/>
          </p:cNvSpPr>
          <p:nvPr>
            <p:ph type="title"/>
          </p:nvPr>
        </p:nvSpPr>
        <p:spPr>
          <a:xfrm>
            <a:off x="913795" y="96350"/>
            <a:ext cx="10353762" cy="970450"/>
          </a:xfrm>
        </p:spPr>
        <p:txBody>
          <a:bodyPr>
            <a:normAutofit fontScale="90000"/>
          </a:bodyPr>
          <a:lstStyle/>
          <a:p>
            <a:r>
              <a:rPr lang="en-MY" b="1" dirty="0">
                <a:effectLst/>
                <a:latin typeface="Times New Roman" panose="02020603050405020304" pitchFamily="18" charset="0"/>
                <a:cs typeface="Times New Roman" panose="02020603050405020304" pitchFamily="18" charset="0"/>
              </a:rPr>
              <a:t>Conclusion and Future Enhancement</a:t>
            </a:r>
            <a:r>
              <a:rPr lang="en-MY" dirty="0">
                <a:effectLst/>
                <a:latin typeface="Times New Roman" panose="02020603050405020304" pitchFamily="18" charset="0"/>
                <a:cs typeface="Times New Roman" panose="02020603050405020304" pitchFamily="18" charset="0"/>
              </a:rPr>
              <a:t/>
            </a:r>
            <a:br>
              <a:rPr lang="en-MY"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74B0F0-E5FB-4C09-A629-68178A8F6ED3}"/>
              </a:ext>
            </a:extLst>
          </p:cNvPr>
          <p:cNvSpPr>
            <a:spLocks noGrp="1"/>
          </p:cNvSpPr>
          <p:nvPr>
            <p:ph idx="1"/>
          </p:nvPr>
        </p:nvSpPr>
        <p:spPr>
          <a:xfrm>
            <a:off x="662610" y="1066800"/>
            <a:ext cx="10893286" cy="5694850"/>
          </a:xfrm>
        </p:spPr>
        <p:txBody>
          <a:bodyPr>
            <a:noAutofit/>
          </a:bodyPr>
          <a:lstStyle/>
          <a:p>
            <a:pPr marL="36900" indent="0">
              <a:lnSpc>
                <a:spcPct val="100000"/>
              </a:lnSpc>
              <a:buNone/>
            </a:pPr>
            <a:r>
              <a:rPr lang="en-MY" b="1" dirty="0">
                <a:latin typeface="Times New Roman" panose="02020603050405020304" pitchFamily="18" charset="0"/>
                <a:cs typeface="Times New Roman" panose="02020603050405020304" pitchFamily="18" charset="0"/>
              </a:rPr>
              <a:t>Conclusion</a:t>
            </a:r>
            <a:endParaRPr lang="en-MY" dirty="0">
              <a:effectLst/>
              <a:latin typeface="Times New Roman" panose="02020603050405020304" pitchFamily="18" charset="0"/>
              <a:cs typeface="Times New Roman" panose="02020603050405020304" pitchFamily="18" charset="0"/>
            </a:endParaRPr>
          </a:p>
          <a:p>
            <a:pPr marL="36900" indent="0">
              <a:lnSpc>
                <a:spcPct val="100000"/>
              </a:lnSpc>
              <a:buNone/>
            </a:pPr>
            <a:r>
              <a:rPr lang="en-MY" dirty="0">
                <a:latin typeface="Times New Roman" panose="02020603050405020304" pitchFamily="18" charset="0"/>
                <a:cs typeface="Times New Roman" panose="02020603050405020304" pitchFamily="18" charset="0"/>
              </a:rPr>
              <a:t>To sum up, we intend to provide a user-friendly platform for workshop car dealer to do their daily tasks through our software. This software provides a platform to keep record of the cars’ detail and also the record of sold cars along with customer’s details. As all the data are stored permanently in the file, it is reliable and secure.</a:t>
            </a:r>
          </a:p>
          <a:p>
            <a:pPr marL="36900" indent="0">
              <a:lnSpc>
                <a:spcPct val="100000"/>
              </a:lnSpc>
              <a:buNone/>
            </a:pPr>
            <a:endParaRPr lang="en-MY" dirty="0">
              <a:latin typeface="Times New Roman" panose="02020603050405020304" pitchFamily="18" charset="0"/>
              <a:cs typeface="Times New Roman" panose="02020603050405020304" pitchFamily="18" charset="0"/>
            </a:endParaRPr>
          </a:p>
          <a:p>
            <a:pPr marL="36900" indent="0">
              <a:lnSpc>
                <a:spcPct val="100000"/>
              </a:lnSpc>
              <a:buNone/>
            </a:pPr>
            <a:r>
              <a:rPr lang="en-MY" b="1" dirty="0">
                <a:latin typeface="Times New Roman" panose="02020603050405020304" pitchFamily="18" charset="0"/>
                <a:cs typeface="Times New Roman" panose="02020603050405020304" pitchFamily="18" charset="0"/>
              </a:rPr>
              <a:t>Future Enhancement</a:t>
            </a:r>
            <a:endParaRPr lang="en-MY" dirty="0">
              <a:effectLst/>
              <a:latin typeface="Times New Roman" panose="02020603050405020304" pitchFamily="18" charset="0"/>
              <a:cs typeface="Times New Roman" panose="02020603050405020304" pitchFamily="18" charset="0"/>
            </a:endParaRPr>
          </a:p>
          <a:p>
            <a:pPr marL="36900" indent="0">
              <a:lnSpc>
                <a:spcPct val="100000"/>
              </a:lnSpc>
              <a:buNone/>
            </a:pPr>
            <a:r>
              <a:rPr lang="en-MY" dirty="0">
                <a:latin typeface="Times New Roman" panose="02020603050405020304" pitchFamily="18" charset="0"/>
                <a:cs typeface="Times New Roman" panose="02020603050405020304" pitchFamily="18" charset="0"/>
              </a:rPr>
              <a:t>Followings are the supposed future implementation of the project:</a:t>
            </a:r>
            <a:endParaRPr lang="en-MY" dirty="0">
              <a:effectLst/>
              <a:latin typeface="Times New Roman" panose="02020603050405020304" pitchFamily="18" charset="0"/>
              <a:cs typeface="Times New Roman" panose="02020603050405020304" pitchFamily="18" charset="0"/>
            </a:endParaRPr>
          </a:p>
          <a:p>
            <a:pPr fontAlgn="base">
              <a:lnSpc>
                <a:spcPct val="100000"/>
              </a:lnSpc>
            </a:pPr>
            <a:r>
              <a:rPr lang="en-MY" dirty="0">
                <a:latin typeface="Times New Roman" panose="02020603050405020304" pitchFamily="18" charset="0"/>
                <a:cs typeface="Times New Roman" panose="02020603050405020304" pitchFamily="18" charset="0"/>
              </a:rPr>
              <a:t>Option to pay cash through QR code.</a:t>
            </a:r>
          </a:p>
          <a:p>
            <a:pPr fontAlgn="base">
              <a:lnSpc>
                <a:spcPct val="100000"/>
              </a:lnSpc>
            </a:pPr>
            <a:r>
              <a:rPr lang="en-MY" dirty="0">
                <a:latin typeface="Times New Roman" panose="02020603050405020304" pitchFamily="18" charset="0"/>
                <a:cs typeface="Times New Roman" panose="02020603050405020304" pitchFamily="18" charset="0"/>
              </a:rPr>
              <a:t>Make app for clients also (for booking/buying purpose).</a:t>
            </a:r>
          </a:p>
          <a:p>
            <a:pPr fontAlgn="base">
              <a:lnSpc>
                <a:spcPct val="100000"/>
              </a:lnSpc>
            </a:pPr>
            <a:r>
              <a:rPr lang="en-MY" dirty="0">
                <a:latin typeface="Times New Roman" panose="02020603050405020304" pitchFamily="18" charset="0"/>
                <a:cs typeface="Times New Roman" panose="02020603050405020304" pitchFamily="18" charset="0"/>
              </a:rPr>
              <a:t>Make the software able to record more details of the car.</a:t>
            </a:r>
          </a:p>
          <a:p>
            <a:pPr fontAlgn="base">
              <a:lnSpc>
                <a:spcPct val="100000"/>
              </a:lnSpc>
            </a:pPr>
            <a:r>
              <a:rPr lang="en-MY" dirty="0">
                <a:latin typeface="Times New Roman" panose="02020603050405020304" pitchFamily="18" charset="0"/>
                <a:cs typeface="Times New Roman" panose="02020603050405020304" pitchFamily="18" charset="0"/>
              </a:rPr>
              <a:t>Option to add different types of vehicles.</a:t>
            </a:r>
          </a:p>
          <a:p>
            <a:pPr fontAlgn="base">
              <a:lnSpc>
                <a:spcPct val="100000"/>
              </a:lnSpc>
            </a:pPr>
            <a:r>
              <a:rPr lang="en-MY" dirty="0">
                <a:latin typeface="Times New Roman" panose="02020603050405020304" pitchFamily="18" charset="0"/>
                <a:cs typeface="Times New Roman" panose="02020603050405020304" pitchFamily="18" charset="0"/>
              </a:rPr>
              <a:t>Make more interactive user interface.</a:t>
            </a:r>
          </a:p>
        </p:txBody>
      </p:sp>
    </p:spTree>
    <p:extLst>
      <p:ext uri="{BB962C8B-B14F-4D97-AF65-F5344CB8AC3E}">
        <p14:creationId xmlns:p14="http://schemas.microsoft.com/office/powerpoint/2010/main" val="189061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1BDF-18CE-4D83-82DC-F13BF548C677}"/>
              </a:ext>
            </a:extLst>
          </p:cNvPr>
          <p:cNvSpPr>
            <a:spLocks noGrp="1"/>
          </p:cNvSpPr>
          <p:nvPr>
            <p:ph type="title"/>
          </p:nvPr>
        </p:nvSpPr>
        <p:spPr>
          <a:xfrm>
            <a:off x="838200" y="0"/>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SNAPSHOTS</a:t>
            </a:r>
          </a:p>
        </p:txBody>
      </p:sp>
      <p:pic>
        <p:nvPicPr>
          <p:cNvPr id="4" name="Content Placeholder 3">
            <a:extLst>
              <a:ext uri="{FF2B5EF4-FFF2-40B4-BE49-F238E27FC236}">
                <a16:creationId xmlns:a16="http://schemas.microsoft.com/office/drawing/2014/main" id="{9EF6608E-810B-4821-B815-F51F4571682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30924" y="2095500"/>
            <a:ext cx="7120626" cy="3695700"/>
          </a:xfrm>
          <a:prstGeom prst="rect">
            <a:avLst/>
          </a:prstGeom>
        </p:spPr>
      </p:pic>
      <p:sp>
        <p:nvSpPr>
          <p:cNvPr id="5" name="Title 1">
            <a:extLst>
              <a:ext uri="{FF2B5EF4-FFF2-40B4-BE49-F238E27FC236}">
                <a16:creationId xmlns:a16="http://schemas.microsoft.com/office/drawing/2014/main" id="{3FA4B1C6-D2FE-42D7-AB29-C37CED761DE1}"/>
              </a:ext>
            </a:extLst>
          </p:cNvPr>
          <p:cNvSpPr txBox="1">
            <a:spLocks/>
          </p:cNvSpPr>
          <p:nvPr/>
        </p:nvSpPr>
        <p:spPr>
          <a:xfrm>
            <a:off x="838200" y="1219201"/>
            <a:ext cx="10515600" cy="7553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Menu</a:t>
            </a:r>
          </a:p>
        </p:txBody>
      </p:sp>
    </p:spTree>
    <p:extLst>
      <p:ext uri="{BB962C8B-B14F-4D97-AF65-F5344CB8AC3E}">
        <p14:creationId xmlns:p14="http://schemas.microsoft.com/office/powerpoint/2010/main" val="417141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1D46-4FDC-457D-9F0D-B955F335F1E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Adding a car</a:t>
            </a:r>
          </a:p>
        </p:txBody>
      </p:sp>
      <p:pic>
        <p:nvPicPr>
          <p:cNvPr id="4" name="Content Placeholder 7">
            <a:extLst>
              <a:ext uri="{FF2B5EF4-FFF2-40B4-BE49-F238E27FC236}">
                <a16:creationId xmlns:a16="http://schemas.microsoft.com/office/drawing/2014/main" id="{04DCB7F7-1C93-41B9-8DD9-FC04F705EC3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51031" y="2095500"/>
            <a:ext cx="7080412" cy="3695700"/>
          </a:xfrm>
          <a:prstGeom prst="rect">
            <a:avLst/>
          </a:prstGeom>
        </p:spPr>
      </p:pic>
    </p:spTree>
    <p:extLst>
      <p:ext uri="{BB962C8B-B14F-4D97-AF65-F5344CB8AC3E}">
        <p14:creationId xmlns:p14="http://schemas.microsoft.com/office/powerpoint/2010/main" val="1636498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6E21-B178-41EB-AE3B-E986B5E0CDC5}"/>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Show all cars</a:t>
            </a:r>
          </a:p>
        </p:txBody>
      </p:sp>
      <p:pic>
        <p:nvPicPr>
          <p:cNvPr id="4" name="Content Placeholder 4">
            <a:extLst>
              <a:ext uri="{FF2B5EF4-FFF2-40B4-BE49-F238E27FC236}">
                <a16:creationId xmlns:a16="http://schemas.microsoft.com/office/drawing/2014/main" id="{D542EEB6-EBC6-4917-A22F-FE401DDBFD8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05529" y="2095500"/>
            <a:ext cx="7171417" cy="3695700"/>
          </a:xfrm>
          <a:prstGeom prst="rect">
            <a:avLst/>
          </a:prstGeom>
        </p:spPr>
      </p:pic>
    </p:spTree>
    <p:extLst>
      <p:ext uri="{BB962C8B-B14F-4D97-AF65-F5344CB8AC3E}">
        <p14:creationId xmlns:p14="http://schemas.microsoft.com/office/powerpoint/2010/main" val="283108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C84C-27F4-425A-86FF-B16254EE92DC}"/>
              </a:ext>
            </a:extLst>
          </p:cNvPr>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78AEE0C-EF38-467C-ADFF-34AF1B161E8D}"/>
              </a:ext>
            </a:extLst>
          </p:cNvPr>
          <p:cNvSpPr>
            <a:spLocks noGrp="1"/>
          </p:cNvSpPr>
          <p:nvPr>
            <p:ph idx="1"/>
          </p:nvPr>
        </p:nvSpPr>
        <p:spPr>
          <a:xfrm>
            <a:off x="838200" y="1874520"/>
            <a:ext cx="10515600" cy="4580739"/>
          </a:xfrm>
        </p:spPr>
        <p:txBody>
          <a:bodyPr>
            <a:normAutofit/>
          </a:bodyPr>
          <a:lstStyle/>
          <a:p>
            <a:pPr algn="just" fontAlgn="base">
              <a:lnSpc>
                <a:spcPct val="150000"/>
              </a:lnSpc>
              <a:spcBef>
                <a:spcPts val="0"/>
              </a:spcBef>
            </a:pPr>
            <a:r>
              <a:rPr lang="en-MY" sz="2400" dirty="0">
                <a:latin typeface="Times New Roman" panose="02020603050405020304" pitchFamily="18" charset="0"/>
                <a:cs typeface="Times New Roman" panose="02020603050405020304" pitchFamily="18" charset="0"/>
              </a:rPr>
              <a:t>Computer software that keeps the complete records of the vehicles in a workshop</a:t>
            </a:r>
            <a:r>
              <a:rPr lang="en-MY" sz="2400" dirty="0" smtClean="0">
                <a:latin typeface="Times New Roman" panose="02020603050405020304" pitchFamily="18" charset="0"/>
                <a:cs typeface="Times New Roman" panose="02020603050405020304" pitchFamily="18" charset="0"/>
              </a:rPr>
              <a:t>.</a:t>
            </a:r>
          </a:p>
          <a:p>
            <a:pPr algn="just" fontAlgn="base">
              <a:lnSpc>
                <a:spcPct val="150000"/>
              </a:lnSpc>
              <a:spcBef>
                <a:spcPts val="0"/>
              </a:spcBef>
            </a:pPr>
            <a:r>
              <a:rPr lang="en-MY" sz="2400" dirty="0" smtClean="0">
                <a:latin typeface="Times New Roman" panose="02020603050405020304" pitchFamily="18" charset="0"/>
                <a:cs typeface="Times New Roman" panose="02020603050405020304" pitchFamily="18" charset="0"/>
              </a:rPr>
              <a:t>Built at administrative end.</a:t>
            </a:r>
            <a:endParaRPr lang="en-MY" sz="2400" dirty="0">
              <a:latin typeface="Times New Roman" panose="02020603050405020304" pitchFamily="18" charset="0"/>
              <a:cs typeface="Times New Roman" panose="02020603050405020304" pitchFamily="18" charset="0"/>
            </a:endParaRPr>
          </a:p>
          <a:p>
            <a:pPr algn="just" fontAlgn="base">
              <a:lnSpc>
                <a:spcPct val="150000"/>
              </a:lnSpc>
              <a:spcBef>
                <a:spcPts val="0"/>
              </a:spcBef>
            </a:pPr>
            <a:r>
              <a:rPr lang="en-MY" sz="2400" dirty="0">
                <a:latin typeface="Times New Roman" panose="02020603050405020304" pitchFamily="18" charset="0"/>
                <a:cs typeface="Times New Roman" panose="02020603050405020304" pitchFamily="18" charset="0"/>
              </a:rPr>
              <a:t>Tracks all the details about the sells.</a:t>
            </a:r>
          </a:p>
          <a:p>
            <a:pPr algn="just" fontAlgn="base">
              <a:lnSpc>
                <a:spcPct val="150000"/>
              </a:lnSpc>
              <a:spcBef>
                <a:spcPts val="0"/>
              </a:spcBef>
            </a:pPr>
            <a:r>
              <a:rPr lang="en-MY" sz="2400" dirty="0">
                <a:latin typeface="Times New Roman" panose="02020603050405020304" pitchFamily="18" charset="0"/>
                <a:cs typeface="Times New Roman" panose="02020603050405020304" pitchFamily="18" charset="0"/>
              </a:rPr>
              <a:t>Overcomes the problems in manual recording system and saves a lot of time</a:t>
            </a:r>
            <a:r>
              <a:rPr lang="en-MY" sz="2400" dirty="0" smtClean="0">
                <a:latin typeface="Times New Roman" panose="02020603050405020304" pitchFamily="18" charset="0"/>
                <a:cs typeface="Times New Roman" panose="02020603050405020304" pitchFamily="18" charset="0"/>
              </a:rPr>
              <a:t>.</a:t>
            </a:r>
            <a:endParaRPr lang="en-MY" sz="2400" dirty="0">
              <a:latin typeface="Times New Roman" panose="02020603050405020304" pitchFamily="18" charset="0"/>
              <a:cs typeface="Times New Roman" panose="02020603050405020304" pitchFamily="18" charset="0"/>
            </a:endParaRPr>
          </a:p>
          <a:p>
            <a:pPr algn="just" fontAlgn="base">
              <a:lnSpc>
                <a:spcPct val="150000"/>
              </a:lnSpc>
              <a:spcBef>
                <a:spcPts val="0"/>
              </a:spcBef>
            </a:pPr>
            <a:r>
              <a:rPr lang="en-MY" sz="2400" dirty="0">
                <a:latin typeface="Times New Roman" panose="02020603050405020304" pitchFamily="18" charset="0"/>
                <a:cs typeface="Times New Roman" panose="02020603050405020304" pitchFamily="18" charset="0"/>
              </a:rPr>
              <a:t>Suitable for small-large workshop. </a:t>
            </a:r>
          </a:p>
          <a:p>
            <a:pPr algn="just" fontAlgn="base">
              <a:lnSpc>
                <a:spcPct val="150000"/>
              </a:lnSpc>
              <a:spcBef>
                <a:spcPts val="0"/>
              </a:spcBef>
            </a:pPr>
            <a:r>
              <a:rPr lang="en-MY" sz="2400" dirty="0">
                <a:latin typeface="Times New Roman" panose="02020603050405020304" pitchFamily="18" charset="0"/>
                <a:cs typeface="Times New Roman" panose="02020603050405020304" pitchFamily="18" charset="0"/>
              </a:rPr>
              <a:t>Simple &amp; user friendly interface.</a:t>
            </a:r>
          </a:p>
          <a:p>
            <a:pPr algn="just" fontAlgn="base">
              <a:lnSpc>
                <a:spcPct val="150000"/>
              </a:lnSpc>
              <a:spcBef>
                <a:spcPts val="0"/>
              </a:spcBef>
            </a:pPr>
            <a:r>
              <a:rPr lang="en-MY" sz="2400" dirty="0">
                <a:latin typeface="Times New Roman" panose="02020603050405020304" pitchFamily="18" charset="0"/>
                <a:ea typeface="Times New Roman" panose="02020603050405020304" pitchFamily="18" charset="0"/>
                <a:cs typeface="Times New Roman" panose="02020603050405020304" pitchFamily="18" charset="0"/>
              </a:rPr>
              <a:t>Fully digital and easy to use.</a:t>
            </a:r>
          </a:p>
        </p:txBody>
      </p:sp>
    </p:spTree>
    <p:extLst>
      <p:ext uri="{BB962C8B-B14F-4D97-AF65-F5344CB8AC3E}">
        <p14:creationId xmlns:p14="http://schemas.microsoft.com/office/powerpoint/2010/main" val="2263488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C1EC-B6BF-45DF-834F-E0E300EE994F}"/>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Sell a car</a:t>
            </a:r>
          </a:p>
        </p:txBody>
      </p:sp>
      <p:pic>
        <p:nvPicPr>
          <p:cNvPr id="4" name="Content Placeholder 4">
            <a:extLst>
              <a:ext uri="{FF2B5EF4-FFF2-40B4-BE49-F238E27FC236}">
                <a16:creationId xmlns:a16="http://schemas.microsoft.com/office/drawing/2014/main" id="{116585CA-8D1E-4180-AB25-6D5205B1EF2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70047" y="2095500"/>
            <a:ext cx="7242380" cy="3695700"/>
          </a:xfrm>
          <a:prstGeom prst="rect">
            <a:avLst/>
          </a:prstGeom>
        </p:spPr>
      </p:pic>
    </p:spTree>
    <p:extLst>
      <p:ext uri="{BB962C8B-B14F-4D97-AF65-F5344CB8AC3E}">
        <p14:creationId xmlns:p14="http://schemas.microsoft.com/office/powerpoint/2010/main" val="1390546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288E-CBBC-44FD-84A4-073F6DB8731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Search a car</a:t>
            </a:r>
          </a:p>
        </p:txBody>
      </p:sp>
      <p:pic>
        <p:nvPicPr>
          <p:cNvPr id="4" name="Content Placeholder 4">
            <a:extLst>
              <a:ext uri="{FF2B5EF4-FFF2-40B4-BE49-F238E27FC236}">
                <a16:creationId xmlns:a16="http://schemas.microsoft.com/office/drawing/2014/main" id="{433FA314-0F1E-4CE5-80D2-DF698CF5C1A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29340" y="2095500"/>
            <a:ext cx="7323795" cy="3695700"/>
          </a:xfrm>
          <a:prstGeom prst="rect">
            <a:avLst/>
          </a:prstGeom>
        </p:spPr>
      </p:pic>
    </p:spTree>
    <p:extLst>
      <p:ext uri="{BB962C8B-B14F-4D97-AF65-F5344CB8AC3E}">
        <p14:creationId xmlns:p14="http://schemas.microsoft.com/office/powerpoint/2010/main" val="2679129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286E-3FD1-4760-B437-132E28E6729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Sold cars</a:t>
            </a:r>
          </a:p>
        </p:txBody>
      </p:sp>
      <p:pic>
        <p:nvPicPr>
          <p:cNvPr id="4" name="Content Placeholder 4">
            <a:extLst>
              <a:ext uri="{FF2B5EF4-FFF2-40B4-BE49-F238E27FC236}">
                <a16:creationId xmlns:a16="http://schemas.microsoft.com/office/drawing/2014/main" id="{6372C2F4-B7A5-458C-A820-5616BD77AEE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40607" y="2095500"/>
            <a:ext cx="7301260" cy="3695700"/>
          </a:xfrm>
          <a:prstGeom prst="rect">
            <a:avLst/>
          </a:prstGeom>
        </p:spPr>
      </p:pic>
    </p:spTree>
    <p:extLst>
      <p:ext uri="{BB962C8B-B14F-4D97-AF65-F5344CB8AC3E}">
        <p14:creationId xmlns:p14="http://schemas.microsoft.com/office/powerpoint/2010/main" val="2551778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8F3C-9D95-42FA-BCE3-A81C4A19F691}"/>
              </a:ext>
            </a:extLst>
          </p:cNvPr>
          <p:cNvSpPr>
            <a:spLocks noGrp="1"/>
          </p:cNvSpPr>
          <p:nvPr>
            <p:ph type="title"/>
          </p:nvPr>
        </p:nvSpPr>
        <p:spPr>
          <a:xfrm>
            <a:off x="838200" y="254315"/>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Modify car’s details</a:t>
            </a:r>
          </a:p>
        </p:txBody>
      </p:sp>
      <p:pic>
        <p:nvPicPr>
          <p:cNvPr id="6" name="Content Placeholder 4">
            <a:extLst>
              <a:ext uri="{FF2B5EF4-FFF2-40B4-BE49-F238E27FC236}">
                <a16:creationId xmlns:a16="http://schemas.microsoft.com/office/drawing/2014/main" id="{D45B6A77-145A-4EE5-975F-86CCE88D5C7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9270" y="2242661"/>
            <a:ext cx="5976729" cy="4515948"/>
          </a:xfrm>
          <a:prstGeom prst="rect">
            <a:avLst/>
          </a:prstGeom>
        </p:spPr>
      </p:pic>
      <p:pic>
        <p:nvPicPr>
          <p:cNvPr id="7" name="Picture 6">
            <a:extLst>
              <a:ext uri="{FF2B5EF4-FFF2-40B4-BE49-F238E27FC236}">
                <a16:creationId xmlns:a16="http://schemas.microsoft.com/office/drawing/2014/main" id="{2CE98107-1CFF-40CB-818B-0AC6A6FD825A}"/>
              </a:ext>
            </a:extLst>
          </p:cNvPr>
          <p:cNvPicPr/>
          <p:nvPr/>
        </p:nvPicPr>
        <p:blipFill>
          <a:blip r:embed="rId3">
            <a:extLst>
              <a:ext uri="{28A0092B-C50C-407E-A947-70E740481C1C}">
                <a14:useLocalDpi xmlns:a14="http://schemas.microsoft.com/office/drawing/2010/main" val="0"/>
              </a:ext>
            </a:extLst>
          </a:blip>
          <a:stretch>
            <a:fillRect/>
          </a:stretch>
        </p:blipFill>
        <p:spPr>
          <a:xfrm>
            <a:off x="6215273" y="2242661"/>
            <a:ext cx="5857458" cy="4515948"/>
          </a:xfrm>
          <a:prstGeom prst="rect">
            <a:avLst/>
          </a:prstGeom>
        </p:spPr>
      </p:pic>
      <p:sp>
        <p:nvSpPr>
          <p:cNvPr id="8" name="Title 1">
            <a:extLst>
              <a:ext uri="{FF2B5EF4-FFF2-40B4-BE49-F238E27FC236}">
                <a16:creationId xmlns:a16="http://schemas.microsoft.com/office/drawing/2014/main" id="{59B7331D-A645-4B14-A29E-F5C7042F53EE}"/>
              </a:ext>
            </a:extLst>
          </p:cNvPr>
          <p:cNvSpPr txBox="1">
            <a:spLocks/>
          </p:cNvSpPr>
          <p:nvPr/>
        </p:nvSpPr>
        <p:spPr>
          <a:xfrm>
            <a:off x="2468217" y="1579878"/>
            <a:ext cx="10515600" cy="662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Before							After</a:t>
            </a:r>
          </a:p>
        </p:txBody>
      </p:sp>
    </p:spTree>
    <p:extLst>
      <p:ext uri="{BB962C8B-B14F-4D97-AF65-F5344CB8AC3E}">
        <p14:creationId xmlns:p14="http://schemas.microsoft.com/office/powerpoint/2010/main" val="2990241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D44A-4D22-4F5A-8943-397D0F36C11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Delete car record</a:t>
            </a:r>
          </a:p>
        </p:txBody>
      </p:sp>
      <p:pic>
        <p:nvPicPr>
          <p:cNvPr id="4" name="Content Placeholder 3">
            <a:extLst>
              <a:ext uri="{FF2B5EF4-FFF2-40B4-BE49-F238E27FC236}">
                <a16:creationId xmlns:a16="http://schemas.microsoft.com/office/drawing/2014/main" id="{2CE98107-1CFF-40CB-818B-0AC6A6FD825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9270" y="2506662"/>
            <a:ext cx="5857460" cy="4225442"/>
          </a:xfrm>
          <a:prstGeom prst="rect">
            <a:avLst/>
          </a:prstGeom>
        </p:spPr>
      </p:pic>
      <p:pic>
        <p:nvPicPr>
          <p:cNvPr id="5" name="Content Placeholder 4">
            <a:extLst>
              <a:ext uri="{FF2B5EF4-FFF2-40B4-BE49-F238E27FC236}">
                <a16:creationId xmlns:a16="http://schemas.microsoft.com/office/drawing/2014/main" id="{616E1877-C7EB-4A7C-B2B5-7DE1C9A11CE6}"/>
              </a:ext>
            </a:extLst>
          </p:cNvPr>
          <p:cNvPicPr/>
          <p:nvPr/>
        </p:nvPicPr>
        <p:blipFill>
          <a:blip r:embed="rId3">
            <a:extLst>
              <a:ext uri="{28A0092B-C50C-407E-A947-70E740481C1C}">
                <a14:useLocalDpi xmlns:a14="http://schemas.microsoft.com/office/drawing/2010/main" val="0"/>
              </a:ext>
            </a:extLst>
          </a:blip>
          <a:stretch>
            <a:fillRect/>
          </a:stretch>
        </p:blipFill>
        <p:spPr>
          <a:xfrm>
            <a:off x="6096001" y="2506663"/>
            <a:ext cx="5976729" cy="4225441"/>
          </a:xfrm>
          <a:prstGeom prst="rect">
            <a:avLst/>
          </a:prstGeom>
        </p:spPr>
      </p:pic>
      <p:sp>
        <p:nvSpPr>
          <p:cNvPr id="6" name="Title 1">
            <a:extLst>
              <a:ext uri="{FF2B5EF4-FFF2-40B4-BE49-F238E27FC236}">
                <a16:creationId xmlns:a16="http://schemas.microsoft.com/office/drawing/2014/main" id="{C9239CCE-755F-4A30-A856-BFC1DC33F795}"/>
              </a:ext>
            </a:extLst>
          </p:cNvPr>
          <p:cNvSpPr txBox="1">
            <a:spLocks/>
          </p:cNvSpPr>
          <p:nvPr/>
        </p:nvSpPr>
        <p:spPr>
          <a:xfrm>
            <a:off x="1964635" y="1843880"/>
            <a:ext cx="10515600" cy="6627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Before							After</a:t>
            </a:r>
          </a:p>
        </p:txBody>
      </p:sp>
    </p:spTree>
    <p:extLst>
      <p:ext uri="{BB962C8B-B14F-4D97-AF65-F5344CB8AC3E}">
        <p14:creationId xmlns:p14="http://schemas.microsoft.com/office/powerpoint/2010/main" val="221453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86CE-9270-4BE5-A697-4E669BFD63C8}"/>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Exit</a:t>
            </a:r>
          </a:p>
        </p:txBody>
      </p:sp>
      <p:pic>
        <p:nvPicPr>
          <p:cNvPr id="4" name="Content Placeholder 4">
            <a:extLst>
              <a:ext uri="{FF2B5EF4-FFF2-40B4-BE49-F238E27FC236}">
                <a16:creationId xmlns:a16="http://schemas.microsoft.com/office/drawing/2014/main" id="{C0751461-112D-469B-9DF3-E9DBB1717A8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94924" y="2095500"/>
            <a:ext cx="7192627" cy="3695700"/>
          </a:xfrm>
          <a:prstGeom prst="rect">
            <a:avLst/>
          </a:prstGeom>
        </p:spPr>
      </p:pic>
    </p:spTree>
    <p:extLst>
      <p:ext uri="{BB962C8B-B14F-4D97-AF65-F5344CB8AC3E}">
        <p14:creationId xmlns:p14="http://schemas.microsoft.com/office/powerpoint/2010/main" val="155639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D48-5D81-42BD-A415-F25D8E967FC4}"/>
              </a:ext>
            </a:extLst>
          </p:cNvPr>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E4F99B9-1AF1-405B-8369-2C6973615F73}"/>
              </a:ext>
            </a:extLst>
          </p:cNvPr>
          <p:cNvSpPr>
            <a:spLocks noGrp="1"/>
          </p:cNvSpPr>
          <p:nvPr>
            <p:ph idx="1"/>
          </p:nvPr>
        </p:nvSpPr>
        <p:spPr>
          <a:xfrm>
            <a:off x="838200" y="2223189"/>
            <a:ext cx="10515600" cy="5403437"/>
          </a:xfrm>
        </p:spPr>
        <p:txBody>
          <a:bodyPr>
            <a:noAutofit/>
          </a:bodyPr>
          <a:lstStyle/>
          <a:p>
            <a:pPr>
              <a:lnSpc>
                <a:spcPct val="100000"/>
              </a:lnSpc>
            </a:pPr>
            <a:r>
              <a:rPr lang="en-MY" sz="2400" dirty="0">
                <a:latin typeface="Times New Roman" panose="02020603050405020304" pitchFamily="18" charset="0"/>
                <a:ea typeface="Times New Roman" panose="02020603050405020304" pitchFamily="18" charset="0"/>
                <a:cs typeface="Times New Roman" panose="02020603050405020304" pitchFamily="18" charset="0"/>
              </a:rPr>
              <a:t>To manage the details of cars and customers.</a:t>
            </a:r>
          </a:p>
          <a:p>
            <a:pPr>
              <a:lnSpc>
                <a:spcPct val="100000"/>
              </a:lnSpc>
            </a:pPr>
            <a:r>
              <a:rPr lang="en-MY" sz="2400" dirty="0">
                <a:latin typeface="Times New Roman" panose="02020603050405020304" pitchFamily="18" charset="0"/>
                <a:ea typeface="Times New Roman" panose="02020603050405020304" pitchFamily="18" charset="0"/>
                <a:cs typeface="Times New Roman" panose="02020603050405020304" pitchFamily="18" charset="0"/>
              </a:rPr>
              <a:t>To </a:t>
            </a:r>
            <a:r>
              <a:rPr lang="en-MY" sz="2400" dirty="0" smtClean="0">
                <a:latin typeface="Times New Roman" panose="02020603050405020304" pitchFamily="18" charset="0"/>
                <a:ea typeface="Times New Roman" panose="02020603050405020304" pitchFamily="18" charset="0"/>
                <a:cs typeface="Times New Roman" panose="02020603050405020304" pitchFamily="18" charset="0"/>
              </a:rPr>
              <a:t>reduce paper work.</a:t>
            </a:r>
            <a:endParaRPr lang="en-MY"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MY" sz="2400" dirty="0">
                <a:latin typeface="Times New Roman" panose="02020603050405020304" pitchFamily="18" charset="0"/>
                <a:ea typeface="Times New Roman" panose="02020603050405020304" pitchFamily="18" charset="0"/>
                <a:cs typeface="Times New Roman" panose="02020603050405020304" pitchFamily="18" charset="0"/>
              </a:rPr>
              <a:t>To </a:t>
            </a:r>
            <a:r>
              <a:rPr lang="en-MY" sz="2400" dirty="0" smtClean="0">
                <a:latin typeface="Times New Roman" panose="02020603050405020304" pitchFamily="18" charset="0"/>
                <a:ea typeface="Times New Roman" panose="02020603050405020304" pitchFamily="18" charset="0"/>
                <a:cs typeface="Times New Roman" panose="02020603050405020304" pitchFamily="18" charset="0"/>
              </a:rPr>
              <a:t>retrieve information in minimum time.</a:t>
            </a:r>
            <a:endParaRPr lang="en-MY"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MY" sz="2400" dirty="0">
                <a:effectLst/>
                <a:latin typeface="Times New Roman" panose="02020603050405020304" pitchFamily="18" charset="0"/>
                <a:ea typeface="Times New Roman" panose="02020603050405020304" pitchFamily="18" charset="0"/>
                <a:cs typeface="Times New Roman" panose="02020603050405020304" pitchFamily="18" charset="0"/>
              </a:rPr>
              <a:t>To manage large number </a:t>
            </a:r>
            <a:r>
              <a:rPr lang="en-MY" sz="2400" dirty="0">
                <a:latin typeface="Times New Roman" panose="02020603050405020304" pitchFamily="18" charset="0"/>
                <a:ea typeface="Times New Roman" panose="02020603050405020304" pitchFamily="18" charset="0"/>
                <a:cs typeface="Times New Roman" panose="02020603050405020304" pitchFamily="18" charset="0"/>
              </a:rPr>
              <a:t>of </a:t>
            </a:r>
            <a:r>
              <a:rPr lang="en-MY" sz="2400" dirty="0" smtClean="0">
                <a:latin typeface="Times New Roman" panose="02020603050405020304" pitchFamily="18" charset="0"/>
                <a:ea typeface="Times New Roman" panose="02020603050405020304" pitchFamily="18" charset="0"/>
                <a:cs typeface="Times New Roman" panose="02020603050405020304" pitchFamily="18" charset="0"/>
              </a:rPr>
              <a:t>data.</a:t>
            </a:r>
            <a:endParaRPr lang="en-MY" sz="24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MY" sz="2400"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en-MY"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store data permanently </a:t>
            </a:r>
            <a:r>
              <a:rPr lang="en-MY" sz="2400" smtClean="0">
                <a:effectLst/>
                <a:latin typeface="Times New Roman" panose="02020603050405020304" pitchFamily="18" charset="0"/>
                <a:ea typeface="Times New Roman" panose="02020603050405020304" pitchFamily="18" charset="0"/>
                <a:cs typeface="Times New Roman" panose="02020603050405020304" pitchFamily="18" charset="0"/>
              </a:rPr>
              <a:t>and systematically.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2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63AD-7350-4069-84C4-4FA4894BE38C}"/>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F850B8C3-2ED8-470A-9AEB-C555192CE08A}"/>
              </a:ext>
            </a:extLst>
          </p:cNvPr>
          <p:cNvSpPr>
            <a:spLocks noGrp="1"/>
          </p:cNvSpPr>
          <p:nvPr>
            <p:ph idx="1"/>
          </p:nvPr>
        </p:nvSpPr>
        <p:spPr>
          <a:xfrm>
            <a:off x="838200" y="2157102"/>
            <a:ext cx="10515600" cy="4351338"/>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Add car</a:t>
            </a:r>
          </a:p>
          <a:p>
            <a:pPr>
              <a:lnSpc>
                <a:spcPct val="100000"/>
              </a:lnSpc>
            </a:pPr>
            <a:r>
              <a:rPr lang="en-US" sz="2400" dirty="0">
                <a:latin typeface="Times New Roman" panose="02020603050405020304" pitchFamily="18" charset="0"/>
                <a:cs typeface="Times New Roman" panose="02020603050405020304" pitchFamily="18" charset="0"/>
              </a:rPr>
              <a:t>Shows all cars</a:t>
            </a:r>
          </a:p>
          <a:p>
            <a:pPr>
              <a:lnSpc>
                <a:spcPct val="100000"/>
              </a:lnSpc>
            </a:pPr>
            <a:r>
              <a:rPr lang="en-US" sz="2400" dirty="0">
                <a:latin typeface="Times New Roman" panose="02020603050405020304" pitchFamily="18" charset="0"/>
                <a:cs typeface="Times New Roman" panose="02020603050405020304" pitchFamily="18" charset="0"/>
              </a:rPr>
              <a:t>Sell a car</a:t>
            </a:r>
          </a:p>
          <a:p>
            <a:pPr>
              <a:lnSpc>
                <a:spcPct val="100000"/>
              </a:lnSpc>
            </a:pPr>
            <a:r>
              <a:rPr lang="en-US" sz="2400" dirty="0">
                <a:latin typeface="Times New Roman" panose="02020603050405020304" pitchFamily="18" charset="0"/>
                <a:cs typeface="Times New Roman" panose="02020603050405020304" pitchFamily="18" charset="0"/>
              </a:rPr>
              <a:t>Search a car</a:t>
            </a:r>
          </a:p>
          <a:p>
            <a:pPr>
              <a:lnSpc>
                <a:spcPct val="100000"/>
              </a:lnSpc>
            </a:pPr>
            <a:r>
              <a:rPr lang="en-US" sz="2400" dirty="0">
                <a:latin typeface="Times New Roman" panose="02020603050405020304" pitchFamily="18" charset="0"/>
                <a:cs typeface="Times New Roman" panose="02020603050405020304" pitchFamily="18" charset="0"/>
              </a:rPr>
              <a:t>Modify car’s details</a:t>
            </a:r>
          </a:p>
          <a:p>
            <a:pPr>
              <a:lnSpc>
                <a:spcPct val="100000"/>
              </a:lnSpc>
            </a:pPr>
            <a:r>
              <a:rPr lang="en-US" sz="2400" dirty="0">
                <a:latin typeface="Times New Roman" panose="02020603050405020304" pitchFamily="18" charset="0"/>
                <a:cs typeface="Times New Roman" panose="02020603050405020304" pitchFamily="18" charset="0"/>
              </a:rPr>
              <a:t>Delete car record</a:t>
            </a:r>
          </a:p>
          <a:p>
            <a:pPr>
              <a:lnSpc>
                <a:spcPct val="100000"/>
              </a:lnSpc>
            </a:pPr>
            <a:r>
              <a:rPr lang="en-US" sz="2400" dirty="0">
                <a:latin typeface="Times New Roman" panose="02020603050405020304" pitchFamily="18" charset="0"/>
                <a:cs typeface="Times New Roman" panose="02020603050405020304" pitchFamily="18" charset="0"/>
              </a:rPr>
              <a:t>Sold cars</a:t>
            </a:r>
          </a:p>
        </p:txBody>
      </p:sp>
    </p:spTree>
    <p:extLst>
      <p:ext uri="{BB962C8B-B14F-4D97-AF65-F5344CB8AC3E}">
        <p14:creationId xmlns:p14="http://schemas.microsoft.com/office/powerpoint/2010/main" val="428786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BB52-9FA3-4855-8889-4D5DB007A7BE}"/>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3596BA2D-6FBE-45F4-B1C5-103A749CB25D}"/>
              </a:ext>
            </a:extLst>
          </p:cNvPr>
          <p:cNvSpPr>
            <a:spLocks noGrp="1"/>
          </p:cNvSpPr>
          <p:nvPr>
            <p:ph idx="1"/>
          </p:nvPr>
        </p:nvSpPr>
        <p:spPr>
          <a:xfrm>
            <a:off x="838200" y="2355712"/>
            <a:ext cx="10515600" cy="4025210"/>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User friendly interface.</a:t>
            </a:r>
          </a:p>
          <a:p>
            <a:pPr>
              <a:lnSpc>
                <a:spcPct val="100000"/>
              </a:lnSpc>
            </a:pPr>
            <a:r>
              <a:rPr lang="en-US" sz="2400" dirty="0">
                <a:latin typeface="Times New Roman" panose="02020603050405020304" pitchFamily="18" charset="0"/>
                <a:cs typeface="Times New Roman" panose="02020603050405020304" pitchFamily="18" charset="0"/>
              </a:rPr>
              <a:t>Stores data permanently.</a:t>
            </a:r>
          </a:p>
          <a:p>
            <a:pPr>
              <a:lnSpc>
                <a:spcPct val="100000"/>
              </a:lnSpc>
            </a:pPr>
            <a:r>
              <a:rPr lang="en-US" sz="2400" dirty="0">
                <a:latin typeface="Times New Roman" panose="02020603050405020304" pitchFamily="18" charset="0"/>
                <a:cs typeface="Times New Roman" panose="02020603050405020304" pitchFamily="18" charset="0"/>
              </a:rPr>
              <a:t>Highly reliable.</a:t>
            </a:r>
          </a:p>
          <a:p>
            <a:pPr>
              <a:lnSpc>
                <a:spcPct val="100000"/>
              </a:lnSpc>
            </a:pPr>
            <a:r>
              <a:rPr lang="en-US" sz="2400" dirty="0">
                <a:latin typeface="Times New Roman" panose="02020603050405020304" pitchFamily="18" charset="0"/>
                <a:cs typeface="Times New Roman" panose="02020603050405020304" pitchFamily="18" charset="0"/>
              </a:rPr>
              <a:t>Keeps complete record.</a:t>
            </a:r>
          </a:p>
          <a:p>
            <a:pPr>
              <a:lnSpc>
                <a:spcPct val="100000"/>
              </a:lnSpc>
            </a:pPr>
            <a:r>
              <a:rPr lang="en-US" sz="2400" dirty="0">
                <a:latin typeface="Times New Roman" panose="02020603050405020304" pitchFamily="18" charset="0"/>
                <a:cs typeface="Times New Roman" panose="02020603050405020304" pitchFamily="18" charset="0"/>
              </a:rPr>
              <a:t>Makes easier to search a car.</a:t>
            </a:r>
          </a:p>
          <a:p>
            <a:pPr>
              <a:lnSpc>
                <a:spcPct val="100000"/>
              </a:lnSpc>
            </a:pPr>
            <a:r>
              <a:rPr lang="en-US" sz="2400" dirty="0">
                <a:latin typeface="Times New Roman" panose="02020603050405020304" pitchFamily="18" charset="0"/>
                <a:cs typeface="Times New Roman" panose="02020603050405020304" pitchFamily="18" charset="0"/>
              </a:rPr>
              <a:t>Saves time.</a:t>
            </a:r>
          </a:p>
        </p:txBody>
      </p:sp>
    </p:spTree>
    <p:extLst>
      <p:ext uri="{BB962C8B-B14F-4D97-AF65-F5344CB8AC3E}">
        <p14:creationId xmlns:p14="http://schemas.microsoft.com/office/powerpoint/2010/main" val="284504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FC80-930A-41AF-B220-E1BF8C89DEB5}"/>
              </a:ext>
            </a:extLst>
          </p:cNvPr>
          <p:cNvSpPr>
            <a:spLocks noGrp="1"/>
          </p:cNvSpPr>
          <p:nvPr>
            <p:ph type="title"/>
          </p:nvPr>
        </p:nvSpPr>
        <p:spPr>
          <a:xfrm>
            <a:off x="838200" y="0"/>
            <a:ext cx="10515600" cy="848139"/>
          </a:xfrm>
        </p:spPr>
        <p:txBody>
          <a:bodyPr>
            <a:normAutofit/>
          </a:bodyPr>
          <a:lstStyle/>
          <a:p>
            <a:pPr algn="ctr"/>
            <a:r>
              <a:rPr lang="en-US" sz="32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140AC7B5-B02E-41A4-9FDC-55CD9CBBCA31}"/>
              </a:ext>
            </a:extLst>
          </p:cNvPr>
          <p:cNvSpPr>
            <a:spLocks noGrp="1"/>
          </p:cNvSpPr>
          <p:nvPr>
            <p:ph idx="1"/>
          </p:nvPr>
        </p:nvSpPr>
        <p:spPr>
          <a:xfrm>
            <a:off x="838200" y="848139"/>
            <a:ext cx="10515600" cy="6009861"/>
          </a:xfrm>
        </p:spPr>
        <p:txBody>
          <a:bodyPr>
            <a:noAutofit/>
          </a:bodyPr>
          <a:lstStyle/>
          <a:p>
            <a:pPr marL="0" indent="0">
              <a:lnSpc>
                <a:spcPct val="100000"/>
              </a:lnSpc>
              <a:buNone/>
            </a:pPr>
            <a:r>
              <a:rPr lang="en-MY" sz="1400" b="1" u="sng" dirty="0">
                <a:latin typeface="Times New Roman" panose="02020603050405020304" pitchFamily="18" charset="0"/>
                <a:cs typeface="Times New Roman" panose="02020603050405020304" pitchFamily="18" charset="0"/>
              </a:rPr>
              <a:t>MINIMUM REQUIREMENTS</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MY" sz="1400" b="1" dirty="0">
                <a:latin typeface="Times New Roman" panose="02020603050405020304" pitchFamily="18" charset="0"/>
                <a:cs typeface="Times New Roman" panose="02020603050405020304" pitchFamily="18" charset="0"/>
              </a:rPr>
              <a:t>Hardware</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PC with Pentium II Processor</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32MB of RAM</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Black and white monitor</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Hard disk with at least 20MB of free space</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MY" sz="1400" b="1" dirty="0">
                <a:latin typeface="Times New Roman" panose="02020603050405020304" pitchFamily="18" charset="0"/>
                <a:cs typeface="Times New Roman" panose="02020603050405020304" pitchFamily="18" charset="0"/>
              </a:rPr>
              <a:t>Software</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OS Windows (Windows XP)</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MY" sz="1400" b="1" u="sng" dirty="0">
                <a:latin typeface="Times New Roman" panose="02020603050405020304" pitchFamily="18" charset="0"/>
                <a:cs typeface="Times New Roman" panose="02020603050405020304" pitchFamily="18" charset="0"/>
              </a:rPr>
              <a:t>RECOMMENDED REQUIREMENTS</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MY" sz="1400" b="1" dirty="0">
                <a:latin typeface="Times New Roman" panose="02020603050405020304" pitchFamily="18" charset="0"/>
                <a:cs typeface="Times New Roman" panose="02020603050405020304" pitchFamily="18" charset="0"/>
              </a:rPr>
              <a:t>Hardware</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PC with i3 Processor</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100MB of RAM</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LCD Monitor</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Hard disk with at least 100MB of space</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MY" sz="1400" b="1" dirty="0">
                <a:latin typeface="Times New Roman" panose="02020603050405020304" pitchFamily="18" charset="0"/>
                <a:cs typeface="Times New Roman" panose="02020603050405020304" pitchFamily="18" charset="0"/>
              </a:rPr>
              <a:t>Software</a:t>
            </a:r>
            <a:endParaRPr lang="en-US" sz="1400" dirty="0">
              <a:latin typeface="Times New Roman" panose="02020603050405020304" pitchFamily="18" charset="0"/>
              <a:cs typeface="Times New Roman" panose="02020603050405020304" pitchFamily="18" charset="0"/>
            </a:endParaRPr>
          </a:p>
          <a:p>
            <a:pPr lvl="0">
              <a:lnSpc>
                <a:spcPct val="100000"/>
              </a:lnSpc>
            </a:pPr>
            <a:r>
              <a:rPr lang="en-MY" sz="1400" dirty="0">
                <a:latin typeface="Times New Roman" panose="02020603050405020304" pitchFamily="18" charset="0"/>
                <a:cs typeface="Times New Roman" panose="02020603050405020304" pitchFamily="18" charset="0"/>
              </a:rPr>
              <a:t>OS Windows (Windows 7)</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1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EE2BC-C706-4F10-84FF-50AA830657EA}"/>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rPr>
              <a:t>USE CASE DIAGRAM</a:t>
            </a:r>
          </a:p>
        </p:txBody>
      </p:sp>
      <p:pic>
        <p:nvPicPr>
          <p:cNvPr id="4" name="Content Placeholder 3">
            <a:extLst>
              <a:ext uri="{FF2B5EF4-FFF2-40B4-BE49-F238E27FC236}">
                <a16:creationId xmlns:a16="http://schemas.microsoft.com/office/drawing/2014/main" id="{B7837E05-BE11-48F9-9CB0-800083C14F6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96139" y="1343818"/>
            <a:ext cx="4386470" cy="5242511"/>
          </a:xfrm>
          <a:prstGeom prst="rect">
            <a:avLst/>
          </a:prstGeom>
        </p:spPr>
      </p:pic>
    </p:spTree>
    <p:extLst>
      <p:ext uri="{BB962C8B-B14F-4D97-AF65-F5344CB8AC3E}">
        <p14:creationId xmlns:p14="http://schemas.microsoft.com/office/powerpoint/2010/main" val="18215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5CF-45D1-44B1-A9C8-3ED5715B1A1C}"/>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rPr>
              <a:t>SCOPES AND LIMITATIONS</a:t>
            </a:r>
          </a:p>
        </p:txBody>
      </p:sp>
      <p:sp>
        <p:nvSpPr>
          <p:cNvPr id="3" name="Content Placeholder 2">
            <a:extLst>
              <a:ext uri="{FF2B5EF4-FFF2-40B4-BE49-F238E27FC236}">
                <a16:creationId xmlns:a16="http://schemas.microsoft.com/office/drawing/2014/main" id="{42FE082E-3DBE-4E21-8D0C-7467AECA4462}"/>
              </a:ext>
            </a:extLst>
          </p:cNvPr>
          <p:cNvSpPr>
            <a:spLocks noGrp="1"/>
          </p:cNvSpPr>
          <p:nvPr>
            <p:ph idx="1"/>
          </p:nvPr>
        </p:nvSpPr>
        <p:spPr>
          <a:xfrm>
            <a:off x="652669" y="1510748"/>
            <a:ext cx="10515600" cy="5328997"/>
          </a:xfrm>
        </p:spPr>
        <p:txBody>
          <a:bodyPr>
            <a:no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Scopes</a:t>
            </a:r>
          </a:p>
          <a:p>
            <a:r>
              <a:rPr lang="en-US" sz="2400" dirty="0">
                <a:solidFill>
                  <a:schemeClr val="tx1"/>
                </a:solidFill>
                <a:latin typeface="Times New Roman" panose="02020603050405020304" pitchFamily="18" charset="0"/>
                <a:cs typeface="Times New Roman" panose="02020603050405020304" pitchFamily="18" charset="0"/>
              </a:rPr>
              <a:t>This software can be use in any workshop that sells car.</a:t>
            </a:r>
          </a:p>
          <a:p>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Limitations</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spcAft>
                <a:spcPts val="800"/>
              </a:spcAft>
              <a:buNone/>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Although we have tried our best to create a functional and user friendly software, due to the time constraints of the project, there are still a few gaping inconsistencies in it, and some features we had planned for but couldn’t include.</a:t>
            </a:r>
          </a:p>
          <a:p>
            <a:pPr algn="just">
              <a:lnSpc>
                <a:spcPct val="100000"/>
              </a:lnSpc>
              <a:spcBef>
                <a:spcPts val="55"/>
              </a:spcBef>
            </a:pPr>
            <a:r>
              <a:rPr 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There is no feature to show how many cars are sold.</a:t>
            </a:r>
          </a:p>
          <a:p>
            <a:pPr algn="just">
              <a:lnSpc>
                <a:spcPct val="100000"/>
              </a:lnSpc>
              <a:spcBef>
                <a:spcPts val="55"/>
              </a:spcBef>
            </a:pPr>
            <a:r>
              <a:rPr lang="en-US" sz="2400" dirty="0">
                <a:solidFill>
                  <a:schemeClr val="tx1"/>
                </a:solidFill>
                <a:latin typeface="Times New Roman" panose="02020603050405020304" pitchFamily="18" charset="0"/>
                <a:cs typeface="Times New Roman" panose="02020603050405020304" pitchFamily="18" charset="0"/>
              </a:rPr>
              <a:t>Needed human resource with little knowledge of computer to operate the system.</a:t>
            </a:r>
          </a:p>
          <a:p>
            <a:pPr algn="just">
              <a:lnSpc>
                <a:spcPct val="100000"/>
              </a:lnSpc>
              <a:spcBef>
                <a:spcPts val="55"/>
              </a:spcBef>
            </a:pPr>
            <a:r>
              <a:rPr lang="en-US" sz="2400" dirty="0">
                <a:solidFill>
                  <a:schemeClr val="tx1"/>
                </a:solidFill>
                <a:latin typeface="Times New Roman" panose="02020603050405020304" pitchFamily="18" charset="0"/>
                <a:cs typeface="Times New Roman" panose="02020603050405020304" pitchFamily="18" charset="0"/>
              </a:rPr>
              <a:t>The date and time when the car was sold is not recorded.</a:t>
            </a:r>
          </a:p>
        </p:txBody>
      </p:sp>
    </p:spTree>
    <p:extLst>
      <p:ext uri="{BB962C8B-B14F-4D97-AF65-F5344CB8AC3E}">
        <p14:creationId xmlns:p14="http://schemas.microsoft.com/office/powerpoint/2010/main" val="304939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5178D-B40B-47B9-AEB3-A632B86F4029}"/>
              </a:ext>
            </a:extLst>
          </p:cNvPr>
          <p:cNvSpPr>
            <a:spLocks noGrp="1"/>
          </p:cNvSpPr>
          <p:nvPr>
            <p:ph type="title"/>
          </p:nvPr>
        </p:nvSpPr>
        <p:spPr>
          <a:xfrm>
            <a:off x="838200" y="0"/>
            <a:ext cx="10515600" cy="689113"/>
          </a:xfrm>
        </p:spPr>
        <p:txBody>
          <a:bodyPr>
            <a:normAutofit/>
          </a:bodyPr>
          <a:lstStyle/>
          <a:p>
            <a:pPr algn="ctr"/>
            <a:r>
              <a:rPr lang="en-US" sz="3200"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4C1A8DFA-45B0-450C-B53A-87CA16020659}"/>
              </a:ext>
            </a:extLst>
          </p:cNvPr>
          <p:cNvSpPr>
            <a:spLocks noGrp="1"/>
          </p:cNvSpPr>
          <p:nvPr>
            <p:ph idx="1"/>
          </p:nvPr>
        </p:nvSpPr>
        <p:spPr>
          <a:xfrm>
            <a:off x="1431234" y="556591"/>
            <a:ext cx="9356036" cy="6301409"/>
          </a:xfrm>
        </p:spPr>
        <p:txBody>
          <a:bodyPr>
            <a:noAutofit/>
          </a:bodyPr>
          <a:lstStyle/>
          <a:p>
            <a:pPr marL="0" indent="0" algn="ctr">
              <a:lnSpc>
                <a:spcPct val="100000"/>
              </a:lnSpc>
              <a:buNone/>
            </a:pPr>
            <a:r>
              <a:rPr lang="en-MY" sz="1800" b="1" dirty="0">
                <a:latin typeface="Times New Roman" panose="02020603050405020304" pitchFamily="18" charset="0"/>
                <a:cs typeface="Times New Roman" panose="02020603050405020304" pitchFamily="18" charset="0"/>
              </a:rPr>
              <a:t>Menu</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MY" sz="1300" dirty="0">
                <a:latin typeface="Times New Roman" panose="02020603050405020304" pitchFamily="18" charset="0"/>
                <a:cs typeface="Times New Roman" panose="02020603050405020304" pitchFamily="18" charset="0"/>
              </a:rPr>
              <a:t>Step 1: START</a:t>
            </a:r>
            <a:endParaRPr lang="en-US" sz="1300" dirty="0">
              <a:latin typeface="Times New Roman" panose="02020603050405020304" pitchFamily="18" charset="0"/>
              <a:cs typeface="Times New Roman" panose="02020603050405020304" pitchFamily="18" charset="0"/>
            </a:endParaRPr>
          </a:p>
          <a:p>
            <a:pPr marL="0" indent="0">
              <a:lnSpc>
                <a:spcPct val="100000"/>
              </a:lnSpc>
              <a:buNone/>
            </a:pPr>
            <a:r>
              <a:rPr lang="en-MY" sz="1300" dirty="0">
                <a:latin typeface="Times New Roman" panose="02020603050405020304" pitchFamily="18" charset="0"/>
                <a:cs typeface="Times New Roman" panose="02020603050405020304" pitchFamily="18" charset="0"/>
              </a:rPr>
              <a:t>Step 2: display menu</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1. Adding record</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2. Show all cars</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3. sell a car</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4. search a car</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5. modify car’s record</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6. delete a record</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7. sold cars</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8. exit</a:t>
            </a:r>
            <a:endParaRPr lang="en-US" sz="1300" dirty="0">
              <a:latin typeface="Times New Roman" panose="02020603050405020304" pitchFamily="18" charset="0"/>
              <a:cs typeface="Times New Roman" panose="02020603050405020304" pitchFamily="18" charset="0"/>
            </a:endParaRPr>
          </a:p>
          <a:p>
            <a:pPr marL="0" indent="0">
              <a:lnSpc>
                <a:spcPct val="100000"/>
              </a:lnSpc>
              <a:buNone/>
            </a:pPr>
            <a:r>
              <a:rPr lang="en-MY" sz="1300" dirty="0">
                <a:latin typeface="Times New Roman" panose="02020603050405020304" pitchFamily="18" charset="0"/>
                <a:cs typeface="Times New Roman" panose="02020603050405020304" pitchFamily="18" charset="0"/>
              </a:rPr>
              <a:t>Step 3: ask user’s choice</a:t>
            </a:r>
            <a:endParaRPr lang="en-US" sz="1300" dirty="0">
              <a:latin typeface="Times New Roman" panose="02020603050405020304" pitchFamily="18" charset="0"/>
              <a:cs typeface="Times New Roman" panose="02020603050405020304" pitchFamily="18" charset="0"/>
            </a:endParaRPr>
          </a:p>
          <a:p>
            <a:pPr marL="0" indent="0">
              <a:lnSpc>
                <a:spcPct val="100000"/>
              </a:lnSpc>
              <a:buNone/>
            </a:pPr>
            <a:r>
              <a:rPr lang="en-MY" sz="1300" dirty="0">
                <a:latin typeface="Times New Roman" panose="02020603050405020304" pitchFamily="18" charset="0"/>
                <a:cs typeface="Times New Roman" panose="02020603050405020304" pitchFamily="18" charset="0"/>
              </a:rPr>
              <a:t>Step 4: use switch case</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1, run function to add record</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2, run function to display all cars</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3, run function to sell a car</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4, run function to search a car</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5, run function to modify car’s details</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6, run function to delete car’s record</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7, run function to display sold cars</a:t>
            </a:r>
            <a:endParaRPr lang="en-US" sz="1300" dirty="0">
              <a:latin typeface="Times New Roman" panose="02020603050405020304" pitchFamily="18" charset="0"/>
              <a:cs typeface="Times New Roman" panose="02020603050405020304" pitchFamily="18" charset="0"/>
            </a:endParaRPr>
          </a:p>
          <a:p>
            <a:pPr marL="457200" lvl="1" indent="0">
              <a:lnSpc>
                <a:spcPct val="100000"/>
              </a:lnSpc>
              <a:buNone/>
            </a:pPr>
            <a:r>
              <a:rPr lang="en-MY" sz="1300" dirty="0">
                <a:latin typeface="Times New Roman" panose="02020603050405020304" pitchFamily="18" charset="0"/>
                <a:cs typeface="Times New Roman" panose="02020603050405020304" pitchFamily="18" charset="0"/>
              </a:rPr>
              <a:t>case 8, exit the program</a:t>
            </a:r>
            <a:endParaRPr lang="en-US" sz="1300" dirty="0">
              <a:latin typeface="Times New Roman" panose="02020603050405020304" pitchFamily="18" charset="0"/>
              <a:cs typeface="Times New Roman" panose="02020603050405020304" pitchFamily="18" charset="0"/>
            </a:endParaRPr>
          </a:p>
          <a:p>
            <a:pPr marL="0" indent="0">
              <a:lnSpc>
                <a:spcPct val="100000"/>
              </a:lnSpc>
              <a:buNone/>
            </a:pPr>
            <a:r>
              <a:rPr lang="en-MY" sz="1300" dirty="0">
                <a:latin typeface="Times New Roman" panose="02020603050405020304" pitchFamily="18" charset="0"/>
                <a:cs typeface="Times New Roman" panose="02020603050405020304" pitchFamily="18" charset="0"/>
              </a:rPr>
              <a:t>Step 5: END</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74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202</TotalTime>
  <Words>1396</Words>
  <Application>Microsoft Office PowerPoint</Application>
  <PresentationFormat>Widescreen</PresentationFormat>
  <Paragraphs>210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Bookman Old Style</vt:lpstr>
      <vt:lpstr>Rockwell</vt:lpstr>
      <vt:lpstr>Times New Roman</vt:lpstr>
      <vt:lpstr>Damask</vt:lpstr>
      <vt:lpstr>Car Workshop Management System</vt:lpstr>
      <vt:lpstr>INTRODUCTION</vt:lpstr>
      <vt:lpstr>OBJECTIVES</vt:lpstr>
      <vt:lpstr>FEATURES</vt:lpstr>
      <vt:lpstr>ADVANTAGES</vt:lpstr>
      <vt:lpstr>SYSTEM REQUIREMENTS</vt:lpstr>
      <vt:lpstr>USE CASE DIAGRAM</vt:lpstr>
      <vt:lpstr>SCOPES AND LIMITATIONS</vt:lpstr>
      <vt:lpstr>ALGORITHM</vt:lpstr>
      <vt:lpstr>Add a car</vt:lpstr>
      <vt:lpstr>Display all cars</vt:lpstr>
      <vt:lpstr>Sell a car</vt:lpstr>
      <vt:lpstr>Searching a car</vt:lpstr>
      <vt:lpstr>Modifying car’s record</vt:lpstr>
      <vt:lpstr>Deleting car’s record</vt:lpstr>
      <vt:lpstr>Conclusion and Future Enhancement </vt:lpstr>
      <vt:lpstr>SNAPSHOTS</vt:lpstr>
      <vt:lpstr>Adding a car</vt:lpstr>
      <vt:lpstr>Show all cars</vt:lpstr>
      <vt:lpstr>Sell a car</vt:lpstr>
      <vt:lpstr>Search a car</vt:lpstr>
      <vt:lpstr>Sold cars</vt:lpstr>
      <vt:lpstr>Modify car’s details</vt:lpstr>
      <vt:lpstr>Delete car record</vt:lpstr>
      <vt:lpstr>Exit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Workshop Management System</dc:title>
  <dc:creator>Prashil Aryal</dc:creator>
  <cp:lastModifiedBy>DELL</cp:lastModifiedBy>
  <cp:revision>18</cp:revision>
  <dcterms:created xsi:type="dcterms:W3CDTF">2021-07-30T02:09:10Z</dcterms:created>
  <dcterms:modified xsi:type="dcterms:W3CDTF">2021-08-06T05:17:17Z</dcterms:modified>
</cp:coreProperties>
</file>