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0"/>
  </p:notesMasterIdLst>
  <p:sldIdLst>
    <p:sldId id="256" r:id="rId2"/>
    <p:sldId id="556" r:id="rId3"/>
    <p:sldId id="687" r:id="rId4"/>
    <p:sldId id="688" r:id="rId5"/>
    <p:sldId id="686" r:id="rId6"/>
    <p:sldId id="691" r:id="rId7"/>
    <p:sldId id="692" r:id="rId8"/>
    <p:sldId id="693" r:id="rId9"/>
    <p:sldId id="747" r:id="rId10"/>
    <p:sldId id="694" r:id="rId11"/>
    <p:sldId id="695" r:id="rId12"/>
    <p:sldId id="696" r:id="rId13"/>
    <p:sldId id="697" r:id="rId14"/>
    <p:sldId id="713" r:id="rId15"/>
    <p:sldId id="748" r:id="rId16"/>
    <p:sldId id="699" r:id="rId17"/>
    <p:sldId id="698" r:id="rId18"/>
    <p:sldId id="700" r:id="rId19"/>
    <p:sldId id="701" r:id="rId20"/>
    <p:sldId id="702" r:id="rId21"/>
    <p:sldId id="703" r:id="rId22"/>
    <p:sldId id="704" r:id="rId23"/>
    <p:sldId id="709" r:id="rId24"/>
    <p:sldId id="705" r:id="rId25"/>
    <p:sldId id="707" r:id="rId26"/>
    <p:sldId id="706" r:id="rId27"/>
    <p:sldId id="708" r:id="rId28"/>
    <p:sldId id="710" r:id="rId29"/>
    <p:sldId id="712" r:id="rId30"/>
    <p:sldId id="716" r:id="rId31"/>
    <p:sldId id="717" r:id="rId32"/>
    <p:sldId id="749" r:id="rId33"/>
    <p:sldId id="750" r:id="rId34"/>
    <p:sldId id="764" r:id="rId35"/>
    <p:sldId id="751" r:id="rId36"/>
    <p:sldId id="752" r:id="rId37"/>
    <p:sldId id="753" r:id="rId38"/>
    <p:sldId id="754" r:id="rId39"/>
    <p:sldId id="755" r:id="rId40"/>
    <p:sldId id="756" r:id="rId41"/>
    <p:sldId id="757" r:id="rId42"/>
    <p:sldId id="758" r:id="rId43"/>
    <p:sldId id="765" r:id="rId44"/>
    <p:sldId id="766" r:id="rId45"/>
    <p:sldId id="767" r:id="rId46"/>
    <p:sldId id="759" r:id="rId47"/>
    <p:sldId id="763" r:id="rId48"/>
    <p:sldId id="768" r:id="rId4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96412" autoAdjust="0"/>
  </p:normalViewPr>
  <p:slideViewPr>
    <p:cSldViewPr snapToGrid="0">
      <p:cViewPr varScale="1">
        <p:scale>
          <a:sx n="80" d="100"/>
          <a:sy n="80" d="100"/>
        </p:scale>
        <p:origin x="39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C9C525-87A4-46DF-B023-F56A716EFC6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49B0A5-ECEE-47DC-BFF3-255C496C2C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0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5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3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95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1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5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FD0E-05CA-4211-981F-6CCCCD2F30B9}" type="datetimeFigureOut">
              <a:rPr lang="en-US" smtClean="0"/>
              <a:t>11/8/2016 平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10: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CS433 </a:t>
            </a:r>
            <a:r>
              <a:rPr lang="th-TH" sz="3600" dirty="0" smtClean="0"/>
              <a:t>เครือข่ายคอมพิวเตอร์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84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Error Detection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693" y="2133600"/>
            <a:ext cx="5350164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D: Data</a:t>
            </a:r>
          </a:p>
          <a:p>
            <a:r>
              <a:rPr lang="en-US" sz="2400" dirty="0" smtClean="0"/>
              <a:t>EDC: Error Detection and Correction bits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2400" dirty="0" smtClean="0"/>
              <a:t>Error detection not 100% reliable</a:t>
            </a:r>
          </a:p>
          <a:p>
            <a:pPr marL="0" indent="0">
              <a:buNone/>
            </a:pPr>
            <a:r>
              <a:rPr lang="en-US" sz="2400" dirty="0" smtClean="0"/>
              <a:t>**Larger EDC = better detection</a:t>
            </a:r>
          </a:p>
          <a:p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422075"/>
              </p:ext>
            </p:extLst>
          </p:nvPr>
        </p:nvGraphicFramePr>
        <p:xfrm>
          <a:off x="285749" y="1905000"/>
          <a:ext cx="6283943" cy="42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Image" r:id="rId3" imgW="9104760" imgH="6145920" progId="Photoshop.Image.13">
                  <p:embed/>
                </p:oleObj>
              </mc:Choice>
              <mc:Fallback>
                <p:oleObj name="Image" r:id="rId3" imgW="9104760" imgH="6145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49" y="1905000"/>
                        <a:ext cx="6283943" cy="424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7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Parity Checking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8461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Single bit parity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Two-dimensional</a:t>
            </a:r>
          </a:p>
          <a:p>
            <a:pPr marL="0" indent="0">
              <a:buNone/>
            </a:pPr>
            <a:r>
              <a:rPr lang="en-US" sz="2800" dirty="0" smtClean="0"/>
              <a:t>    bit parity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43" y="1734743"/>
            <a:ext cx="3276600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728" y="3265630"/>
            <a:ext cx="3105150" cy="207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591" y="3265630"/>
            <a:ext cx="4105275" cy="2381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2303" y="5862236"/>
            <a:ext cx="4067139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Detect and correct single bit errors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7945873" y="4377700"/>
            <a:ext cx="2207812" cy="148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Internet Checksum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Transport Layer Checksum</a:t>
            </a:r>
          </a:p>
          <a:p>
            <a:pPr lvl="1"/>
            <a:r>
              <a:rPr lang="en-US" sz="3000" dirty="0" smtClean="0"/>
              <a:t>Checksum of the whole segment (</a:t>
            </a:r>
            <a:r>
              <a:rPr lang="en-US" sz="3000" dirty="0" err="1" smtClean="0"/>
              <a:t>header+data</a:t>
            </a:r>
            <a:r>
              <a:rPr lang="en-US" sz="3000" dirty="0" smtClean="0"/>
              <a:t>)</a:t>
            </a:r>
          </a:p>
          <a:p>
            <a:r>
              <a:rPr lang="en-US" sz="3200" dirty="0" smtClean="0"/>
              <a:t>Network Layer Checksum</a:t>
            </a:r>
          </a:p>
          <a:p>
            <a:pPr lvl="1"/>
            <a:r>
              <a:rPr lang="en-US" sz="3000" dirty="0" smtClean="0"/>
              <a:t>Checksum of the IP header only</a:t>
            </a:r>
          </a:p>
          <a:p>
            <a:r>
              <a:rPr lang="en-US" sz="3200" dirty="0" smtClean="0"/>
              <a:t>Link Layer Checksum?</a:t>
            </a:r>
          </a:p>
          <a:p>
            <a:pPr lvl="1"/>
            <a:r>
              <a:rPr lang="en-US" sz="3000" dirty="0" smtClean="0"/>
              <a:t>Cyclic Redundancy Check (CRC)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988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Cyclic Redundancy Check (CRC)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9" y="2427515"/>
            <a:ext cx="8630783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More powerful than checksum</a:t>
            </a:r>
          </a:p>
          <a:p>
            <a:r>
              <a:rPr lang="en-US" sz="2800" dirty="0"/>
              <a:t>Widely </a:t>
            </a:r>
            <a:r>
              <a:rPr lang="en-US" sz="2800" dirty="0" smtClean="0"/>
              <a:t>used in practice (Ethernet, 802.11, ATM)</a:t>
            </a:r>
          </a:p>
          <a:p>
            <a:r>
              <a:rPr lang="en-US" sz="2800" dirty="0" smtClean="0"/>
              <a:t>Given D as data, G as generator and R is CRC-bits</a:t>
            </a:r>
          </a:p>
          <a:p>
            <a:r>
              <a:rPr lang="en-US" sz="2800" dirty="0" smtClean="0"/>
              <a:t>&lt;D, R&gt; divide by G (mod 2), if the result has non-zero bit</a:t>
            </a:r>
            <a:r>
              <a:rPr lang="en-US" sz="3200" dirty="0"/>
              <a:t> </a:t>
            </a:r>
            <a:r>
              <a:rPr lang="en-US" sz="3200" dirty="0" smtClean="0"/>
              <a:t>=&gt; Error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73829" y="5715000"/>
            <a:ext cx="60089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D: Data bits to be sent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82743" y="5715000"/>
            <a:ext cx="1888671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R: CRC bits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73829" y="6645729"/>
            <a:ext cx="60089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882743" y="6645729"/>
            <a:ext cx="1888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8595" y="6466116"/>
            <a:ext cx="7793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 bits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49494" y="6461063"/>
            <a:ext cx="689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229" y="1475567"/>
            <a:ext cx="5430383" cy="5382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CRC Example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D = 101110000</a:t>
                </a:r>
              </a:p>
              <a:p>
                <a:r>
                  <a:rPr lang="en-US" sz="3200" dirty="0" smtClean="0"/>
                  <a:t>G = 1001</a:t>
                </a:r>
              </a:p>
              <a:p>
                <a:r>
                  <a:rPr lang="en-US" sz="3200" dirty="0" smtClean="0"/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r>
                  <a:rPr lang="en-US" sz="3200" dirty="0" smtClean="0"/>
                  <a:t> = 011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2" t="-2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02174" y="600636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ถ้าขนาดของ </a:t>
            </a:r>
            <a:r>
              <a:rPr lang="en-US" dirty="0" smtClean="0"/>
              <a:t>CRC </a:t>
            </a:r>
            <a:r>
              <a:rPr lang="th-TH" dirty="0" smtClean="0"/>
              <a:t>มี </a:t>
            </a:r>
            <a:r>
              <a:rPr lang="en-US" dirty="0" smtClean="0"/>
              <a:t>n </a:t>
            </a:r>
            <a:r>
              <a:rPr lang="th-TH" dirty="0" smtClean="0"/>
              <a:t>ตัว</a:t>
            </a:r>
          </a:p>
          <a:p>
            <a:r>
              <a:rPr lang="th-TH" dirty="0" smtClean="0"/>
              <a:t>ให้เติม </a:t>
            </a:r>
            <a:r>
              <a:rPr lang="en-US" dirty="0" smtClean="0"/>
              <a:t>0 </a:t>
            </a:r>
            <a:r>
              <a:rPr lang="th-TH" dirty="0" smtClean="0"/>
              <a:t>เป็นจำนวน </a:t>
            </a:r>
            <a:r>
              <a:rPr lang="en-US" dirty="0" smtClean="0"/>
              <a:t>n </a:t>
            </a:r>
            <a:r>
              <a:rPr lang="th-TH" dirty="0" smtClean="0"/>
              <a:t>ตัวหลังข้อมูลที่ต้องการจะหาค่า </a:t>
            </a:r>
            <a:r>
              <a:rPr lang="en-US" dirty="0" smtClean="0"/>
              <a:t>CRC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76586" y="2133600"/>
            <a:ext cx="828026" cy="390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90599" y="1264555"/>
            <a:ext cx="114021" cy="86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259910" y="2133600"/>
            <a:ext cx="309093" cy="738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03842" y="351593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 </a:t>
            </a:r>
            <a:r>
              <a:rPr lang="th-TH" dirty="0" smtClean="0"/>
              <a:t>กัน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4"/>
          </p:cNvCxnSpPr>
          <p:nvPr/>
        </p:nvCxnSpPr>
        <p:spPr>
          <a:xfrm flipV="1">
            <a:off x="8667482" y="2871989"/>
            <a:ext cx="746975" cy="63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 animBg="1"/>
      <p:bldP spid="10" grpId="1" animBg="1"/>
      <p:bldP spid="10" grpId="2" animBg="1"/>
      <p:bldP spid="11" grpId="0"/>
      <p:bldP spid="11" grpId="1"/>
      <p:bldP spid="1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Error Detection, Correction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Multiple Access Protocols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LANs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Link Virtualization: MPLS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Data Center Networking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Multiple access links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Two types of links</a:t>
            </a:r>
          </a:p>
          <a:p>
            <a:r>
              <a:rPr lang="en-US" sz="3200" dirty="0" smtClean="0"/>
              <a:t>Point-to-point (PPP)</a:t>
            </a:r>
          </a:p>
          <a:p>
            <a:pPr lvl="1"/>
            <a:r>
              <a:rPr lang="en-US" sz="3000" dirty="0" smtClean="0"/>
              <a:t>PPP for dial-up</a:t>
            </a:r>
            <a:r>
              <a:rPr lang="en-US" sz="3000" dirty="0"/>
              <a:t> </a:t>
            </a:r>
            <a:r>
              <a:rPr lang="en-US" sz="3000" dirty="0" smtClean="0"/>
              <a:t>access</a:t>
            </a:r>
          </a:p>
          <a:p>
            <a:pPr lvl="1"/>
            <a:r>
              <a:rPr lang="en-US" sz="3000" dirty="0" smtClean="0"/>
              <a:t>Point-to-point links between Ethernet switch and host</a:t>
            </a:r>
          </a:p>
          <a:p>
            <a:r>
              <a:rPr lang="en-US" sz="3200" dirty="0" smtClean="0"/>
              <a:t>Broadcast</a:t>
            </a:r>
          </a:p>
          <a:p>
            <a:pPr lvl="1"/>
            <a:r>
              <a:rPr lang="en-US" sz="3000" dirty="0" smtClean="0"/>
              <a:t>Ethernet hub</a:t>
            </a:r>
          </a:p>
          <a:p>
            <a:pPr lvl="1"/>
            <a:r>
              <a:rPr lang="en-US" sz="3000" dirty="0" smtClean="0"/>
              <a:t>802.11 </a:t>
            </a:r>
            <a:r>
              <a:rPr lang="en-US" sz="3000" dirty="0" err="1" smtClean="0"/>
              <a:t>WiFi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8167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Multiple Access Protocols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Single shared broadcast channel</a:t>
            </a:r>
          </a:p>
          <a:p>
            <a:r>
              <a:rPr lang="en-US" sz="3200" dirty="0" smtClean="0"/>
              <a:t>Two or more simultaneous transmission</a:t>
            </a:r>
          </a:p>
          <a:p>
            <a:pPr lvl="1"/>
            <a:r>
              <a:rPr lang="en-US" sz="3000" dirty="0" smtClean="0"/>
              <a:t>Interference (Collision) -&gt; Error</a:t>
            </a:r>
          </a:p>
          <a:p>
            <a:r>
              <a:rPr lang="en-US" sz="3200" dirty="0" smtClean="0"/>
              <a:t>Multiple access protocol: algorithm determines how nodes share channel</a:t>
            </a:r>
          </a:p>
          <a:p>
            <a:r>
              <a:rPr lang="en-US" sz="3200" dirty="0" smtClean="0"/>
              <a:t>No additional channel for coordination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74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Ideal Multiple Access Protocol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Given </a:t>
            </a:r>
            <a:r>
              <a:rPr lang="en-US" sz="3200" dirty="0"/>
              <a:t>c</a:t>
            </a:r>
            <a:r>
              <a:rPr lang="en-US" sz="3200" dirty="0" smtClean="0"/>
              <a:t>hannel of rate </a:t>
            </a:r>
            <a:r>
              <a:rPr lang="en-US" sz="3200" i="1" dirty="0" smtClean="0"/>
              <a:t>R</a:t>
            </a:r>
            <a:r>
              <a:rPr lang="en-US" sz="3200" dirty="0" smtClean="0"/>
              <a:t> bps</a:t>
            </a:r>
          </a:p>
          <a:p>
            <a:pPr lvl="1"/>
            <a:r>
              <a:rPr lang="en-US" sz="3000" dirty="0" smtClean="0"/>
              <a:t>Only 1 node transmit, the node can transmit at rate </a:t>
            </a:r>
            <a:r>
              <a:rPr lang="en-US" sz="3000" i="1" dirty="0" smtClean="0"/>
              <a:t>R</a:t>
            </a:r>
          </a:p>
          <a:p>
            <a:pPr lvl="1"/>
            <a:r>
              <a:rPr lang="en-US" sz="3000" i="1" dirty="0" smtClean="0"/>
              <a:t>M </a:t>
            </a:r>
            <a:r>
              <a:rPr lang="en-US" sz="3000" dirty="0" smtClean="0"/>
              <a:t>nodes transmit, each node can transmit at rate </a:t>
            </a:r>
            <a:r>
              <a:rPr lang="en-US" sz="3000" i="1" dirty="0" smtClean="0"/>
              <a:t>R/M</a:t>
            </a:r>
          </a:p>
          <a:p>
            <a:pPr lvl="1"/>
            <a:r>
              <a:rPr lang="en-US" sz="3000" dirty="0" smtClean="0"/>
              <a:t>Decentralized: no manager node, no clock synchronization</a:t>
            </a:r>
          </a:p>
          <a:p>
            <a:pPr lvl="1"/>
            <a:r>
              <a:rPr lang="en-US" sz="3000" dirty="0" smtClean="0"/>
              <a:t>Simple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573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Class of MAC Protocols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1814" y="1763486"/>
            <a:ext cx="9650186" cy="4882243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Channel Partitioning</a:t>
            </a:r>
          </a:p>
          <a:p>
            <a:pPr lvl="1"/>
            <a:r>
              <a:rPr lang="en-US" sz="3000" dirty="0" smtClean="0"/>
              <a:t>divide channel into smaller slot (e.g. time slot, frequency)</a:t>
            </a:r>
          </a:p>
          <a:p>
            <a:pPr lvl="1"/>
            <a:r>
              <a:rPr lang="en-US" sz="3000" dirty="0" smtClean="0"/>
              <a:t>then allocate each slot to node</a:t>
            </a:r>
          </a:p>
          <a:p>
            <a:r>
              <a:rPr lang="en-US" sz="3200" b="1" dirty="0" smtClean="0"/>
              <a:t>Random Access</a:t>
            </a:r>
          </a:p>
          <a:p>
            <a:pPr lvl="1"/>
            <a:r>
              <a:rPr lang="en-US" sz="3000" dirty="0" smtClean="0"/>
              <a:t>Allow collisions</a:t>
            </a:r>
          </a:p>
          <a:p>
            <a:pPr lvl="1"/>
            <a:r>
              <a:rPr lang="en-US" sz="3000" dirty="0" smtClean="0"/>
              <a:t>Then recover from collisions</a:t>
            </a:r>
          </a:p>
          <a:p>
            <a:r>
              <a:rPr lang="en-US" sz="3200" b="1" dirty="0" smtClean="0"/>
              <a:t>Taking turns</a:t>
            </a:r>
          </a:p>
          <a:p>
            <a:pPr lvl="1"/>
            <a:r>
              <a:rPr lang="en-US" sz="3000" dirty="0" smtClean="0"/>
              <a:t>Nodes take turns</a:t>
            </a:r>
          </a:p>
          <a:p>
            <a:pPr lvl="1"/>
            <a:r>
              <a:rPr lang="en-US" sz="3000" dirty="0" smtClean="0"/>
              <a:t>node with more to send taking longer turns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585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Error Detection, Correction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Multiple Access Protocols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LANs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Link Virtualization: MPLS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Data Center Networking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Channel Partitioning - TDMA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Time Division Multiple Access (TDMA)</a:t>
            </a:r>
          </a:p>
          <a:p>
            <a:pPr lvl="1"/>
            <a:r>
              <a:rPr lang="en-US" sz="2800" dirty="0"/>
              <a:t>h</a:t>
            </a:r>
            <a:r>
              <a:rPr lang="en-US" sz="2800" dirty="0" smtClean="0"/>
              <a:t>osts get fixed length slot to send (Packet transmission time)</a:t>
            </a:r>
          </a:p>
          <a:p>
            <a:pPr lvl="1"/>
            <a:r>
              <a:rPr lang="en-US" sz="2800" dirty="0" smtClean="0"/>
              <a:t>Unused slot go idle (wasted bandwidth)</a:t>
            </a:r>
          </a:p>
          <a:p>
            <a:pPr lvl="1"/>
            <a:r>
              <a:rPr lang="en-US" sz="2800" dirty="0" smtClean="0"/>
              <a:t>Example: 4 slot TDMA, and host 1, 3, 4 sending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06486" y="6074229"/>
            <a:ext cx="804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14700" y="5600700"/>
            <a:ext cx="522514" cy="4735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59728" y="5600700"/>
            <a:ext cx="522514" cy="473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2241" y="5593372"/>
            <a:ext cx="522514" cy="4735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14700" y="5372100"/>
            <a:ext cx="2090055" cy="16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1620" y="5179269"/>
            <a:ext cx="1471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 slot frame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05456" y="591122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17571" y="5600700"/>
            <a:ext cx="522514" cy="4735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62599" y="5600700"/>
            <a:ext cx="522514" cy="473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85112" y="5593372"/>
            <a:ext cx="522514" cy="4735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17571" y="5388429"/>
            <a:ext cx="2090055" cy="16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74491" y="5179269"/>
            <a:ext cx="1471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 slot frame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25162" y="5600700"/>
            <a:ext cx="522514" cy="4735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70190" y="5600700"/>
            <a:ext cx="522514" cy="473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92703" y="5593372"/>
            <a:ext cx="522514" cy="4735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507626" y="5404621"/>
            <a:ext cx="2107591" cy="16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82082" y="5179269"/>
            <a:ext cx="1471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 slot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Channel Partitioning - FDMA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Frequency Division Multiple Access (FDMA)</a:t>
            </a:r>
          </a:p>
          <a:p>
            <a:pPr lvl="1"/>
            <a:r>
              <a:rPr lang="en-US" sz="3000" dirty="0" smtClean="0"/>
              <a:t>hosts get their own fixed frequency bands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64" y="4022411"/>
            <a:ext cx="7569295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Random Access Protocols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If you want to send, just send</a:t>
            </a:r>
            <a:endParaRPr lang="en-US" sz="3000" dirty="0"/>
          </a:p>
          <a:p>
            <a:r>
              <a:rPr lang="en-US" sz="3000" dirty="0" smtClean="0"/>
              <a:t>But if two or more nodes transmitting at the same time -&gt; Collision</a:t>
            </a:r>
          </a:p>
          <a:p>
            <a:r>
              <a:rPr lang="en-US" sz="3000" dirty="0" smtClean="0"/>
              <a:t>Random Access Protocol:</a:t>
            </a:r>
          </a:p>
          <a:p>
            <a:pPr lvl="1"/>
            <a:r>
              <a:rPr lang="en-US" sz="3000" dirty="0"/>
              <a:t>d</a:t>
            </a:r>
            <a:r>
              <a:rPr lang="en-US" sz="3000" dirty="0" smtClean="0"/>
              <a:t>etect collisions</a:t>
            </a:r>
          </a:p>
          <a:p>
            <a:pPr lvl="1"/>
            <a:r>
              <a:rPr lang="en-US" sz="3000" dirty="0" smtClean="0"/>
              <a:t>recover from collisions (e.g. delayed retransmission)</a:t>
            </a:r>
          </a:p>
          <a:p>
            <a:r>
              <a:rPr lang="en-US" sz="3200" dirty="0" smtClean="0"/>
              <a:t>Example protocols</a:t>
            </a:r>
          </a:p>
          <a:p>
            <a:pPr lvl="1"/>
            <a:r>
              <a:rPr lang="en-US" sz="3000" dirty="0"/>
              <a:t>Slotted </a:t>
            </a:r>
            <a:r>
              <a:rPr lang="en-US" sz="3000" dirty="0" smtClean="0"/>
              <a:t>ALOHA, ALOHA </a:t>
            </a:r>
          </a:p>
          <a:p>
            <a:pPr lvl="1"/>
            <a:r>
              <a:rPr lang="en-US" sz="3000" dirty="0" smtClean="0"/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29808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ALOHA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 slot, fully decentralized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2974885"/>
            <a:ext cx="67818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Slotted ALOHA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All frames same size</a:t>
            </a:r>
          </a:p>
          <a:p>
            <a:r>
              <a:rPr lang="en-US" sz="3200" dirty="0" smtClean="0"/>
              <a:t>Time divided into equal size slots</a:t>
            </a:r>
          </a:p>
          <a:p>
            <a:r>
              <a:rPr lang="en-US" sz="3200" dirty="0" smtClean="0"/>
              <a:t>Nodes start to transmit only slot beginning</a:t>
            </a:r>
          </a:p>
          <a:p>
            <a:r>
              <a:rPr lang="en-US" sz="3200" dirty="0" smtClean="0"/>
              <a:t>Nodes are synchronized</a:t>
            </a:r>
          </a:p>
          <a:p>
            <a:r>
              <a:rPr lang="en-US" sz="3200" dirty="0" smtClean="0"/>
              <a:t>2 or more transmit at the same slot (same time),  all node detect collision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13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Slotted ALOHA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99" y="2133600"/>
            <a:ext cx="6524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Slotted ALOHA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nodes obtains new frame, transmits in next slot</a:t>
            </a:r>
          </a:p>
          <a:p>
            <a:pPr lvl="1"/>
            <a:r>
              <a:rPr lang="en-US" sz="3000" dirty="0" smtClean="0"/>
              <a:t>If no collision: node sends new frame in next slot</a:t>
            </a:r>
          </a:p>
          <a:p>
            <a:pPr lvl="1"/>
            <a:r>
              <a:rPr lang="en-US" sz="3000" dirty="0" smtClean="0"/>
              <a:t>If collision: node retransmits frame in each subsequent slot with probability</a:t>
            </a:r>
            <a:r>
              <a:rPr lang="en-US" sz="3000" i="1" dirty="0" smtClean="0"/>
              <a:t> p </a:t>
            </a:r>
            <a:r>
              <a:rPr lang="en-US" sz="3000" dirty="0" smtClean="0"/>
              <a:t>until success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146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Carrier Sense Multiple Access (CSMA)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670" y="2194561"/>
            <a:ext cx="6831330" cy="424244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Listen before transmission</a:t>
            </a:r>
          </a:p>
          <a:p>
            <a:pPr lvl="1"/>
            <a:r>
              <a:rPr lang="en-US" sz="3000" dirty="0" smtClean="0"/>
              <a:t>If channel is idle, transmit the full packet</a:t>
            </a:r>
          </a:p>
          <a:p>
            <a:pPr lvl="1"/>
            <a:r>
              <a:rPr lang="en-US" sz="3000" dirty="0" smtClean="0"/>
              <a:t>If not idle, wait</a:t>
            </a:r>
          </a:p>
          <a:p>
            <a:r>
              <a:rPr lang="en-US" sz="3200" dirty="0" smtClean="0"/>
              <a:t>Collision still occur</a:t>
            </a:r>
          </a:p>
          <a:p>
            <a:pPr lvl="1"/>
            <a:r>
              <a:rPr lang="en-US" sz="2800" dirty="0" smtClean="0"/>
              <a:t>At the time or listening, channel is idle, but because of the propagation delay, node may not hear</a:t>
            </a:r>
          </a:p>
          <a:p>
            <a:pPr lvl="1"/>
            <a:r>
              <a:rPr lang="en-US" sz="2800" dirty="0" smtClean="0"/>
              <a:t>distance</a:t>
            </a:r>
            <a:r>
              <a:rPr lang="en-US" sz="2800" dirty="0"/>
              <a:t>, propagation delay</a:t>
            </a:r>
          </a:p>
          <a:p>
            <a:pPr lvl="1"/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083875"/>
            <a:ext cx="4892040" cy="46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CSMA/CD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0" y="1657350"/>
            <a:ext cx="6201092" cy="42538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Collision Detection (CD)</a:t>
            </a:r>
          </a:p>
          <a:p>
            <a:pPr lvl="1"/>
            <a:r>
              <a:rPr lang="en-US" sz="3000" dirty="0" smtClean="0"/>
              <a:t>Once notice collision, stop transmission</a:t>
            </a:r>
          </a:p>
          <a:p>
            <a:pPr lvl="1"/>
            <a:r>
              <a:rPr lang="en-US" sz="3000" dirty="0" smtClean="0"/>
              <a:t>In Wired: detect by signal strength compare with transmission power 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" y="1498668"/>
            <a:ext cx="5076825" cy="53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Ethernet CSMA/CD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133600"/>
            <a:ext cx="10018712" cy="3777622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NIC </a:t>
            </a:r>
            <a:r>
              <a:rPr lang="en-US" sz="2400" b="1" dirty="0" smtClean="0"/>
              <a:t>received datagram </a:t>
            </a:r>
            <a:r>
              <a:rPr lang="en-US" sz="2400" dirty="0" smtClean="0"/>
              <a:t>from Network Layer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If NIC senses </a:t>
            </a:r>
            <a:r>
              <a:rPr lang="en-US" sz="2400" b="1" dirty="0" smtClean="0"/>
              <a:t>channel idle</a:t>
            </a:r>
            <a:r>
              <a:rPr lang="en-US" sz="2400" dirty="0" smtClean="0"/>
              <a:t>, </a:t>
            </a:r>
            <a:r>
              <a:rPr lang="en-US" sz="2400" b="1" dirty="0" smtClean="0"/>
              <a:t>start</a:t>
            </a:r>
            <a:r>
              <a:rPr lang="en-US" sz="2400" dirty="0" smtClean="0"/>
              <a:t> frame transmission,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or if NIC senses </a:t>
            </a:r>
            <a:r>
              <a:rPr lang="en-US" sz="2400" b="1" dirty="0" smtClean="0"/>
              <a:t>channel is busy</a:t>
            </a:r>
            <a:r>
              <a:rPr lang="en-US" sz="2400" dirty="0" smtClean="0"/>
              <a:t>, </a:t>
            </a:r>
            <a:r>
              <a:rPr lang="en-US" sz="2400" b="1" dirty="0" smtClean="0"/>
              <a:t>delay</a:t>
            </a:r>
            <a:r>
              <a:rPr lang="en-US" sz="2400" dirty="0" smtClean="0"/>
              <a:t> the transmission.</a:t>
            </a:r>
          </a:p>
          <a:p>
            <a:pPr marL="457200" indent="-457200">
              <a:buAutoNum type="arabicPeriod" startAt="3"/>
            </a:pPr>
            <a:r>
              <a:rPr lang="en-US" sz="2400" dirty="0" smtClean="0"/>
              <a:t>If NIC transmits frame </a:t>
            </a:r>
            <a:r>
              <a:rPr lang="en-US" sz="2400" b="1" dirty="0" smtClean="0"/>
              <a:t>without</a:t>
            </a:r>
            <a:r>
              <a:rPr lang="en-US" sz="2400" dirty="0" smtClean="0"/>
              <a:t> detecting </a:t>
            </a:r>
            <a:r>
              <a:rPr lang="en-US" sz="2400" b="1" dirty="0" smtClean="0"/>
              <a:t>collision</a:t>
            </a:r>
            <a:r>
              <a:rPr lang="en-US" sz="2400" dirty="0" smtClean="0"/>
              <a:t>, </a:t>
            </a:r>
            <a:r>
              <a:rPr lang="en-US" sz="2400" b="1" dirty="0" smtClean="0"/>
              <a:t>job done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4.	but if NIC detects </a:t>
            </a:r>
            <a:r>
              <a:rPr lang="en-US" sz="2400" b="1" dirty="0" smtClean="0"/>
              <a:t>collision</a:t>
            </a:r>
            <a:r>
              <a:rPr lang="en-US" sz="2400" dirty="0" smtClean="0"/>
              <a:t>, aborts the transmission and send 	jam signal</a:t>
            </a:r>
          </a:p>
          <a:p>
            <a:pPr marL="457200" indent="-457200">
              <a:buAutoNum type="arabicPeriod" startAt="5"/>
            </a:pPr>
            <a:r>
              <a:rPr lang="en-US" sz="2400" dirty="0" smtClean="0"/>
              <a:t>After aborting, NIC enter binary (</a:t>
            </a:r>
            <a:r>
              <a:rPr lang="en-US" sz="2400" b="1" dirty="0" smtClean="0"/>
              <a:t>exponential</a:t>
            </a:r>
            <a:r>
              <a:rPr lang="en-US" sz="2400" dirty="0" smtClean="0"/>
              <a:t>) </a:t>
            </a:r>
            <a:r>
              <a:rPr lang="en-US" sz="2400" b="1" dirty="0" err="1" smtClean="0"/>
              <a:t>backoff</a:t>
            </a:r>
            <a:endParaRPr lang="en-US" sz="2400" b="1" dirty="0"/>
          </a:p>
          <a:p>
            <a:pPr lvl="1" indent="-342900">
              <a:buFontTx/>
              <a:buChar char="-"/>
            </a:pPr>
            <a:r>
              <a:rPr lang="en-US" sz="2200" dirty="0" err="1" smtClean="0"/>
              <a:t>M</a:t>
            </a:r>
            <a:r>
              <a:rPr lang="en-US" sz="2200" baseline="30000" dirty="0" err="1" smtClean="0"/>
              <a:t>th</a:t>
            </a:r>
            <a:r>
              <a:rPr lang="en-US" sz="2200" dirty="0" smtClean="0"/>
              <a:t> collision, NIC chooses K at random from {0,1,2, …, 2</a:t>
            </a:r>
            <a:r>
              <a:rPr lang="en-US" sz="2200" baseline="30000" dirty="0" smtClean="0"/>
              <a:t>m</a:t>
            </a:r>
            <a:r>
              <a:rPr lang="en-US" sz="2200" dirty="0" smtClean="0"/>
              <a:t>-1} and wait for K x 512 bit times, then goes back to Step 2</a:t>
            </a:r>
          </a:p>
          <a:p>
            <a:pPr marL="400050" lvl="1" indent="0">
              <a:buNone/>
            </a:pPr>
            <a:endParaRPr lang="en-US" sz="2200" dirty="0" smtClean="0"/>
          </a:p>
          <a:p>
            <a:pPr marL="857250" lvl="1" indent="-457200">
              <a:buAutoNum type="arabicPeriod"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453671" y="6139822"/>
            <a:ext cx="4083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More Collision = Longer </a:t>
            </a:r>
            <a:r>
              <a:rPr lang="en-US" sz="2000" b="1" dirty="0" err="1" smtClean="0"/>
              <a:t>Backoff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95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Terminology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Nodes</a:t>
            </a:r>
            <a:r>
              <a:rPr lang="en-US" sz="3200" dirty="0" smtClean="0"/>
              <a:t>: Hosts, Routers</a:t>
            </a:r>
          </a:p>
          <a:p>
            <a:r>
              <a:rPr lang="en-US" sz="3200" b="1" dirty="0" smtClean="0"/>
              <a:t>Links</a:t>
            </a:r>
            <a:r>
              <a:rPr lang="en-US" sz="3200" dirty="0" smtClean="0"/>
              <a:t>: Wired Links, Wireless Links</a:t>
            </a:r>
          </a:p>
          <a:p>
            <a:r>
              <a:rPr lang="en-US" sz="3200" b="1" dirty="0" smtClean="0"/>
              <a:t>Frame</a:t>
            </a:r>
            <a:r>
              <a:rPr lang="en-US" sz="3200" dirty="0" smtClean="0"/>
              <a:t>: Layer-2 Packets (Encapsulate Datagrams)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4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Taking Turns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Channel Partitioning</a:t>
            </a:r>
          </a:p>
          <a:p>
            <a:pPr lvl="1"/>
            <a:r>
              <a:rPr lang="en-US" sz="2600" dirty="0" smtClean="0"/>
              <a:t>High load -&gt; Efficient</a:t>
            </a:r>
          </a:p>
          <a:p>
            <a:pPr lvl="1"/>
            <a:r>
              <a:rPr lang="en-US" sz="2600" dirty="0" smtClean="0"/>
              <a:t>Low load -&gt; Inefficient, delay in channel access 1/N bandwidth</a:t>
            </a:r>
          </a:p>
          <a:p>
            <a:r>
              <a:rPr lang="en-US" sz="2800" dirty="0" smtClean="0"/>
              <a:t>Random Access</a:t>
            </a:r>
          </a:p>
          <a:p>
            <a:pPr lvl="1"/>
            <a:r>
              <a:rPr lang="en-US" sz="2600" dirty="0" smtClean="0"/>
              <a:t>Low load -&gt; Efficient</a:t>
            </a:r>
          </a:p>
          <a:p>
            <a:pPr lvl="1"/>
            <a:r>
              <a:rPr lang="en-US" sz="2600" dirty="0" smtClean="0"/>
              <a:t>High load -&gt; Collision overheads</a:t>
            </a:r>
          </a:p>
          <a:p>
            <a:r>
              <a:rPr lang="en-US" sz="2800" dirty="0" smtClean="0"/>
              <a:t>Taking turns?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6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Polling protocol: Taking turns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1" y="17399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Having </a:t>
            </a:r>
            <a:r>
              <a:rPr lang="en-US" sz="2800" b="1" dirty="0" smtClean="0"/>
              <a:t>Master node</a:t>
            </a:r>
            <a:r>
              <a:rPr lang="en-US" sz="2800" dirty="0" smtClean="0"/>
              <a:t> and </a:t>
            </a:r>
            <a:r>
              <a:rPr lang="en-US" sz="2800" b="1" dirty="0" smtClean="0"/>
              <a:t>Slave nodes</a:t>
            </a:r>
          </a:p>
          <a:p>
            <a:r>
              <a:rPr lang="en-US" sz="2800" b="1" dirty="0" smtClean="0"/>
              <a:t>Master node</a:t>
            </a:r>
            <a:r>
              <a:rPr lang="en-US" sz="2800" dirty="0" smtClean="0"/>
              <a:t> invites slave to transmit in turn</a:t>
            </a:r>
          </a:p>
          <a:p>
            <a:r>
              <a:rPr lang="en-US" sz="2800" dirty="0" smtClean="0"/>
              <a:t>Concerns: polling overheads, latency, single point of failure (at master node)</a:t>
            </a:r>
          </a:p>
          <a:p>
            <a:r>
              <a:rPr lang="en-US" sz="2800" dirty="0" smtClean="0"/>
              <a:t>Practical use in </a:t>
            </a:r>
            <a:r>
              <a:rPr lang="en-US" sz="2800" b="1" dirty="0" smtClean="0"/>
              <a:t>Bluetooth</a:t>
            </a:r>
          </a:p>
          <a:p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4354513" y="4666622"/>
            <a:ext cx="829733" cy="829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59978" y="4251756"/>
            <a:ext cx="829733" cy="829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378045" y="5310089"/>
            <a:ext cx="829733" cy="829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390356" y="5911222"/>
            <a:ext cx="829733" cy="829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endCxn id="6" idx="2"/>
          </p:cNvCxnSpPr>
          <p:nvPr/>
        </p:nvCxnSpPr>
        <p:spPr>
          <a:xfrm flipV="1">
            <a:off x="5184246" y="4666623"/>
            <a:ext cx="575732" cy="26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84246" y="5310089"/>
            <a:ext cx="1193799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4978400" y="5517522"/>
            <a:ext cx="533468" cy="51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7983" y="4896822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89711" y="448195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44222" y="558662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20089" y="617254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Token passing: Taking turns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1734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Token: </a:t>
            </a:r>
            <a:r>
              <a:rPr lang="en-US" sz="2800" dirty="0" smtClean="0"/>
              <a:t>node, which controls token, can transmit </a:t>
            </a:r>
            <a:r>
              <a:rPr lang="en-US" sz="2800" dirty="0" err="1" smtClean="0"/>
              <a:t>upto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datagrams then pass the token message to the next node.</a:t>
            </a:r>
          </a:p>
          <a:p>
            <a:r>
              <a:rPr lang="en-US" sz="2800" dirty="0" smtClean="0"/>
              <a:t>Token message will be passed in order manner</a:t>
            </a:r>
          </a:p>
          <a:p>
            <a:r>
              <a:rPr lang="en-US" sz="2800" dirty="0" smtClean="0"/>
              <a:t>Concerns: Token overheads, latency and token lost? What to do?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4831556" y="4810556"/>
            <a:ext cx="1659466" cy="16594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36467" y="5081489"/>
            <a:ext cx="829733" cy="829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102489" y="4477612"/>
            <a:ext cx="829733" cy="829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4416689" y="5369356"/>
            <a:ext cx="829733" cy="829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370511" y="5973233"/>
            <a:ext cx="829733" cy="8297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309922" y="4531156"/>
            <a:ext cx="414866" cy="2258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25905" y="435495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5521593" y="4539623"/>
            <a:ext cx="504312" cy="1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4549245" y="4808387"/>
            <a:ext cx="801422" cy="739343"/>
          </a:xfrm>
          <a:prstGeom prst="arc">
            <a:avLst>
              <a:gd name="adj1" fmla="val 10248995"/>
              <a:gd name="adj2" fmla="val 15840205"/>
            </a:avLst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Summary of MAC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Channel Partitioning</a:t>
            </a:r>
          </a:p>
          <a:p>
            <a:pPr lvl="1"/>
            <a:r>
              <a:rPr lang="en-US" sz="2600" dirty="0" smtClean="0"/>
              <a:t>Time Division, Frequency Division</a:t>
            </a:r>
          </a:p>
          <a:p>
            <a:r>
              <a:rPr lang="en-US" sz="2800" dirty="0" smtClean="0"/>
              <a:t>Random Access</a:t>
            </a:r>
          </a:p>
          <a:p>
            <a:pPr lvl="1"/>
            <a:r>
              <a:rPr lang="en-US" sz="2600" dirty="0" smtClean="0"/>
              <a:t>ALOHA, S-ALOHA</a:t>
            </a:r>
          </a:p>
          <a:p>
            <a:pPr lvl="1"/>
            <a:r>
              <a:rPr lang="en-US" sz="2600" dirty="0" smtClean="0"/>
              <a:t>CSMA/CD (Ethernet), CSMA/CA (802.11)</a:t>
            </a:r>
          </a:p>
          <a:p>
            <a:r>
              <a:rPr lang="en-US" sz="2800" dirty="0" smtClean="0"/>
              <a:t>Taking Turns</a:t>
            </a:r>
          </a:p>
          <a:p>
            <a:pPr lvl="1"/>
            <a:r>
              <a:rPr lang="en-US" sz="2600" dirty="0" smtClean="0"/>
              <a:t>Polling, Token Ring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87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Error Detection, Correction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Multiple Access Protocols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LANs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Link Virtualization: MPLS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Data Center Networking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LANs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Addressing</a:t>
            </a:r>
          </a:p>
          <a:p>
            <a:r>
              <a:rPr lang="en-US" sz="2800" dirty="0" smtClean="0"/>
              <a:t>ARP</a:t>
            </a:r>
          </a:p>
          <a:p>
            <a:r>
              <a:rPr lang="en-US" sz="2800" dirty="0" smtClean="0"/>
              <a:t>MAC</a:t>
            </a:r>
          </a:p>
          <a:p>
            <a:r>
              <a:rPr lang="en-US" sz="2800" dirty="0" smtClean="0"/>
              <a:t>Ethernet</a:t>
            </a:r>
          </a:p>
          <a:p>
            <a:r>
              <a:rPr lang="en-US" sz="2800" dirty="0" smtClean="0"/>
              <a:t>Switches</a:t>
            </a:r>
          </a:p>
          <a:p>
            <a:r>
              <a:rPr lang="en-US" sz="2800" dirty="0" smtClean="0"/>
              <a:t>VLANs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2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Addressing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IP address 32bit</a:t>
            </a:r>
          </a:p>
          <a:p>
            <a:pPr lvl="1"/>
            <a:r>
              <a:rPr lang="en-US" sz="2600" dirty="0" smtClean="0"/>
              <a:t>Network layer address for interface</a:t>
            </a:r>
          </a:p>
          <a:p>
            <a:pPr lvl="1"/>
            <a:r>
              <a:rPr lang="en-US" sz="2600" dirty="0" smtClean="0"/>
              <a:t>Used for Network Layer (Layer 3) forwarding</a:t>
            </a:r>
          </a:p>
          <a:p>
            <a:r>
              <a:rPr lang="en-US" sz="2800" dirty="0" smtClean="0"/>
              <a:t>MAC address (Physical address)</a:t>
            </a:r>
          </a:p>
          <a:p>
            <a:pPr lvl="1"/>
            <a:r>
              <a:rPr lang="en-US" sz="2600" dirty="0" smtClean="0"/>
              <a:t>Used to get frame from one interface to another physically-connected interface (in the same IP network)</a:t>
            </a:r>
          </a:p>
          <a:p>
            <a:pPr lvl="1"/>
            <a:r>
              <a:rPr lang="en-US" sz="2600" dirty="0" smtClean="0"/>
              <a:t>48 bit MAC address burned in to NIC ROM</a:t>
            </a:r>
          </a:p>
          <a:p>
            <a:pPr lvl="1"/>
            <a:r>
              <a:rPr lang="en-US" sz="2600" dirty="0" smtClean="0"/>
              <a:t>e.g. 1A-2F-BB-76-09-AD (in hex code - 4bit each)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909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MAC Address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NIC has unique MAC address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49" y="2786735"/>
            <a:ext cx="6410325" cy="4114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269333" y="3212757"/>
            <a:ext cx="1973521" cy="56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77882" y="3134837"/>
            <a:ext cx="22685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Links can be either</a:t>
            </a:r>
          </a:p>
          <a:p>
            <a:r>
              <a:rPr lang="en-US" dirty="0" smtClean="0"/>
              <a:t>wired or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MAC addresses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MAC addresses (Physical or LAN address) are allocated by IEEE</a:t>
            </a:r>
          </a:p>
          <a:p>
            <a:r>
              <a:rPr lang="en-US" sz="2800" dirty="0" smtClean="0"/>
              <a:t>Manufacturer buys portion of MAC address</a:t>
            </a:r>
          </a:p>
          <a:p>
            <a:r>
              <a:rPr lang="en-US" sz="2800" dirty="0" smtClean="0"/>
              <a:t>Analogy: </a:t>
            </a:r>
          </a:p>
          <a:p>
            <a:pPr lvl="1"/>
            <a:r>
              <a:rPr lang="en-US" sz="2600" dirty="0" smtClean="0"/>
              <a:t>MAC address: national ID</a:t>
            </a:r>
          </a:p>
          <a:p>
            <a:pPr lvl="1"/>
            <a:r>
              <a:rPr lang="en-US" sz="2600" dirty="0" smtClean="0"/>
              <a:t>IP: postal address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4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ARP: Address Resolution Protocol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mapping: MAC address and IP address.</a:t>
            </a:r>
          </a:p>
          <a:p>
            <a:r>
              <a:rPr lang="en-US" sz="2800" dirty="0" smtClean="0"/>
              <a:t>ARP table contains each pair of IP and MAC addresses for each node along with TTL</a:t>
            </a:r>
          </a:p>
          <a:p>
            <a:r>
              <a:rPr lang="en-US" sz="2800" dirty="0" smtClean="0"/>
              <a:t>TTL: Time to live is a time after address will be forgotten. Typically remember for 20 </a:t>
            </a:r>
            <a:r>
              <a:rPr lang="en-US" sz="2800" dirty="0" err="1" smtClean="0"/>
              <a:t>mins</a:t>
            </a:r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87215"/>
              </p:ext>
            </p:extLst>
          </p:nvPr>
        </p:nvGraphicFramePr>
        <p:xfrm>
          <a:off x="2921687" y="4899616"/>
          <a:ext cx="85829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975"/>
                <a:gridCol w="3526925"/>
                <a:gridCol w="21950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 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MAC 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TTL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192.168.1.15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1A:2D:3C:FF:AB:3D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17:50:10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192.168.1.55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3D:4F:AA:20:1C:40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09:14:02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94329" y="633753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ARP 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81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Link Layer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Datagram travel over different links</a:t>
            </a:r>
          </a:p>
          <a:p>
            <a:pPr lvl="1"/>
            <a:r>
              <a:rPr lang="en-US" sz="3000" dirty="0" smtClean="0"/>
              <a:t>e.g. sent from 802.11 (Wireless) to AP, AP send to its intermediate links on Ethernet, then send out using Frame Relay</a:t>
            </a:r>
          </a:p>
          <a:p>
            <a:r>
              <a:rPr lang="en-US" sz="3200" dirty="0" smtClean="0"/>
              <a:t>Each link </a:t>
            </a:r>
            <a:r>
              <a:rPr lang="en-US" sz="3200" dirty="0"/>
              <a:t>p</a:t>
            </a:r>
            <a:r>
              <a:rPr lang="en-US" sz="3200" dirty="0" smtClean="0"/>
              <a:t>rotocol may provide different services</a:t>
            </a:r>
          </a:p>
          <a:p>
            <a:pPr lvl="1"/>
            <a:r>
              <a:rPr lang="en-US" sz="3000" dirty="0"/>
              <a:t>e</a:t>
            </a:r>
            <a:r>
              <a:rPr lang="en-US" sz="3000" dirty="0" smtClean="0"/>
              <a:t>.g. Some may not provide RDT</a:t>
            </a:r>
          </a:p>
        </p:txBody>
      </p:sp>
    </p:spTree>
    <p:extLst>
      <p:ext uri="{BB962C8B-B14F-4D97-AF65-F5344CB8AC3E}">
        <p14:creationId xmlns:p14="http://schemas.microsoft.com/office/powerpoint/2010/main" val="35694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ARP Protocols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 wants to send datagram to B</a:t>
            </a:r>
          </a:p>
          <a:p>
            <a:pPr lvl="1"/>
            <a:r>
              <a:rPr lang="en-US" sz="2600" dirty="0" smtClean="0"/>
              <a:t>A’s ARP table doesn’t have B’s MAC address</a:t>
            </a:r>
          </a:p>
          <a:p>
            <a:r>
              <a:rPr lang="en-US" sz="2800" dirty="0" smtClean="0"/>
              <a:t>A broadcast </a:t>
            </a:r>
            <a:r>
              <a:rPr lang="en-US" sz="2800" b="1" dirty="0" smtClean="0"/>
              <a:t>ARP query</a:t>
            </a:r>
            <a:r>
              <a:rPr lang="en-US" sz="2800" dirty="0" smtClean="0"/>
              <a:t> packet, containing B’s IP</a:t>
            </a:r>
          </a:p>
          <a:p>
            <a:r>
              <a:rPr lang="en-US" sz="2800" dirty="0" smtClean="0"/>
              <a:t>B receives ARP query, then reply A with its MAC</a:t>
            </a:r>
          </a:p>
          <a:p>
            <a:r>
              <a:rPr lang="en-US" sz="2800" dirty="0" smtClean="0"/>
              <a:t>A receives B’s MAC address then save into its ARP table.</a:t>
            </a:r>
            <a:endParaRPr lang="en-US" sz="2800" dirty="0"/>
          </a:p>
          <a:p>
            <a:r>
              <a:rPr lang="en-US" sz="2800" dirty="0" smtClean="0"/>
              <a:t>ARP is “Plug-and-play”, nodes create their ARP table when join networks themselves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6709" y="6327304"/>
            <a:ext cx="944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***When nodes join network, nodes get IP using DHCP, then use ARP to get MAC***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Sending Datagram from A to B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Assume A got B’s IP address</a:t>
            </a:r>
          </a:p>
          <a:p>
            <a:r>
              <a:rPr lang="en-US" sz="2800" dirty="0" smtClean="0"/>
              <a:t>How A knows R’IP and R’s MAC address?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83" y="3406147"/>
            <a:ext cx="9946629" cy="3451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3266" y="4275439"/>
            <a:ext cx="10518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25136" y="4275439"/>
            <a:ext cx="10134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4587" y="5645553"/>
            <a:ext cx="11176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Router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87" y="4644737"/>
            <a:ext cx="7905750" cy="2085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Sending datagram A to B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0531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create IP datagram with IP </a:t>
            </a:r>
            <a:r>
              <a:rPr lang="en-US" sz="2800" dirty="0" err="1" smtClean="0"/>
              <a:t>Src</a:t>
            </a:r>
            <a:r>
              <a:rPr lang="en-US" sz="2800" dirty="0" smtClean="0"/>
              <a:t> of A, IP </a:t>
            </a:r>
            <a:r>
              <a:rPr lang="en-US" sz="2800" dirty="0" err="1" smtClean="0"/>
              <a:t>Dst</a:t>
            </a:r>
            <a:r>
              <a:rPr lang="en-US" sz="2800" dirty="0" smtClean="0"/>
              <a:t> of B</a:t>
            </a:r>
          </a:p>
          <a:p>
            <a:r>
              <a:rPr lang="en-US" sz="2800" dirty="0" smtClean="0"/>
              <a:t>Create Link Layer frame with R’s MAC as </a:t>
            </a:r>
            <a:r>
              <a:rPr lang="en-US" sz="2800" dirty="0" err="1" smtClean="0"/>
              <a:t>Dst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490977" y="5189564"/>
            <a:ext cx="10518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2604" y="5189564"/>
            <a:ext cx="10134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655" y="6229433"/>
            <a:ext cx="11176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Router 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5644" y="4154288"/>
            <a:ext cx="1301156" cy="3026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1906" y="3103580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 </a:t>
            </a:r>
            <a:r>
              <a:rPr lang="en-US" sz="1400" dirty="0" err="1" smtClean="0"/>
              <a:t>Src</a:t>
            </a:r>
            <a:r>
              <a:rPr lang="en-US" sz="1400" dirty="0" smtClean="0"/>
              <a:t>: 74-29-9C-E8-FF-55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4851" y="3314913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 </a:t>
            </a:r>
            <a:r>
              <a:rPr lang="en-US" sz="1400" dirty="0" err="1" smtClean="0"/>
              <a:t>Dst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E6-E9-00-17-BB-4B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5643" y="3532561"/>
            <a:ext cx="208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 </a:t>
            </a:r>
            <a:r>
              <a:rPr lang="en-US" sz="1400" dirty="0" err="1" smtClean="0"/>
              <a:t>Src</a:t>
            </a:r>
            <a:r>
              <a:rPr lang="en-US" sz="1400" dirty="0" smtClean="0"/>
              <a:t>: 111.111.111.111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0971" y="3751838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 </a:t>
            </a:r>
            <a:r>
              <a:rPr lang="en-US" sz="1400" dirty="0" err="1" smtClean="0"/>
              <a:t>Dst</a:t>
            </a:r>
            <a:r>
              <a:rPr lang="en-US" sz="1400" dirty="0" smtClean="0"/>
              <a:t>: 222.222.222.221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945470" y="4178781"/>
            <a:ext cx="856189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Segment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3792415" y="4178781"/>
            <a:ext cx="152400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40015" y="4178404"/>
            <a:ext cx="152400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3868615" y="4007644"/>
            <a:ext cx="0" cy="17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3716215" y="3802856"/>
            <a:ext cx="0" cy="37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22589" y="4154288"/>
            <a:ext cx="152400" cy="3026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68883" y="4154288"/>
            <a:ext cx="152400" cy="302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</p:cNvCxnSpPr>
          <p:nvPr/>
        </p:nvCxnSpPr>
        <p:spPr>
          <a:xfrm flipV="1">
            <a:off x="3498789" y="3558752"/>
            <a:ext cx="0" cy="5955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</p:cNvCxnSpPr>
          <p:nvPr/>
        </p:nvCxnSpPr>
        <p:spPr>
          <a:xfrm flipV="1">
            <a:off x="3345083" y="3350419"/>
            <a:ext cx="0" cy="8038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304605" y="4971465"/>
            <a:ext cx="352057" cy="818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76800" y="4154665"/>
            <a:ext cx="779862" cy="808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71838" y="4457700"/>
            <a:ext cx="2032767" cy="59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857917" y="5189564"/>
            <a:ext cx="1602426" cy="209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87" y="4644737"/>
            <a:ext cx="7905750" cy="2085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Sending datagram A to B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0531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Frame sent from A to R</a:t>
            </a:r>
          </a:p>
          <a:p>
            <a:r>
              <a:rPr lang="en-US" sz="2800" dirty="0" smtClean="0"/>
              <a:t>R received the frame, remove link layer header, 									pass it up to network layer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490977" y="5189564"/>
            <a:ext cx="10518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2604" y="5189564"/>
            <a:ext cx="10134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655" y="6229433"/>
            <a:ext cx="11176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Router 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5644" y="4154288"/>
            <a:ext cx="1301156" cy="3026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1906" y="3103580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 </a:t>
            </a:r>
            <a:r>
              <a:rPr lang="en-US" sz="1400" dirty="0" err="1" smtClean="0"/>
              <a:t>Src</a:t>
            </a:r>
            <a:r>
              <a:rPr lang="en-US" sz="1400" dirty="0" smtClean="0"/>
              <a:t>: 74-29-9C-E8-FF-55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4851" y="3314913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 </a:t>
            </a:r>
            <a:r>
              <a:rPr lang="en-US" sz="1400" dirty="0" err="1" smtClean="0"/>
              <a:t>Dst</a:t>
            </a:r>
            <a:r>
              <a:rPr lang="en-US" sz="1400" dirty="0" smtClean="0"/>
              <a:t>: E6-E9-00-17-BB-4B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75643" y="3532561"/>
            <a:ext cx="208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 </a:t>
            </a:r>
            <a:r>
              <a:rPr lang="en-US" sz="1400" dirty="0" err="1" smtClean="0"/>
              <a:t>Src</a:t>
            </a:r>
            <a:r>
              <a:rPr lang="en-US" sz="1400" dirty="0" smtClean="0"/>
              <a:t>: 111.111.111.111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0971" y="3751838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 </a:t>
            </a:r>
            <a:r>
              <a:rPr lang="en-US" sz="1400" dirty="0" err="1" smtClean="0"/>
              <a:t>Dst</a:t>
            </a:r>
            <a:r>
              <a:rPr lang="en-US" sz="1400" dirty="0" smtClean="0"/>
              <a:t>: 222.222.222.221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945470" y="4178781"/>
            <a:ext cx="856189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Segment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3792415" y="4178781"/>
            <a:ext cx="152400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40015" y="4178404"/>
            <a:ext cx="152400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3868615" y="4007644"/>
            <a:ext cx="0" cy="17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3716215" y="3802856"/>
            <a:ext cx="0" cy="37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22589" y="4154288"/>
            <a:ext cx="152400" cy="3026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68883" y="4154288"/>
            <a:ext cx="152400" cy="302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</p:cNvCxnSpPr>
          <p:nvPr/>
        </p:nvCxnSpPr>
        <p:spPr>
          <a:xfrm flipV="1">
            <a:off x="3498789" y="3558752"/>
            <a:ext cx="0" cy="5955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</p:cNvCxnSpPr>
          <p:nvPr/>
        </p:nvCxnSpPr>
        <p:spPr>
          <a:xfrm flipV="1">
            <a:off x="3345083" y="3350419"/>
            <a:ext cx="0" cy="8038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39626" y="5489896"/>
            <a:ext cx="352057" cy="818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76800" y="4154665"/>
            <a:ext cx="1814883" cy="133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71838" y="4457700"/>
            <a:ext cx="3067788" cy="111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87" y="4644737"/>
            <a:ext cx="7905750" cy="2085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Sending datagram A to B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0531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 forwards datagram with IP </a:t>
            </a:r>
            <a:r>
              <a:rPr lang="en-US" sz="2800" dirty="0" err="1" smtClean="0"/>
              <a:t>src</a:t>
            </a:r>
            <a:r>
              <a:rPr lang="en-US" sz="2800" dirty="0" smtClean="0"/>
              <a:t> A, </a:t>
            </a:r>
            <a:r>
              <a:rPr lang="en-US" sz="2800" dirty="0" err="1" smtClean="0"/>
              <a:t>dst</a:t>
            </a:r>
            <a:r>
              <a:rPr lang="en-US" sz="2800" dirty="0" smtClean="0"/>
              <a:t> B</a:t>
            </a:r>
          </a:p>
          <a:p>
            <a:r>
              <a:rPr lang="en-US" sz="2800" dirty="0" smtClean="0"/>
              <a:t>R create link layer frame with B’s MAC as </a:t>
            </a:r>
            <a:r>
              <a:rPr lang="en-US" sz="2800" dirty="0" err="1" smtClean="0"/>
              <a:t>dst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490977" y="5189564"/>
            <a:ext cx="10518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2604" y="5189564"/>
            <a:ext cx="10134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655" y="6229433"/>
            <a:ext cx="11176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Router 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9555" y="4184830"/>
            <a:ext cx="1301156" cy="3026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85817" y="3134122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 </a:t>
            </a:r>
            <a:r>
              <a:rPr lang="en-US" sz="1400" dirty="0" err="1" smtClean="0"/>
              <a:t>Src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1A-23-F9-CD-06-9B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8762" y="3345455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 </a:t>
            </a:r>
            <a:r>
              <a:rPr lang="en-US" sz="1400" dirty="0" err="1" smtClean="0"/>
              <a:t>Dst</a:t>
            </a:r>
            <a:r>
              <a:rPr lang="en-US" sz="1400" dirty="0" smtClean="0"/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88-B2-2F-54-1A-0F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9554" y="3563103"/>
            <a:ext cx="208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 </a:t>
            </a:r>
            <a:r>
              <a:rPr lang="en-US" sz="1400" dirty="0" err="1" smtClean="0"/>
              <a:t>Src</a:t>
            </a:r>
            <a:r>
              <a:rPr lang="en-US" sz="1400" dirty="0" smtClean="0"/>
              <a:t>: 111.111.111.111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44882" y="3782380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 </a:t>
            </a:r>
            <a:r>
              <a:rPr lang="en-US" sz="1400" dirty="0" err="1" smtClean="0"/>
              <a:t>Dst</a:t>
            </a:r>
            <a:r>
              <a:rPr lang="en-US" sz="1400" dirty="0" smtClean="0"/>
              <a:t>: 222.222.222.221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059381" y="4209323"/>
            <a:ext cx="856189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Segment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906326" y="4209323"/>
            <a:ext cx="152400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53926" y="4208946"/>
            <a:ext cx="152400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6982526" y="4038186"/>
            <a:ext cx="0" cy="17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6830126" y="3833398"/>
            <a:ext cx="0" cy="37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36500" y="4184830"/>
            <a:ext cx="152400" cy="3026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2794" y="4184830"/>
            <a:ext cx="152400" cy="302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</p:cNvCxnSpPr>
          <p:nvPr/>
        </p:nvCxnSpPr>
        <p:spPr>
          <a:xfrm flipV="1">
            <a:off x="6612700" y="3589294"/>
            <a:ext cx="0" cy="5955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</p:cNvCxnSpPr>
          <p:nvPr/>
        </p:nvCxnSpPr>
        <p:spPr>
          <a:xfrm flipV="1">
            <a:off x="6458994" y="3380961"/>
            <a:ext cx="0" cy="8038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57240" y="5486862"/>
            <a:ext cx="352057" cy="818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7810500" y="4495357"/>
            <a:ext cx="180211" cy="98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381750" y="4489450"/>
            <a:ext cx="1076325" cy="99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56027" y="5821725"/>
            <a:ext cx="1602426" cy="209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171436" y="4616107"/>
            <a:ext cx="1602426" cy="209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87" y="4644737"/>
            <a:ext cx="7905750" cy="2085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Sending datagram A to B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0531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 forwards datagram with IP </a:t>
            </a:r>
            <a:r>
              <a:rPr lang="en-US" sz="2800" dirty="0" err="1" smtClean="0"/>
              <a:t>src</a:t>
            </a:r>
            <a:r>
              <a:rPr lang="en-US" sz="2800" dirty="0" smtClean="0"/>
              <a:t> A, </a:t>
            </a:r>
            <a:r>
              <a:rPr lang="en-US" sz="2800" dirty="0" err="1" smtClean="0"/>
              <a:t>dst</a:t>
            </a:r>
            <a:r>
              <a:rPr lang="en-US" sz="2800" dirty="0" smtClean="0"/>
              <a:t> B</a:t>
            </a:r>
          </a:p>
          <a:p>
            <a:r>
              <a:rPr lang="en-US" sz="2800" dirty="0" smtClean="0"/>
              <a:t>R create link layer frame with B’s MAC as </a:t>
            </a:r>
            <a:r>
              <a:rPr lang="en-US" sz="2800" dirty="0" err="1" smtClean="0"/>
              <a:t>dst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490977" y="5189564"/>
            <a:ext cx="10518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2604" y="5189564"/>
            <a:ext cx="10134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655" y="6229433"/>
            <a:ext cx="11176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Router 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9555" y="4184830"/>
            <a:ext cx="1301156" cy="3026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85817" y="3134122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 </a:t>
            </a:r>
            <a:r>
              <a:rPr lang="en-US" sz="1400" dirty="0" err="1" smtClean="0"/>
              <a:t>Src</a:t>
            </a:r>
            <a:r>
              <a:rPr lang="en-US" sz="1400" dirty="0" smtClean="0"/>
              <a:t>: 1A-23-F9-CD-06-9B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38762" y="3345455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 </a:t>
            </a:r>
            <a:r>
              <a:rPr lang="en-US" sz="1400" dirty="0" err="1" smtClean="0"/>
              <a:t>Dst</a:t>
            </a:r>
            <a:r>
              <a:rPr lang="en-US" sz="1400" dirty="0" smtClean="0"/>
              <a:t>: 88-B2-2F-54-1A-0F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89554" y="3563103"/>
            <a:ext cx="208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 </a:t>
            </a:r>
            <a:r>
              <a:rPr lang="en-US" sz="1400" dirty="0" err="1" smtClean="0"/>
              <a:t>Src</a:t>
            </a:r>
            <a:r>
              <a:rPr lang="en-US" sz="1400" dirty="0" smtClean="0"/>
              <a:t>: 111.111.111.111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44882" y="3782380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IP </a:t>
            </a:r>
            <a:r>
              <a:rPr lang="en-US" sz="1400" dirty="0" err="1" smtClean="0"/>
              <a:t>Dst</a:t>
            </a:r>
            <a:r>
              <a:rPr lang="en-US" sz="1400" dirty="0" smtClean="0"/>
              <a:t>: 222.222.222.221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059381" y="4209323"/>
            <a:ext cx="856189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Segment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906326" y="4209323"/>
            <a:ext cx="152400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53926" y="4208946"/>
            <a:ext cx="152400" cy="248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6982526" y="4038186"/>
            <a:ext cx="0" cy="17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6830126" y="3833398"/>
            <a:ext cx="0" cy="37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36500" y="4184830"/>
            <a:ext cx="152400" cy="3026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2794" y="4184830"/>
            <a:ext cx="152400" cy="302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4" idx="0"/>
          </p:cNvCxnSpPr>
          <p:nvPr/>
        </p:nvCxnSpPr>
        <p:spPr>
          <a:xfrm flipV="1">
            <a:off x="6612700" y="3589294"/>
            <a:ext cx="0" cy="5955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</p:cNvCxnSpPr>
          <p:nvPr/>
        </p:nvCxnSpPr>
        <p:spPr>
          <a:xfrm flipV="1">
            <a:off x="6458994" y="3380961"/>
            <a:ext cx="0" cy="8038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92580" y="4975682"/>
            <a:ext cx="352057" cy="818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7990712" y="4495357"/>
            <a:ext cx="750063" cy="48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381750" y="4489450"/>
            <a:ext cx="2009775" cy="56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Chapter </a:t>
            </a:r>
            <a:r>
              <a:rPr lang="en-US" sz="5400" dirty="0" smtClean="0"/>
              <a:t>10 </a:t>
            </a:r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Link Layer Introduction</a:t>
            </a:r>
          </a:p>
          <a:p>
            <a:r>
              <a:rPr lang="en-US" sz="2800" dirty="0" smtClean="0"/>
              <a:t>Error Detection, Correction: Checksum, CRC</a:t>
            </a:r>
          </a:p>
          <a:p>
            <a:r>
              <a:rPr lang="en-US" sz="2800" dirty="0" smtClean="0"/>
              <a:t>MAC: </a:t>
            </a:r>
            <a:r>
              <a:rPr lang="en-US" sz="2600" dirty="0" smtClean="0"/>
              <a:t>ALOHA, CSMA/CD</a:t>
            </a:r>
          </a:p>
          <a:p>
            <a:r>
              <a:rPr lang="en-US" sz="2800" dirty="0" smtClean="0"/>
              <a:t>LAN: </a:t>
            </a:r>
            <a:r>
              <a:rPr lang="en-US" sz="2600" dirty="0" smtClean="0"/>
              <a:t>Addressing, ARP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565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ARP Spoofing</a:t>
            </a:r>
            <a:endParaRPr lang="en-US" sz="5400" dirty="0"/>
          </a:p>
        </p:txBody>
      </p:sp>
      <p:sp>
        <p:nvSpPr>
          <p:cNvPr id="4" name="Oval 3"/>
          <p:cNvSpPr/>
          <p:nvPr/>
        </p:nvSpPr>
        <p:spPr>
          <a:xfrm>
            <a:off x="9683682" y="2188432"/>
            <a:ext cx="722489" cy="7224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67556" y="3474982"/>
            <a:ext cx="722489" cy="7224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45067" y="4664783"/>
            <a:ext cx="722489" cy="7224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4" idx="2"/>
          </p:cNvCxnSpPr>
          <p:nvPr/>
        </p:nvCxnSpPr>
        <p:spPr>
          <a:xfrm flipV="1">
            <a:off x="7708875" y="2549677"/>
            <a:ext cx="1974807" cy="9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6517955" y="3539465"/>
            <a:ext cx="1190920" cy="435031"/>
          </a:xfrm>
          <a:prstGeom prst="cube">
            <a:avLst>
              <a:gd name="adj" fmla="val 5502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48581" y="346689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5"/>
            <a:endCxn id="5" idx="2"/>
          </p:cNvCxnSpPr>
          <p:nvPr/>
        </p:nvCxnSpPr>
        <p:spPr>
          <a:xfrm>
            <a:off x="7708875" y="3637286"/>
            <a:ext cx="1958681" cy="19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4"/>
            <a:endCxn id="6" idx="1"/>
          </p:cNvCxnSpPr>
          <p:nvPr/>
        </p:nvCxnSpPr>
        <p:spPr>
          <a:xfrm>
            <a:off x="7469486" y="3876675"/>
            <a:ext cx="1581387" cy="89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3923804" y="3359299"/>
            <a:ext cx="1175657" cy="55597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4" idx="4"/>
            <a:endCxn id="12" idx="1"/>
          </p:cNvCxnSpPr>
          <p:nvPr/>
        </p:nvCxnSpPr>
        <p:spPr>
          <a:xfrm>
            <a:off x="5099461" y="3637286"/>
            <a:ext cx="1549120" cy="1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73527" y="303029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Router/Gateway</a:t>
            </a:r>
            <a:endParaRPr lang="en-US" dirty="0"/>
          </a:p>
        </p:txBody>
      </p:sp>
      <p:cxnSp>
        <p:nvCxnSpPr>
          <p:cNvPr id="31" name="Straight Connector 30"/>
          <p:cNvCxnSpPr>
            <a:stCxn id="24" idx="2"/>
          </p:cNvCxnSpPr>
          <p:nvPr/>
        </p:nvCxnSpPr>
        <p:spPr>
          <a:xfrm flipH="1">
            <a:off x="2074983" y="3637286"/>
            <a:ext cx="1848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895168" y="2976539"/>
            <a:ext cx="2220686" cy="145787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87625" y="4463942"/>
            <a:ext cx="207781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C-&gt;Broadcast</a:t>
            </a:r>
          </a:p>
          <a:p>
            <a:r>
              <a:rPr lang="th-TH" dirty="0" smtClean="0"/>
              <a:t>ใครมี </a:t>
            </a:r>
            <a:r>
              <a:rPr lang="en-US" dirty="0" smtClean="0"/>
              <a:t>MAC address</a:t>
            </a:r>
            <a:endParaRPr lang="th-TH" dirty="0" smtClean="0"/>
          </a:p>
          <a:p>
            <a:r>
              <a:rPr lang="th-TH" dirty="0" smtClean="0"/>
              <a:t>ชอง </a:t>
            </a:r>
            <a:r>
              <a:rPr lang="en-US" dirty="0" smtClean="0"/>
              <a:t>Gateway R1 </a:t>
            </a:r>
            <a:r>
              <a:rPr lang="th-TH" dirty="0" smtClean="0"/>
              <a:t>มั่ง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23804" y="4108932"/>
            <a:ext cx="254909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(2) R1-&gt;C</a:t>
            </a:r>
          </a:p>
          <a:p>
            <a:r>
              <a:rPr lang="en-US" dirty="0" smtClean="0"/>
              <a:t>MAC Address </a:t>
            </a:r>
            <a:r>
              <a:rPr lang="th-TH" dirty="0" smtClean="0"/>
              <a:t>ของ </a:t>
            </a:r>
            <a:r>
              <a:rPr lang="en-US" dirty="0" smtClean="0"/>
              <a:t>R1 </a:t>
            </a:r>
            <a:r>
              <a:rPr lang="th-TH" dirty="0" smtClean="0"/>
              <a:t>คือ</a:t>
            </a:r>
          </a:p>
          <a:p>
            <a:r>
              <a:rPr lang="en-US" dirty="0" smtClean="0"/>
              <a:t>AB:CD:01:02:…</a:t>
            </a:r>
            <a:endParaRPr lang="th-TH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787625" y="5469863"/>
            <a:ext cx="235032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(3) C </a:t>
            </a:r>
            <a:r>
              <a:rPr lang="th-TH" dirty="0" smtClean="0"/>
              <a:t>อัพเดต </a:t>
            </a:r>
            <a:r>
              <a:rPr lang="en-US" dirty="0" smtClean="0"/>
              <a:t>ARP table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4061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ARP Spoofing</a:t>
            </a:r>
            <a:endParaRPr lang="en-US" sz="5400" dirty="0"/>
          </a:p>
        </p:txBody>
      </p:sp>
      <p:sp>
        <p:nvSpPr>
          <p:cNvPr id="4" name="Oval 3"/>
          <p:cNvSpPr/>
          <p:nvPr/>
        </p:nvSpPr>
        <p:spPr>
          <a:xfrm>
            <a:off x="9683682" y="2188432"/>
            <a:ext cx="722489" cy="7224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67556" y="3474982"/>
            <a:ext cx="722489" cy="7224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45067" y="4664783"/>
            <a:ext cx="722489" cy="7224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556202" y="5253361"/>
            <a:ext cx="914399" cy="914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Attacker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endCxn id="4" idx="2"/>
          </p:cNvCxnSpPr>
          <p:nvPr/>
        </p:nvCxnSpPr>
        <p:spPr>
          <a:xfrm flipV="1">
            <a:off x="7708875" y="2549677"/>
            <a:ext cx="1974807" cy="9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6517955" y="3539465"/>
            <a:ext cx="1190920" cy="435031"/>
          </a:xfrm>
          <a:prstGeom prst="cube">
            <a:avLst>
              <a:gd name="adj" fmla="val 5502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48581" y="346689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14" name="Straight Connector 13"/>
          <p:cNvCxnSpPr>
            <a:stCxn id="11" idx="5"/>
            <a:endCxn id="5" idx="2"/>
          </p:cNvCxnSpPr>
          <p:nvPr/>
        </p:nvCxnSpPr>
        <p:spPr>
          <a:xfrm>
            <a:off x="7708875" y="3637286"/>
            <a:ext cx="1958681" cy="19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4"/>
            <a:endCxn id="6" idx="1"/>
          </p:cNvCxnSpPr>
          <p:nvPr/>
        </p:nvCxnSpPr>
        <p:spPr>
          <a:xfrm>
            <a:off x="7469486" y="3876675"/>
            <a:ext cx="1581387" cy="89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3"/>
            <a:endCxn id="7" idx="1"/>
          </p:cNvCxnSpPr>
          <p:nvPr/>
        </p:nvCxnSpPr>
        <p:spPr>
          <a:xfrm>
            <a:off x="6993721" y="3974496"/>
            <a:ext cx="696392" cy="141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/>
          <p:cNvSpPr/>
          <p:nvPr/>
        </p:nvSpPr>
        <p:spPr>
          <a:xfrm>
            <a:off x="3923804" y="3359299"/>
            <a:ext cx="1175657" cy="55597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4" idx="4"/>
            <a:endCxn id="12" idx="1"/>
          </p:cNvCxnSpPr>
          <p:nvPr/>
        </p:nvCxnSpPr>
        <p:spPr>
          <a:xfrm>
            <a:off x="5099461" y="3637286"/>
            <a:ext cx="1549120" cy="1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73527" y="303029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Router/Gateway</a:t>
            </a:r>
            <a:endParaRPr lang="en-US" dirty="0"/>
          </a:p>
        </p:txBody>
      </p:sp>
      <p:cxnSp>
        <p:nvCxnSpPr>
          <p:cNvPr id="31" name="Straight Connector 30"/>
          <p:cNvCxnSpPr>
            <a:stCxn id="24" idx="2"/>
          </p:cNvCxnSpPr>
          <p:nvPr/>
        </p:nvCxnSpPr>
        <p:spPr>
          <a:xfrm flipH="1">
            <a:off x="2074983" y="3637286"/>
            <a:ext cx="1848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895168" y="2976539"/>
            <a:ext cx="2220686" cy="145787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74978" y="4434418"/>
            <a:ext cx="207781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C-&gt;Broadcast</a:t>
            </a:r>
          </a:p>
          <a:p>
            <a:r>
              <a:rPr lang="th-TH" dirty="0" smtClean="0"/>
              <a:t>ใครมี </a:t>
            </a:r>
            <a:r>
              <a:rPr lang="en-US" dirty="0" smtClean="0"/>
              <a:t>MAC address</a:t>
            </a:r>
            <a:endParaRPr lang="th-TH" dirty="0" smtClean="0"/>
          </a:p>
          <a:p>
            <a:r>
              <a:rPr lang="th-TH" dirty="0" smtClean="0"/>
              <a:t>ชอง </a:t>
            </a:r>
            <a:r>
              <a:rPr lang="en-US" dirty="0" smtClean="0"/>
              <a:t>Gateway R1 </a:t>
            </a:r>
            <a:r>
              <a:rPr lang="th-TH" dirty="0" smtClean="0"/>
              <a:t>มั่ง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0390" y="5848354"/>
            <a:ext cx="254909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(2) M-&gt;C</a:t>
            </a:r>
          </a:p>
          <a:p>
            <a:r>
              <a:rPr lang="en-US" dirty="0" smtClean="0"/>
              <a:t>MAC Address </a:t>
            </a:r>
            <a:r>
              <a:rPr lang="th-TH" dirty="0" smtClean="0"/>
              <a:t>ของ </a:t>
            </a:r>
            <a:r>
              <a:rPr lang="en-US" dirty="0" smtClean="0"/>
              <a:t>R1 </a:t>
            </a:r>
            <a:r>
              <a:rPr lang="th-TH" dirty="0" smtClean="0"/>
              <a:t>คือ</a:t>
            </a:r>
          </a:p>
          <a:p>
            <a:r>
              <a:rPr lang="en-US" dirty="0" smtClean="0"/>
              <a:t>00</a:t>
            </a:r>
            <a:r>
              <a:rPr lang="en-US" dirty="0" smtClean="0">
                <a:sym typeface="Wingdings" panose="05000000000000000000" pitchFamily="2" charset="2"/>
              </a:rPr>
              <a:t>:00:00:00</a:t>
            </a:r>
            <a:r>
              <a:rPr lang="en-US" dirty="0" smtClean="0"/>
              <a:t>:… </a:t>
            </a:r>
            <a:r>
              <a:rPr lang="th-TH" dirty="0" smtClean="0"/>
              <a:t>(ปลอมขึ้นมา)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02468" y="5501894"/>
            <a:ext cx="235032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(3) C </a:t>
            </a:r>
            <a:r>
              <a:rPr lang="th-TH" dirty="0" smtClean="0"/>
              <a:t>อัพเดต </a:t>
            </a:r>
            <a:r>
              <a:rPr lang="en-US" dirty="0" smtClean="0"/>
              <a:t>ARP table</a:t>
            </a:r>
          </a:p>
          <a:p>
            <a:r>
              <a:rPr lang="th-TH" dirty="0" smtClean="0"/>
              <a:t>ด้วยข้อมูลผิดๆ</a:t>
            </a:r>
          </a:p>
        </p:txBody>
      </p:sp>
    </p:spTree>
    <p:extLst>
      <p:ext uri="{BB962C8B-B14F-4D97-AF65-F5344CB8AC3E}">
        <p14:creationId xmlns:p14="http://schemas.microsoft.com/office/powerpoint/2010/main" val="42274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Link Layer Services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Transferring Datagram from one node to physically adjacent node</a:t>
            </a:r>
          </a:p>
          <a:p>
            <a:r>
              <a:rPr lang="en-US" sz="3200" dirty="0" smtClean="0"/>
              <a:t>Framing Datagram</a:t>
            </a:r>
          </a:p>
          <a:p>
            <a:r>
              <a:rPr lang="en-US" sz="3200" dirty="0" smtClean="0"/>
              <a:t>Link Access: Medium Access Control (MAC)</a:t>
            </a:r>
          </a:p>
          <a:p>
            <a:r>
              <a:rPr lang="en-US" sz="3200" dirty="0" smtClean="0"/>
              <a:t>Reliable Delivery between adjacent nodes: RDT, use on wireless </a:t>
            </a:r>
            <a:r>
              <a:rPr lang="en-US" sz="3200" dirty="0"/>
              <a:t>l</a:t>
            </a:r>
            <a:r>
              <a:rPr lang="en-US" sz="3200" dirty="0" smtClean="0"/>
              <a:t>inks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32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Link Layer Services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Flow Control</a:t>
            </a:r>
          </a:p>
          <a:p>
            <a:pPr lvl="1"/>
            <a:r>
              <a:rPr lang="en-US" sz="3000" dirty="0" smtClean="0"/>
              <a:t>Pacing control between adjacent sending and receiving nodes</a:t>
            </a:r>
          </a:p>
          <a:p>
            <a:r>
              <a:rPr lang="en-US" sz="3200" dirty="0" smtClean="0"/>
              <a:t>Error Detection</a:t>
            </a:r>
          </a:p>
          <a:p>
            <a:pPr lvl="1"/>
            <a:r>
              <a:rPr lang="en-US" sz="3000" dirty="0" smtClean="0"/>
              <a:t>Error </a:t>
            </a:r>
            <a:r>
              <a:rPr lang="en-US" sz="2800" dirty="0" smtClean="0"/>
              <a:t>from noise, signal attenuation then drop error frame</a:t>
            </a:r>
          </a:p>
          <a:p>
            <a:r>
              <a:rPr lang="en-US" sz="3200" dirty="0" smtClean="0"/>
              <a:t>Error Correction</a:t>
            </a:r>
          </a:p>
          <a:p>
            <a:pPr lvl="1"/>
            <a:r>
              <a:rPr lang="en-US" sz="3000" dirty="0" smtClean="0"/>
              <a:t>Receivers correct bit errors without retransmission</a:t>
            </a:r>
          </a:p>
          <a:p>
            <a:r>
              <a:rPr lang="en-US" sz="3200" dirty="0" smtClean="0"/>
              <a:t>Half-duplex </a:t>
            </a:r>
            <a:r>
              <a:rPr lang="en-US" sz="3200" dirty="0" err="1" smtClean="0"/>
              <a:t>vs</a:t>
            </a:r>
            <a:r>
              <a:rPr lang="en-US" sz="3200" dirty="0" smtClean="0"/>
              <a:t> Full-duplex</a:t>
            </a:r>
          </a:p>
          <a:p>
            <a:pPr lvl="1"/>
            <a:r>
              <a:rPr lang="en-US" sz="3000" dirty="0" smtClean="0"/>
              <a:t>nodes at both ends can transmit but not at the same time</a:t>
            </a:r>
            <a:endParaRPr lang="en-US" sz="3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30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Link Layer Implementation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854" y="2182586"/>
            <a:ext cx="7093631" cy="37776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each host</a:t>
            </a:r>
          </a:p>
          <a:p>
            <a:r>
              <a:rPr lang="en-US" sz="3200" dirty="0" smtClean="0"/>
              <a:t>In adaptor (NIC) or network chip</a:t>
            </a:r>
          </a:p>
          <a:p>
            <a:pPr lvl="1"/>
            <a:r>
              <a:rPr lang="en-US" sz="3000" dirty="0" smtClean="0"/>
              <a:t>Ethernet card, 802.11 card</a:t>
            </a:r>
          </a:p>
          <a:p>
            <a:r>
              <a:rPr lang="en-US" sz="3200" dirty="0" smtClean="0"/>
              <a:t>Attaches into host’s system buses</a:t>
            </a:r>
          </a:p>
          <a:p>
            <a:r>
              <a:rPr lang="en-US" sz="3200" dirty="0" smtClean="0"/>
              <a:t>Combination of hardware, software, firmware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7" y="2253515"/>
            <a:ext cx="4833257" cy="363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Adaptors Communicating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4" y="2133600"/>
            <a:ext cx="509905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Sender</a:t>
            </a:r>
          </a:p>
          <a:p>
            <a:pPr lvl="1"/>
            <a:r>
              <a:rPr lang="en-US" sz="3000" dirty="0" smtClean="0"/>
              <a:t>Encapsulate datagram</a:t>
            </a:r>
          </a:p>
          <a:p>
            <a:pPr lvl="1"/>
            <a:r>
              <a:rPr lang="en-US" sz="3000" dirty="0" smtClean="0"/>
              <a:t>RDT, </a:t>
            </a:r>
            <a:r>
              <a:rPr lang="en-US" sz="3000" dirty="0"/>
              <a:t>f</a:t>
            </a:r>
            <a:r>
              <a:rPr lang="en-US" sz="3000" dirty="0" smtClean="0"/>
              <a:t>low </a:t>
            </a:r>
            <a:r>
              <a:rPr lang="en-US" sz="3000" dirty="0"/>
              <a:t>c</a:t>
            </a:r>
            <a:r>
              <a:rPr lang="en-US" sz="3000" dirty="0" smtClean="0"/>
              <a:t>ontrol</a:t>
            </a:r>
          </a:p>
          <a:p>
            <a:r>
              <a:rPr lang="en-US" sz="3200" dirty="0" smtClean="0"/>
              <a:t>Receiver</a:t>
            </a:r>
          </a:p>
          <a:p>
            <a:pPr lvl="1"/>
            <a:r>
              <a:rPr lang="en-US" sz="3000" dirty="0" smtClean="0"/>
              <a:t>Error checking, RDT, flow control</a:t>
            </a:r>
          </a:p>
          <a:p>
            <a:pPr lvl="1"/>
            <a:r>
              <a:rPr lang="en-US" sz="3000" dirty="0" err="1" smtClean="0"/>
              <a:t>Decapsulate</a:t>
            </a:r>
            <a:endParaRPr lang="en-US" sz="3000" dirty="0"/>
          </a:p>
          <a:p>
            <a:pPr lvl="2"/>
            <a:r>
              <a:rPr lang="en-US" sz="2800" dirty="0" smtClean="0"/>
              <a:t>Pass datagram to upper layer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035375"/>
              </p:ext>
            </p:extLst>
          </p:nvPr>
        </p:nvGraphicFramePr>
        <p:xfrm>
          <a:off x="16329" y="2133600"/>
          <a:ext cx="6837136" cy="443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Image" r:id="rId3" imgW="8698320" imgH="5637960" progId="Photoshop.Image.13">
                  <p:embed/>
                </p:oleObj>
              </mc:Choice>
              <mc:Fallback>
                <p:oleObj name="Image" r:id="rId3" imgW="8698320" imgH="5637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29" y="2133600"/>
                        <a:ext cx="6837136" cy="4431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7702" y="234587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4900" y="234587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Error Detection, Correction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Multiple Access Protocols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LANs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Link Virtualization: MPLS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Data Center Networking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11004</TotalTime>
  <Words>1673</Words>
  <Application>Microsoft Office PowerPoint</Application>
  <PresentationFormat>Widescreen</PresentationFormat>
  <Paragraphs>369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Cambria Math</vt:lpstr>
      <vt:lpstr>Century Gothic</vt:lpstr>
      <vt:lpstr>DilleniaUPC</vt:lpstr>
      <vt:lpstr>Wingdings</vt:lpstr>
      <vt:lpstr>Wingdings 3</vt:lpstr>
      <vt:lpstr>Wisp</vt:lpstr>
      <vt:lpstr>Image</vt:lpstr>
      <vt:lpstr>Chapter 10: Link Layer</vt:lpstr>
      <vt:lpstr>Outline</vt:lpstr>
      <vt:lpstr>Terminology</vt:lpstr>
      <vt:lpstr>Link Layer</vt:lpstr>
      <vt:lpstr>Link Layer Services</vt:lpstr>
      <vt:lpstr>Link Layer Services</vt:lpstr>
      <vt:lpstr>Link Layer Implementation</vt:lpstr>
      <vt:lpstr>Adaptors Communicating</vt:lpstr>
      <vt:lpstr>Outline</vt:lpstr>
      <vt:lpstr>Error Detection</vt:lpstr>
      <vt:lpstr>Parity Checking</vt:lpstr>
      <vt:lpstr>Internet Checksum</vt:lpstr>
      <vt:lpstr>Cyclic Redundancy Check (CRC) </vt:lpstr>
      <vt:lpstr>CRC Example</vt:lpstr>
      <vt:lpstr>Outline</vt:lpstr>
      <vt:lpstr>Multiple access links</vt:lpstr>
      <vt:lpstr>Multiple Access Protocols</vt:lpstr>
      <vt:lpstr>Ideal Multiple Access Protocol</vt:lpstr>
      <vt:lpstr>Class of MAC Protocols</vt:lpstr>
      <vt:lpstr>Channel Partitioning - TDMA</vt:lpstr>
      <vt:lpstr>Channel Partitioning - FDMA</vt:lpstr>
      <vt:lpstr>Random Access Protocols</vt:lpstr>
      <vt:lpstr>ALOHA</vt:lpstr>
      <vt:lpstr>Slotted ALOHA</vt:lpstr>
      <vt:lpstr>Slotted ALOHA</vt:lpstr>
      <vt:lpstr>Slotted ALOHA</vt:lpstr>
      <vt:lpstr>Carrier Sense Multiple Access (CSMA)</vt:lpstr>
      <vt:lpstr>CSMA/CD</vt:lpstr>
      <vt:lpstr>Ethernet CSMA/CD</vt:lpstr>
      <vt:lpstr>Taking Turns</vt:lpstr>
      <vt:lpstr>Polling protocol: Taking turns</vt:lpstr>
      <vt:lpstr>Token passing: Taking turns</vt:lpstr>
      <vt:lpstr>Summary of MAC</vt:lpstr>
      <vt:lpstr>Outline</vt:lpstr>
      <vt:lpstr>LANs</vt:lpstr>
      <vt:lpstr>Addressing</vt:lpstr>
      <vt:lpstr>MAC Address</vt:lpstr>
      <vt:lpstr>MAC addresses</vt:lpstr>
      <vt:lpstr>ARP: Address Resolution Protocol</vt:lpstr>
      <vt:lpstr>ARP Protocols</vt:lpstr>
      <vt:lpstr>Sending Datagram from A to B</vt:lpstr>
      <vt:lpstr>Sending datagram A to B</vt:lpstr>
      <vt:lpstr>Sending datagram A to B</vt:lpstr>
      <vt:lpstr>Sending datagram A to B</vt:lpstr>
      <vt:lpstr>Sending datagram A to B</vt:lpstr>
      <vt:lpstr>Chapter 10 Summary</vt:lpstr>
      <vt:lpstr>ARP Spoofing</vt:lpstr>
      <vt:lpstr>ARP Spoofing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Kit</dc:creator>
  <cp:lastModifiedBy>Kitisak Osathanunkul</cp:lastModifiedBy>
  <cp:revision>769</cp:revision>
  <dcterms:created xsi:type="dcterms:W3CDTF">2015-08-14T08:50:47Z</dcterms:created>
  <dcterms:modified xsi:type="dcterms:W3CDTF">2016-11-08T05:48:52Z</dcterms:modified>
</cp:coreProperties>
</file>