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4"/>
  </p:notesMasterIdLst>
  <p:handoutMasterIdLst>
    <p:handoutMasterId r:id="rId35"/>
  </p:handoutMasterIdLst>
  <p:sldIdLst>
    <p:sldId id="256" r:id="rId2"/>
    <p:sldId id="556" r:id="rId3"/>
    <p:sldId id="763" r:id="rId4"/>
    <p:sldId id="764" r:id="rId5"/>
    <p:sldId id="765" r:id="rId6"/>
    <p:sldId id="766" r:id="rId7"/>
    <p:sldId id="767" r:id="rId8"/>
    <p:sldId id="768" r:id="rId9"/>
    <p:sldId id="776" r:id="rId10"/>
    <p:sldId id="769" r:id="rId11"/>
    <p:sldId id="770" r:id="rId12"/>
    <p:sldId id="772" r:id="rId13"/>
    <p:sldId id="771" r:id="rId14"/>
    <p:sldId id="773" r:id="rId15"/>
    <p:sldId id="781" r:id="rId16"/>
    <p:sldId id="782" r:id="rId17"/>
    <p:sldId id="793" r:id="rId18"/>
    <p:sldId id="794" r:id="rId19"/>
    <p:sldId id="795" r:id="rId20"/>
    <p:sldId id="796" r:id="rId21"/>
    <p:sldId id="797" r:id="rId22"/>
    <p:sldId id="798" r:id="rId23"/>
    <p:sldId id="799" r:id="rId24"/>
    <p:sldId id="800" r:id="rId25"/>
    <p:sldId id="801" r:id="rId26"/>
    <p:sldId id="802" r:id="rId27"/>
    <p:sldId id="803" r:id="rId28"/>
    <p:sldId id="804" r:id="rId29"/>
    <p:sldId id="805" r:id="rId30"/>
    <p:sldId id="806" r:id="rId31"/>
    <p:sldId id="807" r:id="rId32"/>
    <p:sldId id="791" r:id="rId3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2" autoAdjust="0"/>
    <p:restoredTop sz="96412" autoAdjust="0"/>
  </p:normalViewPr>
  <p:slideViewPr>
    <p:cSldViewPr snapToGrid="0">
      <p:cViewPr varScale="1">
        <p:scale>
          <a:sx n="70" d="100"/>
          <a:sy n="70" d="100"/>
        </p:scale>
        <p:origin x="6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88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15FE9-DABC-45C9-ACD6-7EF8BF5D2EE1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21059-5F83-40A7-A9FE-606E0121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06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C9C525-87A4-46DF-B023-F56A716EFC69}" type="datetimeFigureOut">
              <a:rPr lang="en-US" smtClean="0"/>
              <a:t>4/30/2017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C49B0A5-ECEE-47DC-BFF3-255C496C2C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050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44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97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69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43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4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36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8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7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2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7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88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6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2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4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0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D36-71EF-4F1A-BFF4-5504E18A6852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8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956B-58BD-459D-A970-0EE95BAAE16F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5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1028-C292-44FF-A52C-7D5B2F856068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5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05FE-4CD8-4041-A4B2-880AEEE856F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39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829E6-EB7F-4B58-B6D5-AE3DE94061F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95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795F-5FA9-4B97-8AB4-E3419F96788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14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AF8-0877-40FE-81DF-B6B6B3BA6AEF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2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D742-DDA0-4ABC-9D82-4A351959FCD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1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415E-CE6C-4B9D-8F8C-C39EDA41DB7B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AD76-FEB4-4B96-AEDE-4F29304D1B3C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1946-2DA9-4AAD-A99A-456F9DCE50D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0E49A-A6AC-4E38-AC53-531DE5C319C1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46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2486-8952-45A5-9ED2-C02FABCEA5B0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DB1E-B88B-4C48-BE63-046C3C7735E6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5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C802-400E-49DC-82FD-F5AEAD8EC641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3C1F-E64A-4C2A-826D-4C39DD3101D8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6F63-AF45-444E-A384-371B1A149527}" type="datetime1">
              <a:rPr lang="en-US" smtClean="0"/>
              <a:t>4/30/2017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9968CA-FE52-4565-B684-6AA6AF9ACB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1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11: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Link Layer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Switch</a:t>
            </a:r>
            <a:r>
              <a:rPr lang="th-TH" sz="5400" dirty="0" smtClean="0"/>
              <a:t> </a:t>
            </a:r>
            <a:r>
              <a:rPr lang="en-US" sz="5400" dirty="0" smtClean="0"/>
              <a:t>and Transmissions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Forward packet </a:t>
            </a:r>
            <a:r>
              <a:rPr lang="th-TH" sz="2800" dirty="0" smtClean="0"/>
              <a:t>ได้พร้อมๆ กัน</a:t>
            </a:r>
          </a:p>
          <a:p>
            <a:r>
              <a:rPr lang="th-TH" sz="2800" dirty="0" smtClean="0"/>
              <a:t>โฮสเชื่อมต่อกับ </a:t>
            </a:r>
            <a:r>
              <a:rPr lang="en-US" sz="2800" dirty="0" smtClean="0"/>
              <a:t>switch </a:t>
            </a:r>
            <a:r>
              <a:rPr lang="th-TH" sz="2800" dirty="0" smtClean="0"/>
              <a:t>ตรงๆ</a:t>
            </a:r>
          </a:p>
          <a:p>
            <a:r>
              <a:rPr lang="en-US" sz="2800" dirty="0" smtClean="0"/>
              <a:t>link</a:t>
            </a:r>
            <a:r>
              <a:rPr lang="th-TH" sz="2800" dirty="0"/>
              <a:t> </a:t>
            </a:r>
            <a:r>
              <a:rPr lang="th-TH" sz="2800" dirty="0" smtClean="0"/>
              <a:t>หรือ </a:t>
            </a:r>
            <a:r>
              <a:rPr lang="en-US" sz="2800" dirty="0" smtClean="0"/>
              <a:t>NIC </a:t>
            </a:r>
            <a:r>
              <a:rPr lang="th-TH" sz="2800" dirty="0" smtClean="0"/>
              <a:t>จะไม่เชื่อมกันระหว่างโฮสตรงๆ</a:t>
            </a:r>
            <a:endParaRPr lang="en-US" sz="2800" dirty="0" smtClean="0"/>
          </a:p>
          <a:p>
            <a:pPr marL="0" indent="0">
              <a:buNone/>
            </a:pPr>
            <a:r>
              <a:rPr lang="th-TH" sz="2800" dirty="0" smtClean="0"/>
              <a:t>จึงไม่เกิด </a:t>
            </a:r>
            <a:r>
              <a:rPr lang="en-US" sz="2800" dirty="0" smtClean="0"/>
              <a:t>Collision </a:t>
            </a:r>
            <a:r>
              <a:rPr lang="th-TH" sz="2800" dirty="0" smtClean="0"/>
              <a:t>ซึ่งจะแตกต่างกับ </a:t>
            </a:r>
            <a:r>
              <a:rPr lang="en-US" sz="2800" dirty="0" smtClean="0"/>
              <a:t>hub</a:t>
            </a:r>
          </a:p>
          <a:p>
            <a:r>
              <a:rPr lang="th-TH" sz="2800" dirty="0" smtClean="0"/>
              <a:t>โหนด </a:t>
            </a:r>
            <a:r>
              <a:rPr lang="en-US" sz="2800" dirty="0" smtClean="0"/>
              <a:t>A </a:t>
            </a:r>
            <a:r>
              <a:rPr lang="th-TH" sz="2800" dirty="0" smtClean="0"/>
              <a:t>และ </a:t>
            </a:r>
            <a:r>
              <a:rPr lang="en-US" sz="2800" dirty="0" smtClean="0"/>
              <a:t>A’ </a:t>
            </a:r>
            <a:r>
              <a:rPr lang="th-TH" sz="2800" dirty="0" smtClean="0"/>
              <a:t>สามารถส่งข้อมูลหากันได้พร้อมๆ กับ</a:t>
            </a:r>
            <a:endParaRPr lang="en-US" sz="2800" dirty="0" smtClean="0"/>
          </a:p>
          <a:p>
            <a:pPr marL="0" indent="0">
              <a:buNone/>
            </a:pPr>
            <a:r>
              <a:rPr lang="th-TH" sz="2600" dirty="0" smtClean="0"/>
              <a:t>โหนด </a:t>
            </a:r>
            <a:r>
              <a:rPr lang="en-US" sz="2600" dirty="0" smtClean="0"/>
              <a:t>B </a:t>
            </a:r>
            <a:r>
              <a:rPr lang="th-TH" sz="2600" dirty="0" smtClean="0"/>
              <a:t>ส่งข้อมูลหา </a:t>
            </a:r>
            <a:r>
              <a:rPr lang="en-US" sz="2600" dirty="0" smtClean="0"/>
              <a:t>B’</a:t>
            </a:r>
            <a:endParaRPr lang="th-TH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882" y="2133600"/>
            <a:ext cx="2800350" cy="3505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Switch forwarding table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ตัว </a:t>
            </a:r>
            <a:r>
              <a:rPr lang="en-US" sz="2800" dirty="0"/>
              <a:t>Switch </a:t>
            </a:r>
            <a:r>
              <a:rPr lang="th-TH" sz="2800" dirty="0"/>
              <a:t>เองไม่จำเป็นต้องมี </a:t>
            </a:r>
            <a:r>
              <a:rPr lang="en-US" sz="2800" dirty="0"/>
              <a:t>IP Address</a:t>
            </a:r>
            <a:endParaRPr lang="th-TH" sz="2800" dirty="0"/>
          </a:p>
          <a:p>
            <a:pPr marL="0" indent="0">
              <a:buNone/>
            </a:pPr>
            <a:r>
              <a:rPr lang="th-TH" sz="2800" dirty="0"/>
              <a:t>จึงต้องใช้งาน </a:t>
            </a:r>
            <a:r>
              <a:rPr lang="en-US" sz="2800" dirty="0"/>
              <a:t>MAC Address </a:t>
            </a:r>
            <a:r>
              <a:rPr lang="th-TH" sz="2800" dirty="0" smtClean="0"/>
              <a:t>เพื่อใช้ติดต่อกับแต่ละโฮสที่เชื่อม</a:t>
            </a:r>
          </a:p>
          <a:p>
            <a:pPr marL="0" indent="0">
              <a:buNone/>
            </a:pPr>
            <a:r>
              <a:rPr lang="th-TH" sz="2800" dirty="0" smtClean="0"/>
              <a:t>ต่อกันอยู่</a:t>
            </a:r>
          </a:p>
          <a:p>
            <a:r>
              <a:rPr lang="th-TH" sz="2800" dirty="0" smtClean="0"/>
              <a:t>ทุก </a:t>
            </a:r>
            <a:r>
              <a:rPr lang="en-US" sz="2800" dirty="0" smtClean="0"/>
              <a:t>Switch </a:t>
            </a:r>
            <a:r>
              <a:rPr lang="th-TH" sz="2800" dirty="0" smtClean="0"/>
              <a:t>มี </a:t>
            </a:r>
            <a:r>
              <a:rPr lang="en-US" sz="2800" dirty="0" smtClean="0"/>
              <a:t>switch table </a:t>
            </a:r>
            <a:r>
              <a:rPr lang="th-TH" sz="2800" dirty="0" smtClean="0"/>
              <a:t>ไว้เพื่อเก็บ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MAC Address </a:t>
            </a:r>
            <a:r>
              <a:rPr lang="th-TH" sz="2800" dirty="0" smtClean="0"/>
              <a:t>ของแต่ละโฮส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0" y="2279336"/>
            <a:ext cx="2819400" cy="34861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Switch: Filtering/Forwarding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เมื่อได้รับ </a:t>
            </a:r>
            <a:r>
              <a:rPr lang="en-US" sz="2800" dirty="0" smtClean="0"/>
              <a:t>frame </a:t>
            </a:r>
            <a:r>
              <a:rPr lang="th-TH" sz="2800" dirty="0" smtClean="0"/>
              <a:t>มา ก็จะตรวจสอบใน</a:t>
            </a:r>
            <a:r>
              <a:rPr lang="en-US" sz="2800" dirty="0" smtClean="0"/>
              <a:t> switch table </a:t>
            </a:r>
            <a:r>
              <a:rPr lang="th-TH" sz="2800" dirty="0" smtClean="0"/>
              <a:t>ว่ามี </a:t>
            </a:r>
            <a:r>
              <a:rPr lang="en-US" sz="2800" dirty="0" smtClean="0"/>
              <a:t>MAC address </a:t>
            </a:r>
            <a:r>
              <a:rPr lang="th-TH" sz="2800" dirty="0" smtClean="0"/>
              <a:t>ของโหนดจุดหมายปลายทางหรือไม่</a:t>
            </a:r>
          </a:p>
          <a:p>
            <a:r>
              <a:rPr lang="th-TH" sz="2800" dirty="0" smtClean="0"/>
              <a:t>ถ้ามี ก็จะส่งต่อ </a:t>
            </a:r>
            <a:r>
              <a:rPr lang="en-US" sz="2800" dirty="0" smtClean="0"/>
              <a:t>frame </a:t>
            </a:r>
            <a:r>
              <a:rPr lang="th-TH" sz="2800" dirty="0" smtClean="0"/>
              <a:t>นั้นๆ ไปยัง </a:t>
            </a:r>
            <a:r>
              <a:rPr lang="en-US" sz="2800" dirty="0" smtClean="0"/>
              <a:t>NIC (</a:t>
            </a:r>
            <a:r>
              <a:rPr lang="th-TH" sz="2800" dirty="0" smtClean="0"/>
              <a:t>หรือ </a:t>
            </a:r>
            <a:r>
              <a:rPr lang="en-US" sz="2800" dirty="0" smtClean="0"/>
              <a:t>link) </a:t>
            </a:r>
            <a:r>
              <a:rPr lang="th-TH" sz="2800" dirty="0" smtClean="0"/>
              <a:t>ที่เป็นจุดหมายปลายทาง</a:t>
            </a:r>
            <a:endParaRPr lang="th-TH" sz="2800" dirty="0"/>
          </a:p>
          <a:p>
            <a:r>
              <a:rPr lang="th-TH" sz="2800" dirty="0" smtClean="0"/>
              <a:t>ถ้าไม่มีบันทึกไว้ก็จะ </a:t>
            </a:r>
            <a:r>
              <a:rPr lang="en-US" sz="2800" dirty="0" smtClean="0"/>
              <a:t>broadcast (</a:t>
            </a:r>
            <a:r>
              <a:rPr lang="th-TH" sz="2800" dirty="0" smtClean="0"/>
              <a:t>หรือเรียกว่า </a:t>
            </a:r>
            <a:r>
              <a:rPr lang="en-US" sz="2800" dirty="0" smtClean="0"/>
              <a:t>flood </a:t>
            </a:r>
            <a:r>
              <a:rPr lang="th-TH" sz="2800" dirty="0" smtClean="0"/>
              <a:t>ก็ได้</a:t>
            </a:r>
            <a:r>
              <a:rPr lang="en-US" sz="2800" dirty="0" smtClean="0"/>
              <a:t>)</a:t>
            </a:r>
            <a:r>
              <a:rPr lang="th-TH" sz="2800" dirty="0" smtClean="0"/>
              <a:t> </a:t>
            </a:r>
            <a:r>
              <a:rPr lang="en-US" sz="2800" dirty="0" smtClean="0"/>
              <a:t>frame </a:t>
            </a:r>
            <a:r>
              <a:rPr lang="th-TH" sz="2800" dirty="0" smtClean="0"/>
              <a:t>นั้นๆ ไปยังทุก </a:t>
            </a:r>
            <a:r>
              <a:rPr lang="en-US" sz="2800" dirty="0" smtClean="0"/>
              <a:t>NIC </a:t>
            </a:r>
            <a:r>
              <a:rPr lang="th-TH" sz="2800" dirty="0" smtClean="0"/>
              <a:t>ยกเว้น </a:t>
            </a:r>
            <a:r>
              <a:rPr lang="en-US" sz="2800" dirty="0" smtClean="0"/>
              <a:t>NIC </a:t>
            </a:r>
            <a:r>
              <a:rPr lang="th-TH" sz="2800" dirty="0" smtClean="0"/>
              <a:t>ของโฮสที่ส่ง </a:t>
            </a:r>
            <a:r>
              <a:rPr lang="en-US" sz="2800" dirty="0" smtClean="0"/>
              <a:t>frame </a:t>
            </a:r>
            <a:r>
              <a:rPr lang="th-TH" sz="2800" dirty="0" smtClean="0"/>
              <a:t>นั้นๆ มา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Self-Learning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Switch </a:t>
            </a:r>
            <a:r>
              <a:rPr lang="th-TH" sz="2800" dirty="0" smtClean="0"/>
              <a:t>เป็น </a:t>
            </a:r>
            <a:r>
              <a:rPr lang="en-US" sz="2800" dirty="0" smtClean="0"/>
              <a:t>Plug-and-play </a:t>
            </a:r>
            <a:r>
              <a:rPr lang="th-TH" sz="2800" dirty="0" smtClean="0"/>
              <a:t>ไม่จำเป็นต้องตั้งค่าอะไรก็สามารถทำงานได้</a:t>
            </a:r>
          </a:p>
          <a:p>
            <a:r>
              <a:rPr lang="th-TH" sz="2800" dirty="0" smtClean="0"/>
              <a:t>เมื่อมีโฮสมาเชื่อมต่อกับ </a:t>
            </a:r>
            <a:r>
              <a:rPr lang="en-US" sz="2800" dirty="0" smtClean="0"/>
              <a:t>switch </a:t>
            </a:r>
            <a:r>
              <a:rPr lang="th-TH" sz="2800" dirty="0" smtClean="0"/>
              <a:t>ก็จะต้องมีการแลกเปลี่ยน </a:t>
            </a:r>
            <a:r>
              <a:rPr lang="en-US" sz="2800" dirty="0" smtClean="0"/>
              <a:t>MAC address </a:t>
            </a:r>
            <a:r>
              <a:rPr lang="th-TH" sz="2800" dirty="0" smtClean="0"/>
              <a:t>ซึ่งจะถูกเก็บไว้ใน </a:t>
            </a:r>
            <a:r>
              <a:rPr lang="en-US" sz="2800" dirty="0" smtClean="0"/>
              <a:t>switch table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3855583"/>
            <a:ext cx="6477000" cy="254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141" y="4343398"/>
            <a:ext cx="182614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MAC Address</a:t>
            </a:r>
            <a:endParaRPr lang="th-TH" dirty="0" smtClean="0"/>
          </a:p>
          <a:p>
            <a:r>
              <a:rPr lang="th-TH" dirty="0" smtClean="0"/>
              <a:t>ของ </a:t>
            </a:r>
            <a:r>
              <a:rPr lang="en-US" dirty="0" smtClean="0"/>
              <a:t>NIC </a:t>
            </a:r>
            <a:r>
              <a:rPr lang="th-TH" dirty="0" smtClean="0"/>
              <a:t>ที่เชื่อมต่อกันอยู่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3502282" y="4666564"/>
            <a:ext cx="306130" cy="1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33198" y="3209252"/>
            <a:ext cx="224292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Output Link</a:t>
            </a:r>
          </a:p>
          <a:p>
            <a:r>
              <a:rPr lang="th-TH" dirty="0" smtClean="0"/>
              <a:t>หรือหมายเลขของ </a:t>
            </a:r>
            <a:r>
              <a:rPr lang="en-US" dirty="0" smtClean="0"/>
              <a:t>Interface</a:t>
            </a:r>
            <a:endParaRPr lang="th-TH" dirty="0" smtClean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7046912" y="3855583"/>
            <a:ext cx="507747" cy="9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33072" y="4303597"/>
            <a:ext cx="21675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TTL </a:t>
            </a:r>
            <a:r>
              <a:rPr lang="th-TH" dirty="0" smtClean="0"/>
              <a:t>เวลาที่จะลบ </a:t>
            </a:r>
            <a:r>
              <a:rPr lang="en-US" dirty="0" smtClean="0"/>
              <a:t>record </a:t>
            </a:r>
            <a:r>
              <a:rPr lang="th-TH" dirty="0" smtClean="0"/>
              <a:t>นี้</a:t>
            </a:r>
          </a:p>
          <a:p>
            <a:pPr algn="ctr"/>
            <a:r>
              <a:rPr lang="en-US" dirty="0" smtClean="0"/>
              <a:t>(</a:t>
            </a:r>
            <a:r>
              <a:rPr lang="th-TH" dirty="0" smtClean="0"/>
              <a:t>เมื่อเก่าเดินไป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160329" y="4626762"/>
            <a:ext cx="772743" cy="17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Hubs, Routers, Switches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66" y="2542093"/>
            <a:ext cx="10223546" cy="35977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6481" y="3184070"/>
            <a:ext cx="141417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แยก </a:t>
            </a:r>
            <a:r>
              <a:rPr lang="en-US" dirty="0" smtClean="0"/>
              <a:t>Traffic</a:t>
            </a:r>
          </a:p>
          <a:p>
            <a:r>
              <a:rPr lang="th-TH" dirty="0" smtClean="0"/>
              <a:t>เลี่ยง </a:t>
            </a:r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6481" y="3928526"/>
            <a:ext cx="16738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ไม่ต้องเซตค่า ใช้งานได้เลย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6481" y="4452417"/>
            <a:ext cx="153279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Flood </a:t>
            </a:r>
            <a:r>
              <a:rPr lang="th-TH" dirty="0" smtClean="0"/>
              <a:t>ให้น้อยที่สุด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Switches </a:t>
            </a:r>
            <a:r>
              <a:rPr lang="en-US" sz="5400" dirty="0" err="1" smtClean="0"/>
              <a:t>vs</a:t>
            </a:r>
            <a:r>
              <a:rPr lang="en-US" sz="5400" dirty="0" smtClean="0"/>
              <a:t> Routers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Buffer </a:t>
            </a:r>
            <a:r>
              <a:rPr lang="th-TH" sz="2800" dirty="0" smtClean="0"/>
              <a:t>แล้วส่งต่อ </a:t>
            </a:r>
            <a:r>
              <a:rPr lang="en-US" sz="2800" dirty="0" smtClean="0"/>
              <a:t>(Forward) </a:t>
            </a:r>
            <a:r>
              <a:rPr lang="th-TH" sz="2800" dirty="0" smtClean="0"/>
              <a:t>เหมือนกัน</a:t>
            </a:r>
          </a:p>
          <a:p>
            <a:pPr lvl="1"/>
            <a:r>
              <a:rPr lang="en-US" sz="2600" dirty="0" smtClean="0"/>
              <a:t>Switch </a:t>
            </a:r>
            <a:r>
              <a:rPr lang="th-TH" sz="2600" dirty="0" smtClean="0"/>
              <a:t>ตรวจสอบ </a:t>
            </a:r>
            <a:r>
              <a:rPr lang="en-US" sz="2600" dirty="0" smtClean="0"/>
              <a:t>link-layer header </a:t>
            </a:r>
            <a:r>
              <a:rPr lang="th-TH" sz="2600" dirty="0" smtClean="0"/>
              <a:t>แล้วส่งต่อ</a:t>
            </a:r>
          </a:p>
          <a:p>
            <a:pPr lvl="1"/>
            <a:r>
              <a:rPr lang="en-US" sz="2600" dirty="0" smtClean="0"/>
              <a:t>Router </a:t>
            </a:r>
            <a:r>
              <a:rPr lang="th-TH" sz="2600" dirty="0" smtClean="0"/>
              <a:t>ตรวจสอบ </a:t>
            </a:r>
            <a:r>
              <a:rPr lang="en-US" sz="2600" dirty="0" smtClean="0"/>
              <a:t>network-layer header </a:t>
            </a:r>
            <a:r>
              <a:rPr lang="th-TH" sz="2600" dirty="0" smtClean="0"/>
              <a:t>แล้วส่งต่อ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4" y="3692211"/>
            <a:ext cx="6581775" cy="304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5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Switches </a:t>
            </a:r>
            <a:r>
              <a:rPr lang="en-US" sz="5400" dirty="0" err="1" smtClean="0"/>
              <a:t>vs</a:t>
            </a:r>
            <a:r>
              <a:rPr lang="en-US" sz="5400" dirty="0" smtClean="0"/>
              <a:t> Routers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Forwarding Table</a:t>
            </a:r>
            <a:endParaRPr lang="th-TH" sz="2800" dirty="0" smtClean="0"/>
          </a:p>
          <a:p>
            <a:pPr lvl="1"/>
            <a:r>
              <a:rPr lang="en-US" sz="2600" dirty="0" smtClean="0"/>
              <a:t>Switch </a:t>
            </a:r>
            <a:r>
              <a:rPr lang="th-TH" sz="2600" dirty="0" smtClean="0"/>
              <a:t>สร้าง </a:t>
            </a:r>
            <a:r>
              <a:rPr lang="en-US" sz="2600" dirty="0" smtClean="0"/>
              <a:t>forwarding table </a:t>
            </a:r>
            <a:r>
              <a:rPr lang="th-TH" sz="2600" dirty="0" smtClean="0"/>
              <a:t>โดยใช้โปรโตคอล </a:t>
            </a:r>
            <a:r>
              <a:rPr lang="en-US" sz="2600" dirty="0" smtClean="0"/>
              <a:t>ARP</a:t>
            </a:r>
            <a:r>
              <a:rPr lang="th-TH" sz="2600" dirty="0" smtClean="0"/>
              <a:t> และรู้จักโหนดหรือเพื่อนบ้านผ่าน </a:t>
            </a:r>
            <a:r>
              <a:rPr lang="en-US" sz="2600" dirty="0" smtClean="0"/>
              <a:t>MAC address</a:t>
            </a:r>
            <a:endParaRPr lang="th-TH" sz="2600" dirty="0" smtClean="0"/>
          </a:p>
          <a:p>
            <a:pPr lvl="1"/>
            <a:r>
              <a:rPr lang="en-US" sz="2600" dirty="0" smtClean="0"/>
              <a:t>Router </a:t>
            </a:r>
            <a:r>
              <a:rPr lang="th-TH" sz="2600" dirty="0" smtClean="0"/>
              <a:t>สร้า </a:t>
            </a:r>
            <a:r>
              <a:rPr lang="en-US" sz="2600" dirty="0" smtClean="0"/>
              <a:t>forwarding table </a:t>
            </a:r>
            <a:r>
              <a:rPr lang="th-TH" sz="2600" dirty="0" smtClean="0"/>
              <a:t>โดยใช้ </a:t>
            </a:r>
            <a:r>
              <a:rPr lang="en-US" sz="2600" dirty="0" smtClean="0"/>
              <a:t>routing algorithm</a:t>
            </a:r>
            <a:r>
              <a:rPr lang="th-TH" sz="2600" dirty="0"/>
              <a:t> </a:t>
            </a:r>
            <a:r>
              <a:rPr lang="th-TH" sz="2600" dirty="0" smtClean="0"/>
              <a:t>รู้จักเพื่อนบ้านผ่าน </a:t>
            </a:r>
            <a:r>
              <a:rPr lang="en-US" sz="2600" dirty="0" smtClean="0"/>
              <a:t>IP address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399" y="136525"/>
            <a:ext cx="847698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IEEE802.11 Wireless </a:t>
            </a:r>
            <a:r>
              <a:rPr lang="en-US" dirty="0" smtClean="0"/>
              <a:t>LAN </a:t>
            </a:r>
            <a:r>
              <a:rPr lang="en-US" dirty="0" smtClean="0">
                <a:latin typeface="Gill Sans MT" charset="0"/>
                <a:ea typeface="ＭＳ Ｐゴシック" charset="0"/>
              </a:rPr>
              <a:t>Characteristics </a:t>
            </a:r>
            <a:r>
              <a:rPr lang="en-US" dirty="0">
                <a:latin typeface="Gill Sans MT" charset="0"/>
                <a:ea typeface="ＭＳ Ｐゴシック" charset="0"/>
              </a:rPr>
              <a:t>(1)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314451"/>
            <a:ext cx="8213725" cy="51974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h-TH" i="1" dirty="0" smtClean="0">
                <a:solidFill>
                  <a:srgbClr val="C00000"/>
                </a:solidFill>
                <a:latin typeface="Gill Sans MT" charset="0"/>
              </a:rPr>
              <a:t>สิ่งที่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w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ireless link </a:t>
            </a:r>
            <a:r>
              <a:rPr lang="th-TH" i="1" dirty="0" smtClean="0">
                <a:solidFill>
                  <a:srgbClr val="C00000"/>
                </a:solidFill>
                <a:latin typeface="Gill Sans MT" charset="0"/>
              </a:rPr>
              <a:t>แตกต่างจาก </a:t>
            </a:r>
            <a:r>
              <a:rPr lang="en-US" i="1" dirty="0" smtClean="0">
                <a:solidFill>
                  <a:srgbClr val="C00000"/>
                </a:solidFill>
                <a:latin typeface="Gill Sans MT" charset="0"/>
              </a:rPr>
              <a:t>wired link</a:t>
            </a:r>
            <a:endParaRPr lang="en-US" dirty="0" smtClean="0">
              <a:latin typeface="Gill Sans MT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400" dirty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r>
              <a:rPr lang="th-TH" sz="2600" i="1" dirty="0">
                <a:solidFill>
                  <a:srgbClr val="C00000"/>
                </a:solidFill>
                <a:latin typeface="Gill Sans MT" charset="0"/>
              </a:rPr>
              <a:t>ความแรงของสัญญาณ</a:t>
            </a: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th-TH" sz="2600" dirty="0">
                <a:latin typeface="Gill Sans MT" charset="0"/>
              </a:rPr>
              <a:t>ความแรงของสัญญาณวิทยุ </a:t>
            </a:r>
            <a:r>
              <a:rPr lang="en-US" sz="2600" dirty="0">
                <a:latin typeface="Gill Sans MT" charset="0"/>
              </a:rPr>
              <a:t>wireless signal </a:t>
            </a:r>
            <a:r>
              <a:rPr lang="th-TH" sz="2600" dirty="0">
                <a:latin typeface="Gill Sans MT" charset="0"/>
              </a:rPr>
              <a:t>ลดลงเรื่อยๆ เมื่อเดินทางออกไปไกลขึ้น </a:t>
            </a:r>
            <a:r>
              <a:rPr lang="en-US" sz="2600" dirty="0">
                <a:latin typeface="Gill Sans MT" charset="0"/>
              </a:rPr>
              <a:t>(path loss)</a:t>
            </a:r>
          </a:p>
          <a:p>
            <a:pPr lvl="1">
              <a:lnSpc>
                <a:spcPct val="80000"/>
              </a:lnSpc>
            </a:pPr>
            <a:r>
              <a:rPr lang="th-TH" sz="2600" i="1" dirty="0">
                <a:solidFill>
                  <a:srgbClr val="C00000"/>
                </a:solidFill>
                <a:latin typeface="Gill Sans MT" charset="0"/>
              </a:rPr>
              <a:t>เกิดการซ้อนทับกันของสัญญาณ</a:t>
            </a: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th-TH" sz="2600" dirty="0">
                <a:latin typeface="Gill Sans MT" charset="0"/>
              </a:rPr>
              <a:t>มาตราฐานของคลื่นความถี่ที่ใช้งานของ</a:t>
            </a:r>
            <a:r>
              <a:rPr lang="en-US" sz="2600" dirty="0">
                <a:latin typeface="Gill Sans MT" charset="0"/>
              </a:rPr>
              <a:t> wireless link </a:t>
            </a:r>
            <a:r>
              <a:rPr lang="th-TH" sz="2600" dirty="0">
                <a:latin typeface="Gill Sans MT" charset="0"/>
              </a:rPr>
              <a:t>นั้นถูกใช้งานได้จากหลายอุปกรณ์ เช่น ที่คลื่น </a:t>
            </a:r>
            <a:r>
              <a:rPr lang="en-US" sz="2600" dirty="0">
                <a:latin typeface="Gill Sans MT" charset="0"/>
              </a:rPr>
              <a:t>2.4Ghz </a:t>
            </a:r>
            <a:r>
              <a:rPr lang="th-TH" sz="2600" dirty="0">
                <a:latin typeface="Gill Sans MT" charset="0"/>
              </a:rPr>
              <a:t>เดียวกันก็อาจจะมีหลายอุปกรณ์ใช้งานอยู่พร้อมๆ กัน</a:t>
            </a:r>
            <a:endParaRPr lang="en-US" sz="2600" dirty="0">
              <a:latin typeface="Gill Sans MT" charset="0"/>
            </a:endParaRPr>
          </a:p>
          <a:p>
            <a:pPr lvl="1">
              <a:lnSpc>
                <a:spcPct val="80000"/>
              </a:lnSpc>
            </a:pPr>
            <a:r>
              <a:rPr lang="th-TH" sz="2600" i="1" dirty="0">
                <a:solidFill>
                  <a:srgbClr val="C00000"/>
                </a:solidFill>
                <a:latin typeface="Gill Sans MT" charset="0"/>
              </a:rPr>
              <a:t>การเดินทางของสัญญาณ</a:t>
            </a:r>
            <a:r>
              <a:rPr lang="en-US" sz="2600" i="1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th-TH" sz="2600" dirty="0">
                <a:latin typeface="Gill Sans MT" charset="0"/>
              </a:rPr>
              <a:t>สัญญาณนั้นอาจจะสะท้อนกับวัตถุบางอย่างแล้วไปถึงจุดหมายปลายทางได้ในเวลาแตกต่างกัน ทั้งๆ ที่เป็นสัญญาณเดียวกัน</a:t>
            </a:r>
          </a:p>
          <a:p>
            <a:pPr marL="342900" lvl="1" indent="0">
              <a:lnSpc>
                <a:spcPct val="80000"/>
              </a:lnSpc>
              <a:buNone/>
            </a:pPr>
            <a:endParaRPr lang="en-US" sz="2600" dirty="0">
              <a:latin typeface="Gill Sans MT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600" dirty="0">
                <a:latin typeface="Gill Sans MT" charset="0"/>
              </a:rPr>
              <a:t>…. </a:t>
            </a:r>
            <a:r>
              <a:rPr lang="th-TH" sz="2600" dirty="0">
                <a:latin typeface="Gill Sans MT" charset="0"/>
              </a:rPr>
              <a:t>ทุกอย่างนี้ทำให้การสื่อสารผ่าน</a:t>
            </a:r>
            <a:r>
              <a:rPr lang="en-US" sz="2600" dirty="0">
                <a:latin typeface="Gill Sans MT" charset="0"/>
              </a:rPr>
              <a:t> wireless link </a:t>
            </a:r>
            <a:r>
              <a:rPr lang="th-TH" sz="2600" dirty="0">
                <a:latin typeface="Gill Sans MT" charset="0"/>
              </a:rPr>
              <a:t>ยาก และมีความซับซ้อนมากกว่า </a:t>
            </a:r>
            <a:r>
              <a:rPr lang="en-US" sz="2600" dirty="0">
                <a:latin typeface="Gill Sans MT" charset="0"/>
              </a:rPr>
              <a:t>wired link</a:t>
            </a:r>
            <a:endParaRPr lang="en-US" altLang="ja-JP" sz="2600" dirty="0">
              <a:latin typeface="Gill Sans MT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gray">
          <a:xfrm>
            <a:off x="684212" y="9401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65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Wireless Link Characteristics (2)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273176"/>
            <a:ext cx="4276725" cy="51974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charset="0"/>
              </a:rPr>
              <a:t>SNR: signal-to-noise ratio</a:t>
            </a:r>
          </a:p>
          <a:p>
            <a:pPr lvl="1"/>
            <a:r>
              <a:rPr lang="th-TH" sz="2200" dirty="0">
                <a:latin typeface="Gill Sans MT" charset="0"/>
              </a:rPr>
              <a:t>ยิ่ง </a:t>
            </a:r>
            <a:r>
              <a:rPr lang="en-US" sz="2200" dirty="0">
                <a:latin typeface="Gill Sans MT" charset="0"/>
              </a:rPr>
              <a:t>SNR </a:t>
            </a:r>
            <a:r>
              <a:rPr lang="th-TH" sz="2200" dirty="0">
                <a:latin typeface="Gill Sans MT" charset="0"/>
              </a:rPr>
              <a:t>สูงเท่าใด ยิ่งทำให้เราสามารถแยกสัญญาณข้อมูลออกจากสัญญาณรบกวนได้ง่ายมากขึ้นเท่านั้น</a:t>
            </a:r>
            <a:endParaRPr lang="en-US" altLang="ja-JP" sz="2200" dirty="0">
              <a:latin typeface="Gill Sans MT" charset="0"/>
            </a:endParaRPr>
          </a:p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SNR </a:t>
            </a:r>
            <a:r>
              <a:rPr lang="th-TH" sz="2400" i="1" dirty="0">
                <a:solidFill>
                  <a:srgbClr val="C00000"/>
                </a:solidFill>
                <a:latin typeface="Gill Sans MT" charset="0"/>
              </a:rPr>
              <a:t>และ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Bit Error Rate (BER)</a:t>
            </a:r>
          </a:p>
          <a:p>
            <a:pPr lvl="1"/>
            <a:r>
              <a:rPr lang="th-TH" sz="2000" i="1" dirty="0">
                <a:solidFill>
                  <a:srgbClr val="000099"/>
                </a:solidFill>
                <a:latin typeface="Gill Sans MT" charset="0"/>
              </a:rPr>
              <a:t>มองในมุมของ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physical layer:</a:t>
            </a:r>
            <a:r>
              <a:rPr lang="en-US" sz="2000" dirty="0">
                <a:latin typeface="Gill Sans MT" charset="0"/>
              </a:rPr>
              <a:t> </a:t>
            </a:r>
            <a:r>
              <a:rPr lang="th-TH" sz="2000" dirty="0">
                <a:latin typeface="Gill Sans MT" charset="0"/>
              </a:rPr>
              <a:t>เพิ่มกำลังส่งสัญญาณ</a:t>
            </a:r>
            <a:r>
              <a:rPr lang="en-US" sz="2000" dirty="0">
                <a:latin typeface="Gill Sans MT" charset="0"/>
              </a:rPr>
              <a:t> -&gt; </a:t>
            </a:r>
            <a:r>
              <a:rPr lang="th-TH" sz="2000" dirty="0">
                <a:latin typeface="Gill Sans MT" charset="0"/>
              </a:rPr>
              <a:t>เพิ่ม</a:t>
            </a:r>
            <a:r>
              <a:rPr lang="en-US" sz="2000" dirty="0">
                <a:latin typeface="Gill Sans MT" charset="0"/>
              </a:rPr>
              <a:t> SNR</a:t>
            </a:r>
            <a:r>
              <a:rPr lang="th-TH" sz="2000" dirty="0"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-&gt;</a:t>
            </a:r>
            <a:r>
              <a:rPr lang="th-TH" sz="2000" dirty="0">
                <a:latin typeface="Gill Sans MT" charset="0"/>
              </a:rPr>
              <a:t> ลด</a:t>
            </a:r>
            <a:r>
              <a:rPr lang="en-US" sz="2000" dirty="0">
                <a:latin typeface="Gill Sans MT" charset="0"/>
              </a:rPr>
              <a:t> BER</a:t>
            </a:r>
          </a:p>
          <a:p>
            <a:pPr lvl="1"/>
            <a:r>
              <a:rPr lang="th-TH" sz="2000" dirty="0">
                <a:latin typeface="Gill Sans MT" charset="0"/>
              </a:rPr>
              <a:t>หากมี </a:t>
            </a:r>
            <a:r>
              <a:rPr lang="en-US" sz="2000" dirty="0">
                <a:latin typeface="Gill Sans MT" charset="0"/>
              </a:rPr>
              <a:t>BER </a:t>
            </a:r>
            <a:r>
              <a:rPr lang="th-TH" sz="2000" dirty="0">
                <a:latin typeface="Gill Sans MT" charset="0"/>
              </a:rPr>
              <a:t>น้อยๆ ก็จะสามารถทำให้ได้ </a:t>
            </a:r>
            <a:r>
              <a:rPr lang="en-US" sz="2000" dirty="0">
                <a:latin typeface="Gill Sans MT" charset="0"/>
              </a:rPr>
              <a:t>throughput </a:t>
            </a:r>
            <a:r>
              <a:rPr lang="th-TH" sz="2000" dirty="0">
                <a:latin typeface="Gill Sans MT" charset="0"/>
              </a:rPr>
              <a:t>มากขึ้นได้</a:t>
            </a:r>
            <a:endParaRPr lang="en-US" sz="2000" dirty="0">
              <a:latin typeface="Gill Sans MT" charset="0"/>
            </a:endParaRPr>
          </a:p>
          <a:p>
            <a:pPr lvl="2"/>
            <a:r>
              <a:rPr lang="en-US" dirty="0" smtClean="0">
                <a:latin typeface="Gill Sans MT" charset="0"/>
              </a:rPr>
              <a:t>SNR </a:t>
            </a:r>
            <a:r>
              <a:rPr lang="th-TH" dirty="0" smtClean="0">
                <a:latin typeface="Gill Sans MT" charset="0"/>
              </a:rPr>
              <a:t>อาจมากหรือน้อยขึ้นอยู่กับ </a:t>
            </a:r>
            <a:r>
              <a:rPr lang="en-US" dirty="0" smtClean="0">
                <a:latin typeface="Gill Sans MT" charset="0"/>
              </a:rPr>
              <a:t>mobility </a:t>
            </a:r>
            <a:r>
              <a:rPr lang="th-TH" dirty="0" smtClean="0">
                <a:latin typeface="Gill Sans MT" charset="0"/>
              </a:rPr>
              <a:t>ด้วย</a:t>
            </a:r>
            <a:endParaRPr lang="en-US" dirty="0" smtClean="0">
              <a:latin typeface="Gill Sans MT" charset="0"/>
            </a:endParaRP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41989" name="Freeform 4"/>
          <p:cNvSpPr>
            <a:spLocks/>
          </p:cNvSpPr>
          <p:nvPr/>
        </p:nvSpPr>
        <p:spPr bwMode="auto">
          <a:xfrm>
            <a:off x="7007225" y="17811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Freeform 5"/>
          <p:cNvSpPr>
            <a:spLocks/>
          </p:cNvSpPr>
          <p:nvPr/>
        </p:nvSpPr>
        <p:spPr bwMode="auto">
          <a:xfrm>
            <a:off x="7654925" y="14509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8569325" y="14509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6999288" y="1438275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>
            <a:off x="6999289" y="19319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7008814" y="239871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7018339" y="28797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7027864" y="334645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7037389" y="38274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1" name="Line 13"/>
          <p:cNvSpPr>
            <a:spLocks noChangeShapeType="1"/>
          </p:cNvSpPr>
          <p:nvPr/>
        </p:nvSpPr>
        <p:spPr bwMode="auto">
          <a:xfrm>
            <a:off x="7748588" y="143827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2" name="Line 14"/>
          <p:cNvSpPr>
            <a:spLocks noChangeShapeType="1"/>
          </p:cNvSpPr>
          <p:nvPr/>
        </p:nvSpPr>
        <p:spPr bwMode="auto">
          <a:xfrm>
            <a:off x="8455025" y="1455739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3" name="Line 15"/>
          <p:cNvSpPr>
            <a:spLocks noChangeShapeType="1"/>
          </p:cNvSpPr>
          <p:nvPr/>
        </p:nvSpPr>
        <p:spPr bwMode="auto">
          <a:xfrm>
            <a:off x="9161463" y="1444625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7561264" y="4294189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8269289" y="42957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20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14356" name="Text Box 18"/>
          <p:cNvSpPr txBox="1">
            <a:spLocks noChangeArrowheads="1"/>
          </p:cNvSpPr>
          <p:nvPr/>
        </p:nvSpPr>
        <p:spPr bwMode="auto">
          <a:xfrm>
            <a:off x="8959851" y="42989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30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14357" name="Text Box 19"/>
          <p:cNvSpPr txBox="1">
            <a:spLocks noChangeArrowheads="1"/>
          </p:cNvSpPr>
          <p:nvPr/>
        </p:nvSpPr>
        <p:spPr bwMode="auto">
          <a:xfrm>
            <a:off x="9682164" y="43021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40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14358" name="Line 20"/>
          <p:cNvSpPr>
            <a:spLocks noChangeShapeType="1"/>
          </p:cNvSpPr>
          <p:nvPr/>
        </p:nvSpPr>
        <p:spPr bwMode="auto">
          <a:xfrm>
            <a:off x="73040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59" name="Line 21"/>
          <p:cNvSpPr>
            <a:spLocks noChangeShapeType="1"/>
          </p:cNvSpPr>
          <p:nvPr/>
        </p:nvSpPr>
        <p:spPr bwMode="auto">
          <a:xfrm>
            <a:off x="73040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60" name="Line 22"/>
          <p:cNvSpPr>
            <a:spLocks noChangeShapeType="1"/>
          </p:cNvSpPr>
          <p:nvPr/>
        </p:nvSpPr>
        <p:spPr bwMode="auto">
          <a:xfrm>
            <a:off x="73167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4361" name="Text Box 23"/>
          <p:cNvSpPr txBox="1">
            <a:spLocks noChangeArrowheads="1"/>
          </p:cNvSpPr>
          <p:nvPr/>
        </p:nvSpPr>
        <p:spPr bwMode="auto">
          <a:xfrm>
            <a:off x="7715250" y="5019675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QAM256 (8 Mbps)</a:t>
            </a:r>
          </a:p>
        </p:txBody>
      </p:sp>
      <p:sp>
        <p:nvSpPr>
          <p:cNvPr id="14362" name="Text Box 24"/>
          <p:cNvSpPr txBox="1">
            <a:spLocks noChangeArrowheads="1"/>
          </p:cNvSpPr>
          <p:nvPr/>
        </p:nvSpPr>
        <p:spPr bwMode="auto">
          <a:xfrm>
            <a:off x="7702551" y="5411788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QAM16 (4 Mbps)</a:t>
            </a:r>
          </a:p>
        </p:txBody>
      </p: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7718426" y="5818188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BPSK (1 Mbps)</a:t>
            </a:r>
          </a:p>
        </p:txBody>
      </p:sp>
      <p:sp>
        <p:nvSpPr>
          <p:cNvPr id="14364" name="Text Box 26"/>
          <p:cNvSpPr txBox="1">
            <a:spLocks noChangeArrowheads="1"/>
          </p:cNvSpPr>
          <p:nvPr/>
        </p:nvSpPr>
        <p:spPr bwMode="auto">
          <a:xfrm>
            <a:off x="7969250" y="44942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Arial" charset="0"/>
              </a:rPr>
              <a:t>SNR(dB)</a:t>
            </a:r>
          </a:p>
        </p:txBody>
      </p:sp>
      <p:sp>
        <p:nvSpPr>
          <p:cNvPr id="14365" name="Text Box 27"/>
          <p:cNvSpPr txBox="1">
            <a:spLocks noChangeArrowheads="1"/>
          </p:cNvSpPr>
          <p:nvPr/>
        </p:nvSpPr>
        <p:spPr bwMode="auto">
          <a:xfrm rot="-5400000">
            <a:off x="6124908" y="2767906"/>
            <a:ext cx="554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>
                <a:latin typeface="Gill Sans MT" charset="0"/>
              </a:rPr>
              <a:t>BER</a:t>
            </a:r>
          </a:p>
        </p:txBody>
      </p:sp>
      <p:sp>
        <p:nvSpPr>
          <p:cNvPr id="14366" name="Text Box 28"/>
          <p:cNvSpPr txBox="1">
            <a:spLocks noChangeArrowheads="1"/>
          </p:cNvSpPr>
          <p:nvPr/>
        </p:nvSpPr>
        <p:spPr bwMode="auto">
          <a:xfrm>
            <a:off x="6484938" y="13017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-1</a:t>
            </a:r>
          </a:p>
        </p:txBody>
      </p:sp>
      <p:sp>
        <p:nvSpPr>
          <p:cNvPr id="14367" name="Text Box 29"/>
          <p:cNvSpPr txBox="1">
            <a:spLocks noChangeArrowheads="1"/>
          </p:cNvSpPr>
          <p:nvPr/>
        </p:nvSpPr>
        <p:spPr bwMode="auto">
          <a:xfrm>
            <a:off x="6503988" y="1782764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-2</a:t>
            </a:r>
          </a:p>
        </p:txBody>
      </p:sp>
      <p:sp>
        <p:nvSpPr>
          <p:cNvPr id="14368" name="Text Box 30"/>
          <p:cNvSpPr txBox="1">
            <a:spLocks noChangeArrowheads="1"/>
          </p:cNvSpPr>
          <p:nvPr/>
        </p:nvSpPr>
        <p:spPr bwMode="auto">
          <a:xfrm>
            <a:off x="6494463" y="224948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-3</a:t>
            </a:r>
          </a:p>
        </p:txBody>
      </p:sp>
      <p:sp>
        <p:nvSpPr>
          <p:cNvPr id="14369" name="Text Box 31"/>
          <p:cNvSpPr txBox="1">
            <a:spLocks noChangeArrowheads="1"/>
          </p:cNvSpPr>
          <p:nvPr/>
        </p:nvSpPr>
        <p:spPr bwMode="auto">
          <a:xfrm>
            <a:off x="6503988" y="3182939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-5</a:t>
            </a:r>
          </a:p>
        </p:txBody>
      </p:sp>
      <p:sp>
        <p:nvSpPr>
          <p:cNvPr id="14370" name="Text Box 32"/>
          <p:cNvSpPr txBox="1">
            <a:spLocks noChangeArrowheads="1"/>
          </p:cNvSpPr>
          <p:nvPr/>
        </p:nvSpPr>
        <p:spPr bwMode="auto">
          <a:xfrm>
            <a:off x="6508751" y="36639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-6</a:t>
            </a:r>
          </a:p>
        </p:txBody>
      </p:sp>
      <p:sp>
        <p:nvSpPr>
          <p:cNvPr id="14371" name="Text Box 33"/>
          <p:cNvSpPr txBox="1">
            <a:spLocks noChangeArrowheads="1"/>
          </p:cNvSpPr>
          <p:nvPr/>
        </p:nvSpPr>
        <p:spPr bwMode="auto">
          <a:xfrm>
            <a:off x="6499226" y="41592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-7</a:t>
            </a:r>
          </a:p>
        </p:txBody>
      </p:sp>
      <p:sp>
        <p:nvSpPr>
          <p:cNvPr id="14372" name="Text Box 34"/>
          <p:cNvSpPr txBox="1">
            <a:spLocks noChangeArrowheads="1"/>
          </p:cNvSpPr>
          <p:nvPr/>
        </p:nvSpPr>
        <p:spPr bwMode="auto">
          <a:xfrm>
            <a:off x="6486526" y="2738439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6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356"/>
          <p:cNvGrpSpPr>
            <a:grpSpLocks/>
          </p:cNvGrpSpPr>
          <p:nvPr/>
        </p:nvGrpSpPr>
        <p:grpSpPr bwMode="auto">
          <a:xfrm>
            <a:off x="3687763" y="2570164"/>
            <a:ext cx="627062" cy="642937"/>
            <a:chOff x="313" y="1497"/>
            <a:chExt cx="1152" cy="1014"/>
          </a:xfrm>
        </p:grpSpPr>
        <p:pic>
          <p:nvPicPr>
            <p:cNvPr id="4407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788" y="1301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Wireless network characteristics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1987550" y="1150938"/>
            <a:ext cx="7772400" cy="1117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th-TH" sz="2400" dirty="0">
                <a:latin typeface="Gill Sans MT" charset="0"/>
                <a:ea typeface="ＭＳ Ｐゴシック" charset="0"/>
              </a:rPr>
              <a:t>หากมีผู้ส่งและผู้รับหลายคน อาจก่อให้เกิดปัญหาที่เรียกว่า </a:t>
            </a:r>
            <a:r>
              <a:rPr lang="en-US" sz="2400" dirty="0">
                <a:latin typeface="Gill Sans MT" charset="0"/>
                <a:ea typeface="ＭＳ Ｐゴシック" charset="0"/>
              </a:rPr>
              <a:t>Hidden Terminal </a:t>
            </a:r>
            <a:r>
              <a:rPr lang="th-TH" sz="2400" dirty="0">
                <a:latin typeface="Gill Sans MT" charset="0"/>
                <a:ea typeface="ＭＳ Ｐゴシック" charset="0"/>
              </a:rPr>
              <a:t>ขึ้นได้</a:t>
            </a:r>
            <a:endParaRPr lang="en-US" sz="2400" dirty="0">
              <a:latin typeface="Gill Sans MT" charset="0"/>
              <a:ea typeface="ＭＳ Ｐゴシック" charset="0"/>
            </a:endParaRPr>
          </a:p>
        </p:txBody>
      </p:sp>
      <p:sp>
        <p:nvSpPr>
          <p:cNvPr id="44038" name="Freeform 7"/>
          <p:cNvSpPr>
            <a:spLocks/>
          </p:cNvSpPr>
          <p:nvPr/>
        </p:nvSpPr>
        <p:spPr bwMode="auto">
          <a:xfrm>
            <a:off x="2222500" y="2413000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26"/>
          <p:cNvSpPr>
            <a:spLocks noChangeShapeType="1"/>
          </p:cNvSpPr>
          <p:nvPr/>
        </p:nvSpPr>
        <p:spPr bwMode="auto">
          <a:xfrm flipV="1">
            <a:off x="3495675" y="3627438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69" name="Line 27"/>
          <p:cNvSpPr>
            <a:spLocks noChangeShapeType="1"/>
          </p:cNvSpPr>
          <p:nvPr/>
        </p:nvSpPr>
        <p:spPr bwMode="auto">
          <a:xfrm>
            <a:off x="4168775" y="3148013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5370" name="Text Box 28"/>
          <p:cNvSpPr txBox="1">
            <a:spLocks noChangeArrowheads="1"/>
          </p:cNvSpPr>
          <p:nvPr/>
        </p:nvSpPr>
        <p:spPr bwMode="auto">
          <a:xfrm>
            <a:off x="2614614" y="3519488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5371" name="Text Box 29"/>
          <p:cNvSpPr txBox="1">
            <a:spLocks noChangeArrowheads="1"/>
          </p:cNvSpPr>
          <p:nvPr/>
        </p:nvSpPr>
        <p:spPr bwMode="auto">
          <a:xfrm>
            <a:off x="5087939" y="3292475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5372" name="Text Box 30"/>
          <p:cNvSpPr txBox="1">
            <a:spLocks noChangeArrowheads="1"/>
          </p:cNvSpPr>
          <p:nvPr/>
        </p:nvSpPr>
        <p:spPr bwMode="auto">
          <a:xfrm>
            <a:off x="4265614" y="2587625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5373" name="Rectangle 32"/>
          <p:cNvSpPr>
            <a:spLocks noChangeArrowheads="1"/>
          </p:cNvSpPr>
          <p:nvPr/>
        </p:nvSpPr>
        <p:spPr bwMode="auto">
          <a:xfrm>
            <a:off x="1995489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th-TH" sz="2400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ปัญหา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hidden terminal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 dirty="0">
                <a:latin typeface="Gill Sans MT" charset="0"/>
                <a:ea typeface="ＭＳ Ｐゴシック" charset="0"/>
              </a:rPr>
              <a:t>B, A </a:t>
            </a:r>
            <a:r>
              <a:rPr lang="th-TH" sz="2200" dirty="0">
                <a:latin typeface="Gill Sans MT" charset="0"/>
                <a:ea typeface="ＭＳ Ｐゴシック" charset="0"/>
              </a:rPr>
              <a:t>สื่อสารกันได้ตรงๆ</a:t>
            </a:r>
            <a:endParaRPr lang="en-US" sz="22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 dirty="0">
                <a:latin typeface="Gill Sans MT" charset="0"/>
                <a:ea typeface="ＭＳ Ｐゴシック" charset="0"/>
              </a:rPr>
              <a:t>B, C </a:t>
            </a:r>
            <a:r>
              <a:rPr lang="th-TH" sz="2200" dirty="0">
                <a:latin typeface="Gill Sans MT" charset="0"/>
                <a:ea typeface="ＭＳ Ｐゴシック" charset="0"/>
              </a:rPr>
              <a:t>สื่อสารกันได้ตรงๆ</a:t>
            </a:r>
            <a:endParaRPr lang="en-US" sz="22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r>
              <a:rPr lang="en-US" sz="2200" dirty="0">
                <a:latin typeface="Gill Sans MT" charset="0"/>
                <a:ea typeface="ＭＳ Ｐゴシック" charset="0"/>
              </a:rPr>
              <a:t>A, C </a:t>
            </a:r>
            <a:r>
              <a:rPr lang="th-TH" sz="2200" dirty="0">
                <a:latin typeface="Gill Sans MT" charset="0"/>
                <a:ea typeface="ＭＳ Ｐゴシック" charset="0"/>
              </a:rPr>
              <a:t>ไม่สามารถสื่อสารกันได้ตรงๆ</a:t>
            </a:r>
            <a:r>
              <a:rPr lang="en-US" sz="2200" dirty="0">
                <a:latin typeface="Gill Sans MT" charset="0"/>
                <a:ea typeface="ＭＳ Ｐゴシック" charset="0"/>
              </a:rPr>
              <a:t> </a:t>
            </a:r>
            <a:r>
              <a:rPr lang="th-TH" sz="2200" dirty="0">
                <a:latin typeface="Gill Sans MT" charset="0"/>
                <a:ea typeface="ＭＳ Ｐゴシック" charset="0"/>
              </a:rPr>
              <a:t>ซึ่งก็หมายความว่า </a:t>
            </a:r>
            <a:r>
              <a:rPr lang="en-US" sz="2200" dirty="0">
                <a:latin typeface="Gill Sans MT" charset="0"/>
                <a:ea typeface="ＭＳ Ｐゴシック" charset="0"/>
              </a:rPr>
              <a:t>A</a:t>
            </a:r>
            <a:r>
              <a:rPr lang="th-TH" sz="2200" dirty="0">
                <a:latin typeface="Gill Sans MT" charset="0"/>
                <a:ea typeface="ＭＳ Ｐゴシック" charset="0"/>
              </a:rPr>
              <a:t> และ</a:t>
            </a:r>
            <a:r>
              <a:rPr lang="en-US" sz="2200" dirty="0">
                <a:latin typeface="Gill Sans MT" charset="0"/>
                <a:ea typeface="ＭＳ Ｐゴシック" charset="0"/>
              </a:rPr>
              <a:t> C </a:t>
            </a:r>
            <a:r>
              <a:rPr lang="th-TH" sz="2200" dirty="0">
                <a:latin typeface="Gill Sans MT" charset="0"/>
                <a:ea typeface="ＭＳ Ｐゴシック" charset="0"/>
              </a:rPr>
              <a:t>ไม่สามารถรู้ได้ว่าเกิดการ </a:t>
            </a:r>
            <a:r>
              <a:rPr lang="en-US" sz="2200" dirty="0">
                <a:latin typeface="Gill Sans MT" charset="0"/>
                <a:ea typeface="ＭＳ Ｐゴシック" charset="0"/>
              </a:rPr>
              <a:t>interference </a:t>
            </a:r>
            <a:r>
              <a:rPr lang="th-TH" sz="2200" dirty="0">
                <a:latin typeface="Gill Sans MT" charset="0"/>
                <a:ea typeface="ＭＳ Ｐゴシック" charset="0"/>
              </a:rPr>
              <a:t>ที่</a:t>
            </a:r>
            <a:r>
              <a:rPr lang="en-US" sz="2200" dirty="0">
                <a:latin typeface="Gill Sans MT" charset="0"/>
                <a:ea typeface="ＭＳ Ｐゴシック" charset="0"/>
              </a:rPr>
              <a:t>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latin typeface="Comic Sans MS" charset="0"/>
              <a:ea typeface="ＭＳ Ｐゴシック" charset="0"/>
            </a:endParaRP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6467475" y="2292351"/>
            <a:ext cx="350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3336" name="Text Box 48"/>
          <p:cNvSpPr txBox="1">
            <a:spLocks noChangeArrowheads="1"/>
          </p:cNvSpPr>
          <p:nvPr/>
        </p:nvSpPr>
        <p:spPr bwMode="auto">
          <a:xfrm>
            <a:off x="8377238" y="2289176"/>
            <a:ext cx="3286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3337" name="Text Box 49"/>
          <p:cNvSpPr txBox="1">
            <a:spLocks noChangeArrowheads="1"/>
          </p:cNvSpPr>
          <p:nvPr/>
        </p:nvSpPr>
        <p:spPr bwMode="auto">
          <a:xfrm>
            <a:off x="9558339" y="2332039"/>
            <a:ext cx="3508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3323" name="Text Box 55"/>
          <p:cNvSpPr txBox="1">
            <a:spLocks noChangeArrowheads="1"/>
          </p:cNvSpPr>
          <p:nvPr/>
        </p:nvSpPr>
        <p:spPr bwMode="auto">
          <a:xfrm>
            <a:off x="6540501" y="3119438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ja-JP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signal</a:t>
            </a:r>
          </a:p>
          <a:p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3324" name="Line 60"/>
          <p:cNvSpPr>
            <a:spLocks noChangeShapeType="1"/>
          </p:cNvSpPr>
          <p:nvPr/>
        </p:nvSpPr>
        <p:spPr bwMode="auto">
          <a:xfrm>
            <a:off x="6602413" y="4148138"/>
            <a:ext cx="3263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5" name="Line 61"/>
          <p:cNvSpPr>
            <a:spLocks noChangeShapeType="1"/>
          </p:cNvSpPr>
          <p:nvPr/>
        </p:nvSpPr>
        <p:spPr bwMode="auto">
          <a:xfrm>
            <a:off x="6548438" y="2968625"/>
            <a:ext cx="0" cy="1138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6" name="Freeform 62"/>
          <p:cNvSpPr>
            <a:spLocks/>
          </p:cNvSpPr>
          <p:nvPr/>
        </p:nvSpPr>
        <p:spPr bwMode="auto">
          <a:xfrm>
            <a:off x="6630988" y="3024189"/>
            <a:ext cx="2995612" cy="1081087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7" name="Text Box 63"/>
          <p:cNvSpPr txBox="1">
            <a:spLocks noChangeArrowheads="1"/>
          </p:cNvSpPr>
          <p:nvPr/>
        </p:nvSpPr>
        <p:spPr bwMode="auto">
          <a:xfrm>
            <a:off x="7886701" y="4111626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space</a:t>
            </a:r>
          </a:p>
        </p:txBody>
      </p:sp>
      <p:sp>
        <p:nvSpPr>
          <p:cNvPr id="13328" name="Freeform 65"/>
          <p:cNvSpPr>
            <a:spLocks/>
          </p:cNvSpPr>
          <p:nvPr/>
        </p:nvSpPr>
        <p:spPr bwMode="auto">
          <a:xfrm flipH="1">
            <a:off x="6726238" y="2994025"/>
            <a:ext cx="2995612" cy="1081088"/>
          </a:xfrm>
          <a:custGeom>
            <a:avLst/>
            <a:gdLst>
              <a:gd name="T0" fmla="*/ 0 w 1887"/>
              <a:gd name="T1" fmla="*/ 0 h 681"/>
              <a:gd name="T2" fmla="*/ 2147483647 w 1887"/>
              <a:gd name="T3" fmla="*/ 2147483647 h 681"/>
              <a:gd name="T4" fmla="*/ 2147483647 w 1887"/>
              <a:gd name="T5" fmla="*/ 2147483647 h 681"/>
              <a:gd name="T6" fmla="*/ 2147483647 w 1887"/>
              <a:gd name="T7" fmla="*/ 2147483647 h 6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87" h="681">
                <a:moveTo>
                  <a:pt x="0" y="0"/>
                </a:moveTo>
                <a:cubicBezTo>
                  <a:pt x="161" y="25"/>
                  <a:pt x="737" y="52"/>
                  <a:pt x="966" y="151"/>
                </a:cubicBezTo>
                <a:cubicBezTo>
                  <a:pt x="1195" y="250"/>
                  <a:pt x="1220" y="507"/>
                  <a:pt x="1373" y="594"/>
                </a:cubicBezTo>
                <a:cubicBezTo>
                  <a:pt x="1526" y="681"/>
                  <a:pt x="1780" y="657"/>
                  <a:pt x="1887" y="673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29" name="Text Box 66"/>
          <p:cNvSpPr txBox="1">
            <a:spLocks noChangeArrowheads="1"/>
          </p:cNvSpPr>
          <p:nvPr/>
        </p:nvSpPr>
        <p:spPr bwMode="auto">
          <a:xfrm>
            <a:off x="9167814" y="3048000"/>
            <a:ext cx="10118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ja-JP" alt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signal</a:t>
            </a:r>
          </a:p>
          <a:p>
            <a:r>
              <a:rPr lang="en-US" sz="14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 flipH="1">
            <a:off x="6927850" y="2855913"/>
            <a:ext cx="26988" cy="1263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8148638" y="2924175"/>
            <a:ext cx="0" cy="12080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9229725" y="29083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13321" name="Rectangle 70"/>
          <p:cNvSpPr>
            <a:spLocks noChangeArrowheads="1"/>
          </p:cNvSpPr>
          <p:nvPr/>
        </p:nvSpPr>
        <p:spPr bwMode="auto">
          <a:xfrm>
            <a:off x="6519864" y="4432300"/>
            <a:ext cx="41481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  <a:ea typeface="ＭＳ Ｐゴシック" charset="0"/>
              </a:rPr>
              <a:t>Signal attenuation</a:t>
            </a:r>
            <a:endParaRPr lang="en-US" sz="2200" dirty="0">
              <a:latin typeface="Gill Sans MT" charset="0"/>
              <a:ea typeface="ＭＳ Ｐゴシック" charset="0"/>
            </a:endParaRPr>
          </a:p>
        </p:txBody>
      </p:sp>
      <p:grpSp>
        <p:nvGrpSpPr>
          <p:cNvPr id="44059" name="Group 356"/>
          <p:cNvGrpSpPr>
            <a:grpSpLocks/>
          </p:cNvGrpSpPr>
          <p:nvPr/>
        </p:nvGrpSpPr>
        <p:grpSpPr bwMode="auto">
          <a:xfrm>
            <a:off x="4449763" y="3119439"/>
            <a:ext cx="627062" cy="642937"/>
            <a:chOff x="313" y="1497"/>
            <a:chExt cx="1152" cy="1014"/>
          </a:xfrm>
        </p:grpSpPr>
        <p:pic>
          <p:nvPicPr>
            <p:cNvPr id="44073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4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60" name="Group 356"/>
          <p:cNvGrpSpPr>
            <a:grpSpLocks/>
          </p:cNvGrpSpPr>
          <p:nvPr/>
        </p:nvGrpSpPr>
        <p:grpSpPr bwMode="auto">
          <a:xfrm>
            <a:off x="2925763" y="3260726"/>
            <a:ext cx="627062" cy="644525"/>
            <a:chOff x="313" y="1497"/>
            <a:chExt cx="1152" cy="1014"/>
          </a:xfrm>
        </p:grpSpPr>
        <p:pic>
          <p:nvPicPr>
            <p:cNvPr id="4407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2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Group 356"/>
          <p:cNvGrpSpPr>
            <a:grpSpLocks/>
          </p:cNvGrpSpPr>
          <p:nvPr/>
        </p:nvGrpSpPr>
        <p:grpSpPr bwMode="auto">
          <a:xfrm>
            <a:off x="6654801" y="2154239"/>
            <a:ext cx="627063" cy="642937"/>
            <a:chOff x="313" y="1497"/>
            <a:chExt cx="1152" cy="1014"/>
          </a:xfrm>
        </p:grpSpPr>
        <p:pic>
          <p:nvPicPr>
            <p:cNvPr id="44069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70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" name="Group 356"/>
          <p:cNvGrpSpPr>
            <a:grpSpLocks/>
          </p:cNvGrpSpPr>
          <p:nvPr/>
        </p:nvGrpSpPr>
        <p:grpSpPr bwMode="auto">
          <a:xfrm>
            <a:off x="7843838" y="2193926"/>
            <a:ext cx="627062" cy="644525"/>
            <a:chOff x="313" y="1497"/>
            <a:chExt cx="1152" cy="1014"/>
          </a:xfrm>
        </p:grpSpPr>
        <p:pic>
          <p:nvPicPr>
            <p:cNvPr id="44067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8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6" name="Group 356"/>
          <p:cNvGrpSpPr>
            <a:grpSpLocks/>
          </p:cNvGrpSpPr>
          <p:nvPr/>
        </p:nvGrpSpPr>
        <p:grpSpPr bwMode="auto">
          <a:xfrm>
            <a:off x="8920163" y="2124075"/>
            <a:ext cx="627062" cy="642938"/>
            <a:chOff x="313" y="1497"/>
            <a:chExt cx="1152" cy="1014"/>
          </a:xfrm>
        </p:grpSpPr>
        <p:pic>
          <p:nvPicPr>
            <p:cNvPr id="44065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66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5" grpId="0"/>
      <p:bldP spid="13336" grpId="0"/>
      <p:bldP spid="13337" grpId="0"/>
      <p:bldP spid="13323" grpId="0"/>
      <p:bldP spid="13326" grpId="0" animBg="1"/>
      <p:bldP spid="13327" grpId="0"/>
      <p:bldP spid="13328" grpId="0" animBg="1"/>
      <p:bldP spid="13329" grpId="0"/>
      <p:bldP spid="133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Error Detection, Correction</a:t>
            </a:r>
          </a:p>
          <a:p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Access Protocols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LANs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Link Virtualization: MPLS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Data Center Networking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4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5" y="1476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802.11 LAN architecture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508751" y="1390651"/>
            <a:ext cx="3965575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th-TH" dirty="0">
                <a:latin typeface="Gill Sans MT" charset="0"/>
              </a:rPr>
              <a:t>โฮสต์ไร้สาย </a:t>
            </a:r>
            <a:r>
              <a:rPr lang="en-US" dirty="0">
                <a:latin typeface="Gill Sans MT" charset="0"/>
              </a:rPr>
              <a:t>(wireless host) </a:t>
            </a:r>
            <a:r>
              <a:rPr lang="th-TH" dirty="0">
                <a:latin typeface="Gill Sans MT" charset="0"/>
              </a:rPr>
              <a:t>เชื่อมต่อกับ </a:t>
            </a:r>
            <a:r>
              <a:rPr lang="en-US" dirty="0">
                <a:latin typeface="Gill Sans MT" charset="0"/>
              </a:rPr>
              <a:t>base station</a:t>
            </a:r>
          </a:p>
          <a:p>
            <a:pPr lvl="1"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base station = access point (AP)</a:t>
            </a:r>
          </a:p>
          <a:p>
            <a: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Basic Service Set (BSS) </a:t>
            </a:r>
            <a:r>
              <a:rPr lang="en-US" dirty="0">
                <a:latin typeface="Gill Sans MT" charset="0"/>
              </a:rPr>
              <a:t>(</a:t>
            </a:r>
            <a:r>
              <a:rPr lang="th-TH" dirty="0">
                <a:latin typeface="Gill Sans MT" charset="0"/>
              </a:rPr>
              <a:t>หรือ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cell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)</a:t>
            </a:r>
            <a:endParaRPr lang="th-TH" altLang="ja-JP" dirty="0">
              <a:latin typeface="Gill Sans MT" charset="0"/>
            </a:endParaRP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th-TH" altLang="ja-JP" dirty="0">
                <a:latin typeface="Gill Sans MT" charset="0"/>
              </a:rPr>
              <a:t>ใน </a:t>
            </a:r>
            <a:r>
              <a:rPr lang="en-US" altLang="ja-JP" dirty="0">
                <a:latin typeface="Gill Sans MT" charset="0"/>
              </a:rPr>
              <a:t>infrastructure mode</a:t>
            </a:r>
            <a:r>
              <a:rPr lang="th-TH" altLang="ja-JP" dirty="0">
                <a:latin typeface="Gill Sans MT" charset="0"/>
              </a:rPr>
              <a:t> ประกอบไปด้วยโฮสต์ไร้สายและ </a:t>
            </a:r>
            <a:r>
              <a:rPr lang="en-US" altLang="ja-JP" dirty="0">
                <a:latin typeface="Gill Sans MT" charset="0"/>
              </a:rPr>
              <a:t>AP</a:t>
            </a:r>
            <a:endParaRPr lang="th-TH" altLang="ja-JP" dirty="0">
              <a:latin typeface="Gill Sans MT" charset="0"/>
            </a:endParaRPr>
          </a:p>
          <a:p>
            <a:pPr lvl="1"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</a:pPr>
            <a:r>
              <a:rPr lang="th-TH" sz="2000" dirty="0">
                <a:latin typeface="Gill Sans MT" charset="0"/>
              </a:rPr>
              <a:t>ส่วนใน </a:t>
            </a:r>
            <a:r>
              <a:rPr lang="en-US" sz="2000" dirty="0">
                <a:latin typeface="Gill Sans MT" charset="0"/>
              </a:rPr>
              <a:t>ad hoc mode</a:t>
            </a:r>
            <a:r>
              <a:rPr lang="th-TH" sz="2000" dirty="0">
                <a:latin typeface="Gill Sans MT" charset="0"/>
              </a:rPr>
              <a:t> จะมีแต่โฮสต์เท่านั้น</a:t>
            </a:r>
            <a:endParaRPr lang="en-US" sz="2000" dirty="0">
              <a:latin typeface="Gill Sans MT" charset="0"/>
            </a:endParaRPr>
          </a:p>
        </p:txBody>
      </p:sp>
      <p:grpSp>
        <p:nvGrpSpPr>
          <p:cNvPr id="56325" name="Group 7"/>
          <p:cNvGrpSpPr>
            <a:grpSpLocks/>
          </p:cNvGrpSpPr>
          <p:nvPr/>
        </p:nvGrpSpPr>
        <p:grpSpPr bwMode="auto">
          <a:xfrm>
            <a:off x="4537076" y="3606800"/>
            <a:ext cx="417513" cy="192088"/>
            <a:chOff x="3600" y="219"/>
            <a:chExt cx="360" cy="175"/>
          </a:xfrm>
        </p:grpSpPr>
        <p:sp>
          <p:nvSpPr>
            <p:cNvPr id="21556" name="Oval 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57" name="Line 9"/>
            <p:cNvSpPr>
              <a:spLocks noChangeShapeType="1"/>
            </p:cNvSpPr>
            <p:nvPr/>
          </p:nvSpPr>
          <p:spPr bwMode="auto">
            <a:xfrm>
              <a:off x="3603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58" name="Line 10"/>
            <p:cNvSpPr>
              <a:spLocks noChangeShapeType="1"/>
            </p:cNvSpPr>
            <p:nvPr/>
          </p:nvSpPr>
          <p:spPr bwMode="auto">
            <a:xfrm>
              <a:off x="3960" y="28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1559" name="Rectangle 11"/>
            <p:cNvSpPr>
              <a:spLocks noChangeArrowheads="1"/>
            </p:cNvSpPr>
            <p:nvPr/>
          </p:nvSpPr>
          <p:spPr bwMode="auto">
            <a:xfrm>
              <a:off x="3603" y="288"/>
              <a:ext cx="355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1560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5637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1566" name="Line 14"/>
              <p:cNvSpPr>
                <a:spLocks noChangeShapeType="1"/>
              </p:cNvSpPr>
              <p:nvPr/>
            </p:nvSpPr>
            <p:spPr bwMode="auto">
              <a:xfrm flipV="1">
                <a:off x="2848" y="847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67" name="Line 15"/>
              <p:cNvSpPr>
                <a:spLocks noChangeShapeType="1"/>
              </p:cNvSpPr>
              <p:nvPr/>
            </p:nvSpPr>
            <p:spPr bwMode="auto">
              <a:xfrm>
                <a:off x="2943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68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  <p:grpSp>
          <p:nvGrpSpPr>
            <p:cNvPr id="5637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1563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64" name="Line 19"/>
              <p:cNvSpPr>
                <a:spLocks noChangeShapeType="1"/>
              </p:cNvSpPr>
              <p:nvPr/>
            </p:nvSpPr>
            <p:spPr bwMode="auto">
              <a:xfrm>
                <a:off x="2943" y="945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1565" name="Line 20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</p:grpSp>
      </p:grpSp>
      <p:sp>
        <p:nvSpPr>
          <p:cNvPr id="21511" name="Text Box 24"/>
          <p:cNvSpPr txBox="1">
            <a:spLocks noChangeArrowheads="1"/>
          </p:cNvSpPr>
          <p:nvPr/>
        </p:nvSpPr>
        <p:spPr bwMode="auto">
          <a:xfrm>
            <a:off x="2441575" y="4652963"/>
            <a:ext cx="1054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BSS 1</a:t>
            </a:r>
          </a:p>
        </p:txBody>
      </p:sp>
      <p:sp>
        <p:nvSpPr>
          <p:cNvPr id="21512" name="Text Box 27"/>
          <p:cNvSpPr txBox="1">
            <a:spLocks noChangeArrowheads="1"/>
          </p:cNvSpPr>
          <p:nvPr/>
        </p:nvSpPr>
        <p:spPr bwMode="auto">
          <a:xfrm>
            <a:off x="4735514" y="6086476"/>
            <a:ext cx="854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BSS 2</a:t>
            </a:r>
          </a:p>
        </p:txBody>
      </p:sp>
      <p:sp>
        <p:nvSpPr>
          <p:cNvPr id="21513" name="Line 28"/>
          <p:cNvSpPr>
            <a:spLocks noChangeShapeType="1"/>
          </p:cNvSpPr>
          <p:nvPr/>
        </p:nvSpPr>
        <p:spPr bwMode="auto">
          <a:xfrm flipV="1">
            <a:off x="4700588" y="2684463"/>
            <a:ext cx="214312" cy="908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6329" name="Group 29"/>
          <p:cNvGrpSpPr>
            <a:grpSpLocks/>
          </p:cNvGrpSpPr>
          <p:nvPr/>
        </p:nvGrpSpPr>
        <p:grpSpPr bwMode="auto">
          <a:xfrm>
            <a:off x="3971926" y="1503364"/>
            <a:ext cx="1978025" cy="1444625"/>
            <a:chOff x="3744" y="1392"/>
            <a:chExt cx="1488" cy="1110"/>
          </a:xfrm>
        </p:grpSpPr>
        <p:sp>
          <p:nvSpPr>
            <p:cNvPr id="56369" name="Freeform 30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Text Box 31"/>
            <p:cNvSpPr txBox="1">
              <a:spLocks noChangeArrowheads="1"/>
            </p:cNvSpPr>
            <p:nvPr/>
          </p:nvSpPr>
          <p:spPr bwMode="auto">
            <a:xfrm>
              <a:off x="4129" y="1776"/>
              <a:ext cx="727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1515" name="Text Box 32"/>
          <p:cNvSpPr txBox="1">
            <a:spLocks noChangeArrowheads="1"/>
          </p:cNvSpPr>
          <p:nvPr/>
        </p:nvSpPr>
        <p:spPr bwMode="auto">
          <a:xfrm>
            <a:off x="4872038" y="3408363"/>
            <a:ext cx="1390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hub, switch</a:t>
            </a:r>
          </a:p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or router</a:t>
            </a:r>
          </a:p>
        </p:txBody>
      </p:sp>
      <p:sp>
        <p:nvSpPr>
          <p:cNvPr id="21516" name="Oval 23"/>
          <p:cNvSpPr>
            <a:spLocks noChangeArrowheads="1"/>
          </p:cNvSpPr>
          <p:nvPr/>
        </p:nvSpPr>
        <p:spPr bwMode="auto">
          <a:xfrm>
            <a:off x="2011363" y="2874964"/>
            <a:ext cx="1960562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6332" name="Group 361"/>
          <p:cNvGrpSpPr>
            <a:grpSpLocks/>
          </p:cNvGrpSpPr>
          <p:nvPr/>
        </p:nvGrpSpPr>
        <p:grpSpPr bwMode="auto">
          <a:xfrm>
            <a:off x="3078163" y="3302001"/>
            <a:ext cx="639762" cy="581025"/>
            <a:chOff x="2967" y="478"/>
            <a:chExt cx="788" cy="625"/>
          </a:xfrm>
        </p:grpSpPr>
        <p:pic>
          <p:nvPicPr>
            <p:cNvPr id="5636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3" name="Group 356"/>
          <p:cNvGrpSpPr>
            <a:grpSpLocks/>
          </p:cNvGrpSpPr>
          <p:nvPr/>
        </p:nvGrpSpPr>
        <p:grpSpPr bwMode="auto">
          <a:xfrm>
            <a:off x="3322638" y="3860801"/>
            <a:ext cx="436562" cy="498475"/>
            <a:chOff x="313" y="1497"/>
            <a:chExt cx="1152" cy="1014"/>
          </a:xfrm>
        </p:grpSpPr>
        <p:pic>
          <p:nvPicPr>
            <p:cNvPr id="5636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4" name="Group 403"/>
          <p:cNvGrpSpPr>
            <a:grpSpLocks/>
          </p:cNvGrpSpPr>
          <p:nvPr/>
        </p:nvGrpSpPr>
        <p:grpSpPr bwMode="auto">
          <a:xfrm>
            <a:off x="2651125" y="3068639"/>
            <a:ext cx="446088" cy="382587"/>
            <a:chOff x="2751" y="1851"/>
            <a:chExt cx="462" cy="478"/>
          </a:xfrm>
        </p:grpSpPr>
        <p:pic>
          <p:nvPicPr>
            <p:cNvPr id="56363" name="Picture 364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5" name="Group 356"/>
          <p:cNvGrpSpPr>
            <a:grpSpLocks/>
          </p:cNvGrpSpPr>
          <p:nvPr/>
        </p:nvGrpSpPr>
        <p:grpSpPr bwMode="auto">
          <a:xfrm>
            <a:off x="2671763" y="3738564"/>
            <a:ext cx="436562" cy="498475"/>
            <a:chOff x="313" y="1497"/>
            <a:chExt cx="1152" cy="1014"/>
          </a:xfrm>
        </p:grpSpPr>
        <p:pic>
          <p:nvPicPr>
            <p:cNvPr id="5636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36" name="Group 356"/>
          <p:cNvGrpSpPr>
            <a:grpSpLocks/>
          </p:cNvGrpSpPr>
          <p:nvPr/>
        </p:nvGrpSpPr>
        <p:grpSpPr bwMode="auto">
          <a:xfrm>
            <a:off x="2244725" y="3352801"/>
            <a:ext cx="438150" cy="498475"/>
            <a:chOff x="313" y="1497"/>
            <a:chExt cx="1152" cy="1014"/>
          </a:xfrm>
        </p:grpSpPr>
        <p:pic>
          <p:nvPicPr>
            <p:cNvPr id="56359" name="Picture 354" descr="laptop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6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3514725" y="3732213"/>
            <a:ext cx="102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1523" name="Oval 23"/>
          <p:cNvSpPr>
            <a:spLocks noChangeArrowheads="1"/>
          </p:cNvSpPr>
          <p:nvPr/>
        </p:nvSpPr>
        <p:spPr bwMode="auto">
          <a:xfrm>
            <a:off x="4206876" y="4195764"/>
            <a:ext cx="1960563" cy="1798637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6339" name="Group 361"/>
          <p:cNvGrpSpPr>
            <a:grpSpLocks/>
          </p:cNvGrpSpPr>
          <p:nvPr/>
        </p:nvGrpSpPr>
        <p:grpSpPr bwMode="auto">
          <a:xfrm>
            <a:off x="5273676" y="4622801"/>
            <a:ext cx="639763" cy="581025"/>
            <a:chOff x="2967" y="478"/>
            <a:chExt cx="788" cy="625"/>
          </a:xfrm>
        </p:grpSpPr>
        <p:pic>
          <p:nvPicPr>
            <p:cNvPr id="5635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0" name="Group 356"/>
          <p:cNvGrpSpPr>
            <a:grpSpLocks/>
          </p:cNvGrpSpPr>
          <p:nvPr/>
        </p:nvGrpSpPr>
        <p:grpSpPr bwMode="auto">
          <a:xfrm>
            <a:off x="5516563" y="5181601"/>
            <a:ext cx="436562" cy="498475"/>
            <a:chOff x="313" y="1497"/>
            <a:chExt cx="1152" cy="1014"/>
          </a:xfrm>
        </p:grpSpPr>
        <p:pic>
          <p:nvPicPr>
            <p:cNvPr id="56355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6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1" name="Group 403"/>
          <p:cNvGrpSpPr>
            <a:grpSpLocks/>
          </p:cNvGrpSpPr>
          <p:nvPr/>
        </p:nvGrpSpPr>
        <p:grpSpPr bwMode="auto">
          <a:xfrm>
            <a:off x="5059363" y="5172076"/>
            <a:ext cx="569912" cy="544513"/>
            <a:chOff x="2751" y="1851"/>
            <a:chExt cx="462" cy="478"/>
          </a:xfrm>
        </p:grpSpPr>
        <p:pic>
          <p:nvPicPr>
            <p:cNvPr id="56353" name="Picture 364" descr="iphone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4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2" name="Group 356"/>
          <p:cNvGrpSpPr>
            <a:grpSpLocks/>
          </p:cNvGrpSpPr>
          <p:nvPr/>
        </p:nvGrpSpPr>
        <p:grpSpPr bwMode="auto">
          <a:xfrm>
            <a:off x="4602163" y="5191126"/>
            <a:ext cx="436562" cy="498475"/>
            <a:chOff x="313" y="1497"/>
            <a:chExt cx="1152" cy="1014"/>
          </a:xfrm>
        </p:grpSpPr>
        <p:pic>
          <p:nvPicPr>
            <p:cNvPr id="56351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6343" name="Group 356"/>
          <p:cNvGrpSpPr>
            <a:grpSpLocks/>
          </p:cNvGrpSpPr>
          <p:nvPr/>
        </p:nvGrpSpPr>
        <p:grpSpPr bwMode="auto">
          <a:xfrm>
            <a:off x="4551363" y="4602164"/>
            <a:ext cx="436562" cy="498475"/>
            <a:chOff x="313" y="1497"/>
            <a:chExt cx="1152" cy="1014"/>
          </a:xfrm>
        </p:grpSpPr>
        <p:pic>
          <p:nvPicPr>
            <p:cNvPr id="56349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50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4727575" y="3794125"/>
            <a:ext cx="738188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56345" name="Group 403"/>
          <p:cNvGrpSpPr>
            <a:grpSpLocks/>
          </p:cNvGrpSpPr>
          <p:nvPr/>
        </p:nvGrpSpPr>
        <p:grpSpPr bwMode="auto">
          <a:xfrm>
            <a:off x="4846639" y="4246563"/>
            <a:ext cx="568325" cy="544512"/>
            <a:chOff x="2751" y="1851"/>
            <a:chExt cx="462" cy="478"/>
          </a:xfrm>
        </p:grpSpPr>
        <p:pic>
          <p:nvPicPr>
            <p:cNvPr id="56347" name="Picture 364" descr="iphone_stylized_small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48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6346" name="Picture 19" descr="underline_base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969964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802.11: Channels, association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802.11b: </a:t>
            </a:r>
            <a:r>
              <a:rPr lang="th-TH" sz="2400" dirty="0">
                <a:latin typeface="Gill Sans MT" charset="0"/>
              </a:rPr>
              <a:t>คลื่นความถี่ช่วง </a:t>
            </a:r>
            <a:r>
              <a:rPr lang="en-US" sz="2400" dirty="0">
                <a:latin typeface="Gill Sans MT" charset="0"/>
              </a:rPr>
              <a:t>2.4GHz-2.485GHz </a:t>
            </a:r>
            <a:r>
              <a:rPr lang="th-TH" sz="2400" dirty="0">
                <a:latin typeface="Gill Sans MT" charset="0"/>
              </a:rPr>
              <a:t>แบ่งออกเป็น</a:t>
            </a:r>
            <a:r>
              <a:rPr lang="en-US" sz="2400" dirty="0">
                <a:latin typeface="Gill Sans MT" charset="0"/>
              </a:rPr>
              <a:t> 11 </a:t>
            </a:r>
            <a:r>
              <a:rPr lang="th-TH" sz="2400" dirty="0">
                <a:latin typeface="Gill Sans MT" charset="0"/>
              </a:rPr>
              <a:t>ช่องสัญญาณความถี่ </a:t>
            </a:r>
            <a:r>
              <a:rPr lang="en-US" sz="2400" dirty="0">
                <a:latin typeface="Gill Sans MT" charset="0"/>
              </a:rPr>
              <a:t>(channels)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AP admin </a:t>
            </a:r>
            <a:r>
              <a:rPr lang="th-TH" dirty="0" smtClean="0">
                <a:latin typeface="Gill Sans MT" charset="0"/>
              </a:rPr>
              <a:t>เลือก </a:t>
            </a:r>
            <a:r>
              <a:rPr lang="en-US" dirty="0" smtClean="0">
                <a:latin typeface="Gill Sans MT" charset="0"/>
              </a:rPr>
              <a:t>Channel </a:t>
            </a:r>
            <a:r>
              <a:rPr lang="th-TH" dirty="0" smtClean="0">
                <a:latin typeface="Gill Sans MT" charset="0"/>
              </a:rPr>
              <a:t>ของ</a:t>
            </a:r>
            <a:r>
              <a:rPr lang="en-US" dirty="0" smtClean="0">
                <a:latin typeface="Gill Sans MT" charset="0"/>
              </a:rPr>
              <a:t> AP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interference: AP </a:t>
            </a:r>
            <a:r>
              <a:rPr lang="th-TH" dirty="0" smtClean="0">
                <a:latin typeface="Gill Sans MT" charset="0"/>
              </a:rPr>
              <a:t>ใกล้เคียงอาจจะเลือก</a:t>
            </a:r>
            <a:r>
              <a:rPr lang="en-US" dirty="0" smtClean="0">
                <a:latin typeface="Gill Sans MT" charset="0"/>
              </a:rPr>
              <a:t> channel </a:t>
            </a:r>
            <a:r>
              <a:rPr lang="th-TH" dirty="0" smtClean="0">
                <a:latin typeface="Gill Sans MT" charset="0"/>
              </a:rPr>
              <a:t>เดียวกัน</a:t>
            </a:r>
            <a:endParaRPr lang="en-US" dirty="0" smtClean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th-TH" dirty="0" smtClean="0">
                <a:latin typeface="Gill Sans MT" charset="0"/>
              </a:rPr>
              <a:t>โฮสต์ต้องเลือกว่าจะเชื่อมต่อกับ </a:t>
            </a:r>
            <a:r>
              <a:rPr lang="en-US" dirty="0" smtClean="0">
                <a:latin typeface="Gill Sans MT" charset="0"/>
              </a:rPr>
              <a:t>AP </a:t>
            </a:r>
            <a:r>
              <a:rPr lang="th-TH" dirty="0" smtClean="0">
                <a:latin typeface="Gill Sans MT" charset="0"/>
              </a:rPr>
              <a:t>ใด</a:t>
            </a:r>
            <a:endParaRPr lang="en-US" dirty="0" smtClean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th-TH" dirty="0" smtClean="0">
                <a:latin typeface="Gill Sans MT" charset="0"/>
              </a:rPr>
              <a:t>สแกนหา </a:t>
            </a:r>
            <a:r>
              <a:rPr lang="en-US" dirty="0" smtClean="0">
                <a:latin typeface="Gill Sans MT" charset="0"/>
              </a:rPr>
              <a:t>channels</a:t>
            </a:r>
            <a:r>
              <a:rPr lang="th-TH" dirty="0" smtClean="0">
                <a:latin typeface="Gill Sans MT" charset="0"/>
              </a:rPr>
              <a:t> โดยการหา </a:t>
            </a:r>
            <a:r>
              <a:rPr lang="en-US" dirty="0" smtClean="0">
                <a:latin typeface="Gill Sans MT" charset="0"/>
              </a:rPr>
              <a:t>beacon frame </a:t>
            </a:r>
            <a:r>
              <a:rPr lang="th-TH" dirty="0" smtClean="0">
                <a:latin typeface="Gill Sans MT" charset="0"/>
              </a:rPr>
              <a:t>ของ </a:t>
            </a:r>
            <a:r>
              <a:rPr lang="en-US" dirty="0" smtClean="0">
                <a:latin typeface="Gill Sans MT" charset="0"/>
              </a:rPr>
              <a:t>AP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latin typeface="Gill Sans MT" charset="0"/>
              </a:rPr>
              <a:t>เลือก </a:t>
            </a:r>
            <a:r>
              <a:rPr lang="en-US" dirty="0" smtClean="0">
                <a:latin typeface="Gill Sans MT" charset="0"/>
              </a:rPr>
              <a:t>AP </a:t>
            </a:r>
            <a:r>
              <a:rPr lang="th-TH" dirty="0" smtClean="0">
                <a:latin typeface="Gill Sans MT" charset="0"/>
              </a:rPr>
              <a:t>ที่จะเชื่อมต่อ</a:t>
            </a:r>
            <a:r>
              <a:rPr lang="en-US" dirty="0" smtClean="0">
                <a:latin typeface="Gill Sans MT" charset="0"/>
              </a:rPr>
              <a:t> </a:t>
            </a:r>
            <a:r>
              <a:rPr lang="th-TH" dirty="0" smtClean="0">
                <a:latin typeface="Gill Sans MT" charset="0"/>
              </a:rPr>
              <a:t>จาก </a:t>
            </a:r>
            <a:r>
              <a:rPr lang="en-US" dirty="0" smtClean="0">
                <a:latin typeface="Gill Sans MT" charset="0"/>
              </a:rPr>
              <a:t>SSID </a:t>
            </a:r>
            <a:r>
              <a:rPr lang="th-TH" dirty="0" smtClean="0">
                <a:latin typeface="Gill Sans MT" charset="0"/>
              </a:rPr>
              <a:t>ที่ระบุใน </a:t>
            </a:r>
            <a:r>
              <a:rPr lang="en-US" dirty="0" smtClean="0">
                <a:latin typeface="Gill Sans MT" charset="0"/>
              </a:rPr>
              <a:t>beacon frame</a:t>
            </a:r>
          </a:p>
          <a:p>
            <a:pPr lvl="1">
              <a:lnSpc>
                <a:spcPct val="90000"/>
              </a:lnSpc>
            </a:pPr>
            <a:r>
              <a:rPr lang="th-TH" dirty="0" smtClean="0">
                <a:latin typeface="Gill Sans MT" charset="0"/>
              </a:rPr>
              <a:t>อาจจะต้องมีการใส่รหัส</a:t>
            </a:r>
            <a:endParaRPr lang="en-US" dirty="0" smtClean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latin typeface="Gill Sans MT" charset="0"/>
              </a:rPr>
              <a:t>DHCP</a:t>
            </a:r>
            <a:endParaRPr lang="en-US" altLang="ja-JP" dirty="0" smtClean="0">
              <a:latin typeface="Gill Sans MT" charset="0"/>
            </a:endParaRPr>
          </a:p>
          <a:p>
            <a:pPr>
              <a:lnSpc>
                <a:spcPct val="90000"/>
              </a:lnSpc>
            </a:pPr>
            <a:endParaRPr lang="en-US" dirty="0" smtClean="0">
              <a:latin typeface="Gill Sans MT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2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57163"/>
            <a:ext cx="81121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802.11: passive/active scanning</a:t>
            </a:r>
          </a:p>
        </p:txBody>
      </p:sp>
      <p:sp>
        <p:nvSpPr>
          <p:cNvPr id="23557" name="Oval 80"/>
          <p:cNvSpPr>
            <a:spLocks noChangeArrowheads="1"/>
          </p:cNvSpPr>
          <p:nvPr/>
        </p:nvSpPr>
        <p:spPr bwMode="auto">
          <a:xfrm>
            <a:off x="3732213" y="1484314"/>
            <a:ext cx="2335212" cy="2224087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>
              <a:latin typeface="Comic Sans MS" charset="0"/>
              <a:ea typeface="ＭＳ Ｐゴシック" charset="0"/>
            </a:endParaRPr>
          </a:p>
        </p:txBody>
      </p:sp>
      <p:sp>
        <p:nvSpPr>
          <p:cNvPr id="23558" name="Oval 81"/>
          <p:cNvSpPr>
            <a:spLocks noChangeArrowheads="1"/>
          </p:cNvSpPr>
          <p:nvPr/>
        </p:nvSpPr>
        <p:spPr bwMode="auto">
          <a:xfrm>
            <a:off x="1876426" y="1419225"/>
            <a:ext cx="2335213" cy="2224088"/>
          </a:xfrm>
          <a:prstGeom prst="ellipse">
            <a:avLst/>
          </a:prstGeom>
          <a:solidFill>
            <a:srgbClr val="00CCFF">
              <a:alpha val="4901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>
              <a:latin typeface="Arial" charset="0"/>
              <a:ea typeface="ＭＳ Ｐゴシック" charset="0"/>
            </a:endParaRPr>
          </a:p>
        </p:txBody>
      </p:sp>
      <p:sp>
        <p:nvSpPr>
          <p:cNvPr id="23559" name="Text Box 82"/>
          <p:cNvSpPr txBox="1">
            <a:spLocks noChangeArrowheads="1"/>
          </p:cNvSpPr>
          <p:nvPr/>
        </p:nvSpPr>
        <p:spPr bwMode="auto">
          <a:xfrm>
            <a:off x="5102225" y="2536825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AP 2</a:t>
            </a:r>
          </a:p>
        </p:txBody>
      </p:sp>
      <p:sp>
        <p:nvSpPr>
          <p:cNvPr id="23560" name="Text Box 83"/>
          <p:cNvSpPr txBox="1">
            <a:spLocks noChangeArrowheads="1"/>
          </p:cNvSpPr>
          <p:nvPr/>
        </p:nvSpPr>
        <p:spPr bwMode="auto">
          <a:xfrm>
            <a:off x="3363913" y="2190750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 sz="1600">
              <a:latin typeface="Arial" charset="0"/>
            </a:endParaRPr>
          </a:p>
        </p:txBody>
      </p:sp>
      <p:sp>
        <p:nvSpPr>
          <p:cNvPr id="23561" name="Text Box 84"/>
          <p:cNvSpPr txBox="1">
            <a:spLocks noChangeArrowheads="1"/>
          </p:cNvSpPr>
          <p:nvPr/>
        </p:nvSpPr>
        <p:spPr bwMode="auto">
          <a:xfrm>
            <a:off x="2370139" y="2547939"/>
            <a:ext cx="62388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AP 1</a:t>
            </a:r>
          </a:p>
        </p:txBody>
      </p:sp>
      <p:sp>
        <p:nvSpPr>
          <p:cNvPr id="23562" name="Text Box 85"/>
          <p:cNvSpPr txBox="1">
            <a:spLocks noChangeArrowheads="1"/>
          </p:cNvSpPr>
          <p:nvPr/>
        </p:nvSpPr>
        <p:spPr bwMode="auto">
          <a:xfrm>
            <a:off x="3729039" y="3206750"/>
            <a:ext cx="446087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3563" name="Text Box 87"/>
          <p:cNvSpPr txBox="1">
            <a:spLocks noChangeArrowheads="1"/>
          </p:cNvSpPr>
          <p:nvPr/>
        </p:nvSpPr>
        <p:spPr bwMode="auto">
          <a:xfrm>
            <a:off x="4519613" y="1541463"/>
            <a:ext cx="766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23564" name="Text Box 88"/>
          <p:cNvSpPr txBox="1">
            <a:spLocks noChangeArrowheads="1"/>
          </p:cNvSpPr>
          <p:nvPr/>
        </p:nvSpPr>
        <p:spPr bwMode="auto">
          <a:xfrm>
            <a:off x="2703514" y="1490664"/>
            <a:ext cx="7651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23565" name="Line 130"/>
          <p:cNvSpPr>
            <a:spLocks noChangeShapeType="1"/>
          </p:cNvSpPr>
          <p:nvPr/>
        </p:nvSpPr>
        <p:spPr bwMode="auto">
          <a:xfrm>
            <a:off x="3225801" y="2571751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3566" name="Line 131"/>
          <p:cNvSpPr>
            <a:spLocks noChangeShapeType="1"/>
          </p:cNvSpPr>
          <p:nvPr/>
        </p:nvSpPr>
        <p:spPr bwMode="auto">
          <a:xfrm flipH="1">
            <a:off x="4113214" y="2587626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3567" name="Line 132"/>
          <p:cNvSpPr>
            <a:spLocks noChangeShapeType="1"/>
          </p:cNvSpPr>
          <p:nvPr/>
        </p:nvSpPr>
        <p:spPr bwMode="auto">
          <a:xfrm flipH="1">
            <a:off x="4311651" y="2919414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3568" name="Line 133"/>
          <p:cNvSpPr>
            <a:spLocks noChangeShapeType="1"/>
          </p:cNvSpPr>
          <p:nvPr/>
        </p:nvSpPr>
        <p:spPr bwMode="auto">
          <a:xfrm flipV="1">
            <a:off x="4267201" y="2740026"/>
            <a:ext cx="644525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60432" name="Group 134"/>
          <p:cNvGrpSpPr>
            <a:grpSpLocks/>
          </p:cNvGrpSpPr>
          <p:nvPr/>
        </p:nvGrpSpPr>
        <p:grpSpPr bwMode="auto">
          <a:xfrm>
            <a:off x="4422776" y="2489200"/>
            <a:ext cx="282575" cy="304800"/>
            <a:chOff x="1255" y="3461"/>
            <a:chExt cx="178" cy="192"/>
          </a:xfrm>
        </p:grpSpPr>
        <p:sp>
          <p:nvSpPr>
            <p:cNvPr id="23631" name="Oval 135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632" name="Text Box 136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latin typeface="Arial" charset="0"/>
                </a:rPr>
                <a:t>1</a:t>
              </a:r>
            </a:p>
          </p:txBody>
        </p:sp>
      </p:grpSp>
      <p:grpSp>
        <p:nvGrpSpPr>
          <p:cNvPr id="60433" name="Group 137"/>
          <p:cNvGrpSpPr>
            <a:grpSpLocks/>
          </p:cNvGrpSpPr>
          <p:nvPr/>
        </p:nvGrpSpPr>
        <p:grpSpPr bwMode="auto">
          <a:xfrm>
            <a:off x="4335464" y="2746375"/>
            <a:ext cx="282575" cy="304800"/>
            <a:chOff x="1851" y="2490"/>
            <a:chExt cx="178" cy="192"/>
          </a:xfrm>
        </p:grpSpPr>
        <p:sp>
          <p:nvSpPr>
            <p:cNvPr id="23629" name="Oval 138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630" name="Text Box 139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latin typeface="Arial" charset="0"/>
                </a:rPr>
                <a:t>2</a:t>
              </a:r>
            </a:p>
          </p:txBody>
        </p:sp>
      </p:grpSp>
      <p:grpSp>
        <p:nvGrpSpPr>
          <p:cNvPr id="60434" name="Group 140"/>
          <p:cNvGrpSpPr>
            <a:grpSpLocks/>
          </p:cNvGrpSpPr>
          <p:nvPr/>
        </p:nvGrpSpPr>
        <p:grpSpPr bwMode="auto">
          <a:xfrm>
            <a:off x="4621214" y="2852738"/>
            <a:ext cx="282575" cy="304800"/>
            <a:chOff x="1851" y="2490"/>
            <a:chExt cx="178" cy="192"/>
          </a:xfrm>
        </p:grpSpPr>
        <p:sp>
          <p:nvSpPr>
            <p:cNvPr id="23627" name="Oval 141"/>
            <p:cNvSpPr>
              <a:spLocks noChangeArrowheads="1"/>
            </p:cNvSpPr>
            <p:nvPr/>
          </p:nvSpPr>
          <p:spPr bwMode="auto">
            <a:xfrm>
              <a:off x="1861" y="251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628" name="Text Box 142"/>
            <p:cNvSpPr txBox="1">
              <a:spLocks noChangeArrowheads="1"/>
            </p:cNvSpPr>
            <p:nvPr/>
          </p:nvSpPr>
          <p:spPr bwMode="auto">
            <a:xfrm>
              <a:off x="1851" y="249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latin typeface="Arial" charset="0"/>
                </a:rPr>
                <a:t>3</a:t>
              </a:r>
            </a:p>
          </p:txBody>
        </p:sp>
      </p:grpSp>
      <p:grpSp>
        <p:nvGrpSpPr>
          <p:cNvPr id="60435" name="Group 143"/>
          <p:cNvGrpSpPr>
            <a:grpSpLocks/>
          </p:cNvGrpSpPr>
          <p:nvPr/>
        </p:nvGrpSpPr>
        <p:grpSpPr bwMode="auto">
          <a:xfrm>
            <a:off x="3255964" y="2462213"/>
            <a:ext cx="282575" cy="304800"/>
            <a:chOff x="1255" y="3461"/>
            <a:chExt cx="178" cy="192"/>
          </a:xfrm>
        </p:grpSpPr>
        <p:sp>
          <p:nvSpPr>
            <p:cNvPr id="23625" name="Oval 144"/>
            <p:cNvSpPr>
              <a:spLocks noChangeArrowheads="1"/>
            </p:cNvSpPr>
            <p:nvPr/>
          </p:nvSpPr>
          <p:spPr bwMode="auto">
            <a:xfrm>
              <a:off x="1274" y="3494"/>
              <a:ext cx="151" cy="1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626" name="Text Box 145"/>
            <p:cNvSpPr txBox="1">
              <a:spLocks noChangeArrowheads="1"/>
            </p:cNvSpPr>
            <p:nvPr/>
          </p:nvSpPr>
          <p:spPr bwMode="auto">
            <a:xfrm>
              <a:off x="1255" y="346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 b="1">
                  <a:latin typeface="Arial" charset="0"/>
                </a:rPr>
                <a:t>1</a:t>
              </a:r>
            </a:p>
          </p:txBody>
        </p:sp>
      </p:grpSp>
      <p:sp>
        <p:nvSpPr>
          <p:cNvPr id="23573" name="Text Box 146"/>
          <p:cNvSpPr txBox="1">
            <a:spLocks noChangeArrowheads="1"/>
          </p:cNvSpPr>
          <p:nvPr/>
        </p:nvSpPr>
        <p:spPr bwMode="auto">
          <a:xfrm>
            <a:off x="1789114" y="3703639"/>
            <a:ext cx="411638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passive scanning:</a:t>
            </a:r>
            <a:r>
              <a:rPr lang="en-US" sz="2400" u="sng" dirty="0">
                <a:solidFill>
                  <a:srgbClr val="C00000"/>
                </a:solidFill>
                <a:latin typeface="Gill Sans MT" charset="0"/>
              </a:rPr>
              <a:t> 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</a:rPr>
              <a:t>beacon frames </a:t>
            </a:r>
            <a:r>
              <a:rPr lang="th-TH" dirty="0">
                <a:latin typeface="Gill Sans MT" charset="0"/>
              </a:rPr>
              <a:t>ส่งมาจาก </a:t>
            </a:r>
            <a:r>
              <a:rPr lang="en-US" dirty="0">
                <a:latin typeface="Gill Sans MT" charset="0"/>
              </a:rPr>
              <a:t>APs</a:t>
            </a: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</a:rPr>
              <a:t>H1 </a:t>
            </a:r>
            <a:r>
              <a:rPr lang="th-TH" dirty="0">
                <a:latin typeface="Gill Sans MT" charset="0"/>
              </a:rPr>
              <a:t>ส่ง </a:t>
            </a:r>
            <a:r>
              <a:rPr lang="en-US" dirty="0">
                <a:latin typeface="Gill Sans MT" charset="0"/>
              </a:rPr>
              <a:t>Request frame </a:t>
            </a:r>
            <a:r>
              <a:rPr lang="th-TH" dirty="0">
                <a:latin typeface="Gill Sans MT" charset="0"/>
              </a:rPr>
              <a:t>ไปให้ </a:t>
            </a:r>
            <a:r>
              <a:rPr lang="en-US" dirty="0">
                <a:latin typeface="Gill Sans MT" charset="0"/>
              </a:rPr>
              <a:t>AP </a:t>
            </a:r>
            <a:r>
              <a:rPr lang="th-TH" dirty="0">
                <a:latin typeface="Gill Sans MT" charset="0"/>
              </a:rPr>
              <a:t>ที่ต้องการจะเชื่อมต่อ</a:t>
            </a:r>
            <a:endParaRPr lang="en-US" dirty="0">
              <a:latin typeface="Gill Sans MT" charset="0"/>
            </a:endParaRPr>
          </a:p>
          <a:p>
            <a:pPr eaLnBrk="1" hangingPunct="1">
              <a:buFontTx/>
              <a:buAutoNum type="arabicParenBoth"/>
              <a:defRPr/>
            </a:pPr>
            <a:r>
              <a:rPr lang="en-US" dirty="0">
                <a:latin typeface="Gill Sans MT" charset="0"/>
              </a:rPr>
              <a:t>AP </a:t>
            </a:r>
            <a:r>
              <a:rPr lang="th-TH" dirty="0">
                <a:latin typeface="Gill Sans MT" charset="0"/>
              </a:rPr>
              <a:t>ที่ได้รับ </a:t>
            </a:r>
            <a:r>
              <a:rPr lang="en-US" dirty="0">
                <a:latin typeface="Gill Sans MT" charset="0"/>
              </a:rPr>
              <a:t>request </a:t>
            </a:r>
            <a:r>
              <a:rPr lang="th-TH" dirty="0">
                <a:latin typeface="Gill Sans MT" charset="0"/>
              </a:rPr>
              <a:t>ส่ง </a:t>
            </a:r>
            <a:r>
              <a:rPr lang="en-US" dirty="0">
                <a:latin typeface="Gill Sans MT" charset="0"/>
              </a:rPr>
              <a:t>Response frame </a:t>
            </a:r>
            <a:r>
              <a:rPr lang="th-TH" dirty="0">
                <a:latin typeface="Gill Sans MT" charset="0"/>
              </a:rPr>
              <a:t>กลับมาให้</a:t>
            </a:r>
            <a:r>
              <a:rPr lang="en-US" dirty="0">
                <a:latin typeface="Gill Sans MT" charset="0"/>
              </a:rPr>
              <a:t> H1</a:t>
            </a:r>
          </a:p>
        </p:txBody>
      </p:sp>
      <p:grpSp>
        <p:nvGrpSpPr>
          <p:cNvPr id="60437" name="Group 361"/>
          <p:cNvGrpSpPr>
            <a:grpSpLocks/>
          </p:cNvGrpSpPr>
          <p:nvPr/>
        </p:nvGrpSpPr>
        <p:grpSpPr bwMode="auto">
          <a:xfrm>
            <a:off x="2784475" y="2092326"/>
            <a:ext cx="649288" cy="561975"/>
            <a:chOff x="2967" y="478"/>
            <a:chExt cx="788" cy="625"/>
          </a:xfrm>
        </p:grpSpPr>
        <p:pic>
          <p:nvPicPr>
            <p:cNvPr id="6048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8" name="Group 361"/>
          <p:cNvGrpSpPr>
            <a:grpSpLocks/>
          </p:cNvGrpSpPr>
          <p:nvPr/>
        </p:nvGrpSpPr>
        <p:grpSpPr bwMode="auto">
          <a:xfrm>
            <a:off x="4694239" y="2112964"/>
            <a:ext cx="649287" cy="561975"/>
            <a:chOff x="2967" y="478"/>
            <a:chExt cx="788" cy="625"/>
          </a:xfrm>
        </p:grpSpPr>
        <p:pic>
          <p:nvPicPr>
            <p:cNvPr id="60484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5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39" name="Group 356"/>
          <p:cNvGrpSpPr>
            <a:grpSpLocks/>
          </p:cNvGrpSpPr>
          <p:nvPr/>
        </p:nvGrpSpPr>
        <p:grpSpPr bwMode="auto">
          <a:xfrm>
            <a:off x="3729038" y="2519364"/>
            <a:ext cx="436562" cy="498475"/>
            <a:chOff x="313" y="1497"/>
            <a:chExt cx="1152" cy="1014"/>
          </a:xfrm>
        </p:grpSpPr>
        <p:pic>
          <p:nvPicPr>
            <p:cNvPr id="60482" name="Picture 354" descr="laptop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83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42038" y="1390651"/>
            <a:ext cx="4297362" cy="4422359"/>
            <a:chOff x="4618038" y="1390650"/>
            <a:chExt cx="4297362" cy="4421952"/>
          </a:xfrm>
        </p:grpSpPr>
        <p:sp>
          <p:nvSpPr>
            <p:cNvPr id="23579" name="Oval 6"/>
            <p:cNvSpPr>
              <a:spLocks noChangeArrowheads="1"/>
            </p:cNvSpPr>
            <p:nvPr/>
          </p:nvSpPr>
          <p:spPr bwMode="auto">
            <a:xfrm>
              <a:off x="6580188" y="1455732"/>
              <a:ext cx="2335212" cy="2223883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580" name="Oval 7"/>
            <p:cNvSpPr>
              <a:spLocks noChangeArrowheads="1"/>
            </p:cNvSpPr>
            <p:nvPr/>
          </p:nvSpPr>
          <p:spPr bwMode="auto">
            <a:xfrm>
              <a:off x="4724400" y="1390650"/>
              <a:ext cx="2335213" cy="2223884"/>
            </a:xfrm>
            <a:prstGeom prst="ellipse">
              <a:avLst/>
            </a:prstGeom>
            <a:solidFill>
              <a:srgbClr val="00CCFF">
                <a:alpha val="4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81" name="Text Box 8"/>
            <p:cNvSpPr txBox="1">
              <a:spLocks noChangeArrowheads="1"/>
            </p:cNvSpPr>
            <p:nvPr/>
          </p:nvSpPr>
          <p:spPr bwMode="auto">
            <a:xfrm>
              <a:off x="7961313" y="2406557"/>
              <a:ext cx="623887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AP 2</a:t>
              </a:r>
            </a:p>
          </p:txBody>
        </p:sp>
        <p:sp>
          <p:nvSpPr>
            <p:cNvPr id="23582" name="Text Box 9"/>
            <p:cNvSpPr txBox="1">
              <a:spLocks noChangeArrowheads="1"/>
            </p:cNvSpPr>
            <p:nvPr/>
          </p:nvSpPr>
          <p:spPr bwMode="auto">
            <a:xfrm>
              <a:off x="6211888" y="2162104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>
                <a:latin typeface="Arial" charset="0"/>
              </a:endParaRPr>
            </a:p>
          </p:txBody>
        </p:sp>
        <p:sp>
          <p:nvSpPr>
            <p:cNvPr id="23583" name="Text Box 10"/>
            <p:cNvSpPr txBox="1">
              <a:spLocks noChangeArrowheads="1"/>
            </p:cNvSpPr>
            <p:nvPr/>
          </p:nvSpPr>
          <p:spPr bwMode="auto">
            <a:xfrm>
              <a:off x="5289550" y="2590690"/>
              <a:ext cx="623888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AP 1</a:t>
              </a:r>
            </a:p>
          </p:txBody>
        </p:sp>
        <p:sp>
          <p:nvSpPr>
            <p:cNvPr id="23584" name="Text Box 11"/>
            <p:cNvSpPr txBox="1">
              <a:spLocks noChangeArrowheads="1"/>
            </p:cNvSpPr>
            <p:nvPr/>
          </p:nvSpPr>
          <p:spPr bwMode="auto">
            <a:xfrm>
              <a:off x="6577013" y="3178011"/>
              <a:ext cx="446087" cy="338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H1</a:t>
              </a:r>
            </a:p>
          </p:txBody>
        </p:sp>
        <p:sp>
          <p:nvSpPr>
            <p:cNvPr id="23585" name="Text Box 12"/>
            <p:cNvSpPr txBox="1">
              <a:spLocks noChangeArrowheads="1"/>
            </p:cNvSpPr>
            <p:nvPr/>
          </p:nvSpPr>
          <p:spPr bwMode="auto">
            <a:xfrm>
              <a:off x="8218488" y="2981179"/>
              <a:ext cx="184150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1600">
                <a:latin typeface="Arial" charset="0"/>
              </a:endParaRPr>
            </a:p>
          </p:txBody>
        </p:sp>
        <p:sp>
          <p:nvSpPr>
            <p:cNvPr id="23586" name="Text Box 13"/>
            <p:cNvSpPr txBox="1">
              <a:spLocks noChangeArrowheads="1"/>
            </p:cNvSpPr>
            <p:nvPr/>
          </p:nvSpPr>
          <p:spPr bwMode="auto">
            <a:xfrm>
              <a:off x="7367588" y="1512877"/>
              <a:ext cx="766762" cy="336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BBS 2</a:t>
              </a:r>
            </a:p>
          </p:txBody>
        </p:sp>
        <p:sp>
          <p:nvSpPr>
            <p:cNvPr id="23587" name="Text Box 14"/>
            <p:cNvSpPr txBox="1">
              <a:spLocks noChangeArrowheads="1"/>
            </p:cNvSpPr>
            <p:nvPr/>
          </p:nvSpPr>
          <p:spPr bwMode="auto">
            <a:xfrm>
              <a:off x="5551488" y="1462081"/>
              <a:ext cx="765175" cy="338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>
                  <a:latin typeface="Arial" charset="0"/>
                  <a:cs typeface="Arial" charset="0"/>
                </a:rPr>
                <a:t>BBS 1</a:t>
              </a:r>
            </a:p>
          </p:txBody>
        </p:sp>
        <p:sp>
          <p:nvSpPr>
            <p:cNvPr id="60451" name="Freeform 56"/>
            <p:cNvSpPr>
              <a:spLocks/>
            </p:cNvSpPr>
            <p:nvPr/>
          </p:nvSpPr>
          <p:spPr bwMode="auto">
            <a:xfrm>
              <a:off x="6837363" y="2466975"/>
              <a:ext cx="869950" cy="225425"/>
            </a:xfrm>
            <a:custGeom>
              <a:avLst/>
              <a:gdLst>
                <a:gd name="T0" fmla="*/ 0 w 548"/>
                <a:gd name="T1" fmla="*/ 2147483647 h 142"/>
                <a:gd name="T2" fmla="*/ 0 w 548"/>
                <a:gd name="T3" fmla="*/ 0 h 142"/>
                <a:gd name="T4" fmla="*/ 2147483647 w 548"/>
                <a:gd name="T5" fmla="*/ 0 h 1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48" h="142">
                  <a:moveTo>
                    <a:pt x="0" y="142"/>
                  </a:moveTo>
                  <a:lnTo>
                    <a:pt x="0" y="0"/>
                  </a:lnTo>
                  <a:lnTo>
                    <a:pt x="54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57"/>
            <p:cNvSpPr>
              <a:spLocks noChangeShapeType="1"/>
            </p:cNvSpPr>
            <p:nvPr/>
          </p:nvSpPr>
          <p:spPr bwMode="auto">
            <a:xfrm flipH="1">
              <a:off x="6011863" y="2466876"/>
              <a:ext cx="823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590" name="Line 58"/>
            <p:cNvSpPr>
              <a:spLocks noChangeShapeType="1"/>
            </p:cNvSpPr>
            <p:nvPr/>
          </p:nvSpPr>
          <p:spPr bwMode="auto">
            <a:xfrm>
              <a:off x="6073775" y="254306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591" name="Line 59"/>
            <p:cNvSpPr>
              <a:spLocks noChangeShapeType="1"/>
            </p:cNvSpPr>
            <p:nvPr/>
          </p:nvSpPr>
          <p:spPr bwMode="auto">
            <a:xfrm flipH="1">
              <a:off x="6961188" y="2558943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7159625" y="2890700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V="1">
              <a:off x="7115175" y="2711329"/>
              <a:ext cx="644525" cy="225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0457" name="Group 62"/>
            <p:cNvGrpSpPr>
              <a:grpSpLocks/>
            </p:cNvGrpSpPr>
            <p:nvPr/>
          </p:nvGrpSpPr>
          <p:grpSpPr bwMode="auto">
            <a:xfrm>
              <a:off x="6686550" y="2295525"/>
              <a:ext cx="282575" cy="304800"/>
              <a:chOff x="1255" y="3461"/>
              <a:chExt cx="178" cy="192"/>
            </a:xfrm>
          </p:grpSpPr>
          <p:sp>
            <p:nvSpPr>
              <p:cNvPr id="23617" name="Oval 63"/>
              <p:cNvSpPr>
                <a:spLocks noChangeArrowheads="1"/>
              </p:cNvSpPr>
              <p:nvPr/>
            </p:nvSpPr>
            <p:spPr bwMode="auto">
              <a:xfrm>
                <a:off x="1274" y="349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618" name="Text Box 64"/>
              <p:cNvSpPr txBox="1">
                <a:spLocks noChangeArrowheads="1"/>
              </p:cNvSpPr>
              <p:nvPr/>
            </p:nvSpPr>
            <p:spPr bwMode="auto">
              <a:xfrm>
                <a:off x="1255" y="346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60458" name="Group 65"/>
            <p:cNvGrpSpPr>
              <a:grpSpLocks/>
            </p:cNvGrpSpPr>
            <p:nvPr/>
          </p:nvGrpSpPr>
          <p:grpSpPr bwMode="auto">
            <a:xfrm>
              <a:off x="7258050" y="2492375"/>
              <a:ext cx="282575" cy="304800"/>
              <a:chOff x="1851" y="2490"/>
              <a:chExt cx="178" cy="192"/>
            </a:xfrm>
          </p:grpSpPr>
          <p:sp>
            <p:nvSpPr>
              <p:cNvPr id="23615" name="Oval 66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616" name="Text Box 67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60459" name="Group 68"/>
            <p:cNvGrpSpPr>
              <a:grpSpLocks/>
            </p:cNvGrpSpPr>
            <p:nvPr/>
          </p:nvGrpSpPr>
          <p:grpSpPr bwMode="auto">
            <a:xfrm>
              <a:off x="6180138" y="2509838"/>
              <a:ext cx="282575" cy="304800"/>
              <a:chOff x="1851" y="2490"/>
              <a:chExt cx="178" cy="192"/>
            </a:xfrm>
          </p:grpSpPr>
          <p:sp>
            <p:nvSpPr>
              <p:cNvPr id="23613" name="Oval 69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614" name="Text Box 70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60460" name="Group 71"/>
            <p:cNvGrpSpPr>
              <a:grpSpLocks/>
            </p:cNvGrpSpPr>
            <p:nvPr/>
          </p:nvGrpSpPr>
          <p:grpSpPr bwMode="auto">
            <a:xfrm>
              <a:off x="7200900" y="2735263"/>
              <a:ext cx="282575" cy="304800"/>
              <a:chOff x="1851" y="2490"/>
              <a:chExt cx="178" cy="192"/>
            </a:xfrm>
          </p:grpSpPr>
          <p:sp>
            <p:nvSpPr>
              <p:cNvPr id="23611" name="Oval 72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612" name="Text Box 73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60461" name="Group 74"/>
            <p:cNvGrpSpPr>
              <a:grpSpLocks/>
            </p:cNvGrpSpPr>
            <p:nvPr/>
          </p:nvGrpSpPr>
          <p:grpSpPr bwMode="auto">
            <a:xfrm>
              <a:off x="7489825" y="2827338"/>
              <a:ext cx="282575" cy="304800"/>
              <a:chOff x="1851" y="2490"/>
              <a:chExt cx="178" cy="192"/>
            </a:xfrm>
          </p:grpSpPr>
          <p:sp>
            <p:nvSpPr>
              <p:cNvPr id="23609" name="Oval 75"/>
              <p:cNvSpPr>
                <a:spLocks noChangeArrowheads="1"/>
              </p:cNvSpPr>
              <p:nvPr/>
            </p:nvSpPr>
            <p:spPr bwMode="auto">
              <a:xfrm>
                <a:off x="1861" y="2514"/>
                <a:ext cx="151" cy="13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3610" name="Text Box 76"/>
              <p:cNvSpPr txBox="1">
                <a:spLocks noChangeArrowheads="1"/>
              </p:cNvSpPr>
              <p:nvPr/>
            </p:nvSpPr>
            <p:spPr bwMode="auto">
              <a:xfrm>
                <a:off x="1851" y="249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400" b="1">
                    <a:latin typeface="Arial" charset="0"/>
                  </a:rPr>
                  <a:t>4</a:t>
                </a:r>
              </a:p>
            </p:txBody>
          </p:sp>
        </p:grpSp>
        <p:sp>
          <p:nvSpPr>
            <p:cNvPr id="23599" name="Text Box 77"/>
            <p:cNvSpPr txBox="1">
              <a:spLocks noChangeArrowheads="1"/>
            </p:cNvSpPr>
            <p:nvPr/>
          </p:nvSpPr>
          <p:spPr bwMode="auto">
            <a:xfrm>
              <a:off x="4618038" y="3689139"/>
              <a:ext cx="3962400" cy="2123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400" i="1" u="sng" dirty="0">
                  <a:solidFill>
                    <a:srgbClr val="C00000"/>
                  </a:solidFill>
                  <a:latin typeface="Gill Sans MT" charset="0"/>
                </a:rPr>
                <a:t>active  scanning</a:t>
              </a:r>
              <a:r>
                <a:rPr lang="en-US" sz="2400" dirty="0">
                  <a:solidFill>
                    <a:srgbClr val="C00000"/>
                  </a:solidFill>
                  <a:latin typeface="Gill Sans MT" charset="0"/>
                </a:rPr>
                <a:t>: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</a:rPr>
                <a:t>H1 </a:t>
              </a:r>
              <a:r>
                <a:rPr lang="th-TH" dirty="0">
                  <a:latin typeface="Arial" charset="0"/>
                </a:rPr>
                <a:t>ส่ง </a:t>
              </a:r>
              <a:r>
                <a:rPr lang="en-US" dirty="0">
                  <a:latin typeface="Arial" charset="0"/>
                </a:rPr>
                <a:t>Probe Request frame broadcast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</a:rPr>
                <a:t>AP </a:t>
              </a:r>
              <a:r>
                <a:rPr lang="th-TH" dirty="0">
                  <a:latin typeface="Arial" charset="0"/>
                </a:rPr>
                <a:t>ที่ได้รับ </a:t>
              </a:r>
              <a:r>
                <a:rPr lang="en-US" dirty="0">
                  <a:latin typeface="Arial" charset="0"/>
                </a:rPr>
                <a:t>Probe </a:t>
              </a:r>
              <a:r>
                <a:rPr lang="th-TH" dirty="0">
                  <a:latin typeface="Arial" charset="0"/>
                </a:rPr>
                <a:t>ส่ง </a:t>
              </a:r>
              <a:r>
                <a:rPr lang="en-US" dirty="0">
                  <a:latin typeface="Arial" charset="0"/>
                </a:rPr>
                <a:t>Response frames </a:t>
              </a:r>
              <a:r>
                <a:rPr lang="th-TH" dirty="0">
                  <a:latin typeface="Arial" charset="0"/>
                </a:rPr>
                <a:t>กลับมาให้ </a:t>
              </a:r>
              <a:r>
                <a:rPr lang="en-US" dirty="0">
                  <a:latin typeface="Arial" charset="0"/>
                </a:rPr>
                <a:t>H1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</a:rPr>
                <a:t>H1 </a:t>
              </a:r>
              <a:r>
                <a:rPr lang="th-TH" dirty="0">
                  <a:latin typeface="Arial" charset="0"/>
                </a:rPr>
                <a:t>ส่ง </a:t>
              </a:r>
              <a:r>
                <a:rPr lang="en-US" dirty="0">
                  <a:latin typeface="Arial" charset="0"/>
                </a:rPr>
                <a:t>Request frame </a:t>
              </a:r>
              <a:r>
                <a:rPr lang="th-TH" dirty="0">
                  <a:latin typeface="Arial" charset="0"/>
                </a:rPr>
                <a:t>ไปให้ </a:t>
              </a:r>
              <a:r>
                <a:rPr lang="en-US" dirty="0">
                  <a:latin typeface="Arial" charset="0"/>
                </a:rPr>
                <a:t>AP </a:t>
              </a:r>
            </a:p>
            <a:p>
              <a:pPr eaLnBrk="1" hangingPunct="1">
                <a:buFontTx/>
                <a:buAutoNum type="arabicParenBoth"/>
                <a:defRPr/>
              </a:pPr>
              <a:r>
                <a:rPr lang="en-US" dirty="0">
                  <a:latin typeface="Arial" charset="0"/>
                </a:rPr>
                <a:t>AP </a:t>
              </a:r>
              <a:r>
                <a:rPr lang="th-TH" dirty="0">
                  <a:latin typeface="Arial" charset="0"/>
                </a:rPr>
                <a:t>ก็จะส่ง </a:t>
              </a:r>
              <a:r>
                <a:rPr lang="en-US" dirty="0">
                  <a:latin typeface="Arial" charset="0"/>
                </a:rPr>
                <a:t>Response frame </a:t>
              </a:r>
              <a:r>
                <a:rPr lang="th-TH" dirty="0">
                  <a:latin typeface="Arial" charset="0"/>
                </a:rPr>
                <a:t>กลับมาให้</a:t>
              </a:r>
              <a:r>
                <a:rPr lang="en-US" dirty="0">
                  <a:latin typeface="Arial" charset="0"/>
                </a:rPr>
                <a:t> H1</a:t>
              </a:r>
            </a:p>
          </p:txBody>
        </p:sp>
        <p:grpSp>
          <p:nvGrpSpPr>
            <p:cNvPr id="60463" name="Group 361"/>
            <p:cNvGrpSpPr>
              <a:grpSpLocks/>
            </p:cNvGrpSpPr>
            <p:nvPr/>
          </p:nvGrpSpPr>
          <p:grpSpPr bwMode="auto">
            <a:xfrm>
              <a:off x="5557520" y="2062480"/>
              <a:ext cx="650240" cy="561340"/>
              <a:chOff x="2967" y="478"/>
              <a:chExt cx="788" cy="625"/>
            </a:xfrm>
          </p:grpSpPr>
          <p:pic>
            <p:nvPicPr>
              <p:cNvPr id="60470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71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4" name="Group 361"/>
            <p:cNvGrpSpPr>
              <a:grpSpLocks/>
            </p:cNvGrpSpPr>
            <p:nvPr/>
          </p:nvGrpSpPr>
          <p:grpSpPr bwMode="auto">
            <a:xfrm>
              <a:off x="7599680" y="2001520"/>
              <a:ext cx="650240" cy="561340"/>
              <a:chOff x="2967" y="478"/>
              <a:chExt cx="788" cy="625"/>
            </a:xfrm>
          </p:grpSpPr>
          <p:pic>
            <p:nvPicPr>
              <p:cNvPr id="60468" name="Picture 3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9" name="Picture 360" descr="antenna_radiation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0465" name="Group 356"/>
            <p:cNvGrpSpPr>
              <a:grpSpLocks/>
            </p:cNvGrpSpPr>
            <p:nvPr/>
          </p:nvGrpSpPr>
          <p:grpSpPr bwMode="auto">
            <a:xfrm>
              <a:off x="6532880" y="2590799"/>
              <a:ext cx="436880" cy="497841"/>
              <a:chOff x="313" y="1497"/>
              <a:chExt cx="1152" cy="1014"/>
            </a:xfrm>
          </p:grpSpPr>
          <p:pic>
            <p:nvPicPr>
              <p:cNvPr id="6046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0467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IEEE 802.11: multiple access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2057401" y="1160463"/>
            <a:ext cx="8188325" cy="4648200"/>
          </a:xfrm>
        </p:spPr>
        <p:txBody>
          <a:bodyPr/>
          <a:lstStyle/>
          <a:p>
            <a:r>
              <a:rPr lang="th-TH" sz="2400" dirty="0">
                <a:latin typeface="Gill Sans MT" charset="0"/>
              </a:rPr>
              <a:t>หลีกเลี่ยง </a:t>
            </a:r>
            <a:r>
              <a:rPr lang="en-US" sz="2400" dirty="0">
                <a:latin typeface="Gill Sans MT" charset="0"/>
              </a:rPr>
              <a:t>collisions:</a:t>
            </a:r>
            <a:r>
              <a:rPr lang="th-TH" sz="2400" dirty="0">
                <a:latin typeface="Gill Sans MT" charset="0"/>
              </a:rPr>
              <a:t> หากมีหลายโหนดส่งข้อมูลพร้อมกัน</a:t>
            </a:r>
            <a:endParaRPr lang="en-US" sz="2400" dirty="0">
              <a:latin typeface="Gill Sans MT" charset="0"/>
              <a:sym typeface="Symbol" panose="05050102010706020507" pitchFamily="18" charset="2"/>
            </a:endParaRPr>
          </a:p>
          <a:p>
            <a:r>
              <a:rPr lang="en-US" sz="2400" dirty="0">
                <a:latin typeface="Gill Sans MT" charset="0"/>
                <a:sym typeface="Symbol" panose="05050102010706020507" pitchFamily="18" charset="2"/>
              </a:rPr>
              <a:t>802.11: CSMA – </a:t>
            </a:r>
            <a:r>
              <a:rPr lang="th-TH" sz="2400" dirty="0">
                <a:latin typeface="Gill Sans MT" charset="0"/>
                <a:sym typeface="Symbol" panose="05050102010706020507" pitchFamily="18" charset="2"/>
              </a:rPr>
              <a:t>เชคก่อนว่ามีผู้อื่นส่งข้อมูลอยู่รึเปล่า ถ้ามีก็รอ</a:t>
            </a:r>
          </a:p>
          <a:p>
            <a:r>
              <a:rPr lang="en-US" sz="2400" dirty="0">
                <a:latin typeface="Gill Sans MT" charset="0"/>
              </a:rPr>
              <a:t>802.11: </a:t>
            </a:r>
            <a:r>
              <a:rPr lang="th-TH" sz="2400" i="1" dirty="0">
                <a:latin typeface="Gill Sans MT" charset="0"/>
              </a:rPr>
              <a:t>ไม่มี </a:t>
            </a:r>
            <a:r>
              <a:rPr lang="en-US" sz="2400" dirty="0">
                <a:latin typeface="Gill Sans MT" charset="0"/>
              </a:rPr>
              <a:t>collision detection</a:t>
            </a:r>
          </a:p>
          <a:p>
            <a:pPr lvl="1"/>
            <a:r>
              <a:rPr lang="th-TH" sz="2000" dirty="0">
                <a:latin typeface="Gill Sans MT" charset="0"/>
              </a:rPr>
              <a:t>ยากที่จะรู้ได้ว่าเกิด </a:t>
            </a:r>
            <a:r>
              <a:rPr lang="en-US" sz="2000" dirty="0">
                <a:latin typeface="Gill Sans MT" charset="0"/>
              </a:rPr>
              <a:t>collision</a:t>
            </a:r>
          </a:p>
          <a:p>
            <a:pPr lvl="1"/>
            <a:r>
              <a:rPr lang="th-TH" altLang="ja-JP" sz="2000" dirty="0">
                <a:latin typeface="Gill Sans MT" charset="0"/>
              </a:rPr>
              <a:t>ไม่สามารถรู้ว่าว่าเกิด</a:t>
            </a:r>
            <a:r>
              <a:rPr lang="en-US" altLang="ja-JP" sz="2000" dirty="0">
                <a:latin typeface="Gill Sans MT" charset="0"/>
              </a:rPr>
              <a:t> collisions: hidden terminal, fading</a:t>
            </a:r>
          </a:p>
          <a:p>
            <a:pPr lvl="1"/>
            <a:r>
              <a:rPr lang="th-TH" sz="2000" dirty="0">
                <a:latin typeface="Gill Sans MT" charset="0"/>
              </a:rPr>
              <a:t>ใช้วิธีหลีกเลี่ยง</a:t>
            </a: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 collisions</a:t>
            </a:r>
            <a:r>
              <a:rPr lang="en-US" sz="2000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000" dirty="0">
                <a:latin typeface="Gill Sans MT" charset="0"/>
              </a:rPr>
              <a:t> CSMA/CA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CA -&gt; Collision Avoidance</a:t>
            </a:r>
          </a:p>
        </p:txBody>
      </p:sp>
      <p:sp>
        <p:nvSpPr>
          <p:cNvPr id="63" name="Text Box 63"/>
          <p:cNvSpPr txBox="1">
            <a:spLocks noChangeArrowheads="1"/>
          </p:cNvSpPr>
          <p:nvPr/>
        </p:nvSpPr>
        <p:spPr bwMode="auto">
          <a:xfrm>
            <a:off x="7348539" y="6032501"/>
            <a:ext cx="5937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latin typeface="Arial" charset="0"/>
                <a:cs typeface="Arial" charset="0"/>
              </a:rPr>
              <a:t>space</a:t>
            </a:r>
          </a:p>
        </p:txBody>
      </p:sp>
      <p:grpSp>
        <p:nvGrpSpPr>
          <p:cNvPr id="62470" name="Group 1"/>
          <p:cNvGrpSpPr>
            <a:grpSpLocks/>
          </p:cNvGrpSpPr>
          <p:nvPr/>
        </p:nvGrpSpPr>
        <p:grpSpPr bwMode="auto">
          <a:xfrm>
            <a:off x="2895600" y="4664076"/>
            <a:ext cx="2359116" cy="1071366"/>
            <a:chOff x="576580" y="4516120"/>
            <a:chExt cx="3290009" cy="1553480"/>
          </a:xfrm>
        </p:grpSpPr>
        <p:grpSp>
          <p:nvGrpSpPr>
            <p:cNvPr id="62494" name="Group 356"/>
            <p:cNvGrpSpPr>
              <a:grpSpLocks/>
            </p:cNvGrpSpPr>
            <p:nvPr/>
          </p:nvGrpSpPr>
          <p:grpSpPr bwMode="auto">
            <a:xfrm>
              <a:off x="2042160" y="4673600"/>
              <a:ext cx="627380" cy="643255"/>
              <a:chOff x="313" y="1497"/>
              <a:chExt cx="1152" cy="1014"/>
            </a:xfrm>
          </p:grpSpPr>
          <p:pic>
            <p:nvPicPr>
              <p:cNvPr id="62507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8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2495" name="Freeform 7"/>
            <p:cNvSpPr>
              <a:spLocks/>
            </p:cNvSpPr>
            <p:nvPr/>
          </p:nvSpPr>
          <p:spPr bwMode="auto">
            <a:xfrm>
              <a:off x="576580" y="4516120"/>
              <a:ext cx="2020888" cy="1085850"/>
            </a:xfrm>
            <a:custGeom>
              <a:avLst/>
              <a:gdLst>
                <a:gd name="T0" fmla="*/ 2147483647 w 1273"/>
                <a:gd name="T1" fmla="*/ 2147483647 h 684"/>
                <a:gd name="T2" fmla="*/ 2147483647 w 1273"/>
                <a:gd name="T3" fmla="*/ 0 h 684"/>
                <a:gd name="T4" fmla="*/ 2147483647 w 1273"/>
                <a:gd name="T5" fmla="*/ 2147483647 h 684"/>
                <a:gd name="T6" fmla="*/ 2147483647 w 1273"/>
                <a:gd name="T7" fmla="*/ 2147483647 h 684"/>
                <a:gd name="T8" fmla="*/ 2147483647 w 1273"/>
                <a:gd name="T9" fmla="*/ 2147483647 h 684"/>
                <a:gd name="T10" fmla="*/ 2147483647 w 1273"/>
                <a:gd name="T11" fmla="*/ 2147483647 h 684"/>
                <a:gd name="T12" fmla="*/ 2147483647 w 1273"/>
                <a:gd name="T13" fmla="*/ 2147483647 h 684"/>
                <a:gd name="T14" fmla="*/ 2147483647 w 1273"/>
                <a:gd name="T15" fmla="*/ 2147483647 h 684"/>
                <a:gd name="T16" fmla="*/ 2147483647 w 1273"/>
                <a:gd name="T17" fmla="*/ 2147483647 h 684"/>
                <a:gd name="T18" fmla="*/ 0 w 1273"/>
                <a:gd name="T19" fmla="*/ 2147483647 h 6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609" name="Line 26"/>
            <p:cNvSpPr>
              <a:spLocks noChangeShapeType="1"/>
            </p:cNvSpPr>
            <p:nvPr/>
          </p:nvSpPr>
          <p:spPr bwMode="auto">
            <a:xfrm flipV="1">
              <a:off x="1849583" y="5731510"/>
              <a:ext cx="998476" cy="168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610" name="Line 27"/>
            <p:cNvSpPr>
              <a:spLocks noChangeShapeType="1"/>
            </p:cNvSpPr>
            <p:nvPr/>
          </p:nvSpPr>
          <p:spPr bwMode="auto">
            <a:xfrm>
              <a:off x="2522614" y="5250419"/>
              <a:ext cx="407361" cy="322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611" name="Text Box 28"/>
            <p:cNvSpPr txBox="1">
              <a:spLocks noChangeArrowheads="1"/>
            </p:cNvSpPr>
            <p:nvPr/>
          </p:nvSpPr>
          <p:spPr bwMode="auto">
            <a:xfrm>
              <a:off x="968444" y="5623323"/>
              <a:ext cx="425200" cy="446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612" name="Text Box 29"/>
            <p:cNvSpPr txBox="1">
              <a:spLocks noChangeArrowheads="1"/>
            </p:cNvSpPr>
            <p:nvPr/>
          </p:nvSpPr>
          <p:spPr bwMode="auto">
            <a:xfrm>
              <a:off x="3441389" y="5395436"/>
              <a:ext cx="425200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613" name="Text Box 30"/>
            <p:cNvSpPr txBox="1">
              <a:spLocks noChangeArrowheads="1"/>
            </p:cNvSpPr>
            <p:nvPr/>
          </p:nvSpPr>
          <p:spPr bwMode="auto">
            <a:xfrm>
              <a:off x="2620027" y="4691062"/>
              <a:ext cx="438614" cy="446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62501" name="Group 356"/>
            <p:cNvGrpSpPr>
              <a:grpSpLocks/>
            </p:cNvGrpSpPr>
            <p:nvPr/>
          </p:nvGrpSpPr>
          <p:grpSpPr bwMode="auto">
            <a:xfrm>
              <a:off x="2804160" y="5222240"/>
              <a:ext cx="627380" cy="643255"/>
              <a:chOff x="313" y="1497"/>
              <a:chExt cx="1152" cy="1014"/>
            </a:xfrm>
          </p:grpSpPr>
          <p:pic>
            <p:nvPicPr>
              <p:cNvPr id="6250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502" name="Group 356"/>
            <p:cNvGrpSpPr>
              <a:grpSpLocks/>
            </p:cNvGrpSpPr>
            <p:nvPr/>
          </p:nvGrpSpPr>
          <p:grpSpPr bwMode="auto">
            <a:xfrm>
              <a:off x="1280160" y="5364480"/>
              <a:ext cx="627380" cy="643255"/>
              <a:chOff x="313" y="1497"/>
              <a:chExt cx="1152" cy="1014"/>
            </a:xfrm>
          </p:grpSpPr>
          <p:pic>
            <p:nvPicPr>
              <p:cNvPr id="62503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62471" name="Group 2"/>
          <p:cNvGrpSpPr>
            <a:grpSpLocks/>
          </p:cNvGrpSpPr>
          <p:nvPr/>
        </p:nvGrpSpPr>
        <p:grpSpPr bwMode="auto">
          <a:xfrm>
            <a:off x="6248401" y="4460875"/>
            <a:ext cx="3031541" cy="1536700"/>
            <a:chOff x="4821555" y="4226560"/>
            <a:chExt cx="3825619" cy="2024698"/>
          </a:xfrm>
        </p:grpSpPr>
        <p:sp>
          <p:nvSpPr>
            <p:cNvPr id="24586" name="Text Box 47"/>
            <p:cNvSpPr txBox="1">
              <a:spLocks noChangeArrowheads="1"/>
            </p:cNvSpPr>
            <p:nvPr/>
          </p:nvSpPr>
          <p:spPr bwMode="auto">
            <a:xfrm>
              <a:off x="4821555" y="4395983"/>
              <a:ext cx="384755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4587" name="Text Box 48"/>
            <p:cNvSpPr txBox="1">
              <a:spLocks noChangeArrowheads="1"/>
            </p:cNvSpPr>
            <p:nvPr/>
          </p:nvSpPr>
          <p:spPr bwMode="auto">
            <a:xfrm>
              <a:off x="6730727" y="4391799"/>
              <a:ext cx="328546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588" name="Text Box 49"/>
            <p:cNvSpPr txBox="1">
              <a:spLocks noChangeArrowheads="1"/>
            </p:cNvSpPr>
            <p:nvPr/>
          </p:nvSpPr>
          <p:spPr bwMode="auto">
            <a:xfrm>
              <a:off x="7912690" y="4435723"/>
              <a:ext cx="396892" cy="405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24589" name="Text Box 55"/>
            <p:cNvSpPr txBox="1">
              <a:spLocks noChangeArrowheads="1"/>
            </p:cNvSpPr>
            <p:nvPr/>
          </p:nvSpPr>
          <p:spPr bwMode="auto">
            <a:xfrm>
              <a:off x="4893675" y="5222176"/>
              <a:ext cx="1115017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ja-JP" alt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signal</a:t>
              </a:r>
            </a:p>
            <a:p>
              <a:r>
                <a:rPr lang="en-US" sz="1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</a:p>
          </p:txBody>
        </p:sp>
        <p:sp>
          <p:nvSpPr>
            <p:cNvPr id="24590" name="Line 60"/>
            <p:cNvSpPr>
              <a:spLocks noChangeShapeType="1"/>
            </p:cNvSpPr>
            <p:nvPr/>
          </p:nvSpPr>
          <p:spPr bwMode="auto">
            <a:xfrm>
              <a:off x="4955779" y="6251258"/>
              <a:ext cx="32654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591" name="Line 61"/>
            <p:cNvSpPr>
              <a:spLocks noChangeShapeType="1"/>
            </p:cNvSpPr>
            <p:nvPr/>
          </p:nvSpPr>
          <p:spPr bwMode="auto">
            <a:xfrm>
              <a:off x="4901688" y="5071579"/>
              <a:ext cx="0" cy="11378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2479" name="Freeform 62"/>
            <p:cNvSpPr>
              <a:spLocks/>
            </p:cNvSpPr>
            <p:nvPr/>
          </p:nvSpPr>
          <p:spPr bwMode="auto">
            <a:xfrm>
              <a:off x="4985068" y="5127308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80" name="Freeform 65"/>
            <p:cNvSpPr>
              <a:spLocks/>
            </p:cNvSpPr>
            <p:nvPr/>
          </p:nvSpPr>
          <p:spPr bwMode="auto">
            <a:xfrm flipH="1">
              <a:off x="5080318" y="5097145"/>
              <a:ext cx="2995613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4" name="Text Box 66"/>
            <p:cNvSpPr txBox="1">
              <a:spLocks noChangeArrowheads="1"/>
            </p:cNvSpPr>
            <p:nvPr/>
          </p:nvSpPr>
          <p:spPr bwMode="auto">
            <a:xfrm>
              <a:off x="7522041" y="5151061"/>
              <a:ext cx="1125133" cy="60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ja-JP" altLang="en-US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’</a:t>
              </a:r>
              <a:r>
                <a:rPr lang="en-US" altLang="ja-JP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 signal</a:t>
              </a:r>
            </a:p>
            <a:p>
              <a:r>
                <a:rPr lang="en-US" sz="120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strength</a:t>
              </a:r>
            </a:p>
          </p:txBody>
        </p:sp>
        <p:sp>
          <p:nvSpPr>
            <p:cNvPr id="24595" name="Line 67"/>
            <p:cNvSpPr>
              <a:spLocks noChangeShapeType="1"/>
            </p:cNvSpPr>
            <p:nvPr/>
          </p:nvSpPr>
          <p:spPr bwMode="auto">
            <a:xfrm flipH="1">
              <a:off x="5282320" y="4958631"/>
              <a:ext cx="26044" cy="1263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596" name="Line 68"/>
            <p:cNvSpPr>
              <a:spLocks noChangeShapeType="1"/>
            </p:cNvSpPr>
            <p:nvPr/>
          </p:nvSpPr>
          <p:spPr bwMode="auto">
            <a:xfrm>
              <a:off x="6502348" y="5027655"/>
              <a:ext cx="0" cy="12068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4597" name="Line 69"/>
            <p:cNvSpPr>
              <a:spLocks noChangeShapeType="1"/>
            </p:cNvSpPr>
            <p:nvPr/>
          </p:nvSpPr>
          <p:spPr bwMode="auto">
            <a:xfrm>
              <a:off x="7584145" y="5010922"/>
              <a:ext cx="0" cy="11817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2485" name="Group 356"/>
            <p:cNvGrpSpPr>
              <a:grpSpLocks/>
            </p:cNvGrpSpPr>
            <p:nvPr/>
          </p:nvGrpSpPr>
          <p:grpSpPr bwMode="auto">
            <a:xfrm>
              <a:off x="5008880" y="4257040"/>
              <a:ext cx="627380" cy="643255"/>
              <a:chOff x="313" y="1497"/>
              <a:chExt cx="1152" cy="1014"/>
            </a:xfrm>
          </p:grpSpPr>
          <p:pic>
            <p:nvPicPr>
              <p:cNvPr id="6249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6" name="Group 356"/>
            <p:cNvGrpSpPr>
              <a:grpSpLocks/>
            </p:cNvGrpSpPr>
            <p:nvPr/>
          </p:nvGrpSpPr>
          <p:grpSpPr bwMode="auto">
            <a:xfrm>
              <a:off x="6197600" y="4297680"/>
              <a:ext cx="627380" cy="643255"/>
              <a:chOff x="313" y="1497"/>
              <a:chExt cx="1152" cy="1014"/>
            </a:xfrm>
          </p:grpSpPr>
          <p:pic>
            <p:nvPicPr>
              <p:cNvPr id="6249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7" name="Group 356"/>
            <p:cNvGrpSpPr>
              <a:grpSpLocks/>
            </p:cNvGrpSpPr>
            <p:nvPr/>
          </p:nvGrpSpPr>
          <p:grpSpPr bwMode="auto">
            <a:xfrm>
              <a:off x="7274560" y="4226560"/>
              <a:ext cx="627380" cy="643255"/>
              <a:chOff x="313" y="1497"/>
              <a:chExt cx="1152" cy="1014"/>
            </a:xfrm>
          </p:grpSpPr>
          <p:pic>
            <p:nvPicPr>
              <p:cNvPr id="6248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62472" name="Picture 18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6" y="814389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6" y="157163"/>
            <a:ext cx="8220075" cy="9509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>
                <a:latin typeface="Gill Sans MT" charset="0"/>
                <a:ea typeface="ＭＳ Ｐゴシック" charset="0"/>
              </a:rPr>
              <a:t>IEEE 802.11 MAC Protocol: CSMA/CA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1974851" y="1222375"/>
            <a:ext cx="5630863" cy="4953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802.11 </a:t>
            </a:r>
            <a:r>
              <a:rPr lang="th-TH" sz="2400" i="1" u="sng" dirty="0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ผู้ส่ง</a:t>
            </a:r>
            <a:endParaRPr lang="en-US" sz="2400" i="1" dirty="0">
              <a:solidFill>
                <a:srgbClr val="C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1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ถ้า</a:t>
            </a:r>
            <a:r>
              <a:rPr lang="en-US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 Channel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ว่าง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เป็นช่วงเวลา </a:t>
            </a:r>
            <a:r>
              <a:rPr lang="en-US" sz="2000" b="1" dirty="0">
                <a:latin typeface="Arial" charset="0"/>
                <a:ea typeface="ＭＳ Ｐゴシック" charset="0"/>
                <a:cs typeface="Arial" charset="0"/>
              </a:rPr>
              <a:t>DIFS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ก็จะส่งทั้ง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frame (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โดยไม่ใช้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CD)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2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แต่ถ้า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Channel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ไม่ว่าง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ให้สุ่มหาเวลา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backoff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time</a:t>
            </a:r>
          </a:p>
          <a:p>
            <a:pPr lvl="1">
              <a:buFont typeface="Wingdings" charset="0"/>
              <a:buNone/>
              <a:defRPr/>
            </a:pP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นับเวลาถอยหลังเมื่อ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channel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 ว่าง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ถ้าหมดเวลา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backoff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time 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แล้วก็ให้เริ่มส่ง</a:t>
            </a: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ถ้าไม่ได้รับ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ACK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 ให้เพิ่มเวลา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backoff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แล้วก็เริ่มข้อ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2</a:t>
            </a:r>
          </a:p>
          <a:p>
            <a:pPr>
              <a:buFont typeface="Wingdings" charset="0"/>
              <a:buNone/>
              <a:defRPr/>
            </a:pPr>
            <a:r>
              <a:rPr lang="en-US" sz="2400" i="1" u="sng" dirty="0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802.11 </a:t>
            </a:r>
            <a:r>
              <a:rPr lang="th-TH" sz="2400" i="1" u="sng" dirty="0">
                <a:solidFill>
                  <a:srgbClr val="C00000"/>
                </a:solidFill>
                <a:latin typeface="Arial" charset="0"/>
                <a:ea typeface="ＭＳ Ｐゴシック" charset="0"/>
                <a:cs typeface="Arial" charset="0"/>
              </a:rPr>
              <a:t>ผู้รับ</a:t>
            </a:r>
            <a:endParaRPr lang="en-US" sz="2400" i="1" dirty="0">
              <a:solidFill>
                <a:srgbClr val="C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-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ถ้าได้รับ </a:t>
            </a:r>
            <a:r>
              <a:rPr lang="en-US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frame </a:t>
            </a:r>
            <a:r>
              <a:rPr lang="th-TH" sz="2000" dirty="0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rPr>
              <a:t>แล้ว</a:t>
            </a:r>
            <a:endParaRPr lang="en-US" sz="2000" dirty="0">
              <a:solidFill>
                <a:srgbClr val="000099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lang="th-TH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ให้รอช่วงเวลา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SIFS </a:t>
            </a:r>
            <a:r>
              <a:rPr lang="th-TH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แล้วส่ง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ACK</a:t>
            </a:r>
            <a:endParaRPr lang="th-TH" sz="2000" b="1" dirty="0">
              <a:latin typeface="Arial" charset="0"/>
              <a:ea typeface="ＭＳ Ｐゴシック" charset="0"/>
              <a:cs typeface="Arial" charset="0"/>
            </a:endParaRPr>
          </a:p>
          <a:p>
            <a:pPr>
              <a:buFont typeface="Wingdings" charset="0"/>
              <a:buNone/>
              <a:defRPr/>
            </a:pPr>
            <a:r>
              <a:rPr lang="th-TH" sz="2000" b="1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ใช้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ACK </a:t>
            </a:r>
            <a:r>
              <a:rPr lang="th-TH" sz="2000" dirty="0">
                <a:latin typeface="Arial" charset="0"/>
                <a:ea typeface="ＭＳ Ｐゴシック" charset="0"/>
                <a:cs typeface="Arial" charset="0"/>
              </a:rPr>
              <a:t>เพื่อแก้ปัญหา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hidden terminal) </a:t>
            </a:r>
            <a:endParaRPr lang="en-US" sz="2400" b="1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7956550" y="22701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9875838" y="2257426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7546976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9385300" y="1922464"/>
            <a:ext cx="9144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7261225" y="2566989"/>
            <a:ext cx="2616200" cy="1690687"/>
            <a:chOff x="3614" y="1617"/>
            <a:chExt cx="1648" cy="1065"/>
          </a:xfrm>
        </p:grpSpPr>
        <p:grpSp>
          <p:nvGrpSpPr>
            <p:cNvPr id="64529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4"/>
              <a:chOff x="3614" y="1617"/>
              <a:chExt cx="424" cy="194"/>
            </a:xfrm>
          </p:grpSpPr>
          <p:sp>
            <p:nvSpPr>
              <p:cNvPr id="25622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623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3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>
                    <a:latin typeface="Arial" charset="0"/>
                    <a:cs typeface="Arial" charset="0"/>
                  </a:rPr>
                  <a:t>DIFS</a:t>
                </a:r>
              </a:p>
            </p:txBody>
          </p:sp>
        </p:grpSp>
        <p:grpSp>
          <p:nvGrpSpPr>
            <p:cNvPr id="64530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64531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21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7943851" y="4267201"/>
            <a:ext cx="2511425" cy="923925"/>
            <a:chOff x="4044" y="2688"/>
            <a:chExt cx="1582" cy="582"/>
          </a:xfrm>
        </p:grpSpPr>
        <p:sp>
          <p:nvSpPr>
            <p:cNvPr id="25613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SIFS</a:t>
              </a:r>
            </a:p>
          </p:txBody>
        </p:sp>
        <p:sp>
          <p:nvSpPr>
            <p:cNvPr id="25614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4526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64527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617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41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ACK</a:t>
                </a:r>
              </a:p>
            </p:txBody>
          </p:sp>
        </p:grpSp>
      </p:grpSp>
      <p:pic>
        <p:nvPicPr>
          <p:cNvPr id="64523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1" y="849314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239" y="212725"/>
            <a:ext cx="8370887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ea typeface="ＭＳ Ｐゴシック" charset="0"/>
              </a:rPr>
              <a:t>Avoiding collisions (more)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2085975" y="1439863"/>
            <a:ext cx="7772400" cy="36115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idea: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th-TH" sz="2400" dirty="0">
                <a:latin typeface="Gill Sans MT" charset="0"/>
              </a:rPr>
              <a:t>แทนที่จะส่งข้อมูลเลย ก็ให้ทำการจอง </a:t>
            </a:r>
            <a:r>
              <a:rPr lang="en-US" sz="2400" dirty="0">
                <a:latin typeface="Gill Sans MT" charset="0"/>
              </a:rPr>
              <a:t>channel </a:t>
            </a:r>
            <a:r>
              <a:rPr lang="th-TH" sz="2400" dirty="0">
                <a:latin typeface="Gill Sans MT" charset="0"/>
              </a:rPr>
              <a:t>ไว้ก่อน </a:t>
            </a:r>
            <a:r>
              <a:rPr lang="en-US" altLang="ja-JP" sz="2400" dirty="0">
                <a:latin typeface="Gill Sans MT" charset="0"/>
              </a:rPr>
              <a:t>avoid </a:t>
            </a:r>
            <a:r>
              <a:rPr lang="th-TH" altLang="ja-JP" sz="2400" dirty="0">
                <a:latin typeface="Gill Sans MT" charset="0"/>
              </a:rPr>
              <a:t>เพื่อลดการเกิด </a:t>
            </a:r>
            <a:r>
              <a:rPr lang="en-US" altLang="ja-JP" sz="2400" dirty="0">
                <a:latin typeface="Gill Sans MT" charset="0"/>
              </a:rPr>
              <a:t>collisions </a:t>
            </a:r>
            <a:r>
              <a:rPr lang="th-TH" altLang="ja-JP" sz="2400" dirty="0">
                <a:latin typeface="Gill Sans MT" charset="0"/>
              </a:rPr>
              <a:t>สำหรับ </a:t>
            </a:r>
            <a:r>
              <a:rPr lang="en-US" altLang="ja-JP" sz="2400" dirty="0">
                <a:latin typeface="Gill Sans MT" charset="0"/>
              </a:rPr>
              <a:t>frame</a:t>
            </a:r>
            <a:r>
              <a:rPr lang="th-TH" altLang="ja-JP" sz="2400" dirty="0">
                <a:latin typeface="Gill Sans MT" charset="0"/>
              </a:rPr>
              <a:t> ที่มีขนาดใหญ่</a:t>
            </a:r>
            <a:endParaRPr lang="en-US" altLang="ja-JP" sz="2400" dirty="0">
              <a:latin typeface="Gill Sans MT" charset="0"/>
            </a:endParaRPr>
          </a:p>
          <a:p>
            <a:r>
              <a:rPr lang="th-TH" sz="2400" dirty="0">
                <a:latin typeface="Gill Sans MT" charset="0"/>
              </a:rPr>
              <a:t>ผู้ส่ง ก่อนจะส่งข้อมูล ก็จะต้องส่ง </a:t>
            </a:r>
            <a:r>
              <a:rPr lang="en-US" sz="2400" dirty="0">
                <a:latin typeface="Gill Sans MT" charset="0"/>
              </a:rPr>
              <a:t>request-to-send (RTS) packet </a:t>
            </a:r>
            <a:r>
              <a:rPr lang="th-TH" sz="2400" dirty="0">
                <a:latin typeface="Gill Sans MT" charset="0"/>
              </a:rPr>
              <a:t>ไปให้</a:t>
            </a:r>
            <a:r>
              <a:rPr lang="en-US" sz="2400" dirty="0">
                <a:latin typeface="Gill Sans MT" charset="0"/>
              </a:rPr>
              <a:t> BS </a:t>
            </a:r>
            <a:r>
              <a:rPr lang="th-TH" sz="2400" dirty="0">
                <a:latin typeface="Gill Sans MT" charset="0"/>
              </a:rPr>
              <a:t>โดยใช้</a:t>
            </a:r>
            <a:r>
              <a:rPr lang="en-US" sz="2400" dirty="0">
                <a:latin typeface="Gill Sans MT" charset="0"/>
              </a:rPr>
              <a:t> CSMA</a:t>
            </a:r>
            <a:r>
              <a:rPr lang="th-TH" sz="2400" dirty="0">
                <a:latin typeface="Gill Sans MT" charset="0"/>
              </a:rPr>
              <a:t> ก่อน</a:t>
            </a:r>
            <a:endParaRPr lang="en-US" sz="2400" dirty="0">
              <a:latin typeface="Gill Sans MT" charset="0"/>
            </a:endParaRPr>
          </a:p>
          <a:p>
            <a:pPr lvl="1"/>
            <a:r>
              <a:rPr lang="en-US" sz="2000" dirty="0">
                <a:latin typeface="Gill Sans MT" charset="0"/>
              </a:rPr>
              <a:t>RTS </a:t>
            </a:r>
            <a:r>
              <a:rPr lang="th-TH" sz="2000" dirty="0">
                <a:latin typeface="Gill Sans MT" charset="0"/>
              </a:rPr>
              <a:t>ที่ส่งออกไปก็อาจจะไปชนกับ </a:t>
            </a:r>
            <a:r>
              <a:rPr lang="en-US" sz="2000" dirty="0">
                <a:latin typeface="Gill Sans MT" charset="0"/>
              </a:rPr>
              <a:t>RTS </a:t>
            </a:r>
            <a:r>
              <a:rPr lang="th-TH" sz="2000" dirty="0">
                <a:latin typeface="Gill Sans MT" charset="0"/>
              </a:rPr>
              <a:t>ของผู้ส่งคนอื่นก็ได้ แต่ว่าโอกาสจะเกินนั้นน้อยกว่า เพราะว่า </a:t>
            </a:r>
            <a:r>
              <a:rPr lang="en-US" sz="2000" dirty="0">
                <a:latin typeface="Gill Sans MT" charset="0"/>
              </a:rPr>
              <a:t>RTS </a:t>
            </a:r>
            <a:r>
              <a:rPr lang="th-TH" sz="2000" dirty="0">
                <a:latin typeface="Gill Sans MT" charset="0"/>
              </a:rPr>
              <a:t>นั้นสั้นกว่า</a:t>
            </a:r>
            <a:endParaRPr lang="en-US" altLang="ja-JP" sz="2000" dirty="0">
              <a:latin typeface="Gill Sans MT" charset="0"/>
            </a:endParaRPr>
          </a:p>
          <a:p>
            <a:r>
              <a:rPr lang="th-TH" sz="2400" dirty="0">
                <a:latin typeface="Gill Sans MT" charset="0"/>
              </a:rPr>
              <a:t>หลังจากที่ </a:t>
            </a:r>
            <a:r>
              <a:rPr lang="en-US" sz="2400" dirty="0">
                <a:latin typeface="Gill Sans MT" charset="0"/>
              </a:rPr>
              <a:t>BS </a:t>
            </a:r>
            <a:r>
              <a:rPr lang="th-TH" sz="2400" dirty="0">
                <a:latin typeface="Gill Sans MT" charset="0"/>
              </a:rPr>
              <a:t>ได้รับ </a:t>
            </a:r>
            <a:r>
              <a:rPr lang="en-US" sz="2400" dirty="0">
                <a:latin typeface="Gill Sans MT" charset="0"/>
              </a:rPr>
              <a:t>RTS </a:t>
            </a:r>
            <a:r>
              <a:rPr lang="th-TH" sz="2400" dirty="0">
                <a:latin typeface="Gill Sans MT" charset="0"/>
              </a:rPr>
              <a:t>แล้ว ก็จะ </a:t>
            </a:r>
            <a:r>
              <a:rPr lang="en-US" sz="2400" dirty="0">
                <a:latin typeface="Gill Sans MT" charset="0"/>
              </a:rPr>
              <a:t>broadcasts clear-to-send (CTS)</a:t>
            </a:r>
            <a:r>
              <a:rPr lang="th-TH" sz="2400" dirty="0">
                <a:latin typeface="Gill Sans MT" charset="0"/>
              </a:rPr>
              <a:t> เพื่อระบุว่าใครที่จะเริ่มส่งได้</a:t>
            </a:r>
            <a:endParaRPr lang="en-US" sz="2400" dirty="0">
              <a:latin typeface="Gill Sans MT" charset="0"/>
            </a:endParaRPr>
          </a:p>
          <a:p>
            <a:r>
              <a:rPr lang="th-TH" sz="2400" dirty="0">
                <a:latin typeface="Gill Sans MT" charset="0"/>
              </a:rPr>
              <a:t>เมื่อผู้ส่งได้รับ </a:t>
            </a:r>
            <a:r>
              <a:rPr lang="en-US" sz="2400" dirty="0">
                <a:latin typeface="Gill Sans MT" charset="0"/>
              </a:rPr>
              <a:t>CTS </a:t>
            </a:r>
            <a:r>
              <a:rPr lang="th-TH" sz="2400" dirty="0">
                <a:latin typeface="Gill Sans MT" charset="0"/>
              </a:rPr>
              <a:t>แล้วก็จะเริ่มส่ง </a:t>
            </a:r>
            <a:r>
              <a:rPr lang="en-US" sz="2400" dirty="0">
                <a:latin typeface="Gill Sans MT" charset="0"/>
              </a:rPr>
              <a:t>frame</a:t>
            </a:r>
            <a:r>
              <a:rPr lang="th-TH" sz="2400" dirty="0">
                <a:latin typeface="Gill Sans MT" charset="0"/>
              </a:rPr>
              <a:t> ที่เป็นข้อมูลจริงๆ</a:t>
            </a:r>
          </a:p>
          <a:p>
            <a:r>
              <a:rPr lang="th-TH" sz="2400" dirty="0">
                <a:latin typeface="Gill Sans MT" charset="0"/>
              </a:rPr>
              <a:t>ซึ่งผู้ส่งอื่นๆ ก็จะได้รับ </a:t>
            </a:r>
            <a:r>
              <a:rPr lang="en-US" sz="2400" dirty="0">
                <a:latin typeface="Gill Sans MT" charset="0"/>
              </a:rPr>
              <a:t>CTS </a:t>
            </a:r>
            <a:r>
              <a:rPr lang="th-TH" sz="2400" dirty="0">
                <a:latin typeface="Gill Sans MT" charset="0"/>
              </a:rPr>
              <a:t>เหมือนกัน แต่จะก็จะต้องรอต่อไป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2710657" y="5203826"/>
            <a:ext cx="6697667" cy="129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th-TH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ป้องกันการเกิด 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Collision </a:t>
            </a:r>
            <a:r>
              <a:rPr lang="th-TH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ของ 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data frame </a:t>
            </a:r>
            <a:r>
              <a:rPr lang="th-TH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ได้</a:t>
            </a:r>
            <a:endParaRPr lang="en-US" sz="2800" i="1" dirty="0">
              <a:solidFill>
                <a:srgbClr val="000099"/>
              </a:solidFill>
              <a:latin typeface="Gill Sans MT" charset="0"/>
              <a:cs typeface="Arial" charset="0"/>
            </a:endParaRPr>
          </a:p>
          <a:p>
            <a:pPr algn="ctr">
              <a:defRPr/>
            </a:pPr>
            <a:r>
              <a:rPr lang="th-TH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โดยการใช้งาน 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  <a:cs typeface="Arial" charset="0"/>
              </a:rPr>
              <a:t>RTS-CTS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2085975" y="5246688"/>
            <a:ext cx="7958570" cy="110966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665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1008064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6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15889"/>
            <a:ext cx="7772400" cy="941387"/>
          </a:xfrm>
        </p:spPr>
        <p:txBody>
          <a:bodyPr/>
          <a:lstStyle/>
          <a:p>
            <a:pPr>
              <a:defRPr/>
            </a:pPr>
            <a:r>
              <a:rPr lang="en-US" sz="3200">
                <a:latin typeface="Gill Sans MT" charset="0"/>
                <a:ea typeface="ＭＳ Ｐゴシック" charset="0"/>
              </a:rPr>
              <a:t>Collision Avoidance: RTS-CTS exchange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770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3200">
              <a:latin typeface="Times New Roman" charset="0"/>
            </a:endParaRPr>
          </a:p>
        </p:txBody>
      </p:sp>
      <p:sp>
        <p:nvSpPr>
          <p:cNvPr id="27654" name="Text Box 15"/>
          <p:cNvSpPr txBox="1">
            <a:spLocks noChangeArrowheads="1"/>
          </p:cNvSpPr>
          <p:nvPr/>
        </p:nvSpPr>
        <p:spPr bwMode="auto">
          <a:xfrm>
            <a:off x="6291264" y="1393825"/>
            <a:ext cx="4921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AP</a:t>
            </a:r>
          </a:p>
        </p:txBody>
      </p:sp>
      <p:sp>
        <p:nvSpPr>
          <p:cNvPr id="27655" name="Text Box 41"/>
          <p:cNvSpPr txBox="1">
            <a:spLocks noChangeArrowheads="1"/>
          </p:cNvSpPr>
          <p:nvPr/>
        </p:nvSpPr>
        <p:spPr bwMode="auto">
          <a:xfrm>
            <a:off x="3597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27656" name="Text Box 42"/>
          <p:cNvSpPr txBox="1">
            <a:spLocks noChangeArrowheads="1"/>
          </p:cNvSpPr>
          <p:nvPr/>
        </p:nvSpPr>
        <p:spPr bwMode="auto">
          <a:xfrm>
            <a:off x="9194800" y="1241425"/>
            <a:ext cx="3381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27657" name="Line 45"/>
          <p:cNvSpPr>
            <a:spLocks noChangeShapeType="1"/>
          </p:cNvSpPr>
          <p:nvPr/>
        </p:nvSpPr>
        <p:spPr bwMode="auto">
          <a:xfrm>
            <a:off x="2282826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658" name="Text Box 46"/>
          <p:cNvSpPr txBox="1">
            <a:spLocks noChangeArrowheads="1"/>
          </p:cNvSpPr>
          <p:nvPr/>
        </p:nvSpPr>
        <p:spPr bwMode="auto">
          <a:xfrm>
            <a:off x="1712913" y="5378450"/>
            <a:ext cx="6207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7659" name="Line 44"/>
          <p:cNvSpPr>
            <a:spLocks noChangeShapeType="1"/>
          </p:cNvSpPr>
          <p:nvPr/>
        </p:nvSpPr>
        <p:spPr bwMode="auto">
          <a:xfrm>
            <a:off x="2268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3325814" y="1857376"/>
            <a:ext cx="6611937" cy="855663"/>
            <a:chOff x="1135" y="1170"/>
            <a:chExt cx="4165" cy="539"/>
          </a:xfrm>
        </p:grpSpPr>
        <p:grpSp>
          <p:nvGrpSpPr>
            <p:cNvPr id="68650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68653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654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9668 w 2996"/>
                  <a:gd name="T3" fmla="*/ 298 h 461"/>
                  <a:gd name="T4" fmla="*/ 9668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691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27692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3324225" y="2693988"/>
            <a:ext cx="6472238" cy="1174750"/>
            <a:chOff x="1134" y="1697"/>
            <a:chExt cx="4077" cy="740"/>
          </a:xfrm>
        </p:grpSpPr>
        <p:sp>
          <p:nvSpPr>
            <p:cNvPr id="68644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9668 w 2996"/>
                <a:gd name="T3" fmla="*/ 298 h 461"/>
                <a:gd name="T4" fmla="*/ 9668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5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RTS(A)</a:t>
              </a:r>
            </a:p>
          </p:txBody>
        </p:sp>
        <p:sp>
          <p:nvSpPr>
            <p:cNvPr id="68646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7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8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CTS(A)</a:t>
              </a:r>
            </a:p>
          </p:txBody>
        </p:sp>
        <p:sp>
          <p:nvSpPr>
            <p:cNvPr id="27689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3349625" y="3956051"/>
            <a:ext cx="6472238" cy="2174875"/>
            <a:chOff x="1150" y="2492"/>
            <a:chExt cx="4077" cy="1370"/>
          </a:xfrm>
        </p:grpSpPr>
        <p:sp>
          <p:nvSpPr>
            <p:cNvPr id="68638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79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Arial" charset="0"/>
                  <a:cs typeface="Arial" charset="0"/>
                </a:rPr>
                <a:t>DATA (A)</a:t>
              </a:r>
            </a:p>
          </p:txBody>
        </p:sp>
        <p:sp>
          <p:nvSpPr>
            <p:cNvPr id="68640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1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82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ACK(A)</a:t>
              </a:r>
            </a:p>
          </p:txBody>
        </p:sp>
        <p:sp>
          <p:nvSpPr>
            <p:cNvPr id="27683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5942013" y="2046288"/>
            <a:ext cx="3109912" cy="715962"/>
            <a:chOff x="2596" y="1330"/>
            <a:chExt cx="1959" cy="451"/>
          </a:xfrm>
        </p:grpSpPr>
        <p:sp>
          <p:nvSpPr>
            <p:cNvPr id="27676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677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539288" y="3671888"/>
            <a:ext cx="711200" cy="2424112"/>
            <a:chOff x="8015288" y="3671888"/>
            <a:chExt cx="711200" cy="2424112"/>
          </a:xfrm>
        </p:grpSpPr>
        <p:sp>
          <p:nvSpPr>
            <p:cNvPr id="27664" name="Line 71"/>
            <p:cNvSpPr>
              <a:spLocks noChangeShapeType="1"/>
            </p:cNvSpPr>
            <p:nvPr/>
          </p:nvSpPr>
          <p:spPr bwMode="auto">
            <a:xfrm>
              <a:off x="8428038" y="3671888"/>
              <a:ext cx="0" cy="242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7665" name="Text Box 72"/>
            <p:cNvSpPr txBox="1">
              <a:spLocks noChangeArrowheads="1"/>
            </p:cNvSpPr>
            <p:nvPr/>
          </p:nvSpPr>
          <p:spPr bwMode="auto">
            <a:xfrm>
              <a:off x="8015288" y="4689475"/>
              <a:ext cx="711200" cy="369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defer</a:t>
              </a:r>
            </a:p>
          </p:txBody>
        </p:sp>
      </p:grpSp>
      <p:grpSp>
        <p:nvGrpSpPr>
          <p:cNvPr id="68624" name="Group 361"/>
          <p:cNvGrpSpPr>
            <a:grpSpLocks/>
          </p:cNvGrpSpPr>
          <p:nvPr/>
        </p:nvGrpSpPr>
        <p:grpSpPr bwMode="auto">
          <a:xfrm>
            <a:off x="5851526" y="1117601"/>
            <a:ext cx="650875" cy="561975"/>
            <a:chOff x="2967" y="478"/>
            <a:chExt cx="788" cy="625"/>
          </a:xfrm>
        </p:grpSpPr>
        <p:pic>
          <p:nvPicPr>
            <p:cNvPr id="6863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5" name="Group 356"/>
          <p:cNvGrpSpPr>
            <a:grpSpLocks/>
          </p:cNvGrpSpPr>
          <p:nvPr/>
        </p:nvGrpSpPr>
        <p:grpSpPr bwMode="auto">
          <a:xfrm>
            <a:off x="3038475" y="1057275"/>
            <a:ext cx="609600" cy="598488"/>
            <a:chOff x="313" y="1497"/>
            <a:chExt cx="1152" cy="1014"/>
          </a:xfrm>
        </p:grpSpPr>
        <p:pic>
          <p:nvPicPr>
            <p:cNvPr id="68630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31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626" name="Group 356"/>
          <p:cNvGrpSpPr>
            <a:grpSpLocks/>
          </p:cNvGrpSpPr>
          <p:nvPr/>
        </p:nvGrpSpPr>
        <p:grpSpPr bwMode="auto">
          <a:xfrm>
            <a:off x="9490075" y="1087439"/>
            <a:ext cx="609600" cy="598487"/>
            <a:chOff x="313" y="1497"/>
            <a:chExt cx="1152" cy="1014"/>
          </a:xfrm>
        </p:grpSpPr>
        <p:pic>
          <p:nvPicPr>
            <p:cNvPr id="68628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29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627" name="Picture 17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7461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49"/>
          <p:cNvSpPr>
            <a:spLocks noGrp="1" noChangeArrowheads="1"/>
          </p:cNvSpPr>
          <p:nvPr>
            <p:ph type="title"/>
          </p:nvPr>
        </p:nvSpPr>
        <p:spPr>
          <a:xfrm>
            <a:off x="2057401" y="157163"/>
            <a:ext cx="640556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latin typeface="Gill Sans MT" charset="0"/>
                <a:ea typeface="ＭＳ Ｐゴシック" charset="0"/>
              </a:rPr>
              <a:t>802.11 frame: addressing</a:t>
            </a:r>
          </a:p>
        </p:txBody>
      </p:sp>
      <p:grpSp>
        <p:nvGrpSpPr>
          <p:cNvPr id="70659" name="Group 2"/>
          <p:cNvGrpSpPr>
            <a:grpSpLocks/>
          </p:cNvGrpSpPr>
          <p:nvPr/>
        </p:nvGrpSpPr>
        <p:grpSpPr bwMode="auto">
          <a:xfrm>
            <a:off x="1812925" y="1812925"/>
            <a:ext cx="8077200" cy="985838"/>
            <a:chOff x="240" y="887"/>
            <a:chExt cx="5088" cy="621"/>
          </a:xfrm>
        </p:grpSpPr>
        <p:sp>
          <p:nvSpPr>
            <p:cNvPr id="2868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2868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duration</a:t>
              </a:r>
            </a:p>
          </p:txBody>
        </p:sp>
        <p:sp>
          <p:nvSpPr>
            <p:cNvPr id="2868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869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869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869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Arial" charset="0"/>
                <a:ea typeface="ＭＳ Ｐゴシック" charset="0"/>
              </a:endParaRPr>
            </a:p>
          </p:txBody>
        </p:sp>
        <p:sp>
          <p:nvSpPr>
            <p:cNvPr id="2869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payload</a:t>
              </a:r>
            </a:p>
          </p:txBody>
        </p:sp>
        <p:sp>
          <p:nvSpPr>
            <p:cNvPr id="2869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CRC</a:t>
              </a:r>
            </a:p>
          </p:txBody>
        </p:sp>
        <p:sp>
          <p:nvSpPr>
            <p:cNvPr id="2869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2869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2869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2869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2870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2870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2870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2870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0 - 2312</a:t>
              </a:r>
            </a:p>
          </p:txBody>
        </p:sp>
        <p:sp>
          <p:nvSpPr>
            <p:cNvPr id="2870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2870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>
                  <a:latin typeface="Arial" charset="0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</a:rPr>
                <a:t>control</a:t>
              </a:r>
            </a:p>
          </p:txBody>
        </p:sp>
      </p:grpSp>
      <p:sp>
        <p:nvSpPr>
          <p:cNvPr id="28678" name="Text Box 52"/>
          <p:cNvSpPr txBox="1">
            <a:spLocks noChangeArrowheads="1"/>
          </p:cNvSpPr>
          <p:nvPr/>
        </p:nvSpPr>
        <p:spPr bwMode="auto">
          <a:xfrm>
            <a:off x="2347914" y="4719638"/>
            <a:ext cx="3033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Address 2: </a:t>
            </a:r>
            <a:r>
              <a:rPr lang="en-US" sz="2000" dirty="0"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th-TH" sz="2000" dirty="0">
                <a:latin typeface="Gill Sans MT" charset="0"/>
              </a:rPr>
              <a:t>โฮสต์หรือ </a:t>
            </a:r>
            <a:r>
              <a:rPr lang="en-US" sz="2000" dirty="0">
                <a:latin typeface="Gill Sans MT" charset="0"/>
              </a:rPr>
              <a:t>AP </a:t>
            </a:r>
            <a:r>
              <a:rPr lang="th-TH" sz="2000" dirty="0">
                <a:latin typeface="Gill Sans MT" charset="0"/>
              </a:rPr>
              <a:t>ที่ส่ง </a:t>
            </a:r>
            <a:r>
              <a:rPr lang="en-US" sz="2000" dirty="0">
                <a:latin typeface="Gill Sans MT" charset="0"/>
              </a:rPr>
              <a:t>frame</a:t>
            </a:r>
            <a:r>
              <a:rPr lang="th-TH" sz="2000" dirty="0">
                <a:latin typeface="Gill Sans MT" charset="0"/>
              </a:rPr>
              <a:t> นี้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28679" name="Line 53"/>
          <p:cNvSpPr>
            <a:spLocks noChangeShapeType="1"/>
          </p:cNvSpPr>
          <p:nvPr/>
        </p:nvSpPr>
        <p:spPr bwMode="auto">
          <a:xfrm flipV="1">
            <a:off x="2498726" y="2835275"/>
            <a:ext cx="1235075" cy="730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680" name="Line 54"/>
          <p:cNvSpPr>
            <a:spLocks noChangeShapeType="1"/>
          </p:cNvSpPr>
          <p:nvPr/>
        </p:nvSpPr>
        <p:spPr bwMode="auto">
          <a:xfrm flipH="1" flipV="1">
            <a:off x="4710113" y="2849563"/>
            <a:ext cx="44450" cy="18732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681" name="Text Box 55"/>
          <p:cNvSpPr txBox="1">
            <a:spLocks noChangeArrowheads="1"/>
          </p:cNvSpPr>
          <p:nvPr/>
        </p:nvSpPr>
        <p:spPr bwMode="auto">
          <a:xfrm>
            <a:off x="1798639" y="3486150"/>
            <a:ext cx="30332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Address 1: </a:t>
            </a:r>
            <a:r>
              <a:rPr lang="en-US" sz="2000" dirty="0"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th-TH" sz="2000" dirty="0">
                <a:latin typeface="Gill Sans MT" charset="0"/>
              </a:rPr>
              <a:t>โฮสต์หรือ </a:t>
            </a:r>
            <a:r>
              <a:rPr lang="en-US" sz="2000" dirty="0">
                <a:latin typeface="Gill Sans MT" charset="0"/>
              </a:rPr>
              <a:t>AP </a:t>
            </a:r>
            <a:r>
              <a:rPr lang="th-TH" sz="2000" dirty="0">
                <a:latin typeface="Gill Sans MT" charset="0"/>
              </a:rPr>
              <a:t>ที่รับ </a:t>
            </a:r>
            <a:r>
              <a:rPr lang="en-US" sz="2000" dirty="0">
                <a:latin typeface="Gill Sans MT" charset="0"/>
              </a:rPr>
              <a:t>frame</a:t>
            </a:r>
            <a:r>
              <a:rPr lang="th-TH" sz="2000" dirty="0">
                <a:latin typeface="Gill Sans MT" charset="0"/>
              </a:rPr>
              <a:t> นี้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28682" name="Line 56"/>
          <p:cNvSpPr>
            <a:spLocks noChangeShapeType="1"/>
          </p:cNvSpPr>
          <p:nvPr/>
        </p:nvSpPr>
        <p:spPr bwMode="auto">
          <a:xfrm flipH="1" flipV="1">
            <a:off x="5502275" y="2879726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8683" name="Text Box 57"/>
          <p:cNvSpPr txBox="1">
            <a:spLocks noChangeArrowheads="1"/>
          </p:cNvSpPr>
          <p:nvPr/>
        </p:nvSpPr>
        <p:spPr bwMode="auto">
          <a:xfrm>
            <a:off x="5122864" y="3851275"/>
            <a:ext cx="30495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Address 3: </a:t>
            </a:r>
            <a:r>
              <a:rPr lang="en-US" sz="2000" dirty="0">
                <a:latin typeface="Gill Sans MT" charset="0"/>
              </a:rPr>
              <a:t>MAC address</a:t>
            </a:r>
          </a:p>
          <a:p>
            <a:pPr>
              <a:defRPr/>
            </a:pPr>
            <a:r>
              <a:rPr lang="th-TH" sz="2000" dirty="0">
                <a:latin typeface="Gill Sans MT" charset="0"/>
              </a:rPr>
              <a:t>ของ </a:t>
            </a:r>
            <a:r>
              <a:rPr lang="en-US" sz="2000" dirty="0">
                <a:latin typeface="Gill Sans MT" charset="0"/>
              </a:rPr>
              <a:t>router </a:t>
            </a:r>
            <a:r>
              <a:rPr lang="th-TH" sz="2000" dirty="0">
                <a:latin typeface="Gill Sans MT" charset="0"/>
              </a:rPr>
              <a:t>ที่เชื่อมกับ </a:t>
            </a:r>
            <a:r>
              <a:rPr lang="en-US" sz="2000" dirty="0">
                <a:latin typeface="Gill Sans MT" charset="0"/>
              </a:rPr>
              <a:t>AP</a:t>
            </a:r>
          </a:p>
        </p:txBody>
      </p:sp>
      <p:sp>
        <p:nvSpPr>
          <p:cNvPr id="28684" name="Text Box 58"/>
          <p:cNvSpPr txBox="1">
            <a:spLocks noChangeArrowheads="1"/>
          </p:cNvSpPr>
          <p:nvPr/>
        </p:nvSpPr>
        <p:spPr bwMode="auto">
          <a:xfrm>
            <a:off x="7362826" y="3071814"/>
            <a:ext cx="26066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</a:rPr>
              <a:t>Address 4: </a:t>
            </a:r>
            <a:r>
              <a:rPr lang="th-TH" sz="2000" dirty="0">
                <a:latin typeface="Gill Sans MT" charset="0"/>
              </a:rPr>
              <a:t>ใช้สำหรับ</a:t>
            </a:r>
            <a:r>
              <a:rPr lang="en-US" sz="2000" dirty="0">
                <a:latin typeface="Gill Sans MT" charset="0"/>
              </a:rPr>
              <a:t> ad hoc mode</a:t>
            </a:r>
          </a:p>
        </p:txBody>
      </p:sp>
      <p:sp>
        <p:nvSpPr>
          <p:cNvPr id="28685" name="Line 59"/>
          <p:cNvSpPr>
            <a:spLocks noChangeShapeType="1"/>
          </p:cNvSpPr>
          <p:nvPr/>
        </p:nvSpPr>
        <p:spPr bwMode="auto">
          <a:xfrm flipH="1" flipV="1">
            <a:off x="7118351" y="2833688"/>
            <a:ext cx="290513" cy="3794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70669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60439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125789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9701" name="Line 23"/>
          <p:cNvSpPr>
            <a:spLocks noChangeShapeType="1"/>
          </p:cNvSpPr>
          <p:nvPr/>
        </p:nvSpPr>
        <p:spPr bwMode="auto">
          <a:xfrm>
            <a:off x="5105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9702" name="Line 25"/>
          <p:cNvSpPr>
            <a:spLocks noChangeShapeType="1"/>
          </p:cNvSpPr>
          <p:nvPr/>
        </p:nvSpPr>
        <p:spPr bwMode="auto">
          <a:xfrm flipV="1">
            <a:off x="6781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2710" name="Group 26"/>
          <p:cNvGrpSpPr>
            <a:grpSpLocks/>
          </p:cNvGrpSpPr>
          <p:nvPr/>
        </p:nvGrpSpPr>
        <p:grpSpPr bwMode="auto">
          <a:xfrm>
            <a:off x="7543800" y="1433514"/>
            <a:ext cx="2362200" cy="1762125"/>
            <a:chOff x="3744" y="1392"/>
            <a:chExt cx="1488" cy="1110"/>
          </a:xfrm>
        </p:grpSpPr>
        <p:sp>
          <p:nvSpPr>
            <p:cNvPr id="72798" name="Freeform 27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2" name="Text Box 28"/>
            <p:cNvSpPr txBox="1">
              <a:spLocks noChangeArrowheads="1"/>
            </p:cNvSpPr>
            <p:nvPr/>
          </p:nvSpPr>
          <p:spPr bwMode="auto">
            <a:xfrm>
              <a:off x="4128" y="1776"/>
              <a:ext cx="6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Internet</a:t>
              </a:r>
            </a:p>
          </p:txBody>
        </p:sp>
      </p:grpSp>
      <p:grpSp>
        <p:nvGrpSpPr>
          <p:cNvPr id="72711" name="Group 161"/>
          <p:cNvGrpSpPr>
            <a:grpSpLocks/>
          </p:cNvGrpSpPr>
          <p:nvPr/>
        </p:nvGrpSpPr>
        <p:grpSpPr bwMode="auto">
          <a:xfrm>
            <a:off x="6223000" y="2284413"/>
            <a:ext cx="787400" cy="525462"/>
            <a:chOff x="2960" y="1439"/>
            <a:chExt cx="496" cy="331"/>
          </a:xfrm>
        </p:grpSpPr>
        <p:grpSp>
          <p:nvGrpSpPr>
            <p:cNvPr id="72783" name="Group 4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29778" name="Oval 5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779" name="Line 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9780" name="Line 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29781" name="Rectangle 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782" name="Oval 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2790" name="Group 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788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89" name="Line 12"/>
                <p:cNvSpPr>
                  <a:spLocks noChangeShapeType="1"/>
                </p:cNvSpPr>
                <p:nvPr/>
              </p:nvSpPr>
              <p:spPr bwMode="auto">
                <a:xfrm>
                  <a:off x="2944" y="945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90" name="Line 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72791" name="Group 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78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7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86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  <p:sp>
              <p:nvSpPr>
                <p:cNvPr id="29787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777" name="Text Box 29"/>
            <p:cNvSpPr txBox="1">
              <a:spLocks noChangeArrowheads="1"/>
            </p:cNvSpPr>
            <p:nvPr/>
          </p:nvSpPr>
          <p:spPr bwMode="auto">
            <a:xfrm>
              <a:off x="2960" y="1439"/>
              <a:ext cx="49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  <a:cs typeface="Arial" charset="0"/>
                </a:rPr>
                <a:t>router</a:t>
              </a:r>
            </a:p>
          </p:txBody>
        </p:sp>
      </p:grpSp>
      <p:sp>
        <p:nvSpPr>
          <p:cNvPr id="29705" name="Text Box 90"/>
          <p:cNvSpPr txBox="1">
            <a:spLocks noChangeArrowheads="1"/>
          </p:cNvSpPr>
          <p:nvPr/>
        </p:nvSpPr>
        <p:spPr bwMode="auto">
          <a:xfrm>
            <a:off x="3251201" y="2347914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29706" name="Text Box 93"/>
          <p:cNvSpPr txBox="1">
            <a:spLocks noChangeArrowheads="1"/>
          </p:cNvSpPr>
          <p:nvPr/>
        </p:nvSpPr>
        <p:spPr bwMode="auto">
          <a:xfrm>
            <a:off x="5851526" y="2376489"/>
            <a:ext cx="479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R1</a:t>
            </a:r>
          </a:p>
        </p:txBody>
      </p:sp>
      <p:grpSp>
        <p:nvGrpSpPr>
          <p:cNvPr id="411805" name="Group 157"/>
          <p:cNvGrpSpPr>
            <a:grpSpLocks/>
          </p:cNvGrpSpPr>
          <p:nvPr/>
        </p:nvGrpSpPr>
        <p:grpSpPr bwMode="auto">
          <a:xfrm>
            <a:off x="1873251" y="2392363"/>
            <a:ext cx="5356225" cy="3916362"/>
            <a:chOff x="268" y="1180"/>
            <a:chExt cx="3374" cy="2467"/>
          </a:xfrm>
        </p:grpSpPr>
        <p:sp>
          <p:nvSpPr>
            <p:cNvPr id="29747" name="Line 9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48" name="Rectangle 98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2756" name="Freeform 95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95" name="Rectangle 96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rgbClr val="262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51" name="Text Box 97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AP MAC addr  H1 MAC addr R1 MAC addr</a:t>
              </a:r>
            </a:p>
          </p:txBody>
        </p:sp>
        <p:sp>
          <p:nvSpPr>
            <p:cNvPr id="29752" name="Line 9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53" name="Line 10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54" name="Line 10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762" name="Group 106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29773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81" name="Freeform 10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82" name="Freeform 10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63" name="Group 107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29770" name="Rectangle 108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8" name="Freeform 109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79" name="Freeform 110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64" name="Group 111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29767" name="Rectangle 112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5" name="Freeform 113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76" name="Freeform 114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58" name="Line 115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766" name="Group 116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29764" name="Rectangle 11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72" name="Freeform 11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73" name="Freeform 11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60" name="Text Box 120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29761" name="Text Box 121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29762" name="Text Box 122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29763" name="Text Box 123"/>
            <p:cNvSpPr txBox="1">
              <a:spLocks noChangeArrowheads="1"/>
            </p:cNvSpPr>
            <p:nvPr/>
          </p:nvSpPr>
          <p:spPr bwMode="auto">
            <a:xfrm>
              <a:off x="2619" y="3414"/>
              <a:ext cx="9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802.</a:t>
              </a:r>
              <a:r>
                <a:rPr lang="en-US" b="1">
                  <a:solidFill>
                    <a:srgbClr val="C00000"/>
                  </a:solidFill>
                  <a:latin typeface="Arial" charset="0"/>
                  <a:cs typeface="Arial" charset="0"/>
                </a:rPr>
                <a:t>11</a:t>
              </a:r>
              <a:r>
                <a:rPr lang="en-US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411808" name="Group 160"/>
          <p:cNvGrpSpPr>
            <a:grpSpLocks/>
          </p:cNvGrpSpPr>
          <p:nvPr/>
        </p:nvGrpSpPr>
        <p:grpSpPr bwMode="auto">
          <a:xfrm>
            <a:off x="5335589" y="2811463"/>
            <a:ext cx="4186237" cy="2432050"/>
            <a:chOff x="2401" y="1771"/>
            <a:chExt cx="2637" cy="1532"/>
          </a:xfrm>
        </p:grpSpPr>
        <p:sp>
          <p:nvSpPr>
            <p:cNvPr id="72727" name="Freeform 130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127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22" name="Rectangle 129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668" name="Rectangle 131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rgbClr val="262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24" name="Text Box 132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Arial" charset="0"/>
                  <a:cs typeface="Arial" charset="0"/>
                </a:rPr>
                <a:t>R1 MAC addr  H1 MAC addr </a:t>
              </a:r>
            </a:p>
          </p:txBody>
        </p:sp>
        <p:sp>
          <p:nvSpPr>
            <p:cNvPr id="29725" name="Line 133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26" name="Line 134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9727" name="Line 135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72735" name="Group 136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29744" name="Rectangle 13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52" name="Freeform 13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3" name="Freeform 13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36" name="Group 140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29741" name="Rectangle 14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49" name="Freeform 14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50" name="Freeform 14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37" name="Group 144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29738" name="Rectangle 14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46" name="Freeform 14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7" name="Freeform 14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738" name="Group 149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29735" name="Rectangle 150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2743" name="Freeform 151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744" name="Freeform 152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15 w 60"/>
                  <a:gd name="T1" fmla="*/ 0 h 150"/>
                  <a:gd name="T2" fmla="*/ 3 w 60"/>
                  <a:gd name="T3" fmla="*/ 9 h 150"/>
                  <a:gd name="T4" fmla="*/ 12 w 60"/>
                  <a:gd name="T5" fmla="*/ 16 h 150"/>
                  <a:gd name="T6" fmla="*/ 0 w 60"/>
                  <a:gd name="T7" fmla="*/ 29 h 15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9732" name="Text Box 153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29733" name="Text Box 154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29734" name="Text Box 156"/>
            <p:cNvSpPr txBox="1">
              <a:spLocks noChangeArrowheads="1"/>
            </p:cNvSpPr>
            <p:nvPr/>
          </p:nvSpPr>
          <p:spPr bwMode="auto">
            <a:xfrm>
              <a:off x="4146" y="2896"/>
              <a:ext cx="89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802.</a:t>
              </a:r>
              <a:r>
                <a:rPr lang="en-US" b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3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dirty="0">
                  <a:latin typeface="Arial" charset="0"/>
                  <a:cs typeface="Arial" charset="0"/>
                </a:rPr>
                <a:t>frame</a:t>
              </a:r>
              <a:br>
                <a:rPr lang="en-US" dirty="0">
                  <a:latin typeface="Arial" charset="0"/>
                  <a:cs typeface="Arial" charset="0"/>
                </a:rPr>
              </a:br>
              <a:r>
                <a:rPr lang="en-US" dirty="0">
                  <a:latin typeface="Arial" charset="0"/>
                  <a:cs typeface="Arial" charset="0"/>
                </a:rPr>
                <a:t>Ethernet</a:t>
              </a:r>
            </a:p>
          </p:txBody>
        </p:sp>
      </p:grpSp>
      <p:grpSp>
        <p:nvGrpSpPr>
          <p:cNvPr id="72716" name="Group 361"/>
          <p:cNvGrpSpPr>
            <a:grpSpLocks/>
          </p:cNvGrpSpPr>
          <p:nvPr/>
        </p:nvGrpSpPr>
        <p:grpSpPr bwMode="auto">
          <a:xfrm>
            <a:off x="4835525" y="2235201"/>
            <a:ext cx="762000" cy="663575"/>
            <a:chOff x="2967" y="478"/>
            <a:chExt cx="788" cy="625"/>
          </a:xfrm>
        </p:grpSpPr>
        <p:pic>
          <p:nvPicPr>
            <p:cNvPr id="7272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7" name="Group 356"/>
          <p:cNvGrpSpPr>
            <a:grpSpLocks/>
          </p:cNvGrpSpPr>
          <p:nvPr/>
        </p:nvGrpSpPr>
        <p:grpSpPr bwMode="auto">
          <a:xfrm>
            <a:off x="3433763" y="1798639"/>
            <a:ext cx="609600" cy="598487"/>
            <a:chOff x="313" y="1497"/>
            <a:chExt cx="1152" cy="1014"/>
          </a:xfrm>
        </p:grpSpPr>
        <p:pic>
          <p:nvPicPr>
            <p:cNvPr id="72723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4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18" name="Group 356"/>
          <p:cNvGrpSpPr>
            <a:grpSpLocks/>
          </p:cNvGrpSpPr>
          <p:nvPr/>
        </p:nvGrpSpPr>
        <p:grpSpPr bwMode="auto">
          <a:xfrm>
            <a:off x="4398963" y="1493839"/>
            <a:ext cx="609600" cy="598487"/>
            <a:chOff x="313" y="1497"/>
            <a:chExt cx="1152" cy="1014"/>
          </a:xfrm>
        </p:grpSpPr>
        <p:pic>
          <p:nvPicPr>
            <p:cNvPr id="72721" name="Picture 354" descr="laptop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722" name="Picture 355" descr="antenna_styliz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719" name="Rectangle 49"/>
          <p:cNvSpPr txBox="1">
            <a:spLocks noChangeArrowheads="1"/>
          </p:cNvSpPr>
          <p:nvPr/>
        </p:nvSpPr>
        <p:spPr bwMode="auto">
          <a:xfrm>
            <a:off x="2057401" y="157163"/>
            <a:ext cx="74644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802.11 frame: addressing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5" name="Group 2"/>
          <p:cNvGrpSpPr>
            <a:grpSpLocks/>
          </p:cNvGrpSpPr>
          <p:nvPr/>
        </p:nvGrpSpPr>
        <p:grpSpPr bwMode="auto">
          <a:xfrm>
            <a:off x="2043113" y="2179639"/>
            <a:ext cx="8077200" cy="985837"/>
            <a:chOff x="240" y="887"/>
            <a:chExt cx="5088" cy="621"/>
          </a:xfrm>
        </p:grpSpPr>
        <p:sp>
          <p:nvSpPr>
            <p:cNvPr id="3075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frame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control</a:t>
              </a:r>
            </a:p>
          </p:txBody>
        </p:sp>
        <p:sp>
          <p:nvSpPr>
            <p:cNvPr id="3075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Duration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/ ID</a:t>
              </a:r>
            </a:p>
          </p:txBody>
        </p:sp>
        <p:sp>
          <p:nvSpPr>
            <p:cNvPr id="3075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076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076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076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address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076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>
                <a:latin typeface="Arial" charset="0"/>
                <a:ea typeface="ＭＳ Ｐゴシック" charset="0"/>
              </a:endParaRPr>
            </a:p>
          </p:txBody>
        </p:sp>
        <p:sp>
          <p:nvSpPr>
            <p:cNvPr id="3076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payload</a:t>
              </a:r>
            </a:p>
          </p:txBody>
        </p:sp>
        <p:sp>
          <p:nvSpPr>
            <p:cNvPr id="3076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CRC</a:t>
              </a:r>
            </a:p>
          </p:txBody>
        </p:sp>
        <p:sp>
          <p:nvSpPr>
            <p:cNvPr id="3076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3076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3076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3076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3077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3077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3077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3077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0 - 2312</a:t>
              </a:r>
            </a:p>
          </p:txBody>
        </p:sp>
        <p:sp>
          <p:nvSpPr>
            <p:cNvPr id="3077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3077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>
                  <a:latin typeface="Arial" charset="0"/>
                </a:rPr>
                <a:t>seq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</a:rPr>
                <a:t>control</a:t>
              </a:r>
            </a:p>
          </p:txBody>
        </p:sp>
      </p:grpSp>
      <p:grpSp>
        <p:nvGrpSpPr>
          <p:cNvPr id="74756" name="Group 23"/>
          <p:cNvGrpSpPr>
            <a:grpSpLocks/>
          </p:cNvGrpSpPr>
          <p:nvPr/>
        </p:nvGrpSpPr>
        <p:grpSpPr bwMode="auto">
          <a:xfrm>
            <a:off x="1966913" y="3856039"/>
            <a:ext cx="8534400" cy="954087"/>
            <a:chOff x="240" y="1991"/>
            <a:chExt cx="5376" cy="601"/>
          </a:xfrm>
        </p:grpSpPr>
        <p:sp>
          <p:nvSpPr>
            <p:cNvPr id="30735" name="Rectangle 24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Type</a:t>
              </a:r>
            </a:p>
          </p:txBody>
        </p:sp>
        <p:sp>
          <p:nvSpPr>
            <p:cNvPr id="30736" name="Rectangle 25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From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AP</a:t>
              </a:r>
            </a:p>
          </p:txBody>
        </p:sp>
        <p:sp>
          <p:nvSpPr>
            <p:cNvPr id="30737" name="Rectangle 26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Subtype</a:t>
              </a:r>
            </a:p>
          </p:txBody>
        </p:sp>
        <p:sp>
          <p:nvSpPr>
            <p:cNvPr id="30738" name="Rectangle 27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To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AP</a:t>
              </a:r>
            </a:p>
          </p:txBody>
        </p:sp>
        <p:sp>
          <p:nvSpPr>
            <p:cNvPr id="30739" name="Rectangle 28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More 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frag</a:t>
              </a:r>
            </a:p>
          </p:txBody>
        </p:sp>
        <p:sp>
          <p:nvSpPr>
            <p:cNvPr id="30740" name="Rectangle 29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WEP</a:t>
              </a:r>
            </a:p>
          </p:txBody>
        </p:sp>
        <p:sp>
          <p:nvSpPr>
            <p:cNvPr id="30741" name="Rectangle 30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More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data</a:t>
              </a:r>
            </a:p>
          </p:txBody>
        </p:sp>
        <p:sp>
          <p:nvSpPr>
            <p:cNvPr id="30742" name="Rectangle 31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Power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mgt</a:t>
              </a:r>
            </a:p>
          </p:txBody>
        </p:sp>
        <p:sp>
          <p:nvSpPr>
            <p:cNvPr id="30743" name="Rectangle 32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Retry</a:t>
              </a:r>
            </a:p>
          </p:txBody>
        </p:sp>
        <p:sp>
          <p:nvSpPr>
            <p:cNvPr id="30744" name="Rectangle 33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Rsvd</a:t>
              </a:r>
            </a:p>
          </p:txBody>
        </p:sp>
        <p:sp>
          <p:nvSpPr>
            <p:cNvPr id="30745" name="Rectangle 34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Protocol</a:t>
              </a:r>
            </a:p>
            <a:p>
              <a:pPr algn="ctr" eaLnBrk="1" hangingPunct="1"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version</a:t>
              </a:r>
            </a:p>
          </p:txBody>
        </p:sp>
        <p:sp>
          <p:nvSpPr>
            <p:cNvPr id="30746" name="Text Box 35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30747" name="Text Box 36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30748" name="Text Box 37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30749" name="Text Box 38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0" name="Text Box 39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1" name="Text Box 40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2" name="Text Box 41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3" name="Text Box 42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4" name="Text Box 43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5" name="Text Box 44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  <p:sp>
          <p:nvSpPr>
            <p:cNvPr id="30756" name="Text Box 45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>
                  <a:latin typeface="Arial" charset="0"/>
                </a:rPr>
                <a:t>1</a:t>
              </a:r>
            </a:p>
          </p:txBody>
        </p:sp>
      </p:grpSp>
      <p:sp>
        <p:nvSpPr>
          <p:cNvPr id="74757" name="Freeform 47"/>
          <p:cNvSpPr>
            <a:spLocks/>
          </p:cNvSpPr>
          <p:nvPr/>
        </p:nvSpPr>
        <p:spPr bwMode="auto">
          <a:xfrm>
            <a:off x="1954214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Text Box 51"/>
          <p:cNvSpPr txBox="1">
            <a:spLocks noChangeArrowheads="1"/>
          </p:cNvSpPr>
          <p:nvPr/>
        </p:nvSpPr>
        <p:spPr bwMode="auto">
          <a:xfrm>
            <a:off x="7450138" y="1196976"/>
            <a:ext cx="14033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frame </a:t>
            </a:r>
            <a:r>
              <a:rPr lang="en-US" dirty="0" err="1">
                <a:latin typeface="Arial" charset="0"/>
                <a:cs typeface="Arial" charset="0"/>
              </a:rPr>
              <a:t>seq</a:t>
            </a:r>
            <a:r>
              <a:rPr lang="en-US" dirty="0">
                <a:latin typeface="Arial" charset="0"/>
                <a:cs typeface="Arial" charset="0"/>
              </a:rPr>
              <a:t> #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(for RDT)</a:t>
            </a:r>
          </a:p>
        </p:txBody>
      </p:sp>
      <p:sp>
        <p:nvSpPr>
          <p:cNvPr id="30730" name="Line 52"/>
          <p:cNvSpPr>
            <a:spLocks noChangeShapeType="1"/>
          </p:cNvSpPr>
          <p:nvPr/>
        </p:nvSpPr>
        <p:spPr bwMode="auto">
          <a:xfrm flipH="1">
            <a:off x="6934201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53"/>
          <p:cNvSpPr>
            <a:spLocks noChangeShapeType="1"/>
          </p:cNvSpPr>
          <p:nvPr/>
        </p:nvSpPr>
        <p:spPr bwMode="auto">
          <a:xfrm flipH="1" flipV="1">
            <a:off x="3536951" y="4908551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0732" name="Text Box 54"/>
          <p:cNvSpPr txBox="1">
            <a:spLocks noChangeArrowheads="1"/>
          </p:cNvSpPr>
          <p:nvPr/>
        </p:nvSpPr>
        <p:spPr bwMode="auto">
          <a:xfrm>
            <a:off x="3716339" y="5480050"/>
            <a:ext cx="2553007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th-TH" dirty="0">
                <a:latin typeface="Arial" charset="0"/>
                <a:cs typeface="Arial" charset="0"/>
              </a:rPr>
              <a:t>ชนิดของ </a:t>
            </a:r>
            <a:r>
              <a:rPr lang="en-US" dirty="0">
                <a:latin typeface="Arial" charset="0"/>
                <a:cs typeface="Arial" charset="0"/>
              </a:rPr>
              <a:t>frame</a:t>
            </a:r>
          </a:p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(RTS, CTS, ACK, data)</a:t>
            </a:r>
          </a:p>
        </p:txBody>
      </p:sp>
      <p:sp>
        <p:nvSpPr>
          <p:cNvPr id="74764" name="Rectangle 49"/>
          <p:cNvSpPr txBox="1"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charset="0"/>
              </a:rPr>
              <a:t>802.11 frame: more</a:t>
            </a:r>
          </a:p>
        </p:txBody>
      </p:sp>
      <p:pic>
        <p:nvPicPr>
          <p:cNvPr id="747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62014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Ethernet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ถูกใช้ใน </a:t>
            </a:r>
            <a:r>
              <a:rPr lang="en-US" sz="2800" dirty="0" smtClean="0"/>
              <a:t>LAN</a:t>
            </a:r>
            <a:r>
              <a:rPr lang="th-TH" sz="2800" dirty="0" smtClean="0"/>
              <a:t> แบบสาย </a:t>
            </a:r>
            <a:r>
              <a:rPr lang="en-US" sz="2800" dirty="0" smtClean="0"/>
              <a:t>(wired) </a:t>
            </a:r>
            <a:r>
              <a:rPr lang="th-TH" sz="2800" dirty="0" smtClean="0"/>
              <a:t>อย่างแพร่หลายที่สุด</a:t>
            </a:r>
            <a:endParaRPr lang="en-US" sz="2800" dirty="0" smtClean="0"/>
          </a:p>
          <a:p>
            <a:r>
              <a:rPr lang="th-TH" sz="2800" dirty="0" smtClean="0"/>
              <a:t>เพราะว่ามีราคาถูก</a:t>
            </a:r>
          </a:p>
          <a:p>
            <a:r>
              <a:rPr lang="th-TH" sz="2800" dirty="0" smtClean="0"/>
              <a:t>ถูกนำมาใช้งานในยุคแรกๆ ของ </a:t>
            </a:r>
            <a:r>
              <a:rPr lang="en-US" sz="2800" dirty="0" smtClean="0"/>
              <a:t>LAN</a:t>
            </a:r>
            <a:endParaRPr lang="th-TH" sz="2800" dirty="0" smtClean="0"/>
          </a:p>
          <a:p>
            <a:r>
              <a:rPr lang="th-TH" sz="2800" dirty="0" smtClean="0"/>
              <a:t>ใช้งานง่าย</a:t>
            </a:r>
            <a:r>
              <a:rPr lang="en-US" sz="2800" dirty="0" smtClean="0"/>
              <a:t> </a:t>
            </a:r>
            <a:r>
              <a:rPr lang="th-TH" sz="2800" dirty="0" smtClean="0"/>
              <a:t>และต้นทุนอุปกรณ์ยังมีราคาถูกกว่า </a:t>
            </a:r>
            <a:r>
              <a:rPr lang="en-US" sz="2800" dirty="0" smtClean="0"/>
              <a:t>Token LANs </a:t>
            </a:r>
            <a:r>
              <a:rPr lang="th-TH" sz="2800" dirty="0" smtClean="0"/>
              <a:t>หรือ </a:t>
            </a:r>
            <a:r>
              <a:rPr lang="en-US" sz="2800" dirty="0" smtClean="0"/>
              <a:t>ATM</a:t>
            </a:r>
          </a:p>
          <a:p>
            <a:r>
              <a:rPr lang="th-TH" sz="2800" dirty="0" smtClean="0"/>
              <a:t>มีการพัฒนามาตราฐานความเร็ว ให้เร็วเพิ่มขึ้นเรื่อยๆ ให้ทันตามยุคสมัยจาก </a:t>
            </a:r>
            <a:r>
              <a:rPr lang="en-US" sz="2800" dirty="0" smtClean="0"/>
              <a:t>10Mbps </a:t>
            </a:r>
            <a:r>
              <a:rPr lang="th-TH" sz="2800" dirty="0" smtClean="0"/>
              <a:t>จนปัจจุบันสามารถมีความเร็วได้ถึง </a:t>
            </a:r>
            <a:r>
              <a:rPr lang="en-US" sz="2800" dirty="0" smtClean="0"/>
              <a:t>10Gbps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94"/>
          <p:cNvSpPr>
            <a:spLocks noGrp="1" noChangeArrowheads="1"/>
          </p:cNvSpPr>
          <p:nvPr>
            <p:ph sz="half" idx="1"/>
          </p:nvPr>
        </p:nvSpPr>
        <p:spPr>
          <a:xfrm>
            <a:off x="1964983" y="3358342"/>
            <a:ext cx="3643312" cy="1477795"/>
          </a:xfrm>
        </p:spPr>
        <p:txBody>
          <a:bodyPr/>
          <a:lstStyle/>
          <a:p>
            <a:pPr>
              <a:lnSpc>
                <a:spcPts val="3000"/>
              </a:lnSpc>
              <a:tabLst>
                <a:tab pos="746125" algn="l"/>
              </a:tabLst>
            </a:pPr>
            <a:r>
              <a:rPr lang="th-TH" dirty="0" smtClean="0">
                <a:latin typeface="Gill Sans MT" charset="0"/>
              </a:rPr>
              <a:t>หาก </a:t>
            </a:r>
            <a:r>
              <a:rPr lang="en-US" dirty="0" smtClean="0">
                <a:latin typeface="Gill Sans MT" charset="0"/>
              </a:rPr>
              <a:t>H1 </a:t>
            </a:r>
            <a:r>
              <a:rPr lang="th-TH" dirty="0" smtClean="0">
                <a:latin typeface="Gill Sans MT" charset="0"/>
              </a:rPr>
              <a:t>อยู่ใน </a:t>
            </a:r>
            <a:r>
              <a:rPr lang="en-US" dirty="0" smtClean="0">
                <a:latin typeface="Gill Sans MT" charset="0"/>
              </a:rPr>
              <a:t>IP subnet</a:t>
            </a:r>
            <a:r>
              <a:rPr lang="th-TH" dirty="0" smtClean="0">
                <a:latin typeface="Gill Sans MT" charset="0"/>
              </a:rPr>
              <a:t> เดียวกัน</a:t>
            </a:r>
            <a:r>
              <a:rPr lang="th-TH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IP address </a:t>
            </a:r>
            <a:r>
              <a:rPr lang="th-TH" dirty="0" smtClean="0">
                <a:latin typeface="Gill Sans MT" charset="0"/>
              </a:rPr>
              <a:t>ของ </a:t>
            </a:r>
            <a:r>
              <a:rPr lang="en-US" dirty="0" smtClean="0">
                <a:latin typeface="Gill Sans MT" charset="0"/>
              </a:rPr>
              <a:t>H1 </a:t>
            </a:r>
            <a:r>
              <a:rPr lang="th-TH" dirty="0" smtClean="0">
                <a:latin typeface="Gill Sans MT" charset="0"/>
              </a:rPr>
              <a:t>ก็ไม่จำเป็นต้องเปลี่ยน</a:t>
            </a:r>
            <a:r>
              <a:rPr lang="en-US" dirty="0" smtClean="0">
                <a:latin typeface="Gill Sans MT" charset="0"/>
              </a:rPr>
              <a:t> IP address </a:t>
            </a:r>
            <a:r>
              <a:rPr lang="th-TH" dirty="0" smtClean="0">
                <a:latin typeface="Gill Sans MT" charset="0"/>
              </a:rPr>
              <a:t>ก็ได้</a:t>
            </a:r>
          </a:p>
        </p:txBody>
      </p:sp>
      <p:sp>
        <p:nvSpPr>
          <p:cNvPr id="31748" name="Rectangle 74"/>
          <p:cNvSpPr>
            <a:spLocks noChangeArrowheads="1"/>
          </p:cNvSpPr>
          <p:nvPr/>
        </p:nvSpPr>
        <p:spPr bwMode="auto">
          <a:xfrm>
            <a:off x="1874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802.11: mobility within same subnet</a:t>
            </a:r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904164" y="3179763"/>
            <a:ext cx="2154237" cy="2093912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1" name="Oval 38"/>
          <p:cNvSpPr>
            <a:spLocks noChangeArrowheads="1"/>
          </p:cNvSpPr>
          <p:nvPr/>
        </p:nvSpPr>
        <p:spPr bwMode="auto">
          <a:xfrm>
            <a:off x="6197601" y="3241675"/>
            <a:ext cx="2278063" cy="205105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2" name="Line 59"/>
          <p:cNvSpPr>
            <a:spLocks noChangeShapeType="1"/>
          </p:cNvSpPr>
          <p:nvPr/>
        </p:nvSpPr>
        <p:spPr bwMode="auto">
          <a:xfrm>
            <a:off x="8316913" y="4225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60"/>
          <p:cNvSpPr>
            <a:spLocks noChangeShapeType="1"/>
          </p:cNvSpPr>
          <p:nvPr/>
        </p:nvSpPr>
        <p:spPr bwMode="auto">
          <a:xfrm flipH="1">
            <a:off x="7829550" y="41290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4" name="Line 61"/>
          <p:cNvSpPr>
            <a:spLocks noChangeShapeType="1"/>
          </p:cNvSpPr>
          <p:nvPr/>
        </p:nvSpPr>
        <p:spPr bwMode="auto">
          <a:xfrm flipH="1">
            <a:off x="7843838" y="4205288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62"/>
          <p:cNvSpPr>
            <a:spLocks noChangeShapeType="1"/>
          </p:cNvSpPr>
          <p:nvPr/>
        </p:nvSpPr>
        <p:spPr bwMode="auto">
          <a:xfrm flipH="1">
            <a:off x="7786688" y="4271963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6811" name="Group 356"/>
          <p:cNvGrpSpPr>
            <a:grpSpLocks/>
          </p:cNvGrpSpPr>
          <p:nvPr/>
        </p:nvGrpSpPr>
        <p:grpSpPr bwMode="auto">
          <a:xfrm>
            <a:off x="9529764" y="3667125"/>
            <a:ext cx="333375" cy="369888"/>
            <a:chOff x="313" y="1497"/>
            <a:chExt cx="1152" cy="1014"/>
          </a:xfrm>
        </p:grpSpPr>
        <p:pic>
          <p:nvPicPr>
            <p:cNvPr id="76856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7" name="Picture 355" descr="antenna_styliz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2" name="Group 403"/>
          <p:cNvGrpSpPr>
            <a:grpSpLocks/>
          </p:cNvGrpSpPr>
          <p:nvPr/>
        </p:nvGrpSpPr>
        <p:grpSpPr bwMode="auto">
          <a:xfrm>
            <a:off x="6492876" y="4156076"/>
            <a:ext cx="525463" cy="392113"/>
            <a:chOff x="2751" y="1851"/>
            <a:chExt cx="462" cy="478"/>
          </a:xfrm>
        </p:grpSpPr>
        <p:pic>
          <p:nvPicPr>
            <p:cNvPr id="7685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3" name="Group 356"/>
          <p:cNvGrpSpPr>
            <a:grpSpLocks/>
          </p:cNvGrpSpPr>
          <p:nvPr/>
        </p:nvGrpSpPr>
        <p:grpSpPr bwMode="auto">
          <a:xfrm>
            <a:off x="8869364" y="4592639"/>
            <a:ext cx="363537" cy="338137"/>
            <a:chOff x="313" y="1497"/>
            <a:chExt cx="1152" cy="1014"/>
          </a:xfrm>
        </p:grpSpPr>
        <p:pic>
          <p:nvPicPr>
            <p:cNvPr id="76852" name="Picture 354" descr="laptop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3" name="Picture 355" descr="antenna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4" name="Group 356"/>
          <p:cNvGrpSpPr>
            <a:grpSpLocks/>
          </p:cNvGrpSpPr>
          <p:nvPr/>
        </p:nvGrpSpPr>
        <p:grpSpPr bwMode="auto">
          <a:xfrm>
            <a:off x="7640639" y="4613276"/>
            <a:ext cx="376237" cy="347663"/>
            <a:chOff x="313" y="1497"/>
            <a:chExt cx="1152" cy="1014"/>
          </a:xfrm>
        </p:grpSpPr>
        <p:pic>
          <p:nvPicPr>
            <p:cNvPr id="76850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51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5" name="Group 356"/>
          <p:cNvGrpSpPr>
            <a:grpSpLocks/>
          </p:cNvGrpSpPr>
          <p:nvPr/>
        </p:nvGrpSpPr>
        <p:grpSpPr bwMode="auto">
          <a:xfrm>
            <a:off x="6918326" y="4632325"/>
            <a:ext cx="384175" cy="438150"/>
            <a:chOff x="313" y="1497"/>
            <a:chExt cx="1152" cy="1014"/>
          </a:xfrm>
        </p:grpSpPr>
        <p:pic>
          <p:nvPicPr>
            <p:cNvPr id="76848" name="Picture 354" descr="laptop_stylized_small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9" name="Picture 355" descr="antenna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6" name="Group 403"/>
          <p:cNvGrpSpPr>
            <a:grpSpLocks/>
          </p:cNvGrpSpPr>
          <p:nvPr/>
        </p:nvGrpSpPr>
        <p:grpSpPr bwMode="auto">
          <a:xfrm>
            <a:off x="6816726" y="3475039"/>
            <a:ext cx="487363" cy="401637"/>
            <a:chOff x="2751" y="1851"/>
            <a:chExt cx="462" cy="478"/>
          </a:xfrm>
        </p:grpSpPr>
        <p:pic>
          <p:nvPicPr>
            <p:cNvPr id="76846" name="Picture 364" descr="iphone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7" name="Picture 402" descr="antenna_radiation_stylize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7" name="Group 403"/>
          <p:cNvGrpSpPr>
            <a:grpSpLocks/>
          </p:cNvGrpSpPr>
          <p:nvPr/>
        </p:nvGrpSpPr>
        <p:grpSpPr bwMode="auto">
          <a:xfrm>
            <a:off x="9377363" y="4135438"/>
            <a:ext cx="527050" cy="392112"/>
            <a:chOff x="2751" y="1851"/>
            <a:chExt cx="462" cy="478"/>
          </a:xfrm>
        </p:grpSpPr>
        <p:pic>
          <p:nvPicPr>
            <p:cNvPr id="76844" name="Picture 364" descr="iphone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5" name="Picture 402" descr="antenna_radiation_stylize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8" name="Group 356"/>
          <p:cNvGrpSpPr>
            <a:grpSpLocks/>
          </p:cNvGrpSpPr>
          <p:nvPr/>
        </p:nvGrpSpPr>
        <p:grpSpPr bwMode="auto">
          <a:xfrm>
            <a:off x="7945439" y="3992563"/>
            <a:ext cx="376237" cy="349250"/>
            <a:chOff x="313" y="1497"/>
            <a:chExt cx="1152" cy="1014"/>
          </a:xfrm>
        </p:grpSpPr>
        <p:pic>
          <p:nvPicPr>
            <p:cNvPr id="76842" name="Picture 354" descr="laptop_stylized_small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3" name="Picture 355" descr="antenna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19" name="Group 361"/>
          <p:cNvGrpSpPr>
            <a:grpSpLocks/>
          </p:cNvGrpSpPr>
          <p:nvPr/>
        </p:nvGrpSpPr>
        <p:grpSpPr bwMode="auto">
          <a:xfrm>
            <a:off x="7040563" y="3810001"/>
            <a:ext cx="762000" cy="663575"/>
            <a:chOff x="2967" y="478"/>
            <a:chExt cx="788" cy="625"/>
          </a:xfrm>
        </p:grpSpPr>
        <p:pic>
          <p:nvPicPr>
            <p:cNvPr id="76840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41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6820" name="Group 361"/>
          <p:cNvGrpSpPr>
            <a:grpSpLocks/>
          </p:cNvGrpSpPr>
          <p:nvPr/>
        </p:nvGrpSpPr>
        <p:grpSpPr bwMode="auto">
          <a:xfrm>
            <a:off x="8677275" y="3830639"/>
            <a:ext cx="762000" cy="661987"/>
            <a:chOff x="2967" y="478"/>
            <a:chExt cx="788" cy="625"/>
          </a:xfrm>
        </p:grpSpPr>
        <p:pic>
          <p:nvPicPr>
            <p:cNvPr id="76838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839" name="Picture 360" descr="antenna_radiation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66" name="Text Box 18"/>
          <p:cNvSpPr txBox="1">
            <a:spLocks noChangeArrowheads="1"/>
          </p:cNvSpPr>
          <p:nvPr/>
        </p:nvSpPr>
        <p:spPr bwMode="auto">
          <a:xfrm>
            <a:off x="7243764" y="4894264"/>
            <a:ext cx="4460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H1</a:t>
            </a:r>
          </a:p>
        </p:txBody>
      </p:sp>
      <p:sp>
        <p:nvSpPr>
          <p:cNvPr id="31767" name="Text Box 20"/>
          <p:cNvSpPr txBox="1">
            <a:spLocks noChangeArrowheads="1"/>
          </p:cNvSpPr>
          <p:nvPr/>
        </p:nvSpPr>
        <p:spPr bwMode="auto">
          <a:xfrm>
            <a:off x="9245601" y="48879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BBS 2</a:t>
            </a:r>
          </a:p>
        </p:txBody>
      </p:sp>
      <p:sp>
        <p:nvSpPr>
          <p:cNvPr id="31768" name="Text Box 20"/>
          <p:cNvSpPr txBox="1">
            <a:spLocks noChangeArrowheads="1"/>
          </p:cNvSpPr>
          <p:nvPr/>
        </p:nvSpPr>
        <p:spPr bwMode="auto">
          <a:xfrm>
            <a:off x="6137276" y="4989513"/>
            <a:ext cx="766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  <a:cs typeface="Arial" charset="0"/>
              </a:rPr>
              <a:t>BBS 1</a:t>
            </a:r>
          </a:p>
        </p:txBody>
      </p:sp>
      <p:sp>
        <p:nvSpPr>
          <p:cNvPr id="31769" name="Line 13"/>
          <p:cNvSpPr>
            <a:spLocks noChangeShapeType="1"/>
          </p:cNvSpPr>
          <p:nvPr/>
        </p:nvSpPr>
        <p:spPr bwMode="auto">
          <a:xfrm flipV="1">
            <a:off x="8048625" y="1941513"/>
            <a:ext cx="14288" cy="773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70" name="Line 13"/>
          <p:cNvSpPr>
            <a:spLocks noChangeShapeType="1"/>
          </p:cNvSpPr>
          <p:nvPr/>
        </p:nvSpPr>
        <p:spPr bwMode="auto">
          <a:xfrm flipH="1" flipV="1">
            <a:off x="8154989" y="2997200"/>
            <a:ext cx="744537" cy="116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1771" name="Line 13"/>
          <p:cNvSpPr>
            <a:spLocks noChangeShapeType="1"/>
          </p:cNvSpPr>
          <p:nvPr/>
        </p:nvSpPr>
        <p:spPr bwMode="auto">
          <a:xfrm flipV="1">
            <a:off x="7308851" y="3017839"/>
            <a:ext cx="657225" cy="1138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76827" name="Group 332"/>
          <p:cNvGrpSpPr>
            <a:grpSpLocks/>
          </p:cNvGrpSpPr>
          <p:nvPr/>
        </p:nvGrpSpPr>
        <p:grpSpPr bwMode="auto">
          <a:xfrm>
            <a:off x="7599363" y="1689101"/>
            <a:ext cx="881062" cy="454025"/>
            <a:chOff x="2356" y="1300"/>
            <a:chExt cx="555" cy="194"/>
          </a:xfrm>
        </p:grpSpPr>
        <p:sp>
          <p:nvSpPr>
            <p:cNvPr id="7683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7683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7683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76833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76836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7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79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780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1" y="2619376"/>
            <a:ext cx="7032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Rectangle 44"/>
          <p:cNvSpPr>
            <a:spLocks noGrp="1" noChangeArrowheads="1"/>
          </p:cNvSpPr>
          <p:nvPr>
            <p:ph idx="1"/>
          </p:nvPr>
        </p:nvSpPr>
        <p:spPr>
          <a:xfrm>
            <a:off x="1997075" y="1339850"/>
            <a:ext cx="4572000" cy="55181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th-TH" sz="2400" dirty="0">
                <a:latin typeface="Gill Sans MT" charset="0"/>
                <a:ea typeface="ＭＳ Ｐゴシック" charset="0"/>
              </a:rPr>
              <a:t>รัศมีในระยะ </a:t>
            </a:r>
            <a:r>
              <a:rPr lang="en-US" sz="2400" dirty="0">
                <a:latin typeface="Gill Sans MT" charset="0"/>
                <a:ea typeface="ＭＳ Ｐゴシック" charset="0"/>
              </a:rPr>
              <a:t>10 m</a:t>
            </a:r>
          </a:p>
          <a:p>
            <a:pPr>
              <a:buFont typeface="Wingdings" charset="0"/>
              <a:buChar char="v"/>
              <a:defRPr/>
            </a:pPr>
            <a:r>
              <a:rPr lang="th-TH" sz="2400" dirty="0">
                <a:latin typeface="Gill Sans MT" charset="0"/>
                <a:ea typeface="ＭＳ Ｐゴシック" charset="0"/>
              </a:rPr>
              <a:t>เพื่อใช้งานแทนสายไฟ อาจจะใช้ใน </a:t>
            </a:r>
            <a:r>
              <a:rPr lang="en-US" sz="2400" dirty="0">
                <a:latin typeface="Gill Sans MT" charset="0"/>
                <a:ea typeface="ＭＳ Ｐゴシック" charset="0"/>
              </a:rPr>
              <a:t>mouse, keyboard, </a:t>
            </a:r>
            <a:r>
              <a:rPr lang="th-TH" sz="2400" dirty="0">
                <a:latin typeface="Gill Sans MT" charset="0"/>
                <a:ea typeface="ＭＳ Ｐゴシック" charset="0"/>
              </a:rPr>
              <a:t>หูฟังก็เป็นได้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ad hoc: no infrastructure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master/slaves:</a:t>
            </a:r>
          </a:p>
          <a:p>
            <a:pPr lvl="1">
              <a:lnSpc>
                <a:spcPts val="2100"/>
              </a:lnSpc>
              <a:buFont typeface="Wingdings" charset="0"/>
              <a:buChar char="§"/>
              <a:defRPr/>
            </a:pPr>
            <a:r>
              <a:rPr lang="en-US" sz="2000" dirty="0">
                <a:latin typeface="Gill Sans MT" charset="0"/>
                <a:ea typeface="ＭＳ Ｐゴシック" charset="0"/>
              </a:rPr>
              <a:t>slaves </a:t>
            </a:r>
            <a:r>
              <a:rPr lang="th-TH" sz="2000" dirty="0">
                <a:latin typeface="Gill Sans MT" charset="0"/>
                <a:ea typeface="ＭＳ Ｐゴシック" charset="0"/>
              </a:rPr>
              <a:t>ต้องขออนุญาติจาก </a:t>
            </a:r>
            <a:r>
              <a:rPr lang="en-US" sz="2000" dirty="0">
                <a:latin typeface="Gill Sans MT" charset="0"/>
                <a:ea typeface="ＭＳ Ｐゴシック" charset="0"/>
              </a:rPr>
              <a:t>master </a:t>
            </a:r>
            <a:r>
              <a:rPr lang="th-TH" sz="2000" dirty="0">
                <a:latin typeface="Gill Sans MT" charset="0"/>
                <a:ea typeface="ＭＳ Ｐゴシック" charset="0"/>
              </a:rPr>
              <a:t>ก่อนที่จะส่งข้อมูล</a:t>
            </a:r>
            <a:endParaRPr lang="en-US" sz="2000" dirty="0">
              <a:latin typeface="Gill Sans MT" charset="0"/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802.15: </a:t>
            </a:r>
            <a:r>
              <a:rPr lang="th-TH" sz="2400" dirty="0">
                <a:latin typeface="Gill Sans MT" charset="0"/>
                <a:ea typeface="ＭＳ Ｐゴシック" charset="0"/>
              </a:rPr>
              <a:t>เกิดขึ้นมาพร้อมๆ กับ เทคโนโลยีที่ใช้ใน </a:t>
            </a:r>
            <a:r>
              <a:rPr lang="en-US" sz="2400" dirty="0">
                <a:latin typeface="Gill Sans MT" charset="0"/>
                <a:ea typeface="ＭＳ Ｐゴシック" charset="0"/>
              </a:rPr>
              <a:t>Bluetooth</a:t>
            </a:r>
          </a:p>
          <a:p>
            <a:pPr lvl="1">
              <a:lnSpc>
                <a:spcPts val="2100"/>
              </a:lnSpc>
              <a:buFont typeface="Wingdings" charset="0"/>
              <a:buChar char="§"/>
              <a:defRPr/>
            </a:pPr>
            <a:r>
              <a:rPr lang="th-TH" sz="2000" dirty="0">
                <a:latin typeface="Gill Sans MT" charset="0"/>
                <a:ea typeface="ＭＳ Ｐゴシック" charset="0"/>
              </a:rPr>
              <a:t>ช่วงความถี่ </a:t>
            </a:r>
            <a:r>
              <a:rPr lang="en-US" sz="2000" dirty="0">
                <a:latin typeface="Gill Sans MT" charset="0"/>
                <a:ea typeface="ＭＳ Ｐゴシック" charset="0"/>
              </a:rPr>
              <a:t>2.4-2.5 GHz</a:t>
            </a:r>
          </a:p>
          <a:p>
            <a:pPr lvl="1">
              <a:lnSpc>
                <a:spcPts val="2100"/>
              </a:lnSpc>
              <a:buFont typeface="Wingdings" charset="0"/>
              <a:buChar char="§"/>
              <a:defRPr/>
            </a:pPr>
            <a:r>
              <a:rPr lang="th-TH" sz="2000" dirty="0">
                <a:latin typeface="Gill Sans MT" charset="0"/>
                <a:ea typeface="ＭＳ Ｐゴシック" charset="0"/>
              </a:rPr>
              <a:t>ความเร็วทำได้ถึง </a:t>
            </a:r>
            <a:r>
              <a:rPr lang="en-US" sz="2000" dirty="0">
                <a:latin typeface="Gill Sans MT" charset="0"/>
                <a:ea typeface="ＭＳ Ｐゴシック" charset="0"/>
              </a:rPr>
              <a:t>25Mbps (Bluetooth 4.0)</a:t>
            </a:r>
          </a:p>
          <a:p>
            <a:pPr>
              <a:buFont typeface="Wingdings" charset="0"/>
              <a:buChar char="v"/>
              <a:defRPr/>
            </a:pPr>
            <a:endParaRPr lang="en-US" sz="2000" dirty="0">
              <a:latin typeface="Gill Sans MT" charset="0"/>
              <a:ea typeface="ＭＳ Ｐゴシック" charset="0"/>
            </a:endParaRPr>
          </a:p>
        </p:txBody>
      </p:sp>
      <p:sp>
        <p:nvSpPr>
          <p:cNvPr id="34820" name="Oval 2"/>
          <p:cNvSpPr>
            <a:spLocks noChangeArrowheads="1"/>
          </p:cNvSpPr>
          <p:nvPr/>
        </p:nvSpPr>
        <p:spPr bwMode="auto">
          <a:xfrm>
            <a:off x="6553200" y="1292225"/>
            <a:ext cx="3479800" cy="3416300"/>
          </a:xfrm>
          <a:prstGeom prst="ellipse">
            <a:avLst/>
          </a:prstGeom>
          <a:solidFill>
            <a:schemeClr val="accent1">
              <a:alpha val="4901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600">
              <a:latin typeface="Arial" charset="0"/>
              <a:ea typeface="ＭＳ Ｐゴシック" charset="0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8150226" y="2863850"/>
            <a:ext cx="333375" cy="336550"/>
            <a:chOff x="1334" y="2718"/>
            <a:chExt cx="210" cy="212"/>
          </a:xfrm>
        </p:grpSpPr>
        <p:sp>
          <p:nvSpPr>
            <p:cNvPr id="34860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61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M</a:t>
              </a:r>
            </a:p>
          </p:txBody>
        </p:sp>
      </p:grpSp>
      <p:sp>
        <p:nvSpPr>
          <p:cNvPr id="34822" name="Line 7"/>
          <p:cNvSpPr>
            <a:spLocks noChangeShapeType="1"/>
          </p:cNvSpPr>
          <p:nvPr/>
        </p:nvSpPr>
        <p:spPr bwMode="auto">
          <a:xfrm>
            <a:off x="8496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>
            <a:off x="6553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9115426" y="2736851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>
                <a:latin typeface="Arial" charset="0"/>
              </a:rPr>
              <a:t>radius of</a:t>
            </a:r>
          </a:p>
          <a:p>
            <a:pPr eaLnBrk="1" hangingPunct="1">
              <a:defRPr/>
            </a:pPr>
            <a:r>
              <a:rPr lang="en-US" sz="1600">
                <a:latin typeface="Arial" charset="0"/>
              </a:rPr>
              <a:t>coverage</a:t>
            </a:r>
          </a:p>
        </p:txBody>
      </p:sp>
      <p:grpSp>
        <p:nvGrpSpPr>
          <p:cNvPr id="82952" name="Group 10"/>
          <p:cNvGrpSpPr>
            <a:grpSpLocks/>
          </p:cNvGrpSpPr>
          <p:nvPr/>
        </p:nvGrpSpPr>
        <p:grpSpPr bwMode="auto">
          <a:xfrm>
            <a:off x="7591426" y="2228850"/>
            <a:ext cx="320675" cy="336550"/>
            <a:chOff x="4166" y="3398"/>
            <a:chExt cx="202" cy="212"/>
          </a:xfrm>
        </p:grpSpPr>
        <p:sp>
          <p:nvSpPr>
            <p:cNvPr id="34858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59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82953" name="Group 13"/>
          <p:cNvGrpSpPr>
            <a:grpSpLocks/>
          </p:cNvGrpSpPr>
          <p:nvPr/>
        </p:nvGrpSpPr>
        <p:grpSpPr bwMode="auto">
          <a:xfrm>
            <a:off x="8505826" y="3524250"/>
            <a:ext cx="320675" cy="336550"/>
            <a:chOff x="4166" y="3398"/>
            <a:chExt cx="202" cy="212"/>
          </a:xfrm>
        </p:grpSpPr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57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82954" name="Group 16"/>
          <p:cNvGrpSpPr>
            <a:grpSpLocks/>
          </p:cNvGrpSpPr>
          <p:nvPr/>
        </p:nvGrpSpPr>
        <p:grpSpPr bwMode="auto">
          <a:xfrm>
            <a:off x="7299326" y="3587750"/>
            <a:ext cx="320675" cy="336550"/>
            <a:chOff x="4166" y="3398"/>
            <a:chExt cx="202" cy="212"/>
          </a:xfrm>
        </p:grpSpPr>
        <p:sp>
          <p:nvSpPr>
            <p:cNvPr id="34854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55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82955" name="Group 19"/>
          <p:cNvGrpSpPr>
            <a:grpSpLocks/>
          </p:cNvGrpSpPr>
          <p:nvPr/>
        </p:nvGrpSpPr>
        <p:grpSpPr bwMode="auto">
          <a:xfrm>
            <a:off x="8655050" y="2127250"/>
            <a:ext cx="306388" cy="336550"/>
            <a:chOff x="4784" y="2710"/>
            <a:chExt cx="193" cy="212"/>
          </a:xfrm>
        </p:grpSpPr>
        <p:sp>
          <p:nvSpPr>
            <p:cNvPr id="34852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53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82956" name="Group 22"/>
          <p:cNvGrpSpPr>
            <a:grpSpLocks/>
          </p:cNvGrpSpPr>
          <p:nvPr/>
        </p:nvGrpSpPr>
        <p:grpSpPr bwMode="auto">
          <a:xfrm>
            <a:off x="8108950" y="3676650"/>
            <a:ext cx="306388" cy="336550"/>
            <a:chOff x="4784" y="2710"/>
            <a:chExt cx="193" cy="212"/>
          </a:xfrm>
        </p:grpSpPr>
        <p:sp>
          <p:nvSpPr>
            <p:cNvPr id="34850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51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82957" name="Group 25"/>
          <p:cNvGrpSpPr>
            <a:grpSpLocks/>
          </p:cNvGrpSpPr>
          <p:nvPr/>
        </p:nvGrpSpPr>
        <p:grpSpPr bwMode="auto">
          <a:xfrm>
            <a:off x="7829550" y="2635250"/>
            <a:ext cx="306388" cy="336550"/>
            <a:chOff x="4784" y="2710"/>
            <a:chExt cx="193" cy="212"/>
          </a:xfrm>
        </p:grpSpPr>
        <p:sp>
          <p:nvSpPr>
            <p:cNvPr id="34848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9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82958" name="Group 28"/>
          <p:cNvGrpSpPr>
            <a:grpSpLocks/>
          </p:cNvGrpSpPr>
          <p:nvPr/>
        </p:nvGrpSpPr>
        <p:grpSpPr bwMode="auto">
          <a:xfrm>
            <a:off x="9150350" y="3498850"/>
            <a:ext cx="306388" cy="336550"/>
            <a:chOff x="4784" y="2710"/>
            <a:chExt cx="193" cy="212"/>
          </a:xfrm>
        </p:grpSpPr>
        <p:sp>
          <p:nvSpPr>
            <p:cNvPr id="34846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1600" b="1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847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82959" name="Group 31"/>
          <p:cNvGrpSpPr>
            <a:grpSpLocks/>
          </p:cNvGrpSpPr>
          <p:nvPr/>
        </p:nvGrpSpPr>
        <p:grpSpPr bwMode="auto">
          <a:xfrm>
            <a:off x="7223125" y="4741864"/>
            <a:ext cx="2927350" cy="1330325"/>
            <a:chOff x="4270" y="2809"/>
            <a:chExt cx="1844" cy="838"/>
          </a:xfrm>
        </p:grpSpPr>
        <p:grpSp>
          <p:nvGrpSpPr>
            <p:cNvPr id="82963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34844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845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M</a:t>
                </a:r>
              </a:p>
            </p:txBody>
          </p:sp>
        </p:grpSp>
        <p:grpSp>
          <p:nvGrpSpPr>
            <p:cNvPr id="82964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3484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84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S</a:t>
                </a:r>
              </a:p>
            </p:txBody>
          </p:sp>
        </p:grpSp>
        <p:sp>
          <p:nvSpPr>
            <p:cNvPr id="34838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en-US">
                  <a:latin typeface="Arial" charset="0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>
                  <a:latin typeface="Arial" charset="0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  <a:defRPr/>
              </a:pPr>
              <a:r>
                <a:rPr lang="en-US">
                  <a:latin typeface="Arial" charset="0"/>
                </a:rPr>
                <a:t>Parked device (inactive)</a:t>
              </a:r>
            </a:p>
          </p:txBody>
        </p:sp>
        <p:grpSp>
          <p:nvGrpSpPr>
            <p:cNvPr id="82966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34840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b="1"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34841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600" b="1">
                    <a:solidFill>
                      <a:srgbClr val="969696"/>
                    </a:solidFill>
                    <a:latin typeface="Arial" charset="0"/>
                  </a:rPr>
                  <a:t>P</a:t>
                </a:r>
              </a:p>
            </p:txBody>
          </p:sp>
        </p:grpSp>
      </p:grpSp>
      <p:sp>
        <p:nvSpPr>
          <p:cNvPr id="34833" name="Rectangle 42"/>
          <p:cNvSpPr>
            <a:spLocks noChangeArrowheads="1"/>
          </p:cNvSpPr>
          <p:nvPr/>
        </p:nvSpPr>
        <p:spPr bwMode="auto">
          <a:xfrm>
            <a:off x="1874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802.15: personal area network</a:t>
            </a:r>
          </a:p>
        </p:txBody>
      </p:sp>
      <p:pic>
        <p:nvPicPr>
          <p:cNvPr id="82962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3" y="8763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Ethernet: </a:t>
            </a:r>
            <a:r>
              <a:rPr lang="th-TH" sz="5400" dirty="0" smtClean="0"/>
              <a:t>โครงสร้างเครือข่าย </a:t>
            </a:r>
            <a:r>
              <a:rPr lang="en-US" sz="5400" dirty="0" smtClean="0"/>
              <a:t>(Topology)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Bus: </a:t>
            </a:r>
            <a:r>
              <a:rPr lang="th-TH" sz="2800" dirty="0" smtClean="0"/>
              <a:t>เริ่มต้นใช้งานตั้งแต่ช่วงกลางของยุค </a:t>
            </a:r>
            <a:r>
              <a:rPr lang="en-US" sz="2800" dirty="0" smtClean="0"/>
              <a:t>90s</a:t>
            </a:r>
            <a:endParaRPr lang="th-TH" sz="2800" dirty="0" smtClean="0"/>
          </a:p>
          <a:p>
            <a:pPr lvl="1"/>
            <a:r>
              <a:rPr lang="th-TH" sz="2600" dirty="0" smtClean="0"/>
              <a:t>ทุกโหนดเชื่อมต่อถึงกันหมด อาจเกิดการ </a:t>
            </a:r>
            <a:r>
              <a:rPr lang="en-US" sz="2600" dirty="0" smtClean="0"/>
              <a:t>Collision </a:t>
            </a:r>
            <a:r>
              <a:rPr lang="th-TH" sz="2600" dirty="0" smtClean="0"/>
              <a:t>ได้</a:t>
            </a:r>
          </a:p>
          <a:p>
            <a:r>
              <a:rPr lang="en-US" sz="2800" dirty="0" smtClean="0"/>
              <a:t>Star: </a:t>
            </a:r>
            <a:r>
              <a:rPr lang="th-TH" sz="2800" dirty="0" smtClean="0"/>
              <a:t>ใช้ในปัจจุบัน</a:t>
            </a:r>
          </a:p>
          <a:p>
            <a:pPr lvl="1"/>
            <a:r>
              <a:rPr lang="th-TH" sz="2600" dirty="0" smtClean="0"/>
              <a:t>มี </a:t>
            </a:r>
            <a:r>
              <a:rPr lang="en-US" sz="2600" dirty="0" smtClean="0"/>
              <a:t>Switch </a:t>
            </a:r>
            <a:r>
              <a:rPr lang="th-TH" sz="2600" dirty="0" smtClean="0"/>
              <a:t>เป็นจุดศูนย์กลาง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696" y="4438650"/>
            <a:ext cx="5772150" cy="2419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โครงสร้าง </a:t>
            </a:r>
            <a:r>
              <a:rPr lang="en-US" sz="5400" dirty="0" smtClean="0"/>
              <a:t>Ethernet Frame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64328"/>
            <a:ext cx="8915400" cy="284689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Preamble: </a:t>
            </a:r>
            <a:r>
              <a:rPr lang="th-TH" sz="2800" dirty="0" smtClean="0"/>
              <a:t>ใช้ </a:t>
            </a:r>
            <a:r>
              <a:rPr lang="en-US" sz="2800" dirty="0" smtClean="0"/>
              <a:t>Synchronize </a:t>
            </a:r>
            <a:r>
              <a:rPr lang="th-TH" sz="2800" dirty="0" smtClean="0"/>
              <a:t>ระหว่างผู้ส่งและผู้รับ</a:t>
            </a:r>
            <a:r>
              <a:rPr lang="en-US" sz="2800" dirty="0" smtClean="0"/>
              <a:t> </a:t>
            </a:r>
            <a:r>
              <a:rPr lang="th-TH" sz="2800" dirty="0" smtClean="0"/>
              <a:t>ขนาด </a:t>
            </a:r>
            <a:r>
              <a:rPr lang="en-US" sz="2800" dirty="0" smtClean="0"/>
              <a:t>8</a:t>
            </a:r>
            <a:r>
              <a:rPr lang="th-TH" sz="2800" dirty="0" smtClean="0"/>
              <a:t> ไบต์</a:t>
            </a:r>
          </a:p>
          <a:p>
            <a:pPr lvl="1"/>
            <a:r>
              <a:rPr lang="en-US" sz="2600" dirty="0" smtClean="0"/>
              <a:t>7 </a:t>
            </a:r>
            <a:r>
              <a:rPr lang="th-TH" sz="2600" dirty="0" smtClean="0"/>
              <a:t>ไบต์แรกมีค่าเป็น </a:t>
            </a:r>
            <a:r>
              <a:rPr lang="en-US" sz="2600" dirty="0" smtClean="0"/>
              <a:t>10101010</a:t>
            </a:r>
            <a:r>
              <a:rPr lang="th-TH" sz="2600" dirty="0" smtClean="0"/>
              <a:t> และไบต์หลังสุดเป็น </a:t>
            </a:r>
            <a:r>
              <a:rPr lang="en-US" sz="2600" dirty="0" smtClean="0"/>
              <a:t>10101011</a:t>
            </a:r>
            <a:endParaRPr lang="th-TH" sz="2600" dirty="0" smtClean="0"/>
          </a:p>
          <a:p>
            <a:r>
              <a:rPr lang="en-US" sz="2800" dirty="0" smtClean="0"/>
              <a:t>Addresses: </a:t>
            </a:r>
            <a:r>
              <a:rPr lang="th-TH" sz="2800" dirty="0" smtClean="0"/>
              <a:t>คือ </a:t>
            </a:r>
            <a:r>
              <a:rPr lang="en-US" sz="2800" dirty="0" smtClean="0"/>
              <a:t>MAC Address </a:t>
            </a:r>
            <a:r>
              <a:rPr lang="th-TH" sz="2800" dirty="0" smtClean="0"/>
              <a:t>ขนาด </a:t>
            </a:r>
            <a:r>
              <a:rPr lang="en-US" sz="2800" dirty="0" smtClean="0"/>
              <a:t>6 </a:t>
            </a:r>
            <a:r>
              <a:rPr lang="th-TH" sz="2800" dirty="0" smtClean="0"/>
              <a:t>ไบต์</a:t>
            </a:r>
          </a:p>
          <a:p>
            <a:r>
              <a:rPr lang="en-US" sz="2800" dirty="0" smtClean="0"/>
              <a:t>Type: </a:t>
            </a:r>
            <a:r>
              <a:rPr lang="th-TH" sz="2800" dirty="0" smtClean="0"/>
              <a:t>ใช้สำหรับระบุโปรโตคอลที่ใช้ในเลเยอร์ที่อยู่เหนือกว่า</a:t>
            </a:r>
            <a:endParaRPr lang="en-US" sz="2800" dirty="0" smtClean="0"/>
          </a:p>
          <a:p>
            <a:r>
              <a:rPr lang="en-US" sz="2800" dirty="0" smtClean="0"/>
              <a:t>CRC: </a:t>
            </a:r>
            <a:r>
              <a:rPr lang="th-TH" sz="2800" dirty="0" smtClean="0"/>
              <a:t>ตรวจสอบ </a:t>
            </a:r>
            <a:r>
              <a:rPr lang="en-US" sz="2800" dirty="0" smtClean="0"/>
              <a:t>Error</a:t>
            </a:r>
            <a:endParaRPr lang="th-TH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353583" y="2133601"/>
            <a:ext cx="1329645" cy="702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3228" y="2133605"/>
            <a:ext cx="1028700" cy="702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Dest</a:t>
            </a:r>
            <a:endParaRPr lang="en-US" dirty="0"/>
          </a:p>
          <a:p>
            <a:pPr algn="ctr"/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1928" y="2133601"/>
            <a:ext cx="970417" cy="702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82345" y="2133602"/>
            <a:ext cx="849086" cy="702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31430" y="2133601"/>
            <a:ext cx="3275011" cy="702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(Payload)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06440" y="2133600"/>
            <a:ext cx="1698172" cy="702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CRC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Ethernet</a:t>
            </a:r>
            <a:r>
              <a:rPr lang="th-TH" sz="5400" dirty="0" smtClean="0"/>
              <a:t> ในชั้น</a:t>
            </a:r>
            <a:r>
              <a:rPr lang="en-US" sz="5400" dirty="0" smtClean="0"/>
              <a:t> Link Layer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Connectionless: </a:t>
            </a:r>
            <a:r>
              <a:rPr lang="th-TH" sz="2800" dirty="0" smtClean="0"/>
              <a:t>การเชื่อมต่อในชั้นนี้ไม่มี </a:t>
            </a:r>
            <a:r>
              <a:rPr lang="en-US" sz="2800" dirty="0" smtClean="0"/>
              <a:t>Handshake</a:t>
            </a:r>
            <a:endParaRPr lang="th-TH" sz="2800" dirty="0" smtClean="0"/>
          </a:p>
          <a:p>
            <a:r>
              <a:rPr lang="en-US" sz="2800" dirty="0" smtClean="0"/>
              <a:t>Unreliable: </a:t>
            </a:r>
            <a:r>
              <a:rPr lang="th-TH" sz="2800" dirty="0" smtClean="0"/>
              <a:t>ไม่มีกลไกการใช้งาน </a:t>
            </a:r>
            <a:r>
              <a:rPr lang="en-US" sz="2800" dirty="0" smtClean="0"/>
              <a:t>ACK </a:t>
            </a:r>
            <a:r>
              <a:rPr lang="th-TH" sz="2800" dirty="0" smtClean="0"/>
              <a:t>หรือ </a:t>
            </a:r>
            <a:r>
              <a:rPr lang="en-US" sz="2800" dirty="0" smtClean="0"/>
              <a:t>NACK</a:t>
            </a:r>
            <a:r>
              <a:rPr lang="th-TH" sz="2800" dirty="0" smtClean="0"/>
              <a:t> แต่ว่า </a:t>
            </a:r>
            <a:r>
              <a:rPr lang="en-US" sz="2800" dirty="0" smtClean="0"/>
              <a:t>Layer </a:t>
            </a:r>
            <a:r>
              <a:rPr lang="th-TH" sz="2800" dirty="0" smtClean="0"/>
              <a:t>ที่อยู่เหนือกว่าอาจจะมีการจัดการในส่วนนี้ก็ได้ </a:t>
            </a:r>
            <a:r>
              <a:rPr lang="en-US" sz="2800" dirty="0" smtClean="0"/>
              <a:t>(</a:t>
            </a:r>
            <a:r>
              <a:rPr lang="th-TH" sz="2800" dirty="0" smtClean="0"/>
              <a:t>เช่น </a:t>
            </a:r>
            <a:r>
              <a:rPr lang="en-US" sz="2800" dirty="0" smtClean="0"/>
              <a:t>TCP)</a:t>
            </a:r>
            <a:endParaRPr lang="th-TH" sz="2800" dirty="0" smtClean="0"/>
          </a:p>
          <a:p>
            <a:r>
              <a:rPr lang="en-US" sz="2800" dirty="0" err="1" smtClean="0"/>
              <a:t>Ethenet’s</a:t>
            </a:r>
            <a:r>
              <a:rPr lang="en-US" sz="2800" dirty="0" smtClean="0"/>
              <a:t> MAC Protocol: </a:t>
            </a:r>
            <a:r>
              <a:rPr lang="th-TH" sz="2800" dirty="0" smtClean="0"/>
              <a:t>ใช้งาน </a:t>
            </a:r>
            <a:r>
              <a:rPr lang="en-US" sz="2800" dirty="0" err="1" smtClean="0"/>
              <a:t>Unslotted</a:t>
            </a:r>
            <a:r>
              <a:rPr lang="en-US" sz="2800" dirty="0" smtClean="0"/>
              <a:t> CSMA/CD </a:t>
            </a:r>
            <a:r>
              <a:rPr lang="th-TH" sz="2800" dirty="0" smtClean="0"/>
              <a:t>พร้อมกับ </a:t>
            </a:r>
            <a:r>
              <a:rPr lang="en-US" sz="2800" dirty="0" smtClean="0"/>
              <a:t>Binary </a:t>
            </a:r>
            <a:r>
              <a:rPr lang="en-US" sz="2800" dirty="0" err="1" smtClean="0"/>
              <a:t>Backoff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1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มาตราฐาน </a:t>
            </a:r>
            <a:r>
              <a:rPr lang="en-US" sz="5400" dirty="0" smtClean="0"/>
              <a:t>802.3 Ethernet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ความเร็วก็มีหลากหลาย ตั้งแต่ </a:t>
            </a:r>
            <a:r>
              <a:rPr lang="en-US" sz="2800" dirty="0" smtClean="0"/>
              <a:t>2Mbps, 10Mbps, 100Mbps, 1Gbps, 10Gbps</a:t>
            </a:r>
          </a:p>
          <a:p>
            <a:r>
              <a:rPr lang="th-TH" sz="2800" dirty="0" smtClean="0"/>
              <a:t>ตัวกลางก็อาจจะเป็น </a:t>
            </a:r>
            <a:r>
              <a:rPr lang="en-US" sz="2800" dirty="0" smtClean="0"/>
              <a:t>Fiber optic </a:t>
            </a:r>
            <a:r>
              <a:rPr lang="th-TH" sz="2800" dirty="0" smtClean="0"/>
              <a:t>หรือ </a:t>
            </a:r>
            <a:r>
              <a:rPr lang="en-US" sz="2800" dirty="0" smtClean="0"/>
              <a:t>Copper (</a:t>
            </a:r>
            <a:r>
              <a:rPr lang="th-TH" sz="2800" dirty="0" smtClean="0"/>
              <a:t>สายแลนด์ </a:t>
            </a:r>
            <a:r>
              <a:rPr lang="en-US" sz="2800" dirty="0" smtClean="0"/>
              <a:t>Twisted Pair)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4022411"/>
            <a:ext cx="6172200" cy="26765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Ethernet Switch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 smtClean="0"/>
              <a:t>เป็นอุปกรณ์บนชั้น </a:t>
            </a:r>
            <a:r>
              <a:rPr lang="en-US" sz="2800" dirty="0" smtClean="0"/>
              <a:t>Link-Layer</a:t>
            </a:r>
            <a:endParaRPr lang="th-TH" sz="2800" dirty="0" smtClean="0"/>
          </a:p>
          <a:p>
            <a:pPr lvl="1"/>
            <a:r>
              <a:rPr lang="th-TH" sz="2600" dirty="0" smtClean="0"/>
              <a:t>หน้าที่หลักคือ ส่งต่อ </a:t>
            </a:r>
            <a:r>
              <a:rPr lang="en-US" sz="2600" dirty="0" smtClean="0"/>
              <a:t>(Forward) frame</a:t>
            </a:r>
            <a:endParaRPr lang="th-TH" sz="2600" dirty="0" smtClean="0"/>
          </a:p>
          <a:p>
            <a:pPr lvl="1"/>
            <a:r>
              <a:rPr lang="th-TH" sz="2600" dirty="0"/>
              <a:t>เมื่อ</a:t>
            </a:r>
            <a:r>
              <a:rPr lang="th-TH" sz="2600" dirty="0" smtClean="0"/>
              <a:t>ได้รับ </a:t>
            </a:r>
            <a:r>
              <a:rPr lang="en-US" sz="2600" dirty="0" smtClean="0"/>
              <a:t>frame </a:t>
            </a:r>
            <a:r>
              <a:rPr lang="th-TH" sz="2600" dirty="0" smtClean="0"/>
              <a:t>จะตรวจสอบ </a:t>
            </a:r>
            <a:r>
              <a:rPr lang="en-US" sz="2600" dirty="0" smtClean="0"/>
              <a:t>MAC address </a:t>
            </a:r>
            <a:r>
              <a:rPr lang="th-TH" sz="2600" dirty="0" smtClean="0"/>
              <a:t>แล้วเลือกว่าจะส่งไปยัง </a:t>
            </a:r>
            <a:r>
              <a:rPr lang="en-US" sz="2600" dirty="0" smtClean="0"/>
              <a:t>Link </a:t>
            </a:r>
            <a:r>
              <a:rPr lang="th-TH" sz="2600" dirty="0" smtClean="0"/>
              <a:t>ใด</a:t>
            </a:r>
            <a:endParaRPr lang="en-US" sz="2600" dirty="0" smtClean="0"/>
          </a:p>
          <a:p>
            <a:r>
              <a:rPr lang="en-US" sz="2800" dirty="0" smtClean="0"/>
              <a:t>Transparent</a:t>
            </a:r>
          </a:p>
          <a:p>
            <a:pPr lvl="1"/>
            <a:r>
              <a:rPr lang="th-TH" sz="2600" dirty="0" smtClean="0"/>
              <a:t>โฮสไม่รู้สึกตัวว่ามีการใช้งานผ่าน </a:t>
            </a:r>
            <a:r>
              <a:rPr lang="en-US" sz="2600" dirty="0" smtClean="0"/>
              <a:t>Switch </a:t>
            </a:r>
            <a:r>
              <a:rPr lang="th-TH" sz="2600" dirty="0" smtClean="0"/>
              <a:t>อยู่</a:t>
            </a:r>
            <a:endParaRPr lang="en-US" sz="2600" dirty="0" smtClean="0"/>
          </a:p>
          <a:p>
            <a:r>
              <a:rPr lang="en-US" sz="2800" dirty="0" smtClean="0"/>
              <a:t>Plug-and-play, self-learning</a:t>
            </a:r>
            <a:endParaRPr lang="th-TH" sz="2800" dirty="0" smtClean="0"/>
          </a:p>
          <a:p>
            <a:pPr lvl="1"/>
            <a:r>
              <a:rPr lang="th-TH" sz="2600" dirty="0" smtClean="0"/>
              <a:t>ไม่จำเป็นต้อง </a:t>
            </a:r>
            <a:r>
              <a:rPr lang="en-US" sz="2600" dirty="0" smtClean="0"/>
              <a:t>configure </a:t>
            </a:r>
            <a:r>
              <a:rPr lang="th-TH" sz="2600" dirty="0" smtClean="0"/>
              <a:t>ก็ได้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6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Switch – Link Layer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24" y="2498411"/>
            <a:ext cx="6581775" cy="304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68CA-FE52-4565-B684-6AA6AF9ACB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5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11701</TotalTime>
  <Words>1888</Words>
  <Application>Microsoft Office PowerPoint</Application>
  <PresentationFormat>แบบจอกว้าง</PresentationFormat>
  <Paragraphs>415</Paragraphs>
  <Slides>32</Slides>
  <Notes>15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32</vt:i4>
      </vt:variant>
    </vt:vector>
  </HeadingPairs>
  <TitlesOfParts>
    <vt:vector size="46" baseType="lpstr">
      <vt:lpstr>メイリオ</vt:lpstr>
      <vt:lpstr>MS PGothic</vt:lpstr>
      <vt:lpstr>MS PGothic</vt:lpstr>
      <vt:lpstr>Arial</vt:lpstr>
      <vt:lpstr>Calibri</vt:lpstr>
      <vt:lpstr>Century Gothic</vt:lpstr>
      <vt:lpstr>Comic Sans MS</vt:lpstr>
      <vt:lpstr>DilleniaUPC</vt:lpstr>
      <vt:lpstr>Gill Sans MT</vt:lpstr>
      <vt:lpstr>Symbol</vt:lpstr>
      <vt:lpstr>Times New Roman</vt:lpstr>
      <vt:lpstr>Wingdings</vt:lpstr>
      <vt:lpstr>Wingdings 3</vt:lpstr>
      <vt:lpstr>Wisp</vt:lpstr>
      <vt:lpstr>Chapter 11: Link Layer (2)</vt:lpstr>
      <vt:lpstr>Outline</vt:lpstr>
      <vt:lpstr>Ethernet</vt:lpstr>
      <vt:lpstr>Ethernet: โครงสร้างเครือข่าย (Topology)</vt:lpstr>
      <vt:lpstr>โครงสร้าง Ethernet Frame</vt:lpstr>
      <vt:lpstr>Ethernet ในชั้น Link Layer</vt:lpstr>
      <vt:lpstr>มาตราฐาน 802.3 Ethernet</vt:lpstr>
      <vt:lpstr>Ethernet Switch</vt:lpstr>
      <vt:lpstr>Switch – Link Layer</vt:lpstr>
      <vt:lpstr>Switch and Transmissions</vt:lpstr>
      <vt:lpstr>Switch forwarding table</vt:lpstr>
      <vt:lpstr>Switch: Filtering/Forwarding</vt:lpstr>
      <vt:lpstr>Self-Learning</vt:lpstr>
      <vt:lpstr>Hubs, Routers, Switches</vt:lpstr>
      <vt:lpstr>Switches vs Routers</vt:lpstr>
      <vt:lpstr>Switches vs Routers</vt:lpstr>
      <vt:lpstr>IEEE802.11 Wireless LAN Characteristics (1)</vt:lpstr>
      <vt:lpstr>Wireless Link Characteristics (2)</vt:lpstr>
      <vt:lpstr>Wireless network characteristics</vt:lpstr>
      <vt:lpstr>802.11 LAN architecture</vt:lpstr>
      <vt:lpstr>802.11: Channels, association</vt:lpstr>
      <vt:lpstr>802.11: passive/active scanning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Kit</dc:creator>
  <cp:lastModifiedBy>Seiki Park</cp:lastModifiedBy>
  <cp:revision>796</cp:revision>
  <dcterms:created xsi:type="dcterms:W3CDTF">2015-08-14T08:50:47Z</dcterms:created>
  <dcterms:modified xsi:type="dcterms:W3CDTF">2017-04-30T16:31:10Z</dcterms:modified>
</cp:coreProperties>
</file>