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5"/>
  </p:notesMasterIdLst>
  <p:sldIdLst>
    <p:sldId id="256" r:id="rId2"/>
    <p:sldId id="348" r:id="rId3"/>
    <p:sldId id="349" r:id="rId4"/>
    <p:sldId id="362" r:id="rId5"/>
    <p:sldId id="356" r:id="rId6"/>
    <p:sldId id="355" r:id="rId7"/>
    <p:sldId id="350" r:id="rId8"/>
    <p:sldId id="360" r:id="rId9"/>
    <p:sldId id="361" r:id="rId10"/>
    <p:sldId id="363" r:id="rId11"/>
    <p:sldId id="359" r:id="rId12"/>
    <p:sldId id="370" r:id="rId13"/>
    <p:sldId id="364" r:id="rId14"/>
    <p:sldId id="365" r:id="rId15"/>
    <p:sldId id="366" r:id="rId16"/>
    <p:sldId id="367" r:id="rId17"/>
    <p:sldId id="368" r:id="rId18"/>
    <p:sldId id="369" r:id="rId19"/>
    <p:sldId id="371" r:id="rId20"/>
    <p:sldId id="372" r:id="rId21"/>
    <p:sldId id="373" r:id="rId22"/>
    <p:sldId id="374" r:id="rId23"/>
    <p:sldId id="375" r:id="rId24"/>
    <p:sldId id="376" r:id="rId25"/>
    <p:sldId id="378" r:id="rId26"/>
    <p:sldId id="377" r:id="rId27"/>
    <p:sldId id="379" r:id="rId28"/>
    <p:sldId id="380" r:id="rId29"/>
    <p:sldId id="381" r:id="rId30"/>
    <p:sldId id="382" r:id="rId31"/>
    <p:sldId id="383" r:id="rId32"/>
    <p:sldId id="384" r:id="rId33"/>
    <p:sldId id="3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C525-87A4-46DF-B023-F56A716EFC6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9B0A5-ECEE-47DC-BFF3-255C496C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8FD0E-05CA-4211-981F-6CCCCD2F30B9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UDP Socket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ทั้ง </a:t>
            </a:r>
            <a:r>
              <a:rPr lang="en-US" sz="3200" dirty="0" smtClean="0"/>
              <a:t>Server </a:t>
            </a:r>
            <a:r>
              <a:rPr lang="th-TH" sz="3200" dirty="0" smtClean="0"/>
              <a:t>และ </a:t>
            </a:r>
            <a:r>
              <a:rPr lang="en-US" sz="3200" dirty="0" smtClean="0"/>
              <a:t>Client </a:t>
            </a:r>
            <a:r>
              <a:rPr lang="th-TH" sz="3200" dirty="0" smtClean="0"/>
              <a:t>สร้าง </a:t>
            </a:r>
            <a:r>
              <a:rPr lang="en-US" sz="3200" dirty="0" smtClean="0"/>
              <a:t>Socket</a:t>
            </a:r>
          </a:p>
          <a:p>
            <a:r>
              <a:rPr lang="th-TH" sz="3200" dirty="0" smtClean="0"/>
              <a:t>ฝั่ง </a:t>
            </a:r>
            <a:r>
              <a:rPr lang="en-US" sz="3200" dirty="0" smtClean="0"/>
              <a:t>Server </a:t>
            </a:r>
            <a:r>
              <a:rPr lang="th-TH" sz="3200" dirty="0" smtClean="0"/>
              <a:t>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แล้วรอ</a:t>
            </a:r>
          </a:p>
          <a:p>
            <a:r>
              <a:rPr lang="th-TH" sz="3200" dirty="0" smtClean="0"/>
              <a:t>เมื่อฝั่ง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ต้องการจะส่งข้อมูล </a:t>
            </a:r>
            <a:r>
              <a:rPr lang="en-US" sz="3200" dirty="0" smtClean="0"/>
              <a:t>Client </a:t>
            </a:r>
            <a:r>
              <a:rPr lang="th-TH" sz="3200" dirty="0" smtClean="0"/>
              <a:t>จะสร้าง </a:t>
            </a:r>
            <a:r>
              <a:rPr lang="en-US" sz="3200" dirty="0" smtClean="0"/>
              <a:t>Packet </a:t>
            </a:r>
            <a:r>
              <a:rPr lang="th-TH" sz="3200" dirty="0" smtClean="0"/>
              <a:t>โดยระบุ </a:t>
            </a:r>
            <a:r>
              <a:rPr lang="en-US" sz="3200" dirty="0" smtClean="0"/>
              <a:t>Server Socket Address </a:t>
            </a:r>
            <a:r>
              <a:rPr lang="th-TH" sz="3200" dirty="0" smtClean="0"/>
              <a:t>ลงไปใน </a:t>
            </a:r>
            <a:r>
              <a:rPr lang="en-US" sz="3200" dirty="0" smtClean="0"/>
              <a:t>Packet </a:t>
            </a:r>
            <a:r>
              <a:rPr lang="th-TH" sz="3200" dirty="0" smtClean="0"/>
              <a:t>แล้วจึงส่งไปให้ </a:t>
            </a:r>
            <a:r>
              <a:rPr lang="en-US" sz="3200" dirty="0" smtClean="0"/>
              <a:t>Socket </a:t>
            </a:r>
            <a:r>
              <a:rPr lang="th-TH" sz="3200" dirty="0" smtClean="0"/>
              <a:t>เพื่อทำการส่งไปยังเครือข่าย</a:t>
            </a:r>
          </a:p>
          <a:p>
            <a:r>
              <a:rPr lang="th-TH" sz="3200" dirty="0" smtClean="0"/>
              <a:t>ฝั่ง </a:t>
            </a:r>
            <a:r>
              <a:rPr lang="en-US" sz="3200" dirty="0" smtClean="0"/>
              <a:t>Server </a:t>
            </a:r>
            <a:r>
              <a:rPr lang="th-TH" sz="3200" dirty="0" smtClean="0"/>
              <a:t>ได้รับข้อมูลจาก </a:t>
            </a:r>
            <a:r>
              <a:rPr lang="en-US" sz="3200" dirty="0" smtClean="0"/>
              <a:t>Socket </a:t>
            </a:r>
            <a:r>
              <a:rPr lang="th-TH" sz="3200" dirty="0" smtClean="0"/>
              <a:t>ของ </a:t>
            </a:r>
            <a:r>
              <a:rPr lang="en-US" sz="3200" dirty="0" smtClean="0"/>
              <a:t>Server </a:t>
            </a:r>
            <a:r>
              <a:rPr lang="th-TH" sz="3200" dirty="0" smtClean="0"/>
              <a:t>แล้วก็ส่งข้อมูลกลับไปให้ </a:t>
            </a:r>
            <a:r>
              <a:rPr lang="en-US" sz="3200" dirty="0" smtClean="0"/>
              <a:t>Client </a:t>
            </a:r>
            <a:r>
              <a:rPr lang="th-TH" sz="3200" dirty="0" smtClean="0"/>
              <a:t>โดยใช้วิธีเดียวกัน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05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UDP Socket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811728"/>
              </p:ext>
            </p:extLst>
          </p:nvPr>
        </p:nvGraphicFramePr>
        <p:xfrm>
          <a:off x="4240924" y="1885680"/>
          <a:ext cx="5805652" cy="4972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" r:id="rId3" imgW="12038040" imgH="10310760" progId="Photoshop.Image.13">
                  <p:embed/>
                </p:oleObj>
              </mc:Choice>
              <mc:Fallback>
                <p:oleObj name="Image" r:id="rId3" imgW="12038040" imgH="10310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0924" y="1885680"/>
                        <a:ext cx="5805652" cy="4972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77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5400" dirty="0" smtClean="0"/>
              <a:t>ตัวอย่างการเขียนโปรแกรมแปลงตัวอักษรพิมพ์เล็กให้เป็นตัวอักษรพิมพ์ใหญ่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จะต้องเขียนทั้งฝั่ง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และ </a:t>
            </a:r>
            <a:r>
              <a:rPr lang="en-US" sz="3200" dirty="0" smtClean="0"/>
              <a:t>Server</a:t>
            </a:r>
          </a:p>
          <a:p>
            <a:r>
              <a:rPr lang="th-TH" sz="3200" dirty="0" smtClean="0"/>
              <a:t>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ส่งข้อความที่เป็นตัวอักษรไปให้ </a:t>
            </a:r>
            <a:r>
              <a:rPr lang="en-US" sz="3200" dirty="0" smtClean="0"/>
              <a:t>Server</a:t>
            </a:r>
          </a:p>
          <a:p>
            <a:r>
              <a:rPr lang="th-TH" sz="3200" dirty="0" smtClean="0"/>
              <a:t>ฝั่ง </a:t>
            </a:r>
            <a:r>
              <a:rPr lang="en-US" sz="3200" dirty="0" smtClean="0"/>
              <a:t>Server </a:t>
            </a:r>
            <a:r>
              <a:rPr lang="th-TH" sz="3200" dirty="0" smtClean="0"/>
              <a:t>ได้รับข้อความแล้วก็จะแปลงข้อความที่ได้รับมาให้เป็นตัวใหญ่</a:t>
            </a:r>
          </a:p>
          <a:p>
            <a:r>
              <a:rPr lang="th-TH" sz="3200" dirty="0" smtClean="0"/>
              <a:t>ฝั่ง </a:t>
            </a:r>
            <a:r>
              <a:rPr lang="en-US" sz="3200" dirty="0" smtClean="0"/>
              <a:t>Server </a:t>
            </a:r>
            <a:r>
              <a:rPr lang="th-TH" sz="3200" dirty="0" smtClean="0"/>
              <a:t>ก็จะส่งข้อความที่ถูกแปลงเป็นตัวพิมพ์ใหญ่แล้วกลับไปให้ </a:t>
            </a:r>
            <a:r>
              <a:rPr lang="en-US" sz="3200" dirty="0" smtClean="0"/>
              <a:t>Client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020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ตัวอย่างการเขียนโปรแกรมฝั่ง </a:t>
            </a:r>
            <a:r>
              <a:rPr lang="en-US" sz="5400" dirty="0" smtClean="0"/>
              <a:t>Client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รับข้อความจากคีย์บอร์ดแล้วส่งข้อความไปให้ </a:t>
            </a:r>
            <a:r>
              <a:rPr lang="en-US" sz="3200" dirty="0" smtClean="0"/>
              <a:t>Server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53654"/>
              </p:ext>
            </p:extLst>
          </p:nvPr>
        </p:nvGraphicFramePr>
        <p:xfrm>
          <a:off x="2151062" y="3445233"/>
          <a:ext cx="97917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Image" r:id="rId3" imgW="13053960" imgH="4317120" progId="Photoshop.Image.13">
                  <p:embed/>
                </p:oleObj>
              </mc:Choice>
              <mc:Fallback>
                <p:oleObj name="Image" r:id="rId3" imgW="13053960" imgH="431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1062" y="3445233"/>
                        <a:ext cx="97917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1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ตัวอย่างการเขียนโปรแกรมฝั่ง </a:t>
            </a:r>
            <a:r>
              <a:rPr lang="en-US" sz="5400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ServerName</a:t>
            </a:r>
            <a:r>
              <a:rPr lang="en-US" sz="3200" dirty="0" smtClean="0"/>
              <a:t> </a:t>
            </a:r>
            <a:r>
              <a:rPr lang="th-TH" sz="3200" dirty="0" smtClean="0"/>
              <a:t>ก็คือชื่อของ </a:t>
            </a:r>
            <a:r>
              <a:rPr lang="en-US" sz="3200" dirty="0" smtClean="0"/>
              <a:t>Server </a:t>
            </a:r>
            <a:r>
              <a:rPr lang="th-TH" sz="3200" dirty="0" smtClean="0"/>
              <a:t>ค่าตรงนี้อาจจะเป็นชื่อหรือว่า </a:t>
            </a:r>
            <a:r>
              <a:rPr lang="en-US" sz="3200" dirty="0" smtClean="0"/>
              <a:t>IP Address </a:t>
            </a:r>
            <a:r>
              <a:rPr lang="th-TH" sz="3200" dirty="0" smtClean="0"/>
              <a:t>ของ </a:t>
            </a:r>
            <a:r>
              <a:rPr lang="en-US" sz="3200" dirty="0" smtClean="0"/>
              <a:t>Server </a:t>
            </a:r>
            <a:r>
              <a:rPr lang="th-TH" sz="3200" dirty="0" smtClean="0"/>
              <a:t>ก็ได้ ถ้าเป็นชื่อ </a:t>
            </a:r>
            <a:r>
              <a:rPr lang="en-US" sz="3200" dirty="0" smtClean="0"/>
              <a:t>DNS Lookup </a:t>
            </a:r>
            <a:r>
              <a:rPr lang="th-TH" sz="3200" dirty="0" smtClean="0"/>
              <a:t>จะทำหน้าที่แปลงเป็น </a:t>
            </a:r>
            <a:r>
              <a:rPr lang="en-US" sz="3200" dirty="0" smtClean="0"/>
              <a:t>IP </a:t>
            </a:r>
            <a:r>
              <a:rPr lang="th-TH" sz="3200" dirty="0" smtClean="0"/>
              <a:t>ให้เองโดยอัตโนมัต</a:t>
            </a:r>
          </a:p>
          <a:p>
            <a:r>
              <a:rPr lang="en-US" sz="3200" dirty="0" err="1" smtClean="0"/>
              <a:t>ServerPort</a:t>
            </a:r>
            <a:r>
              <a:rPr lang="en-US" sz="3200" dirty="0" smtClean="0"/>
              <a:t> </a:t>
            </a:r>
            <a:r>
              <a:rPr lang="th-TH" sz="3200" smtClean="0"/>
              <a:t>ก็คือหมายเลขพอร์ต</a:t>
            </a:r>
            <a:r>
              <a:rPr lang="th-TH" sz="3200" dirty="0" smtClean="0"/>
              <a:t>ของ </a:t>
            </a:r>
            <a:r>
              <a:rPr lang="en-US" sz="3200" dirty="0" smtClean="0"/>
              <a:t>Server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37527"/>
              </p:ext>
            </p:extLst>
          </p:nvPr>
        </p:nvGraphicFramePr>
        <p:xfrm>
          <a:off x="3237705" y="4717422"/>
          <a:ext cx="76184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Image" r:id="rId3" imgW="7619040" imgH="1422000" progId="Photoshop.Image.13">
                  <p:embed/>
                </p:oleObj>
              </mc:Choice>
              <mc:Fallback>
                <p:oleObj name="Image" r:id="rId3" imgW="7619040" imgH="1422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705" y="4717422"/>
                        <a:ext cx="761841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9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สร้าง </a:t>
            </a:r>
            <a:r>
              <a:rPr lang="en-US" sz="5400" dirty="0" smtClean="0"/>
              <a:t>Socket </a:t>
            </a:r>
            <a:r>
              <a:rPr lang="th-TH" sz="5400" dirty="0" smtClean="0"/>
              <a:t>แบบ </a:t>
            </a:r>
            <a:r>
              <a:rPr lang="en-US" sz="5400" dirty="0" smtClean="0"/>
              <a:t>UDP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clientSocket</a:t>
            </a:r>
            <a:r>
              <a:rPr lang="en-US" sz="3200" dirty="0" smtClean="0"/>
              <a:t> </a:t>
            </a:r>
            <a:r>
              <a:rPr lang="th-TH" sz="3200" dirty="0" smtClean="0"/>
              <a:t>คือการสร้าง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ที่ฝั่ง </a:t>
            </a:r>
            <a:r>
              <a:rPr lang="en-US" sz="3200" dirty="0" smtClean="0"/>
              <a:t>Client</a:t>
            </a:r>
          </a:p>
          <a:p>
            <a:pPr lvl="1"/>
            <a:r>
              <a:rPr lang="en-US" sz="3000" dirty="0" err="1" smtClean="0"/>
              <a:t>socket.AF_INET</a:t>
            </a:r>
            <a:r>
              <a:rPr lang="en-US" sz="3000" dirty="0" smtClean="0"/>
              <a:t> </a:t>
            </a:r>
            <a:r>
              <a:rPr lang="th-TH" sz="3000" dirty="0" smtClean="0"/>
              <a:t>คือการระบุว่าเราต้องการใช้งาน </a:t>
            </a:r>
            <a:r>
              <a:rPr lang="en-US" sz="3000" dirty="0" smtClean="0"/>
              <a:t>Internet Protocol </a:t>
            </a:r>
            <a:r>
              <a:rPr lang="th-TH" sz="3000" dirty="0" smtClean="0"/>
              <a:t>ซึ่งก็คือ </a:t>
            </a:r>
            <a:r>
              <a:rPr lang="en-US" sz="3000" dirty="0" smtClean="0"/>
              <a:t>IPv4</a:t>
            </a:r>
          </a:p>
          <a:p>
            <a:pPr lvl="1"/>
            <a:r>
              <a:rPr lang="en-US" sz="3000" dirty="0" err="1" smtClean="0"/>
              <a:t>Socket.SOCK_DGRAM</a:t>
            </a:r>
            <a:r>
              <a:rPr lang="en-US" sz="3000" dirty="0" smtClean="0"/>
              <a:t> </a:t>
            </a:r>
            <a:r>
              <a:rPr lang="th-TH" sz="3000" dirty="0" smtClean="0"/>
              <a:t>คือการระบุว่าเราต้องการใช้งานโปรโตคอล </a:t>
            </a:r>
            <a:r>
              <a:rPr lang="en-US" sz="3000" dirty="0" smtClean="0"/>
              <a:t>UDP</a:t>
            </a:r>
            <a:endParaRPr lang="en-US" sz="3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03329"/>
              </p:ext>
            </p:extLst>
          </p:nvPr>
        </p:nvGraphicFramePr>
        <p:xfrm>
          <a:off x="1960561" y="5204040"/>
          <a:ext cx="1017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Image" r:id="rId3" imgW="13561560" imgH="609480" progId="Photoshop.Image.13">
                  <p:embed/>
                </p:oleObj>
              </mc:Choice>
              <mc:Fallback>
                <p:oleObj name="Image" r:id="rId3" imgW="13561560" imgH="609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561" y="5204040"/>
                        <a:ext cx="1017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08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ใส่ข้อความลง </a:t>
            </a:r>
            <a:r>
              <a:rPr lang="en-US" sz="5400" dirty="0" smtClean="0"/>
              <a:t>Packet </a:t>
            </a:r>
            <a:r>
              <a:rPr lang="th-TH" sz="5400" dirty="0" smtClean="0"/>
              <a:t>แล้วส่งออกไป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raw_input</a:t>
            </a:r>
            <a:r>
              <a:rPr lang="en-US" sz="3200" dirty="0"/>
              <a:t> </a:t>
            </a:r>
            <a:r>
              <a:rPr lang="th-TH" sz="3200" dirty="0" smtClean="0"/>
              <a:t>เป็นคำสั่งของ </a:t>
            </a:r>
            <a:r>
              <a:rPr lang="en-US" sz="3200" dirty="0" smtClean="0"/>
              <a:t>python </a:t>
            </a:r>
            <a:r>
              <a:rPr lang="th-TH" sz="3200" dirty="0" smtClean="0"/>
              <a:t>ที่ใช้ในการรับข้อมูลมาจากคีย์บอร์ด ซึ่งก็คล้ายๆ กับ </a:t>
            </a:r>
            <a:r>
              <a:rPr lang="en-US" sz="3200" dirty="0" err="1" smtClean="0"/>
              <a:t>cin</a:t>
            </a:r>
            <a:r>
              <a:rPr lang="en-US" sz="3200" dirty="0" smtClean="0"/>
              <a:t> </a:t>
            </a:r>
            <a:r>
              <a:rPr lang="th-TH" sz="3200" dirty="0" smtClean="0"/>
              <a:t>ในภาษา </a:t>
            </a:r>
            <a:r>
              <a:rPr lang="en-US" sz="3200" dirty="0" err="1" smtClean="0"/>
              <a:t>c++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err="1" smtClean="0"/>
              <a:t>sendto</a:t>
            </a:r>
            <a:r>
              <a:rPr lang="en-US" sz="3200" dirty="0" smtClean="0"/>
              <a:t> </a:t>
            </a:r>
            <a:r>
              <a:rPr lang="th-TH" sz="3200" dirty="0" smtClean="0"/>
              <a:t>เป็นการส่งสร้าง </a:t>
            </a:r>
            <a:r>
              <a:rPr lang="en-US" sz="3200" dirty="0" smtClean="0"/>
              <a:t>Packet </a:t>
            </a:r>
            <a:r>
              <a:rPr lang="th-TH" sz="3200" dirty="0" smtClean="0"/>
              <a:t>ที่มีข้อความและที่ส่งไปตาม </a:t>
            </a:r>
            <a:r>
              <a:rPr lang="en-US" sz="3200" dirty="0" smtClean="0"/>
              <a:t>Server Socket Address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493254"/>
              </p:ext>
            </p:extLst>
          </p:nvPr>
        </p:nvGraphicFramePr>
        <p:xfrm>
          <a:off x="2788239" y="3376024"/>
          <a:ext cx="8716373" cy="49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Image" r:id="rId3" imgW="11580840" imgH="660240" progId="Photoshop.Image.13">
                  <p:embed/>
                </p:oleObj>
              </mc:Choice>
              <mc:Fallback>
                <p:oleObj name="Image" r:id="rId3" imgW="1158084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8239" y="3376024"/>
                        <a:ext cx="8716373" cy="49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47752"/>
              </p:ext>
            </p:extLst>
          </p:nvPr>
        </p:nvGraphicFramePr>
        <p:xfrm>
          <a:off x="2589212" y="5644522"/>
          <a:ext cx="967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Image" r:id="rId5" imgW="12901320" imgH="660240" progId="Photoshop.Image.13">
                  <p:embed/>
                </p:oleObj>
              </mc:Choice>
              <mc:Fallback>
                <p:oleObj name="Image" r:id="rId5" imgW="1290132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9212" y="5644522"/>
                        <a:ext cx="96774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8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รับข้อความตอบกลับ แล้วแสดงผล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 </a:t>
            </a:r>
            <a:r>
              <a:rPr lang="th-TH" sz="3200" dirty="0" smtClean="0"/>
              <a:t>รอข้อความที่ส่งตอบมาจาก </a:t>
            </a:r>
            <a:r>
              <a:rPr lang="en-US" sz="3200" dirty="0" smtClean="0"/>
              <a:t>Server</a:t>
            </a:r>
            <a:endParaRPr lang="th-TH" sz="3200" dirty="0"/>
          </a:p>
          <a:p>
            <a:r>
              <a:rPr lang="th-TH" sz="3200" dirty="0" smtClean="0"/>
              <a:t>ใช้ฟังก์ชั่น </a:t>
            </a:r>
            <a:r>
              <a:rPr lang="en-US" sz="3200" dirty="0" err="1" smtClean="0"/>
              <a:t>recvform</a:t>
            </a:r>
            <a:r>
              <a:rPr lang="en-US" sz="3200" dirty="0"/>
              <a:t> </a:t>
            </a:r>
            <a:r>
              <a:rPr lang="th-TH" sz="3200" dirty="0" smtClean="0"/>
              <a:t>เพื่อรับข้อความ </a:t>
            </a:r>
            <a:r>
              <a:rPr lang="en-US" sz="3200" dirty="0" smtClean="0"/>
              <a:t>(</a:t>
            </a:r>
            <a:r>
              <a:rPr lang="th-TH" sz="3200" dirty="0" smtClean="0"/>
              <a:t>ขนาดไม่เกิน </a:t>
            </a:r>
            <a:r>
              <a:rPr lang="en-US" sz="3200" dirty="0" smtClean="0"/>
              <a:t>2048 bytes)</a:t>
            </a:r>
            <a:endParaRPr lang="th-TH" sz="3200" dirty="0" smtClean="0"/>
          </a:p>
          <a:p>
            <a:endParaRPr lang="th-TH" sz="3200" dirty="0"/>
          </a:p>
          <a:p>
            <a:endParaRPr lang="th-TH" sz="3200" dirty="0" smtClean="0"/>
          </a:p>
          <a:p>
            <a:r>
              <a:rPr lang="th-TH" sz="3200" dirty="0" smtClean="0"/>
              <a:t>เมื่อได้รับข้อความกลับมาจาก </a:t>
            </a:r>
            <a:r>
              <a:rPr lang="en-US" sz="3200" dirty="0" smtClean="0"/>
              <a:t>Server </a:t>
            </a:r>
            <a:r>
              <a:rPr lang="th-TH" sz="3200" dirty="0" smtClean="0"/>
              <a:t>แล้วก็แสดงผลแล้วจึงปิด </a:t>
            </a:r>
            <a:r>
              <a:rPr lang="en-US" sz="3200" dirty="0" smtClean="0"/>
              <a:t>Socket</a:t>
            </a:r>
            <a:endParaRPr lang="th-TH" sz="3200" dirty="0" smtClean="0"/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242010"/>
              </p:ext>
            </p:extLst>
          </p:nvPr>
        </p:nvGraphicFramePr>
        <p:xfrm>
          <a:off x="909146" y="3527111"/>
          <a:ext cx="10972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Image" r:id="rId3" imgW="14628240" imgH="660240" progId="Photoshop.Image.13">
                  <p:embed/>
                </p:oleObj>
              </mc:Choice>
              <mc:Fallback>
                <p:oleObj name="Image" r:id="rId3" imgW="1462824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9146" y="3527111"/>
                        <a:ext cx="109728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89402"/>
              </p:ext>
            </p:extLst>
          </p:nvPr>
        </p:nvGraphicFramePr>
        <p:xfrm>
          <a:off x="2683531" y="5394703"/>
          <a:ext cx="3957473" cy="49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Image" r:id="rId5" imgW="5231520" imgH="660240" progId="Photoshop.Image.13">
                  <p:embed/>
                </p:oleObj>
              </mc:Choice>
              <mc:Fallback>
                <p:oleObj name="Image" r:id="rId5" imgW="523152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3531" y="5394703"/>
                        <a:ext cx="3957473" cy="49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40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ตัวอย่างการเขียนโปรแกรมฝั่ง </a:t>
            </a:r>
            <a:r>
              <a:rPr lang="en-US" sz="5400" dirty="0" smtClean="0"/>
              <a:t>Server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Server </a:t>
            </a:r>
            <a:r>
              <a:rPr lang="th-TH" sz="3200" dirty="0" smtClean="0"/>
              <a:t>เปิด </a:t>
            </a:r>
            <a:r>
              <a:rPr lang="en-US" sz="3200" dirty="0" smtClean="0"/>
              <a:t>Socket </a:t>
            </a:r>
            <a:r>
              <a:rPr lang="th-TH" sz="3200" dirty="0" smtClean="0"/>
              <a:t>แล้วรอ </a:t>
            </a:r>
            <a:r>
              <a:rPr lang="en-US" sz="3200" dirty="0" smtClean="0"/>
              <a:t>Client </a:t>
            </a:r>
            <a:r>
              <a:rPr lang="th-TH" sz="3200" dirty="0" smtClean="0"/>
              <a:t>ติดต่อมา</a:t>
            </a:r>
          </a:p>
          <a:p>
            <a:r>
              <a:rPr lang="th-TH" sz="3200" dirty="0" smtClean="0"/>
              <a:t>สังเกตุว่าจะมี </a:t>
            </a:r>
            <a:r>
              <a:rPr lang="en-US" sz="3200" dirty="0" smtClean="0"/>
              <a:t>While </a:t>
            </a:r>
            <a:r>
              <a:rPr lang="th-TH" sz="3200" dirty="0" smtClean="0"/>
              <a:t>ลูปรอรับ </a:t>
            </a:r>
            <a:r>
              <a:rPr lang="en-US" sz="3200" dirty="0" smtClean="0"/>
              <a:t>Connection </a:t>
            </a:r>
            <a:r>
              <a:rPr lang="th-TH" sz="3200" dirty="0" smtClean="0"/>
              <a:t>จาก </a:t>
            </a:r>
            <a:r>
              <a:rPr lang="en-US" sz="3200" dirty="0" smtClean="0"/>
              <a:t>Client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686179"/>
              </p:ext>
            </p:extLst>
          </p:nvPr>
        </p:nvGraphicFramePr>
        <p:xfrm>
          <a:off x="2589212" y="4022411"/>
          <a:ext cx="8128000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Image" r:id="rId3" imgW="18590400" imgH="5841000" progId="Photoshop.Image.13">
                  <p:embed/>
                </p:oleObj>
              </mc:Choice>
              <mc:Fallback>
                <p:oleObj name="Image" r:id="rId3" imgW="18590400" imgH="5841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9212" y="4022411"/>
                        <a:ext cx="8128000" cy="255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397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Server </a:t>
            </a:r>
            <a:r>
              <a:rPr lang="th-TH" sz="5400" dirty="0" smtClean="0"/>
              <a:t>เปิด </a:t>
            </a:r>
            <a:r>
              <a:rPr lang="en-US" sz="5400" dirty="0" smtClean="0"/>
              <a:t>Socket </a:t>
            </a:r>
            <a:r>
              <a:rPr lang="th-TH" sz="5400" dirty="0" smtClean="0"/>
              <a:t>แล้วระบุหมายเลขพอร์ต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สังเกตุว่าวิธีการสร้าง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นั้นจะใช้ฟังก์ชั่นเดียวกันกับเวลาที่เราสร้าง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ใน </a:t>
            </a:r>
            <a:r>
              <a:rPr lang="en-US" sz="3200" dirty="0" smtClean="0"/>
              <a:t>Client</a:t>
            </a:r>
            <a:endParaRPr lang="th-TH" sz="3200" dirty="0" smtClean="0"/>
          </a:p>
          <a:p>
            <a:endParaRPr lang="th-TH" sz="3200" dirty="0"/>
          </a:p>
          <a:p>
            <a:endParaRPr lang="th-TH" sz="3200" dirty="0" smtClean="0"/>
          </a:p>
          <a:p>
            <a:r>
              <a:rPr lang="th-TH" sz="3200" dirty="0" smtClean="0"/>
              <a:t>สิ่งที่แตกต่างกับ </a:t>
            </a:r>
            <a:r>
              <a:rPr lang="en-US" sz="3200" dirty="0" smtClean="0"/>
              <a:t>Client </a:t>
            </a:r>
            <a:r>
              <a:rPr lang="th-TH" sz="3200" dirty="0" smtClean="0"/>
              <a:t>คือฟังก์ชั่น </a:t>
            </a:r>
            <a:r>
              <a:rPr lang="en-US" sz="3200" dirty="0" smtClean="0"/>
              <a:t>bind </a:t>
            </a:r>
            <a:r>
              <a:rPr lang="th-TH" sz="3200" dirty="0" smtClean="0"/>
              <a:t>ซึ่งจะเป็นตัวระบุว่าต้องการจะใช้งาน </a:t>
            </a:r>
            <a:r>
              <a:rPr lang="en-US" sz="3200" dirty="0" smtClean="0"/>
              <a:t>Socket </a:t>
            </a:r>
            <a:r>
              <a:rPr lang="th-TH" sz="3200" dirty="0" smtClean="0"/>
              <a:t>นี้เป็นหมายเลขพอร์ตใด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84492"/>
              </p:ext>
            </p:extLst>
          </p:nvPr>
        </p:nvGraphicFramePr>
        <p:xfrm>
          <a:off x="2019300" y="3391005"/>
          <a:ext cx="1017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Image" r:id="rId3" imgW="13561560" imgH="609480" progId="Photoshop.Image.13">
                  <p:embed/>
                </p:oleObj>
              </mc:Choice>
              <mc:Fallback>
                <p:oleObj name="Image" r:id="rId3" imgW="13561560" imgH="609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300" y="3391005"/>
                        <a:ext cx="10172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83255"/>
              </p:ext>
            </p:extLst>
          </p:nvPr>
        </p:nvGraphicFramePr>
        <p:xfrm>
          <a:off x="3862552" y="5657504"/>
          <a:ext cx="6486196" cy="44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Image" r:id="rId5" imgW="11123640" imgH="761760" progId="Photoshop.Image.13">
                  <p:embed/>
                </p:oleObj>
              </mc:Choice>
              <mc:Fallback>
                <p:oleObj name="Image" r:id="rId5" imgW="11123640" imgH="761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2552" y="5657504"/>
                        <a:ext cx="6486196" cy="444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59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Network Applications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Client/Server</a:t>
            </a:r>
          </a:p>
          <a:p>
            <a:r>
              <a:rPr lang="en-US" sz="3200" dirty="0" smtClean="0"/>
              <a:t>Client Process and Server Process</a:t>
            </a:r>
          </a:p>
          <a:p>
            <a:r>
              <a:rPr lang="en-US" sz="3200" dirty="0" smtClean="0"/>
              <a:t>Sockets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123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รอ </a:t>
            </a:r>
            <a:r>
              <a:rPr lang="en-US" sz="5400" dirty="0" smtClean="0"/>
              <a:t>Client </a:t>
            </a:r>
            <a:r>
              <a:rPr lang="th-TH" sz="5400" dirty="0" smtClean="0"/>
              <a:t>ติดต่อมา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Server </a:t>
            </a:r>
            <a:r>
              <a:rPr lang="th-TH" sz="3200" dirty="0" smtClean="0"/>
              <a:t>ใช้ </a:t>
            </a:r>
            <a:r>
              <a:rPr lang="en-US" sz="3200" dirty="0" smtClean="0"/>
              <a:t>while </a:t>
            </a:r>
            <a:r>
              <a:rPr lang="th-TH" sz="3200" dirty="0" smtClean="0"/>
              <a:t>ลูปเพื่อใช้ในการรอรับ </a:t>
            </a:r>
            <a:r>
              <a:rPr lang="en-US" sz="3200" dirty="0" smtClean="0"/>
              <a:t>Client </a:t>
            </a:r>
            <a:r>
              <a:rPr lang="th-TH" sz="3200" dirty="0" smtClean="0"/>
              <a:t>ซึ่งจะรอรับได้มากกว่า </a:t>
            </a:r>
            <a:r>
              <a:rPr lang="en-US" sz="3200" dirty="0" smtClean="0"/>
              <a:t>1 </a:t>
            </a:r>
            <a:r>
              <a:rPr lang="th-TH" sz="3200" dirty="0" smtClean="0"/>
              <a:t>ครั้ง</a:t>
            </a:r>
          </a:p>
          <a:p>
            <a:endParaRPr lang="th-TH" sz="3200" dirty="0"/>
          </a:p>
          <a:p>
            <a:r>
              <a:rPr lang="th-TH" sz="3200" dirty="0" smtClean="0"/>
              <a:t>แล้วเมื่อ </a:t>
            </a:r>
            <a:r>
              <a:rPr lang="en-US" sz="3200" dirty="0" smtClean="0"/>
              <a:t>Client </a:t>
            </a:r>
            <a:r>
              <a:rPr lang="th-TH" sz="3200" dirty="0" smtClean="0"/>
              <a:t>ติดต่อมาแล้ว ฟังก์ชั่น </a:t>
            </a:r>
            <a:r>
              <a:rPr lang="en-US" sz="3200" dirty="0" err="1" smtClean="0"/>
              <a:t>recv.from</a:t>
            </a:r>
            <a:r>
              <a:rPr lang="en-US" sz="3200" dirty="0" smtClean="0"/>
              <a:t> </a:t>
            </a:r>
            <a:r>
              <a:rPr lang="th-TH" sz="3200" dirty="0" smtClean="0"/>
              <a:t>จะรับข้อความมาจาก </a:t>
            </a:r>
            <a:r>
              <a:rPr lang="en-US" sz="3200" dirty="0" smtClean="0"/>
              <a:t>Client </a:t>
            </a:r>
            <a:r>
              <a:rPr lang="th-TH" sz="3200" dirty="0" smtClean="0"/>
              <a:t>แล้วเก็บไว้ในตัวแปล </a:t>
            </a:r>
            <a:r>
              <a:rPr lang="en-US" sz="3200" dirty="0" smtClean="0"/>
              <a:t>message</a:t>
            </a:r>
          </a:p>
          <a:p>
            <a:r>
              <a:rPr lang="en-US" sz="3200" dirty="0" smtClean="0"/>
              <a:t>Client Socket Address</a:t>
            </a:r>
            <a:r>
              <a:rPr lang="th-TH" sz="3200" dirty="0" smtClean="0"/>
              <a:t> จะถูกเก็บใน</a:t>
            </a:r>
            <a:r>
              <a:rPr lang="en-US" sz="3200" dirty="0" smtClean="0"/>
              <a:t> </a:t>
            </a:r>
            <a:r>
              <a:rPr lang="en-US" sz="3200" dirty="0" err="1" smtClean="0"/>
              <a:t>clientAddress</a:t>
            </a:r>
            <a:endParaRPr lang="th-TH" sz="3200" dirty="0" smtClean="0"/>
          </a:p>
          <a:p>
            <a:endParaRPr lang="th-TH" sz="3200" dirty="0"/>
          </a:p>
          <a:p>
            <a:endParaRPr lang="th-TH" sz="3200" dirty="0" smtClean="0"/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03663"/>
              </p:ext>
            </p:extLst>
          </p:nvPr>
        </p:nvGraphicFramePr>
        <p:xfrm>
          <a:off x="2982912" y="3173193"/>
          <a:ext cx="812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Image" r:id="rId3" imgW="18793440" imgH="1320480" progId="Photoshop.Image.13">
                  <p:embed/>
                </p:oleObj>
              </mc:Choice>
              <mc:Fallback>
                <p:oleObj name="Image" r:id="rId3" imgW="18793440" imgH="1320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912" y="3173193"/>
                        <a:ext cx="81280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624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แปลงข้อความแล้วส่งกลับ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ฟังก์ชั่น </a:t>
            </a:r>
            <a:r>
              <a:rPr lang="en-US" sz="3200" dirty="0" smtClean="0"/>
              <a:t>upper </a:t>
            </a:r>
            <a:r>
              <a:rPr lang="th-TH" sz="3200" dirty="0" smtClean="0"/>
              <a:t>ไว้แปลงตัวพิมพ์เล็กเป็นตัวพิมพ์ใหญ่</a:t>
            </a:r>
          </a:p>
          <a:p>
            <a:endParaRPr lang="th-TH" sz="3200" dirty="0"/>
          </a:p>
          <a:p>
            <a:r>
              <a:rPr lang="th-TH" sz="3200" dirty="0" smtClean="0"/>
              <a:t>ส่งข้อความที่แปลงแล้วกับไปให้ </a:t>
            </a:r>
            <a:r>
              <a:rPr lang="en-US" sz="3200" dirty="0" smtClean="0"/>
              <a:t>Client</a:t>
            </a:r>
          </a:p>
          <a:p>
            <a:endParaRPr lang="en-US" sz="3200" dirty="0"/>
          </a:p>
          <a:p>
            <a:r>
              <a:rPr lang="th-TH" sz="3200" dirty="0" smtClean="0"/>
              <a:t>สังเกตุว่าฟังก์ชั่น </a:t>
            </a:r>
            <a:r>
              <a:rPr lang="en-US" sz="3200" dirty="0" err="1" smtClean="0"/>
              <a:t>sendto</a:t>
            </a:r>
            <a:r>
              <a:rPr lang="en-US" sz="3200" dirty="0" smtClean="0"/>
              <a:t> </a:t>
            </a:r>
            <a:r>
              <a:rPr lang="th-TH" sz="3200" dirty="0" smtClean="0"/>
              <a:t>ที่ </a:t>
            </a:r>
            <a:r>
              <a:rPr lang="en-US" sz="3200" dirty="0" smtClean="0"/>
              <a:t>Server </a:t>
            </a:r>
            <a:r>
              <a:rPr lang="th-TH" sz="3200" dirty="0" smtClean="0"/>
              <a:t>ใช้นั้นคือฟังก์ชั่นเดียวกันกับที่ </a:t>
            </a:r>
            <a:r>
              <a:rPr lang="en-US" sz="3200" dirty="0" smtClean="0"/>
              <a:t>Client </a:t>
            </a:r>
            <a:r>
              <a:rPr lang="th-TH" sz="3200" dirty="0" smtClean="0"/>
              <a:t>ใช้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37816"/>
              </p:ext>
            </p:extLst>
          </p:nvPr>
        </p:nvGraphicFramePr>
        <p:xfrm>
          <a:off x="3894082" y="2816730"/>
          <a:ext cx="6295942" cy="386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Image" r:id="rId3" imgW="10767960" imgH="660240" progId="Photoshop.Image.13">
                  <p:embed/>
                </p:oleObj>
              </mc:Choice>
              <mc:Fallback>
                <p:oleObj name="Image" r:id="rId3" imgW="1076796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4082" y="2816730"/>
                        <a:ext cx="6295942" cy="386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65572"/>
              </p:ext>
            </p:extLst>
          </p:nvPr>
        </p:nvGraphicFramePr>
        <p:xfrm>
          <a:off x="2367344" y="4022411"/>
          <a:ext cx="9349418" cy="37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Image" r:id="rId5" imgW="16406280" imgH="660240" progId="Photoshop.Image.13">
                  <p:embed/>
                </p:oleObj>
              </mc:Choice>
              <mc:Fallback>
                <p:oleObj name="Image" r:id="rId5" imgW="16406280" imgH="660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7344" y="4022411"/>
                        <a:ext cx="9349418" cy="37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016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ข้อสังเกตุ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ทั้ง </a:t>
            </a:r>
            <a:r>
              <a:rPr lang="en-US" sz="3200" dirty="0" smtClean="0"/>
              <a:t>Client </a:t>
            </a:r>
            <a:r>
              <a:rPr lang="th-TH" sz="3200" dirty="0" smtClean="0"/>
              <a:t>และ </a:t>
            </a:r>
            <a:r>
              <a:rPr lang="en-US" sz="3200" dirty="0" smtClean="0"/>
              <a:t>Server </a:t>
            </a:r>
            <a:r>
              <a:rPr lang="th-TH" sz="3200" dirty="0" smtClean="0"/>
              <a:t>ใช้ฟังก์ชั่นเดียวกันในการเปิด </a:t>
            </a:r>
            <a:r>
              <a:rPr lang="en-US" sz="3200" dirty="0" smtClean="0"/>
              <a:t>Socket </a:t>
            </a:r>
            <a:r>
              <a:rPr lang="th-TH" sz="3200" dirty="0" smtClean="0"/>
              <a:t>และส่งข้อความ</a:t>
            </a:r>
          </a:p>
          <a:p>
            <a:r>
              <a:rPr lang="th-TH" sz="3200" dirty="0" smtClean="0"/>
              <a:t>เราไม่ได้ระบุ </a:t>
            </a:r>
            <a:r>
              <a:rPr lang="en-US" sz="3200" dirty="0" smtClean="0"/>
              <a:t>Client Socket Address </a:t>
            </a:r>
            <a:r>
              <a:rPr lang="th-TH" sz="3200" dirty="0" smtClean="0"/>
              <a:t>เลย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0323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TCP Socket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มีการใช้งาน </a:t>
            </a:r>
            <a:r>
              <a:rPr lang="en-US" sz="3200" dirty="0" smtClean="0"/>
              <a:t>Three-Way Handshake</a:t>
            </a:r>
          </a:p>
          <a:p>
            <a:r>
              <a:rPr lang="th-TH" sz="3200" dirty="0" smtClean="0"/>
              <a:t>หลังจาก </a:t>
            </a:r>
            <a:r>
              <a:rPr lang="en-US" sz="3200" dirty="0" smtClean="0"/>
              <a:t>Handshake </a:t>
            </a:r>
            <a:r>
              <a:rPr lang="th-TH" sz="3200" dirty="0" smtClean="0"/>
              <a:t>แล้วก็มีการสร้าง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ใหม่มาเพื่อใช้ในการสื่อสาร</a:t>
            </a:r>
          </a:p>
          <a:p>
            <a:r>
              <a:rPr lang="en-US" sz="3200" dirty="0" smtClean="0"/>
              <a:t>Socket </a:t>
            </a:r>
            <a:r>
              <a:rPr lang="th-TH" sz="3200" dirty="0" smtClean="0"/>
              <a:t>ใหม่ที่สร้างขึ้นนี่ก็คือ </a:t>
            </a:r>
            <a:r>
              <a:rPr lang="en-US" sz="3200" dirty="0" smtClean="0"/>
              <a:t>TCP Connection</a:t>
            </a:r>
            <a:endParaRPr lang="th-TH" sz="3200" dirty="0" smtClean="0"/>
          </a:p>
          <a:p>
            <a:r>
              <a:rPr lang="en-US" sz="3200" dirty="0" smtClean="0"/>
              <a:t>Server </a:t>
            </a:r>
            <a:r>
              <a:rPr lang="th-TH" sz="3200" dirty="0" smtClean="0"/>
              <a:t>จะมี </a:t>
            </a:r>
            <a:r>
              <a:rPr lang="en-US" sz="3200" dirty="0" smtClean="0"/>
              <a:t>Socket </a:t>
            </a:r>
            <a:r>
              <a:rPr lang="th-TH" sz="3200" dirty="0" smtClean="0"/>
              <a:t>อยู่ </a:t>
            </a:r>
            <a:r>
              <a:rPr lang="en-US" sz="3200" dirty="0" smtClean="0"/>
              <a:t>2 </a:t>
            </a:r>
            <a:r>
              <a:rPr lang="th-TH" sz="3200" dirty="0" smtClean="0"/>
              <a:t>ประเภท</a:t>
            </a:r>
            <a:r>
              <a:rPr lang="th-TH" sz="3000" dirty="0" smtClean="0"/>
              <a:t> ไว้เปิดรอ </a:t>
            </a:r>
            <a:r>
              <a:rPr lang="en-US" sz="3000" dirty="0" smtClean="0"/>
              <a:t>Client </a:t>
            </a:r>
            <a:r>
              <a:rPr lang="th-TH" sz="3000" dirty="0" smtClean="0"/>
              <a:t>และไว้สื่อสารกับ </a:t>
            </a:r>
            <a:r>
              <a:rPr lang="en-US" sz="3000" dirty="0" smtClean="0"/>
              <a:t>Client</a:t>
            </a:r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29461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ประเภทของ </a:t>
            </a:r>
            <a:r>
              <a:rPr lang="en-US" sz="5400" dirty="0" smtClean="0"/>
              <a:t>Socket</a:t>
            </a:r>
            <a:r>
              <a:rPr lang="th-TH" sz="5400" dirty="0" smtClean="0"/>
              <a:t> บน </a:t>
            </a:r>
            <a:r>
              <a:rPr lang="en-US" sz="5400" dirty="0" smtClean="0"/>
              <a:t>Server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serverSocket</a:t>
            </a:r>
            <a:r>
              <a:rPr lang="th-TH" sz="3200" dirty="0" smtClean="0"/>
              <a:t> ซึ่งก็คือ </a:t>
            </a:r>
            <a:r>
              <a:rPr lang="en-US" sz="3200" dirty="0" smtClean="0"/>
              <a:t>Socket </a:t>
            </a:r>
            <a:r>
              <a:rPr lang="th-TH" sz="3200" dirty="0" smtClean="0"/>
              <a:t>ที่ </a:t>
            </a:r>
            <a:r>
              <a:rPr lang="en-US" sz="3200" dirty="0" smtClean="0"/>
              <a:t>Server </a:t>
            </a:r>
            <a:r>
              <a:rPr lang="th-TH" sz="3200" dirty="0" smtClean="0"/>
              <a:t>เปิดไว้รอ </a:t>
            </a:r>
            <a:r>
              <a:rPr lang="en-US" sz="3200" dirty="0" smtClean="0"/>
              <a:t>Client</a:t>
            </a:r>
          </a:p>
          <a:p>
            <a:r>
              <a:rPr lang="en-US" sz="3200" dirty="0" err="1"/>
              <a:t>connectionSocket</a:t>
            </a:r>
            <a:r>
              <a:rPr lang="en-US" sz="3200" dirty="0"/>
              <a:t> </a:t>
            </a:r>
            <a:r>
              <a:rPr lang="th-TH" sz="3200" dirty="0" smtClean="0"/>
              <a:t>จะเกิดขึ้นก็ต่อเมื่อ </a:t>
            </a:r>
            <a:r>
              <a:rPr lang="en-US" sz="3200" dirty="0" smtClean="0"/>
              <a:t>Client </a:t>
            </a:r>
            <a:r>
              <a:rPr lang="th-TH" sz="3200" dirty="0" smtClean="0"/>
              <a:t>ทำการ </a:t>
            </a:r>
            <a:r>
              <a:rPr lang="en-US" sz="3200" dirty="0" smtClean="0"/>
              <a:t>Handshake </a:t>
            </a:r>
            <a:r>
              <a:rPr lang="th-TH" sz="3200" dirty="0" smtClean="0"/>
              <a:t>เสร็จแล้ว </a:t>
            </a:r>
            <a:r>
              <a:rPr lang="en-US" sz="3200" dirty="0" smtClean="0"/>
              <a:t>Server </a:t>
            </a:r>
            <a:r>
              <a:rPr lang="th-TH" sz="3200" dirty="0" smtClean="0"/>
              <a:t>จึงจะสร้าง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ชนิดนี้ขึ้นมาอีกอันเพื่อไว้ติดต่อกับ </a:t>
            </a:r>
            <a:r>
              <a:rPr lang="en-US" sz="3200" dirty="0" smtClean="0"/>
              <a:t>Client </a:t>
            </a:r>
            <a:r>
              <a:rPr lang="th-TH" sz="3200" dirty="0" smtClean="0"/>
              <a:t>นั้นๆ</a:t>
            </a:r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876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Three-Way Handshake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ยกตัวอย่าง ถ้าให้ </a:t>
            </a:r>
            <a:r>
              <a:rPr lang="en-US" sz="3200" dirty="0" smtClean="0"/>
              <a:t>Client </a:t>
            </a:r>
            <a:r>
              <a:rPr lang="th-TH" sz="3200" dirty="0" smtClean="0"/>
              <a:t>เป็นลูกค้า แล้ว </a:t>
            </a:r>
            <a:r>
              <a:rPr lang="en-US" sz="3200" dirty="0" smtClean="0"/>
              <a:t>Server </a:t>
            </a:r>
            <a:r>
              <a:rPr lang="th-TH" sz="3200" dirty="0" smtClean="0"/>
              <a:t>เป็นร้านอาหาร</a:t>
            </a:r>
          </a:p>
          <a:p>
            <a:pPr marL="514350" indent="-514350">
              <a:buAutoNum type="arabicPeriod"/>
            </a:pPr>
            <a:r>
              <a:rPr lang="th-TH" sz="3200" dirty="0" smtClean="0"/>
              <a:t>ลูกค้าเดินเข้าไปในร้านอาหาร ขอบัตรคิวจากพนักงานต้อนรับ</a:t>
            </a:r>
          </a:p>
          <a:p>
            <a:pPr marL="914400" lvl="1" indent="-514350"/>
            <a:r>
              <a:rPr lang="th-TH" sz="3000" dirty="0" smtClean="0"/>
              <a:t>พนักงานต้อนรับก็เปรียบได้กับ </a:t>
            </a:r>
            <a:r>
              <a:rPr lang="en-US" sz="3000" dirty="0" err="1" smtClean="0"/>
              <a:t>serverSocket</a:t>
            </a:r>
            <a:endParaRPr lang="en-US" sz="3000" dirty="0" smtClean="0"/>
          </a:p>
          <a:p>
            <a:pPr marL="514350" indent="-514350">
              <a:buAutoNum type="arabicPeriod"/>
            </a:pPr>
            <a:r>
              <a:rPr lang="th-TH" sz="3200" dirty="0" smtClean="0"/>
              <a:t>พนักงานต้อนแจกบัตรคิวให้กับลูกค้า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th-TH" sz="3200" dirty="0" smtClean="0"/>
              <a:t>จากนั้นเมื่อมีโต๊ะอาหารว่าง ก็จะจัดโต๊ะมาให้กับลูกค้า</a:t>
            </a:r>
            <a:r>
              <a:rPr lang="en-US" sz="3200" dirty="0" smtClean="0"/>
              <a:t> </a:t>
            </a:r>
            <a:r>
              <a:rPr lang="th-TH" sz="3200" dirty="0" smtClean="0"/>
              <a:t>ซึ่งหลังจากนี้ลูกค้าก็จะเริ่มสั่งอาหารจากพนักงานเสริฟ</a:t>
            </a:r>
          </a:p>
          <a:p>
            <a:pPr marL="914400" lvl="1" indent="-514350"/>
            <a:r>
              <a:rPr lang="th-TH" sz="3000" dirty="0" smtClean="0"/>
              <a:t>พนักงานเสริฟก็เปรียบได้กับ </a:t>
            </a:r>
            <a:r>
              <a:rPr lang="en-US" sz="3000" dirty="0" err="1" smtClean="0"/>
              <a:t>connectionSocket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23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Three-Way Handshake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16903"/>
              </p:ext>
            </p:extLst>
          </p:nvPr>
        </p:nvGraphicFramePr>
        <p:xfrm>
          <a:off x="4524214" y="1905000"/>
          <a:ext cx="5568316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Image" r:id="rId3" imgW="11250720" imgH="10006200" progId="Photoshop.Image.13">
                  <p:embed/>
                </p:oleObj>
              </mc:Choice>
              <mc:Fallback>
                <p:oleObj name="Image" r:id="rId3" imgW="11250720" imgH="10006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214" y="1905000"/>
                        <a:ext cx="5568316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205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ตัวอย่างการเขียนโปรแกรมฝั่ง </a:t>
            </a:r>
            <a:r>
              <a:rPr lang="en-US" sz="5400" dirty="0" smtClean="0"/>
              <a:t>Client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620977"/>
              </p:ext>
            </p:extLst>
          </p:nvPr>
        </p:nvGraphicFramePr>
        <p:xfrm>
          <a:off x="1265967" y="2133600"/>
          <a:ext cx="10926033" cy="4419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Image" r:id="rId3" imgW="13434840" imgH="5434920" progId="Photoshop.Image.13">
                  <p:embed/>
                </p:oleObj>
              </mc:Choice>
              <mc:Fallback>
                <p:oleObj name="Image" r:id="rId3" imgW="13434840" imgH="5434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967" y="2133600"/>
                        <a:ext cx="10926033" cy="4419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82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Client </a:t>
            </a:r>
            <a:r>
              <a:rPr lang="th-TH" sz="5400" dirty="0" smtClean="0"/>
              <a:t>สร้าง </a:t>
            </a:r>
            <a:r>
              <a:rPr lang="en-US" sz="5400" dirty="0" smtClean="0"/>
              <a:t>TCP Connection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Client </a:t>
            </a:r>
            <a:r>
              <a:rPr lang="th-TH" sz="3200" dirty="0" smtClean="0"/>
              <a:t>ทำการติดต่อไปยัง </a:t>
            </a:r>
            <a:r>
              <a:rPr lang="en-US" sz="3200" dirty="0" smtClean="0"/>
              <a:t>Server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th-TH" sz="3200" dirty="0" smtClean="0"/>
              <a:t>เมื่อ </a:t>
            </a:r>
            <a:r>
              <a:rPr lang="en-US" sz="3200" dirty="0" smtClean="0"/>
              <a:t>TCP Connection </a:t>
            </a:r>
            <a:r>
              <a:rPr lang="th-TH" sz="3200" dirty="0" smtClean="0"/>
              <a:t>สร้างเสร็จแล้ว </a:t>
            </a:r>
            <a:r>
              <a:rPr lang="en-US" sz="3200" dirty="0" smtClean="0"/>
              <a:t>Client </a:t>
            </a:r>
            <a:r>
              <a:rPr lang="th-TH" sz="3200" dirty="0" smtClean="0"/>
              <a:t>สามารถส่งข้อความไปตาม </a:t>
            </a:r>
            <a:r>
              <a:rPr lang="en-US" sz="3200" dirty="0" smtClean="0"/>
              <a:t>Connection </a:t>
            </a:r>
            <a:r>
              <a:rPr lang="th-TH" sz="3200" dirty="0" smtClean="0"/>
              <a:t>ที่สร้างไว้แล้วได้เลย</a:t>
            </a:r>
            <a:endParaRPr lang="en-US" sz="3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883831"/>
              </p:ext>
            </p:extLst>
          </p:nvPr>
        </p:nvGraphicFramePr>
        <p:xfrm>
          <a:off x="2293937" y="2902552"/>
          <a:ext cx="950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Image" r:id="rId3" imgW="12672720" imgH="558720" progId="Photoshop.Image.13">
                  <p:embed/>
                </p:oleObj>
              </mc:Choice>
              <mc:Fallback>
                <p:oleObj name="Image" r:id="rId3" imgW="12672720" imgH="5587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3937" y="2902552"/>
                        <a:ext cx="95059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29441"/>
              </p:ext>
            </p:extLst>
          </p:nvPr>
        </p:nvGraphicFramePr>
        <p:xfrm>
          <a:off x="4430261" y="5125053"/>
          <a:ext cx="5233302" cy="38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Image" r:id="rId5" imgW="7377480" imgH="545760" progId="Photoshop.Image.13">
                  <p:embed/>
                </p:oleObj>
              </mc:Choice>
              <mc:Fallback>
                <p:oleObj name="Image" r:id="rId5" imgW="7377480" imgH="5457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0261" y="5125053"/>
                        <a:ext cx="5233302" cy="387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66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ตัวอย่างการเขียนโปรแกรมฝั่ง </a:t>
            </a:r>
            <a:r>
              <a:rPr lang="en-US" sz="5400" dirty="0" smtClean="0"/>
              <a:t>Server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22723"/>
              </p:ext>
            </p:extLst>
          </p:nvPr>
        </p:nvGraphicFramePr>
        <p:xfrm>
          <a:off x="2128345" y="1647380"/>
          <a:ext cx="10063655" cy="498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Image" r:id="rId3" imgW="15314040" imgH="7580880" progId="Photoshop.Image.13">
                  <p:embed/>
                </p:oleObj>
              </mc:Choice>
              <mc:Fallback>
                <p:oleObj name="Image" r:id="rId3" imgW="15314040" imgH="7580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345" y="1647380"/>
                        <a:ext cx="10063655" cy="498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76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Socket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เปรียบเทียบกับชีวิตประจำวัน</a:t>
            </a:r>
          </a:p>
          <a:p>
            <a:r>
              <a:rPr lang="en-US" sz="3200" dirty="0" smtClean="0"/>
              <a:t>Socket </a:t>
            </a:r>
            <a:r>
              <a:rPr lang="th-TH" sz="3200" dirty="0" smtClean="0"/>
              <a:t>ก็คือปลั๊กไฟ</a:t>
            </a:r>
          </a:p>
          <a:p>
            <a:r>
              <a:rPr lang="th-TH" sz="3200" dirty="0" smtClean="0"/>
              <a:t>คอมพิวเตอร์เราก็เปรียบได้กับบ้านเรา</a:t>
            </a:r>
            <a:endParaRPr lang="en-US" sz="3200" dirty="0" smtClean="0"/>
          </a:p>
          <a:p>
            <a:r>
              <a:rPr lang="th-TH" sz="3200" dirty="0" smtClean="0"/>
              <a:t>โปรแกรมในคอมพิวเตอร์เราก็เปรียบได้กับ เครื่องใช้ไฟฟ้า</a:t>
            </a:r>
            <a:endParaRPr lang="en-US" sz="3200" dirty="0" smtClean="0"/>
          </a:p>
          <a:p>
            <a:r>
              <a:rPr lang="th-TH" sz="3200" dirty="0" smtClean="0"/>
              <a:t>โปรแกรมฝั่ง </a:t>
            </a:r>
            <a:r>
              <a:rPr lang="en-US" sz="3200" dirty="0" smtClean="0"/>
              <a:t>Server </a:t>
            </a:r>
            <a:r>
              <a:rPr lang="th-TH" sz="3200" dirty="0" smtClean="0"/>
              <a:t>ก็จะเป็นโรงไฟฟ้าที่เป็นผู้ให้บริการไฟฟ้า</a:t>
            </a:r>
          </a:p>
          <a:p>
            <a:r>
              <a:rPr lang="th-TH" sz="3200" dirty="0" smtClean="0"/>
              <a:t>เราเอาเครื่องใช้ไฟฟ้าเสียบกับปลั๊กไฟเพื่อใช้บริการไฟฟ้า</a:t>
            </a:r>
            <a:endParaRPr lang="en-US" sz="3200" dirty="0" smtClean="0"/>
          </a:p>
          <a:p>
            <a:pPr lvl="1"/>
            <a:r>
              <a:rPr lang="th-TH" sz="3000" dirty="0" smtClean="0"/>
              <a:t>บ้านเราอาจจะมีได้หลายเครื่องใช้ไฟฟ้า</a:t>
            </a:r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798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Server </a:t>
            </a:r>
            <a:r>
              <a:rPr lang="th-TH" sz="5400" dirty="0" smtClean="0"/>
              <a:t>รอฟัง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ข้อแตกต่างหลักๆ จาก</a:t>
            </a:r>
            <a:r>
              <a:rPr lang="en-US" sz="3200" dirty="0"/>
              <a:t> </a:t>
            </a:r>
            <a:r>
              <a:rPr lang="en-US" sz="3200" dirty="0" smtClean="0"/>
              <a:t>UDP </a:t>
            </a:r>
            <a:r>
              <a:rPr lang="th-TH" sz="3200" dirty="0" smtClean="0"/>
              <a:t>คือ </a:t>
            </a:r>
            <a:r>
              <a:rPr lang="en-US" sz="3200" dirty="0" smtClean="0"/>
              <a:t>Server </a:t>
            </a:r>
            <a:r>
              <a:rPr lang="th-TH" sz="3200" dirty="0" smtClean="0"/>
              <a:t>จะต้องใช้ฟังก์ชั่น </a:t>
            </a:r>
            <a:r>
              <a:rPr lang="en-US" sz="3200" dirty="0" smtClean="0"/>
              <a:t>listen</a:t>
            </a:r>
            <a:r>
              <a:rPr lang="th-TH" sz="3200" dirty="0"/>
              <a:t> </a:t>
            </a:r>
            <a:r>
              <a:rPr lang="th-TH" sz="3200" dirty="0" smtClean="0"/>
              <a:t>เพื่อรอ </a:t>
            </a:r>
            <a:r>
              <a:rPr lang="en-US" sz="3200" dirty="0" smtClean="0"/>
              <a:t>Connection </a:t>
            </a:r>
            <a:r>
              <a:rPr lang="th-TH" sz="3200" dirty="0" smtClean="0"/>
              <a:t>มาจาก </a:t>
            </a:r>
            <a:r>
              <a:rPr lang="en-US" sz="3200" dirty="0" smtClean="0"/>
              <a:t>Client</a:t>
            </a:r>
          </a:p>
          <a:p>
            <a:r>
              <a:rPr lang="th-TH" sz="3200" dirty="0" smtClean="0"/>
              <a:t>ฟังก์ชั่น </a:t>
            </a:r>
            <a:r>
              <a:rPr lang="en-US" sz="3200" dirty="0" smtClean="0"/>
              <a:t>listen</a:t>
            </a:r>
            <a:r>
              <a:rPr lang="th-TH" sz="3200" dirty="0" smtClean="0"/>
              <a:t> ระบุจำนวนคิวที่เครื่อง </a:t>
            </a:r>
            <a:r>
              <a:rPr lang="en-US" sz="3200" dirty="0" smtClean="0"/>
              <a:t>Server </a:t>
            </a:r>
            <a:r>
              <a:rPr lang="th-TH" sz="3200" dirty="0" smtClean="0"/>
              <a:t>สามารถรับได้ ตัวอย่างคือ </a:t>
            </a:r>
            <a:r>
              <a:rPr lang="en-US" sz="3200" dirty="0" smtClean="0"/>
              <a:t>1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198157"/>
              </p:ext>
            </p:extLst>
          </p:nvPr>
        </p:nvGraphicFramePr>
        <p:xfrm>
          <a:off x="4794619" y="4149488"/>
          <a:ext cx="4504585" cy="54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Image" r:id="rId3" imgW="7275960" imgH="875880" progId="Photoshop.Image.13">
                  <p:embed/>
                </p:oleObj>
              </mc:Choice>
              <mc:Fallback>
                <p:oleObj name="Image" r:id="rId3" imgW="7275960" imgH="875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619" y="4149488"/>
                        <a:ext cx="4504585" cy="54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83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สร้าง </a:t>
            </a:r>
            <a:r>
              <a:rPr lang="en-US" sz="5400" dirty="0" err="1" smtClean="0"/>
              <a:t>connectionSocket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หลังจากที่ </a:t>
            </a:r>
            <a:r>
              <a:rPr lang="en-US" sz="3200" dirty="0" smtClean="0"/>
              <a:t>Client </a:t>
            </a:r>
            <a:r>
              <a:rPr lang="th-TH" sz="3200" dirty="0" smtClean="0"/>
              <a:t>ติดต่อมาที่เครื่อง </a:t>
            </a:r>
            <a:r>
              <a:rPr lang="en-US" sz="3200" dirty="0" smtClean="0"/>
              <a:t>Server</a:t>
            </a:r>
          </a:p>
          <a:p>
            <a:r>
              <a:rPr lang="en-US" sz="3200" dirty="0" smtClean="0"/>
              <a:t>Server </a:t>
            </a:r>
            <a:r>
              <a:rPr lang="th-TH" sz="3200" dirty="0" smtClean="0"/>
              <a:t>จะสร้าง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อันใหม่ขึ้นมาเพื่อใช้ติดต่อกับ </a:t>
            </a:r>
            <a:r>
              <a:rPr lang="en-US" sz="3200" dirty="0" smtClean="0"/>
              <a:t>Client</a:t>
            </a:r>
          </a:p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5724"/>
              </p:ext>
            </p:extLst>
          </p:nvPr>
        </p:nvGraphicFramePr>
        <p:xfrm>
          <a:off x="2125443" y="3617612"/>
          <a:ext cx="9842938" cy="562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Image" r:id="rId3" imgW="14666400" imgH="838080" progId="Photoshop.Image.13">
                  <p:embed/>
                </p:oleObj>
              </mc:Choice>
              <mc:Fallback>
                <p:oleObj name="Image" r:id="rId3" imgW="14666400" imgH="838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5443" y="3617612"/>
                        <a:ext cx="9842938" cy="562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8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58157"/>
              </p:ext>
            </p:extLst>
          </p:nvPr>
        </p:nvGraphicFramePr>
        <p:xfrm>
          <a:off x="3968476" y="38100"/>
          <a:ext cx="661987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Image" r:id="rId3" imgW="8825040" imgH="9091800" progId="Photoshop.Image.13">
                  <p:embed/>
                </p:oleObj>
              </mc:Choice>
              <mc:Fallback>
                <p:oleObj name="Image" r:id="rId3" imgW="8825040" imgH="90918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476" y="38100"/>
                        <a:ext cx="6619875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Week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Transport Layer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4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ส่วนประกอบของ </a:t>
            </a:r>
            <a:r>
              <a:rPr lang="en-US" sz="5400" dirty="0" smtClean="0"/>
              <a:t>Socket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Source IP Address</a:t>
            </a:r>
          </a:p>
          <a:p>
            <a:r>
              <a:rPr lang="en-US" sz="3200" dirty="0" smtClean="0"/>
              <a:t>Source Port</a:t>
            </a:r>
          </a:p>
          <a:p>
            <a:r>
              <a:rPr lang="en-US" sz="3200" dirty="0" smtClean="0"/>
              <a:t>Destination IP Address</a:t>
            </a:r>
          </a:p>
          <a:p>
            <a:r>
              <a:rPr lang="en-US" sz="3200" dirty="0" smtClean="0"/>
              <a:t>Destination Port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68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การใช้งาน </a:t>
            </a:r>
            <a:r>
              <a:rPr lang="en-US" sz="5400" dirty="0" smtClean="0"/>
              <a:t>Socket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ทั้ง </a:t>
            </a:r>
            <a:r>
              <a:rPr lang="en-US" sz="3200" dirty="0" smtClean="0"/>
              <a:t>Client </a:t>
            </a:r>
            <a:r>
              <a:rPr lang="th-TH" sz="3200" dirty="0" smtClean="0"/>
              <a:t>และ </a:t>
            </a:r>
            <a:r>
              <a:rPr lang="en-US" sz="3200" dirty="0" smtClean="0"/>
              <a:t>Server</a:t>
            </a:r>
            <a:r>
              <a:rPr lang="th-TH" sz="3200" dirty="0" smtClean="0"/>
              <a:t> เปิดใช้งาน </a:t>
            </a:r>
            <a:r>
              <a:rPr lang="en-US" sz="3200" dirty="0" smtClean="0"/>
              <a:t>Socket</a:t>
            </a:r>
          </a:p>
          <a:p>
            <a:r>
              <a:rPr lang="th-TH" sz="3200" dirty="0" smtClean="0"/>
              <a:t>เมื่อฝั่ง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ต้องการติดต่อไปยัง </a:t>
            </a:r>
            <a:r>
              <a:rPr lang="en-US" sz="3200" dirty="0" smtClean="0"/>
              <a:t>Server </a:t>
            </a:r>
            <a:r>
              <a:rPr lang="th-TH" sz="3200" dirty="0" smtClean="0"/>
              <a:t>ฝั่ง </a:t>
            </a:r>
            <a:r>
              <a:rPr lang="en-US" sz="3200" dirty="0" smtClean="0"/>
              <a:t>Client </a:t>
            </a:r>
            <a:r>
              <a:rPr lang="th-TH" sz="3200" dirty="0" smtClean="0"/>
              <a:t>จะส่งข้อความที่ต้องการไปทาง </a:t>
            </a:r>
            <a:r>
              <a:rPr lang="en-US" sz="3200" dirty="0" smtClean="0"/>
              <a:t>Socket </a:t>
            </a:r>
            <a:r>
              <a:rPr lang="th-TH" sz="3200" dirty="0" smtClean="0"/>
              <a:t>ของ </a:t>
            </a:r>
            <a:r>
              <a:rPr lang="en-US" sz="3200" dirty="0" smtClean="0"/>
              <a:t>Client </a:t>
            </a:r>
            <a:r>
              <a:rPr lang="th-TH" sz="3200" dirty="0" smtClean="0"/>
              <a:t>แล้วจึงส่งไปหา </a:t>
            </a:r>
            <a:r>
              <a:rPr lang="en-US" sz="3200" dirty="0" smtClean="0"/>
              <a:t>Socket </a:t>
            </a:r>
            <a:r>
              <a:rPr lang="th-TH" sz="3200" dirty="0" smtClean="0"/>
              <a:t>ที่ฝั่ง </a:t>
            </a:r>
            <a:r>
              <a:rPr lang="en-US" sz="3200" dirty="0" smtClean="0"/>
              <a:t>Server</a:t>
            </a:r>
          </a:p>
          <a:p>
            <a:r>
              <a:rPr lang="th-TH" sz="3200" dirty="0" smtClean="0"/>
              <a:t>ข้อสังเกตุคือ ทั้งฝั่ง </a:t>
            </a:r>
            <a:r>
              <a:rPr lang="en-US" sz="3200" dirty="0" smtClean="0"/>
              <a:t>Client</a:t>
            </a:r>
            <a:r>
              <a:rPr lang="th-TH" sz="3200" dirty="0" smtClean="0"/>
              <a:t> และ </a:t>
            </a:r>
            <a:r>
              <a:rPr lang="en-US" sz="3200" dirty="0" smtClean="0"/>
              <a:t>Server </a:t>
            </a:r>
            <a:r>
              <a:rPr lang="th-TH" sz="3200" dirty="0" smtClean="0"/>
              <a:t>ก็จะต้องมี </a:t>
            </a:r>
            <a:r>
              <a:rPr lang="en-US" sz="3200" dirty="0" smtClean="0"/>
              <a:t>Process </a:t>
            </a:r>
            <a:r>
              <a:rPr lang="th-TH" sz="3200" dirty="0" smtClean="0"/>
              <a:t>ของใครของมันที่เปิดใช้งาน </a:t>
            </a:r>
            <a:r>
              <a:rPr lang="en-US" sz="3200" dirty="0" smtClean="0"/>
              <a:t>Socket</a:t>
            </a:r>
            <a:r>
              <a:rPr lang="th-TH" sz="3200" dirty="0" smtClean="0"/>
              <a:t> อยู่ นั้นก็หมายความว่า ตัว</a:t>
            </a:r>
            <a:r>
              <a:rPr lang="en-US" sz="3200" dirty="0"/>
              <a:t> </a:t>
            </a:r>
            <a:r>
              <a:rPr lang="en-US" sz="3200" dirty="0" smtClean="0"/>
              <a:t>Process </a:t>
            </a:r>
            <a:r>
              <a:rPr lang="th-TH" sz="3200" dirty="0" smtClean="0"/>
              <a:t>ของทั้งสองฝั่งนั้นเป็นผู้ที่ติดต่อสื่อสารกัน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81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Socket Address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ความหมายของ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คือที่อยู่ที่ใช้ในการติดต่อ</a:t>
            </a:r>
          </a:p>
          <a:p>
            <a:r>
              <a:rPr lang="th-TH" sz="3200" dirty="0" smtClean="0"/>
              <a:t>ประกอบไปด้วย </a:t>
            </a:r>
            <a:r>
              <a:rPr lang="en-US" sz="3200" dirty="0" smtClean="0"/>
              <a:t>IP Address</a:t>
            </a:r>
            <a:r>
              <a:rPr lang="th-TH" sz="3200" dirty="0" smtClean="0"/>
              <a:t> และหมายเลขพอร์ต</a:t>
            </a:r>
          </a:p>
          <a:p>
            <a:r>
              <a:rPr lang="th-TH" sz="3200" dirty="0" smtClean="0"/>
              <a:t>ซึ่ง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นั้นจะต้องมีของทั้ง </a:t>
            </a:r>
            <a:r>
              <a:rPr lang="en-US" sz="3200" dirty="0" smtClean="0"/>
              <a:t>Server</a:t>
            </a:r>
            <a:r>
              <a:rPr lang="th-TH" sz="3200" dirty="0" smtClean="0"/>
              <a:t>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และ </a:t>
            </a:r>
            <a:r>
              <a:rPr lang="en-US" sz="3200" dirty="0" smtClean="0"/>
              <a:t>Client Socket Address</a:t>
            </a:r>
            <a:endParaRPr lang="th-TH" sz="3200" dirty="0"/>
          </a:p>
          <a:p>
            <a:r>
              <a:rPr lang="th-TH" sz="3200" dirty="0" smtClean="0"/>
              <a:t>ตัวอย่างเช่นถ้ามี </a:t>
            </a:r>
            <a:r>
              <a:rPr lang="en-US" sz="3200" dirty="0" smtClean="0"/>
              <a:t>Server</a:t>
            </a:r>
            <a:r>
              <a:rPr lang="th-TH" sz="3200" dirty="0" smtClean="0"/>
              <a:t>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เป็น</a:t>
            </a:r>
            <a:r>
              <a:rPr lang="en-US" sz="3200" dirty="0" smtClean="0"/>
              <a:t>192.168.0.1:80 </a:t>
            </a:r>
            <a:r>
              <a:rPr lang="th-TH" sz="3200" dirty="0" smtClean="0"/>
              <a:t>นั่นก็คือ </a:t>
            </a:r>
            <a:r>
              <a:rPr lang="en-US" sz="3200" dirty="0" smtClean="0"/>
              <a:t>Server </a:t>
            </a:r>
            <a:r>
              <a:rPr lang="th-TH" sz="3200" dirty="0" smtClean="0"/>
              <a:t>มี </a:t>
            </a:r>
            <a:r>
              <a:rPr lang="en-US" sz="3200" dirty="0" smtClean="0"/>
              <a:t>IP </a:t>
            </a:r>
            <a:r>
              <a:rPr lang="th-TH" sz="3200" dirty="0" smtClean="0"/>
              <a:t>เป็น </a:t>
            </a:r>
            <a:r>
              <a:rPr lang="en-US" sz="3200" dirty="0" smtClean="0"/>
              <a:t>192.168.0.1 </a:t>
            </a:r>
            <a:r>
              <a:rPr lang="th-TH" sz="3200" dirty="0" smtClean="0"/>
              <a:t>และมีพอร์ตคือ </a:t>
            </a:r>
            <a:r>
              <a:rPr lang="en-US" sz="3200" dirty="0" smtClean="0"/>
              <a:t>80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8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หมายเลขพอร์ต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หมายเลขพอร์ตใช้ระบุว่าเป็นช่องทางการสื่อสารใด</a:t>
            </a:r>
          </a:p>
          <a:p>
            <a:r>
              <a:rPr lang="th-TH" sz="3200" dirty="0" smtClean="0"/>
              <a:t>เวลาใช้งาน </a:t>
            </a:r>
            <a:r>
              <a:rPr lang="en-US" sz="3200" dirty="0" smtClean="0"/>
              <a:t>Socket </a:t>
            </a:r>
            <a:r>
              <a:rPr lang="th-TH" sz="3200" dirty="0" smtClean="0"/>
              <a:t>เราสามารถเลือกพอร์ตได้เองอะไรก็ได้ที่อยู่ในช่วง </a:t>
            </a:r>
            <a:r>
              <a:rPr lang="en-US" sz="3200" dirty="0" smtClean="0"/>
              <a:t>1-65535</a:t>
            </a:r>
            <a:endParaRPr lang="th-TH" sz="3200" dirty="0"/>
          </a:p>
          <a:p>
            <a:r>
              <a:rPr lang="th-TH" sz="3200" dirty="0" smtClean="0"/>
              <a:t>แต่ก็ไม่ควรใช้หมายเลขพอร์ตที่ถูกกำหนดไว้ใช้งานเป็นมาตราฐานแล้ว เช่นพอร์ตหมายเลข </a:t>
            </a:r>
            <a:r>
              <a:rPr lang="en-US" sz="3200" dirty="0" smtClean="0"/>
              <a:t>80 </a:t>
            </a:r>
            <a:r>
              <a:rPr lang="th-TH" sz="3200" dirty="0" smtClean="0"/>
              <a:t>ที่ใช้สำหรับ </a:t>
            </a:r>
            <a:r>
              <a:rPr lang="en-US" sz="3200" dirty="0" smtClean="0"/>
              <a:t>HTTP</a:t>
            </a:r>
          </a:p>
          <a:p>
            <a:endParaRPr lang="th-TH" sz="3200" dirty="0" smtClean="0"/>
          </a:p>
        </p:txBody>
      </p:sp>
    </p:spTree>
    <p:extLst>
      <p:ext uri="{BB962C8B-B14F-4D97-AF65-F5344CB8AC3E}">
        <p14:creationId xmlns:p14="http://schemas.microsoft.com/office/powerpoint/2010/main" val="27382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Socket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การเขียนโปรแกรมเครือข่าย จะต้องระบุ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และจะผู้เขียนโปรแกรมจะต้องเลือกโปรโตคอลสำหรับ </a:t>
            </a:r>
            <a:r>
              <a:rPr lang="en-US" sz="3200" dirty="0" smtClean="0"/>
              <a:t>Transport Layer</a:t>
            </a:r>
            <a:endParaRPr lang="th-TH" sz="3200" dirty="0" smtClean="0"/>
          </a:p>
          <a:p>
            <a:r>
              <a:rPr lang="th-TH" sz="3200" dirty="0" smtClean="0"/>
              <a:t>หลักๆ ก็มีอยู่สองชนิด </a:t>
            </a:r>
            <a:r>
              <a:rPr lang="en-US" sz="3200" dirty="0" smtClean="0"/>
              <a:t>UDP </a:t>
            </a:r>
            <a:r>
              <a:rPr lang="th-TH" sz="3200" dirty="0" smtClean="0"/>
              <a:t>และ </a:t>
            </a:r>
            <a:r>
              <a:rPr lang="en-US" sz="3200" dirty="0" smtClean="0"/>
              <a:t>TCP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373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UDP Socket Programming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สร้าง </a:t>
            </a:r>
            <a:r>
              <a:rPr lang="en-US" sz="3200" dirty="0" smtClean="0"/>
              <a:t>Socket </a:t>
            </a:r>
            <a:r>
              <a:rPr lang="th-TH" sz="3200" dirty="0" smtClean="0"/>
              <a:t>แล้วก็เริ่มส่งข้อมูลได้เลย ไม่ต้องรอ </a:t>
            </a:r>
            <a:r>
              <a:rPr lang="en-US" sz="3200" dirty="0" smtClean="0"/>
              <a:t>Handshake</a:t>
            </a:r>
            <a:r>
              <a:rPr lang="th-TH" sz="3200" dirty="0" smtClean="0"/>
              <a:t> ก่อน</a:t>
            </a:r>
          </a:p>
          <a:p>
            <a:r>
              <a:rPr lang="th-TH" sz="3200" dirty="0" smtClean="0"/>
              <a:t>ผู้เขียนโปรแกรมระบุเพียง </a:t>
            </a:r>
            <a:r>
              <a:rPr lang="en-US" sz="3200" dirty="0" smtClean="0"/>
              <a:t>Server Socket Address</a:t>
            </a:r>
            <a:endParaRPr lang="th-TH" sz="3200" dirty="0" smtClean="0"/>
          </a:p>
          <a:p>
            <a:r>
              <a:rPr lang="th-TH" sz="3200" dirty="0" smtClean="0"/>
              <a:t>ส่วน </a:t>
            </a:r>
            <a:r>
              <a:rPr lang="en-US" sz="3200" dirty="0" smtClean="0"/>
              <a:t>Client</a:t>
            </a:r>
            <a:r>
              <a:rPr lang="th-TH" sz="3200" dirty="0" smtClean="0"/>
              <a:t> </a:t>
            </a:r>
            <a:r>
              <a:rPr lang="en-US" sz="3200" dirty="0" smtClean="0"/>
              <a:t>Socket Address </a:t>
            </a:r>
            <a:r>
              <a:rPr lang="th-TH" sz="3200" dirty="0" smtClean="0"/>
              <a:t>นั้นผู้เขียนโปรแกรมไม่ต้องระบุก็ได้เนื่องจากว่า </a:t>
            </a:r>
            <a:r>
              <a:rPr lang="en-US" sz="3200" dirty="0" smtClean="0"/>
              <a:t>Socket API </a:t>
            </a:r>
            <a:r>
              <a:rPr lang="th-TH" sz="3200" dirty="0" smtClean="0"/>
              <a:t>ของแต่ละภาษาจะทำการใส่ให้เอง</a:t>
            </a:r>
            <a:endParaRPr lang="th-TH" sz="3200" dirty="0"/>
          </a:p>
          <a:p>
            <a:endParaRPr lang="th-TH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782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3018</TotalTime>
  <Words>1123</Words>
  <Application>Microsoft Office PowerPoint</Application>
  <PresentationFormat>แบบจอกว้าง</PresentationFormat>
  <Paragraphs>124</Paragraphs>
  <Slides>33</Slides>
  <Notes>0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DilleniaUPC</vt:lpstr>
      <vt:lpstr>Wingdings 3</vt:lpstr>
      <vt:lpstr>Wisp</vt:lpstr>
      <vt:lpstr>Image</vt:lpstr>
      <vt:lpstr>Chapter 3: Socket Programming</vt:lpstr>
      <vt:lpstr>Network Applications</vt:lpstr>
      <vt:lpstr>Socket</vt:lpstr>
      <vt:lpstr>ส่วนประกอบของ Socket</vt:lpstr>
      <vt:lpstr>การใช้งาน Socket</vt:lpstr>
      <vt:lpstr>Socket Address</vt:lpstr>
      <vt:lpstr>หมายเลขพอร์ต</vt:lpstr>
      <vt:lpstr>Socket Programming</vt:lpstr>
      <vt:lpstr>UDP Socket Programming</vt:lpstr>
      <vt:lpstr>UDP Socket Programming</vt:lpstr>
      <vt:lpstr>UDP Socket Programming</vt:lpstr>
      <vt:lpstr>ตัวอย่างการเขียนโปรแกรมแปลงตัวอักษรพิมพ์เล็กให้เป็นตัวอักษรพิมพ์ใหญ่</vt:lpstr>
      <vt:lpstr>ตัวอย่างการเขียนโปรแกรมฝั่ง Client</vt:lpstr>
      <vt:lpstr>ตัวอย่างการเขียนโปรแกรมฝั่ง Client</vt:lpstr>
      <vt:lpstr>สร้าง Socket แบบ UDP</vt:lpstr>
      <vt:lpstr>ใส่ข้อความลง Packet แล้วส่งออกไป</vt:lpstr>
      <vt:lpstr>รับข้อความตอบกลับ แล้วแสดงผล</vt:lpstr>
      <vt:lpstr>ตัวอย่างการเขียนโปรแกรมฝั่ง Server</vt:lpstr>
      <vt:lpstr>Server เปิด Socket แล้วระบุหมายเลขพอร์ต</vt:lpstr>
      <vt:lpstr>รอ Client ติดต่อมา</vt:lpstr>
      <vt:lpstr>แปลงข้อความแล้วส่งกลับ</vt:lpstr>
      <vt:lpstr>ข้อสังเกตุ</vt:lpstr>
      <vt:lpstr>TCP Socket Programming</vt:lpstr>
      <vt:lpstr>ประเภทของ Socket บน Server</vt:lpstr>
      <vt:lpstr>Three-Way Handshake</vt:lpstr>
      <vt:lpstr>Three-Way Handshake</vt:lpstr>
      <vt:lpstr>ตัวอย่างการเขียนโปรแกรมฝั่ง Client</vt:lpstr>
      <vt:lpstr>Client สร้าง TCP Connection</vt:lpstr>
      <vt:lpstr>ตัวอย่างการเขียนโปรแกรมฝั่ง Server</vt:lpstr>
      <vt:lpstr>Server รอฟัง</vt:lpstr>
      <vt:lpstr>สร้าง connectionSocket</vt:lpstr>
      <vt:lpstr>งานนำเสนอ PowerPoint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Seiki Park</cp:lastModifiedBy>
  <cp:revision>202</cp:revision>
  <dcterms:created xsi:type="dcterms:W3CDTF">2015-08-14T08:50:47Z</dcterms:created>
  <dcterms:modified xsi:type="dcterms:W3CDTF">2017-02-26T10:21:33Z</dcterms:modified>
</cp:coreProperties>
</file>