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29"/>
  </p:notesMasterIdLst>
  <p:sldIdLst>
    <p:sldId id="256" r:id="rId2"/>
    <p:sldId id="515" r:id="rId3"/>
    <p:sldId id="516" r:id="rId4"/>
    <p:sldId id="517" r:id="rId5"/>
    <p:sldId id="518" r:id="rId6"/>
    <p:sldId id="519" r:id="rId7"/>
    <p:sldId id="520" r:id="rId8"/>
    <p:sldId id="521" r:id="rId9"/>
    <p:sldId id="522" r:id="rId10"/>
    <p:sldId id="523" r:id="rId11"/>
    <p:sldId id="524" r:id="rId12"/>
    <p:sldId id="525" r:id="rId13"/>
    <p:sldId id="526" r:id="rId14"/>
    <p:sldId id="527" r:id="rId15"/>
    <p:sldId id="528" r:id="rId16"/>
    <p:sldId id="529" r:id="rId17"/>
    <p:sldId id="530" r:id="rId18"/>
    <p:sldId id="531" r:id="rId19"/>
    <p:sldId id="532" r:id="rId20"/>
    <p:sldId id="534" r:id="rId21"/>
    <p:sldId id="535" r:id="rId22"/>
    <p:sldId id="538" r:id="rId23"/>
    <p:sldId id="539" r:id="rId24"/>
    <p:sldId id="536" r:id="rId25"/>
    <p:sldId id="540" r:id="rId26"/>
    <p:sldId id="555" r:id="rId27"/>
    <p:sldId id="55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0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93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9C525-87A4-46DF-B023-F56A716EFC6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9B0A5-ECEE-47DC-BFF3-255C496C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0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8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5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3508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39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9951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14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22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1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3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5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6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1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5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3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8FD0E-05CA-4211-981F-6CCCCD2F30B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19968CA-FE52-4565-B684-6AA6AF9A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30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6:</a:t>
            </a:r>
            <a:br>
              <a:rPr lang="en-US" dirty="0" smtClean="0"/>
            </a:br>
            <a:r>
              <a:rPr lang="en-US" dirty="0" smtClean="0"/>
              <a:t>Transport Layer (3)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CS433 </a:t>
            </a:r>
            <a:r>
              <a:rPr lang="th-TH" sz="3600" dirty="0" smtClean="0"/>
              <a:t>เครือข่ายคอมพิวเตอร์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7840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TCP SYN Attack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แฮกเกอร์ ส่งแต่ </a:t>
            </a:r>
            <a:r>
              <a:rPr lang="en-US" sz="3200" dirty="0" smtClean="0"/>
              <a:t>SYN Segment </a:t>
            </a:r>
            <a:r>
              <a:rPr lang="th-TH" sz="3200" dirty="0" smtClean="0"/>
              <a:t>เป็นจำนวนมากเพื่อให้สร้าง </a:t>
            </a:r>
            <a:r>
              <a:rPr lang="en-US" sz="3200" dirty="0" smtClean="0"/>
              <a:t>TCP Connection </a:t>
            </a:r>
            <a:r>
              <a:rPr lang="th-TH" sz="3200" dirty="0" smtClean="0"/>
              <a:t>กับ </a:t>
            </a:r>
            <a:r>
              <a:rPr lang="en-US" sz="3200" dirty="0" smtClean="0"/>
              <a:t>Server</a:t>
            </a:r>
          </a:p>
          <a:p>
            <a:r>
              <a:rPr lang="th-TH" sz="3200" dirty="0" smtClean="0"/>
              <a:t>แต่แฮกเกอร์หยุดอยู่แค่นั้น เกิด </a:t>
            </a:r>
            <a:r>
              <a:rPr lang="en-US" sz="3200" dirty="0" smtClean="0"/>
              <a:t>Handshake</a:t>
            </a:r>
            <a:r>
              <a:rPr lang="th-TH" sz="3200" dirty="0" smtClean="0"/>
              <a:t> ไม่สมบูรณ์ เกิดอะไรขึ้น</a:t>
            </a:r>
            <a:r>
              <a:rPr lang="en-US" sz="3200" dirty="0" smtClean="0"/>
              <a:t>?</a:t>
            </a:r>
          </a:p>
          <a:p>
            <a:pPr lvl="1"/>
            <a:r>
              <a:rPr lang="en-US" sz="3000" dirty="0" smtClean="0"/>
              <a:t>Half-Open Connection</a:t>
            </a:r>
            <a:endParaRPr lang="en-US" sz="3000" dirty="0"/>
          </a:p>
          <a:p>
            <a:pPr lvl="1"/>
            <a:r>
              <a:rPr lang="en-US" sz="3000" dirty="0" smtClean="0"/>
              <a:t>S</a:t>
            </a:r>
            <a:r>
              <a:rPr lang="en-US" sz="3200" dirty="0" smtClean="0"/>
              <a:t>erver </a:t>
            </a:r>
            <a:r>
              <a:rPr lang="th-TH" sz="3200" dirty="0" smtClean="0"/>
              <a:t>จะจองพื้นที่ในหน่วยความจำให้แต่ละ </a:t>
            </a:r>
            <a:r>
              <a:rPr lang="en-US" sz="3200" dirty="0" smtClean="0"/>
              <a:t>SYN Segment</a:t>
            </a:r>
          </a:p>
          <a:p>
            <a:r>
              <a:rPr lang="th-TH" sz="3200" dirty="0" smtClean="0"/>
              <a:t>แต่ว่าหาก </a:t>
            </a:r>
            <a:r>
              <a:rPr lang="en-US" sz="3200" dirty="0" smtClean="0"/>
              <a:t>Server </a:t>
            </a:r>
            <a:r>
              <a:rPr lang="th-TH" sz="3200" dirty="0" smtClean="0"/>
              <a:t>ได้รับ </a:t>
            </a:r>
            <a:r>
              <a:rPr lang="en-US" sz="3200" dirty="0" smtClean="0"/>
              <a:t>SYN Segment </a:t>
            </a:r>
            <a:r>
              <a:rPr lang="th-TH" sz="3200" dirty="0" smtClean="0"/>
              <a:t>เป็นจำนวนมาก</a:t>
            </a:r>
            <a:r>
              <a:rPr lang="en-US" sz="3200" dirty="0" smtClean="0"/>
              <a:t>?</a:t>
            </a:r>
            <a:endParaRPr lang="th-TH" sz="3200" dirty="0"/>
          </a:p>
          <a:p>
            <a:endParaRPr lang="th-TH" sz="3200" dirty="0" smtClean="0"/>
          </a:p>
        </p:txBody>
      </p:sp>
    </p:spTree>
    <p:extLst>
      <p:ext uri="{BB962C8B-B14F-4D97-AF65-F5344CB8AC3E}">
        <p14:creationId xmlns:p14="http://schemas.microsoft.com/office/powerpoint/2010/main" val="295329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5400" dirty="0" smtClean="0"/>
              <a:t>การควบคุมความคับคั่งของเครือข่าย </a:t>
            </a:r>
            <a:r>
              <a:rPr lang="en-US" sz="5400" dirty="0" smtClean="0"/>
              <a:t>Congestion Control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เมื่อมีคนส่งเร็วมากเกินไปกว่าความเร็วในการส่งข้อมูลในเครือข่ายก็จะเกิดการคับคั่งได้</a:t>
            </a:r>
          </a:p>
          <a:p>
            <a:r>
              <a:rPr lang="th-TH" sz="3200" dirty="0" smtClean="0"/>
              <a:t>แตกต่างจาก </a:t>
            </a:r>
            <a:r>
              <a:rPr lang="en-US" sz="3200" dirty="0" smtClean="0"/>
              <a:t>Flow Control</a:t>
            </a:r>
          </a:p>
          <a:p>
            <a:r>
              <a:rPr lang="th-TH" sz="3200" dirty="0" smtClean="0"/>
              <a:t>ผลกระทบ</a:t>
            </a:r>
          </a:p>
          <a:p>
            <a:pPr lvl="1"/>
            <a:r>
              <a:rPr lang="en-US" sz="3000" dirty="0" smtClean="0"/>
              <a:t>Packet Lost (Buffer Overflow </a:t>
            </a:r>
            <a:r>
              <a:rPr lang="th-TH" sz="3000" dirty="0" smtClean="0"/>
              <a:t>ที่ </a:t>
            </a:r>
            <a:r>
              <a:rPr lang="en-US" sz="3000" dirty="0" smtClean="0"/>
              <a:t>Router)</a:t>
            </a:r>
          </a:p>
          <a:p>
            <a:pPr lvl="1"/>
            <a:r>
              <a:rPr lang="en-US" sz="3000" dirty="0" smtClean="0"/>
              <a:t>Delay (Queuing</a:t>
            </a:r>
            <a:r>
              <a:rPr lang="th-TH" sz="3000" dirty="0" smtClean="0"/>
              <a:t> ใน </a:t>
            </a:r>
            <a:r>
              <a:rPr lang="en-US" sz="3000" dirty="0" smtClean="0"/>
              <a:t>Buffer </a:t>
            </a:r>
            <a:r>
              <a:rPr lang="th-TH" sz="3000" dirty="0" smtClean="0"/>
              <a:t>ที่ </a:t>
            </a:r>
            <a:r>
              <a:rPr lang="en-US" sz="3000" dirty="0" smtClean="0"/>
              <a:t>Router)</a:t>
            </a:r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24571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 smtClean="0"/>
              <a:t>ตัวอย่างการเกิดการคับคั่งในเครือข่าย</a:t>
            </a:r>
            <a:r>
              <a:rPr lang="en-US" sz="5400" dirty="0" smtClean="0"/>
              <a:t> 1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Router </a:t>
            </a:r>
            <a:r>
              <a:rPr lang="th-TH" sz="3200" dirty="0" smtClean="0"/>
              <a:t>มี </a:t>
            </a:r>
            <a:r>
              <a:rPr lang="en-US" sz="3200" dirty="0" smtClean="0"/>
              <a:t>Buffer </a:t>
            </a:r>
            <a:r>
              <a:rPr lang="th-TH" sz="3200" dirty="0" smtClean="0"/>
              <a:t>แบบไม่จำกัด</a:t>
            </a:r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98327"/>
              </p:ext>
            </p:extLst>
          </p:nvPr>
        </p:nvGraphicFramePr>
        <p:xfrm>
          <a:off x="3066256" y="2797625"/>
          <a:ext cx="7961312" cy="3864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7" name="Image" r:id="rId3" imgW="13917240" imgH="6755400" progId="Photoshop.Image.13">
                  <p:embed/>
                </p:oleObj>
              </mc:Choice>
              <mc:Fallback>
                <p:oleObj name="Image" r:id="rId3" imgW="13917240" imgH="67554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66256" y="2797625"/>
                        <a:ext cx="7961312" cy="38644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831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Throughput </a:t>
            </a:r>
            <a:r>
              <a:rPr lang="th-TH" sz="5400" dirty="0" smtClean="0"/>
              <a:t>และ</a:t>
            </a:r>
            <a:r>
              <a:rPr lang="en-US" sz="5400" dirty="0" smtClean="0"/>
              <a:t> Delay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มีผู้รับและผู้ส่งอย่างละ </a:t>
            </a:r>
            <a:r>
              <a:rPr lang="en-US" sz="3200" dirty="0" smtClean="0"/>
              <a:t>2 </a:t>
            </a:r>
            <a:r>
              <a:rPr lang="th-TH" sz="3200" dirty="0" smtClean="0"/>
              <a:t>คน</a:t>
            </a:r>
          </a:p>
          <a:p>
            <a:r>
              <a:rPr lang="th-TH" sz="3200" dirty="0" smtClean="0"/>
              <a:t>ไม่มีการส่งข้อมูลซ้ำ</a:t>
            </a:r>
            <a:endParaRPr lang="en-US" sz="3200" dirty="0" smtClean="0"/>
          </a:p>
          <a:p>
            <a:r>
              <a:rPr lang="en-US" sz="3200" dirty="0" smtClean="0"/>
              <a:t>Link </a:t>
            </a:r>
            <a:r>
              <a:rPr lang="th-TH" sz="3200" dirty="0" smtClean="0"/>
              <a:t>เร็ว </a:t>
            </a:r>
            <a:r>
              <a:rPr lang="en-US" sz="3200" dirty="0" smtClean="0"/>
              <a:t>R bps</a:t>
            </a:r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450239"/>
              </p:ext>
            </p:extLst>
          </p:nvPr>
        </p:nvGraphicFramePr>
        <p:xfrm>
          <a:off x="5796642" y="3206932"/>
          <a:ext cx="6018212" cy="327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9" name="Image" r:id="rId3" imgW="11758680" imgH="6399720" progId="Photoshop.Image.13">
                  <p:embed/>
                </p:oleObj>
              </mc:Choice>
              <mc:Fallback>
                <p:oleObj name="Image" r:id="rId3" imgW="11758680" imgH="63997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96642" y="3206932"/>
                        <a:ext cx="6018212" cy="327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567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/>
              <a:t>ตัวอย่างการเกิดการคับคั่งในเครือข่าย</a:t>
            </a:r>
            <a:r>
              <a:rPr lang="en-US" sz="5400" dirty="0"/>
              <a:t> </a:t>
            </a:r>
            <a:r>
              <a:rPr lang="en-US" sz="5400" dirty="0" smtClean="0"/>
              <a:t>2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Router </a:t>
            </a:r>
            <a:r>
              <a:rPr lang="th-TH" sz="3200" dirty="0" smtClean="0"/>
              <a:t>มี </a:t>
            </a:r>
            <a:r>
              <a:rPr lang="en-US" sz="3200" dirty="0" smtClean="0"/>
              <a:t>Buffer </a:t>
            </a:r>
            <a:r>
              <a:rPr lang="th-TH" sz="3200" dirty="0" smtClean="0"/>
              <a:t>แบบจำกัด</a:t>
            </a:r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824385"/>
              </p:ext>
            </p:extLst>
          </p:nvPr>
        </p:nvGraphicFramePr>
        <p:xfrm>
          <a:off x="3631646" y="3086379"/>
          <a:ext cx="6830531" cy="3706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2" name="Image" r:id="rId3" imgW="13993560" imgH="7593480" progId="Photoshop.Image.13">
                  <p:embed/>
                </p:oleObj>
              </mc:Choice>
              <mc:Fallback>
                <p:oleObj name="Image" r:id="rId3" imgW="13993560" imgH="75934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31646" y="3086379"/>
                        <a:ext cx="6830531" cy="3706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67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Throughput </a:t>
            </a:r>
            <a:r>
              <a:rPr lang="th-TH" sz="5400" dirty="0" smtClean="0"/>
              <a:t>เมื่อเกิด </a:t>
            </a:r>
            <a:r>
              <a:rPr lang="en-US" sz="5400" dirty="0" smtClean="0"/>
              <a:t>Retransmission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728206"/>
              </p:ext>
            </p:extLst>
          </p:nvPr>
        </p:nvGraphicFramePr>
        <p:xfrm>
          <a:off x="1333500" y="2762250"/>
          <a:ext cx="10858500" cy="409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6" name="Image" r:id="rId3" imgW="14475960" imgH="5460120" progId="Photoshop.Image.13">
                  <p:embed/>
                </p:oleObj>
              </mc:Choice>
              <mc:Fallback>
                <p:oleObj name="Image" r:id="rId3" imgW="14475960" imgH="54601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3500" y="2762250"/>
                        <a:ext cx="10858500" cy="409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89212" y="5955156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ไม่มี </a:t>
            </a:r>
            <a:r>
              <a:rPr lang="en-US" dirty="0" smtClean="0"/>
              <a:t>Retransmission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08005" y="5911222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มี </a:t>
            </a:r>
            <a:r>
              <a:rPr lang="en-US" dirty="0" smtClean="0"/>
              <a:t>Retransmission 1 </a:t>
            </a:r>
            <a:r>
              <a:rPr lang="th-TH" dirty="0" smtClean="0"/>
              <a:t>ใน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26798" y="5911222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มี </a:t>
            </a:r>
            <a:r>
              <a:rPr lang="en-US" dirty="0" smtClean="0"/>
              <a:t>Retransmission 1 </a:t>
            </a:r>
            <a:r>
              <a:rPr lang="th-TH" dirty="0" smtClean="0"/>
              <a:t>ใน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8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/>
              <a:t>ตัวอย่างการเกิดการคับคั่งในเครือข่าย</a:t>
            </a:r>
            <a:r>
              <a:rPr lang="en-US" sz="5400" dirty="0"/>
              <a:t> </a:t>
            </a:r>
            <a:r>
              <a:rPr lang="en-US" sz="5400" dirty="0" smtClean="0"/>
              <a:t>3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ม</a:t>
            </a:r>
            <a:r>
              <a:rPr lang="th-TH" sz="3200" dirty="0"/>
              <a:t>ี</a:t>
            </a:r>
            <a:r>
              <a:rPr lang="th-TH" sz="3200" dirty="0" smtClean="0"/>
              <a:t> </a:t>
            </a:r>
            <a:r>
              <a:rPr lang="en-US" sz="3200" dirty="0" smtClean="0"/>
              <a:t>4 </a:t>
            </a:r>
            <a:r>
              <a:rPr lang="th-TH" sz="3200" dirty="0" smtClean="0"/>
              <a:t>โฮสต์</a:t>
            </a:r>
          </a:p>
          <a:p>
            <a:r>
              <a:rPr lang="th-TH" sz="3200" dirty="0" smtClean="0"/>
              <a:t>ข้อมูลที่ส่งต้องผ่าน </a:t>
            </a:r>
            <a:r>
              <a:rPr lang="en-US" sz="3200" dirty="0" smtClean="0"/>
              <a:t>2 hop</a:t>
            </a:r>
          </a:p>
          <a:p>
            <a:r>
              <a:rPr lang="th-TH" sz="3200" dirty="0" smtClean="0"/>
              <a:t>มีการใช้ </a:t>
            </a:r>
            <a:r>
              <a:rPr lang="en-US" sz="3200" dirty="0" smtClean="0"/>
              <a:t>Timeout </a:t>
            </a:r>
            <a:r>
              <a:rPr lang="th-TH" sz="3200" dirty="0" smtClean="0"/>
              <a:t>แล้ว</a:t>
            </a:r>
          </a:p>
          <a:p>
            <a:pPr marL="0" indent="0">
              <a:buNone/>
            </a:pPr>
            <a:r>
              <a:rPr lang="th-TH" sz="3200" dirty="0"/>
              <a:t>	</a:t>
            </a:r>
            <a:r>
              <a:rPr lang="th-TH" sz="3200" dirty="0" smtClean="0"/>
              <a:t>ส่งซ้ำ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463924"/>
              </p:ext>
            </p:extLst>
          </p:nvPr>
        </p:nvGraphicFramePr>
        <p:xfrm>
          <a:off x="6221186" y="1674678"/>
          <a:ext cx="5837464" cy="4957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2" name="Image" r:id="rId3" imgW="10107720" imgH="8583840" progId="Photoshop.Image.13">
                  <p:embed/>
                </p:oleObj>
              </mc:Choice>
              <mc:Fallback>
                <p:oleObj name="Image" r:id="rId3" imgW="10107720" imgH="85838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21186" y="1674678"/>
                        <a:ext cx="5837464" cy="4957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654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Throughput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Buffer </a:t>
            </a:r>
            <a:r>
              <a:rPr lang="th-TH" sz="3200" dirty="0" smtClean="0"/>
              <a:t>เต็มแล้วจะทำให้ </a:t>
            </a:r>
            <a:r>
              <a:rPr lang="en-US" sz="3200" dirty="0" smtClean="0"/>
              <a:t>Throughput </a:t>
            </a:r>
            <a:r>
              <a:rPr lang="th-TH" sz="3200" dirty="0" smtClean="0"/>
              <a:t>ลดลง</a:t>
            </a:r>
          </a:p>
          <a:p>
            <a:r>
              <a:rPr lang="en-US" sz="3200" dirty="0" smtClean="0"/>
              <a:t>Throughput </a:t>
            </a:r>
            <a:r>
              <a:rPr lang="th-TH" sz="3200" dirty="0" smtClean="0"/>
              <a:t>อาจจะเหลือ </a:t>
            </a:r>
            <a:r>
              <a:rPr lang="en-US" sz="3200" dirty="0" smtClean="0"/>
              <a:t>0 </a:t>
            </a:r>
            <a:r>
              <a:rPr lang="th-TH" sz="3200" dirty="0" smtClean="0"/>
              <a:t>ได้หากกรณีนี้เกิดขึ้น</a:t>
            </a:r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268642"/>
              </p:ext>
            </p:extLst>
          </p:nvPr>
        </p:nvGraphicFramePr>
        <p:xfrm>
          <a:off x="5900681" y="3379787"/>
          <a:ext cx="6291319" cy="347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6" name="Image" r:id="rId3" imgW="8634600" imgH="4774320" progId="Photoshop.Image.13">
                  <p:embed/>
                </p:oleObj>
              </mc:Choice>
              <mc:Fallback>
                <p:oleObj name="Image" r:id="rId3" imgW="8634600" imgH="47743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00681" y="3379787"/>
                        <a:ext cx="6291319" cy="3478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610333"/>
              </p:ext>
            </p:extLst>
          </p:nvPr>
        </p:nvGraphicFramePr>
        <p:xfrm>
          <a:off x="1157140" y="3379787"/>
          <a:ext cx="3941830" cy="3347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7" name="Image" r:id="rId5" imgW="10107720" imgH="8583840" progId="Photoshop.Image.13">
                  <p:embed/>
                </p:oleObj>
              </mc:Choice>
              <mc:Fallback>
                <p:oleObj name="Image" r:id="rId5" imgW="10107720" imgH="85838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57140" y="3379787"/>
                        <a:ext cx="3941830" cy="33475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601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 smtClean="0"/>
              <a:t>แนวทางการควบคุมความคับคั่งของเครือข่าย </a:t>
            </a:r>
            <a:r>
              <a:rPr lang="en-US" sz="5400" dirty="0" smtClean="0"/>
              <a:t>1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หากผู้ส่งไม่ได้รับ </a:t>
            </a:r>
            <a:r>
              <a:rPr lang="en-US" sz="3200" dirty="0" smtClean="0"/>
              <a:t>feedback </a:t>
            </a:r>
            <a:r>
              <a:rPr lang="th-TH" sz="3200" dirty="0" smtClean="0"/>
              <a:t>จากผู้รับเลยหรือว่าได้รับ </a:t>
            </a:r>
            <a:r>
              <a:rPr lang="en-US" sz="3200" dirty="0" err="1" smtClean="0"/>
              <a:t>Ack</a:t>
            </a:r>
            <a:r>
              <a:rPr lang="en-US" sz="3200" dirty="0" smtClean="0"/>
              <a:t> </a:t>
            </a:r>
            <a:r>
              <a:rPr lang="th-TH" sz="3200" dirty="0" smtClean="0"/>
              <a:t>ซ้ำๆ หลายๆ ชิ้น</a:t>
            </a:r>
          </a:p>
          <a:p>
            <a:r>
              <a:rPr lang="th-TH" sz="3200" dirty="0" smtClean="0"/>
              <a:t>ซึ่งจะเดาได้ว่าน่าจะเกิดการ</a:t>
            </a:r>
            <a:r>
              <a:rPr lang="en-US" sz="3200" dirty="0" smtClean="0"/>
              <a:t> Loss </a:t>
            </a:r>
            <a:r>
              <a:rPr lang="th-TH" sz="3200" dirty="0" smtClean="0"/>
              <a:t>หรือ </a:t>
            </a:r>
            <a:r>
              <a:rPr lang="en-US" sz="3200" dirty="0" smtClean="0"/>
              <a:t>Delay</a:t>
            </a:r>
            <a:r>
              <a:rPr lang="th-TH" sz="3200" dirty="0"/>
              <a:t> </a:t>
            </a:r>
            <a:r>
              <a:rPr lang="th-TH" sz="3200" dirty="0" smtClean="0"/>
              <a:t>เหมือนใน </a:t>
            </a:r>
            <a:r>
              <a:rPr lang="en-US" sz="3200" dirty="0" smtClean="0"/>
              <a:t>TCP</a:t>
            </a:r>
            <a:endParaRPr lang="th-TH" sz="3200" dirty="0" smtClean="0"/>
          </a:p>
          <a:p>
            <a:r>
              <a:rPr lang="th-TH" sz="3200" dirty="0" smtClean="0"/>
              <a:t>วิธีแก้ปัญหาคือให้ผู้ส่งลดขนาดของ </a:t>
            </a:r>
            <a:r>
              <a:rPr lang="en-US" sz="3200" dirty="0" smtClean="0"/>
              <a:t>Window Size </a:t>
            </a:r>
            <a:r>
              <a:rPr lang="th-TH" sz="3200" dirty="0" smtClean="0"/>
              <a:t>ลงเพื่อผู้ส่งจะได้ส่งข้อมูลช้าลง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9693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/>
              <a:t>แนวทางการควบคุมความคับคั่งของ</a:t>
            </a:r>
            <a:r>
              <a:rPr lang="th-TH" sz="5400" dirty="0" smtClean="0"/>
              <a:t>เครือข่าย</a:t>
            </a:r>
            <a:r>
              <a:rPr lang="en-US" sz="5400" dirty="0" smtClean="0"/>
              <a:t> 2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ใช้อุปกรณ์เครือข่ายเช่นพวก </a:t>
            </a:r>
            <a:r>
              <a:rPr lang="en-US" sz="3200" dirty="0" smtClean="0"/>
              <a:t>Routers</a:t>
            </a:r>
            <a:r>
              <a:rPr lang="th-TH" sz="3200" dirty="0" smtClean="0"/>
              <a:t> เป็นผู้แจ้งให้ผู้ส่งชลอการส่ง</a:t>
            </a:r>
          </a:p>
          <a:p>
            <a:r>
              <a:rPr lang="th-TH" sz="3200" dirty="0" smtClean="0"/>
              <a:t>เมื่อเกิดความคับคั่งมาก </a:t>
            </a:r>
            <a:r>
              <a:rPr lang="en-US" sz="3200" dirty="0" smtClean="0"/>
              <a:t>Router </a:t>
            </a:r>
            <a:r>
              <a:rPr lang="th-TH" sz="3200" dirty="0" smtClean="0"/>
              <a:t>สามารถส่ง </a:t>
            </a:r>
            <a:r>
              <a:rPr lang="en-US" sz="3200" dirty="0" smtClean="0"/>
              <a:t>“Choke Packet”</a:t>
            </a:r>
            <a:r>
              <a:rPr lang="th-TH" sz="3200" dirty="0" smtClean="0"/>
              <a:t> ไปให้ผู้ส่งเพื่อชลอความเร็วในการส่ง</a:t>
            </a:r>
            <a:endParaRPr lang="en-US" sz="32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463896"/>
              </p:ext>
            </p:extLst>
          </p:nvPr>
        </p:nvGraphicFramePr>
        <p:xfrm>
          <a:off x="4723443" y="3820886"/>
          <a:ext cx="4659199" cy="3037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6" name="Image" r:id="rId3" imgW="8609400" imgH="5612400" progId="Photoshop.Image.13">
                  <p:embed/>
                </p:oleObj>
              </mc:Choice>
              <mc:Fallback>
                <p:oleObj name="Image" r:id="rId3" imgW="8609400" imgH="56124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23443" y="3820886"/>
                        <a:ext cx="4659199" cy="3037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149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4400" dirty="0" smtClean="0"/>
              <a:t>การสร้าง </a:t>
            </a:r>
            <a:r>
              <a:rPr lang="en-US" sz="4400" dirty="0"/>
              <a:t>TCP Connection </a:t>
            </a:r>
            <a:r>
              <a:rPr lang="th-TH" sz="4400" dirty="0" smtClean="0"/>
              <a:t>ด้วย </a:t>
            </a:r>
            <a:r>
              <a:rPr lang="en-US" sz="4400" dirty="0" smtClean="0"/>
              <a:t>Three-way Handshake Step 1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Client </a:t>
            </a:r>
            <a:r>
              <a:rPr lang="th-TH" sz="3200" dirty="0" smtClean="0"/>
              <a:t>ส่ง </a:t>
            </a:r>
            <a:r>
              <a:rPr lang="en-US" sz="3200" dirty="0" smtClean="0"/>
              <a:t>SYN Segment </a:t>
            </a:r>
            <a:r>
              <a:rPr lang="th-TH" sz="3200" dirty="0" smtClean="0"/>
              <a:t>ไปให้ </a:t>
            </a:r>
            <a:r>
              <a:rPr lang="en-US" sz="3200" dirty="0" smtClean="0"/>
              <a:t>Server </a:t>
            </a:r>
            <a:r>
              <a:rPr lang="th-TH" sz="3200" dirty="0" smtClean="0"/>
              <a:t>ซึ่ง </a:t>
            </a:r>
            <a:r>
              <a:rPr lang="en-US" sz="3200" dirty="0" smtClean="0"/>
              <a:t>Segment </a:t>
            </a:r>
            <a:r>
              <a:rPr lang="th-TH" sz="3200" dirty="0" smtClean="0"/>
              <a:t>นี้จะระบุว่าใช้สำหรับการสร้าง </a:t>
            </a:r>
            <a:r>
              <a:rPr lang="en-US" sz="3200" dirty="0" smtClean="0"/>
              <a:t>Connection</a:t>
            </a:r>
          </a:p>
          <a:p>
            <a:r>
              <a:rPr lang="en-US" sz="3200" dirty="0" smtClean="0"/>
              <a:t>SYN Segment </a:t>
            </a:r>
            <a:r>
              <a:rPr lang="th-TH" sz="3200" dirty="0" smtClean="0"/>
              <a:t>จะไม่มีข้อมูลที่รับจากชั้น </a:t>
            </a:r>
            <a:r>
              <a:rPr lang="en-US" sz="3200" dirty="0" smtClean="0"/>
              <a:t>Application Layer</a:t>
            </a:r>
            <a:endParaRPr lang="en-US" sz="3200" dirty="0"/>
          </a:p>
          <a:p>
            <a:r>
              <a:rPr lang="th-TH" sz="3200" dirty="0" smtClean="0"/>
              <a:t>โดยที่ </a:t>
            </a:r>
            <a:r>
              <a:rPr lang="en-US" sz="3200" dirty="0" smtClean="0"/>
              <a:t>Header Field </a:t>
            </a:r>
            <a:r>
              <a:rPr lang="th-TH" sz="3200" dirty="0" smtClean="0"/>
              <a:t>ใน </a:t>
            </a:r>
            <a:r>
              <a:rPr lang="en-US" sz="3200" dirty="0" smtClean="0"/>
              <a:t>SYN Segment </a:t>
            </a:r>
            <a:r>
              <a:rPr lang="th-TH" sz="3200" dirty="0" smtClean="0"/>
              <a:t>จะมีค่า</a:t>
            </a:r>
          </a:p>
          <a:p>
            <a:pPr lvl="1"/>
            <a:r>
              <a:rPr lang="en-US" sz="3000" dirty="0" smtClean="0"/>
              <a:t>SYN </a:t>
            </a:r>
            <a:r>
              <a:rPr lang="th-TH" sz="3000" dirty="0" smtClean="0"/>
              <a:t>เป็น </a:t>
            </a:r>
            <a:r>
              <a:rPr lang="en-US" sz="3000" dirty="0" smtClean="0"/>
              <a:t>1 (</a:t>
            </a:r>
            <a:r>
              <a:rPr lang="th-TH" sz="3000" dirty="0" smtClean="0"/>
              <a:t>ส่วนของ </a:t>
            </a:r>
            <a:r>
              <a:rPr lang="en-US" sz="3000" dirty="0" smtClean="0"/>
              <a:t>SYN Field)</a:t>
            </a:r>
            <a:endParaRPr lang="th-TH" sz="3000" dirty="0" smtClean="0"/>
          </a:p>
          <a:p>
            <a:pPr lvl="1"/>
            <a:r>
              <a:rPr lang="en-US" sz="3000" dirty="0" err="1" smtClean="0"/>
              <a:t>SeqNo</a:t>
            </a:r>
            <a:r>
              <a:rPr lang="en-US" sz="3000" dirty="0" smtClean="0"/>
              <a:t> </a:t>
            </a:r>
            <a:r>
              <a:rPr lang="th-TH" sz="3000" dirty="0" smtClean="0"/>
              <a:t>ถูกระบุหมายเลขลงไป </a:t>
            </a:r>
            <a:r>
              <a:rPr lang="en-US" sz="3000" dirty="0" smtClean="0"/>
              <a:t>(</a:t>
            </a:r>
            <a:r>
              <a:rPr lang="th-TH" sz="3000" dirty="0" smtClean="0"/>
              <a:t>โดยการสุ่ม</a:t>
            </a:r>
            <a:r>
              <a:rPr lang="en-US" sz="3000" dirty="0" smtClean="0"/>
              <a:t> </a:t>
            </a:r>
            <a:r>
              <a:rPr lang="th-TH" sz="3000" dirty="0" smtClean="0"/>
              <a:t>แทนค่าด้วย </a:t>
            </a:r>
            <a:r>
              <a:rPr lang="en-US" sz="3000" i="1" dirty="0" err="1" smtClean="0"/>
              <a:t>client_isn</a:t>
            </a:r>
            <a:r>
              <a:rPr lang="en-US" sz="3000" dirty="0" smtClean="0"/>
              <a:t>)</a:t>
            </a:r>
            <a:endParaRPr lang="th-TH" sz="3000" dirty="0" smtClean="0"/>
          </a:p>
          <a:p>
            <a:r>
              <a:rPr lang="th-TH" sz="3200" dirty="0" smtClean="0"/>
              <a:t>หลังจากที่สร้าง </a:t>
            </a:r>
            <a:r>
              <a:rPr lang="en-US" sz="3200" dirty="0" smtClean="0"/>
              <a:t>SYN Segment </a:t>
            </a:r>
            <a:r>
              <a:rPr lang="th-TH" sz="3200" dirty="0" smtClean="0"/>
              <a:t>แล้วก็จะถูกส่งไปชั้น </a:t>
            </a:r>
            <a:r>
              <a:rPr lang="en-US" sz="3200" dirty="0" smtClean="0"/>
              <a:t>IP </a:t>
            </a:r>
            <a:r>
              <a:rPr lang="th-TH" sz="3200" dirty="0" smtClean="0"/>
              <a:t>แล้วก็ส่ง </a:t>
            </a:r>
            <a:r>
              <a:rPr lang="en-US" sz="3200" dirty="0" smtClean="0"/>
              <a:t>Packet </a:t>
            </a:r>
            <a:r>
              <a:rPr lang="th-TH" sz="3200" dirty="0" smtClean="0"/>
              <a:t>ไปยัง </a:t>
            </a:r>
            <a:r>
              <a:rPr lang="en-US" sz="3200" dirty="0" smtClean="0"/>
              <a:t>Server</a:t>
            </a:r>
            <a:endParaRPr lang="th-TH" sz="3200" dirty="0" smtClean="0"/>
          </a:p>
          <a:p>
            <a:pPr marL="0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9041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 smtClean="0"/>
              <a:t>เทคนิคที่ใช้การควบคุมความคับคั่งของ </a:t>
            </a:r>
            <a:r>
              <a:rPr lang="en-US" sz="5400" dirty="0" smtClean="0"/>
              <a:t>TCP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Congestion Windows </a:t>
            </a:r>
            <a:r>
              <a:rPr lang="en-US" sz="3200" dirty="0"/>
              <a:t>(</a:t>
            </a:r>
            <a:r>
              <a:rPr lang="en-US" sz="3200" dirty="0" err="1" smtClean="0"/>
              <a:t>cwnd</a:t>
            </a:r>
            <a:r>
              <a:rPr lang="en-US" sz="3200" dirty="0" smtClean="0"/>
              <a:t>) </a:t>
            </a:r>
            <a:r>
              <a:rPr lang="th-TH" sz="3200" dirty="0" smtClean="0"/>
              <a:t>ระบุขนาดของ </a:t>
            </a:r>
            <a:r>
              <a:rPr lang="en-US" sz="3200" dirty="0" smtClean="0"/>
              <a:t>Window </a:t>
            </a:r>
            <a:r>
              <a:rPr lang="th-TH" sz="3200" dirty="0" smtClean="0"/>
              <a:t>เพื่อให้ส่งข้อมูลได้โดยไม่ต้องรอ </a:t>
            </a:r>
            <a:r>
              <a:rPr lang="en-US" sz="3200" dirty="0" err="1" smtClean="0"/>
              <a:t>Ack</a:t>
            </a:r>
            <a:r>
              <a:rPr lang="en-US" sz="3200" dirty="0" smtClean="0"/>
              <a:t> </a:t>
            </a:r>
            <a:r>
              <a:rPr lang="th-TH" sz="3200" dirty="0" smtClean="0"/>
              <a:t>เป็นจำนวน </a:t>
            </a:r>
            <a:r>
              <a:rPr lang="en-US" sz="3200" dirty="0" err="1" smtClean="0"/>
              <a:t>cwnd</a:t>
            </a:r>
            <a:r>
              <a:rPr lang="en-US" sz="3200" dirty="0" smtClean="0"/>
              <a:t> Segment </a:t>
            </a:r>
            <a:r>
              <a:rPr lang="th-TH" sz="3200" dirty="0" smtClean="0"/>
              <a:t>เมื่อส่งข้อมูลสำเร็จก็จะเพิ่มขนาดนี้ มีหน่วยเป็น </a:t>
            </a:r>
            <a:r>
              <a:rPr lang="en-US" sz="3200" dirty="0" smtClean="0"/>
              <a:t>MSS</a:t>
            </a:r>
          </a:p>
          <a:p>
            <a:r>
              <a:rPr lang="en-US" sz="3200" dirty="0" smtClean="0"/>
              <a:t>Slow Start Phase </a:t>
            </a:r>
            <a:r>
              <a:rPr lang="th-TH" sz="3200" dirty="0" smtClean="0"/>
              <a:t>ใช้ในช่วงเมื่อเริ่มต้นส่งข้อมูล</a:t>
            </a:r>
            <a:endParaRPr lang="en-US" sz="3200" dirty="0" smtClean="0"/>
          </a:p>
          <a:p>
            <a:r>
              <a:rPr lang="en-US" sz="3200" dirty="0" smtClean="0"/>
              <a:t>Additively Increase Phase </a:t>
            </a:r>
            <a:r>
              <a:rPr lang="th-TH" sz="3200" dirty="0" smtClean="0"/>
              <a:t>ช่วงที่เพิ่มความเร็วขึ้นช้าๆ เพื่อหลีกเลี่ยงการเกิดความคับคั่ง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80865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Slow Start</a:t>
            </a:r>
            <a:r>
              <a:rPr lang="th-TH" sz="5400" dirty="0" smtClean="0"/>
              <a:t> </a:t>
            </a:r>
            <a:r>
              <a:rPr lang="en-US" sz="5400" dirty="0" smtClean="0"/>
              <a:t>Phase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0526" y="1905000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th-TH" sz="3200" dirty="0" smtClean="0"/>
              <a:t>ช้าตอนแรก แต่จะเพิ่มขึ้นแบบ </a:t>
            </a:r>
            <a:r>
              <a:rPr lang="en-US" sz="3200" dirty="0" smtClean="0"/>
              <a:t>Exponential</a:t>
            </a:r>
          </a:p>
          <a:p>
            <a:r>
              <a:rPr lang="th-TH" sz="3200" dirty="0" smtClean="0"/>
              <a:t>เริ่ม </a:t>
            </a:r>
            <a:r>
              <a:rPr lang="en-US" sz="3200" dirty="0" smtClean="0"/>
              <a:t>Phase </a:t>
            </a:r>
            <a:r>
              <a:rPr lang="th-TH" sz="3200" dirty="0" smtClean="0"/>
              <a:t>มาขนาดของ </a:t>
            </a:r>
            <a:r>
              <a:rPr lang="en-US" sz="3200" dirty="0" err="1" smtClean="0"/>
              <a:t>cwnd</a:t>
            </a:r>
            <a:r>
              <a:rPr lang="en-US" sz="3200" dirty="0" smtClean="0"/>
              <a:t> = 1 MSS</a:t>
            </a:r>
            <a:endParaRPr lang="th-TH" sz="3200" dirty="0"/>
          </a:p>
          <a:p>
            <a:r>
              <a:rPr lang="en-US" sz="3200" dirty="0" err="1" smtClean="0"/>
              <a:t>cwnd</a:t>
            </a:r>
            <a:r>
              <a:rPr lang="en-US" sz="3200" dirty="0" smtClean="0"/>
              <a:t> </a:t>
            </a:r>
            <a:r>
              <a:rPr lang="th-TH" sz="3200" dirty="0" smtClean="0"/>
              <a:t>เพิ่มหนึ่งเท่าตัวสำหรับทุกๆ </a:t>
            </a:r>
            <a:r>
              <a:rPr lang="en-US" sz="3200" dirty="0" err="1" smtClean="0"/>
              <a:t>Ack</a:t>
            </a:r>
            <a:r>
              <a:rPr lang="en-US" sz="3200" dirty="0" smtClean="0"/>
              <a:t> </a:t>
            </a:r>
            <a:r>
              <a:rPr lang="th-TH" sz="3200" dirty="0" smtClean="0"/>
              <a:t>ที่ได้รับ</a:t>
            </a:r>
          </a:p>
          <a:p>
            <a:r>
              <a:rPr lang="th-TH" sz="3200" dirty="0" smtClean="0"/>
              <a:t>ค่า </a:t>
            </a:r>
            <a:r>
              <a:rPr lang="en-US" sz="3200" dirty="0" err="1" smtClean="0"/>
              <a:t>cwnd</a:t>
            </a:r>
            <a:r>
              <a:rPr lang="en-US" sz="3200" dirty="0" smtClean="0"/>
              <a:t> </a:t>
            </a:r>
            <a:r>
              <a:rPr lang="th-TH" sz="3200" dirty="0" smtClean="0"/>
              <a:t>จะไม่เพิ่มมากกว่าค่า </a:t>
            </a:r>
            <a:r>
              <a:rPr lang="en-US" sz="3200" dirty="0" err="1" smtClean="0"/>
              <a:t>ssthresh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(Slow Start Threshold)</a:t>
            </a:r>
          </a:p>
          <a:p>
            <a:r>
              <a:rPr lang="th-TH" sz="3200" dirty="0" smtClean="0"/>
              <a:t>เมื่อค่า </a:t>
            </a:r>
            <a:r>
              <a:rPr lang="en-US" sz="3200" dirty="0" err="1" smtClean="0"/>
              <a:t>cwnd</a:t>
            </a:r>
            <a:r>
              <a:rPr lang="en-US" sz="3200" dirty="0" smtClean="0"/>
              <a:t> </a:t>
            </a:r>
            <a:r>
              <a:rPr lang="th-TH" sz="3200" dirty="0" smtClean="0"/>
              <a:t>พ้น </a:t>
            </a:r>
            <a:r>
              <a:rPr lang="en-US" sz="3200" dirty="0" err="1" smtClean="0"/>
              <a:t>ssthresh</a:t>
            </a:r>
            <a:r>
              <a:rPr lang="en-US" sz="3200" dirty="0" smtClean="0"/>
              <a:t> </a:t>
            </a:r>
            <a:r>
              <a:rPr lang="th-TH" sz="3200" dirty="0" smtClean="0"/>
              <a:t>ไปแล้วจะเข้าสู่</a:t>
            </a:r>
          </a:p>
          <a:p>
            <a:pPr marL="0" indent="0">
              <a:buNone/>
            </a:pPr>
            <a:r>
              <a:rPr lang="th-TH" sz="3200" dirty="0" smtClean="0"/>
              <a:t>อีก </a:t>
            </a:r>
            <a:r>
              <a:rPr lang="en-US" sz="3200" dirty="0" smtClean="0"/>
              <a:t>Phase </a:t>
            </a:r>
            <a:r>
              <a:rPr lang="th-TH" sz="3200" dirty="0" smtClean="0"/>
              <a:t>คือ </a:t>
            </a:r>
            <a:r>
              <a:rPr lang="en-US" sz="3200" dirty="0" smtClean="0"/>
              <a:t>AI Phase</a:t>
            </a:r>
          </a:p>
          <a:p>
            <a:endParaRPr lang="en-US" sz="32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633639"/>
              </p:ext>
            </p:extLst>
          </p:nvPr>
        </p:nvGraphicFramePr>
        <p:xfrm>
          <a:off x="0" y="1447800"/>
          <a:ext cx="4801738" cy="5214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4" name="Image" r:id="rId3" imgW="7390440" imgH="8025120" progId="Photoshop.Image.13">
                  <p:embed/>
                </p:oleObj>
              </mc:Choice>
              <mc:Fallback>
                <p:oleObj name="Image" r:id="rId3" imgW="7390440" imgH="80251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447800"/>
                        <a:ext cx="4801738" cy="5214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15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Additive Increase</a:t>
            </a:r>
            <a:r>
              <a:rPr lang="th-TH" sz="5400" dirty="0" smtClean="0"/>
              <a:t> </a:t>
            </a:r>
            <a:r>
              <a:rPr lang="en-US" sz="5400" dirty="0" smtClean="0"/>
              <a:t>(AI) Phase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เรียกอีกชื่อว่า </a:t>
            </a:r>
            <a:r>
              <a:rPr lang="en-US" sz="3200" dirty="0" smtClean="0"/>
              <a:t>Congestion Avoidance</a:t>
            </a:r>
            <a:endParaRPr lang="th-TH" sz="3200" dirty="0" smtClean="0"/>
          </a:p>
          <a:p>
            <a:r>
              <a:rPr lang="th-TH" sz="3200" dirty="0" smtClean="0"/>
              <a:t>เมื่อเข้าสู่ </a:t>
            </a:r>
            <a:r>
              <a:rPr lang="en-US" sz="3200" dirty="0" smtClean="0"/>
              <a:t>AI Phase </a:t>
            </a:r>
            <a:r>
              <a:rPr lang="th-TH" sz="3200" dirty="0" smtClean="0"/>
              <a:t>ค่า </a:t>
            </a:r>
            <a:r>
              <a:rPr lang="en-US" sz="3200" dirty="0" err="1" smtClean="0"/>
              <a:t>cwnd</a:t>
            </a:r>
            <a:r>
              <a:rPr lang="en-US" sz="3200" dirty="0" smtClean="0"/>
              <a:t> </a:t>
            </a:r>
            <a:r>
              <a:rPr lang="th-TH" sz="3200" dirty="0" smtClean="0"/>
              <a:t>เพิ่มขึ้นแบบเชิงเส้น</a:t>
            </a:r>
          </a:p>
          <a:p>
            <a:r>
              <a:rPr lang="th-TH" sz="3200" dirty="0" smtClean="0"/>
              <a:t>ค่า </a:t>
            </a:r>
            <a:r>
              <a:rPr lang="en-US" sz="3200" dirty="0" err="1" smtClean="0"/>
              <a:t>cwnd</a:t>
            </a:r>
            <a:r>
              <a:rPr lang="en-US" sz="3200" dirty="0" smtClean="0"/>
              <a:t> </a:t>
            </a:r>
            <a:r>
              <a:rPr lang="th-TH" sz="3200" dirty="0" smtClean="0"/>
              <a:t>เพิ่มขึ้นที่ละ </a:t>
            </a:r>
            <a:r>
              <a:rPr lang="en-US" sz="3200" dirty="0" smtClean="0"/>
              <a:t>1 </a:t>
            </a:r>
            <a:r>
              <a:rPr lang="th-TH" sz="3200" dirty="0" smtClean="0"/>
              <a:t>เมื่อได้รับ </a:t>
            </a:r>
            <a:r>
              <a:rPr lang="en-US" sz="3200" dirty="0" err="1" smtClean="0"/>
              <a:t>Ack</a:t>
            </a:r>
            <a:r>
              <a:rPr lang="en-US" sz="3200" dirty="0" smtClean="0"/>
              <a:t> </a:t>
            </a:r>
            <a:r>
              <a:rPr lang="th-TH" sz="3200" dirty="0" smtClean="0"/>
              <a:t>ใหม่จากผู้รับ</a:t>
            </a:r>
          </a:p>
          <a:p>
            <a:r>
              <a:rPr lang="th-TH" sz="3200" dirty="0" smtClean="0"/>
              <a:t>ค่า </a:t>
            </a:r>
            <a:r>
              <a:rPr lang="en-US" sz="3200" dirty="0" err="1" smtClean="0"/>
              <a:t>cwnd</a:t>
            </a:r>
            <a:r>
              <a:rPr lang="en-US" sz="3200" dirty="0" smtClean="0"/>
              <a:t> </a:t>
            </a:r>
            <a:r>
              <a:rPr lang="th-TH" sz="3200" dirty="0" smtClean="0"/>
              <a:t>จะค่อยๆ เพิ่มขึ้นไปเรื่อยช้าๆ เพื่อไม่ให้เกิดความคับคั่งเร็วเกิดไป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6663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 smtClean="0"/>
              <a:t>การเพิ่มขึ้นของ </a:t>
            </a:r>
            <a:r>
              <a:rPr lang="en-US" sz="5400" dirty="0" err="1" smtClean="0"/>
              <a:t>cwnd</a:t>
            </a:r>
            <a:r>
              <a:rPr lang="en-US" sz="5400" dirty="0" smtClean="0"/>
              <a:t> </a:t>
            </a:r>
            <a:r>
              <a:rPr lang="th-TH" sz="5400" dirty="0" smtClean="0"/>
              <a:t>หากไม่มีข้อมูลสูญหาย</a:t>
            </a:r>
            <a:endParaRPr lang="en-US" sz="54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81496" y="2168247"/>
            <a:ext cx="0" cy="35132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81496" y="5681468"/>
            <a:ext cx="491007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928624" y="5496802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68562" y="180115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cwnd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767400" y="3697130"/>
            <a:ext cx="7152475" cy="25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61996" y="3378534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ssthresh</a:t>
            </a:r>
            <a:endParaRPr lang="en-US" dirty="0"/>
          </a:p>
        </p:txBody>
      </p:sp>
      <p:sp>
        <p:nvSpPr>
          <p:cNvPr id="24" name="Arc 23"/>
          <p:cNvSpPr/>
          <p:nvPr/>
        </p:nvSpPr>
        <p:spPr>
          <a:xfrm rot="5400000">
            <a:off x="627300" y="403270"/>
            <a:ext cx="6538720" cy="3979580"/>
          </a:xfrm>
          <a:prstGeom prst="arc">
            <a:avLst>
              <a:gd name="adj1" fmla="val 18358571"/>
              <a:gd name="adj2" fmla="val 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5714978" y="3185105"/>
            <a:ext cx="2690874" cy="5245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91575" y="4487956"/>
            <a:ext cx="1991251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Slow Start Phase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796600" y="2984200"/>
            <a:ext cx="1148071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AI 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4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Retransmission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เมื่อเกิด</a:t>
            </a:r>
            <a:r>
              <a:rPr lang="en-US" sz="3200" dirty="0" smtClean="0"/>
              <a:t> T</a:t>
            </a:r>
            <a:r>
              <a:rPr lang="en-US" sz="3000" dirty="0" smtClean="0"/>
              <a:t>imeout</a:t>
            </a:r>
            <a:endParaRPr lang="th-TH" sz="3000" dirty="0"/>
          </a:p>
          <a:p>
            <a:r>
              <a:rPr lang="th-TH" sz="3000" dirty="0" smtClean="0"/>
              <a:t>หรือเมื่อ</a:t>
            </a:r>
            <a:r>
              <a:rPr lang="th-TH" sz="3200" dirty="0" smtClean="0"/>
              <a:t>ได้รับ </a:t>
            </a:r>
            <a:r>
              <a:rPr lang="en-US" sz="3200" dirty="0" err="1" smtClean="0"/>
              <a:t>Ack</a:t>
            </a:r>
            <a:r>
              <a:rPr lang="en-US" sz="3200" dirty="0" smtClean="0"/>
              <a:t> </a:t>
            </a:r>
            <a:r>
              <a:rPr lang="th-TH" sz="3200" dirty="0" smtClean="0"/>
              <a:t>ซ้ำ</a:t>
            </a:r>
            <a:r>
              <a:rPr lang="en-US" sz="3200" dirty="0" smtClean="0"/>
              <a:t> 3 </a:t>
            </a:r>
            <a:r>
              <a:rPr lang="th-TH" sz="3200" dirty="0" smtClean="0"/>
              <a:t>ชิ้น </a:t>
            </a:r>
            <a:r>
              <a:rPr lang="en-US" sz="3200" dirty="0" smtClean="0"/>
              <a:t>(Fast Retransmission)</a:t>
            </a:r>
            <a:endParaRPr lang="th-TH" sz="3200" dirty="0" smtClean="0"/>
          </a:p>
          <a:p>
            <a:r>
              <a:rPr lang="th-TH" sz="3400" dirty="0" smtClean="0"/>
              <a:t>เมื่อเกิดการสูญเสียแล้วจะต้องส่งซ้ำค่า </a:t>
            </a:r>
            <a:r>
              <a:rPr lang="en-US" sz="3400" dirty="0" err="1" smtClean="0"/>
              <a:t>ssthresh</a:t>
            </a:r>
            <a:r>
              <a:rPr lang="en-US" sz="3400" dirty="0" smtClean="0"/>
              <a:t> </a:t>
            </a:r>
            <a:r>
              <a:rPr lang="th-TH" sz="3400" dirty="0" smtClean="0"/>
              <a:t>จะถูกปรับหาร </a:t>
            </a:r>
            <a:r>
              <a:rPr lang="en-US" sz="3400" dirty="0" smtClean="0"/>
              <a:t>2</a:t>
            </a:r>
            <a:r>
              <a:rPr lang="th-TH" sz="3400" dirty="0" smtClean="0"/>
              <a:t> แล้วจึงปรับค่า </a:t>
            </a:r>
            <a:r>
              <a:rPr lang="en-US" sz="3400" dirty="0" err="1" smtClean="0"/>
              <a:t>cwnd</a:t>
            </a:r>
            <a:r>
              <a:rPr lang="en-US" sz="3400" dirty="0" smtClean="0"/>
              <a:t> </a:t>
            </a:r>
            <a:r>
              <a:rPr lang="th-TH" sz="3400" dirty="0" smtClean="0"/>
              <a:t>ใหม่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9282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TCP </a:t>
            </a:r>
            <a:r>
              <a:rPr lang="th-TH" sz="5400" dirty="0" smtClean="0"/>
              <a:t>เวอร์ชั่น</a:t>
            </a:r>
            <a:r>
              <a:rPr lang="en-US" sz="5400" dirty="0" smtClean="0"/>
              <a:t> Tahoe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Slow Start Phase</a:t>
            </a:r>
          </a:p>
          <a:p>
            <a:r>
              <a:rPr lang="en-US" sz="3200" dirty="0" smtClean="0"/>
              <a:t>AI Phase</a:t>
            </a:r>
          </a:p>
          <a:p>
            <a:r>
              <a:rPr lang="th-TH" sz="3200" dirty="0" smtClean="0"/>
              <a:t>เมื่อเจอ </a:t>
            </a:r>
            <a:r>
              <a:rPr lang="en-US" sz="3200" dirty="0" smtClean="0"/>
              <a:t>Loss </a:t>
            </a:r>
            <a:r>
              <a:rPr lang="th-TH" sz="3200" dirty="0" smtClean="0"/>
              <a:t>จาก</a:t>
            </a:r>
            <a:r>
              <a:rPr lang="en-US" sz="3200" dirty="0" smtClean="0"/>
              <a:t> Timeout</a:t>
            </a:r>
            <a:endParaRPr lang="th-TH" sz="3200" dirty="0" smtClean="0"/>
          </a:p>
          <a:p>
            <a:pPr lvl="1"/>
            <a:r>
              <a:rPr lang="th-TH" sz="3000" dirty="0" smtClean="0"/>
              <a:t>ปรับค่า </a:t>
            </a:r>
            <a:r>
              <a:rPr lang="en-US" sz="3000" dirty="0" err="1" smtClean="0"/>
              <a:t>ssthresh</a:t>
            </a:r>
            <a:r>
              <a:rPr lang="en-US" sz="3000" dirty="0" smtClean="0"/>
              <a:t> </a:t>
            </a:r>
            <a:r>
              <a:rPr lang="th-TH" sz="3000" dirty="0" smtClean="0"/>
              <a:t>หาร </a:t>
            </a:r>
            <a:r>
              <a:rPr lang="en-US" sz="3000" dirty="0" smtClean="0"/>
              <a:t>2</a:t>
            </a:r>
            <a:endParaRPr lang="th-TH" sz="3000" dirty="0" smtClean="0"/>
          </a:p>
          <a:p>
            <a:pPr lvl="1"/>
            <a:r>
              <a:rPr lang="th-TH" sz="3000" dirty="0" smtClean="0"/>
              <a:t>แล้วปรับค่า </a:t>
            </a:r>
            <a:r>
              <a:rPr lang="en-US" sz="3000" dirty="0" err="1" smtClean="0"/>
              <a:t>cwnd</a:t>
            </a:r>
            <a:r>
              <a:rPr lang="en-US" sz="3000" dirty="0" smtClean="0"/>
              <a:t> </a:t>
            </a:r>
            <a:r>
              <a:rPr lang="th-TH" sz="3000" dirty="0" smtClean="0"/>
              <a:t>เหลือ </a:t>
            </a:r>
            <a:r>
              <a:rPr lang="en-US" sz="3000" dirty="0" smtClean="0"/>
              <a:t>1</a:t>
            </a:r>
          </a:p>
          <a:p>
            <a:pPr lvl="1"/>
            <a:r>
              <a:rPr lang="th-TH" sz="3000" dirty="0" smtClean="0"/>
              <a:t>กลับไป </a:t>
            </a:r>
            <a:r>
              <a:rPr lang="en-US" sz="3000" dirty="0" smtClean="0"/>
              <a:t>Slow Start Phase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7926388" y="2476135"/>
            <a:ext cx="0" cy="14688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926388" y="3945016"/>
            <a:ext cx="3381817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445254" y="376035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513454" y="210680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cwnd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7873838" y="3067652"/>
            <a:ext cx="16464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53677" y="274733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ssthresh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8570099" y="2781048"/>
            <a:ext cx="930063" cy="2866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 49"/>
          <p:cNvSpPr/>
          <p:nvPr/>
        </p:nvSpPr>
        <p:spPr>
          <a:xfrm>
            <a:off x="7282677" y="2215579"/>
            <a:ext cx="1287422" cy="1704145"/>
          </a:xfrm>
          <a:prstGeom prst="arc">
            <a:avLst>
              <a:gd name="adj1" fmla="val 21566485"/>
              <a:gd name="adj2" fmla="val 5359517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9520271" y="3310438"/>
            <a:ext cx="16523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9520271" y="2781049"/>
            <a:ext cx="1269" cy="116396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c 58"/>
          <p:cNvSpPr/>
          <p:nvPr/>
        </p:nvSpPr>
        <p:spPr>
          <a:xfrm>
            <a:off x="8876560" y="2228225"/>
            <a:ext cx="1287422" cy="1704145"/>
          </a:xfrm>
          <a:prstGeom prst="arc">
            <a:avLst>
              <a:gd name="adj1" fmla="val 1331397"/>
              <a:gd name="adj2" fmla="val 5359517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10134348" y="2986384"/>
            <a:ext cx="1058339" cy="3261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589212" y="5911222"/>
            <a:ext cx="426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*TCP Tahoe </a:t>
            </a:r>
            <a:r>
              <a:rPr lang="th-TH" dirty="0" smtClean="0"/>
              <a:t>ไม่มีการใช้ </a:t>
            </a:r>
            <a:r>
              <a:rPr lang="en-US" dirty="0" smtClean="0"/>
              <a:t>Fast Retransmission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1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TCP </a:t>
            </a:r>
            <a:r>
              <a:rPr lang="th-TH" sz="5400" dirty="0" smtClean="0"/>
              <a:t>เวอร์ชั่น</a:t>
            </a:r>
            <a:r>
              <a:rPr lang="en-US" sz="5400" dirty="0" smtClean="0"/>
              <a:t> Reno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Slow Start Phase</a:t>
            </a:r>
          </a:p>
          <a:p>
            <a:r>
              <a:rPr lang="en-US" sz="3200" dirty="0" smtClean="0"/>
              <a:t>AI Phase</a:t>
            </a:r>
          </a:p>
          <a:p>
            <a:r>
              <a:rPr lang="th-TH" sz="3200" dirty="0" smtClean="0"/>
              <a:t>เมื่อเกิด </a:t>
            </a:r>
            <a:r>
              <a:rPr lang="en-US" sz="3200" dirty="0" smtClean="0"/>
              <a:t>Timeout </a:t>
            </a:r>
            <a:r>
              <a:rPr lang="th-TH" sz="3200" dirty="0" smtClean="0"/>
              <a:t>หรือ </a:t>
            </a:r>
            <a:r>
              <a:rPr lang="en-US" sz="3200" dirty="0" smtClean="0"/>
              <a:t>Fast Retransmission</a:t>
            </a:r>
            <a:endParaRPr lang="th-TH" sz="3200" dirty="0" smtClean="0"/>
          </a:p>
          <a:p>
            <a:pPr lvl="1"/>
            <a:r>
              <a:rPr lang="th-TH" sz="3000" dirty="0" smtClean="0"/>
              <a:t>ปรับค่า </a:t>
            </a:r>
            <a:r>
              <a:rPr lang="en-US" sz="3000" dirty="0" err="1" smtClean="0"/>
              <a:t>ssthresh</a:t>
            </a:r>
            <a:r>
              <a:rPr lang="en-US" sz="3000" dirty="0" smtClean="0"/>
              <a:t> </a:t>
            </a:r>
            <a:r>
              <a:rPr lang="th-TH" sz="3000" dirty="0" smtClean="0"/>
              <a:t>หาร </a:t>
            </a:r>
            <a:r>
              <a:rPr lang="en-US" sz="3000" dirty="0" smtClean="0"/>
              <a:t>2</a:t>
            </a:r>
            <a:endParaRPr lang="th-TH" sz="3000" dirty="0" smtClean="0"/>
          </a:p>
          <a:p>
            <a:pPr lvl="1"/>
            <a:r>
              <a:rPr lang="th-TH" sz="3000" dirty="0" smtClean="0"/>
              <a:t>แล้วปรับค่า </a:t>
            </a:r>
            <a:r>
              <a:rPr lang="en-US" sz="3000" dirty="0" err="1" smtClean="0"/>
              <a:t>cwnd</a:t>
            </a:r>
            <a:r>
              <a:rPr lang="en-US" sz="3000" dirty="0" smtClean="0"/>
              <a:t> </a:t>
            </a:r>
            <a:r>
              <a:rPr lang="th-TH" sz="3000" dirty="0" smtClean="0"/>
              <a:t>เหลือเท่ากับ </a:t>
            </a:r>
            <a:r>
              <a:rPr lang="en-US" sz="3000" dirty="0" err="1" smtClean="0"/>
              <a:t>ssthresh</a:t>
            </a:r>
            <a:r>
              <a:rPr lang="en-US" sz="3000" dirty="0" smtClean="0"/>
              <a:t> </a:t>
            </a:r>
            <a:r>
              <a:rPr lang="th-TH" sz="3000" dirty="0" smtClean="0"/>
              <a:t>ใหม่</a:t>
            </a:r>
          </a:p>
          <a:p>
            <a:pPr lvl="1"/>
            <a:r>
              <a:rPr lang="th-TH" sz="3000" dirty="0" smtClean="0"/>
              <a:t>ไป </a:t>
            </a:r>
            <a:r>
              <a:rPr lang="en-US" sz="3000" dirty="0" smtClean="0"/>
              <a:t>AI Phase</a:t>
            </a:r>
            <a:r>
              <a:rPr lang="th-TH" sz="3000" dirty="0" smtClean="0"/>
              <a:t> ต่อ</a:t>
            </a:r>
            <a:endParaRPr lang="en-US" sz="30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7977110" y="1542685"/>
            <a:ext cx="0" cy="14688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977110" y="3011566"/>
            <a:ext cx="3381817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495976" y="282690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564176" y="117335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cwnd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7924560" y="2134202"/>
            <a:ext cx="16464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004399" y="181388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ssthresh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8620821" y="1847598"/>
            <a:ext cx="930063" cy="2866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 49"/>
          <p:cNvSpPr/>
          <p:nvPr/>
        </p:nvSpPr>
        <p:spPr>
          <a:xfrm>
            <a:off x="7333399" y="1282129"/>
            <a:ext cx="1287422" cy="1704145"/>
          </a:xfrm>
          <a:prstGeom prst="arc">
            <a:avLst>
              <a:gd name="adj1" fmla="val 21566485"/>
              <a:gd name="adj2" fmla="val 5359517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9570993" y="2386513"/>
            <a:ext cx="16523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9561468" y="1847600"/>
            <a:ext cx="1" cy="5293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9561468" y="1872279"/>
            <a:ext cx="1661832" cy="5121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33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Thank You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218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5400" dirty="0"/>
              <a:t>การสร้าง </a:t>
            </a:r>
            <a:r>
              <a:rPr lang="en-US" sz="5400" dirty="0"/>
              <a:t>TCP Connection </a:t>
            </a:r>
            <a:r>
              <a:rPr lang="en-US" sz="5400" dirty="0" smtClean="0"/>
              <a:t>Step 2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h-TH" sz="3200" dirty="0" smtClean="0"/>
              <a:t>เมื่อ </a:t>
            </a:r>
            <a:r>
              <a:rPr lang="en-US" sz="3200" dirty="0" smtClean="0"/>
              <a:t>Server </a:t>
            </a:r>
            <a:r>
              <a:rPr lang="th-TH" sz="3200" dirty="0" smtClean="0"/>
              <a:t>ได้รับ </a:t>
            </a:r>
            <a:r>
              <a:rPr lang="en-US" sz="3200" dirty="0" smtClean="0"/>
              <a:t>Segment </a:t>
            </a:r>
            <a:r>
              <a:rPr lang="th-TH" sz="3200" dirty="0" smtClean="0"/>
              <a:t>ที่มีค่า </a:t>
            </a:r>
            <a:r>
              <a:rPr lang="en-US" sz="3200" dirty="0" smtClean="0"/>
              <a:t>SYN </a:t>
            </a:r>
            <a:r>
              <a:rPr lang="th-TH" sz="3200" dirty="0" smtClean="0"/>
              <a:t>เป็น </a:t>
            </a:r>
            <a:r>
              <a:rPr lang="en-US" sz="3200" dirty="0" smtClean="0"/>
              <a:t>1</a:t>
            </a:r>
          </a:p>
          <a:p>
            <a:r>
              <a:rPr lang="th-TH" sz="3200" dirty="0" smtClean="0"/>
              <a:t>จองพื้นที่ในหน่วยความจำเพื่อสร้าง </a:t>
            </a:r>
            <a:r>
              <a:rPr lang="en-US" sz="3200" dirty="0" smtClean="0"/>
              <a:t>TCP Buffer </a:t>
            </a:r>
            <a:r>
              <a:rPr lang="th-TH" sz="3200" dirty="0" smtClean="0"/>
              <a:t>และเก็บค่าของตัวแปรต่างๆ สำหรับ </a:t>
            </a:r>
            <a:r>
              <a:rPr lang="en-US" sz="3200" dirty="0" smtClean="0"/>
              <a:t>Connection </a:t>
            </a:r>
            <a:r>
              <a:rPr lang="th-TH" sz="3200" dirty="0" smtClean="0"/>
              <a:t>นี้</a:t>
            </a:r>
          </a:p>
          <a:p>
            <a:r>
              <a:rPr lang="th-TH" sz="3200" dirty="0" smtClean="0"/>
              <a:t>ส่ง </a:t>
            </a:r>
            <a:r>
              <a:rPr lang="en-US" sz="3200" dirty="0" smtClean="0"/>
              <a:t>SYNACK Segment </a:t>
            </a:r>
            <a:r>
              <a:rPr lang="th-TH" sz="3200" dirty="0" smtClean="0"/>
              <a:t>กลับไปให้ </a:t>
            </a:r>
            <a:r>
              <a:rPr lang="en-US" sz="3200" dirty="0" smtClean="0"/>
              <a:t>Client </a:t>
            </a:r>
            <a:r>
              <a:rPr lang="th-TH" sz="3200" dirty="0" smtClean="0"/>
              <a:t>เพื่อบอกว่า </a:t>
            </a:r>
            <a:r>
              <a:rPr lang="en-US" sz="3200" dirty="0" smtClean="0"/>
              <a:t>Connection </a:t>
            </a:r>
            <a:r>
              <a:rPr lang="th-TH" sz="3200" dirty="0" smtClean="0"/>
              <a:t>ถูกสร้างแล้ว</a:t>
            </a:r>
            <a:endParaRPr lang="en-US" sz="3200" dirty="0" smtClean="0"/>
          </a:p>
          <a:p>
            <a:r>
              <a:rPr lang="en-US" sz="3200" dirty="0" smtClean="0"/>
              <a:t>SYNACK Segment </a:t>
            </a:r>
            <a:r>
              <a:rPr lang="th-TH" sz="3200" dirty="0" smtClean="0"/>
              <a:t>ไม่มีข้อมูลจาก </a:t>
            </a:r>
            <a:r>
              <a:rPr lang="en-US" sz="3200" dirty="0" smtClean="0"/>
              <a:t>App </a:t>
            </a:r>
            <a:r>
              <a:rPr lang="th-TH" sz="3200" dirty="0" smtClean="0"/>
              <a:t>เหมือนกัน</a:t>
            </a:r>
            <a:endParaRPr lang="en-US" sz="3200" dirty="0" smtClean="0"/>
          </a:p>
          <a:p>
            <a:r>
              <a:rPr lang="en-US" sz="3200" dirty="0" smtClean="0"/>
              <a:t>SYN Bit </a:t>
            </a:r>
            <a:r>
              <a:rPr lang="th-TH" sz="3200" dirty="0" smtClean="0"/>
              <a:t>เป็น </a:t>
            </a:r>
            <a:r>
              <a:rPr lang="en-US" sz="3200" dirty="0" smtClean="0"/>
              <a:t>1, </a:t>
            </a:r>
            <a:r>
              <a:rPr lang="en-US" sz="3200" dirty="0" err="1" smtClean="0"/>
              <a:t>Ack</a:t>
            </a:r>
            <a:r>
              <a:rPr lang="en-US" sz="3200" dirty="0" smtClean="0"/>
              <a:t> </a:t>
            </a:r>
            <a:r>
              <a:rPr lang="en-US" sz="3200" dirty="0" err="1" smtClean="0"/>
              <a:t>SeqNo</a:t>
            </a:r>
            <a:r>
              <a:rPr lang="en-US" sz="3200" dirty="0" smtClean="0"/>
              <a:t> </a:t>
            </a:r>
            <a:r>
              <a:rPr lang="th-TH" sz="3200" dirty="0" smtClean="0"/>
              <a:t>มีค่าเป็น </a:t>
            </a:r>
            <a:r>
              <a:rPr lang="en-US" sz="3200" i="1" dirty="0" smtClean="0"/>
              <a:t>client_isn</a:t>
            </a:r>
            <a:r>
              <a:rPr lang="en-US" sz="3200" dirty="0" smtClean="0"/>
              <a:t>+1, Server </a:t>
            </a:r>
            <a:r>
              <a:rPr lang="en-US" sz="3200" dirty="0" err="1" smtClean="0"/>
              <a:t>SeqNO</a:t>
            </a:r>
            <a:r>
              <a:rPr lang="en-US" sz="3200" dirty="0" smtClean="0"/>
              <a:t> </a:t>
            </a:r>
            <a:r>
              <a:rPr lang="th-TH" sz="3200" dirty="0" smtClean="0"/>
              <a:t>มีค่าเป็น </a:t>
            </a:r>
            <a:r>
              <a:rPr lang="en-US" sz="3200" dirty="0" err="1" smtClean="0"/>
              <a:t>server_isn</a:t>
            </a:r>
            <a:endParaRPr lang="en-US" sz="3200" dirty="0" smtClean="0"/>
          </a:p>
          <a:p>
            <a:endParaRPr lang="th-TH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7602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5400" dirty="0" smtClean="0"/>
              <a:t>การสร้าง </a:t>
            </a:r>
            <a:r>
              <a:rPr lang="en-US" sz="5400" dirty="0" smtClean="0"/>
              <a:t>TCP Connection Step 3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Client </a:t>
            </a:r>
            <a:r>
              <a:rPr lang="th-TH" sz="3200" dirty="0" smtClean="0"/>
              <a:t>ได้รับ </a:t>
            </a:r>
            <a:r>
              <a:rPr lang="en-US" sz="3200" dirty="0" smtClean="0"/>
              <a:t>SYNACK Segment</a:t>
            </a:r>
            <a:r>
              <a:rPr lang="th-TH" sz="3200" dirty="0" smtClean="0"/>
              <a:t> แล้วสร้าง </a:t>
            </a:r>
            <a:r>
              <a:rPr lang="en-US" sz="3200" dirty="0" smtClean="0"/>
              <a:t>Buffer</a:t>
            </a:r>
            <a:endParaRPr lang="th-TH" sz="3200" dirty="0"/>
          </a:p>
          <a:p>
            <a:r>
              <a:rPr lang="th-TH" sz="3200" dirty="0" smtClean="0"/>
              <a:t>ส่ง </a:t>
            </a:r>
            <a:r>
              <a:rPr lang="en-US" sz="3200" dirty="0" smtClean="0"/>
              <a:t>Segment </a:t>
            </a:r>
            <a:r>
              <a:rPr lang="th-TH" sz="3200" dirty="0" smtClean="0"/>
              <a:t>กลับไปหา </a:t>
            </a:r>
            <a:r>
              <a:rPr lang="en-US" sz="3200" dirty="0" smtClean="0"/>
              <a:t>Server </a:t>
            </a:r>
            <a:r>
              <a:rPr lang="th-TH" sz="3200" dirty="0" smtClean="0"/>
              <a:t>เพื่อบอกว่า ได้รับ </a:t>
            </a:r>
            <a:r>
              <a:rPr lang="en-US" sz="3200" dirty="0" smtClean="0"/>
              <a:t>SYNACK </a:t>
            </a:r>
            <a:r>
              <a:rPr lang="th-TH" sz="3200" dirty="0" smtClean="0"/>
              <a:t>แล้ว</a:t>
            </a:r>
          </a:p>
          <a:p>
            <a:r>
              <a:rPr lang="en-US" sz="3200" dirty="0" smtClean="0"/>
              <a:t>ACK </a:t>
            </a:r>
            <a:r>
              <a:rPr lang="en-US" sz="3200" dirty="0" err="1" smtClean="0"/>
              <a:t>SeqNo</a:t>
            </a:r>
            <a:r>
              <a:rPr lang="en-US" sz="3200" dirty="0" smtClean="0"/>
              <a:t> </a:t>
            </a:r>
            <a:r>
              <a:rPr lang="th-TH" sz="3200" dirty="0" smtClean="0"/>
              <a:t>ของ </a:t>
            </a:r>
            <a:r>
              <a:rPr lang="en-US" sz="3200" dirty="0" smtClean="0"/>
              <a:t>Client </a:t>
            </a:r>
            <a:r>
              <a:rPr lang="th-TH" sz="3200" dirty="0" smtClean="0"/>
              <a:t>ก็จะมีค่าเป็น </a:t>
            </a:r>
            <a:r>
              <a:rPr lang="en-US" sz="3200" i="1" dirty="0" smtClean="0"/>
              <a:t>server_isn</a:t>
            </a:r>
            <a:r>
              <a:rPr lang="en-US" sz="3200" dirty="0" smtClean="0"/>
              <a:t>+1</a:t>
            </a:r>
          </a:p>
          <a:p>
            <a:r>
              <a:rPr lang="th-TH" sz="3200" dirty="0" smtClean="0"/>
              <a:t>การสร้าง </a:t>
            </a:r>
            <a:r>
              <a:rPr lang="en-US" sz="3200" dirty="0" smtClean="0"/>
              <a:t>Connection </a:t>
            </a:r>
            <a:r>
              <a:rPr lang="th-TH" sz="3200" dirty="0" smtClean="0"/>
              <a:t>ก็เสร็จสมบูรณ์ </a:t>
            </a:r>
            <a:r>
              <a:rPr lang="en-US" sz="3200" dirty="0" smtClean="0"/>
              <a:t>Client </a:t>
            </a:r>
            <a:r>
              <a:rPr lang="th-TH" sz="3200" dirty="0" smtClean="0"/>
              <a:t>และ </a:t>
            </a:r>
            <a:r>
              <a:rPr lang="en-US" sz="3200" dirty="0" smtClean="0"/>
              <a:t>Server </a:t>
            </a:r>
            <a:r>
              <a:rPr lang="th-TH" sz="3200" dirty="0" smtClean="0"/>
              <a:t>ก็จะสามารถเริ่มส่งข้อมูลได้</a:t>
            </a:r>
          </a:p>
        </p:txBody>
      </p:sp>
    </p:spTree>
    <p:extLst>
      <p:ext uri="{BB962C8B-B14F-4D97-AF65-F5344CB8AC3E}">
        <p14:creationId xmlns:p14="http://schemas.microsoft.com/office/powerpoint/2010/main" val="262487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Three-Way Handshake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936355"/>
              </p:ext>
            </p:extLst>
          </p:nvPr>
        </p:nvGraphicFramePr>
        <p:xfrm>
          <a:off x="4003318" y="1551214"/>
          <a:ext cx="6084223" cy="5306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7" name="Image" r:id="rId3" imgW="10539360" imgH="9193320" progId="Photoshop.Image.13">
                  <p:embed/>
                </p:oleObj>
              </mc:Choice>
              <mc:Fallback>
                <p:oleObj name="Image" r:id="rId3" imgW="10539360" imgH="91933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03318" y="1551214"/>
                        <a:ext cx="6084223" cy="5306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576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 smtClean="0"/>
              <a:t>ปิดการใช้งาน </a:t>
            </a:r>
            <a:r>
              <a:rPr lang="en-US" sz="5400" dirty="0" smtClean="0"/>
              <a:t>TCP Connection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sz="3200" dirty="0" smtClean="0"/>
              <a:t>เมื่อใช้งาน</a:t>
            </a:r>
            <a:r>
              <a:rPr lang="en-US" sz="3200" dirty="0" smtClean="0"/>
              <a:t> TCP Connection </a:t>
            </a:r>
            <a:r>
              <a:rPr lang="th-TH" sz="3200" dirty="0" smtClean="0"/>
              <a:t>เสร็จแล้วก็ต้องมีการปิดการเชื่อมต่อ</a:t>
            </a:r>
            <a:r>
              <a:rPr lang="th-TH" sz="3200" dirty="0"/>
              <a:t> </a:t>
            </a:r>
            <a:r>
              <a:rPr lang="th-TH" sz="3200" dirty="0" smtClean="0"/>
              <a:t>เพื่อคืนพื้นที่หรือหน่วยความจำให้กับ </a:t>
            </a:r>
            <a:r>
              <a:rPr lang="en-US" sz="3200" dirty="0" smtClean="0"/>
              <a:t>host</a:t>
            </a:r>
            <a:endParaRPr lang="th-TH" sz="3200" dirty="0" smtClean="0"/>
          </a:p>
          <a:p>
            <a:r>
              <a:rPr lang="en-US" sz="3200" dirty="0" smtClean="0"/>
              <a:t>Client </a:t>
            </a:r>
            <a:r>
              <a:rPr lang="th-TH" sz="3200" dirty="0" smtClean="0"/>
              <a:t>ส่ง </a:t>
            </a:r>
            <a:r>
              <a:rPr lang="en-US" sz="3200" dirty="0" smtClean="0"/>
              <a:t>FIN Segment </a:t>
            </a:r>
            <a:r>
              <a:rPr lang="th-TH" sz="3200" dirty="0" smtClean="0"/>
              <a:t>ที่มี </a:t>
            </a:r>
            <a:r>
              <a:rPr lang="en-US" sz="3200" dirty="0" smtClean="0"/>
              <a:t>FIN header </a:t>
            </a:r>
            <a:r>
              <a:rPr lang="th-TH" sz="3200" dirty="0" smtClean="0"/>
              <a:t>มีค่าเป็น </a:t>
            </a:r>
            <a:r>
              <a:rPr lang="en-US" sz="3200" dirty="0" smtClean="0"/>
              <a:t>1</a:t>
            </a:r>
          </a:p>
          <a:p>
            <a:r>
              <a:rPr lang="en-US" sz="3200" dirty="0" smtClean="0"/>
              <a:t>Server </a:t>
            </a:r>
            <a:r>
              <a:rPr lang="th-TH" sz="3200" dirty="0"/>
              <a:t>เมื่อได้รับ </a:t>
            </a:r>
            <a:r>
              <a:rPr lang="en-US" sz="3200" dirty="0"/>
              <a:t>FIN Segment </a:t>
            </a:r>
            <a:r>
              <a:rPr lang="th-TH" sz="3200" dirty="0" smtClean="0"/>
              <a:t>แล้ว</a:t>
            </a:r>
            <a:r>
              <a:rPr lang="th-TH" sz="3200" dirty="0"/>
              <a:t>ก็จะส่ง </a:t>
            </a:r>
            <a:r>
              <a:rPr lang="en-US" sz="3200" dirty="0"/>
              <a:t>FINACK </a:t>
            </a:r>
            <a:r>
              <a:rPr lang="th-TH" sz="3200" dirty="0" smtClean="0"/>
              <a:t>กลับ</a:t>
            </a:r>
          </a:p>
          <a:p>
            <a:r>
              <a:rPr lang="th-TH" sz="3200" dirty="0" smtClean="0"/>
              <a:t>หลังจากนั้นเมื่อ </a:t>
            </a:r>
            <a:r>
              <a:rPr lang="en-US" sz="3200" dirty="0" smtClean="0"/>
              <a:t>Server </a:t>
            </a:r>
            <a:r>
              <a:rPr lang="th-TH" sz="3200" dirty="0" smtClean="0"/>
              <a:t>พร้อมที่จะหยุดการใช้งาน </a:t>
            </a:r>
            <a:r>
              <a:rPr lang="en-US" sz="3200" dirty="0" smtClean="0"/>
              <a:t>Server </a:t>
            </a:r>
            <a:r>
              <a:rPr lang="th-TH" sz="3200" dirty="0" smtClean="0"/>
              <a:t>ก็จะส่ง </a:t>
            </a:r>
            <a:r>
              <a:rPr lang="en-US" sz="3200" dirty="0" smtClean="0"/>
              <a:t>FIN Segment </a:t>
            </a:r>
            <a:r>
              <a:rPr lang="th-TH" sz="3200" dirty="0" smtClean="0"/>
              <a:t>ไปให้ </a:t>
            </a:r>
            <a:r>
              <a:rPr lang="en-US" sz="3200" dirty="0" smtClean="0"/>
              <a:t>Client</a:t>
            </a:r>
          </a:p>
          <a:p>
            <a:r>
              <a:rPr lang="en-US" sz="3200" dirty="0" smtClean="0"/>
              <a:t>Client </a:t>
            </a:r>
            <a:r>
              <a:rPr lang="th-TH" sz="3200" dirty="0" smtClean="0"/>
              <a:t>ก็</a:t>
            </a:r>
            <a:r>
              <a:rPr lang="th-TH" sz="3200" dirty="0"/>
              <a:t>จะส่ง </a:t>
            </a:r>
            <a:r>
              <a:rPr lang="en-US" sz="3200" dirty="0"/>
              <a:t>FINACK </a:t>
            </a:r>
            <a:r>
              <a:rPr lang="th-TH" sz="3200" dirty="0"/>
              <a:t>กลับเพื่อบอกว่าได้รับข้อความขอหยุดใช้งานแล้ว</a:t>
            </a:r>
          </a:p>
          <a:p>
            <a:endParaRPr lang="th-TH" sz="3200" dirty="0" smtClean="0"/>
          </a:p>
        </p:txBody>
      </p:sp>
    </p:spTree>
    <p:extLst>
      <p:ext uri="{BB962C8B-B14F-4D97-AF65-F5344CB8AC3E}">
        <p14:creationId xmlns:p14="http://schemas.microsoft.com/office/powerpoint/2010/main" val="122517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 smtClean="0"/>
              <a:t>ปิดการใช้งาน </a:t>
            </a:r>
            <a:r>
              <a:rPr lang="en-US" sz="5400" dirty="0" smtClean="0"/>
              <a:t>TCP Connection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40689"/>
              </p:ext>
            </p:extLst>
          </p:nvPr>
        </p:nvGraphicFramePr>
        <p:xfrm>
          <a:off x="4384084" y="1661755"/>
          <a:ext cx="5325656" cy="5196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9" name="Image" r:id="rId3" imgW="10412640" imgH="10158480" progId="Photoshop.Image.13">
                  <p:embed/>
                </p:oleObj>
              </mc:Choice>
              <mc:Fallback>
                <p:oleObj name="Image" r:id="rId3" imgW="10412640" imgH="101584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84084" y="1661755"/>
                        <a:ext cx="5325656" cy="5196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965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 smtClean="0"/>
              <a:t>การเปิด</a:t>
            </a:r>
            <a:r>
              <a:rPr lang="en-US" sz="5400" dirty="0" smtClean="0"/>
              <a:t>-</a:t>
            </a:r>
            <a:r>
              <a:rPr lang="th-TH" sz="5400" dirty="0" smtClean="0"/>
              <a:t>ปิด </a:t>
            </a:r>
            <a:r>
              <a:rPr lang="en-US" sz="5400" dirty="0" smtClean="0"/>
              <a:t>TCP</a:t>
            </a:r>
            <a:r>
              <a:rPr lang="th-TH" sz="5400" dirty="0" smtClean="0"/>
              <a:t> ฝั่ง </a:t>
            </a:r>
            <a:r>
              <a:rPr lang="en-US" sz="5400" dirty="0" smtClean="0"/>
              <a:t>Client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975819"/>
              </p:ext>
            </p:extLst>
          </p:nvPr>
        </p:nvGraphicFramePr>
        <p:xfrm>
          <a:off x="3803189" y="1681843"/>
          <a:ext cx="6490387" cy="5176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2" name="Image" r:id="rId3" imgW="11225160" imgH="8952120" progId="Photoshop.Image.13">
                  <p:embed/>
                </p:oleObj>
              </mc:Choice>
              <mc:Fallback>
                <p:oleObj name="Image" r:id="rId3" imgW="11225160" imgH="89521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03189" y="1681843"/>
                        <a:ext cx="6490387" cy="5176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074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 smtClean="0"/>
              <a:t>การเปิด</a:t>
            </a:r>
            <a:r>
              <a:rPr lang="en-US" sz="5400" dirty="0" smtClean="0"/>
              <a:t>-</a:t>
            </a:r>
            <a:r>
              <a:rPr lang="th-TH" sz="5400" dirty="0" smtClean="0"/>
              <a:t>ปิด </a:t>
            </a:r>
            <a:r>
              <a:rPr lang="en-US" sz="5400" dirty="0" smtClean="0"/>
              <a:t>TCP </a:t>
            </a:r>
            <a:r>
              <a:rPr lang="th-TH" sz="5400" dirty="0" smtClean="0"/>
              <a:t>ฝั่ง </a:t>
            </a:r>
            <a:r>
              <a:rPr lang="en-US" sz="5400" dirty="0" smtClean="0"/>
              <a:t>Server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810017"/>
              </p:ext>
            </p:extLst>
          </p:nvPr>
        </p:nvGraphicFramePr>
        <p:xfrm>
          <a:off x="3636345" y="1681843"/>
          <a:ext cx="6846370" cy="5176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5" name="Image" r:id="rId3" imgW="11555280" imgH="8736480" progId="Photoshop.Image.13">
                  <p:embed/>
                </p:oleObj>
              </mc:Choice>
              <mc:Fallback>
                <p:oleObj name="Image" r:id="rId3" imgW="11555280" imgH="87364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36345" y="1681843"/>
                        <a:ext cx="6846370" cy="5176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075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6384</TotalTime>
  <Words>967</Words>
  <Application>Microsoft Office PowerPoint</Application>
  <PresentationFormat>Widescreen</PresentationFormat>
  <Paragraphs>118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Century Gothic</vt:lpstr>
      <vt:lpstr>DilleniaUPC</vt:lpstr>
      <vt:lpstr>Wingdings 3</vt:lpstr>
      <vt:lpstr>Wisp</vt:lpstr>
      <vt:lpstr>Image</vt:lpstr>
      <vt:lpstr>Chapter 6: Transport Layer (3)</vt:lpstr>
      <vt:lpstr>การสร้าง TCP Connection ด้วย Three-way Handshake Step 1</vt:lpstr>
      <vt:lpstr>การสร้าง TCP Connection Step 2</vt:lpstr>
      <vt:lpstr>การสร้าง TCP Connection Step 3</vt:lpstr>
      <vt:lpstr>Three-Way Handshake</vt:lpstr>
      <vt:lpstr>ปิดการใช้งาน TCP Connection</vt:lpstr>
      <vt:lpstr>ปิดการใช้งาน TCP Connection</vt:lpstr>
      <vt:lpstr>การเปิด-ปิด TCP ฝั่ง Client</vt:lpstr>
      <vt:lpstr>การเปิด-ปิด TCP ฝั่ง Server</vt:lpstr>
      <vt:lpstr>TCP SYN Attack</vt:lpstr>
      <vt:lpstr>การควบคุมความคับคั่งของเครือข่าย Congestion Control</vt:lpstr>
      <vt:lpstr>ตัวอย่างการเกิดการคับคั่งในเครือข่าย 1</vt:lpstr>
      <vt:lpstr>Throughput และ Delay</vt:lpstr>
      <vt:lpstr>ตัวอย่างการเกิดการคับคั่งในเครือข่าย 2</vt:lpstr>
      <vt:lpstr>Throughput เมื่อเกิด Retransmission</vt:lpstr>
      <vt:lpstr>ตัวอย่างการเกิดการคับคั่งในเครือข่าย 3</vt:lpstr>
      <vt:lpstr>Throughput</vt:lpstr>
      <vt:lpstr>แนวทางการควบคุมความคับคั่งของเครือข่าย 1</vt:lpstr>
      <vt:lpstr>แนวทางการควบคุมความคับคั่งของเครือข่าย 2</vt:lpstr>
      <vt:lpstr>เทคนิคที่ใช้การควบคุมความคับคั่งของ TCP</vt:lpstr>
      <vt:lpstr>Slow Start Phase</vt:lpstr>
      <vt:lpstr>Additive Increase (AI) Phase</vt:lpstr>
      <vt:lpstr>การเพิ่มขึ้นของ cwnd หากไม่มีข้อมูลสูญหาย</vt:lpstr>
      <vt:lpstr>Retransmission</vt:lpstr>
      <vt:lpstr>TCP เวอร์ชั่น Tahoe</vt:lpstr>
      <vt:lpstr>TCP เวอร์ชั่น Reno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Networking</dc:title>
  <dc:creator>Kit</dc:creator>
  <cp:lastModifiedBy>Kit</cp:lastModifiedBy>
  <cp:revision>409</cp:revision>
  <dcterms:created xsi:type="dcterms:W3CDTF">2015-08-14T08:50:47Z</dcterms:created>
  <dcterms:modified xsi:type="dcterms:W3CDTF">2016-09-12T18:49:31Z</dcterms:modified>
</cp:coreProperties>
</file>