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7"/>
  </p:notesMasterIdLst>
  <p:sldIdLst>
    <p:sldId id="256" r:id="rId2"/>
    <p:sldId id="556" r:id="rId3"/>
    <p:sldId id="619" r:id="rId4"/>
    <p:sldId id="620" r:id="rId5"/>
    <p:sldId id="622" r:id="rId6"/>
    <p:sldId id="621" r:id="rId7"/>
    <p:sldId id="623" r:id="rId8"/>
    <p:sldId id="624" r:id="rId9"/>
    <p:sldId id="625" r:id="rId10"/>
    <p:sldId id="626" r:id="rId11"/>
    <p:sldId id="633" r:id="rId12"/>
    <p:sldId id="634" r:id="rId13"/>
    <p:sldId id="673" r:id="rId14"/>
    <p:sldId id="627" r:id="rId15"/>
    <p:sldId id="652" r:id="rId16"/>
    <p:sldId id="628" r:id="rId17"/>
    <p:sldId id="629" r:id="rId18"/>
    <p:sldId id="630" r:id="rId19"/>
    <p:sldId id="631" r:id="rId20"/>
    <p:sldId id="632" r:id="rId21"/>
    <p:sldId id="635" r:id="rId22"/>
    <p:sldId id="636" r:id="rId23"/>
    <p:sldId id="637" r:id="rId24"/>
    <p:sldId id="638" r:id="rId25"/>
    <p:sldId id="640" r:id="rId26"/>
    <p:sldId id="639" r:id="rId27"/>
    <p:sldId id="641" r:id="rId28"/>
    <p:sldId id="642" r:id="rId29"/>
    <p:sldId id="643" r:id="rId30"/>
    <p:sldId id="644" r:id="rId31"/>
    <p:sldId id="645" r:id="rId32"/>
    <p:sldId id="646" r:id="rId33"/>
    <p:sldId id="647" r:id="rId34"/>
    <p:sldId id="650" r:id="rId35"/>
    <p:sldId id="6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96412" autoAdjust="0"/>
  </p:normalViewPr>
  <p:slideViewPr>
    <p:cSldViewPr snapToGrid="0">
      <p:cViewPr varScale="1">
        <p:scale>
          <a:sx n="70" d="100"/>
          <a:sy n="70" d="100"/>
        </p:scale>
        <p:origin x="6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9C525-87A4-46DF-B023-F56A716EFC6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9B0A5-ECEE-47DC-BFF3-255C496C2C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0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B0A5-ECEE-47DC-BFF3-255C496C2CA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9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5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3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95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1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5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FD0E-05CA-4211-981F-6CCCCD2F30B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8:</a:t>
            </a:r>
            <a:br>
              <a:rPr lang="en-US" dirty="0" smtClean="0"/>
            </a:br>
            <a:r>
              <a:rPr lang="en-US" dirty="0" smtClean="0"/>
              <a:t>Network Layer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CS433 </a:t>
            </a:r>
            <a:r>
              <a:rPr lang="th-TH" sz="3600" dirty="0" smtClean="0"/>
              <a:t>เครือข่ายคอมพิวเตอร์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84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IPv6</a:t>
            </a:r>
            <a:r>
              <a:rPr lang="th-TH" sz="5400" dirty="0" smtClean="0"/>
              <a:t> </a:t>
            </a:r>
            <a:r>
              <a:rPr lang="en-US" sz="5400" dirty="0" smtClean="0"/>
              <a:t>Datagram Format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ขนาดของ </a:t>
            </a:r>
            <a:r>
              <a:rPr lang="en-US" sz="3200" dirty="0" smtClean="0"/>
              <a:t>Address </a:t>
            </a:r>
            <a:r>
              <a:rPr lang="th-TH" sz="3200" dirty="0" smtClean="0"/>
              <a:t>เพิ่มขึ้นเป็น </a:t>
            </a:r>
            <a:r>
              <a:rPr lang="en-US" sz="3200" dirty="0" smtClean="0"/>
              <a:t>128</a:t>
            </a:r>
            <a:r>
              <a:rPr lang="th-TH" sz="3200" dirty="0" smtClean="0"/>
              <a:t> บิต</a:t>
            </a:r>
            <a:endParaRPr lang="en-US" sz="32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185733"/>
              </p:ext>
            </p:extLst>
          </p:nvPr>
        </p:nvGraphicFramePr>
        <p:xfrm>
          <a:off x="3510642" y="2841905"/>
          <a:ext cx="6455455" cy="386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Image" r:id="rId3" imgW="15872760" imgH="9510840" progId="Photoshop.Image.13">
                  <p:embed/>
                </p:oleObj>
              </mc:Choice>
              <mc:Fallback>
                <p:oleObj name="Image" r:id="rId3" imgW="15872760" imgH="9510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0642" y="2841905"/>
                        <a:ext cx="6455455" cy="3868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H="1">
            <a:off x="5829300" y="6139536"/>
            <a:ext cx="457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29300" y="4457973"/>
            <a:ext cx="4572000" cy="14369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เปลี่ยนจาก </a:t>
            </a:r>
            <a:r>
              <a:rPr lang="en-US" sz="5400" dirty="0" smtClean="0"/>
              <a:t>IPv4 </a:t>
            </a:r>
            <a:r>
              <a:rPr lang="th-TH" sz="5400" dirty="0" smtClean="0"/>
              <a:t>ไปเป็น </a:t>
            </a:r>
            <a:r>
              <a:rPr lang="en-US" sz="5400" dirty="0" smtClean="0"/>
              <a:t>IPv6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ปัจจุบัน </a:t>
            </a:r>
            <a:r>
              <a:rPr lang="en-US" sz="3200" dirty="0" smtClean="0"/>
              <a:t>IPv4 </a:t>
            </a:r>
            <a:r>
              <a:rPr lang="th-TH" sz="3200" dirty="0" smtClean="0"/>
              <a:t>ถูกใช้งานอย่างแพร่หลาย แล้วเราจะเปลี่ยนไปใช้ </a:t>
            </a:r>
            <a:r>
              <a:rPr lang="en-US" sz="3200" dirty="0" smtClean="0"/>
              <a:t>IPv6 </a:t>
            </a:r>
            <a:r>
              <a:rPr lang="th-TH" sz="3200" dirty="0" smtClean="0"/>
              <a:t>ได้อย่างไร</a:t>
            </a:r>
          </a:p>
          <a:p>
            <a:r>
              <a:rPr lang="th-TH" sz="3200" dirty="0" smtClean="0"/>
              <a:t>ต้องมีเทคนิคที่สามารถใช้งานได้ระหว่างเร้าเตอร์ที่ใช้งาน </a:t>
            </a:r>
            <a:r>
              <a:rPr lang="en-US" sz="3200" dirty="0" smtClean="0"/>
              <a:t>IPv4 </a:t>
            </a:r>
            <a:r>
              <a:rPr lang="th-TH" sz="3200" dirty="0" smtClean="0"/>
              <a:t>และ </a:t>
            </a:r>
            <a:r>
              <a:rPr lang="en-US" sz="3200" dirty="0" smtClean="0"/>
              <a:t>IPv6</a:t>
            </a:r>
            <a:endParaRPr lang="th-TH" sz="3200" dirty="0" smtClean="0"/>
          </a:p>
          <a:p>
            <a:r>
              <a:rPr lang="th-TH" sz="3200" dirty="0" smtClean="0"/>
              <a:t>ใช้เทคนิคแบบอุโมงหรือ </a:t>
            </a:r>
            <a:r>
              <a:rPr lang="en-US" sz="3200" dirty="0" smtClean="0"/>
              <a:t>Tunneling </a:t>
            </a:r>
            <a:r>
              <a:rPr lang="th-TH" sz="3200" dirty="0" smtClean="0"/>
              <a:t>โดยให้ </a:t>
            </a:r>
            <a:r>
              <a:rPr lang="en-US" sz="3200" dirty="0" smtClean="0"/>
              <a:t>datagram </a:t>
            </a:r>
            <a:r>
              <a:rPr lang="th-TH" sz="3200" dirty="0" smtClean="0"/>
              <a:t>ของ </a:t>
            </a:r>
            <a:r>
              <a:rPr lang="en-US" sz="3200" dirty="0" smtClean="0"/>
              <a:t>IPv6 </a:t>
            </a:r>
            <a:r>
              <a:rPr lang="th-TH" sz="3200" dirty="0" smtClean="0"/>
              <a:t>วิ่งบน </a:t>
            </a:r>
            <a:r>
              <a:rPr lang="en-US" sz="3200" dirty="0" smtClean="0"/>
              <a:t>IPv4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57902" y="4702902"/>
            <a:ext cx="4082143" cy="979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IPv6 Datagram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5960" y="4457973"/>
            <a:ext cx="2204358" cy="14369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IPv4 Header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64797" y="5955150"/>
            <a:ext cx="25010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IPv4 Data (Segment)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43300" y="6552237"/>
            <a:ext cx="6858000" cy="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14294" y="6367851"/>
            <a:ext cx="25010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IPv4 Datagram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Tunneling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512577"/>
              </p:ext>
            </p:extLst>
          </p:nvPr>
        </p:nvGraphicFramePr>
        <p:xfrm>
          <a:off x="3935186" y="1512845"/>
          <a:ext cx="6350226" cy="534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Image" r:id="rId3" imgW="8825040" imgH="7428240" progId="Photoshop.Image.13">
                  <p:embed/>
                </p:oleObj>
              </mc:Choice>
              <mc:Fallback>
                <p:oleObj name="Image" r:id="rId3" imgW="8825040" imgH="7428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5186" y="1512845"/>
                        <a:ext cx="6350226" cy="534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39743" y="648866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เรียกอีกอย่างได้ว่า </a:t>
            </a:r>
            <a:r>
              <a:rPr lang="en-US" dirty="0" smtClean="0"/>
              <a:t>Dual-stack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Virtual Circuit and Datagram Networks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Router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IP: Internet Protocol (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Datagram, IPv4, ICMP, IPv6)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Routing Algorithms</a:t>
            </a:r>
          </a:p>
          <a:p>
            <a:r>
              <a:rPr lang="en-US" sz="3000" dirty="0" smtClean="0"/>
              <a:t>Routing in the Internet</a:t>
            </a:r>
          </a:p>
          <a:p>
            <a:r>
              <a:rPr lang="en-US" sz="3000" dirty="0" smtClean="0"/>
              <a:t>Broadcast and Multicast Routing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083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Routing Algorithm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ใช้ตัดสินใจว่าจะส่ง </a:t>
            </a:r>
            <a:r>
              <a:rPr lang="en-US" sz="3200" dirty="0" smtClean="0"/>
              <a:t>packet </a:t>
            </a:r>
            <a:r>
              <a:rPr lang="th-TH" sz="3200" dirty="0" smtClean="0"/>
              <a:t>ไปทางเส้นทางใด</a:t>
            </a:r>
          </a:p>
          <a:p>
            <a:r>
              <a:rPr lang="th-TH" sz="3200" dirty="0" smtClean="0"/>
              <a:t>ซึ่งจะเป็นตัวกำหนดข้อมูลที่ถูกบันทึกอยู่ใน </a:t>
            </a:r>
            <a:r>
              <a:rPr lang="en-US" sz="3200" dirty="0" smtClean="0"/>
              <a:t>forwarding table</a:t>
            </a:r>
          </a:p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789853"/>
              </p:ext>
            </p:extLst>
          </p:nvPr>
        </p:nvGraphicFramePr>
        <p:xfrm>
          <a:off x="5155724" y="3501127"/>
          <a:ext cx="3588009" cy="3356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Image" r:id="rId3" imgW="11022120" imgH="10310760" progId="Photoshop.Image.13">
                  <p:embed/>
                </p:oleObj>
              </mc:Choice>
              <mc:Fallback>
                <p:oleObj name="Image" r:id="rId3" imgW="11022120" imgH="10310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5724" y="3501127"/>
                        <a:ext cx="3588009" cy="3356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4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Routing Algorithm </a:t>
            </a:r>
            <a:r>
              <a:rPr lang="th-TH" sz="5400" dirty="0" smtClean="0"/>
              <a:t>และ </a:t>
            </a:r>
            <a:r>
              <a:rPr lang="en-US" sz="5400" dirty="0" smtClean="0"/>
              <a:t>Routing Protocol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Routing Algorithm </a:t>
            </a:r>
            <a:r>
              <a:rPr lang="th-TH" sz="3200" dirty="0" smtClean="0"/>
              <a:t>เป็น </a:t>
            </a:r>
            <a:r>
              <a:rPr lang="en-US" sz="3200" dirty="0" smtClean="0"/>
              <a:t>subset </a:t>
            </a:r>
            <a:r>
              <a:rPr lang="th-TH" sz="3200" dirty="0" smtClean="0"/>
              <a:t>ของ </a:t>
            </a:r>
            <a:r>
              <a:rPr lang="en-US" sz="3200" dirty="0" smtClean="0"/>
              <a:t>Routing Protocol (</a:t>
            </a:r>
            <a:r>
              <a:rPr lang="th-TH" sz="3200" dirty="0" smtClean="0"/>
              <a:t>หรือเรียกได้ว่า </a:t>
            </a:r>
            <a:r>
              <a:rPr lang="en-US" sz="3200" dirty="0" smtClean="0"/>
              <a:t>Routing Protocol </a:t>
            </a:r>
            <a:r>
              <a:rPr lang="th-TH" sz="3200" dirty="0" smtClean="0"/>
              <a:t>ใช้งาน </a:t>
            </a:r>
            <a:r>
              <a:rPr lang="en-US" sz="3200" dirty="0" smtClean="0"/>
              <a:t>Routing Algorithm)</a:t>
            </a:r>
          </a:p>
          <a:p>
            <a:r>
              <a:rPr lang="en-US" sz="3200" dirty="0" smtClean="0"/>
              <a:t>Algorithm </a:t>
            </a:r>
            <a:r>
              <a:rPr lang="th-TH" sz="3200" dirty="0" smtClean="0"/>
              <a:t>เป็นเหมือนหลักการหรือไอเดียว่าการแลกเปลี่ยนข้อมูลหรือการค้นหาเส้นทางจะใช้หลักการใด แล้ว </a:t>
            </a:r>
            <a:r>
              <a:rPr lang="en-US" sz="3200" dirty="0" smtClean="0"/>
              <a:t>protocol </a:t>
            </a:r>
            <a:r>
              <a:rPr lang="th-TH" sz="3200" dirty="0" smtClean="0"/>
              <a:t>นั้นก็จะนำ </a:t>
            </a:r>
            <a:r>
              <a:rPr lang="en-US" sz="3200" dirty="0" smtClean="0"/>
              <a:t>algorithm </a:t>
            </a:r>
            <a:r>
              <a:rPr lang="th-TH" sz="3200" dirty="0" smtClean="0"/>
              <a:t>เหล่านี้ไปใช้งาน</a:t>
            </a:r>
          </a:p>
          <a:p>
            <a:r>
              <a:rPr lang="th-TH" sz="3200" dirty="0"/>
              <a:t>ซึ่ง </a:t>
            </a:r>
            <a:r>
              <a:rPr lang="en-US" sz="3200" dirty="0"/>
              <a:t>protocol </a:t>
            </a:r>
            <a:r>
              <a:rPr lang="th-TH" sz="3200" dirty="0"/>
              <a:t>นั้นจะมี</a:t>
            </a:r>
            <a:r>
              <a:rPr lang="th-TH" sz="3200" dirty="0" smtClean="0"/>
              <a:t>รายละเอียดปลีกย่อยที่</a:t>
            </a:r>
            <a:r>
              <a:rPr lang="th-TH" sz="3200" dirty="0"/>
              <a:t>ซับซ้อนไปกว่า </a:t>
            </a:r>
            <a:r>
              <a:rPr lang="en-US" sz="3200" dirty="0" smtClean="0"/>
              <a:t>algorithm</a:t>
            </a:r>
            <a:r>
              <a:rPr lang="th-TH" sz="3200" dirty="0" smtClean="0"/>
              <a:t> จะมีกลไกการแก้ปัญหาเพื่อทำให้ระบบทำงานได้ราบรื่น</a:t>
            </a:r>
          </a:p>
        </p:txBody>
      </p:sp>
    </p:spTree>
    <p:extLst>
      <p:ext uri="{BB962C8B-B14F-4D97-AF65-F5344CB8AC3E}">
        <p14:creationId xmlns:p14="http://schemas.microsoft.com/office/powerpoint/2010/main" val="6777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Graph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ใช้ในการอธิบายเส้นทางเครือข่ายในแบบต่างๆ</a:t>
            </a:r>
          </a:p>
          <a:p>
            <a:r>
              <a:rPr lang="th-TH" sz="3200" dirty="0" smtClean="0"/>
              <a:t>มีคีย์เวิร์ดดังนี้</a:t>
            </a:r>
            <a:endParaRPr lang="th-TH" sz="3200" dirty="0"/>
          </a:p>
          <a:p>
            <a:pPr lvl="1"/>
            <a:r>
              <a:rPr lang="en-US" sz="3000" dirty="0" smtClean="0"/>
              <a:t>G = (N, E)</a:t>
            </a:r>
          </a:p>
          <a:p>
            <a:pPr lvl="1"/>
            <a:r>
              <a:rPr lang="en-US" sz="3000" dirty="0" smtClean="0"/>
              <a:t>N = </a:t>
            </a:r>
            <a:r>
              <a:rPr lang="th-TH" sz="3000" dirty="0" smtClean="0"/>
              <a:t>เร้าเตอร์ที่อยู่ในเส้นทาง</a:t>
            </a:r>
          </a:p>
          <a:p>
            <a:pPr lvl="1"/>
            <a:r>
              <a:rPr lang="en-US" sz="3000" dirty="0" smtClean="0"/>
              <a:t>E = </a:t>
            </a:r>
            <a:r>
              <a:rPr lang="th-TH" sz="3000" dirty="0" smtClean="0"/>
              <a:t>ลิ้งค์ที่ใช้ในการเชื่อมต่อระหว่างเร้าเตอร์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934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Graph: costs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th-TH" sz="3200" dirty="0" smtClean="0"/>
              <a:t>ช่วยในการคำนวนหา </a:t>
            </a:r>
            <a:r>
              <a:rPr lang="en-US" sz="3200" dirty="0" smtClean="0"/>
              <a:t>cost </a:t>
            </a:r>
            <a:r>
              <a:rPr lang="th-TH" sz="3200" dirty="0" smtClean="0"/>
              <a:t>ของเส้นทางจะช่วยให้หาเส้นทางที่ดีที่สุด </a:t>
            </a:r>
            <a:r>
              <a:rPr lang="en-US" sz="3200" dirty="0" smtClean="0"/>
              <a:t>(least cost) </a:t>
            </a:r>
            <a:r>
              <a:rPr lang="th-TH" sz="3200" dirty="0" smtClean="0"/>
              <a:t>ซึ่งอาจจะเป็นเส้นทางที่สั้นที่สุด</a:t>
            </a:r>
            <a:r>
              <a:rPr lang="en-US" sz="3200" dirty="0" smtClean="0"/>
              <a:t> </a:t>
            </a:r>
            <a:r>
              <a:rPr lang="th-TH" sz="3200" dirty="0" smtClean="0"/>
              <a:t>หรือเร็วที่สุด ขึ้นอยู่กับ </a:t>
            </a:r>
            <a:r>
              <a:rPr lang="en-US" sz="3200" dirty="0" smtClean="0"/>
              <a:t>algorithm</a:t>
            </a:r>
          </a:p>
          <a:p>
            <a:r>
              <a:rPr lang="th-TH" sz="3200" dirty="0" smtClean="0"/>
              <a:t>ให้ </a:t>
            </a:r>
            <a:r>
              <a:rPr lang="en-US" sz="3200" dirty="0" smtClean="0"/>
              <a:t>c(x, x’) </a:t>
            </a:r>
            <a:r>
              <a:rPr lang="th-TH" sz="3200" dirty="0" smtClean="0"/>
              <a:t>คือ </a:t>
            </a:r>
            <a:r>
              <a:rPr lang="en-US" sz="3200" dirty="0" smtClean="0"/>
              <a:t>cost </a:t>
            </a:r>
            <a:r>
              <a:rPr lang="th-TH" sz="3200" dirty="0" smtClean="0"/>
              <a:t>ของลิงค์ระหว่างโหนด </a:t>
            </a:r>
            <a:r>
              <a:rPr lang="en-US" sz="3200" dirty="0" smtClean="0"/>
              <a:t>x </a:t>
            </a:r>
            <a:r>
              <a:rPr lang="th-TH" sz="3200" dirty="0" smtClean="0"/>
              <a:t>และโหนด </a:t>
            </a:r>
            <a:r>
              <a:rPr lang="en-US" sz="3200" dirty="0" smtClean="0"/>
              <a:t>x’</a:t>
            </a:r>
            <a:endParaRPr lang="th-TH" sz="3200" dirty="0" smtClean="0"/>
          </a:p>
          <a:p>
            <a:r>
              <a:rPr lang="th-TH" sz="3200" dirty="0" smtClean="0"/>
              <a:t>หากเป็น </a:t>
            </a:r>
            <a:r>
              <a:rPr lang="th-TH" sz="3200" dirty="0"/>
              <a:t>ให้ </a:t>
            </a:r>
            <a:r>
              <a:rPr lang="en-US" sz="3200" dirty="0"/>
              <a:t>cost </a:t>
            </a:r>
            <a:r>
              <a:rPr lang="th-TH" sz="3200" dirty="0"/>
              <a:t>ของเส้นทางคือ </a:t>
            </a:r>
            <a:r>
              <a:rPr lang="en-US" sz="3200" dirty="0"/>
              <a:t>c(x</a:t>
            </a:r>
            <a:r>
              <a:rPr lang="en-US" sz="3200" baseline="-25000" dirty="0"/>
              <a:t>1</a:t>
            </a:r>
            <a:r>
              <a:rPr lang="en-US" sz="3200" dirty="0"/>
              <a:t>,x</a:t>
            </a:r>
            <a:r>
              <a:rPr lang="en-US" sz="3200" baseline="-25000" dirty="0"/>
              <a:t>2</a:t>
            </a:r>
            <a:r>
              <a:rPr lang="en-US" sz="3200" dirty="0"/>
              <a:t>,x</a:t>
            </a:r>
            <a:r>
              <a:rPr lang="en-US" sz="3200" baseline="-25000" dirty="0"/>
              <a:t>3</a:t>
            </a:r>
            <a:r>
              <a:rPr lang="en-US" sz="3200" dirty="0"/>
              <a:t>,x</a:t>
            </a:r>
            <a:r>
              <a:rPr lang="en-US" sz="3200" baseline="-25000" dirty="0"/>
              <a:t>4</a:t>
            </a:r>
            <a:r>
              <a:rPr lang="en-US" sz="3200" dirty="0"/>
              <a:t>,…,</a:t>
            </a:r>
            <a:r>
              <a:rPr lang="en-US" sz="3200" dirty="0" err="1"/>
              <a:t>x</a:t>
            </a:r>
            <a:r>
              <a:rPr lang="en-US" sz="3200" baseline="-25000" dirty="0" err="1"/>
              <a:t>p</a:t>
            </a:r>
            <a:r>
              <a:rPr lang="en-US" sz="3200" dirty="0"/>
              <a:t>) = c(x</a:t>
            </a:r>
            <a:r>
              <a:rPr lang="en-US" sz="3200" baseline="-25000" dirty="0"/>
              <a:t>1</a:t>
            </a:r>
            <a:r>
              <a:rPr lang="en-US" sz="3200" dirty="0"/>
              <a:t>,x</a:t>
            </a:r>
            <a:r>
              <a:rPr lang="en-US" sz="3200" baseline="-25000" dirty="0"/>
              <a:t>2</a:t>
            </a:r>
            <a:r>
              <a:rPr lang="en-US" sz="3200" dirty="0"/>
              <a:t>)+c(x</a:t>
            </a:r>
            <a:r>
              <a:rPr lang="en-US" sz="3200" baseline="-25000" dirty="0"/>
              <a:t>2</a:t>
            </a:r>
            <a:r>
              <a:rPr lang="en-US" sz="3200" dirty="0"/>
              <a:t>,x</a:t>
            </a:r>
            <a:r>
              <a:rPr lang="en-US" sz="3200" baseline="-25000" dirty="0"/>
              <a:t>3</a:t>
            </a:r>
            <a:r>
              <a:rPr lang="en-US" sz="3200" dirty="0"/>
              <a:t>)+c(x</a:t>
            </a:r>
            <a:r>
              <a:rPr lang="en-US" sz="3200" baseline="-25000" dirty="0"/>
              <a:t>3</a:t>
            </a:r>
            <a:r>
              <a:rPr lang="en-US" sz="3200" dirty="0"/>
              <a:t>,x</a:t>
            </a:r>
            <a:r>
              <a:rPr lang="en-US" sz="3200" baseline="-25000" dirty="0"/>
              <a:t>4</a:t>
            </a:r>
            <a:r>
              <a:rPr lang="en-US" sz="3200" dirty="0"/>
              <a:t>)+…+c(x</a:t>
            </a:r>
            <a:r>
              <a:rPr lang="en-US" sz="3200" baseline="-25000" dirty="0"/>
              <a:t>p-1</a:t>
            </a:r>
            <a:r>
              <a:rPr lang="en-US" sz="3200" dirty="0"/>
              <a:t>,x</a:t>
            </a:r>
            <a:r>
              <a:rPr lang="en-US" sz="3200" baseline="-25000" dirty="0"/>
              <a:t>p</a:t>
            </a:r>
            <a:r>
              <a:rPr lang="en-US" sz="3200" dirty="0"/>
              <a:t>)</a:t>
            </a:r>
          </a:p>
          <a:p>
            <a:r>
              <a:rPr lang="en-US" sz="3200" dirty="0" smtClean="0"/>
              <a:t>algorithm </a:t>
            </a:r>
            <a:r>
              <a:rPr lang="th-TH" sz="3200" dirty="0" smtClean="0"/>
              <a:t>ที่หาเส้นทางที่สั้นที่สุด </a:t>
            </a:r>
            <a:r>
              <a:rPr lang="en-US" sz="3200" dirty="0"/>
              <a:t>c</a:t>
            </a:r>
            <a:r>
              <a:rPr lang="en-US" sz="3200" dirty="0" smtClean="0"/>
              <a:t>ost </a:t>
            </a:r>
            <a:r>
              <a:rPr lang="th-TH" sz="3200" dirty="0" smtClean="0"/>
              <a:t>ของแต่ละลิ้งค์ก็มีค่าเป็น </a:t>
            </a:r>
            <a:r>
              <a:rPr lang="en-US" sz="3200" dirty="0" smtClean="0"/>
              <a:t>1 </a:t>
            </a:r>
            <a:r>
              <a:rPr lang="th-TH" sz="3200" dirty="0" smtClean="0"/>
              <a:t>จากจำนวน </a:t>
            </a:r>
            <a:r>
              <a:rPr lang="en-US" sz="3200" dirty="0" smtClean="0"/>
              <a:t>hop (i.e. 4 </a:t>
            </a:r>
            <a:r>
              <a:rPr lang="th-TH" sz="3200" dirty="0" smtClean="0"/>
              <a:t>ลิ้งค์ก็ </a:t>
            </a:r>
            <a:r>
              <a:rPr lang="en-US" sz="3200" dirty="0" smtClean="0"/>
              <a:t>4 hop, cost </a:t>
            </a:r>
            <a:r>
              <a:rPr lang="th-TH" sz="3200" dirty="0" smtClean="0"/>
              <a:t>ก็มีค่าเท่ากับ </a:t>
            </a:r>
            <a:r>
              <a:rPr lang="en-US" sz="3200" dirty="0" smtClean="0"/>
              <a:t>4)</a:t>
            </a:r>
            <a:endParaRPr 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20273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Graph: costs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243" y="2128157"/>
            <a:ext cx="7256501" cy="3777622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หาเส้นทางที่ดีที่สุดจาก </a:t>
            </a:r>
            <a:r>
              <a:rPr lang="en-US" sz="3200" dirty="0" smtClean="0"/>
              <a:t>u </a:t>
            </a:r>
            <a:r>
              <a:rPr lang="th-TH" sz="3200" dirty="0" smtClean="0"/>
              <a:t>ไป </a:t>
            </a:r>
            <a:r>
              <a:rPr lang="en-US" sz="3200" dirty="0" smtClean="0"/>
              <a:t>z</a:t>
            </a:r>
            <a:r>
              <a:rPr lang="th-TH" sz="3200" dirty="0"/>
              <a:t> </a:t>
            </a:r>
            <a:r>
              <a:rPr lang="th-TH" sz="3200" dirty="0" smtClean="0"/>
              <a:t>โดยกำหนดให้ </a:t>
            </a:r>
            <a:r>
              <a:rPr lang="en-US" sz="3200" dirty="0" smtClean="0"/>
              <a:t>cost </a:t>
            </a:r>
            <a:r>
              <a:rPr lang="th-TH" sz="3200" dirty="0" smtClean="0"/>
              <a:t>เป็นตัวเลขกำกับในแต่ละลิ้งค์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c(</a:t>
            </a:r>
            <a:r>
              <a:rPr lang="en-US" sz="3200" dirty="0" err="1" smtClean="0"/>
              <a:t>u,v,w,z</a:t>
            </a:r>
            <a:r>
              <a:rPr lang="en-US" sz="3200" dirty="0" smtClean="0"/>
              <a:t>)=2+3+5=10</a:t>
            </a:r>
          </a:p>
          <a:p>
            <a:pPr marL="0" indent="0">
              <a:buNone/>
            </a:pPr>
            <a:r>
              <a:rPr lang="en-US" sz="3200" dirty="0" smtClean="0"/>
              <a:t>	c(</a:t>
            </a:r>
            <a:r>
              <a:rPr lang="en-US" sz="3200" dirty="0" err="1" smtClean="0"/>
              <a:t>u,x,w,z</a:t>
            </a:r>
            <a:r>
              <a:rPr lang="en-US" sz="3200" dirty="0" smtClean="0"/>
              <a:t>)=1+3+5=9</a:t>
            </a:r>
          </a:p>
          <a:p>
            <a:pPr marL="0" indent="0">
              <a:buNone/>
            </a:pPr>
            <a:r>
              <a:rPr lang="en-US" sz="3200" dirty="0" smtClean="0"/>
              <a:t>	c(</a:t>
            </a:r>
            <a:r>
              <a:rPr lang="en-US" sz="3200" dirty="0" err="1" smtClean="0"/>
              <a:t>u,x,y,z</a:t>
            </a:r>
            <a:r>
              <a:rPr lang="en-US" sz="3200" dirty="0" smtClean="0"/>
              <a:t>)=1+1+2=4</a:t>
            </a:r>
          </a:p>
          <a:p>
            <a:pPr marL="0" indent="0">
              <a:buNone/>
            </a:pPr>
            <a:r>
              <a:rPr lang="th-TH" sz="3200" dirty="0" smtClean="0"/>
              <a:t>เส้นทางที่ดีที่สุดคือ </a:t>
            </a:r>
            <a:r>
              <a:rPr lang="en-US" sz="3200" dirty="0" err="1" smtClean="0"/>
              <a:t>u,x,y,z</a:t>
            </a:r>
            <a:r>
              <a:rPr lang="en-US" sz="3200" dirty="0" smtClean="0"/>
              <a:t> </a:t>
            </a:r>
            <a:r>
              <a:rPr lang="th-TH" sz="3200" dirty="0" smtClean="0"/>
              <a:t>เพราะมี </a:t>
            </a:r>
            <a:r>
              <a:rPr lang="en-US" sz="3200" dirty="0" smtClean="0"/>
              <a:t>cost </a:t>
            </a:r>
            <a:r>
              <a:rPr lang="th-TH" sz="3200" dirty="0" smtClean="0"/>
              <a:t>น้อยที่สุด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endParaRPr lang="th-TH" sz="3200" dirty="0" smtClean="0"/>
          </a:p>
          <a:p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23834"/>
              </p:ext>
            </p:extLst>
          </p:nvPr>
        </p:nvGraphicFramePr>
        <p:xfrm>
          <a:off x="1" y="2128158"/>
          <a:ext cx="4882242" cy="3153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Image" r:id="rId3" imgW="6171120" imgH="3987000" progId="Photoshop.Image.13">
                  <p:embed/>
                </p:oleObj>
              </mc:Choice>
              <mc:Fallback>
                <p:oleObj name="Image" r:id="rId3" imgW="6171120" imgH="3987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2128158"/>
                        <a:ext cx="4882242" cy="3153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8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ประเภทของ </a:t>
            </a:r>
            <a:r>
              <a:rPr lang="en-US" sz="5400" dirty="0" smtClean="0"/>
              <a:t>Routing Algorithm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Global </a:t>
            </a:r>
            <a:r>
              <a:rPr lang="en-US" sz="3200" dirty="0" err="1" smtClean="0"/>
              <a:t>vs</a:t>
            </a:r>
            <a:r>
              <a:rPr lang="en-US" sz="3200" dirty="0" smtClean="0"/>
              <a:t> Decentralized</a:t>
            </a:r>
            <a:endParaRPr lang="en-US" sz="3200" dirty="0"/>
          </a:p>
          <a:p>
            <a:pPr lvl="1"/>
            <a:r>
              <a:rPr lang="en-US" sz="3000" dirty="0" smtClean="0"/>
              <a:t>Global: </a:t>
            </a:r>
            <a:r>
              <a:rPr lang="th-TH" sz="3000" dirty="0" smtClean="0"/>
              <a:t>เร้าเตอร์ทุกตัวมีข้อมูลทั้งหมดของแต่ละลิ้งค์ในเครือข่าย</a:t>
            </a:r>
            <a:r>
              <a:rPr lang="en-US" sz="3000" dirty="0" smtClean="0"/>
              <a:t> </a:t>
            </a:r>
            <a:r>
              <a:rPr lang="th-TH" sz="3000" dirty="0" smtClean="0"/>
              <a:t>หรือเก็บภาพรวมของเครือข่าย </a:t>
            </a:r>
            <a:r>
              <a:rPr lang="en-US" sz="3000" dirty="0" smtClean="0"/>
              <a:t>(topology)</a:t>
            </a:r>
            <a:endParaRPr lang="th-TH" sz="3000" dirty="0" smtClean="0"/>
          </a:p>
          <a:p>
            <a:pPr lvl="2"/>
            <a:r>
              <a:rPr lang="en-US" sz="2800" dirty="0" smtClean="0"/>
              <a:t>i.e. </a:t>
            </a:r>
            <a:r>
              <a:rPr lang="en-US" sz="2800" dirty="0"/>
              <a:t>l</a:t>
            </a:r>
            <a:r>
              <a:rPr lang="en-US" sz="2800" dirty="0" smtClean="0"/>
              <a:t>ink state algorithms</a:t>
            </a:r>
          </a:p>
          <a:p>
            <a:pPr lvl="1"/>
            <a:r>
              <a:rPr lang="en-US" sz="3000" dirty="0" smtClean="0"/>
              <a:t>Decentralized: </a:t>
            </a:r>
            <a:r>
              <a:rPr lang="th-TH" sz="3000" dirty="0" smtClean="0"/>
              <a:t>เร้าเตอร์มีเพียงข้อมูลของลิ้งค์ไปยังเพื่อนบ้าน </a:t>
            </a:r>
            <a:r>
              <a:rPr lang="en-US" sz="3000" dirty="0" smtClean="0"/>
              <a:t>(link costs to neighboring nodes </a:t>
            </a:r>
            <a:r>
              <a:rPr lang="th-TH" sz="3000" dirty="0" smtClean="0"/>
              <a:t>หรือโหนดถัดไป</a:t>
            </a:r>
            <a:r>
              <a:rPr lang="en-US" sz="3000" dirty="0" smtClean="0"/>
              <a:t>)</a:t>
            </a:r>
            <a:endParaRPr lang="th-TH" sz="3000" dirty="0" smtClean="0"/>
          </a:p>
          <a:p>
            <a:pPr lvl="2"/>
            <a:r>
              <a:rPr lang="en-US" sz="2800" dirty="0" smtClean="0"/>
              <a:t>i.e. distance vector algorithms</a:t>
            </a:r>
          </a:p>
        </p:txBody>
      </p:sp>
    </p:spTree>
    <p:extLst>
      <p:ext uri="{BB962C8B-B14F-4D97-AF65-F5344CB8AC3E}">
        <p14:creationId xmlns:p14="http://schemas.microsoft.com/office/powerpoint/2010/main" val="34272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Virtual Circuit and Datagram Networks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Router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IP: Internet Protocol (</a:t>
            </a:r>
            <a:r>
              <a:rPr lang="en-US" sz="3000" dirty="0" smtClean="0">
                <a:solidFill>
                  <a:srgbClr val="FF0000"/>
                </a:solidFill>
              </a:rPr>
              <a:t>Datagram, IPv4, ICMP, IPv6)</a:t>
            </a:r>
          </a:p>
          <a:p>
            <a:r>
              <a:rPr lang="en-US" sz="3000" dirty="0" smtClean="0"/>
              <a:t>Routing Algorithms</a:t>
            </a:r>
          </a:p>
          <a:p>
            <a:r>
              <a:rPr lang="en-US" sz="3000" dirty="0" smtClean="0"/>
              <a:t>Routing in the Internet</a:t>
            </a:r>
          </a:p>
          <a:p>
            <a:r>
              <a:rPr lang="en-US" sz="3000" dirty="0" smtClean="0"/>
              <a:t>Broadcast and Multicast Routing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075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ประเภทของ </a:t>
            </a:r>
            <a:r>
              <a:rPr lang="en-US" sz="5400" dirty="0" smtClean="0"/>
              <a:t>Routing Algorithm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Static </a:t>
            </a:r>
            <a:r>
              <a:rPr lang="en-US" sz="3200" dirty="0" err="1" smtClean="0"/>
              <a:t>vs</a:t>
            </a:r>
            <a:r>
              <a:rPr lang="en-US" sz="3200" dirty="0" smtClean="0"/>
              <a:t> Dynamic</a:t>
            </a:r>
          </a:p>
          <a:p>
            <a:pPr lvl="1"/>
            <a:r>
              <a:rPr lang="en-US" sz="3000" dirty="0" smtClean="0"/>
              <a:t>Static: </a:t>
            </a:r>
            <a:r>
              <a:rPr lang="th-TH" sz="3000" dirty="0" smtClean="0"/>
              <a:t>เส้นทางเปลี่ยนแปลงช้า ปกติแล้วจะต้องเป็น </a:t>
            </a:r>
            <a:r>
              <a:rPr lang="en-US" sz="3000" dirty="0" smtClean="0"/>
              <a:t>admin </a:t>
            </a:r>
            <a:r>
              <a:rPr lang="th-TH" sz="3000" dirty="0" smtClean="0"/>
              <a:t>ในการเปลี่ยนแปลง </a:t>
            </a:r>
            <a:r>
              <a:rPr lang="en-US" sz="3000" dirty="0" smtClean="0"/>
              <a:t>forwarding table</a:t>
            </a:r>
            <a:endParaRPr lang="th-TH" sz="3000" dirty="0" smtClean="0"/>
          </a:p>
          <a:p>
            <a:pPr lvl="1"/>
            <a:r>
              <a:rPr lang="en-US" sz="3000" dirty="0" smtClean="0"/>
              <a:t>Dynamic: </a:t>
            </a:r>
            <a:r>
              <a:rPr lang="th-TH" sz="3000" dirty="0" smtClean="0"/>
              <a:t>เส้นทางเปลี่ยนแปลงเร็ว</a:t>
            </a:r>
            <a:r>
              <a:rPr lang="en-US" sz="3000" dirty="0"/>
              <a:t> </a:t>
            </a:r>
            <a:r>
              <a:rPr lang="th-TH" sz="3000" dirty="0" smtClean="0"/>
              <a:t>อาจจะเปลี่ยนแปลงได้ตามสถาณะการณ์นั้นๆ เช่น โหลดของเครือข่าย </a:t>
            </a:r>
            <a:r>
              <a:rPr lang="en-US" sz="3000" dirty="0" smtClean="0"/>
              <a:t>(Congestion) </a:t>
            </a:r>
            <a:r>
              <a:rPr lang="th-TH" sz="3000" dirty="0" smtClean="0"/>
              <a:t>หรือเมื่อเกิดการเปลี่ยนแปลงของ </a:t>
            </a:r>
            <a:r>
              <a:rPr lang="en-US" sz="3000" dirty="0" smtClean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19576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Link State (LS) Routing Algorithm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ตัวอย่าง </a:t>
            </a:r>
            <a:r>
              <a:rPr lang="en-US" sz="3200" dirty="0" err="1" smtClean="0"/>
              <a:t>Dijkstra’s</a:t>
            </a:r>
            <a:r>
              <a:rPr lang="en-US" sz="3200" dirty="0" smtClean="0"/>
              <a:t> algorithm</a:t>
            </a:r>
            <a:endParaRPr lang="en-US" sz="3200" dirty="0"/>
          </a:p>
          <a:p>
            <a:r>
              <a:rPr lang="th-TH" sz="3200" dirty="0" smtClean="0"/>
              <a:t>ทุกโหนดมีค่า </a:t>
            </a:r>
            <a:r>
              <a:rPr lang="en-US" sz="3200" dirty="0" smtClean="0"/>
              <a:t>cost </a:t>
            </a:r>
            <a:r>
              <a:rPr lang="th-TH" sz="3200" dirty="0" smtClean="0"/>
              <a:t>ของทุกลิ้งค์ใน </a:t>
            </a:r>
            <a:r>
              <a:rPr lang="en-US" sz="3200" dirty="0" smtClean="0"/>
              <a:t>network topology</a:t>
            </a:r>
            <a:endParaRPr lang="en-US" sz="3200" dirty="0"/>
          </a:p>
          <a:p>
            <a:pPr lvl="1"/>
            <a:r>
              <a:rPr lang="th-TH" sz="3000" dirty="0" smtClean="0"/>
              <a:t>ใช้ </a:t>
            </a:r>
            <a:r>
              <a:rPr lang="en-US" sz="3000" dirty="0" smtClean="0"/>
              <a:t>link state broadcast </a:t>
            </a:r>
            <a:r>
              <a:rPr lang="th-TH" sz="3000" dirty="0" smtClean="0"/>
              <a:t>ในการแลกเปลี่ยนข้อมูล</a:t>
            </a:r>
          </a:p>
          <a:p>
            <a:pPr lvl="1"/>
            <a:r>
              <a:rPr lang="th-TH" sz="3000" dirty="0" smtClean="0"/>
              <a:t>ทุกโหนดจะมีข้อมูล</a:t>
            </a:r>
            <a:r>
              <a:rPr lang="en-US" sz="3000" dirty="0" smtClean="0"/>
              <a:t> link cost </a:t>
            </a:r>
            <a:r>
              <a:rPr lang="th-TH" sz="3000" dirty="0" smtClean="0"/>
              <a:t>เหมือนกัน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ost </a:t>
            </a:r>
            <a:r>
              <a:rPr lang="th-TH" sz="3200" dirty="0" smtClean="0"/>
              <a:t>ที่กำหนดอาจจะเป็นอะไรก็ได้ที่สามารถนำมาคิดได้ เช่น ปริมาณโหลด</a:t>
            </a:r>
            <a:r>
              <a:rPr lang="en-US" sz="3200" dirty="0" smtClean="0"/>
              <a:t>, </a:t>
            </a:r>
            <a:r>
              <a:rPr lang="th-TH" sz="3200" dirty="0" smtClean="0"/>
              <a:t>ความเร็วของ </a:t>
            </a:r>
            <a:r>
              <a:rPr lang="en-US" sz="3200" dirty="0" smtClean="0"/>
              <a:t>Link, </a:t>
            </a:r>
            <a:r>
              <a:rPr lang="th-TH" sz="3200" dirty="0" smtClean="0"/>
              <a:t>จำนวน </a:t>
            </a:r>
            <a:r>
              <a:rPr lang="en-US" sz="3200" dirty="0" smtClean="0"/>
              <a:t>hop </a:t>
            </a:r>
            <a:r>
              <a:rPr lang="th-TH" sz="3200" dirty="0" smtClean="0"/>
              <a:t>และอื่นๆ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14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 smtClean="0"/>
              <a:t>Dijkstra’s</a:t>
            </a:r>
            <a:r>
              <a:rPr lang="en-US" sz="5400" dirty="0" smtClean="0"/>
              <a:t> Algorithm Notation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D(v) </a:t>
            </a:r>
            <a:r>
              <a:rPr lang="th-TH" sz="3200" dirty="0" smtClean="0"/>
              <a:t>เป็น </a:t>
            </a:r>
            <a:r>
              <a:rPr lang="en-US" sz="3200" dirty="0" smtClean="0"/>
              <a:t>cost </a:t>
            </a:r>
            <a:r>
              <a:rPr lang="th-TH" sz="3200" dirty="0" smtClean="0"/>
              <a:t>ของเส้นทางที่ดีที่สุดจาก </a:t>
            </a:r>
            <a:r>
              <a:rPr lang="en-US" sz="3200" dirty="0" err="1" smtClean="0"/>
              <a:t>src</a:t>
            </a:r>
            <a:r>
              <a:rPr lang="en-US" sz="3200" dirty="0" smtClean="0"/>
              <a:t> </a:t>
            </a:r>
            <a:r>
              <a:rPr lang="th-TH" sz="3200" dirty="0" smtClean="0"/>
              <a:t>ไปถึง </a:t>
            </a:r>
            <a:r>
              <a:rPr lang="en-US" sz="3200" dirty="0" smtClean="0"/>
              <a:t>v</a:t>
            </a:r>
          </a:p>
          <a:p>
            <a:pPr lvl="1"/>
            <a:r>
              <a:rPr lang="th-TH" sz="3000" dirty="0" smtClean="0"/>
              <a:t>หาก</a:t>
            </a:r>
            <a:r>
              <a:rPr lang="th-TH" sz="3200" dirty="0" smtClean="0"/>
              <a:t>ไม่มีเส้นทางไปยังโหนด </a:t>
            </a:r>
            <a:r>
              <a:rPr lang="en-US" sz="3200" dirty="0" smtClean="0"/>
              <a:t>v </a:t>
            </a:r>
            <a:r>
              <a:rPr lang="th-TH" sz="3200" dirty="0" smtClean="0"/>
              <a:t>ให้ </a:t>
            </a:r>
            <a:r>
              <a:rPr lang="th-TH" sz="3000" dirty="0"/>
              <a:t> </a:t>
            </a:r>
            <a:r>
              <a:rPr lang="en-US" sz="3000" dirty="0"/>
              <a:t>D(v) = </a:t>
            </a:r>
            <a:r>
              <a:rPr lang="en-US" sz="4000" dirty="0"/>
              <a:t>∞ </a:t>
            </a:r>
            <a:endParaRPr lang="en-US" sz="3000" dirty="0" smtClean="0"/>
          </a:p>
          <a:p>
            <a:r>
              <a:rPr lang="en-US" sz="3200" dirty="0"/>
              <a:t>p</a:t>
            </a:r>
            <a:r>
              <a:rPr lang="en-US" sz="3200" dirty="0" smtClean="0"/>
              <a:t>(v) </a:t>
            </a:r>
            <a:r>
              <a:rPr lang="th-TH" sz="3200" dirty="0" smtClean="0"/>
              <a:t>เป็นโหนดก่อนหน้าที่จะไปถึงโหนด </a:t>
            </a:r>
            <a:r>
              <a:rPr lang="en-US" sz="3200" dirty="0" smtClean="0"/>
              <a:t>v </a:t>
            </a:r>
            <a:r>
              <a:rPr lang="th-TH" sz="3200" dirty="0" smtClean="0"/>
              <a:t>ในเส้นทางที่ดีที่สุดจาก </a:t>
            </a:r>
            <a:r>
              <a:rPr lang="en-US" sz="3200" dirty="0" err="1" smtClean="0"/>
              <a:t>src</a:t>
            </a:r>
            <a:r>
              <a:rPr lang="en-US" sz="3200" dirty="0" smtClean="0"/>
              <a:t> </a:t>
            </a:r>
            <a:r>
              <a:rPr lang="th-TH" sz="3200" dirty="0" smtClean="0"/>
              <a:t>ไป </a:t>
            </a:r>
            <a:r>
              <a:rPr lang="en-US" sz="3200" dirty="0" smtClean="0"/>
              <a:t>v</a:t>
            </a:r>
          </a:p>
          <a:p>
            <a:r>
              <a:rPr lang="en-US" sz="3200" dirty="0" smtClean="0"/>
              <a:t>N’ </a:t>
            </a:r>
            <a:r>
              <a:rPr lang="th-TH" sz="3200" dirty="0" smtClean="0"/>
              <a:t>คือ </a:t>
            </a:r>
            <a:r>
              <a:rPr lang="en-US" sz="3200" dirty="0" smtClean="0"/>
              <a:t>subset </a:t>
            </a:r>
            <a:r>
              <a:rPr lang="th-TH" sz="3200" dirty="0" smtClean="0"/>
              <a:t>ของโหนดที่อยู่ในเส้นทางที่ดีที่สุดถึง </a:t>
            </a:r>
            <a:r>
              <a:rPr lang="en-US" sz="3200" dirty="0" smtClean="0"/>
              <a:t>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Link State Algorithm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596017"/>
              </p:ext>
            </p:extLst>
          </p:nvPr>
        </p:nvGraphicFramePr>
        <p:xfrm>
          <a:off x="2875756" y="1905000"/>
          <a:ext cx="8342312" cy="486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Image" r:id="rId3" imgW="8342640" imgH="4863240" progId="Photoshop.Image.13">
                  <p:embed/>
                </p:oleObj>
              </mc:Choice>
              <mc:Fallback>
                <p:oleObj name="Image" r:id="rId3" imgW="8342640" imgH="4863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5756" y="1905000"/>
                        <a:ext cx="8342312" cy="486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7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893271"/>
              </p:ext>
            </p:extLst>
          </p:nvPr>
        </p:nvGraphicFramePr>
        <p:xfrm>
          <a:off x="2189956" y="3779384"/>
          <a:ext cx="9713912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Image" r:id="rId3" imgW="9714240" imgH="2920320" progId="Photoshop.Image.13">
                  <p:embed/>
                </p:oleObj>
              </mc:Choice>
              <mc:Fallback>
                <p:oleObj name="Image" r:id="rId3" imgW="9714240" imgH="292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9956" y="3779384"/>
                        <a:ext cx="9713912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6055066" y="5533212"/>
            <a:ext cx="702129" cy="359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34941" y="4574694"/>
            <a:ext cx="702129" cy="359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286995" y="5190896"/>
            <a:ext cx="702129" cy="359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876646" y="4892781"/>
            <a:ext cx="702129" cy="359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42390" y="5190896"/>
            <a:ext cx="702129" cy="359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93341" y="5832815"/>
            <a:ext cx="9713912" cy="32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93341" y="6166414"/>
            <a:ext cx="9713912" cy="638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93341" y="5547341"/>
            <a:ext cx="9713912" cy="268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93341" y="4933923"/>
            <a:ext cx="9713912" cy="29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93341" y="5190896"/>
            <a:ext cx="9713912" cy="337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91407"/>
              </p:ext>
            </p:extLst>
          </p:nvPr>
        </p:nvGraphicFramePr>
        <p:xfrm>
          <a:off x="3961605" y="31782"/>
          <a:ext cx="6170613" cy="39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Image" r:id="rId5" imgW="6171120" imgH="3987000" progId="Photoshop.Image.13">
                  <p:embed/>
                </p:oleObj>
              </mc:Choice>
              <mc:Fallback>
                <p:oleObj name="Image" r:id="rId5" imgW="6171120" imgH="3987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1605" y="31782"/>
                        <a:ext cx="6170613" cy="398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5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 animBg="1"/>
      <p:bldP spid="19" grpId="0" animBg="1"/>
      <p:bldP spid="18" grpId="1" animBg="1"/>
      <p:bldP spid="17" grpId="1" animBg="1"/>
      <p:bldP spid="16" grpId="1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6239" y="2265713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Forwarding Table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84737"/>
              </p:ext>
            </p:extLst>
          </p:nvPr>
        </p:nvGraphicFramePr>
        <p:xfrm>
          <a:off x="5334000" y="3100254"/>
          <a:ext cx="6618519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73"/>
                <a:gridCol w="3751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Destination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Output Link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(u,-)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u,v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u,x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u,x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u,x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</a:t>
                      </a:r>
                      <a:r>
                        <a:rPr lang="en-US" sz="2800" dirty="0" err="1" smtClean="0"/>
                        <a:t>u,x</a:t>
                      </a:r>
                      <a:r>
                        <a:rPr lang="en-US" sz="2800" dirty="0" smtClean="0"/>
                        <a:t>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34622"/>
              </p:ext>
            </p:extLst>
          </p:nvPr>
        </p:nvGraphicFramePr>
        <p:xfrm>
          <a:off x="2373086" y="-139222"/>
          <a:ext cx="8142514" cy="2448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Image" r:id="rId3" imgW="9714240" imgH="2920320" progId="Photoshop.Image.13">
                  <p:embed/>
                </p:oleObj>
              </mc:Choice>
              <mc:Fallback>
                <p:oleObj name="Image" r:id="rId3" imgW="9714240" imgH="292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3086" y="-139222"/>
                        <a:ext cx="8142514" cy="2448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76396"/>
              </p:ext>
            </p:extLst>
          </p:nvPr>
        </p:nvGraphicFramePr>
        <p:xfrm>
          <a:off x="0" y="3056745"/>
          <a:ext cx="5126005" cy="331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Image" r:id="rId5" imgW="6171120" imgH="3987000" progId="Photoshop.Image.13">
                  <p:embed/>
                </p:oleObj>
              </mc:Choice>
              <mc:Fallback>
                <p:oleObj name="Image" r:id="rId5" imgW="6171120" imgH="3987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056745"/>
                        <a:ext cx="5126005" cy="3311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4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Link State Algorithm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เส้นทางขาไปและกลับอาจจะเป็นคนละเส้นทางกันก็ได้</a:t>
            </a:r>
          </a:p>
          <a:p>
            <a:r>
              <a:rPr lang="th-TH" sz="3200" dirty="0" smtClean="0"/>
              <a:t>หากมีจำนวนโหนดใน </a:t>
            </a:r>
            <a:r>
              <a:rPr lang="en-US" sz="3200" dirty="0" smtClean="0"/>
              <a:t>topology </a:t>
            </a:r>
            <a:r>
              <a:rPr lang="th-TH" sz="3200" dirty="0" smtClean="0"/>
              <a:t>มากความซ้บซ้อนในการคำนวนหาเส้นทางก็ยากขึ้นด้วย</a:t>
            </a:r>
            <a:endParaRPr lang="en-US" sz="3200" dirty="0"/>
          </a:p>
          <a:p>
            <a:r>
              <a:rPr lang="th-TH" sz="3200" dirty="0" smtClean="0"/>
              <a:t>ถ้ามี </a:t>
            </a:r>
            <a:r>
              <a:rPr lang="en-US" sz="3200" dirty="0" smtClean="0"/>
              <a:t>n </a:t>
            </a:r>
            <a:r>
              <a:rPr lang="th-TH" sz="3200" dirty="0" smtClean="0"/>
              <a:t>โหนด ความซับซ้อนในการคำนวนก็จะเป็นเป็น </a:t>
            </a:r>
            <a:r>
              <a:rPr lang="en-US" sz="3200" dirty="0" smtClean="0"/>
              <a:t>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endParaRPr lang="th-TH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5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Distance Vector</a:t>
            </a:r>
            <a:r>
              <a:rPr lang="th-TH" sz="5400" dirty="0" smtClean="0"/>
              <a:t> </a:t>
            </a:r>
            <a:r>
              <a:rPr lang="en-US" sz="5400" dirty="0" smtClean="0"/>
              <a:t>Algorithm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Bellman-Ford Equation</a:t>
            </a:r>
            <a:endParaRPr lang="th-TH" sz="3200" dirty="0" smtClean="0"/>
          </a:p>
          <a:p>
            <a:r>
              <a:rPr lang="th-TH" sz="3200" dirty="0" smtClean="0"/>
              <a:t>ใช้ข้อมูลของเพื่อนบ้าน </a:t>
            </a:r>
            <a:r>
              <a:rPr lang="en-US" sz="3200" dirty="0" smtClean="0"/>
              <a:t>neighboring node </a:t>
            </a:r>
            <a:r>
              <a:rPr lang="th-TH" sz="3200" dirty="0" smtClean="0"/>
              <a:t>มาหาเส้นทาง</a:t>
            </a:r>
            <a:endParaRPr lang="en-US" sz="3200" dirty="0" smtClean="0"/>
          </a:p>
          <a:p>
            <a:pPr marL="0" indent="0">
              <a:buNone/>
            </a:pPr>
            <a:r>
              <a:rPr lang="th-TH" sz="3200" dirty="0" smtClean="0"/>
              <a:t>ให้ </a:t>
            </a:r>
            <a:r>
              <a:rPr lang="en-US" sz="3200" dirty="0" err="1"/>
              <a:t>D</a:t>
            </a:r>
            <a:r>
              <a:rPr lang="en-US" sz="3200" baseline="-25000" dirty="0" err="1" smtClean="0"/>
              <a:t>x</a:t>
            </a:r>
            <a:r>
              <a:rPr lang="en-US" sz="3200" dirty="0" smtClean="0"/>
              <a:t>(y) </a:t>
            </a:r>
            <a:r>
              <a:rPr lang="th-TH" sz="3200" dirty="0" smtClean="0"/>
              <a:t>เป็นเส้นทางที่ดีที่สุดจาก </a:t>
            </a:r>
            <a:r>
              <a:rPr lang="en-US" sz="3200" dirty="0" smtClean="0"/>
              <a:t>x </a:t>
            </a:r>
            <a:r>
              <a:rPr lang="th-TH" sz="3200" dirty="0" smtClean="0"/>
              <a:t>ไป </a:t>
            </a:r>
            <a:r>
              <a:rPr lang="en-US" sz="3200" dirty="0" smtClean="0"/>
              <a:t>y (least-cost path)</a:t>
            </a:r>
          </a:p>
          <a:p>
            <a:pPr marL="0" indent="0">
              <a:buNone/>
            </a:pPr>
            <a:r>
              <a:rPr lang="en-US" sz="3200" dirty="0" err="1" smtClean="0"/>
              <a:t>D</a:t>
            </a:r>
            <a:r>
              <a:rPr lang="en-US" sz="3200" baseline="-25000" dirty="0" err="1" smtClean="0"/>
              <a:t>x</a:t>
            </a:r>
            <a:r>
              <a:rPr lang="en-US" sz="3200" dirty="0" smtClean="0"/>
              <a:t>(y) = </a:t>
            </a:r>
            <a:r>
              <a:rPr lang="en-US" sz="3200" dirty="0" err="1" smtClean="0"/>
              <a:t>min</a:t>
            </a:r>
            <a:r>
              <a:rPr lang="en-US" sz="3200" baseline="-25000" dirty="0" err="1" smtClean="0"/>
              <a:t>v</a:t>
            </a:r>
            <a:r>
              <a:rPr lang="en-US" sz="3200" dirty="0" smtClean="0"/>
              <a:t> { c(</a:t>
            </a:r>
            <a:r>
              <a:rPr lang="en-US" sz="3200" dirty="0" err="1" smtClean="0"/>
              <a:t>x,v</a:t>
            </a:r>
            <a:r>
              <a:rPr lang="en-US" sz="3200" dirty="0" smtClean="0"/>
              <a:t>) +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v</a:t>
            </a:r>
            <a:r>
              <a:rPr lang="en-US" sz="3200" dirty="0" smtClean="0"/>
              <a:t>(y) }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098008" y="5911222"/>
            <a:ext cx="371608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ค่า </a:t>
            </a:r>
            <a:r>
              <a:rPr lang="en-US" dirty="0" smtClean="0"/>
              <a:t>cost </a:t>
            </a:r>
            <a:r>
              <a:rPr lang="th-TH" dirty="0" smtClean="0"/>
              <a:t>ที่น้อยที่สุดของทุก </a:t>
            </a:r>
            <a:r>
              <a:rPr lang="en-US" dirty="0" smtClean="0"/>
              <a:t>neighbors v </a:t>
            </a:r>
            <a:r>
              <a:rPr lang="th-TH" dirty="0" smtClean="0"/>
              <a:t>ของ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3171" y="5427871"/>
            <a:ext cx="19367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cost </a:t>
            </a:r>
            <a:r>
              <a:rPr lang="th-TH" dirty="0" smtClean="0"/>
              <a:t>ของลิ้งค์จาก </a:t>
            </a:r>
            <a:r>
              <a:rPr lang="en-US" dirty="0" smtClean="0"/>
              <a:t>x</a:t>
            </a:r>
            <a:r>
              <a:rPr lang="th-TH" dirty="0" smtClean="0"/>
              <a:t> ไป 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1228" y="4949289"/>
            <a:ext cx="21371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cost </a:t>
            </a:r>
            <a:r>
              <a:rPr lang="th-TH" dirty="0" smtClean="0"/>
              <a:t>ของเส้นทางจาก </a:t>
            </a:r>
            <a:r>
              <a:rPr lang="en-US" dirty="0" smtClean="0"/>
              <a:t>v</a:t>
            </a:r>
            <a:r>
              <a:rPr lang="th-TH" dirty="0" smtClean="0"/>
              <a:t> ไป </a:t>
            </a:r>
            <a:r>
              <a:rPr lang="en-US" dirty="0"/>
              <a:t>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41371" y="4588329"/>
            <a:ext cx="16329" cy="132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47657" y="4588329"/>
            <a:ext cx="0" cy="83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239920" y="4588330"/>
            <a:ext cx="0" cy="36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Distance Vector Algorithm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643" y="2133600"/>
            <a:ext cx="7538357" cy="3777622"/>
          </a:xfrm>
        </p:spPr>
        <p:txBody>
          <a:bodyPr>
            <a:normAutofit/>
          </a:bodyPr>
          <a:lstStyle/>
          <a:p>
            <a:r>
              <a:rPr lang="th-TH" sz="2400" dirty="0" smtClean="0"/>
              <a:t>หาค่า</a:t>
            </a:r>
            <a:r>
              <a:rPr lang="en-US" sz="2400" dirty="0" smtClean="0"/>
              <a:t> DV </a:t>
            </a:r>
            <a:r>
              <a:rPr lang="th-TH" sz="2400" dirty="0" smtClean="0"/>
              <a:t>ของ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u</a:t>
            </a:r>
            <a:r>
              <a:rPr lang="en-US" sz="2400" dirty="0" smtClean="0"/>
              <a:t>(z)</a:t>
            </a:r>
            <a:endParaRPr lang="th-TH" sz="2400" dirty="0" smtClean="0"/>
          </a:p>
          <a:p>
            <a:r>
              <a:rPr lang="th-TH" sz="2400" dirty="0" smtClean="0"/>
              <a:t>เรารู้อยู่แล้วว่า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(z) = 5,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x</a:t>
            </a:r>
            <a:r>
              <a:rPr lang="en-US" sz="2400" dirty="0" smtClean="0"/>
              <a:t>(z) = 3,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(z) = 3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u</a:t>
            </a:r>
            <a:r>
              <a:rPr lang="en-US" sz="2400" dirty="0" smtClean="0"/>
              <a:t>(z) 	= min{c(</a:t>
            </a:r>
            <a:r>
              <a:rPr lang="en-US" sz="2400" dirty="0" err="1" smtClean="0"/>
              <a:t>u,v</a:t>
            </a:r>
            <a:r>
              <a:rPr lang="en-US" sz="2400" dirty="0" smtClean="0"/>
              <a:t>)+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v</a:t>
            </a:r>
            <a:r>
              <a:rPr lang="en-US" sz="2400" dirty="0" smtClean="0"/>
              <a:t>(z), c(</a:t>
            </a:r>
            <a:r>
              <a:rPr lang="en-US" sz="2400" dirty="0" err="1" smtClean="0"/>
              <a:t>u,x</a:t>
            </a:r>
            <a:r>
              <a:rPr lang="en-US" sz="2400" dirty="0" smtClean="0"/>
              <a:t>)+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x</a:t>
            </a:r>
            <a:r>
              <a:rPr lang="en-US" sz="2400" dirty="0" smtClean="0"/>
              <a:t>(z), 								c(</a:t>
            </a:r>
            <a:r>
              <a:rPr lang="en-US" sz="2400" dirty="0" err="1" smtClean="0"/>
              <a:t>u,w</a:t>
            </a:r>
            <a:r>
              <a:rPr lang="en-US" sz="2400" dirty="0" smtClean="0"/>
              <a:t>)+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(z)}</a:t>
            </a:r>
          </a:p>
          <a:p>
            <a:pPr marL="114300" indent="0">
              <a:buNone/>
            </a:pPr>
            <a:r>
              <a:rPr lang="en-US" sz="2400" dirty="0" smtClean="0"/>
              <a:t>			= min{2+5, 1+3, 5+3}</a:t>
            </a:r>
          </a:p>
          <a:p>
            <a:pPr marL="114300" indent="0">
              <a:buNone/>
            </a:pPr>
            <a:r>
              <a:rPr lang="en-US" sz="2400" dirty="0" smtClean="0"/>
              <a:t>			= 4 (</a:t>
            </a:r>
            <a:r>
              <a:rPr lang="th-TH" sz="2400" dirty="0" smtClean="0"/>
              <a:t>ผ่านโหนด </a:t>
            </a:r>
            <a:r>
              <a:rPr lang="en-US" sz="2400" dirty="0" smtClean="0"/>
              <a:t>x)</a:t>
            </a:r>
          </a:p>
          <a:p>
            <a:pPr marL="2743200" lvl="6" indent="0">
              <a:buNone/>
            </a:pP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87698"/>
              </p:ext>
            </p:extLst>
          </p:nvPr>
        </p:nvGraphicFramePr>
        <p:xfrm>
          <a:off x="0" y="2133600"/>
          <a:ext cx="5058882" cy="326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Image" r:id="rId3" imgW="6171120" imgH="3987000" progId="Photoshop.Image.13">
                  <p:embed/>
                </p:oleObj>
              </mc:Choice>
              <mc:Fallback>
                <p:oleObj name="Image" r:id="rId3" imgW="6171120" imgH="3987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133600"/>
                        <a:ext cx="5058882" cy="326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0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Distance Vector Algorithm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sz="3200" dirty="0" smtClean="0"/>
              <a:t>แต่ละโหนดสนใจแค่ว่า </a:t>
            </a:r>
            <a:r>
              <a:rPr lang="en-US" sz="3200" dirty="0" smtClean="0"/>
              <a:t>cost </a:t>
            </a:r>
            <a:r>
              <a:rPr lang="th-TH" sz="3200" dirty="0" smtClean="0"/>
              <a:t>ของลิ้งค์ระหว่างโหนดตัวเองไปถึงเพื่อนบ้านจะมีค่าเป็นเท่าไหร่</a:t>
            </a:r>
          </a:p>
          <a:p>
            <a:r>
              <a:rPr lang="th-TH" sz="3200" dirty="0" smtClean="0"/>
              <a:t>โหนดไม่จำเป็นจะต้องรู้ </a:t>
            </a:r>
            <a:r>
              <a:rPr lang="en-US" sz="3200" dirty="0" smtClean="0"/>
              <a:t>cost </a:t>
            </a:r>
            <a:r>
              <a:rPr lang="th-TH" sz="3200" dirty="0" smtClean="0"/>
              <a:t>ของลิ้งค์ที่อยู่ห่างไกลออกไปจากตัวเองเหมือน </a:t>
            </a:r>
            <a:r>
              <a:rPr lang="en-US" sz="3200" dirty="0" smtClean="0"/>
              <a:t>link state algorithm</a:t>
            </a:r>
            <a:endParaRPr lang="th-TH" sz="3200" dirty="0" smtClean="0"/>
          </a:p>
          <a:p>
            <a:r>
              <a:rPr lang="th-TH" sz="3200" dirty="0" smtClean="0"/>
              <a:t>โหนดจะขอ </a:t>
            </a:r>
            <a:r>
              <a:rPr lang="en-US" sz="3200" dirty="0" smtClean="0"/>
              <a:t>cost </a:t>
            </a:r>
            <a:r>
              <a:rPr lang="th-TH" sz="3200" dirty="0" smtClean="0"/>
              <a:t>เส้นทาง</a:t>
            </a:r>
            <a:r>
              <a:rPr lang="en-US" sz="3200" dirty="0" smtClean="0"/>
              <a:t> (</a:t>
            </a:r>
            <a:r>
              <a:rPr lang="th-TH" sz="3200" dirty="0" smtClean="0"/>
              <a:t>หรือเรียกว่า </a:t>
            </a:r>
            <a:r>
              <a:rPr lang="en-US" sz="3200" dirty="0" smtClean="0"/>
              <a:t>DV) </a:t>
            </a:r>
            <a:r>
              <a:rPr lang="th-TH" sz="3200" dirty="0" smtClean="0"/>
              <a:t>จากเพื่อนบ้านมาคำนวณหา </a:t>
            </a:r>
            <a:r>
              <a:rPr lang="en-US" sz="3200" dirty="0" smtClean="0"/>
              <a:t>cost </a:t>
            </a:r>
            <a:r>
              <a:rPr lang="th-TH" sz="3200" dirty="0" smtClean="0"/>
              <a:t>เส้นทางของตัวเอง</a:t>
            </a:r>
            <a:endParaRPr lang="en-US" sz="3200" dirty="0" smtClean="0"/>
          </a:p>
          <a:p>
            <a:r>
              <a:rPr lang="th-TH" sz="3200" dirty="0" smtClean="0"/>
              <a:t>ทุกโหนดยังคงต้องเก็บ </a:t>
            </a:r>
            <a:r>
              <a:rPr lang="en-US" sz="3200" dirty="0" smtClean="0"/>
              <a:t>DV </a:t>
            </a:r>
            <a:r>
              <a:rPr lang="th-TH" sz="3200" dirty="0" smtClean="0"/>
              <a:t>จากโหนดตัวเองถึงโหนดใดๆอยู่</a:t>
            </a:r>
          </a:p>
          <a:p>
            <a:r>
              <a:rPr lang="th-TH" sz="3200" dirty="0" smtClean="0"/>
              <a:t>ตารางที่ไว้เก็บ </a:t>
            </a:r>
            <a:r>
              <a:rPr lang="en-US" sz="3200" dirty="0" smtClean="0"/>
              <a:t>DV </a:t>
            </a:r>
            <a:r>
              <a:rPr lang="th-TH" sz="3200" dirty="0" smtClean="0"/>
              <a:t>นี้เรียกว่า </a:t>
            </a:r>
            <a:r>
              <a:rPr lang="en-US" sz="3200" dirty="0" smtClean="0"/>
              <a:t>Routing 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33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Block of Address</a:t>
            </a:r>
            <a:endParaRPr lang="en-US" sz="5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96203"/>
              </p:ext>
            </p:extLst>
          </p:nvPr>
        </p:nvGraphicFramePr>
        <p:xfrm>
          <a:off x="2300513" y="2439811"/>
          <a:ext cx="9891487" cy="329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Image" r:id="rId3" imgW="11542680" imgH="3847320" progId="Photoshop.Image.13">
                  <p:embed/>
                </p:oleObj>
              </mc:Choice>
              <mc:Fallback>
                <p:oleObj name="Image" r:id="rId3" imgW="11542680" imgH="3847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0513" y="2439811"/>
                        <a:ext cx="9891487" cy="329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2755" y="1618408"/>
            <a:ext cx="31550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ISP </a:t>
            </a:r>
            <a:r>
              <a:rPr lang="th-TH" dirty="0" smtClean="0"/>
              <a:t>ได้รับ </a:t>
            </a:r>
            <a:r>
              <a:rPr lang="en-US" dirty="0" smtClean="0"/>
              <a:t>Network Address </a:t>
            </a:r>
            <a:r>
              <a:rPr lang="th-TH" dirty="0" smtClean="0"/>
              <a:t>นี้มา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280270" y="1987740"/>
            <a:ext cx="1" cy="642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867" y="4022411"/>
            <a:ext cx="21755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แบ่ง </a:t>
            </a:r>
            <a:r>
              <a:rPr lang="en-US" dirty="0" smtClean="0"/>
              <a:t>Subnet </a:t>
            </a:r>
            <a:r>
              <a:rPr lang="th-TH" dirty="0" smtClean="0"/>
              <a:t>ให้แต่ละองค์กร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28800" y="3431822"/>
            <a:ext cx="575733" cy="590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16666" y="3838222"/>
            <a:ext cx="287867" cy="184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75596" y="4328622"/>
            <a:ext cx="2289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28800" y="4391743"/>
            <a:ext cx="575733" cy="99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8577" y="5872416"/>
            <a:ext cx="38411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แต่ละองค์กรก็จะได้ </a:t>
            </a:r>
            <a:r>
              <a:rPr lang="en-US" dirty="0" smtClean="0"/>
              <a:t>Network Address </a:t>
            </a:r>
            <a:r>
              <a:rPr lang="th-TH" dirty="0" smtClean="0"/>
              <a:t>ของตัวเอง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81244" y="5936620"/>
            <a:ext cx="410240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ตัวอย่างแสดงให้เห็นว่าจำนวนโฮสที่แต่ละองค์กรสามารถใช้ได้ </a:t>
            </a:r>
            <a:r>
              <a:rPr lang="en-US" dirty="0" smtClean="0"/>
              <a:t>(9</a:t>
            </a:r>
            <a:r>
              <a:rPr lang="th-TH" dirty="0" smtClean="0"/>
              <a:t>บิต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>
          <a:xfrm rot="5400000">
            <a:off x="11099417" y="5005614"/>
            <a:ext cx="338429" cy="13951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902" y="2050934"/>
            <a:ext cx="25426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สังเกตุหมายเลข </a:t>
            </a:r>
            <a:r>
              <a:rPr lang="en-US" dirty="0" smtClean="0"/>
              <a:t>Subnet Mask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299200" y="2420266"/>
            <a:ext cx="410702" cy="31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299200" y="2428522"/>
            <a:ext cx="558586" cy="73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018" y="541447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DV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713607"/>
              </p:ext>
            </p:extLst>
          </p:nvPr>
        </p:nvGraphicFramePr>
        <p:xfrm>
          <a:off x="6258829" y="234042"/>
          <a:ext cx="5604287" cy="652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Image" r:id="rId3" imgW="6984000" imgH="8126640" progId="Photoshop.Image.13">
                  <p:embed/>
                </p:oleObj>
              </mc:Choice>
              <mc:Fallback>
                <p:oleObj name="Image" r:id="rId3" imgW="6984000" imgH="8126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8829" y="234042"/>
                        <a:ext cx="5604287" cy="6521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90926"/>
              </p:ext>
            </p:extLst>
          </p:nvPr>
        </p:nvGraphicFramePr>
        <p:xfrm>
          <a:off x="844781" y="1306285"/>
          <a:ext cx="4723404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" name="Image" r:id="rId5" imgW="3809520" imgH="1701360" progId="Photoshop.Image.13">
                  <p:embed/>
                </p:oleObj>
              </mc:Choice>
              <mc:Fallback>
                <p:oleObj name="Image" r:id="rId5" imgW="3809520" imgH="1701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781" y="1306285"/>
                        <a:ext cx="4723404" cy="210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9454248" y="1028700"/>
            <a:ext cx="277585" cy="277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V="1">
            <a:off x="5373200" y="1265634"/>
            <a:ext cx="4121699" cy="3407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4075" y="3534579"/>
            <a:ext cx="411042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(y)=min{c(</a:t>
            </a:r>
            <a:r>
              <a:rPr lang="en-US" dirty="0" err="1" smtClean="0"/>
              <a:t>x,y</a:t>
            </a:r>
            <a:r>
              <a:rPr lang="en-US" dirty="0" smtClean="0"/>
              <a:t>)+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(y), c(</a:t>
            </a:r>
            <a:r>
              <a:rPr lang="en-US" dirty="0" err="1" smtClean="0"/>
              <a:t>x,z</a:t>
            </a:r>
            <a:r>
              <a:rPr lang="en-US" dirty="0" smtClean="0"/>
              <a:t>)+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(y)}</a:t>
            </a:r>
          </a:p>
          <a:p>
            <a:r>
              <a:rPr lang="en-US" dirty="0"/>
              <a:t> </a:t>
            </a:r>
            <a:r>
              <a:rPr lang="en-US" dirty="0" smtClean="0"/>
              <a:t>       =min{2+0,7+1} =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4076" y="4330478"/>
            <a:ext cx="402065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(z)=min{c(</a:t>
            </a:r>
            <a:r>
              <a:rPr lang="en-US" dirty="0" err="1" smtClean="0"/>
              <a:t>x,y</a:t>
            </a:r>
            <a:r>
              <a:rPr lang="en-US" dirty="0" smtClean="0"/>
              <a:t>)+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(z), c(</a:t>
            </a:r>
            <a:r>
              <a:rPr lang="en-US" dirty="0" err="1" smtClean="0"/>
              <a:t>x,z</a:t>
            </a:r>
            <a:r>
              <a:rPr lang="en-US" dirty="0" smtClean="0"/>
              <a:t>)+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(z)}</a:t>
            </a:r>
          </a:p>
          <a:p>
            <a:r>
              <a:rPr lang="en-US" dirty="0"/>
              <a:t> </a:t>
            </a:r>
            <a:r>
              <a:rPr lang="en-US" dirty="0" smtClean="0"/>
              <a:t>       =min{2+1,7+0} = 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214766" y="1034141"/>
            <a:ext cx="277585" cy="2775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2" idx="3"/>
          </p:cNvCxnSpPr>
          <p:nvPr/>
        </p:nvCxnSpPr>
        <p:spPr>
          <a:xfrm flipV="1">
            <a:off x="5373200" y="1271075"/>
            <a:ext cx="3882217" cy="2623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0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1" grpId="0" animBg="1"/>
      <p:bldP spid="12" grpId="0" animBg="1"/>
      <p:bldP spid="1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เมื่อ </a:t>
            </a:r>
            <a:r>
              <a:rPr lang="en-US" sz="5400" dirty="0" smtClean="0"/>
              <a:t>cost </a:t>
            </a:r>
            <a:r>
              <a:rPr lang="th-TH" sz="5400" dirty="0" smtClean="0"/>
              <a:t>ของลิ้งค์มีการเปลี่ยนแปลงที่ดีขึ้น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โหนดที่พบ </a:t>
            </a:r>
            <a:r>
              <a:rPr lang="en-US" sz="3200" dirty="0" smtClean="0"/>
              <a:t>cost </a:t>
            </a:r>
            <a:r>
              <a:rPr lang="th-TH" sz="3200" dirty="0" smtClean="0"/>
              <a:t>ของลิ้งค์มีการเปลี่ยนแปลงจะทำการอัพเดตข้อมูล</a:t>
            </a:r>
            <a:r>
              <a:rPr lang="en-US" sz="3200" dirty="0" smtClean="0"/>
              <a:t> DV </a:t>
            </a:r>
            <a:r>
              <a:rPr lang="th-TH" sz="3200" dirty="0" smtClean="0"/>
              <a:t>ใน </a:t>
            </a:r>
            <a:r>
              <a:rPr lang="en-US" sz="3200" dirty="0" smtClean="0"/>
              <a:t>routing table </a:t>
            </a:r>
            <a:r>
              <a:rPr lang="th-TH" sz="3200" dirty="0" smtClean="0"/>
              <a:t>ของตน</a:t>
            </a:r>
          </a:p>
          <a:p>
            <a:r>
              <a:rPr lang="th-TH" sz="3200" dirty="0" smtClean="0"/>
              <a:t>ถ้าข้อมูลที่เปลี่ยนแปลงนั้นดีกว่าโหนดแจ้งข้อมูล</a:t>
            </a:r>
            <a:r>
              <a:rPr lang="en-US" sz="3200" dirty="0" smtClean="0"/>
              <a:t> DV </a:t>
            </a:r>
            <a:r>
              <a:rPr lang="th-TH" sz="3200" dirty="0" smtClean="0"/>
              <a:t>ที่มีการเปลี่ยนแปลงนั้นให้เพื่อนบ้านรู้</a:t>
            </a:r>
          </a:p>
          <a:p>
            <a:r>
              <a:rPr lang="th-TH" sz="3200" dirty="0" smtClean="0"/>
              <a:t>เมื่อเพื่อนบ้านได้รับข้อมูล</a:t>
            </a:r>
            <a:r>
              <a:rPr lang="en-US" sz="3200" dirty="0" smtClean="0"/>
              <a:t> DV </a:t>
            </a:r>
            <a:r>
              <a:rPr lang="th-TH" sz="3200" dirty="0" smtClean="0"/>
              <a:t>ที่มีการเปลี่ยนแปลงนี้แล้วก็จะอัพเดตข้อมูล</a:t>
            </a:r>
            <a:r>
              <a:rPr lang="en-US" sz="3200" dirty="0" smtClean="0"/>
              <a:t> DV</a:t>
            </a:r>
            <a:r>
              <a:rPr lang="th-TH" sz="3200" dirty="0" smtClean="0"/>
              <a:t>ของตนเองแล้วส่งต่อไปให้เพื่อนบ้านต่อไปเรื่อยๆ</a:t>
            </a:r>
          </a:p>
          <a:p>
            <a:endParaRPr lang="th-TH" sz="3200" dirty="0" smtClean="0"/>
          </a:p>
          <a:p>
            <a:endParaRPr lang="th-TH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16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เมื่อ </a:t>
            </a:r>
            <a:r>
              <a:rPr lang="en-US" sz="5400" dirty="0" smtClean="0"/>
              <a:t>cost </a:t>
            </a:r>
            <a:r>
              <a:rPr lang="th-TH" sz="5400" dirty="0" smtClean="0"/>
              <a:t>ของลิ้งค์แย่ลง (สูงขึ้น)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14" y="2182586"/>
            <a:ext cx="8354786" cy="3777622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หาก </a:t>
            </a:r>
            <a:r>
              <a:rPr lang="en-US" sz="3200" dirty="0" smtClean="0"/>
              <a:t>y </a:t>
            </a:r>
            <a:r>
              <a:rPr lang="th-TH" sz="3200" dirty="0" smtClean="0"/>
              <a:t>ตรวจพบว่าลิ้งค์ระหว่าง </a:t>
            </a:r>
            <a:r>
              <a:rPr lang="en-US" sz="3200" dirty="0" smtClean="0"/>
              <a:t>x </a:t>
            </a:r>
            <a:r>
              <a:rPr lang="th-TH" sz="3200" dirty="0" smtClean="0"/>
              <a:t>และ </a:t>
            </a:r>
            <a:r>
              <a:rPr lang="en-US" sz="3200" dirty="0" smtClean="0"/>
              <a:t>y </a:t>
            </a:r>
            <a:r>
              <a:rPr lang="th-TH" sz="3200" dirty="0" smtClean="0"/>
              <a:t>เปลี่ยน </a:t>
            </a:r>
            <a:r>
              <a:rPr lang="en-US" sz="3200" dirty="0" smtClean="0"/>
              <a:t>cost </a:t>
            </a:r>
            <a:r>
              <a:rPr lang="th-TH" sz="3200" dirty="0" smtClean="0"/>
              <a:t>จาก </a:t>
            </a:r>
            <a:r>
              <a:rPr lang="en-US" sz="3200" dirty="0" smtClean="0"/>
              <a:t>4 </a:t>
            </a:r>
            <a:r>
              <a:rPr lang="th-TH" sz="3200" dirty="0" smtClean="0"/>
              <a:t>เป็น </a:t>
            </a:r>
            <a:r>
              <a:rPr lang="en-US" sz="3200" dirty="0" smtClean="0"/>
              <a:t>60</a:t>
            </a:r>
          </a:p>
          <a:p>
            <a:r>
              <a:rPr lang="en-US" sz="3200" dirty="0" smtClean="0"/>
              <a:t>y </a:t>
            </a:r>
            <a:r>
              <a:rPr lang="th-TH" sz="3200" dirty="0" smtClean="0"/>
              <a:t>อัพเดตข้อมูลใหม่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000" dirty="0" err="1" smtClean="0"/>
              <a:t>D</a:t>
            </a:r>
            <a:r>
              <a:rPr lang="en-US" sz="3000" baseline="-25000" dirty="0" err="1" smtClean="0"/>
              <a:t>y</a:t>
            </a:r>
            <a:r>
              <a:rPr lang="en-US" sz="3000" dirty="0" smtClean="0"/>
              <a:t>(x) 	= min{c(</a:t>
            </a:r>
            <a:r>
              <a:rPr lang="en-US" sz="3000" dirty="0" err="1" smtClean="0"/>
              <a:t>y,x</a:t>
            </a:r>
            <a:r>
              <a:rPr lang="en-US" sz="3000" dirty="0" smtClean="0"/>
              <a:t>),c(</a:t>
            </a:r>
            <a:r>
              <a:rPr lang="en-US" sz="3000" dirty="0" err="1" smtClean="0"/>
              <a:t>y,z</a:t>
            </a:r>
            <a:r>
              <a:rPr lang="en-US" sz="3000" dirty="0" smtClean="0"/>
              <a:t>)+</a:t>
            </a:r>
            <a:r>
              <a:rPr lang="en-US" sz="3000" dirty="0" err="1" smtClean="0"/>
              <a:t>D</a:t>
            </a:r>
            <a:r>
              <a:rPr lang="en-US" sz="3000" baseline="-25000" dirty="0" err="1" smtClean="0"/>
              <a:t>z</a:t>
            </a:r>
            <a:r>
              <a:rPr lang="en-US" sz="3000" dirty="0" smtClean="0"/>
              <a:t>(x)}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= </a:t>
            </a:r>
            <a:r>
              <a:rPr lang="en-US" sz="2800" dirty="0" smtClean="0"/>
              <a:t>min{60, 1+5} = 6</a:t>
            </a:r>
          </a:p>
          <a:p>
            <a:pPr marL="0" indent="0">
              <a:buNone/>
            </a:pPr>
            <a:r>
              <a:rPr lang="en-US" sz="2800" dirty="0" smtClean="0"/>
              <a:t>***</a:t>
            </a:r>
            <a:r>
              <a:rPr lang="th-TH" sz="2800" dirty="0" smtClean="0"/>
              <a:t>แต่ปัญหาคือข้อมูลที่ได้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y</a:t>
            </a:r>
            <a:r>
              <a:rPr lang="en-US" sz="2800" dirty="0" smtClean="0"/>
              <a:t>(x) </a:t>
            </a:r>
            <a:r>
              <a:rPr lang="th-TH" sz="2800" dirty="0" smtClean="0"/>
              <a:t>ผ่านเส้นทาง </a:t>
            </a:r>
            <a:r>
              <a:rPr lang="en-US" sz="2800" dirty="0" smtClean="0"/>
              <a:t>z </a:t>
            </a:r>
            <a:r>
              <a:rPr lang="th-TH" sz="2800" dirty="0" smtClean="0"/>
              <a:t>นั้นจริงๆ แล้วมันผิด เนื่องจาก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z</a:t>
            </a:r>
            <a:r>
              <a:rPr lang="en-US" sz="2800" dirty="0" smtClean="0"/>
              <a:t>(x) </a:t>
            </a:r>
            <a:r>
              <a:rPr lang="th-TH" sz="2800" dirty="0" smtClean="0"/>
              <a:t>นั้นใช้ข้อมูลผ่านทาง </a:t>
            </a:r>
            <a:r>
              <a:rPr lang="en-US" sz="2800" dirty="0" smtClean="0"/>
              <a:t>y </a:t>
            </a:r>
            <a:r>
              <a:rPr lang="th-TH" sz="2800" dirty="0" smtClean="0"/>
              <a:t>ซึ่งมีการใช้เส้นทางผ่านลิ้งค์ที่มีการเปลี่ยนแปลง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719147"/>
              </p:ext>
            </p:extLst>
          </p:nvPr>
        </p:nvGraphicFramePr>
        <p:xfrm>
          <a:off x="14514" y="1513115"/>
          <a:ext cx="38227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Image" r:id="rId4" imgW="3822120" imgH="2133000" progId="Photoshop.Image.13">
                  <p:embed/>
                </p:oleObj>
              </mc:Choice>
              <mc:Fallback>
                <p:oleObj name="Image" r:id="rId4" imgW="3822120" imgH="2133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14" y="1513115"/>
                        <a:ext cx="38227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48768" y="6237794"/>
            <a:ext cx="487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(x) </a:t>
            </a:r>
            <a:r>
              <a:rPr lang="th-TH" dirty="0" smtClean="0"/>
              <a:t>ก่อนที่ </a:t>
            </a:r>
            <a:r>
              <a:rPr lang="en-US" dirty="0" smtClean="0"/>
              <a:t>cost </a:t>
            </a:r>
            <a:r>
              <a:rPr lang="th-TH" dirty="0" smtClean="0"/>
              <a:t>จะเปลี่ยนก็คือ </a:t>
            </a:r>
            <a:r>
              <a:rPr lang="en-US" dirty="0" smtClean="0"/>
              <a:t>5 </a:t>
            </a:r>
            <a:r>
              <a:rPr lang="th-TH" dirty="0" smtClean="0"/>
              <a:t>จาก</a:t>
            </a:r>
            <a:r>
              <a:rPr lang="en-US" dirty="0" smtClean="0"/>
              <a:t> 4+1 </a:t>
            </a:r>
            <a:r>
              <a:rPr lang="th-TH" dirty="0" smtClean="0"/>
              <a:t>ของเส้น </a:t>
            </a:r>
            <a:r>
              <a:rPr lang="en-US" dirty="0" smtClean="0"/>
              <a:t>Z-&gt;Y-&gt;X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Routing Loop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200" dirty="0" smtClean="0"/>
              <a:t>หลังจากนั้น </a:t>
            </a:r>
            <a:r>
              <a:rPr lang="en-US" sz="3200" dirty="0" smtClean="0"/>
              <a:t>y </a:t>
            </a:r>
            <a:r>
              <a:rPr lang="th-TH" sz="3200" dirty="0" smtClean="0"/>
              <a:t>ก็จะส่ง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y</a:t>
            </a:r>
            <a:r>
              <a:rPr lang="en-US" sz="3200" dirty="0" smtClean="0"/>
              <a:t>(x) </a:t>
            </a:r>
            <a:r>
              <a:rPr lang="th-TH" sz="3200" dirty="0" smtClean="0"/>
              <a:t>ไปให้ </a:t>
            </a:r>
            <a:r>
              <a:rPr lang="en-US" sz="3200" dirty="0" smtClean="0"/>
              <a:t>z </a:t>
            </a:r>
            <a:r>
              <a:rPr lang="th-TH" sz="3200" dirty="0" smtClean="0"/>
              <a:t>และ </a:t>
            </a:r>
            <a:r>
              <a:rPr lang="en-US" sz="3200" dirty="0" smtClean="0"/>
              <a:t>z </a:t>
            </a:r>
            <a:r>
              <a:rPr lang="th-TH" sz="3200" dirty="0" smtClean="0"/>
              <a:t>ก็จะได้รับข้อมูลว่า เส้นทางนี้มีค่าเป็น </a:t>
            </a:r>
            <a:r>
              <a:rPr lang="en-US" sz="3200" dirty="0" smtClean="0"/>
              <a:t>6 </a:t>
            </a:r>
            <a:r>
              <a:rPr lang="th-TH" sz="3200" dirty="0" smtClean="0"/>
              <a:t>แล้ว </a:t>
            </a:r>
            <a:r>
              <a:rPr lang="en-US" sz="3200" dirty="0" smtClean="0"/>
              <a:t>z </a:t>
            </a:r>
            <a:r>
              <a:rPr lang="th-TH" sz="3200" dirty="0" smtClean="0"/>
              <a:t>ก็จะคำนวณหา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z</a:t>
            </a:r>
            <a:r>
              <a:rPr lang="en-US" sz="3200" dirty="0" smtClean="0"/>
              <a:t>(x) </a:t>
            </a:r>
            <a:r>
              <a:rPr lang="th-TH" sz="3200" dirty="0" smtClean="0"/>
              <a:t>เป็น </a:t>
            </a:r>
            <a:r>
              <a:rPr lang="en-US" sz="3200" dirty="0" smtClean="0"/>
              <a:t>7 (c(</a:t>
            </a:r>
            <a:r>
              <a:rPr lang="en-US" sz="3200" dirty="0" err="1" smtClean="0"/>
              <a:t>z,y</a:t>
            </a:r>
            <a:r>
              <a:rPr lang="en-US" sz="3200" dirty="0" smtClean="0"/>
              <a:t>)+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y</a:t>
            </a:r>
            <a:r>
              <a:rPr lang="en-US" sz="3200" dirty="0" smtClean="0"/>
              <a:t>(x))</a:t>
            </a:r>
          </a:p>
          <a:p>
            <a:r>
              <a:rPr lang="en-US" sz="3200" dirty="0" smtClean="0"/>
              <a:t>z </a:t>
            </a:r>
            <a:r>
              <a:rPr lang="th-TH" sz="3200" dirty="0" smtClean="0"/>
              <a:t>ก็จะส่งอัพเดตของตัวเองให้ </a:t>
            </a:r>
            <a:r>
              <a:rPr lang="en-US" sz="3200" dirty="0" smtClean="0"/>
              <a:t>y </a:t>
            </a:r>
            <a:r>
              <a:rPr lang="th-TH" sz="3200" dirty="0" smtClean="0"/>
              <a:t>แล้ว </a:t>
            </a:r>
            <a:r>
              <a:rPr lang="en-US" sz="3200" dirty="0" smtClean="0"/>
              <a:t>y </a:t>
            </a:r>
            <a:r>
              <a:rPr lang="th-TH" sz="3200" dirty="0" smtClean="0"/>
              <a:t>ก็อัพเดตใหม่ค่าก็จะเพิ่มขึ้นเรื่อยๆ ส่งกันไปส่งกันมาจนค่าที่ได้นั้นจะแย่กว่าเส้นทางอื่น</a:t>
            </a:r>
            <a:r>
              <a:rPr lang="en-US" sz="3200" dirty="0" smtClean="0"/>
              <a:t> </a:t>
            </a:r>
            <a:r>
              <a:rPr lang="th-TH" sz="3200" dirty="0" smtClean="0"/>
              <a:t>ซึ่งก็คือ</a:t>
            </a:r>
            <a:r>
              <a:rPr lang="en-US" sz="3200" dirty="0" smtClean="0"/>
              <a:t> c(</a:t>
            </a:r>
            <a:r>
              <a:rPr lang="en-US" sz="3200" dirty="0" err="1" smtClean="0"/>
              <a:t>z,x</a:t>
            </a:r>
            <a:r>
              <a:rPr lang="en-US" sz="3200" dirty="0" smtClean="0"/>
              <a:t>) = 50</a:t>
            </a:r>
          </a:p>
          <a:p>
            <a:r>
              <a:rPr lang="th-TH" sz="3200" dirty="0" smtClean="0"/>
              <a:t>แล้วถ้าเกิด</a:t>
            </a:r>
            <a:r>
              <a:rPr lang="en-US" sz="3200" dirty="0" smtClean="0"/>
              <a:t> c(</a:t>
            </a:r>
            <a:r>
              <a:rPr lang="en-US" sz="3200" dirty="0" err="1" smtClean="0"/>
              <a:t>y,x</a:t>
            </a:r>
            <a:r>
              <a:rPr lang="en-US" sz="3200" dirty="0" smtClean="0"/>
              <a:t>) </a:t>
            </a:r>
            <a:r>
              <a:rPr lang="th-TH" sz="3200" dirty="0" smtClean="0"/>
              <a:t>และ </a:t>
            </a:r>
            <a:r>
              <a:rPr lang="en-US" sz="3200" dirty="0" smtClean="0"/>
              <a:t>c(</a:t>
            </a:r>
            <a:r>
              <a:rPr lang="en-US" sz="3200" dirty="0" err="1" smtClean="0"/>
              <a:t>z,x</a:t>
            </a:r>
            <a:r>
              <a:rPr lang="en-US" sz="3200" dirty="0" smtClean="0"/>
              <a:t>) </a:t>
            </a:r>
            <a:r>
              <a:rPr lang="th-TH" sz="3200" dirty="0" smtClean="0"/>
              <a:t>มีค่ามากเช่น </a:t>
            </a:r>
            <a:r>
              <a:rPr lang="en-US" sz="3200" dirty="0" smtClean="0"/>
              <a:t>10,000 </a:t>
            </a:r>
            <a:r>
              <a:rPr lang="th-TH" sz="3200" dirty="0" smtClean="0"/>
              <a:t>และ </a:t>
            </a:r>
            <a:r>
              <a:rPr lang="en-US" sz="3200" dirty="0" smtClean="0"/>
              <a:t>9</a:t>
            </a:r>
            <a:r>
              <a:rPr lang="en-US" sz="3200" dirty="0"/>
              <a:t>,</a:t>
            </a:r>
            <a:r>
              <a:rPr lang="en-US" sz="3200" dirty="0" smtClean="0"/>
              <a:t>999 </a:t>
            </a:r>
            <a:r>
              <a:rPr lang="th-TH" sz="3200" dirty="0" smtClean="0"/>
              <a:t>จะเกิดอะไรขึ้น</a:t>
            </a:r>
            <a:r>
              <a:rPr lang="en-US" sz="3200" dirty="0" smtClean="0"/>
              <a:t>?</a:t>
            </a:r>
          </a:p>
          <a:p>
            <a:r>
              <a:rPr lang="th-TH" sz="3200" dirty="0" smtClean="0"/>
              <a:t>เรียกปัญหานี้ว่า </a:t>
            </a:r>
            <a:r>
              <a:rPr lang="en-US" sz="3200" dirty="0" smtClean="0"/>
              <a:t>count-to-infinity problem</a:t>
            </a:r>
            <a:endParaRPr 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24001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LS </a:t>
            </a:r>
            <a:r>
              <a:rPr lang="en-US" sz="5400" dirty="0" err="1" smtClean="0"/>
              <a:t>vs</a:t>
            </a:r>
            <a:r>
              <a:rPr lang="en-US" sz="5400" dirty="0" smtClean="0"/>
              <a:t> DV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Link State</a:t>
            </a:r>
            <a:endParaRPr lang="th-TH" sz="3200" dirty="0" smtClean="0"/>
          </a:p>
          <a:p>
            <a:pPr lvl="1"/>
            <a:r>
              <a:rPr lang="th-TH" sz="3000" dirty="0" smtClean="0"/>
              <a:t>ต้องส่งข้อความอย่างน้อย </a:t>
            </a:r>
            <a:r>
              <a:rPr lang="en-US" sz="3000" dirty="0" smtClean="0"/>
              <a:t>O(</a:t>
            </a:r>
            <a:r>
              <a:rPr lang="en-US" sz="3000" dirty="0" err="1" smtClean="0"/>
              <a:t>n</a:t>
            </a:r>
            <a:r>
              <a:rPr lang="en-US" sz="3000" baseline="30000" dirty="0" err="1" smtClean="0"/>
              <a:t>E</a:t>
            </a:r>
            <a:r>
              <a:rPr lang="en-US" sz="3000" dirty="0" smtClean="0"/>
              <a:t>) </a:t>
            </a:r>
            <a:r>
              <a:rPr lang="th-TH" sz="3000" dirty="0" smtClean="0"/>
              <a:t>ข้อความในการค้นหาเส้นทาง โดยที่ </a:t>
            </a:r>
            <a:r>
              <a:rPr lang="en-US" sz="3000" dirty="0" smtClean="0"/>
              <a:t>n </a:t>
            </a:r>
            <a:r>
              <a:rPr lang="th-TH" sz="3000" dirty="0" smtClean="0"/>
              <a:t>คือจำนวนโหนดและ </a:t>
            </a:r>
            <a:r>
              <a:rPr lang="en-US" sz="3000" dirty="0" smtClean="0"/>
              <a:t>E </a:t>
            </a:r>
            <a:r>
              <a:rPr lang="th-TH" sz="3000" dirty="0" smtClean="0"/>
              <a:t>คือจำนวนลิ้งค์ในเครือข่าย</a:t>
            </a:r>
          </a:p>
          <a:p>
            <a:pPr lvl="1"/>
            <a:r>
              <a:rPr lang="th-TH" sz="3000" dirty="0" smtClean="0"/>
              <a:t>ถ้าจำนวนโหนดมากๆ การแก้ไขข้อมูลนั้นเป็นไปได้ช้า</a:t>
            </a:r>
          </a:p>
          <a:p>
            <a:r>
              <a:rPr lang="en-US" sz="3200" dirty="0" smtClean="0"/>
              <a:t>Distance Vector</a:t>
            </a:r>
          </a:p>
          <a:p>
            <a:pPr lvl="1"/>
            <a:r>
              <a:rPr lang="th-TH" sz="3000" dirty="0" smtClean="0"/>
              <a:t>ข้อความที่แลกเปลื่ยนกันเป็นเพียงระดับเพื่อนบ้านเท่านั้น</a:t>
            </a:r>
          </a:p>
          <a:p>
            <a:pPr lvl="1"/>
            <a:r>
              <a:rPr lang="th-TH" sz="3000" dirty="0" smtClean="0"/>
              <a:t>อาจเกิดปัญหา </a:t>
            </a:r>
            <a:r>
              <a:rPr lang="en-US" sz="3000" dirty="0" smtClean="0"/>
              <a:t>Routing loops </a:t>
            </a:r>
            <a:r>
              <a:rPr lang="th-TH" sz="3000" dirty="0" smtClean="0"/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22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Next Week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Virtual Circuit and Datagram Networks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Router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IP: Internet Protocol (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Datagram, IPv4, ICMP, IPv6)</a:t>
            </a:r>
          </a:p>
          <a:p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Routing Algorithms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Routing in the Internet</a:t>
            </a:r>
          </a:p>
          <a:p>
            <a:r>
              <a:rPr lang="en-US" sz="3000" dirty="0" smtClean="0"/>
              <a:t>Broadcast and Multicast Routing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7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Network Address Translation (NAT)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แก้ปัญหา </a:t>
            </a:r>
            <a:r>
              <a:rPr lang="en-US" sz="3200" dirty="0" smtClean="0"/>
              <a:t>IP </a:t>
            </a:r>
            <a:r>
              <a:rPr lang="th-TH" sz="3200" dirty="0" smtClean="0"/>
              <a:t>เดียวแต่ใช้หลายเครื่อง ทำให้ไม่จำเป็นต้องขอ </a:t>
            </a:r>
            <a:r>
              <a:rPr lang="en-US" sz="3200" dirty="0" smtClean="0"/>
              <a:t>IP </a:t>
            </a:r>
            <a:r>
              <a:rPr lang="th-TH" sz="3200" dirty="0" smtClean="0"/>
              <a:t>กับโฮสต์ทุกโฮสต์</a:t>
            </a:r>
          </a:p>
          <a:p>
            <a:r>
              <a:rPr lang="th-TH" sz="3200" dirty="0" smtClean="0"/>
              <a:t>ข้างนอกทั้งเครือข่ายจะเห็นเป็น </a:t>
            </a:r>
            <a:r>
              <a:rPr lang="en-US" sz="3200" dirty="0" smtClean="0"/>
              <a:t>IP </a:t>
            </a:r>
            <a:r>
              <a:rPr lang="th-TH" sz="3200" dirty="0" smtClean="0"/>
              <a:t>เดียวกัน</a:t>
            </a:r>
          </a:p>
          <a:p>
            <a:r>
              <a:rPr lang="th-TH" sz="3200" dirty="0" smtClean="0"/>
              <a:t>ใช้งาน </a:t>
            </a:r>
            <a:r>
              <a:rPr lang="en-US" sz="3200" dirty="0" smtClean="0"/>
              <a:t>Private IP </a:t>
            </a:r>
            <a:r>
              <a:rPr lang="th-TH" sz="3200" dirty="0" smtClean="0"/>
              <a:t>หรือ </a:t>
            </a:r>
            <a:r>
              <a:rPr lang="en-US" sz="3200" dirty="0" smtClean="0"/>
              <a:t>IP </a:t>
            </a:r>
            <a:r>
              <a:rPr lang="th-TH" sz="3200" dirty="0" smtClean="0"/>
              <a:t>ภายในได้</a:t>
            </a:r>
          </a:p>
          <a:p>
            <a:r>
              <a:rPr lang="th-TH" sz="3200" dirty="0" smtClean="0"/>
              <a:t>ในด้านความปลอดภัย ภายนอกจะไม่สามารถติดต่อกับโฮสต์ภายในได้ทันที เพราะภายนอกจะมองเห็นเป็นแค่ </a:t>
            </a:r>
            <a:r>
              <a:rPr lang="en-US" sz="3200" dirty="0" smtClean="0"/>
              <a:t>IP </a:t>
            </a:r>
            <a:r>
              <a:rPr lang="th-TH" sz="3200" dirty="0" smtClean="0"/>
              <a:t>เดียว</a:t>
            </a:r>
          </a:p>
        </p:txBody>
      </p:sp>
    </p:spTree>
    <p:extLst>
      <p:ext uri="{BB962C8B-B14F-4D97-AF65-F5344CB8AC3E}">
        <p14:creationId xmlns:p14="http://schemas.microsoft.com/office/powerpoint/2010/main" val="30413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Network 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NAT </a:t>
            </a:r>
            <a:r>
              <a:rPr lang="th-TH" sz="3200" dirty="0" smtClean="0"/>
              <a:t>ปกติแล้วทำงานที่เร้าเตอร์</a:t>
            </a:r>
            <a:endParaRPr lang="en-US" sz="3200" dirty="0" smtClean="0"/>
          </a:p>
          <a:p>
            <a:r>
              <a:rPr lang="th-TH" sz="3200" dirty="0" smtClean="0"/>
              <a:t>ทุกๆ </a:t>
            </a:r>
            <a:r>
              <a:rPr lang="en-US" sz="3200" dirty="0" smtClean="0"/>
              <a:t>datagram </a:t>
            </a:r>
            <a:r>
              <a:rPr lang="th-TH" sz="3200" dirty="0" smtClean="0"/>
              <a:t>ที่จะผ่าน</a:t>
            </a:r>
            <a:r>
              <a:rPr lang="en-US" sz="3200" dirty="0"/>
              <a:t> </a:t>
            </a:r>
            <a:r>
              <a:rPr lang="en-US" sz="3200" dirty="0" smtClean="0"/>
              <a:t>NAT </a:t>
            </a:r>
            <a:r>
              <a:rPr lang="th-TH" sz="3200" dirty="0" smtClean="0"/>
              <a:t>เร้าเตอร์นั้น จะถูกแทนที่ </a:t>
            </a:r>
            <a:r>
              <a:rPr lang="en-US" sz="3200" dirty="0" smtClean="0"/>
              <a:t>Source IP (LAN IP) </a:t>
            </a:r>
            <a:r>
              <a:rPr lang="th-TH" sz="3200" dirty="0" smtClean="0"/>
              <a:t>และ</a:t>
            </a:r>
            <a:r>
              <a:rPr lang="en-US" sz="3200" dirty="0"/>
              <a:t> </a:t>
            </a:r>
            <a:r>
              <a:rPr lang="en-US" sz="3200" dirty="0" smtClean="0"/>
              <a:t>Source Port </a:t>
            </a:r>
            <a:r>
              <a:rPr lang="th-TH" sz="3200" dirty="0" smtClean="0"/>
              <a:t>ด้วย </a:t>
            </a:r>
            <a:r>
              <a:rPr lang="en-US" sz="3200" dirty="0" smtClean="0"/>
              <a:t>IP </a:t>
            </a:r>
            <a:r>
              <a:rPr lang="th-TH" sz="3200" dirty="0" smtClean="0"/>
              <a:t>ของ</a:t>
            </a:r>
            <a:r>
              <a:rPr lang="en-US" sz="3200" dirty="0" smtClean="0"/>
              <a:t> NAT </a:t>
            </a:r>
            <a:r>
              <a:rPr lang="th-TH" sz="3200" dirty="0" smtClean="0"/>
              <a:t>เร้าเตอร์ </a:t>
            </a:r>
            <a:r>
              <a:rPr lang="en-US" sz="3200" dirty="0" smtClean="0"/>
              <a:t>(WAN IP) </a:t>
            </a:r>
            <a:r>
              <a:rPr lang="th-TH" sz="3200" dirty="0" smtClean="0"/>
              <a:t>และ หมายเลขพอร์ตใหม่</a:t>
            </a:r>
          </a:p>
          <a:p>
            <a:r>
              <a:rPr lang="th-TH" sz="3200" dirty="0" smtClean="0"/>
              <a:t>หมายเลขพอร์ตใหม่จะเป็นหมายเลขอะไรก็ได้ ซึ่ง </a:t>
            </a:r>
            <a:r>
              <a:rPr lang="en-US" sz="3200" dirty="0" smtClean="0"/>
              <a:t>NAT </a:t>
            </a:r>
            <a:r>
              <a:rPr lang="th-TH" sz="3200" dirty="0" smtClean="0"/>
              <a:t>เร้าเตอร์นั้นจะบันทึกลงไปใน </a:t>
            </a:r>
            <a:r>
              <a:rPr lang="en-US" sz="3200" dirty="0" smtClean="0"/>
              <a:t>NAT Translation Table </a:t>
            </a:r>
            <a:r>
              <a:rPr lang="th-TH" sz="3200" dirty="0" smtClean="0"/>
              <a:t>ทุกครั้งที่ตั้งใหม่</a:t>
            </a:r>
          </a:p>
          <a:p>
            <a:r>
              <a:rPr lang="th-TH" sz="3200" dirty="0" smtClean="0"/>
              <a:t>ในตาราง </a:t>
            </a:r>
            <a:r>
              <a:rPr lang="en-US" sz="3200" dirty="0" smtClean="0"/>
              <a:t>NAT </a:t>
            </a:r>
            <a:r>
              <a:rPr lang="th-TH" sz="3200" dirty="0" smtClean="0"/>
              <a:t>จะต้องจำทุกๆคู่ที่ได้จากการแปลง </a:t>
            </a:r>
            <a:r>
              <a:rPr lang="en-US" sz="3200" dirty="0" smtClean="0"/>
              <a:t>LAN IP </a:t>
            </a:r>
            <a:r>
              <a:rPr lang="th-TH" sz="3200" dirty="0" smtClean="0"/>
              <a:t>เป็น </a:t>
            </a:r>
            <a:r>
              <a:rPr lang="en-US" sz="3200" dirty="0" smtClean="0"/>
              <a:t>WAN IP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50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Network Address Translation (NAT)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70061"/>
              </p:ext>
            </p:extLst>
          </p:nvPr>
        </p:nvGraphicFramePr>
        <p:xfrm>
          <a:off x="2975062" y="2133600"/>
          <a:ext cx="8143699" cy="466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Image" r:id="rId3" imgW="13345920" imgH="7644240" progId="Photoshop.Image.13">
                  <p:embed/>
                </p:oleObj>
              </mc:Choice>
              <mc:Fallback>
                <p:oleObj name="Image" r:id="rId3" imgW="13345920" imgH="7644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5062" y="2133600"/>
                        <a:ext cx="8143699" cy="4664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3392" y="2653048"/>
            <a:ext cx="157286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LAN </a:t>
            </a:r>
            <a:r>
              <a:rPr lang="th-TH" sz="2800" dirty="0" smtClean="0"/>
              <a:t>ภายใน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17572" y="2653048"/>
            <a:ext cx="19255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WAN </a:t>
            </a:r>
            <a:r>
              <a:rPr lang="th-TH" sz="2800" dirty="0" smtClean="0"/>
              <a:t>ภายนอก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5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การใช้งาน </a:t>
            </a:r>
            <a:r>
              <a:rPr lang="en-US" sz="5400" dirty="0" smtClean="0"/>
              <a:t>NAT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หมายเลขพอร์ตมีขนาด </a:t>
            </a:r>
            <a:r>
              <a:rPr lang="en-US" sz="3200" dirty="0" smtClean="0"/>
              <a:t>16 Bit</a:t>
            </a:r>
            <a:r>
              <a:rPr lang="th-TH" sz="3200" dirty="0" smtClean="0"/>
              <a:t> หมายถึงรองรับได้ถึง </a:t>
            </a:r>
            <a:r>
              <a:rPr lang="en-US" sz="3200" dirty="0" smtClean="0"/>
              <a:t>6</a:t>
            </a:r>
            <a:r>
              <a:rPr lang="th-TH" sz="3200" dirty="0" smtClean="0"/>
              <a:t> หมื่นกว่า</a:t>
            </a:r>
            <a:r>
              <a:rPr lang="en-US" sz="3200" dirty="0" smtClean="0"/>
              <a:t> connection</a:t>
            </a:r>
            <a:endParaRPr lang="th-TH" sz="3200" dirty="0" smtClean="0"/>
          </a:p>
          <a:p>
            <a:r>
              <a:rPr lang="en-US" sz="3200" dirty="0" smtClean="0"/>
              <a:t>NAT </a:t>
            </a:r>
            <a:r>
              <a:rPr lang="th-TH" sz="3200" dirty="0" smtClean="0"/>
              <a:t>เร้าเตอร์จะต้องทำงานถึงชั้น</a:t>
            </a:r>
            <a:r>
              <a:rPr lang="en-US" sz="3200" dirty="0" smtClean="0"/>
              <a:t> Transport Layer </a:t>
            </a:r>
            <a:r>
              <a:rPr lang="th-TH" sz="3200" dirty="0" smtClean="0"/>
              <a:t>เพื่อจดจำหมายเลขพอร์ตของแต่ละ </a:t>
            </a:r>
            <a:r>
              <a:rPr lang="en-US" sz="3200" dirty="0" smtClean="0"/>
              <a:t>connection</a:t>
            </a:r>
          </a:p>
          <a:p>
            <a:r>
              <a:rPr lang="en-US" sz="3200" dirty="0" smtClean="0"/>
              <a:t>NAT </a:t>
            </a:r>
            <a:r>
              <a:rPr lang="th-TH" sz="3200" dirty="0" smtClean="0"/>
              <a:t>สามารถแก้ปัญหา </a:t>
            </a:r>
            <a:r>
              <a:rPr lang="en-US" sz="3200" dirty="0" smtClean="0"/>
              <a:t>IP Address </a:t>
            </a:r>
            <a:r>
              <a:rPr lang="th-TH" sz="3200" dirty="0" smtClean="0"/>
              <a:t>จริง (</a:t>
            </a:r>
            <a:r>
              <a:rPr lang="en-US" sz="3200" dirty="0" smtClean="0"/>
              <a:t>WAN IP</a:t>
            </a:r>
            <a:r>
              <a:rPr lang="th-TH" sz="3200" dirty="0" smtClean="0"/>
              <a:t>)</a:t>
            </a:r>
            <a:r>
              <a:rPr lang="en-US" sz="3200" dirty="0" smtClean="0"/>
              <a:t> </a:t>
            </a:r>
            <a:r>
              <a:rPr lang="th-TH" sz="3200" dirty="0" smtClean="0"/>
              <a:t>ไม่เพียงพอสำหรับทุกเครื่องในองค์กร แต่ปัญหานี้ก็สามารถแก้ได้โดยการใช้งาน </a:t>
            </a:r>
            <a:r>
              <a:rPr lang="en-US" sz="3200" dirty="0" smtClean="0"/>
              <a:t>IPv6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1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Internet Control Message Protocol (ICMP)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ใช้สำหรับการรายงานข้อผิดพลาดของ </a:t>
            </a:r>
            <a:r>
              <a:rPr lang="en-US" sz="3200" dirty="0" smtClean="0"/>
              <a:t>datagram</a:t>
            </a:r>
            <a:endParaRPr lang="th-TH" sz="3200" dirty="0" smtClean="0"/>
          </a:p>
          <a:p>
            <a:r>
              <a:rPr lang="th-TH" sz="3200" dirty="0" smtClean="0"/>
              <a:t>คำสั่ง </a:t>
            </a:r>
            <a:r>
              <a:rPr lang="en-US" sz="3200" dirty="0" smtClean="0"/>
              <a:t>“ping”</a:t>
            </a:r>
            <a:r>
              <a:rPr lang="th-TH" sz="3200" dirty="0" smtClean="0"/>
              <a:t> ก็ใช้งานโปรโตคอลนี้</a:t>
            </a:r>
          </a:p>
          <a:p>
            <a:r>
              <a:rPr lang="th-TH" sz="3200" dirty="0" smtClean="0"/>
              <a:t>ทำงานอยู่บนของ </a:t>
            </a:r>
            <a:r>
              <a:rPr lang="en-US" sz="3200" dirty="0" smtClean="0"/>
              <a:t>IP Header </a:t>
            </a:r>
            <a:r>
              <a:rPr lang="th-TH" sz="3200" dirty="0" smtClean="0"/>
              <a:t>อีกที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75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IPv6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หมายเลข </a:t>
            </a:r>
            <a:r>
              <a:rPr lang="en-US" sz="3200" dirty="0" smtClean="0"/>
              <a:t>IP </a:t>
            </a:r>
            <a:r>
              <a:rPr lang="th-TH" sz="3200" dirty="0" smtClean="0"/>
              <a:t>ที่มีได้ใน </a:t>
            </a:r>
            <a:r>
              <a:rPr lang="en-US" sz="3200" dirty="0" smtClean="0"/>
              <a:t>IPv4 </a:t>
            </a:r>
            <a:r>
              <a:rPr lang="th-TH" sz="3200" dirty="0" smtClean="0"/>
              <a:t>มีไม่เพียงพอต่อความต้องการ</a:t>
            </a:r>
          </a:p>
          <a:p>
            <a:r>
              <a:rPr lang="th-TH" sz="3200" dirty="0" smtClean="0"/>
              <a:t>ปรับแต่ให้ประมวลผลและการส่งต่อมีความรวดเร็วมากขึ้น</a:t>
            </a:r>
          </a:p>
          <a:p>
            <a:r>
              <a:rPr lang="th-TH" sz="3200" dirty="0" smtClean="0"/>
              <a:t>ออกแบบ </a:t>
            </a:r>
            <a:r>
              <a:rPr lang="en-US" sz="3200" dirty="0" smtClean="0"/>
              <a:t>Header </a:t>
            </a:r>
            <a:r>
              <a:rPr lang="th-TH" sz="3200" dirty="0" smtClean="0"/>
              <a:t>มาเพื่อรองรับ </a:t>
            </a:r>
            <a:r>
              <a:rPr lang="en-US" sz="3200" dirty="0" err="1" smtClean="0"/>
              <a:t>QoS</a:t>
            </a:r>
            <a:endParaRPr lang="en-US" sz="3200" dirty="0" smtClean="0"/>
          </a:p>
          <a:p>
            <a:r>
              <a:rPr lang="en-US" sz="3200" dirty="0" smtClean="0"/>
              <a:t>Header </a:t>
            </a:r>
            <a:r>
              <a:rPr lang="th-TH" sz="3200" dirty="0" smtClean="0"/>
              <a:t>มีขนาดเพิ่มขึ้นเป็น </a:t>
            </a:r>
            <a:r>
              <a:rPr lang="en-US" sz="3200" dirty="0" smtClean="0"/>
              <a:t>40 </a:t>
            </a:r>
            <a:r>
              <a:rPr lang="th-TH" sz="3200" dirty="0" smtClean="0"/>
              <a:t>ไบต์</a:t>
            </a:r>
          </a:p>
          <a:p>
            <a:r>
              <a:rPr lang="th-TH" sz="3200" dirty="0" smtClean="0"/>
              <a:t>ยกเลิกการแตก </a:t>
            </a:r>
            <a:r>
              <a:rPr lang="en-US" sz="3200" dirty="0" smtClean="0"/>
              <a:t>Datagram (IP Fragmentation)</a:t>
            </a:r>
            <a:endParaRPr lang="th-TH" sz="3200" dirty="0" smtClean="0"/>
          </a:p>
          <a:p>
            <a:r>
              <a:rPr lang="th-TH" sz="3200" dirty="0"/>
              <a:t>ไม่มี </a:t>
            </a:r>
            <a:r>
              <a:rPr lang="en-US" sz="3200" dirty="0"/>
              <a:t>Checksum: </a:t>
            </a:r>
            <a:r>
              <a:rPr lang="th-TH" sz="3200" dirty="0"/>
              <a:t>ลดเวลาในการประมวลผลของแต่ละ </a:t>
            </a:r>
            <a:r>
              <a:rPr lang="en-US" sz="3200" dirty="0" smtClean="0"/>
              <a:t>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2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9801</TotalTime>
  <Words>1639</Words>
  <Application>Microsoft Office PowerPoint</Application>
  <PresentationFormat>แบบจอกว้าง</PresentationFormat>
  <Paragraphs>189</Paragraphs>
  <Slides>35</Slides>
  <Notes>1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Cordia New</vt:lpstr>
      <vt:lpstr>DilleniaUPC</vt:lpstr>
      <vt:lpstr>Wingdings 3</vt:lpstr>
      <vt:lpstr>Wisp</vt:lpstr>
      <vt:lpstr>Image</vt:lpstr>
      <vt:lpstr>Chapter 8: Network Layer (2)</vt:lpstr>
      <vt:lpstr>Outline</vt:lpstr>
      <vt:lpstr>Block of Address</vt:lpstr>
      <vt:lpstr>Network Address Translation (NAT)</vt:lpstr>
      <vt:lpstr>Network Address Translation</vt:lpstr>
      <vt:lpstr>Network Address Translation (NAT)</vt:lpstr>
      <vt:lpstr>การใช้งาน NAT</vt:lpstr>
      <vt:lpstr>Internet Control Message Protocol (ICMP)</vt:lpstr>
      <vt:lpstr>IPv6</vt:lpstr>
      <vt:lpstr>IPv6 Datagram Format</vt:lpstr>
      <vt:lpstr>เปลี่ยนจาก IPv4 ไปเป็น IPv6</vt:lpstr>
      <vt:lpstr>Tunneling</vt:lpstr>
      <vt:lpstr>Outline</vt:lpstr>
      <vt:lpstr>Routing Algorithm</vt:lpstr>
      <vt:lpstr>Routing Algorithm และ Routing Protocol</vt:lpstr>
      <vt:lpstr>Graph</vt:lpstr>
      <vt:lpstr>Graph: costs</vt:lpstr>
      <vt:lpstr>Graph: costs</vt:lpstr>
      <vt:lpstr>ประเภทของ Routing Algorithm</vt:lpstr>
      <vt:lpstr>ประเภทของ Routing Algorithm</vt:lpstr>
      <vt:lpstr>Link State (LS) Routing Algorithm</vt:lpstr>
      <vt:lpstr>Dijkstra’s Algorithm Notation</vt:lpstr>
      <vt:lpstr>Link State Algorithm</vt:lpstr>
      <vt:lpstr>งานนำเสนอ PowerPoint</vt:lpstr>
      <vt:lpstr>Forwarding Table</vt:lpstr>
      <vt:lpstr>Link State Algorithm</vt:lpstr>
      <vt:lpstr>Distance Vector Algorithm</vt:lpstr>
      <vt:lpstr>Distance Vector Algorithm</vt:lpstr>
      <vt:lpstr>Distance Vector Algorithm</vt:lpstr>
      <vt:lpstr>DV Algorithm</vt:lpstr>
      <vt:lpstr>เมื่อ cost ของลิ้งค์มีการเปลี่ยนแปลงที่ดีขึ้น</vt:lpstr>
      <vt:lpstr>เมื่อ cost ของลิ้งค์แย่ลง (สูงขึ้น)</vt:lpstr>
      <vt:lpstr>Routing Loop</vt:lpstr>
      <vt:lpstr>LS vs DV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Kit</dc:creator>
  <cp:lastModifiedBy>Seiki Park</cp:lastModifiedBy>
  <cp:revision>705</cp:revision>
  <dcterms:created xsi:type="dcterms:W3CDTF">2015-08-14T08:50:47Z</dcterms:created>
  <dcterms:modified xsi:type="dcterms:W3CDTF">2017-04-30T16:30:21Z</dcterms:modified>
</cp:coreProperties>
</file>