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9"/>
  </p:notesMasterIdLst>
  <p:sldIdLst>
    <p:sldId id="29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F4D8B-CB74-4102-8F60-33388C9FB46C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6DF66-C70D-458B-86D3-B100CCF47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4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6DF66-C70D-458B-86D3-B100CCF47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0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E5F4-B8FD-421B-B451-390B014FD0E3}" type="datetime1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4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713F-F9C1-4181-9280-A831B5E382FF}" type="datetime1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4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0CF2-939D-4A8D-AC80-379772C77EE0}" type="datetime1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26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5740-3813-4B30-BBDB-8EAF59FF75B1}" type="datetime1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9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9F87-D541-4FE0-8AE0-164ED1B5E558}" type="datetime1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092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BC54-3AB3-4F2D-8506-748DFC9C14F4}" type="datetime1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9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A602D-E34F-42A8-A37B-CF23FD662D7F}" type="datetime1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8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52A35-C26C-43C9-BE9B-933FD54CDF1E}" type="datetime1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4E51-2CD6-4DC2-A523-12DA666431A0}" type="datetime1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0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5DD2-A0C3-464B-98C9-E9ED114E64F0}" type="datetime1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AD36-750A-4E28-9D08-9368BFE4C0DD}" type="datetime1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FC6-6842-42C2-A00C-532C1B565585}" type="datetime1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9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C1057-B2C2-40DA-968C-6E146C6CDBF1}" type="datetime1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E0199-6DAD-400F-914E-D33A69CA9CB9}" type="datetime1">
              <a:rPr lang="en-US" smtClean="0"/>
              <a:t>4/30/2017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19EA-4A96-43ED-87AA-3EA451449267}" type="datetime1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4EF1-3B7C-4362-85D4-BE404565A6E3}" type="datetime1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1DB12-34FD-405D-B38A-04C1D4731CA8}" type="datetime1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C7C6A0-2616-4E70-A561-57ACFCB87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9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11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9:</a:t>
            </a:r>
            <a:br>
              <a:rPr lang="en-US" dirty="0" smtClean="0"/>
            </a:br>
            <a:r>
              <a:rPr lang="en-US" dirty="0" smtClean="0"/>
              <a:t>Network Layer (3)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CS433 </a:t>
            </a:r>
            <a:r>
              <a:rPr lang="th-TH" sz="3600" dirty="0" smtClean="0"/>
              <a:t>เครือข่ายคอมพิวเตอร์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Advertisement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โหนด</a:t>
            </a:r>
            <a:r>
              <a:rPr lang="en-US" sz="3200" dirty="0" smtClean="0"/>
              <a:t> broadcast routing table </a:t>
            </a:r>
            <a:r>
              <a:rPr lang="th-TH" sz="3200" dirty="0" smtClean="0"/>
              <a:t>ให้กับเพื่อนบ้าน</a:t>
            </a:r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99460" y="2901245"/>
          <a:ext cx="7687463" cy="2770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Image" r:id="rId3" imgW="11733120" imgH="4228560" progId="Photoshop.Image.13">
                  <p:embed/>
                </p:oleObj>
              </mc:Choice>
              <mc:Fallback>
                <p:oleObj name="Image" r:id="rId3" imgW="11733120" imgH="42285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99460" y="2901245"/>
                        <a:ext cx="7687463" cy="2770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RIP: Link failure, Recovery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h-TH" sz="3200" dirty="0"/>
              <a:t>หากไม่ได้รับ </a:t>
            </a:r>
            <a:r>
              <a:rPr lang="en-US" sz="3200" dirty="0"/>
              <a:t>advertisement </a:t>
            </a:r>
            <a:r>
              <a:rPr lang="th-TH" sz="3200" dirty="0"/>
              <a:t>จากเพื่อนบ้านนานถึง </a:t>
            </a:r>
            <a:r>
              <a:rPr lang="en-US" sz="3200" dirty="0"/>
              <a:t>180 </a:t>
            </a:r>
            <a:r>
              <a:rPr lang="th-TH" sz="3200" dirty="0"/>
              <a:t>วินาที ให้เข้าใจตรงกันว่าเราไม่สามารถติดต่อเพื่อนบ้านนั้นได้แล้ว อาจจะเพราะเพื่อนบ้าน </a:t>
            </a:r>
            <a:r>
              <a:rPr lang="en-US" sz="3200" dirty="0"/>
              <a:t>down </a:t>
            </a:r>
            <a:r>
              <a:rPr lang="th-TH" sz="3200" dirty="0"/>
              <a:t>หรือไม่ก็ลิ้งค์เสีย</a:t>
            </a:r>
          </a:p>
          <a:p>
            <a:r>
              <a:rPr lang="th-TH" sz="3200" dirty="0" smtClean="0"/>
              <a:t>หลังจากตรวจพบแล้วก็จะส่ง </a:t>
            </a:r>
            <a:r>
              <a:rPr lang="en-US" sz="3200" dirty="0" smtClean="0"/>
              <a:t>advertisement </a:t>
            </a:r>
            <a:r>
              <a:rPr lang="th-TH" sz="3200" dirty="0" smtClean="0"/>
              <a:t>ใหม่ให้เพื่อนบ้าน</a:t>
            </a:r>
          </a:p>
          <a:p>
            <a:r>
              <a:rPr lang="th-TH" sz="3200" dirty="0" smtClean="0"/>
              <a:t>ถ้าเกิด</a:t>
            </a:r>
            <a:r>
              <a:rPr lang="en-US" sz="3200" dirty="0" smtClean="0"/>
              <a:t> routing table </a:t>
            </a:r>
            <a:r>
              <a:rPr lang="th-TH" sz="3200" dirty="0" smtClean="0"/>
              <a:t>ของเพื่อนบ้านมีการเปลี่ยนแปลงก็จะส่ง </a:t>
            </a:r>
            <a:r>
              <a:rPr lang="en-US" sz="3200" dirty="0" smtClean="0"/>
              <a:t>advertisement </a:t>
            </a:r>
            <a:r>
              <a:rPr lang="th-TH" sz="3200" dirty="0" smtClean="0"/>
              <a:t>ต่อๆ กันไป</a:t>
            </a:r>
          </a:p>
          <a:p>
            <a:r>
              <a:rPr lang="th-TH" sz="3200" dirty="0" smtClean="0"/>
              <a:t>เพื่อแก้ปัญหา </a:t>
            </a:r>
            <a:r>
              <a:rPr lang="en-US" sz="3200" dirty="0" smtClean="0"/>
              <a:t>routing loops, </a:t>
            </a:r>
            <a:r>
              <a:rPr lang="th-TH" sz="3200" dirty="0" smtClean="0"/>
              <a:t>ให้ </a:t>
            </a:r>
            <a:r>
              <a:rPr lang="en-US" sz="3200" dirty="0" smtClean="0"/>
              <a:t>Limit </a:t>
            </a:r>
            <a:r>
              <a:rPr lang="th-TH" sz="3200" dirty="0" smtClean="0"/>
              <a:t>จำนวน </a:t>
            </a:r>
            <a:r>
              <a:rPr lang="en-US" sz="3200" dirty="0" smtClean="0"/>
              <a:t>hop </a:t>
            </a:r>
            <a:r>
              <a:rPr lang="th-TH" sz="3200" dirty="0" smtClean="0"/>
              <a:t>ของการส่งต่อข้อมูล</a:t>
            </a:r>
          </a:p>
          <a:p>
            <a:r>
              <a:rPr lang="th-TH" sz="3200" dirty="0" smtClean="0"/>
              <a:t>หากไม่สามารถติดต่อกับ </a:t>
            </a:r>
            <a:r>
              <a:rPr lang="en-US" sz="3200" dirty="0" smtClean="0"/>
              <a:t>node </a:t>
            </a:r>
            <a:r>
              <a:rPr lang="th-TH" sz="3200" dirty="0" smtClean="0"/>
              <a:t>ใดได้ให้ใส่ </a:t>
            </a:r>
            <a:r>
              <a:rPr lang="en-US" sz="3200" dirty="0" smtClean="0"/>
              <a:t>hop count </a:t>
            </a:r>
            <a:r>
              <a:rPr lang="th-TH" sz="3200" dirty="0" smtClean="0"/>
              <a:t>เป็น </a:t>
            </a:r>
            <a:r>
              <a:rPr lang="en-US" sz="3200" dirty="0" smtClean="0"/>
              <a:t>16</a:t>
            </a:r>
            <a:r>
              <a:rPr lang="th-TH" sz="3200" dirty="0" smtClean="0"/>
              <a:t> เพื่อเป็นการระบุว่าไกลเกินไปที่จะติดต่อได้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RIP Table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RIP Table (Routing table) </a:t>
            </a:r>
            <a:r>
              <a:rPr lang="th-TH" sz="3200" dirty="0" smtClean="0"/>
              <a:t>จะถูกคำนวณที่ชั้น</a:t>
            </a:r>
            <a:r>
              <a:rPr lang="en-US" sz="3200" dirty="0" smtClean="0"/>
              <a:t> application layer </a:t>
            </a:r>
            <a:r>
              <a:rPr lang="th-TH" sz="3200" dirty="0" smtClean="0"/>
              <a:t>โดยใช้งาน </a:t>
            </a:r>
            <a:r>
              <a:rPr lang="en-US" sz="3200" dirty="0" smtClean="0"/>
              <a:t>UDP </a:t>
            </a:r>
            <a:r>
              <a:rPr lang="th-TH" sz="3200" dirty="0" smtClean="0"/>
              <a:t>ที่พอร์ต </a:t>
            </a:r>
            <a:r>
              <a:rPr lang="en-US" sz="3200" dirty="0" smtClean="0"/>
              <a:t>520 </a:t>
            </a:r>
            <a:r>
              <a:rPr lang="th-TH" sz="3200" dirty="0" smtClean="0"/>
              <a:t>ในการส่งข้อความระหว่างเร้าเตอร์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607106" y="3134607"/>
          <a:ext cx="6210639" cy="35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Image" r:id="rId3" imgW="8418960" imgH="4875840" progId="Photoshop.Image.13">
                  <p:embed/>
                </p:oleObj>
              </mc:Choice>
              <mc:Fallback>
                <p:oleObj name="Image" r:id="rId3" imgW="8418960" imgH="487584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7106" y="3134607"/>
                        <a:ext cx="6210639" cy="35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OSPF: Open Shortest Path First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sz="3200" dirty="0" smtClean="0"/>
              <a:t>พัฒนาต่อยอดมาจาก </a:t>
            </a:r>
            <a:r>
              <a:rPr lang="en-US" sz="3200" dirty="0" smtClean="0"/>
              <a:t>RIP</a:t>
            </a:r>
            <a:endParaRPr lang="th-TH" sz="3200" dirty="0" smtClean="0"/>
          </a:p>
          <a:p>
            <a:r>
              <a:rPr lang="th-TH" sz="3200" dirty="0" smtClean="0"/>
              <a:t>ใช้ </a:t>
            </a:r>
            <a:r>
              <a:rPr lang="en-US" sz="3200" dirty="0" smtClean="0"/>
              <a:t>Link-state </a:t>
            </a:r>
            <a:r>
              <a:rPr lang="th-TH" sz="3200" dirty="0" smtClean="0"/>
              <a:t>และ </a:t>
            </a:r>
            <a:r>
              <a:rPr lang="en-US" sz="3200" dirty="0" err="1" smtClean="0"/>
              <a:t>Dijkstra’s</a:t>
            </a:r>
            <a:r>
              <a:rPr lang="en-US" sz="3200" dirty="0" smtClean="0"/>
              <a:t> least-cost path algorithm</a:t>
            </a:r>
          </a:p>
          <a:p>
            <a:r>
              <a:rPr lang="th-TH" sz="3200" dirty="0" smtClean="0"/>
              <a:t>เร้าเตอร์มีโครงสร้างของทั้งเน็ตเวิร์ก</a:t>
            </a:r>
          </a:p>
          <a:p>
            <a:r>
              <a:rPr lang="en-US" sz="3200" dirty="0" smtClean="0"/>
              <a:t>Cost </a:t>
            </a:r>
            <a:r>
              <a:rPr lang="th-TH" sz="3200" dirty="0" smtClean="0"/>
              <a:t>ของแต่ละลิ้งค์จะต้องถูกกำหนดโดย </a:t>
            </a:r>
            <a:r>
              <a:rPr lang="en-US" sz="3200" dirty="0" smtClean="0"/>
              <a:t>admin </a:t>
            </a:r>
            <a:r>
              <a:rPr lang="th-TH" sz="3200" dirty="0" smtClean="0"/>
              <a:t>ของ </a:t>
            </a:r>
            <a:r>
              <a:rPr lang="en-US" sz="3200" dirty="0" smtClean="0"/>
              <a:t>AS </a:t>
            </a:r>
            <a:r>
              <a:rPr lang="th-TH" sz="3200" dirty="0" smtClean="0"/>
              <a:t>นั้น</a:t>
            </a:r>
          </a:p>
          <a:p>
            <a:r>
              <a:rPr lang="en-US" sz="3200" dirty="0" smtClean="0"/>
              <a:t>Admin </a:t>
            </a:r>
            <a:r>
              <a:rPr lang="th-TH" sz="3200" dirty="0" smtClean="0"/>
              <a:t>อาจจะตั้ง </a:t>
            </a:r>
            <a:r>
              <a:rPr lang="en-US" sz="3200" dirty="0" smtClean="0"/>
              <a:t>cost </a:t>
            </a:r>
            <a:r>
              <a:rPr lang="th-TH" sz="3200" dirty="0" smtClean="0"/>
              <a:t>ให้มีค่าเป็น </a:t>
            </a:r>
            <a:r>
              <a:rPr lang="en-US" sz="3200" dirty="0" smtClean="0"/>
              <a:t>1 </a:t>
            </a:r>
            <a:r>
              <a:rPr lang="th-TH" sz="3200" dirty="0" smtClean="0"/>
              <a:t>ก็จะกลายเป็น </a:t>
            </a:r>
            <a:r>
              <a:rPr lang="en-US" sz="3200" dirty="0" smtClean="0"/>
              <a:t>hop count </a:t>
            </a:r>
            <a:r>
              <a:rPr lang="th-TH" sz="3200" dirty="0" smtClean="0"/>
              <a:t>คล้ายๆ กับ </a:t>
            </a:r>
            <a:r>
              <a:rPr lang="en-US" sz="3200" dirty="0" smtClean="0"/>
              <a:t>RIP </a:t>
            </a:r>
            <a:r>
              <a:rPr lang="th-TH" sz="3200" dirty="0" smtClean="0"/>
              <a:t>หรืออาจจะตั้งค่า </a:t>
            </a:r>
            <a:r>
              <a:rPr lang="en-US" sz="3200" dirty="0" smtClean="0"/>
              <a:t>cost</a:t>
            </a:r>
            <a:r>
              <a:rPr lang="th-TH" sz="3200" dirty="0"/>
              <a:t> </a:t>
            </a:r>
            <a:r>
              <a:rPr lang="th-TH" sz="3200" dirty="0" smtClean="0"/>
              <a:t>ตามความเร็วของลิ้งค์ </a:t>
            </a:r>
            <a:r>
              <a:rPr lang="en-US" sz="3200" dirty="0" smtClean="0"/>
              <a:t>(</a:t>
            </a:r>
            <a:r>
              <a:rPr lang="th-TH" sz="3200" dirty="0" smtClean="0"/>
              <a:t>เช่น ลิ้งค์</a:t>
            </a:r>
            <a:r>
              <a:rPr lang="en-US" sz="3200" dirty="0" smtClean="0"/>
              <a:t>100Mbps</a:t>
            </a:r>
            <a:r>
              <a:rPr lang="th-TH" sz="3200" dirty="0" smtClean="0"/>
              <a:t> ก็จะมี</a:t>
            </a:r>
            <a:r>
              <a:rPr lang="en-US" sz="3200" dirty="0" smtClean="0"/>
              <a:t> cost </a:t>
            </a:r>
            <a:r>
              <a:rPr lang="th-TH" sz="3200" dirty="0" smtClean="0"/>
              <a:t>มากกว่าลิ้งค์ที่มีความเร็ว </a:t>
            </a:r>
            <a:r>
              <a:rPr lang="en-US" sz="3200" dirty="0" smtClean="0"/>
              <a:t>1Gbps)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OSPF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ด้านความปลอดภัย</a:t>
            </a:r>
            <a:r>
              <a:rPr lang="en-US" sz="3200" dirty="0" smtClean="0"/>
              <a:t>: </a:t>
            </a:r>
            <a:r>
              <a:rPr lang="th-TH" sz="3200" dirty="0" smtClean="0"/>
              <a:t>ข้อมูล </a:t>
            </a:r>
            <a:r>
              <a:rPr lang="en-US" sz="3200" dirty="0" smtClean="0"/>
              <a:t>OSPF message</a:t>
            </a:r>
            <a:r>
              <a:rPr lang="th-TH" sz="3200" dirty="0" smtClean="0"/>
              <a:t> ที่ส่งในระบบจะต้องมีการ ทำ </a:t>
            </a:r>
            <a:r>
              <a:rPr lang="en-US" sz="3200" dirty="0" smtClean="0"/>
              <a:t>authentication</a:t>
            </a:r>
            <a:r>
              <a:rPr lang="th-TH" sz="3200" dirty="0"/>
              <a:t> </a:t>
            </a:r>
            <a:r>
              <a:rPr lang="th-TH" sz="3200" dirty="0" smtClean="0"/>
              <a:t>เพื่อให้มั่นใจว่าข้อความนั้นถูกส่งมาจากผู้ส่งจริงๆ</a:t>
            </a:r>
          </a:p>
          <a:p>
            <a:r>
              <a:rPr lang="th-TH" sz="3200" dirty="0" smtClean="0"/>
              <a:t>มีการบันทึกเส้นทางที่มี </a:t>
            </a:r>
            <a:r>
              <a:rPr lang="en-US" sz="3200" dirty="0" smtClean="0"/>
              <a:t>cost </a:t>
            </a:r>
            <a:r>
              <a:rPr lang="th-TH" sz="3200" dirty="0" smtClean="0"/>
              <a:t>เท่ากันได้หลายเส้นทาง </a:t>
            </a:r>
            <a:r>
              <a:rPr lang="en-US" sz="3200" dirty="0" smtClean="0"/>
              <a:t>(RIP </a:t>
            </a:r>
            <a:r>
              <a:rPr lang="th-TH" sz="3200" dirty="0" smtClean="0"/>
              <a:t>บันทึกเพียงแค่เส้นทางเดียว</a:t>
            </a:r>
            <a:r>
              <a:rPr lang="en-US" sz="3200" dirty="0" smtClean="0"/>
              <a:t>)</a:t>
            </a:r>
          </a:p>
          <a:p>
            <a:r>
              <a:rPr lang="th-TH" sz="3200" dirty="0" smtClean="0"/>
              <a:t>รองรับการทำงาน </a:t>
            </a:r>
            <a:r>
              <a:rPr lang="en-US" sz="3200" dirty="0" smtClean="0"/>
              <a:t>Unicast </a:t>
            </a:r>
            <a:r>
              <a:rPr lang="th-TH" sz="3200" dirty="0" smtClean="0"/>
              <a:t>และ </a:t>
            </a:r>
            <a:r>
              <a:rPr lang="en-US" sz="3200" dirty="0" smtClean="0"/>
              <a:t>Multicast</a:t>
            </a:r>
            <a:r>
              <a:rPr lang="en-US" sz="3200" dirty="0"/>
              <a:t> </a:t>
            </a:r>
            <a:r>
              <a:rPr lang="en-US" sz="3200" dirty="0" smtClean="0"/>
              <a:t>(MOSPF)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Hierarchical OSPF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h-TH" sz="3200" dirty="0" smtClean="0"/>
              <a:t>แบ่งออกเป็นสองระดับ</a:t>
            </a:r>
            <a:r>
              <a:rPr lang="en-US" sz="3200" dirty="0" smtClean="0"/>
              <a:t>: Local Area, Backbone Area</a:t>
            </a:r>
          </a:p>
          <a:p>
            <a:r>
              <a:rPr lang="th-TH" sz="3200" dirty="0" smtClean="0"/>
              <a:t>ให้มองว่าใน </a:t>
            </a:r>
            <a:r>
              <a:rPr lang="en-US" sz="3200" dirty="0" smtClean="0"/>
              <a:t>local area </a:t>
            </a:r>
            <a:r>
              <a:rPr lang="th-TH" sz="3200" dirty="0" smtClean="0"/>
              <a:t>ก็คือ </a:t>
            </a:r>
            <a:r>
              <a:rPr lang="en-US" sz="3200" dirty="0" smtClean="0"/>
              <a:t>AS </a:t>
            </a:r>
            <a:r>
              <a:rPr lang="th-TH" sz="3200" dirty="0" smtClean="0"/>
              <a:t>นึงซึ่งจะมี </a:t>
            </a:r>
            <a:r>
              <a:rPr lang="en-US" sz="3200" dirty="0" smtClean="0"/>
              <a:t>gateway router </a:t>
            </a:r>
            <a:r>
              <a:rPr lang="th-TH" sz="3200" dirty="0" smtClean="0"/>
              <a:t>หรือในที่นี่จะเรียกว่า </a:t>
            </a:r>
            <a:r>
              <a:rPr lang="en-US" sz="3200" b="1" dirty="0" smtClean="0"/>
              <a:t>Area Border Router </a:t>
            </a:r>
            <a:r>
              <a:rPr lang="en-US" sz="3200" dirty="0" smtClean="0"/>
              <a:t>(</a:t>
            </a:r>
            <a:r>
              <a:rPr lang="en-US" sz="3200" b="1" dirty="0" smtClean="0"/>
              <a:t>ABR</a:t>
            </a:r>
            <a:r>
              <a:rPr lang="en-US" sz="3200" dirty="0" smtClean="0"/>
              <a:t>) </a:t>
            </a:r>
            <a:r>
              <a:rPr lang="th-TH" sz="3200" dirty="0" smtClean="0"/>
              <a:t>เป็นเร้าเตอร์เพื่อเชื่อมต่อกับ</a:t>
            </a:r>
            <a:r>
              <a:rPr lang="en-US" sz="3200" dirty="0"/>
              <a:t> </a:t>
            </a:r>
            <a:r>
              <a:rPr lang="en-US" sz="3200" dirty="0" smtClean="0"/>
              <a:t>backbone area</a:t>
            </a:r>
          </a:p>
          <a:p>
            <a:r>
              <a:rPr lang="th-TH" sz="3200" dirty="0" smtClean="0"/>
              <a:t>ใน </a:t>
            </a:r>
            <a:r>
              <a:rPr lang="en-US" sz="3200" dirty="0" smtClean="0"/>
              <a:t>backbone area </a:t>
            </a:r>
            <a:r>
              <a:rPr lang="th-TH" sz="3200" dirty="0" smtClean="0"/>
              <a:t>ก็จะมีหลายๆ </a:t>
            </a:r>
            <a:r>
              <a:rPr lang="en-US" sz="3200" dirty="0" smtClean="0"/>
              <a:t>ABR </a:t>
            </a:r>
            <a:r>
              <a:rPr lang="th-TH" sz="3200" dirty="0" smtClean="0"/>
              <a:t>ของ </a:t>
            </a:r>
            <a:r>
              <a:rPr lang="en-US" sz="3200" dirty="0" smtClean="0"/>
              <a:t>AS </a:t>
            </a:r>
            <a:r>
              <a:rPr lang="th-TH" sz="3200" dirty="0" smtClean="0"/>
              <a:t>ย่อยๆ ซึ่ง </a:t>
            </a:r>
            <a:r>
              <a:rPr lang="en-US" sz="3200" dirty="0" smtClean="0"/>
              <a:t>ABR </a:t>
            </a:r>
            <a:r>
              <a:rPr lang="th-TH" sz="3200" dirty="0" smtClean="0"/>
              <a:t>เหล่านั้นก็จะต้องผ่าน </a:t>
            </a:r>
            <a:r>
              <a:rPr lang="en-US" sz="3200" b="1" dirty="0" smtClean="0"/>
              <a:t>Backbone Router</a:t>
            </a:r>
          </a:p>
          <a:p>
            <a:r>
              <a:rPr lang="en-US" sz="3200" dirty="0" smtClean="0"/>
              <a:t>Backbone router </a:t>
            </a:r>
            <a:r>
              <a:rPr lang="th-TH" sz="3200" dirty="0" smtClean="0"/>
              <a:t>ก็จะเชื่อมต่อผ่าน </a:t>
            </a:r>
            <a:r>
              <a:rPr lang="en-US" sz="3200" b="1" dirty="0" smtClean="0"/>
              <a:t>Boundary Router </a:t>
            </a:r>
            <a:r>
              <a:rPr lang="th-TH" sz="3200" dirty="0" smtClean="0"/>
              <a:t>ซึ่งเป็นเหมือน </a:t>
            </a:r>
            <a:r>
              <a:rPr lang="en-US" sz="3200" dirty="0" smtClean="0"/>
              <a:t>gateway </a:t>
            </a:r>
            <a:r>
              <a:rPr lang="th-TH" sz="3200" dirty="0" smtClean="0"/>
              <a:t>ของ </a:t>
            </a:r>
            <a:r>
              <a:rPr lang="en-US" sz="3200" dirty="0" smtClean="0"/>
              <a:t>backbone area </a:t>
            </a:r>
            <a:r>
              <a:rPr lang="th-TH" sz="3200" dirty="0" smtClean="0"/>
              <a:t>ไว้เชื่อมต่อกับ </a:t>
            </a:r>
            <a:r>
              <a:rPr lang="en-US" sz="3200" dirty="0" smtClean="0"/>
              <a:t>AS </a:t>
            </a:r>
            <a:r>
              <a:rPr lang="th-TH" sz="3200" dirty="0" smtClean="0"/>
              <a:t>อื่นๆ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OSPF Backbone Area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329440" y="1905000"/>
          <a:ext cx="7434943" cy="4818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Image" r:id="rId3" imgW="10285560" imgH="6666480" progId="Photoshop.Image.13">
                  <p:embed/>
                </p:oleObj>
              </mc:Choice>
              <mc:Fallback>
                <p:oleObj name="Image" r:id="rId3" imgW="10285560" imgH="6666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29440" y="1905000"/>
                        <a:ext cx="7434943" cy="48185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2851" y="3001224"/>
            <a:ext cx="267413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ABR </a:t>
            </a:r>
            <a:r>
              <a:rPr lang="th-TH" dirty="0" smtClean="0"/>
              <a:t>ประกาศข้อมูลของ</a:t>
            </a:r>
          </a:p>
          <a:p>
            <a:pPr algn="ctr"/>
            <a:r>
              <a:rPr lang="en-US" dirty="0" smtClean="0"/>
              <a:t>AS </a:t>
            </a:r>
            <a:r>
              <a:rPr lang="th-TH" dirty="0" smtClean="0"/>
              <a:t>ย่อยๆ ให้แก่ </a:t>
            </a:r>
            <a:r>
              <a:rPr lang="en-US" dirty="0" smtClean="0"/>
              <a:t>AS </a:t>
            </a:r>
            <a:r>
              <a:rPr lang="th-TH" dirty="0" smtClean="0"/>
              <a:t>อื่นๆ</a:t>
            </a:r>
          </a:p>
          <a:p>
            <a:pPr algn="ctr"/>
            <a:r>
              <a:rPr lang="th-TH" dirty="0" smtClean="0"/>
              <a:t>ใน </a:t>
            </a:r>
            <a:r>
              <a:rPr lang="en-US" dirty="0" smtClean="0"/>
              <a:t>Backbone Area </a:t>
            </a:r>
            <a:r>
              <a:rPr lang="th-TH" dirty="0" smtClean="0"/>
              <a:t>เดียวกัน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3446981" y="3462889"/>
            <a:ext cx="1206662" cy="341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83640" y="1557635"/>
            <a:ext cx="3839513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Boundary Router </a:t>
            </a:r>
            <a:r>
              <a:rPr lang="th-TH" dirty="0" smtClean="0"/>
              <a:t>เป็นเหมือน </a:t>
            </a:r>
            <a:r>
              <a:rPr lang="en-US" dirty="0" smtClean="0"/>
              <a:t>Gateway</a:t>
            </a:r>
            <a:endParaRPr lang="th-TH" dirty="0" smtClean="0"/>
          </a:p>
          <a:p>
            <a:pPr algn="ctr"/>
            <a:r>
              <a:rPr lang="th-TH" dirty="0" smtClean="0"/>
              <a:t>ที่เชื่อมต่อกับ </a:t>
            </a:r>
            <a:r>
              <a:rPr lang="en-US" dirty="0" smtClean="0"/>
              <a:t>AS </a:t>
            </a:r>
            <a:r>
              <a:rPr lang="th-TH" dirty="0" smtClean="0"/>
              <a:t>อื่นๆที่ใหญ่กว่า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23153" y="1880800"/>
            <a:ext cx="683833" cy="6664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2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Inter-AS Routing Protocol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BGP</a:t>
            </a:r>
            <a:r>
              <a:rPr lang="en-US" sz="3200" dirty="0"/>
              <a:t>4</a:t>
            </a:r>
            <a:r>
              <a:rPr lang="en-US" sz="3200" dirty="0" smtClean="0"/>
              <a:t> (Border Gateway Protocol v4) </a:t>
            </a:r>
            <a:r>
              <a:rPr lang="th-TH" sz="3200" dirty="0" smtClean="0"/>
              <a:t>เป็นโปรโตคอลที่ใช้งานในปัจจุบันจริงๆ เพื่อเชื่อมโยง </a:t>
            </a:r>
            <a:r>
              <a:rPr lang="en-US" sz="3200" dirty="0" smtClean="0"/>
              <a:t>Internet </a:t>
            </a:r>
            <a:r>
              <a:rPr lang="th-TH" sz="3200" dirty="0" smtClean="0"/>
              <a:t>เข้าด้วยกัน</a:t>
            </a:r>
          </a:p>
          <a:p>
            <a:r>
              <a:rPr lang="th-TH" sz="3200" dirty="0" smtClean="0"/>
              <a:t>หน้าที่ของ </a:t>
            </a:r>
            <a:r>
              <a:rPr lang="en-US" sz="3200" dirty="0" smtClean="0"/>
              <a:t>BGP </a:t>
            </a:r>
            <a:r>
              <a:rPr lang="th-TH" sz="3200" dirty="0" smtClean="0"/>
              <a:t>คือ</a:t>
            </a:r>
          </a:p>
          <a:p>
            <a:pPr lvl="1"/>
            <a:r>
              <a:rPr lang="th-TH" sz="3000" dirty="0" smtClean="0"/>
              <a:t>แลกเปลี่ยนข้อมูล</a:t>
            </a:r>
            <a:r>
              <a:rPr lang="en-US" sz="3000" dirty="0" smtClean="0"/>
              <a:t> routing </a:t>
            </a:r>
            <a:r>
              <a:rPr lang="th-TH" sz="3000" dirty="0" smtClean="0"/>
              <a:t>กับ </a:t>
            </a:r>
            <a:r>
              <a:rPr lang="en-US" sz="3000" dirty="0" smtClean="0"/>
              <a:t>AS </a:t>
            </a:r>
            <a:r>
              <a:rPr lang="th-TH" sz="3000" dirty="0" smtClean="0"/>
              <a:t>เพื่อนบ้าน </a:t>
            </a:r>
            <a:r>
              <a:rPr lang="en-US" sz="3000" dirty="0" smtClean="0"/>
              <a:t>(</a:t>
            </a:r>
            <a:r>
              <a:rPr lang="en-US" sz="3000" dirty="0" err="1" smtClean="0"/>
              <a:t>eBGP</a:t>
            </a:r>
            <a:r>
              <a:rPr lang="en-US" sz="3000" dirty="0" smtClean="0"/>
              <a:t>)</a:t>
            </a:r>
            <a:endParaRPr lang="th-TH" sz="3000" dirty="0" smtClean="0"/>
          </a:p>
          <a:p>
            <a:pPr lvl="1"/>
            <a:r>
              <a:rPr lang="th-TH" sz="3000" dirty="0" smtClean="0"/>
              <a:t>ส่งข้อมูล </a:t>
            </a:r>
            <a:r>
              <a:rPr lang="en-US" sz="3000" dirty="0" smtClean="0"/>
              <a:t>routing </a:t>
            </a:r>
            <a:r>
              <a:rPr lang="th-TH" sz="3000" dirty="0" smtClean="0"/>
              <a:t>ที่ได้มาจาก </a:t>
            </a:r>
            <a:r>
              <a:rPr lang="en-US" sz="3000" dirty="0" smtClean="0"/>
              <a:t>AS </a:t>
            </a:r>
            <a:r>
              <a:rPr lang="th-TH" sz="3000" dirty="0" smtClean="0"/>
              <a:t>ด้านนอกไปให้เร้าเตอร์ภายใน </a:t>
            </a:r>
            <a:r>
              <a:rPr lang="en-US" sz="3000" dirty="0" smtClean="0"/>
              <a:t>(</a:t>
            </a:r>
            <a:r>
              <a:rPr lang="en-US" sz="3000" dirty="0" err="1" smtClean="0"/>
              <a:t>iBGP</a:t>
            </a:r>
            <a:r>
              <a:rPr lang="en-US" sz="3000" dirty="0" smtClean="0"/>
              <a:t>)</a:t>
            </a:r>
            <a:endParaRPr lang="th-TH" sz="3000" dirty="0" smtClean="0"/>
          </a:p>
          <a:p>
            <a:pPr lvl="1"/>
            <a:r>
              <a:rPr lang="th-TH" sz="3000" dirty="0" smtClean="0"/>
              <a:t>กำหนดเส้นทางที่ดีให้ </a:t>
            </a:r>
            <a:r>
              <a:rPr lang="en-US" sz="3000" dirty="0" smtClean="0"/>
              <a:t>AS </a:t>
            </a:r>
            <a:r>
              <a:rPr lang="th-TH" sz="3000" dirty="0" smtClean="0"/>
              <a:t>อื่นโดยใช้ข้อมูลและเงื่อนไข </a:t>
            </a:r>
            <a:r>
              <a:rPr lang="en-US" sz="3000" dirty="0" smtClean="0"/>
              <a:t>(</a:t>
            </a:r>
            <a:r>
              <a:rPr lang="th-TH" sz="3000" dirty="0" smtClean="0"/>
              <a:t>หรือนโยบาย</a:t>
            </a:r>
            <a:r>
              <a:rPr lang="en-US" sz="3000" dirty="0" smtClean="0"/>
              <a:t>, policy) </a:t>
            </a:r>
            <a:r>
              <a:rPr lang="th-TH" sz="3000" dirty="0" smtClean="0"/>
              <a:t>ที่มีอยู่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BGP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373188" y="1850711"/>
          <a:ext cx="10818812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Image" r:id="rId3" imgW="10818720" imgH="4342680" progId="Photoshop.Image.13">
                  <p:embed/>
                </p:oleObj>
              </mc:Choice>
              <mc:Fallback>
                <p:oleObj name="Image" r:id="rId3" imgW="10818720" imgH="4342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3188" y="1850711"/>
                        <a:ext cx="10818812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0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eBGP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BGP Session: BGP </a:t>
            </a:r>
            <a:r>
              <a:rPr lang="th-TH" sz="3200" dirty="0" smtClean="0"/>
              <a:t>เร้าเตอร์ </a:t>
            </a:r>
            <a:r>
              <a:rPr lang="en-US" sz="3200" dirty="0" smtClean="0"/>
              <a:t>2 </a:t>
            </a:r>
            <a:r>
              <a:rPr lang="th-TH" sz="3200" dirty="0" smtClean="0"/>
              <a:t>ตัวคู่กัน </a:t>
            </a:r>
            <a:r>
              <a:rPr lang="en-US" sz="3200" dirty="0" smtClean="0"/>
              <a:t>(Peers) </a:t>
            </a:r>
            <a:r>
              <a:rPr lang="th-TH" sz="3200" dirty="0" smtClean="0"/>
              <a:t>แลกเปลี่ยนข้อมูล </a:t>
            </a:r>
            <a:r>
              <a:rPr lang="en-US" sz="3200" dirty="0" smtClean="0"/>
              <a:t>routing </a:t>
            </a:r>
            <a:r>
              <a:rPr lang="th-TH" sz="3200" dirty="0" smtClean="0"/>
              <a:t>กันระหว่าง </a:t>
            </a:r>
            <a:r>
              <a:rPr lang="en-US" sz="3200" dirty="0" smtClean="0"/>
              <a:t>2</a:t>
            </a:r>
            <a:r>
              <a:rPr lang="th-TH" sz="3200" dirty="0" smtClean="0"/>
              <a:t> </a:t>
            </a:r>
            <a:r>
              <a:rPr lang="en-US" sz="3200" dirty="0" smtClean="0"/>
              <a:t>AS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841170" y="3285344"/>
          <a:ext cx="8663441" cy="3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Image" r:id="rId3" imgW="10818720" imgH="4342680" progId="Photoshop.Image.13">
                  <p:embed/>
                </p:oleObj>
              </mc:Choice>
              <mc:Fallback>
                <p:oleObj name="Image" r:id="rId3" imgW="10818720" imgH="4342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1170" y="3285344"/>
                        <a:ext cx="8663441" cy="347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4539343" y="3575958"/>
            <a:ext cx="767442" cy="767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05448" y="3704006"/>
            <a:ext cx="767442" cy="767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Outline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Virtual Circuit and Datagram Networks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Router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IP: Internet Protocol (</a:t>
            </a:r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Datagram, IPv4, ICMP, IPv6)</a:t>
            </a:r>
          </a:p>
          <a:p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Routing Algorithms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Routing in the Internet</a:t>
            </a:r>
          </a:p>
          <a:p>
            <a:r>
              <a:rPr lang="en-US" sz="3000" dirty="0" smtClean="0"/>
              <a:t>Broadcast and Multicast Routing</a:t>
            </a:r>
          </a:p>
          <a:p>
            <a:pPr lvl="1"/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eBGP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eBGP</a:t>
            </a:r>
            <a:r>
              <a:rPr lang="en-US" sz="3200" dirty="0" smtClean="0"/>
              <a:t> session </a:t>
            </a:r>
            <a:r>
              <a:rPr lang="th-TH" sz="3200" dirty="0" smtClean="0"/>
              <a:t>ระหว่าง </a:t>
            </a:r>
            <a:r>
              <a:rPr lang="en-US" sz="3200" dirty="0" smtClean="0"/>
              <a:t>3a </a:t>
            </a:r>
            <a:r>
              <a:rPr lang="th-TH" sz="3200" dirty="0" smtClean="0"/>
              <a:t>และ </a:t>
            </a:r>
            <a:r>
              <a:rPr lang="en-US" sz="3200" dirty="0" smtClean="0"/>
              <a:t>1c</a:t>
            </a:r>
          </a:p>
          <a:p>
            <a:pPr lvl="1"/>
            <a:r>
              <a:rPr lang="en-US" sz="3000" dirty="0" smtClean="0"/>
              <a:t>3a </a:t>
            </a:r>
            <a:r>
              <a:rPr lang="th-TH" sz="3000" dirty="0" smtClean="0"/>
              <a:t>ส่ง </a:t>
            </a:r>
            <a:r>
              <a:rPr lang="en-US" sz="3000" dirty="0" smtClean="0"/>
              <a:t>Prefix</a:t>
            </a:r>
            <a:r>
              <a:rPr lang="th-TH" sz="3000" dirty="0" smtClean="0"/>
              <a:t> </a:t>
            </a:r>
            <a:r>
              <a:rPr lang="en-US" sz="3000" dirty="0" smtClean="0"/>
              <a:t>(Network Address) </a:t>
            </a:r>
            <a:r>
              <a:rPr lang="th-TH" sz="3000" dirty="0" smtClean="0"/>
              <a:t>ของตัวเองไปยัง </a:t>
            </a:r>
            <a:r>
              <a:rPr lang="en-US" sz="3000" dirty="0" smtClean="0"/>
              <a:t>1c</a:t>
            </a:r>
          </a:p>
          <a:p>
            <a:pPr lvl="1"/>
            <a:r>
              <a:rPr lang="en-US" sz="3000" dirty="0" smtClean="0"/>
              <a:t>1c </a:t>
            </a:r>
            <a:r>
              <a:rPr lang="th-TH" sz="3000" dirty="0" smtClean="0"/>
              <a:t>เมื่อได้รับ </a:t>
            </a:r>
            <a:r>
              <a:rPr lang="en-US" sz="3000" dirty="0" smtClean="0"/>
              <a:t>prefix </a:t>
            </a:r>
            <a:r>
              <a:rPr lang="th-TH" sz="3000" dirty="0" smtClean="0"/>
              <a:t>ใหม่แล้วก็จะทำการปรับตาราง </a:t>
            </a:r>
            <a:r>
              <a:rPr lang="en-US" sz="3000" dirty="0" smtClean="0"/>
              <a:t>Forwarding Table </a:t>
            </a:r>
            <a:r>
              <a:rPr lang="th-TH" sz="3000" dirty="0" smtClean="0"/>
              <a:t>ของตนเอง</a:t>
            </a:r>
            <a:endParaRPr lang="en-US" sz="3000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" y="4629168"/>
          <a:ext cx="5551714" cy="2228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Image" r:id="rId3" imgW="10818720" imgH="4342680" progId="Photoshop.Image.13">
                  <p:embed/>
                </p:oleObj>
              </mc:Choice>
              <mc:Fallback>
                <p:oleObj name="Image" r:id="rId3" imgW="10818720" imgH="4342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4629168"/>
                        <a:ext cx="5551714" cy="2228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1094014" y="4849586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1" y="4931231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 smtClean="0"/>
              <a:t>iBGP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หลังจากที่ </a:t>
            </a:r>
            <a:r>
              <a:rPr lang="en-US" sz="3200" dirty="0" smtClean="0"/>
              <a:t>1c </a:t>
            </a:r>
            <a:r>
              <a:rPr lang="th-TH" sz="3200" dirty="0" smtClean="0"/>
              <a:t>ได้รับ </a:t>
            </a:r>
            <a:r>
              <a:rPr lang="en-US" sz="3200" dirty="0" smtClean="0"/>
              <a:t>prefix</a:t>
            </a:r>
            <a:r>
              <a:rPr lang="th-TH" sz="3200" dirty="0" smtClean="0"/>
              <a:t> ที่สามารถเข้าถึงได้ </a:t>
            </a:r>
            <a:r>
              <a:rPr lang="en-US" sz="3200" dirty="0" smtClean="0"/>
              <a:t>(</a:t>
            </a:r>
            <a:r>
              <a:rPr lang="th-TH" sz="3200" dirty="0" smtClean="0"/>
              <a:t>ข้อมูล </a:t>
            </a:r>
            <a:r>
              <a:rPr lang="en-US" sz="3200" dirty="0" smtClean="0"/>
              <a:t>Routing) </a:t>
            </a:r>
            <a:r>
              <a:rPr lang="th-TH" sz="3200" dirty="0" smtClean="0"/>
              <a:t>มาจาก </a:t>
            </a:r>
            <a:r>
              <a:rPr lang="en-US" sz="3200" dirty="0" smtClean="0"/>
              <a:t>3a</a:t>
            </a:r>
            <a:endParaRPr lang="th-TH" sz="3200" dirty="0" smtClean="0"/>
          </a:p>
          <a:p>
            <a:pPr lvl="1"/>
            <a:r>
              <a:rPr lang="en-US" sz="2800" dirty="0" smtClean="0"/>
              <a:t>1c </a:t>
            </a:r>
            <a:r>
              <a:rPr lang="th-TH" sz="2800" dirty="0" smtClean="0"/>
              <a:t>ก็กระจาย</a:t>
            </a:r>
            <a:r>
              <a:rPr lang="en-US" sz="2800" dirty="0" smtClean="0"/>
              <a:t> prefix </a:t>
            </a:r>
            <a:r>
              <a:rPr lang="th-TH" sz="2800" dirty="0" smtClean="0"/>
              <a:t>ไปเร้าเตอร์ทุกตัวใน </a:t>
            </a:r>
            <a:r>
              <a:rPr lang="en-US" sz="2800" dirty="0" smtClean="0"/>
              <a:t>AS1</a:t>
            </a:r>
            <a:r>
              <a:rPr lang="th-TH" sz="2800" dirty="0" smtClean="0"/>
              <a:t> ของตัวเอง</a:t>
            </a:r>
            <a:r>
              <a:rPr lang="en-US" sz="2800" dirty="0" smtClean="0"/>
              <a:t> </a:t>
            </a:r>
            <a:r>
              <a:rPr lang="th-TH" sz="2800" dirty="0" smtClean="0"/>
              <a:t>โดยใช้ </a:t>
            </a:r>
            <a:r>
              <a:rPr lang="en-US" sz="2800" dirty="0" err="1" smtClean="0"/>
              <a:t>iBGP</a:t>
            </a:r>
            <a:r>
              <a:rPr lang="en-US" sz="2800" dirty="0" smtClean="0"/>
              <a:t> </a:t>
            </a:r>
            <a:r>
              <a:rPr lang="th-TH" sz="2800" dirty="0" smtClean="0"/>
              <a:t>ภายใน </a:t>
            </a:r>
            <a:r>
              <a:rPr lang="en-US" sz="2800" dirty="0" smtClean="0"/>
              <a:t>AS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" y="4629168"/>
          <a:ext cx="5551714" cy="2228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Image" r:id="rId3" imgW="10818720" imgH="4342680" progId="Photoshop.Image.13">
                  <p:embed/>
                </p:oleObj>
              </mc:Choice>
              <mc:Fallback>
                <p:oleObj name="Image" r:id="rId3" imgW="10818720" imgH="4342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4629168"/>
                        <a:ext cx="5551714" cy="2228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286000" y="4931228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51806" y="53560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21373" y="5335647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45470" y="5797064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Path Attributes and BGP Routes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เมื่อ </a:t>
            </a:r>
            <a:r>
              <a:rPr lang="en-US" sz="3200" dirty="0" smtClean="0"/>
              <a:t>advertise </a:t>
            </a:r>
            <a:r>
              <a:rPr lang="th-TH" sz="3200" dirty="0" smtClean="0"/>
              <a:t>ข้อมูล </a:t>
            </a:r>
            <a:r>
              <a:rPr lang="en-US" sz="3000" dirty="0" smtClean="0"/>
              <a:t>Prefix (Network Address) </a:t>
            </a:r>
            <a:r>
              <a:rPr lang="th-TH" sz="3000" dirty="0" smtClean="0"/>
              <a:t>และ </a:t>
            </a:r>
            <a:r>
              <a:rPr lang="en-US" sz="3000" dirty="0" smtClean="0"/>
              <a:t>Attributes </a:t>
            </a:r>
            <a:r>
              <a:rPr lang="th-TH" sz="3000" dirty="0" smtClean="0"/>
              <a:t>ข้อมูลสองชุดนี้ก็จะกลายเป็น </a:t>
            </a:r>
            <a:r>
              <a:rPr lang="en-US" sz="3000" dirty="0" smtClean="0"/>
              <a:t>routes</a:t>
            </a:r>
          </a:p>
          <a:p>
            <a:r>
              <a:rPr lang="en-US" sz="3000" dirty="0" smtClean="0"/>
              <a:t>2 Attributes </a:t>
            </a:r>
            <a:r>
              <a:rPr lang="th-TH" sz="3000" dirty="0" smtClean="0"/>
              <a:t>สำคัญ</a:t>
            </a:r>
          </a:p>
          <a:p>
            <a:pPr lvl="1"/>
            <a:r>
              <a:rPr lang="en-US" sz="2800" dirty="0" smtClean="0"/>
              <a:t>AS-Path </a:t>
            </a:r>
            <a:r>
              <a:rPr lang="th-TH" sz="2800" dirty="0" smtClean="0"/>
              <a:t>คือเส้นทางที่ระบุว่าถ้าจะต้องไป </a:t>
            </a:r>
            <a:r>
              <a:rPr lang="en-US" sz="2800" dirty="0" smtClean="0"/>
              <a:t>prefix </a:t>
            </a:r>
            <a:r>
              <a:rPr lang="th-TH" sz="2800" dirty="0" smtClean="0"/>
              <a:t>นี้จะต้องผ่าน </a:t>
            </a:r>
            <a:r>
              <a:rPr lang="en-US" sz="2800" dirty="0" smtClean="0"/>
              <a:t>AS </a:t>
            </a:r>
            <a:r>
              <a:rPr lang="th-TH" sz="2800" dirty="0" smtClean="0"/>
              <a:t>ใดบ้าง</a:t>
            </a:r>
          </a:p>
          <a:p>
            <a:pPr lvl="1"/>
            <a:r>
              <a:rPr lang="en-US" sz="2800" dirty="0" smtClean="0"/>
              <a:t>Next-Hop </a:t>
            </a:r>
            <a:r>
              <a:rPr lang="th-TH" sz="2800" dirty="0" smtClean="0"/>
              <a:t>คือการระบุว่าถ้าจะต้องการติดต่อกับ </a:t>
            </a:r>
            <a:r>
              <a:rPr lang="en-US" sz="2800" dirty="0" smtClean="0"/>
              <a:t>prefix </a:t>
            </a:r>
            <a:r>
              <a:rPr lang="th-TH" sz="2800" dirty="0" smtClean="0"/>
              <a:t>ใดจะต้องส่ง </a:t>
            </a:r>
            <a:r>
              <a:rPr lang="en-US" sz="2800" dirty="0" smtClean="0"/>
              <a:t>packet </a:t>
            </a:r>
            <a:r>
              <a:rPr lang="th-TH" sz="2800" dirty="0" smtClean="0"/>
              <a:t>ไปที่ </a:t>
            </a:r>
            <a:r>
              <a:rPr lang="en-US" sz="2800" dirty="0" smtClean="0"/>
              <a:t>internal AS </a:t>
            </a:r>
            <a:r>
              <a:rPr lang="th-TH" sz="2800" dirty="0" smtClean="0"/>
              <a:t>เร้าเตอร์ตัวใด</a:t>
            </a:r>
          </a:p>
          <a:p>
            <a:r>
              <a:rPr lang="th-TH" sz="3000" dirty="0" smtClean="0"/>
              <a:t>มี </a:t>
            </a:r>
            <a:r>
              <a:rPr lang="en-US" sz="3000" dirty="0" smtClean="0"/>
              <a:t>Policy </a:t>
            </a:r>
            <a:r>
              <a:rPr lang="th-TH" sz="3000" dirty="0" smtClean="0"/>
              <a:t>เพื่อกำหนดสิทธิการ </a:t>
            </a:r>
            <a:r>
              <a:rPr lang="en-US" sz="3000" dirty="0" smtClean="0"/>
              <a:t>routing </a:t>
            </a:r>
            <a:r>
              <a:rPr lang="th-TH" sz="3000" dirty="0" smtClean="0"/>
              <a:t>เช่นไม่ส่งข้อมูลบางชนิดผ่าน </a:t>
            </a:r>
            <a:r>
              <a:rPr lang="en-US" sz="3000" dirty="0" smtClean="0"/>
              <a:t>AS </a:t>
            </a:r>
            <a:r>
              <a:rPr lang="th-TH" sz="3000" dirty="0" smtClean="0"/>
              <a:t>นี้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Next Hop</a:t>
            </a:r>
            <a:r>
              <a:rPr lang="th-TH" sz="5400" dirty="0" smtClean="0"/>
              <a:t> </a:t>
            </a:r>
            <a:r>
              <a:rPr lang="en-US" sz="5400" dirty="0" smtClean="0"/>
              <a:t>Attribute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0" y="2133600"/>
            <a:ext cx="4932362" cy="3777622"/>
          </a:xfrm>
        </p:spPr>
        <p:txBody>
          <a:bodyPr>
            <a:normAutofit/>
          </a:bodyPr>
          <a:lstStyle/>
          <a:p>
            <a:r>
              <a:rPr lang="th-TH" sz="3200" dirty="0" smtClean="0"/>
              <a:t>เมื่อมีมากกว่า </a:t>
            </a:r>
            <a:r>
              <a:rPr lang="en-US" sz="3200" dirty="0" smtClean="0"/>
              <a:t>1 peer </a:t>
            </a:r>
            <a:r>
              <a:rPr lang="th-TH" sz="3200" dirty="0" smtClean="0"/>
              <a:t>ระหว่าง สอง </a:t>
            </a:r>
            <a:r>
              <a:rPr lang="en-US" sz="3200" dirty="0" smtClean="0"/>
              <a:t>AS </a:t>
            </a:r>
            <a:r>
              <a:rPr lang="th-TH" sz="3200" dirty="0" smtClean="0"/>
              <a:t>จึงต้องมีการระบุว่าถ้าต้องการส่งข้อมูลไป </a:t>
            </a:r>
            <a:r>
              <a:rPr lang="en-US" sz="3200" dirty="0" smtClean="0"/>
              <a:t>prefix </a:t>
            </a:r>
            <a:r>
              <a:rPr lang="th-TH" sz="3200" dirty="0" smtClean="0"/>
              <a:t>ใดให้ใช้ </a:t>
            </a:r>
            <a:r>
              <a:rPr lang="en-US" sz="3200" dirty="0" smtClean="0"/>
              <a:t>ABR </a:t>
            </a:r>
            <a:r>
              <a:rPr lang="th-TH" sz="3200" dirty="0" smtClean="0"/>
              <a:t>ตัวใด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0" y="1685925"/>
          <a:ext cx="6572250" cy="517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Image" r:id="rId3" imgW="8761680" imgH="6895080" progId="Photoshop.Image.13">
                  <p:embed/>
                </p:oleObj>
              </mc:Choice>
              <mc:Fallback>
                <p:oleObj name="Image" r:id="rId3" imgW="8761680" imgH="6895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685925"/>
                        <a:ext cx="6572250" cy="517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4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BGP Route Selection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เร้าเตอร์คำนวณเส้นทางจากต้นทางไปยังปลายทาง โดยใช้ข้อมูลดังนี้</a:t>
            </a:r>
          </a:p>
          <a:p>
            <a:pPr lvl="1"/>
            <a:r>
              <a:rPr lang="en-US" sz="3000" dirty="0" smtClean="0"/>
              <a:t>Policy </a:t>
            </a:r>
            <a:r>
              <a:rPr lang="th-TH" sz="3000" dirty="0" smtClean="0"/>
              <a:t>ดูตามนโยบายที่ </a:t>
            </a:r>
            <a:r>
              <a:rPr lang="en-US" sz="3000" dirty="0" smtClean="0"/>
              <a:t>admin </a:t>
            </a:r>
            <a:r>
              <a:rPr lang="th-TH" sz="3000" dirty="0" smtClean="0"/>
              <a:t>ของ </a:t>
            </a:r>
            <a:r>
              <a:rPr lang="en-US" sz="3000" dirty="0" smtClean="0"/>
              <a:t>AS </a:t>
            </a:r>
            <a:r>
              <a:rPr lang="th-TH" sz="3000" dirty="0" smtClean="0"/>
              <a:t>ตั้งไว้</a:t>
            </a:r>
            <a:endParaRPr lang="en-US" sz="3000" dirty="0" smtClean="0"/>
          </a:p>
          <a:p>
            <a:pPr lvl="1"/>
            <a:r>
              <a:rPr lang="en-US" sz="3000" dirty="0" smtClean="0"/>
              <a:t>Shortest AS-Path</a:t>
            </a:r>
            <a:r>
              <a:rPr lang="th-TH" sz="3000" dirty="0" smtClean="0"/>
              <a:t> เส้นทางที่สั้นที่สุด</a:t>
            </a:r>
          </a:p>
          <a:p>
            <a:pPr lvl="1"/>
            <a:r>
              <a:rPr lang="en-US" sz="3000" dirty="0" smtClean="0"/>
              <a:t>Closest Next-Hop Router</a:t>
            </a:r>
            <a:r>
              <a:rPr lang="th-TH" sz="3000" dirty="0" smtClean="0"/>
              <a:t> ส่งให้เร้าเตอร์ตัวที่อยู่ใกล้ที่สุด</a:t>
            </a:r>
          </a:p>
          <a:p>
            <a:pPr lvl="1"/>
            <a:r>
              <a:rPr lang="th-TH" sz="3000" dirty="0" smtClean="0"/>
              <a:t>และอาจจะมีเงื่อนไขอื่นๆ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BGP Messages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200" dirty="0" smtClean="0"/>
              <a:t>ข้อความที่ </a:t>
            </a:r>
            <a:r>
              <a:rPr lang="en-US" sz="3200" dirty="0" smtClean="0"/>
              <a:t>BGP </a:t>
            </a:r>
            <a:r>
              <a:rPr lang="th-TH" sz="3200" dirty="0" smtClean="0"/>
              <a:t>ใช้ในการแลกเปลี่ยนข้อมูลระหว่าง </a:t>
            </a:r>
            <a:r>
              <a:rPr lang="en-US" sz="3200" dirty="0" smtClean="0"/>
              <a:t>Peer (</a:t>
            </a:r>
            <a:r>
              <a:rPr lang="th-TH" sz="3200" dirty="0" smtClean="0"/>
              <a:t>ผ่าน </a:t>
            </a:r>
            <a:r>
              <a:rPr lang="en-US" sz="3200" dirty="0" smtClean="0"/>
              <a:t>TCP)</a:t>
            </a:r>
          </a:p>
          <a:p>
            <a:r>
              <a:rPr lang="th-TH" sz="3200" dirty="0" smtClean="0"/>
              <a:t>ข้อความ </a:t>
            </a:r>
            <a:r>
              <a:rPr lang="en-US" sz="3200" dirty="0" smtClean="0"/>
              <a:t>BGP</a:t>
            </a:r>
          </a:p>
          <a:p>
            <a:pPr lvl="1"/>
            <a:r>
              <a:rPr lang="en-US" sz="3000" dirty="0" smtClean="0"/>
              <a:t>OPEN: </a:t>
            </a:r>
            <a:r>
              <a:rPr lang="th-TH" sz="3000" dirty="0" smtClean="0"/>
              <a:t>คือข้อความขอเปิดการเชื่อมต่อใช้งาน </a:t>
            </a:r>
            <a:r>
              <a:rPr lang="en-US" sz="3000" dirty="0" smtClean="0"/>
              <a:t>BGP </a:t>
            </a:r>
            <a:r>
              <a:rPr lang="th-TH" sz="3000" dirty="0" smtClean="0"/>
              <a:t>ไปยังคู่ </a:t>
            </a:r>
            <a:r>
              <a:rPr lang="en-US" sz="3000" dirty="0" smtClean="0"/>
              <a:t>peer</a:t>
            </a:r>
          </a:p>
          <a:p>
            <a:pPr lvl="1"/>
            <a:r>
              <a:rPr lang="en-US" sz="3000" dirty="0" smtClean="0"/>
              <a:t>UPDATE: </a:t>
            </a:r>
            <a:r>
              <a:rPr lang="th-TH" sz="3000" dirty="0" smtClean="0"/>
              <a:t>แจ้งเส้นทาง </a:t>
            </a:r>
            <a:r>
              <a:rPr lang="en-US" sz="3000" dirty="0" smtClean="0"/>
              <a:t>routing </a:t>
            </a:r>
            <a:r>
              <a:rPr lang="th-TH" sz="3000" dirty="0" smtClean="0"/>
              <a:t>ใหม่หรือยกเลิกเส้นทางเก่า</a:t>
            </a:r>
          </a:p>
          <a:p>
            <a:pPr lvl="1"/>
            <a:r>
              <a:rPr lang="en-US" sz="3000" dirty="0" smtClean="0"/>
              <a:t>KEEPALIVE: </a:t>
            </a:r>
            <a:r>
              <a:rPr lang="th-TH" sz="3000" dirty="0" smtClean="0"/>
              <a:t>เป็นข้อความที่รักษาการเชื่อมต่อเพื่อบอกว่ายังอยู่</a:t>
            </a:r>
          </a:p>
          <a:p>
            <a:pPr lvl="1"/>
            <a:r>
              <a:rPr lang="en-US" sz="3000" dirty="0" smtClean="0"/>
              <a:t>NOTIFICATION: </a:t>
            </a:r>
            <a:r>
              <a:rPr lang="th-TH" sz="3000" dirty="0" smtClean="0"/>
              <a:t>รายงานข้อผิดพลาดของ ข้อความ</a:t>
            </a:r>
            <a:r>
              <a:rPr lang="en-US" sz="3000" dirty="0" smtClean="0"/>
              <a:t> BGP </a:t>
            </a:r>
            <a:r>
              <a:rPr lang="th-TH" sz="3000" dirty="0" smtClean="0"/>
              <a:t>อื่นๆ และใช้ในการปิดการเชื่อมต่อ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BGP Routing Policy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09902" y="2133600"/>
          <a:ext cx="1081881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Image" r:id="rId3" imgW="10818720" imgH="4114080" progId="Photoshop.Image.13">
                  <p:embed/>
                </p:oleObj>
              </mc:Choice>
              <mc:Fallback>
                <p:oleObj name="Image" r:id="rId3" imgW="10818720" imgH="4114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9902" y="2133600"/>
                        <a:ext cx="10818812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091585" y="2416628"/>
            <a:ext cx="2021707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th-TH" dirty="0" smtClean="0"/>
              <a:t>เป็นลูกค้าของทั้ง </a:t>
            </a:r>
            <a:r>
              <a:rPr lang="en-US" dirty="0" smtClean="0"/>
              <a:t>B </a:t>
            </a:r>
            <a:r>
              <a:rPr lang="th-TH" dirty="0" smtClean="0"/>
              <a:t>และ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24556" y="5339722"/>
            <a:ext cx="317747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จะเห็นได้ว่า </a:t>
            </a:r>
            <a:r>
              <a:rPr lang="en-US" dirty="0" smtClean="0"/>
              <a:t>B </a:t>
            </a:r>
            <a:r>
              <a:rPr lang="th-TH" dirty="0" smtClean="0"/>
              <a:t>สามารถส่งข้อมูลไปที่ </a:t>
            </a:r>
            <a:r>
              <a:rPr lang="en-US" dirty="0" smtClean="0"/>
              <a:t>C </a:t>
            </a:r>
            <a:r>
              <a:rPr lang="th-TH" dirty="0" smtClean="0"/>
              <a:t>ผ่าน </a:t>
            </a:r>
            <a:r>
              <a:rPr lang="en-US" dirty="0" smtClean="0"/>
              <a:t>X </a:t>
            </a:r>
            <a:r>
              <a:rPr lang="th-TH" dirty="0" smtClean="0"/>
              <a:t>ได้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4556" y="5795486"/>
            <a:ext cx="381386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X </a:t>
            </a:r>
            <a:r>
              <a:rPr lang="th-TH" dirty="0" smtClean="0"/>
              <a:t>ควรจะตั้ง </a:t>
            </a:r>
            <a:r>
              <a:rPr lang="en-US" dirty="0" smtClean="0"/>
              <a:t>Policy </a:t>
            </a:r>
            <a:r>
              <a:rPr lang="th-TH" dirty="0" smtClean="0"/>
              <a:t>ไม่ให้ </a:t>
            </a:r>
            <a:r>
              <a:rPr lang="en-US" dirty="0" smtClean="0"/>
              <a:t>B </a:t>
            </a:r>
            <a:r>
              <a:rPr lang="th-TH" dirty="0" smtClean="0"/>
              <a:t>ส่งข้อมูลไป </a:t>
            </a:r>
            <a:r>
              <a:rPr lang="en-US" dirty="0" smtClean="0"/>
              <a:t>C </a:t>
            </a:r>
            <a:r>
              <a:rPr lang="th-TH" dirty="0" smtClean="0"/>
              <a:t>โดยผ่าน </a:t>
            </a:r>
            <a:r>
              <a:rPr lang="en-US" dirty="0" smtClean="0"/>
              <a:t>X</a:t>
            </a:r>
            <a:endParaRPr lang="th-TH" dirty="0"/>
          </a:p>
          <a:p>
            <a:r>
              <a:rPr lang="th-TH" dirty="0" smtClean="0"/>
              <a:t>ก็คือ</a:t>
            </a:r>
            <a:r>
              <a:rPr lang="en-US" dirty="0" smtClean="0"/>
              <a:t> X</a:t>
            </a:r>
            <a:r>
              <a:rPr lang="th-TH" dirty="0" smtClean="0"/>
              <a:t> ไม่ควรบอก </a:t>
            </a:r>
            <a:r>
              <a:rPr lang="en-US" dirty="0" smtClean="0"/>
              <a:t>B </a:t>
            </a:r>
            <a:r>
              <a:rPr lang="th-TH" dirty="0" smtClean="0"/>
              <a:t>ว่าเชื่อมต่อกับ </a:t>
            </a:r>
            <a:r>
              <a:rPr lang="en-US" dirty="0" smtClean="0"/>
              <a:t>C </a:t>
            </a:r>
            <a:r>
              <a:rPr lang="th-TH" dirty="0" smtClean="0"/>
              <a:t>อยู่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BGP Routing Policy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084" y="2721429"/>
            <a:ext cx="8915400" cy="3777622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825193" y="2141717"/>
          <a:ext cx="1081881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Image" r:id="rId3" imgW="10818720" imgH="4114080" progId="Photoshop.Image.13">
                  <p:embed/>
                </p:oleObj>
              </mc:Choice>
              <mc:Fallback>
                <p:oleObj name="Image" r:id="rId3" imgW="10818720" imgH="41140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193" y="2141717"/>
                        <a:ext cx="10818812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3282" y="2703209"/>
            <a:ext cx="262604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1. A </a:t>
            </a:r>
            <a:r>
              <a:rPr lang="th-TH" dirty="0" smtClean="0"/>
              <a:t>ประกาศเส้นทาง </a:t>
            </a:r>
            <a:r>
              <a:rPr lang="en-US" dirty="0" smtClean="0"/>
              <a:t>A-W </a:t>
            </a:r>
            <a:r>
              <a:rPr lang="th-TH" dirty="0" smtClean="0"/>
              <a:t>ไปยัง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57014" y="2109563"/>
            <a:ext cx="280557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2. B </a:t>
            </a:r>
            <a:r>
              <a:rPr lang="th-TH" dirty="0" smtClean="0"/>
              <a:t>ประกาศเส้นทาง </a:t>
            </a:r>
            <a:r>
              <a:rPr lang="en-US" dirty="0" smtClean="0"/>
              <a:t>B-A-W </a:t>
            </a:r>
            <a:r>
              <a:rPr lang="th-TH" dirty="0" smtClean="0"/>
              <a:t>ไปยัง </a:t>
            </a:r>
            <a:r>
              <a:rPr lang="en-US" dirty="0" smtClean="0"/>
              <a:t>X</a:t>
            </a:r>
            <a:endParaRPr lang="th-TH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900841" y="5096824"/>
            <a:ext cx="5054589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[</a:t>
            </a:r>
            <a:r>
              <a:rPr lang="th-TH" sz="2000" dirty="0" smtClean="0"/>
              <a:t>คำถาม</a:t>
            </a:r>
            <a:r>
              <a:rPr lang="en-US" sz="2000" dirty="0" smtClean="0"/>
              <a:t>]</a:t>
            </a:r>
            <a:r>
              <a:rPr lang="th-TH" sz="2000" dirty="0" smtClean="0"/>
              <a:t> </a:t>
            </a:r>
            <a:r>
              <a:rPr lang="en-US" sz="2000" dirty="0" smtClean="0"/>
              <a:t>B </a:t>
            </a:r>
            <a:r>
              <a:rPr lang="th-TH" sz="2000" dirty="0" smtClean="0"/>
              <a:t>ควรจะบอก </a:t>
            </a:r>
            <a:r>
              <a:rPr lang="en-US" sz="2000" dirty="0" smtClean="0"/>
              <a:t>C </a:t>
            </a:r>
            <a:r>
              <a:rPr lang="th-TH" sz="2000" dirty="0" smtClean="0"/>
              <a:t>ว่า </a:t>
            </a:r>
            <a:r>
              <a:rPr lang="en-US" sz="2000" dirty="0" smtClean="0"/>
              <a:t>B </a:t>
            </a:r>
            <a:r>
              <a:rPr lang="th-TH" sz="2000" dirty="0" smtClean="0"/>
              <a:t>มีเส้นทางไป </a:t>
            </a:r>
            <a:r>
              <a:rPr lang="en-US" sz="2000" dirty="0" smtClean="0"/>
              <a:t>W </a:t>
            </a:r>
            <a:r>
              <a:rPr lang="th-TH" sz="2000" dirty="0" smtClean="0"/>
              <a:t>หรือไม่</a:t>
            </a:r>
            <a:r>
              <a:rPr lang="en-US" sz="2000" dirty="0" smtClean="0"/>
              <a:t>?</a:t>
            </a:r>
          </a:p>
          <a:p>
            <a:r>
              <a:rPr lang="en-US" sz="2000" dirty="0" smtClean="0"/>
              <a:t>- </a:t>
            </a:r>
            <a:r>
              <a:rPr lang="th-TH" sz="2000" dirty="0" smtClean="0"/>
              <a:t>เมื่อมีการใช้งานเส้นทาง </a:t>
            </a:r>
            <a:r>
              <a:rPr lang="en-US" sz="2000" dirty="0" smtClean="0"/>
              <a:t>C-B-A-W </a:t>
            </a:r>
            <a:r>
              <a:rPr lang="th-TH" sz="2000" dirty="0" smtClean="0"/>
              <a:t>แล้ว </a:t>
            </a:r>
            <a:r>
              <a:rPr lang="en-US" sz="2000" dirty="0" smtClean="0"/>
              <a:t>B </a:t>
            </a:r>
            <a:r>
              <a:rPr lang="th-TH" sz="2000" dirty="0" smtClean="0"/>
              <a:t>จะไม่ได้ค่าบริการจาก </a:t>
            </a:r>
            <a:r>
              <a:rPr lang="en-US" sz="2000" dirty="0" smtClean="0"/>
              <a:t>C</a:t>
            </a:r>
          </a:p>
          <a:p>
            <a:r>
              <a:rPr lang="th-TH" sz="2000" dirty="0" smtClean="0"/>
              <a:t>เพราะฉนั้น </a:t>
            </a:r>
            <a:r>
              <a:rPr lang="en-US" sz="2000" dirty="0" smtClean="0"/>
              <a:t>B </a:t>
            </a:r>
            <a:r>
              <a:rPr lang="th-TH" sz="2000" dirty="0" smtClean="0"/>
              <a:t>ก็คงไม่ต้องการให้ </a:t>
            </a:r>
            <a:r>
              <a:rPr lang="en-US" sz="2000" dirty="0" smtClean="0"/>
              <a:t>C </a:t>
            </a:r>
            <a:r>
              <a:rPr lang="th-TH" sz="2000" dirty="0" smtClean="0"/>
              <a:t>มาใช้เส้นทางผ่าน </a:t>
            </a:r>
            <a:r>
              <a:rPr lang="en-US" sz="2000" smtClean="0"/>
              <a:t>B</a:t>
            </a:r>
            <a:endParaRPr lang="th-TH" sz="2000" dirty="0" smtClean="0"/>
          </a:p>
          <a:p>
            <a:r>
              <a:rPr lang="en-US" sz="2000" dirty="0" smtClean="0"/>
              <a:t>-</a:t>
            </a:r>
            <a:r>
              <a:rPr lang="th-TH" sz="2000" dirty="0" smtClean="0"/>
              <a:t> </a:t>
            </a:r>
            <a:r>
              <a:rPr lang="en-US" sz="2000" dirty="0" smtClean="0"/>
              <a:t>C </a:t>
            </a:r>
            <a:r>
              <a:rPr lang="th-TH" sz="2000" dirty="0" smtClean="0"/>
              <a:t>ควรจะใช้เส้นทาง </a:t>
            </a:r>
            <a:r>
              <a:rPr lang="en-US" sz="2000" dirty="0" smtClean="0"/>
              <a:t>C-A-W </a:t>
            </a:r>
            <a:r>
              <a:rPr lang="th-TH" sz="2000" dirty="0" smtClean="0"/>
              <a:t>ตรงๆ</a:t>
            </a:r>
            <a:endParaRPr lang="en-US" sz="20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0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ทำไมจึงต้องแบ่ง </a:t>
            </a:r>
            <a:r>
              <a:rPr lang="en-US" sz="5400" dirty="0" smtClean="0"/>
              <a:t>Intra-AS, Inter-AS?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134702" cy="3777622"/>
          </a:xfrm>
        </p:spPr>
        <p:txBody>
          <a:bodyPr>
            <a:normAutofit/>
          </a:bodyPr>
          <a:lstStyle/>
          <a:p>
            <a:r>
              <a:rPr lang="th-TH" sz="3200" dirty="0" smtClean="0"/>
              <a:t>จัดการ </a:t>
            </a:r>
            <a:r>
              <a:rPr lang="en-US" sz="3200" dirty="0" smtClean="0"/>
              <a:t>Policy</a:t>
            </a:r>
          </a:p>
          <a:p>
            <a:pPr lvl="1"/>
            <a:r>
              <a:rPr lang="en-US" sz="3000" dirty="0" smtClean="0"/>
              <a:t>Inter-AS: </a:t>
            </a:r>
            <a:r>
              <a:rPr lang="en-US" sz="3000" dirty="0"/>
              <a:t>a</a:t>
            </a:r>
            <a:r>
              <a:rPr lang="en-US" sz="3000" dirty="0" smtClean="0"/>
              <a:t>dmin </a:t>
            </a:r>
            <a:r>
              <a:rPr lang="th-TH" sz="3000" dirty="0" smtClean="0"/>
              <a:t>เป็นคนละคนกันมีนโยบายของแต่ละคนไม่เหมือนกัน</a:t>
            </a:r>
          </a:p>
          <a:p>
            <a:pPr lvl="1"/>
            <a:r>
              <a:rPr lang="en-US" sz="3000" dirty="0" smtClean="0"/>
              <a:t>Intra-AS: admin </a:t>
            </a:r>
            <a:r>
              <a:rPr lang="th-TH" sz="3000" dirty="0" smtClean="0"/>
              <a:t>คนเดียวจัดการระบบ ไม่จำเป็นต้องใช้ </a:t>
            </a:r>
            <a:r>
              <a:rPr lang="en-US" sz="3000" dirty="0" smtClean="0"/>
              <a:t>Policy</a:t>
            </a:r>
            <a:r>
              <a:rPr lang="th-TH" sz="3000" dirty="0" smtClean="0"/>
              <a:t> ก็ได้</a:t>
            </a:r>
          </a:p>
          <a:p>
            <a:r>
              <a:rPr lang="th-TH" sz="3200" dirty="0" smtClean="0"/>
              <a:t>ขนาดของเครือข่าย </a:t>
            </a:r>
            <a:r>
              <a:rPr lang="en-US" sz="3200" dirty="0" smtClean="0"/>
              <a:t>(Scale)</a:t>
            </a:r>
            <a:r>
              <a:rPr lang="th-TH" sz="3000" dirty="0"/>
              <a:t> </a:t>
            </a:r>
            <a:r>
              <a:rPr lang="th-TH" sz="3000" dirty="0" smtClean="0"/>
              <a:t>มีการจัดการเป็นลำดับขั้น ประหยัดเนื้อที่ในการเก็บข้อมูลเป็นชั้นๆ ลด</a:t>
            </a:r>
            <a:r>
              <a:rPr lang="en-US" sz="3000" dirty="0" smtClean="0"/>
              <a:t> overhead (</a:t>
            </a:r>
            <a:r>
              <a:rPr lang="th-TH" sz="3000" dirty="0" smtClean="0"/>
              <a:t>ข้อมูลที่ใช้ในการอัพเดต</a:t>
            </a:r>
            <a:r>
              <a:rPr lang="en-US" sz="30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6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Outline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Virtual Circuit and Datagram Networks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Router</a:t>
            </a:r>
          </a:p>
          <a:p>
            <a:r>
              <a:rPr lang="en-US" sz="32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IP: Internet Protocol (</a:t>
            </a:r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Datagram, IPv4, ICMP, IPv6)</a:t>
            </a:r>
          </a:p>
          <a:p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Routing Algorithms</a:t>
            </a:r>
          </a:p>
          <a:p>
            <a:r>
              <a:rPr lang="en-US" sz="3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Routing in the Internet</a:t>
            </a:r>
          </a:p>
          <a:p>
            <a:r>
              <a:rPr lang="en-US" sz="3000" dirty="0" smtClean="0">
                <a:solidFill>
                  <a:srgbClr val="FF0000"/>
                </a:solidFill>
              </a:rPr>
              <a:t>Broadcast and Multicast Routing</a:t>
            </a:r>
          </a:p>
          <a:p>
            <a:pPr lvl="1"/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Hierarchical Routing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ที่ผ่านมาเราตั้งสมมุติว่าเร้าเตอร์ทุกตัวใช้งาน </a:t>
            </a:r>
            <a:r>
              <a:rPr lang="en-US" sz="3200" dirty="0" smtClean="0"/>
              <a:t>routing protocol </a:t>
            </a:r>
            <a:r>
              <a:rPr lang="th-TH" sz="3200" dirty="0" smtClean="0"/>
              <a:t>ชนิดเดียวกันหมด</a:t>
            </a:r>
          </a:p>
          <a:p>
            <a:r>
              <a:rPr lang="th-TH" sz="3200" dirty="0" smtClean="0"/>
              <a:t>แต่ในความเป็นจริงแล้วมันไม่ใช่ แต่ละองค์กรก็มีการติดตั้งระบบเป็นของตนเองมี </a:t>
            </a:r>
            <a:r>
              <a:rPr lang="en-US" sz="3200" dirty="0" smtClean="0"/>
              <a:t>routing protocol </a:t>
            </a:r>
            <a:r>
              <a:rPr lang="th-TH" sz="3200" dirty="0" smtClean="0"/>
              <a:t>ที่ใช้เป็นมาตราฐานเป็นของตนเอง แล้วคำถามคือเราจะสื่อสารกันได้อย่างไรในความเป็นจริง</a:t>
            </a:r>
            <a:r>
              <a:rPr lang="en-US" sz="3200" dirty="0" smtClean="0"/>
              <a:t>?</a:t>
            </a:r>
            <a:endParaRPr lang="th-TH" sz="3200" dirty="0" smtClean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Broadcast Routing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3200" dirty="0" smtClean="0"/>
              <a:t>ทำอย่างไรให้สามารถส่งข้อมูลได้ทั่วถึงและมีประสิทธิภาพที่สุด</a:t>
            </a:r>
          </a:p>
          <a:p>
            <a:r>
              <a:rPr lang="th-TH" sz="3200" dirty="0" smtClean="0"/>
              <a:t>เสีย </a:t>
            </a:r>
            <a:r>
              <a:rPr lang="en-US" sz="3200" dirty="0" smtClean="0"/>
              <a:t>resources (</a:t>
            </a:r>
            <a:r>
              <a:rPr lang="th-TH" sz="3200" dirty="0" smtClean="0"/>
              <a:t>เช่น เวลา</a:t>
            </a:r>
            <a:r>
              <a:rPr lang="en-US" sz="3200" dirty="0" smtClean="0"/>
              <a:t>, bandwidth, </a:t>
            </a:r>
            <a:r>
              <a:rPr lang="th-TH" sz="3200" dirty="0" smtClean="0"/>
              <a:t>พลังงาน</a:t>
            </a:r>
            <a:r>
              <a:rPr lang="en-US" sz="3200" dirty="0" smtClean="0"/>
              <a:t>, </a:t>
            </a:r>
            <a:r>
              <a:rPr lang="th-TH" sz="3200" dirty="0" smtClean="0"/>
              <a:t>การประมวลผล</a:t>
            </a:r>
            <a:r>
              <a:rPr lang="en-US" sz="3200" dirty="0" smtClean="0"/>
              <a:t>)</a:t>
            </a:r>
            <a:r>
              <a:rPr lang="th-TH" sz="3200" dirty="0" smtClean="0"/>
              <a:t> ในการส่งให้น้อยที่สุด</a:t>
            </a:r>
          </a:p>
          <a:p>
            <a:r>
              <a:rPr lang="th-TH" sz="3200" dirty="0" smtClean="0"/>
              <a:t>ให้โหนดอื่นๆ ได้รับ </a:t>
            </a:r>
            <a:r>
              <a:rPr lang="en-US" sz="3200" dirty="0" smtClean="0"/>
              <a:t>packet </a:t>
            </a:r>
            <a:r>
              <a:rPr lang="th-TH" sz="3200" dirty="0" smtClean="0"/>
              <a:t>ซ้ำน้อยที่สุด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Broadcast</a:t>
            </a:r>
            <a:r>
              <a:rPr lang="th-TH" sz="5400" dirty="0" smtClean="0"/>
              <a:t> </a:t>
            </a:r>
            <a:r>
              <a:rPr lang="en-US" sz="5400" dirty="0" smtClean="0"/>
              <a:t>routing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712085" y="2133600"/>
          <a:ext cx="8237764" cy="437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Image" r:id="rId3" imgW="10323720" imgH="5485680" progId="Photoshop.Image.13">
                  <p:embed/>
                </p:oleObj>
              </mc:Choice>
              <mc:Fallback>
                <p:oleObj name="Image" r:id="rId3" imgW="10323720" imgH="5485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2085" y="2133600"/>
                        <a:ext cx="8237764" cy="4377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3322" y="3399237"/>
            <a:ext cx="286649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th-TH" dirty="0" smtClean="0"/>
              <a:t>สำเนาจากต้นทาง</a:t>
            </a:r>
          </a:p>
          <a:p>
            <a:r>
              <a:rPr lang="th-TH" dirty="0" smtClean="0"/>
              <a:t>      </a:t>
            </a:r>
            <a:r>
              <a:rPr lang="en-US" dirty="0" smtClean="0"/>
              <a:t>R1 </a:t>
            </a:r>
            <a:r>
              <a:rPr lang="th-TH" dirty="0" smtClean="0"/>
              <a:t>ส่ง </a:t>
            </a:r>
            <a:r>
              <a:rPr lang="en-US" dirty="0" smtClean="0"/>
              <a:t>packets </a:t>
            </a:r>
            <a:r>
              <a:rPr lang="th-TH" dirty="0" smtClean="0"/>
              <a:t>ที่เหมือนกันซ้ำๆ</a:t>
            </a:r>
            <a:endParaRPr lang="en-US" dirty="0" smtClean="0"/>
          </a:p>
          <a:p>
            <a:r>
              <a:rPr lang="th-TH" dirty="0" smtClean="0"/>
              <a:t>      สามครั้งเพื่อส่งไปให้ </a:t>
            </a:r>
            <a:r>
              <a:rPr lang="en-US" dirty="0" smtClean="0"/>
              <a:t>3 </a:t>
            </a:r>
            <a:r>
              <a:rPr lang="th-TH" dirty="0" smtClean="0"/>
              <a:t>ปลายทาง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32121" y="2937572"/>
            <a:ext cx="352853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b. </a:t>
            </a:r>
            <a:r>
              <a:rPr lang="th-TH" dirty="0" smtClean="0"/>
              <a:t>สำเนาภายในเครือข่าย</a:t>
            </a:r>
          </a:p>
          <a:p>
            <a:r>
              <a:rPr lang="th-TH" dirty="0" smtClean="0"/>
              <a:t>     </a:t>
            </a:r>
            <a:r>
              <a:rPr lang="en-US" dirty="0" smtClean="0"/>
              <a:t>R1 </a:t>
            </a:r>
            <a:r>
              <a:rPr lang="th-TH" dirty="0" smtClean="0"/>
              <a:t>ส่ง </a:t>
            </a:r>
            <a:r>
              <a:rPr lang="en-US" dirty="0" smtClean="0"/>
              <a:t>packets </a:t>
            </a:r>
            <a:r>
              <a:rPr lang="th-TH" dirty="0" smtClean="0"/>
              <a:t>เดียว แล้วหาก </a:t>
            </a:r>
            <a:r>
              <a:rPr lang="en-US" dirty="0" smtClean="0"/>
              <a:t>R2 </a:t>
            </a:r>
            <a:r>
              <a:rPr lang="th-TH" dirty="0" smtClean="0"/>
              <a:t>ได้รับ</a:t>
            </a:r>
          </a:p>
          <a:p>
            <a:r>
              <a:rPr lang="th-TH" dirty="0" smtClean="0"/>
              <a:t>     </a:t>
            </a:r>
            <a:r>
              <a:rPr lang="en-US" dirty="0" smtClean="0"/>
              <a:t>R2 </a:t>
            </a:r>
            <a:r>
              <a:rPr lang="th-TH" dirty="0" smtClean="0"/>
              <a:t>จึงทำสำเนาส่ง</a:t>
            </a:r>
            <a:r>
              <a:rPr lang="en-US" dirty="0"/>
              <a:t> </a:t>
            </a:r>
            <a:r>
              <a:rPr lang="en-US" dirty="0" smtClean="0"/>
              <a:t>packet </a:t>
            </a:r>
            <a:r>
              <a:rPr lang="th-TH" dirty="0" smtClean="0"/>
              <a:t>ซ้ำไปแต่ละเร้าเตอร์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77986" y="6253529"/>
            <a:ext cx="831670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sz="2400" dirty="0" smtClean="0"/>
              <a:t>คำถามคือถ้าสำเนาจากต้นทาง ต้นทาง </a:t>
            </a:r>
            <a:r>
              <a:rPr lang="en-US" sz="2400" dirty="0" smtClean="0"/>
              <a:t>(R1) </a:t>
            </a:r>
            <a:r>
              <a:rPr lang="th-TH" sz="2400" dirty="0" smtClean="0"/>
              <a:t>จะกำหนดปลายทางผู้รับได้อย่างไร ถ้ายังไม่เคยเจอกันมาก่อน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In-network Duplication</a:t>
            </a:r>
            <a:br>
              <a:rPr lang="en-US" sz="5400" dirty="0" smtClean="0"/>
            </a:br>
            <a:r>
              <a:rPr lang="th-TH" sz="5400" dirty="0" smtClean="0"/>
              <a:t>สำเนาภายในเครือข่าย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smtClean="0"/>
              <a:t>Flooding: </a:t>
            </a:r>
            <a:r>
              <a:rPr lang="th-TH" sz="3000" dirty="0" smtClean="0"/>
              <a:t>คือเมื่อได้รับข้อความที่ </a:t>
            </a:r>
            <a:r>
              <a:rPr lang="en-US" sz="3000" dirty="0" smtClean="0"/>
              <a:t>broadcast </a:t>
            </a:r>
            <a:r>
              <a:rPr lang="th-TH" sz="3000" dirty="0" smtClean="0"/>
              <a:t>มาให้ส่งต่อทุกๆโหนดที่เชื่อมต่ออยู่</a:t>
            </a:r>
          </a:p>
          <a:p>
            <a:pPr lvl="1"/>
            <a:r>
              <a:rPr lang="th-TH" sz="3000" dirty="0" smtClean="0"/>
              <a:t>ปัญหาคือหากมีจำนวนโหนดเป็นจำนวนมากในเครือข่าย ก็จะเกิด </a:t>
            </a:r>
            <a:r>
              <a:rPr lang="en-US" sz="3000" dirty="0" smtClean="0"/>
              <a:t>overheads </a:t>
            </a:r>
            <a:r>
              <a:rPr lang="th-TH" sz="3000" dirty="0" smtClean="0"/>
              <a:t>มากขึ้นตามไปด้วย</a:t>
            </a:r>
          </a:p>
          <a:p>
            <a:r>
              <a:rPr lang="en-US" sz="3200" dirty="0" smtClean="0"/>
              <a:t>Controlled flooding: </a:t>
            </a:r>
            <a:r>
              <a:rPr lang="th-TH" sz="3200" dirty="0" smtClean="0"/>
              <a:t>โหนดจะส่งต่อให้โหนดอื่นๆ ถ้าโหนดนี้ยังไม่เคยได้รับ </a:t>
            </a:r>
            <a:r>
              <a:rPr lang="en-US" sz="3200" dirty="0" smtClean="0"/>
              <a:t>packet </a:t>
            </a:r>
            <a:r>
              <a:rPr lang="th-TH" sz="3200" dirty="0" smtClean="0"/>
              <a:t>นั้นๆ มาก่อน</a:t>
            </a:r>
          </a:p>
          <a:p>
            <a:pPr lvl="1"/>
            <a:r>
              <a:rPr lang="th-TH" sz="3000" dirty="0" smtClean="0"/>
              <a:t>ดูจาก </a:t>
            </a:r>
            <a:r>
              <a:rPr lang="en-US" sz="3000" dirty="0" smtClean="0"/>
              <a:t>sequence number </a:t>
            </a:r>
            <a:r>
              <a:rPr lang="th-TH" sz="3000" dirty="0" smtClean="0"/>
              <a:t>ของ </a:t>
            </a:r>
            <a:r>
              <a:rPr lang="en-US" sz="3000" dirty="0" smtClean="0"/>
              <a:t>packet </a:t>
            </a:r>
            <a:r>
              <a:rPr lang="th-TH" sz="3000" dirty="0" smtClean="0"/>
              <a:t>ว่าเคยได้รับหรือยัง</a:t>
            </a:r>
          </a:p>
          <a:p>
            <a:pPr lvl="1"/>
            <a:r>
              <a:rPr lang="th-TH" sz="3000" dirty="0" smtClean="0"/>
              <a:t>หรือส่งต่อ </a:t>
            </a:r>
            <a:r>
              <a:rPr lang="en-US" sz="3000" dirty="0" smtClean="0"/>
              <a:t>packet </a:t>
            </a:r>
            <a:r>
              <a:rPr lang="th-TH" sz="3000" dirty="0" smtClean="0"/>
              <a:t>เฉพาะเส้นทางที่สั้นที่สุดระหว่างโหนดกับต้นทาง</a:t>
            </a:r>
          </a:p>
          <a:p>
            <a:r>
              <a:rPr lang="en-US" sz="3200" dirty="0" smtClean="0"/>
              <a:t>Spanning tree: </a:t>
            </a:r>
            <a:r>
              <a:rPr lang="th-TH" sz="3200" dirty="0" smtClean="0"/>
              <a:t>ทุกโหนดจะต้องไม่ได้รับ </a:t>
            </a:r>
            <a:r>
              <a:rPr lang="en-US" sz="3200" dirty="0" smtClean="0"/>
              <a:t>packet </a:t>
            </a:r>
            <a:r>
              <a:rPr lang="th-TH" sz="3200" dirty="0" smtClean="0"/>
              <a:t>ซ้ำ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944313" y="2133600"/>
          <a:ext cx="6205197" cy="4563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Image" r:id="rId3" imgW="7200000" imgH="5294880" progId="Photoshop.Image.13">
                  <p:embed/>
                </p:oleObj>
              </mc:Choice>
              <mc:Fallback>
                <p:oleObj name="Image" r:id="rId3" imgW="7200000" imgH="52948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4313" y="2133600"/>
                        <a:ext cx="6205197" cy="4563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Reverse Path Forwarding (RPF)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26573" y="2281046"/>
            <a:ext cx="551625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โหนด </a:t>
            </a:r>
            <a:r>
              <a:rPr lang="en-US" dirty="0" smtClean="0"/>
              <a:t>C </a:t>
            </a:r>
            <a:r>
              <a:rPr lang="th-TH" dirty="0" smtClean="0"/>
              <a:t>ไม่ส่งให้ </a:t>
            </a:r>
            <a:r>
              <a:rPr lang="en-US" dirty="0" smtClean="0"/>
              <a:t>B </a:t>
            </a:r>
            <a:r>
              <a:rPr lang="th-TH" dirty="0" smtClean="0"/>
              <a:t>เนื่องจากว่า </a:t>
            </a:r>
            <a:r>
              <a:rPr lang="en-US" dirty="0" smtClean="0"/>
              <a:t>c(C,B) </a:t>
            </a:r>
            <a:r>
              <a:rPr lang="th-TH" dirty="0" smtClean="0"/>
              <a:t>ไม่ใช่ </a:t>
            </a:r>
            <a:r>
              <a:rPr lang="en-US" dirty="0" smtClean="0"/>
              <a:t>least-cost path </a:t>
            </a:r>
            <a:r>
              <a:rPr lang="th-TH" dirty="0" smtClean="0"/>
              <a:t>ไปหา </a:t>
            </a:r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42827" y="2465712"/>
            <a:ext cx="1648472" cy="840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ultiply 7"/>
          <p:cNvSpPr/>
          <p:nvPr/>
        </p:nvSpPr>
        <p:spPr>
          <a:xfrm>
            <a:off x="7491299" y="3305992"/>
            <a:ext cx="375557" cy="40821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Spanning Tree Broadcast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861456" y="2314299"/>
          <a:ext cx="10134600" cy="4446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Image" r:id="rId3" imgW="11199960" imgH="4914000" progId="Photoshop.Image.13">
                  <p:embed/>
                </p:oleObj>
              </mc:Choice>
              <mc:Fallback>
                <p:oleObj name="Image" r:id="rId3" imgW="11199960" imgH="4914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1456" y="2314299"/>
                        <a:ext cx="10134600" cy="4446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27071" y="1671935"/>
            <a:ext cx="287450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th-TH" dirty="0" smtClean="0"/>
              <a:t>สร้าง </a:t>
            </a:r>
            <a:r>
              <a:rPr lang="en-US" dirty="0" smtClean="0"/>
              <a:t>spanning tree </a:t>
            </a:r>
            <a:r>
              <a:rPr lang="th-TH" dirty="0" smtClean="0"/>
              <a:t>ก่อนแล้วจึง</a:t>
            </a:r>
          </a:p>
          <a:p>
            <a:r>
              <a:rPr lang="en-US" dirty="0" smtClean="0"/>
              <a:t>broadcast </a:t>
            </a:r>
            <a:r>
              <a:rPr lang="th-TH" dirty="0" smtClean="0"/>
              <a:t>ไปตาม </a:t>
            </a:r>
            <a:r>
              <a:rPr lang="en-US" dirty="0" smtClean="0"/>
              <a:t>tree </a:t>
            </a:r>
            <a:r>
              <a:rPr lang="th-TH" dirty="0" smtClean="0"/>
              <a:t>ที่สร้างมา</a:t>
            </a:r>
          </a:p>
          <a:p>
            <a:r>
              <a:rPr lang="en-US" dirty="0" smtClean="0"/>
              <a:t>(</a:t>
            </a:r>
            <a:r>
              <a:rPr lang="th-TH" dirty="0" smtClean="0"/>
              <a:t>เส้นหนาคือ </a:t>
            </a:r>
            <a:r>
              <a:rPr lang="en-US" dirty="0" smtClean="0"/>
              <a:t>tree </a:t>
            </a:r>
            <a:r>
              <a:rPr lang="th-TH" dirty="0" smtClean="0"/>
              <a:t>ที่สร้างมาจาก </a:t>
            </a:r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94271" y="6060628"/>
            <a:ext cx="253466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 broadcast </a:t>
            </a:r>
            <a:r>
              <a:rPr lang="th-TH" dirty="0" smtClean="0"/>
              <a:t>ไปตาม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สร้าง </a:t>
            </a:r>
            <a:r>
              <a:rPr lang="en-US" sz="5400" dirty="0" smtClean="0"/>
              <a:t>Spanning Tree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08466" y="1905000"/>
          <a:ext cx="11466512" cy="491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Image" r:id="rId3" imgW="11466360" imgH="4914000" progId="Photoshop.Image.13">
                  <p:embed/>
                </p:oleObj>
              </mc:Choice>
              <mc:Fallback>
                <p:oleObj name="Image" r:id="rId3" imgW="11466360" imgH="49140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466" y="1905000"/>
                        <a:ext cx="11466512" cy="491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3114" y="3443322"/>
            <a:ext cx="2356735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th-TH" dirty="0" smtClean="0"/>
              <a:t>ให้โหนด </a:t>
            </a:r>
            <a:r>
              <a:rPr lang="en-US" dirty="0" smtClean="0"/>
              <a:t>E </a:t>
            </a:r>
            <a:r>
              <a:rPr lang="th-TH" dirty="0" smtClean="0"/>
              <a:t>คือศูนย์กลางของ </a:t>
            </a:r>
            <a:r>
              <a:rPr lang="en-US" dirty="0" smtClean="0"/>
              <a:t>Tree</a:t>
            </a:r>
          </a:p>
          <a:p>
            <a:pPr algn="ctr"/>
            <a:r>
              <a:rPr lang="en-US" dirty="0" smtClean="0"/>
              <a:t>(Core Node)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Multicast Routing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728" y="2133600"/>
            <a:ext cx="4858883" cy="3777622"/>
          </a:xfrm>
        </p:spPr>
        <p:txBody>
          <a:bodyPr>
            <a:normAutofit/>
          </a:bodyPr>
          <a:lstStyle/>
          <a:p>
            <a:r>
              <a:rPr lang="th-TH" sz="3200" dirty="0" smtClean="0"/>
              <a:t>การส่งข้อมูลไปให้กลุ่มของโหนด </a:t>
            </a:r>
            <a:r>
              <a:rPr lang="en-US" sz="3200" dirty="0" smtClean="0"/>
              <a:t>(</a:t>
            </a:r>
            <a:r>
              <a:rPr lang="en-US" sz="3200" dirty="0" err="1" smtClean="0"/>
              <a:t>mcast</a:t>
            </a:r>
            <a:r>
              <a:rPr lang="en-US" sz="3200" dirty="0" smtClean="0"/>
              <a:t> group)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295401" y="1714773"/>
          <a:ext cx="5121728" cy="4865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Image" r:id="rId3" imgW="9142560" imgH="8685360" progId="Photoshop.Image.13">
                  <p:embed/>
                </p:oleObj>
              </mc:Choice>
              <mc:Fallback>
                <p:oleObj name="Image" r:id="rId3" imgW="9142560" imgH="8685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1" y="1714773"/>
                        <a:ext cx="5121728" cy="4865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สรุปบทที่ </a:t>
            </a:r>
            <a:r>
              <a:rPr lang="en-US" sz="5400" dirty="0" smtClean="0"/>
              <a:t>8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NAT, ICMP, IPv6</a:t>
            </a:r>
          </a:p>
          <a:p>
            <a:r>
              <a:rPr lang="en-US" sz="3200" dirty="0" smtClean="0"/>
              <a:t>Routing Algorithm</a:t>
            </a:r>
          </a:p>
          <a:p>
            <a:pPr lvl="1"/>
            <a:r>
              <a:rPr lang="en-US" sz="3000" dirty="0" smtClean="0"/>
              <a:t>Link State</a:t>
            </a:r>
          </a:p>
          <a:p>
            <a:pPr lvl="1"/>
            <a:r>
              <a:rPr lang="en-US" sz="3000" dirty="0" smtClean="0"/>
              <a:t>Distance Vector</a:t>
            </a:r>
          </a:p>
          <a:p>
            <a:r>
              <a:rPr lang="en-US" sz="3200" dirty="0" smtClean="0"/>
              <a:t>RIP, OSPF, BGP</a:t>
            </a:r>
          </a:p>
          <a:p>
            <a:r>
              <a:rPr lang="en-US" sz="3200" dirty="0" smtClean="0"/>
              <a:t>Broadcast, Spanning Tree, Multicast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Autonomous Systems (ASs)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3200" dirty="0" smtClean="0"/>
              <a:t>จัดเร้าเตอร์ถูกจัดอยู่ในกลุ่มเดียวกันโดยที่มี </a:t>
            </a:r>
            <a:r>
              <a:rPr lang="en-US" sz="3200" dirty="0" smtClean="0"/>
              <a:t>admin </a:t>
            </a:r>
            <a:r>
              <a:rPr lang="th-TH" sz="3200" dirty="0" smtClean="0"/>
              <a:t>จัดการเป็นคนๆเดียวกัน เราเรียกระบบนี้ว่า </a:t>
            </a:r>
            <a:r>
              <a:rPr lang="en-US" sz="3200" dirty="0" smtClean="0"/>
              <a:t>AS</a:t>
            </a:r>
          </a:p>
          <a:p>
            <a:r>
              <a:rPr lang="th-TH" sz="3200" dirty="0" smtClean="0"/>
              <a:t>เร้าเตอร์ใน </a:t>
            </a:r>
            <a:r>
              <a:rPr lang="en-US" sz="3200" dirty="0" smtClean="0"/>
              <a:t>AS </a:t>
            </a:r>
            <a:r>
              <a:rPr lang="th-TH" sz="3200" dirty="0" smtClean="0"/>
              <a:t>เดียวกันปกติแล้วจะใช้ </a:t>
            </a:r>
            <a:r>
              <a:rPr lang="en-US" sz="3200" dirty="0" smtClean="0"/>
              <a:t>routing</a:t>
            </a:r>
            <a:r>
              <a:rPr lang="th-TH" sz="3200" dirty="0"/>
              <a:t> </a:t>
            </a:r>
            <a:r>
              <a:rPr lang="en-US" sz="3200" dirty="0" smtClean="0"/>
              <a:t>protocol </a:t>
            </a:r>
            <a:r>
              <a:rPr lang="th-TH" sz="3200" dirty="0" smtClean="0"/>
              <a:t>เดียวกันในการค้นหาเส้นทาง เราจะเรียกว่า</a:t>
            </a:r>
            <a:r>
              <a:rPr lang="en-US" sz="3200" dirty="0" smtClean="0"/>
              <a:t> Intra-Autonomous System Routing Protocol</a:t>
            </a:r>
          </a:p>
          <a:p>
            <a:r>
              <a:rPr lang="th-TH" sz="3200" dirty="0" smtClean="0"/>
              <a:t>เมื่อ </a:t>
            </a:r>
            <a:r>
              <a:rPr lang="en-US" sz="3200" dirty="0" smtClean="0"/>
              <a:t>AS </a:t>
            </a:r>
            <a:r>
              <a:rPr lang="th-TH" sz="3200" dirty="0" smtClean="0"/>
              <a:t>นี้จะต้องเชื่อมต่อโลกภายนอก เราจึงจำเป็นต้องมีเร้าเตอร์ตัวนึงทำหน้าที่ </a:t>
            </a:r>
            <a:r>
              <a:rPr lang="en-US" sz="3200" dirty="0" smtClean="0"/>
              <a:t>forward packets </a:t>
            </a:r>
            <a:r>
              <a:rPr lang="th-TH" sz="3200" dirty="0" smtClean="0"/>
              <a:t>ออกและรับเข้า เราเรียกเร้าเตอร์ตัวนี้ว่า </a:t>
            </a:r>
            <a:r>
              <a:rPr lang="en-US" sz="3200" dirty="0" smtClean="0"/>
              <a:t>Gateway Routers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8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A</a:t>
            </a:r>
            <a:r>
              <a:rPr lang="en-US" sz="5400" dirty="0"/>
              <a:t>S</a:t>
            </a:r>
            <a:r>
              <a:rPr lang="en-US" sz="5400" dirty="0" smtClean="0"/>
              <a:t>s </a:t>
            </a:r>
            <a:r>
              <a:rPr lang="th-TH" sz="5400" dirty="0" smtClean="0"/>
              <a:t>และ</a:t>
            </a:r>
            <a:r>
              <a:rPr lang="en-US" sz="5400" dirty="0" smtClean="0"/>
              <a:t> Gateway Routers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627312" y="1953689"/>
          <a:ext cx="8877300" cy="490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3" imgW="11606040" imgH="6412680" progId="Photoshop.Image.13">
                  <p:embed/>
                </p:oleObj>
              </mc:Choice>
              <mc:Fallback>
                <p:oleObj name="Image" r:id="rId3" imgW="11606040" imgH="64126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312" y="1953689"/>
                        <a:ext cx="8877300" cy="4904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4098473" y="2416627"/>
            <a:ext cx="734785" cy="7347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81700" y="2536369"/>
            <a:ext cx="734785" cy="7347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68833" y="3135083"/>
            <a:ext cx="734785" cy="7347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26932" y="2471053"/>
            <a:ext cx="734785" cy="7347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5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Intra-AS </a:t>
            </a:r>
            <a:r>
              <a:rPr lang="en-US" sz="5400" dirty="0" err="1" smtClean="0"/>
              <a:t>vs</a:t>
            </a:r>
            <a:r>
              <a:rPr lang="en-US" sz="5400" dirty="0" smtClean="0"/>
              <a:t> Inter-AS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Intra-AS routing protocol </a:t>
            </a:r>
            <a:r>
              <a:rPr lang="th-TH" sz="3200" dirty="0" smtClean="0"/>
              <a:t>ใช้หาเส้นทางถึงโฮสต์ภายใน </a:t>
            </a:r>
            <a:r>
              <a:rPr lang="en-US" sz="3200" dirty="0" smtClean="0"/>
              <a:t>AS </a:t>
            </a:r>
            <a:r>
              <a:rPr lang="th-TH" sz="3200" dirty="0" smtClean="0"/>
              <a:t>เดียวกัน</a:t>
            </a:r>
          </a:p>
          <a:p>
            <a:r>
              <a:rPr lang="en-US" sz="3200" dirty="0" smtClean="0"/>
              <a:t>Inter-AS routing protocol </a:t>
            </a:r>
            <a:r>
              <a:rPr lang="th-TH" sz="3200" dirty="0" smtClean="0"/>
              <a:t>ใช้หาเส้นทางระหว่าง </a:t>
            </a:r>
            <a:r>
              <a:rPr lang="en-US" sz="3200" dirty="0" smtClean="0"/>
              <a:t>AS </a:t>
            </a:r>
            <a:r>
              <a:rPr lang="th-TH" sz="3200" dirty="0" smtClean="0"/>
              <a:t>หรือ</a:t>
            </a:r>
            <a:r>
              <a:rPr lang="en-US" sz="3200" dirty="0" smtClean="0"/>
              <a:t>gateway router</a:t>
            </a:r>
            <a:r>
              <a:rPr lang="th-TH" sz="3200" dirty="0" smtClean="0"/>
              <a:t> ปัจจุบันโปรโตคอลที่ใช้งานกันอยู่คือ </a:t>
            </a:r>
            <a:r>
              <a:rPr lang="en-US" sz="3200" dirty="0" smtClean="0"/>
              <a:t>BGP4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Intra-AS Routing Protocol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Intra-AS Routing Protocol </a:t>
            </a:r>
            <a:r>
              <a:rPr lang="th-TH" sz="3200" dirty="0" smtClean="0"/>
              <a:t>เรียกอีกอย่างได้ว่า </a:t>
            </a:r>
            <a:r>
              <a:rPr lang="en-US" sz="3200" dirty="0" smtClean="0"/>
              <a:t>Interior Gateway Protocols</a:t>
            </a:r>
          </a:p>
          <a:p>
            <a:r>
              <a:rPr lang="th-TH" sz="3200" dirty="0" smtClean="0"/>
              <a:t>โปรโตคอลที่ใช้งานกันทั่วไปคือ</a:t>
            </a:r>
            <a:endParaRPr lang="en-US" sz="3200" dirty="0" smtClean="0"/>
          </a:p>
          <a:p>
            <a:pPr lvl="1"/>
            <a:r>
              <a:rPr lang="en-US" sz="3000" dirty="0" smtClean="0"/>
              <a:t>RIP: Routing Information Protocol</a:t>
            </a:r>
          </a:p>
          <a:p>
            <a:pPr lvl="1"/>
            <a:r>
              <a:rPr lang="en-US" sz="3000" dirty="0" smtClean="0"/>
              <a:t>OSPF: Open Shortest Path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RIP: Routing Information Protocol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h-TH" sz="3200" dirty="0" smtClean="0"/>
              <a:t>ใช้งาน </a:t>
            </a:r>
            <a:r>
              <a:rPr lang="en-US" sz="3200" dirty="0" smtClean="0"/>
              <a:t>Distance Vector Algorithm</a:t>
            </a:r>
          </a:p>
          <a:p>
            <a:r>
              <a:rPr lang="en-US" sz="3200" dirty="0" smtClean="0"/>
              <a:t>Distance Metric: </a:t>
            </a:r>
            <a:r>
              <a:rPr lang="th-TH" sz="3200" dirty="0" smtClean="0"/>
              <a:t>ใช้จำนวน </a:t>
            </a:r>
            <a:r>
              <a:rPr lang="en-US" sz="3200" dirty="0" smtClean="0"/>
              <a:t>hop</a:t>
            </a:r>
            <a:r>
              <a:rPr lang="th-TH" sz="3200" dirty="0" smtClean="0"/>
              <a:t> เป็น </a:t>
            </a:r>
            <a:r>
              <a:rPr lang="en-US" sz="3200" dirty="0" smtClean="0"/>
              <a:t>cost, </a:t>
            </a:r>
            <a:r>
              <a:rPr lang="th-TH" sz="3200" dirty="0" smtClean="0"/>
              <a:t>ทุกลิ้งค์มี</a:t>
            </a:r>
            <a:r>
              <a:rPr lang="en-US" sz="3200" dirty="0" smtClean="0"/>
              <a:t> cost </a:t>
            </a:r>
            <a:r>
              <a:rPr lang="th-TH" sz="3200" dirty="0" smtClean="0"/>
              <a:t>เป็น </a:t>
            </a:r>
            <a:r>
              <a:rPr lang="en-US" sz="3200" dirty="0" smtClean="0"/>
              <a:t>1, </a:t>
            </a:r>
            <a:r>
              <a:rPr lang="th-TH" sz="3200" dirty="0" smtClean="0"/>
              <a:t>มีค่า </a:t>
            </a:r>
            <a:r>
              <a:rPr lang="en-US" sz="3200" dirty="0" smtClean="0"/>
              <a:t>cost </a:t>
            </a:r>
            <a:r>
              <a:rPr lang="th-TH" sz="3200" dirty="0" smtClean="0"/>
              <a:t>สูงสุดได้ไม่เกิน </a:t>
            </a:r>
            <a:r>
              <a:rPr lang="en-US" sz="3200" dirty="0" smtClean="0"/>
              <a:t>15 hops</a:t>
            </a:r>
            <a:endParaRPr lang="th-TH" sz="3200" dirty="0" smtClean="0"/>
          </a:p>
          <a:p>
            <a:r>
              <a:rPr lang="th-TH" sz="3200" dirty="0" smtClean="0"/>
              <a:t>ระหว่างเพื่อนบ้านจะแลกเปลี่ยนค่า </a:t>
            </a:r>
            <a:r>
              <a:rPr lang="en-US" sz="3200" dirty="0" smtClean="0"/>
              <a:t>DV</a:t>
            </a:r>
            <a:r>
              <a:rPr lang="th-TH" sz="3200" dirty="0" smtClean="0"/>
              <a:t> กันทุกๆ </a:t>
            </a:r>
            <a:r>
              <a:rPr lang="en-US" sz="3200" dirty="0" smtClean="0"/>
              <a:t>30</a:t>
            </a:r>
            <a:r>
              <a:rPr lang="th-TH" sz="3200" dirty="0" smtClean="0"/>
              <a:t> วินาที </a:t>
            </a:r>
            <a:r>
              <a:rPr lang="en-US" sz="3200" dirty="0" smtClean="0"/>
              <a:t>(</a:t>
            </a:r>
            <a:r>
              <a:rPr lang="th-TH" sz="3200" dirty="0" smtClean="0"/>
              <a:t>โดยการ</a:t>
            </a:r>
            <a:r>
              <a:rPr lang="en-US" sz="3200" dirty="0" smtClean="0"/>
              <a:t>broadcast</a:t>
            </a:r>
            <a:r>
              <a:rPr lang="th-TH" sz="3200" dirty="0" smtClean="0"/>
              <a:t> ข้อความ </a:t>
            </a:r>
            <a:r>
              <a:rPr lang="en-US" sz="3200" dirty="0"/>
              <a:t>a</a:t>
            </a:r>
            <a:r>
              <a:rPr lang="en-US" sz="3200" dirty="0" smtClean="0"/>
              <a:t>dvertisement)</a:t>
            </a:r>
            <a:endParaRPr lang="th-TH" sz="3200" dirty="0" smtClean="0"/>
          </a:p>
          <a:p>
            <a:r>
              <a:rPr lang="th-TH" sz="3200" dirty="0" smtClean="0"/>
              <a:t>ทุกๆ </a:t>
            </a:r>
            <a:r>
              <a:rPr lang="en-US" sz="3200" dirty="0" smtClean="0"/>
              <a:t>advertisement </a:t>
            </a:r>
            <a:r>
              <a:rPr lang="th-TH" sz="3200" dirty="0" smtClean="0"/>
              <a:t>จะมีได้ไม่เกิน</a:t>
            </a:r>
            <a:r>
              <a:rPr lang="en-US" sz="3200" dirty="0" smtClean="0"/>
              <a:t> 25 destination subnets</a:t>
            </a:r>
            <a:r>
              <a:rPr lang="th-TH" sz="3200" dirty="0" smtClean="0"/>
              <a:t> </a:t>
            </a:r>
            <a:r>
              <a:rPr lang="en-US" sz="3200" dirty="0" smtClean="0"/>
              <a:t>(IP address)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5400" dirty="0" smtClean="0"/>
              <a:t>การหา </a:t>
            </a:r>
            <a:r>
              <a:rPr lang="en-US" sz="5400" dirty="0" smtClean="0"/>
              <a:t>DV </a:t>
            </a:r>
            <a:r>
              <a:rPr lang="th-TH" sz="5400" dirty="0" smtClean="0"/>
              <a:t>ของ </a:t>
            </a:r>
            <a:r>
              <a:rPr lang="en-US" sz="5400" dirty="0" smtClean="0"/>
              <a:t>RIP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982912" y="2133600"/>
          <a:ext cx="8128000" cy="370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3" imgW="16634880" imgH="7593480" progId="Photoshop.Image.13">
                  <p:embed/>
                </p:oleObj>
              </mc:Choice>
              <mc:Fallback>
                <p:oleObj name="Image" r:id="rId3" imgW="16634880" imgH="759348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2912" y="2133600"/>
                        <a:ext cx="8128000" cy="3709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7C6A0-2616-4E70-A561-57ACFCB878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10119</TotalTime>
  <Words>1697</Words>
  <Application>Microsoft Office PowerPoint</Application>
  <PresentationFormat>แบบจอกว้าง</PresentationFormat>
  <Paragraphs>201</Paragraphs>
  <Slides>37</Slides>
  <Notes>1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37</vt:i4>
      </vt:variant>
    </vt:vector>
  </HeadingPairs>
  <TitlesOfParts>
    <vt:vector size="44" baseType="lpstr">
      <vt:lpstr>Arial</vt:lpstr>
      <vt:lpstr>Calibri</vt:lpstr>
      <vt:lpstr>Century Gothic</vt:lpstr>
      <vt:lpstr>DilleniaUPC</vt:lpstr>
      <vt:lpstr>Wingdings 3</vt:lpstr>
      <vt:lpstr>Wisp</vt:lpstr>
      <vt:lpstr>Image</vt:lpstr>
      <vt:lpstr>Chapter 9: Network Layer (3)</vt:lpstr>
      <vt:lpstr>Outline</vt:lpstr>
      <vt:lpstr>Hierarchical Routing</vt:lpstr>
      <vt:lpstr>Autonomous Systems (ASs)</vt:lpstr>
      <vt:lpstr>ASs และ Gateway Routers</vt:lpstr>
      <vt:lpstr>Intra-AS vs Inter-AS</vt:lpstr>
      <vt:lpstr>Intra-AS Routing Protocol</vt:lpstr>
      <vt:lpstr>RIP: Routing Information Protocol</vt:lpstr>
      <vt:lpstr>การหา DV ของ RIP</vt:lpstr>
      <vt:lpstr>Advertisement</vt:lpstr>
      <vt:lpstr>RIP: Link failure, Recovery</vt:lpstr>
      <vt:lpstr>RIP Table</vt:lpstr>
      <vt:lpstr>OSPF: Open Shortest Path First</vt:lpstr>
      <vt:lpstr>OSPF</vt:lpstr>
      <vt:lpstr>Hierarchical OSPF</vt:lpstr>
      <vt:lpstr>OSPF Backbone Area</vt:lpstr>
      <vt:lpstr>Inter-AS Routing Protocol</vt:lpstr>
      <vt:lpstr>BGP</vt:lpstr>
      <vt:lpstr>eBGP</vt:lpstr>
      <vt:lpstr>eBGP</vt:lpstr>
      <vt:lpstr>iBGP</vt:lpstr>
      <vt:lpstr>Path Attributes and BGP Routes</vt:lpstr>
      <vt:lpstr>Next Hop Attribute</vt:lpstr>
      <vt:lpstr>BGP Route Selection</vt:lpstr>
      <vt:lpstr>BGP Messages</vt:lpstr>
      <vt:lpstr>BGP Routing Policy</vt:lpstr>
      <vt:lpstr>BGP Routing Policy</vt:lpstr>
      <vt:lpstr>ทำไมจึงต้องแบ่ง Intra-AS, Inter-AS?</vt:lpstr>
      <vt:lpstr>Outline</vt:lpstr>
      <vt:lpstr>Broadcast Routing</vt:lpstr>
      <vt:lpstr>Broadcast routing</vt:lpstr>
      <vt:lpstr>In-network Duplication สำเนาภายในเครือข่าย</vt:lpstr>
      <vt:lpstr>Reverse Path Forwarding (RPF)</vt:lpstr>
      <vt:lpstr>Spanning Tree Broadcast</vt:lpstr>
      <vt:lpstr>สร้าง Spanning Tree</vt:lpstr>
      <vt:lpstr>Multicast Routing</vt:lpstr>
      <vt:lpstr>สรุปบทที่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Network Layer (3)</dc:title>
  <dc:creator>Kit</dc:creator>
  <cp:lastModifiedBy>Seiki Park</cp:lastModifiedBy>
  <cp:revision>3</cp:revision>
  <dcterms:created xsi:type="dcterms:W3CDTF">2016-10-17T18:18:49Z</dcterms:created>
  <dcterms:modified xsi:type="dcterms:W3CDTF">2017-04-30T16:30:42Z</dcterms:modified>
</cp:coreProperties>
</file>