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8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1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35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entral.maven.org/maven2/org/jasig/cas/cas-server-webapp/" TargetMode="External"/><Relationship Id="rId4" Type="http://schemas.openxmlformats.org/officeDocument/2006/relationships/hyperlink" Target="https://github.com/apereo/cas/tag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C%A0%E8%BE%93%E5%B1%82%E5%AE%89%E5%85%A8" TargetMode="External"/><Relationship Id="rId2" Type="http://schemas.openxmlformats.org/officeDocument/2006/relationships/hyperlink" Target="https://baike.baidu.com/item/%E5%AE%89%E5%85%A8%E5%A5%97%E6%8E%A5%E5%B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4%BC%A0%E8%BE%93%E5%B1%82/4329536" TargetMode="External"/><Relationship Id="rId5" Type="http://schemas.openxmlformats.org/officeDocument/2006/relationships/hyperlink" Target="https://baike.baidu.com/item/%E6%95%B0%E6%8D%AE%E5%AE%8C%E6%95%B4%E6%80%A7/110071" TargetMode="External"/><Relationship Id="rId4" Type="http://schemas.openxmlformats.org/officeDocument/2006/relationships/hyperlink" Target="https://baike.baidu.com/item/%E7%BD%91%E7%BB%9C%E9%80%9A%E4%BF%A1/963654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单点登录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 Siwash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9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Ovaerlay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可以将多个</a:t>
            </a:r>
            <a:r>
              <a:rPr lang="en-US" altLang="zh-CN" smtClean="0"/>
              <a:t>war</a:t>
            </a:r>
            <a:r>
              <a:rPr lang="zh-CN" altLang="en-US" smtClean="0"/>
              <a:t>包进行合并</a:t>
            </a:r>
            <a:r>
              <a:rPr lang="en-US" altLang="zh-CN" smtClean="0"/>
              <a:t>【</a:t>
            </a:r>
            <a:r>
              <a:rPr lang="zh-CN" altLang="en-US" smtClean="0"/>
              <a:t>注意：合并！</a:t>
            </a:r>
            <a:r>
              <a:rPr lang="en-US" altLang="zh-CN" smtClean="0"/>
              <a:t>=dependency】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默认配置下被</a:t>
            </a:r>
            <a:r>
              <a:rPr lang="en-US" altLang="zh-CN" smtClean="0"/>
              <a:t>overlay</a:t>
            </a:r>
            <a:r>
              <a:rPr lang="zh-CN" altLang="en-US" smtClean="0"/>
              <a:t>的</a:t>
            </a:r>
            <a:r>
              <a:rPr lang="en-US" altLang="zh-CN" smtClean="0"/>
              <a:t>webapp</a:t>
            </a:r>
            <a:r>
              <a:rPr lang="zh-CN" altLang="en-US" smtClean="0"/>
              <a:t>的代码文件覆盖到主项目，而主项目中出现与</a:t>
            </a:r>
            <a:r>
              <a:rPr lang="en-US" altLang="zh-CN" smtClean="0"/>
              <a:t>webapp</a:t>
            </a:r>
            <a:r>
              <a:rPr lang="zh-CN" altLang="en-US" smtClean="0"/>
              <a:t>同名文件时以主项目为基准。</a:t>
            </a:r>
            <a:r>
              <a:rPr lang="en-US" altLang="zh-CN" smtClean="0"/>
              <a:t>【</a:t>
            </a:r>
            <a:r>
              <a:rPr lang="zh-CN" altLang="en-US" smtClean="0"/>
              <a:t>注意：是默认配置下才成立</a:t>
            </a:r>
            <a:r>
              <a:rPr lang="en-US" altLang="zh-CN" smtClean="0"/>
              <a:t>】</a:t>
            </a:r>
          </a:p>
          <a:p>
            <a:r>
              <a:rPr lang="zh-CN" altLang="en-US" smtClean="0"/>
              <a:t>用途：</a:t>
            </a:r>
            <a:r>
              <a:rPr lang="en-US" altLang="zh-CN" smtClean="0"/>
              <a:t>1.</a:t>
            </a:r>
            <a:r>
              <a:rPr lang="zh-CN" altLang="en-US" smtClean="0"/>
              <a:t> </a:t>
            </a:r>
            <a:r>
              <a:rPr lang="en-US" altLang="zh-CN" smtClean="0"/>
              <a:t>web</a:t>
            </a:r>
            <a:r>
              <a:rPr lang="zh-CN" altLang="en-US" smtClean="0"/>
              <a:t>项目的二次开发，</a:t>
            </a:r>
            <a:r>
              <a:rPr lang="en-US" altLang="zh-CN" smtClean="0"/>
              <a:t>2.</a:t>
            </a:r>
            <a:r>
              <a:rPr lang="zh-CN" altLang="en-US" smtClean="0"/>
              <a:t>业务复杂</a:t>
            </a:r>
            <a:r>
              <a:rPr lang="en-US" altLang="zh-CN" smtClean="0"/>
              <a:t>web</a:t>
            </a:r>
            <a:r>
              <a:rPr lang="zh-CN" altLang="en-US" smtClean="0"/>
              <a:t>项目的拆分开发。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单点登陆（</a:t>
            </a:r>
            <a:r>
              <a:rPr lang="en-US" altLang="zh-CN"/>
              <a:t>Single Sign </a:t>
            </a:r>
            <a:r>
              <a:rPr lang="en-US" altLang="zh-CN" smtClean="0"/>
              <a:t>On</a:t>
            </a:r>
            <a:r>
              <a:rPr lang="zh-CN" altLang="en-US" smtClean="0"/>
              <a:t>，简称</a:t>
            </a:r>
            <a:r>
              <a:rPr lang="en-US" altLang="zh-CN" smtClean="0"/>
              <a:t>SSO</a:t>
            </a:r>
            <a:r>
              <a:rPr lang="zh-CN" altLang="en-US" smtClean="0"/>
              <a:t>）：</a:t>
            </a:r>
            <a:endParaRPr lang="en-US" altLang="zh-CN" smtClean="0"/>
          </a:p>
          <a:p>
            <a:pPr lvl="1"/>
            <a:r>
              <a:rPr lang="en-US" altLang="zh-CN"/>
              <a:t>SSO</a:t>
            </a:r>
            <a:r>
              <a:rPr lang="zh-CN" altLang="en-US"/>
              <a:t>的定义是在多个应用系统中，用户只需要登录一次就可以访问所有相互信任的应用系统。</a:t>
            </a:r>
          </a:p>
        </p:txBody>
      </p:sp>
    </p:spTree>
    <p:extLst>
      <p:ext uri="{BB962C8B-B14F-4D97-AF65-F5344CB8AC3E}">
        <p14:creationId xmlns:p14="http://schemas.microsoft.com/office/powerpoint/2010/main" val="55321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747520"/>
          </a:xfrm>
        </p:spPr>
        <p:txBody>
          <a:bodyPr/>
          <a:lstStyle/>
          <a:p>
            <a:r>
              <a:rPr lang="en-US" altLang="zh-CN"/>
              <a:t>CAS</a:t>
            </a:r>
            <a:r>
              <a:rPr lang="zh-CN" altLang="en-US"/>
              <a:t>全称为</a:t>
            </a:r>
            <a:r>
              <a:rPr lang="en-US" altLang="zh-CN"/>
              <a:t>Central Authentication Service</a:t>
            </a:r>
            <a:r>
              <a:rPr lang="zh-CN" altLang="en-US"/>
              <a:t>即中央认证服务，是一个企业多语言单点登录的解决方案，并努力去成为一个身份验证和授权需求的综合平台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CAS</a:t>
            </a:r>
            <a:r>
              <a:rPr lang="zh-CN" altLang="en-US"/>
              <a:t>是由</a:t>
            </a:r>
            <a:r>
              <a:rPr lang="en-US" altLang="zh-CN"/>
              <a:t>Yale</a:t>
            </a:r>
            <a:r>
              <a:rPr lang="zh-CN" altLang="en-US"/>
              <a:t>大学发起的一个企业级的、开源的项目，旨在为</a:t>
            </a:r>
            <a:r>
              <a:rPr lang="en-US" altLang="zh-CN"/>
              <a:t>Web</a:t>
            </a:r>
            <a:r>
              <a:rPr lang="zh-CN" altLang="en-US"/>
              <a:t>应用系统提供一种可靠的单点登录解决方法（属于 </a:t>
            </a:r>
            <a:r>
              <a:rPr lang="en-US" altLang="zh-CN"/>
              <a:t>Web SSO </a:t>
            </a:r>
            <a:r>
              <a:rPr lang="zh-CN" altLang="en-US" smtClean="0"/>
              <a:t>）。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6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</a:t>
            </a:r>
            <a:r>
              <a:rPr lang="zh-CN" altLang="en-US" smtClean="0"/>
              <a:t>与</a:t>
            </a:r>
            <a:r>
              <a:rPr lang="en-US" altLang="zh-CN" smtClean="0"/>
              <a:t>shiro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Shiro</a:t>
            </a:r>
            <a:r>
              <a:rPr lang="zh-CN" altLang="en-US" smtClean="0"/>
              <a:t>是用来做单应用登陆权限验证管理，</a:t>
            </a:r>
            <a:r>
              <a:rPr lang="en-US" altLang="zh-CN" smtClean="0"/>
              <a:t>CAS</a:t>
            </a:r>
            <a:r>
              <a:rPr lang="zh-CN" altLang="en-US" smtClean="0"/>
              <a:t>是用来处理多个应用的认证服务。</a:t>
            </a:r>
            <a:endParaRPr lang="en-US" altLang="zh-CN" smtClean="0"/>
          </a:p>
          <a:p>
            <a:r>
              <a:rPr lang="en-US" altLang="zh-CN" smtClean="0"/>
              <a:t>Shiro</a:t>
            </a:r>
            <a:r>
              <a:rPr lang="zh-CN" altLang="en-US" smtClean="0"/>
              <a:t>可以配合</a:t>
            </a:r>
            <a:r>
              <a:rPr lang="en-US" altLang="zh-CN" smtClean="0"/>
              <a:t>cas</a:t>
            </a:r>
            <a:r>
              <a:rPr lang="zh-CN" altLang="en-US" smtClean="0"/>
              <a:t>使用，完成分布式</a:t>
            </a:r>
            <a:r>
              <a:rPr lang="en-US" altLang="zh-CN" smtClean="0"/>
              <a:t>/</a:t>
            </a:r>
            <a:r>
              <a:rPr lang="zh-CN" altLang="en-US" smtClean="0"/>
              <a:t>多应用的登陆认证。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</a:t>
            </a:r>
            <a:r>
              <a:rPr lang="zh-CN" altLang="en-US" smtClean="0"/>
              <a:t>认证模型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62" y="1792936"/>
            <a:ext cx="7233593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252" y="251977"/>
            <a:ext cx="9784080" cy="1508760"/>
          </a:xfrm>
        </p:spPr>
        <p:txBody>
          <a:bodyPr/>
          <a:lstStyle/>
          <a:p>
            <a:r>
              <a:rPr lang="en-US" altLang="zh-CN" smtClean="0"/>
              <a:t>Cas</a:t>
            </a:r>
            <a:r>
              <a:rPr lang="zh-CN" altLang="en-US" smtClean="0"/>
              <a:t>创建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1.</a:t>
            </a:r>
            <a:r>
              <a:rPr lang="zh-CN" altLang="en-US" sz="2800" smtClean="0"/>
              <a:t>下载框架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66" y="2546331"/>
            <a:ext cx="5722568" cy="38835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6" y="2546331"/>
            <a:ext cx="5589503" cy="38835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8067" y="2082800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4"/>
              </a:rPr>
              <a:t>https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github.com/apereo/cas/tags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" name="文本框 6"/>
          <p:cNvSpPr txBox="1"/>
          <p:nvPr/>
        </p:nvSpPr>
        <p:spPr>
          <a:xfrm>
            <a:off x="5545665" y="1992502"/>
            <a:ext cx="664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5"/>
              </a:rPr>
              <a:t>http://</a:t>
            </a:r>
            <a:r>
              <a:rPr lang="en-US" altLang="zh-CN">
                <a:hlinkClick r:id="rId5"/>
              </a:rPr>
              <a:t>central.maven.org/maven2/org/jasig/cas/cas-server-webapp</a:t>
            </a:r>
            <a:r>
              <a:rPr lang="en-US" altLang="zh-CN" smtClean="0">
                <a:hlinkClick r:id="rId5"/>
              </a:rPr>
              <a:t>/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4445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HTTPS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HTTPS=HTTP+SSL</a:t>
            </a:r>
          </a:p>
          <a:p>
            <a:r>
              <a:rPr lang="en-US" altLang="zh-CN" smtClean="0"/>
              <a:t>SSL:</a:t>
            </a:r>
            <a:r>
              <a:rPr lang="en-US" altLang="zh-CN"/>
              <a:t>SSL(Secure Sockets Layer </a:t>
            </a:r>
            <a:r>
              <a:rPr lang="zh-CN" altLang="en-US">
                <a:hlinkClick r:id="rId2"/>
              </a:rPr>
              <a:t>安全套接层</a:t>
            </a:r>
            <a:r>
              <a:rPr lang="en-US" altLang="zh-CN"/>
              <a:t>),</a:t>
            </a:r>
            <a:r>
              <a:rPr lang="zh-CN" altLang="en-US"/>
              <a:t>及其继任者</a:t>
            </a:r>
            <a:r>
              <a:rPr lang="zh-CN" altLang="en-US">
                <a:hlinkClick r:id="rId3"/>
              </a:rPr>
              <a:t>传输层安全</a:t>
            </a:r>
            <a:r>
              <a:rPr lang="zh-CN" altLang="en-US"/>
              <a:t>（</a:t>
            </a:r>
            <a:r>
              <a:rPr lang="en-US" altLang="zh-CN"/>
              <a:t>Transport Layer Security</a:t>
            </a:r>
            <a:r>
              <a:rPr lang="zh-CN" altLang="en-US"/>
              <a:t>，</a:t>
            </a:r>
            <a:r>
              <a:rPr lang="en-US" altLang="zh-CN"/>
              <a:t>TLS</a:t>
            </a:r>
            <a:r>
              <a:rPr lang="zh-CN" altLang="en-US"/>
              <a:t>）是为</a:t>
            </a:r>
            <a:r>
              <a:rPr lang="zh-CN" altLang="en-US">
                <a:hlinkClick r:id="rId4"/>
              </a:rPr>
              <a:t>网络通信</a:t>
            </a:r>
            <a:r>
              <a:rPr lang="zh-CN" altLang="en-US"/>
              <a:t>提供安全及</a:t>
            </a:r>
            <a:r>
              <a:rPr lang="zh-CN" altLang="en-US">
                <a:hlinkClick r:id="rId5"/>
              </a:rPr>
              <a:t>数据完整性</a:t>
            </a:r>
            <a:r>
              <a:rPr lang="zh-CN" altLang="en-US"/>
              <a:t>的一种安全协议。</a:t>
            </a:r>
            <a:r>
              <a:rPr lang="en-US" altLang="zh-CN"/>
              <a:t>TLS</a:t>
            </a:r>
            <a:r>
              <a:rPr lang="zh-CN" altLang="en-US"/>
              <a:t>与</a:t>
            </a:r>
            <a:r>
              <a:rPr lang="en-US" altLang="zh-CN"/>
              <a:t>SSL</a:t>
            </a:r>
            <a:r>
              <a:rPr lang="zh-CN" altLang="en-US"/>
              <a:t>在</a:t>
            </a:r>
            <a:r>
              <a:rPr lang="zh-CN" altLang="en-US">
                <a:hlinkClick r:id="rId6"/>
              </a:rPr>
              <a:t>传输层</a:t>
            </a:r>
            <a:r>
              <a:rPr lang="zh-CN" altLang="en-US"/>
              <a:t>对</a:t>
            </a:r>
            <a:r>
              <a:rPr lang="zh-CN" altLang="en-US"/>
              <a:t>网络</a:t>
            </a:r>
            <a:r>
              <a:rPr lang="zh-CN" altLang="en-US" smtClean="0"/>
              <a:t>连接进行</a:t>
            </a:r>
            <a:r>
              <a:rPr lang="zh-CN" altLang="en-US"/>
              <a:t>加密</a:t>
            </a:r>
            <a:r>
              <a:rPr lang="zh-CN" altLang="en-US" smtClean="0"/>
              <a:t>。通俗来说</a:t>
            </a:r>
            <a:r>
              <a:rPr lang="en-US" altLang="zh-CN" smtClean="0"/>
              <a:t>:</a:t>
            </a:r>
            <a:r>
              <a:rPr lang="zh-CN" altLang="en-US" smtClean="0"/>
              <a:t>浏览器与服务器之间的证书验证协议。</a:t>
            </a:r>
            <a:endParaRPr lang="en-US" altLang="zh-CN" smtClean="0"/>
          </a:p>
          <a:p>
            <a:r>
              <a:rPr lang="en-US" altLang="zh-CN" smtClean="0"/>
              <a:t>HTTP</a:t>
            </a:r>
            <a:r>
              <a:rPr lang="zh-CN" altLang="en-US" smtClean="0"/>
              <a:t>：</a:t>
            </a:r>
            <a:r>
              <a:rPr lang="en-US" altLang="zh-CN"/>
              <a:t>HTTP</a:t>
            </a:r>
            <a:r>
              <a:rPr lang="zh-CN" altLang="en-US"/>
              <a:t>协议以明文方式发送内容，不提供任何方式</a:t>
            </a:r>
            <a:r>
              <a:rPr lang="zh-CN" altLang="en-US"/>
              <a:t>的</a:t>
            </a:r>
            <a:r>
              <a:rPr lang="zh-CN" altLang="en-US" smtClean="0"/>
              <a:t>数据加密。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6154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9509"/>
            <a:ext cx="9784080" cy="1508760"/>
          </a:xfrm>
        </p:spPr>
        <p:txBody>
          <a:bodyPr/>
          <a:lstStyle/>
          <a:p>
            <a:r>
              <a:rPr lang="en-US" altLang="zh-CN" smtClean="0"/>
              <a:t>Cas</a:t>
            </a:r>
            <a:r>
              <a:rPr lang="zh-CN" altLang="en-US" smtClean="0"/>
              <a:t>创建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2.</a:t>
            </a:r>
            <a:r>
              <a:rPr lang="zh-CN" altLang="en-US" sz="2400" smtClean="0"/>
              <a:t>导入项目（先创建一个</a:t>
            </a:r>
            <a:r>
              <a:rPr lang="en-US" altLang="zh-CN" sz="2400" smtClean="0"/>
              <a:t>j2ee</a:t>
            </a:r>
            <a:r>
              <a:rPr lang="zh-CN" altLang="en-US" sz="2400" smtClean="0"/>
              <a:t>项目）</a:t>
            </a:r>
            <a:r>
              <a:rPr lang="en-US" altLang="zh-CN" sz="2400" smtClean="0"/>
              <a:t>[cas version&lt;5.0]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解压</a:t>
            </a:r>
            <a:r>
              <a:rPr lang="en-US" altLang="zh-CN" smtClean="0"/>
              <a:t>war</a:t>
            </a:r>
            <a:r>
              <a:rPr lang="zh-CN" altLang="en-US" smtClean="0"/>
              <a:t>包提取</a:t>
            </a:r>
            <a:r>
              <a:rPr lang="en-US" altLang="zh-CN" smtClean="0"/>
              <a:t>WEB-INF</a:t>
            </a:r>
            <a:r>
              <a:rPr lang="zh-CN" altLang="en-US" smtClean="0"/>
              <a:t>下所有文件（除</a:t>
            </a:r>
            <a:r>
              <a:rPr lang="en-US" altLang="zh-CN" smtClean="0"/>
              <a:t>classes</a:t>
            </a:r>
            <a:r>
              <a:rPr lang="zh-CN" altLang="en-US" smtClean="0"/>
              <a:t>）到</a:t>
            </a:r>
            <a:r>
              <a:rPr lang="en-US" altLang="zh-CN" smtClean="0"/>
              <a:t>webapp</a:t>
            </a:r>
            <a:r>
              <a:rPr lang="zh-CN" altLang="en-US" smtClean="0"/>
              <a:t>下</a:t>
            </a:r>
            <a:r>
              <a:rPr lang="en-US" altLang="zh-CN" smtClean="0"/>
              <a:t>,</a:t>
            </a:r>
            <a:r>
              <a:rPr lang="zh-CN" altLang="en-US" smtClean="0"/>
              <a:t>将</a:t>
            </a:r>
            <a:r>
              <a:rPr lang="en-US" altLang="zh-CN" smtClean="0"/>
              <a:t>WEB-INF/classes</a:t>
            </a:r>
            <a:r>
              <a:rPr lang="zh-CN" altLang="en-US" smtClean="0"/>
              <a:t>下所有文件提取到项目的</a:t>
            </a:r>
            <a:r>
              <a:rPr lang="en-US" altLang="zh-CN" smtClean="0"/>
              <a:t>resources</a:t>
            </a:r>
            <a:r>
              <a:rPr lang="zh-CN" altLang="en-US" smtClean="0"/>
              <a:t>目录下</a:t>
            </a:r>
            <a:r>
              <a:rPr lang="en-US" altLang="zh-CN" smtClean="0"/>
              <a:t>,</a:t>
            </a:r>
            <a:r>
              <a:rPr lang="zh-CN" altLang="en-US" smtClean="0"/>
              <a:t>最后把</a:t>
            </a:r>
            <a:r>
              <a:rPr lang="en-US" altLang="zh-CN" smtClean="0"/>
              <a:t>lib</a:t>
            </a:r>
            <a:r>
              <a:rPr lang="zh-CN" altLang="en-US" smtClean="0"/>
              <a:t>下的</a:t>
            </a:r>
            <a:r>
              <a:rPr lang="en-US" altLang="zh-CN" smtClean="0"/>
              <a:t>jar</a:t>
            </a:r>
            <a:r>
              <a:rPr lang="zh-CN" altLang="en-US" smtClean="0"/>
              <a:t>包全部</a:t>
            </a:r>
            <a:r>
              <a:rPr lang="en-US" altLang="zh-CN" smtClean="0"/>
              <a:t>build-path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031068"/>
            <a:ext cx="2270957" cy="3185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24" y="2726242"/>
            <a:ext cx="2514818" cy="379508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708400" y="4216400"/>
            <a:ext cx="381000" cy="685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66" y="2942674"/>
            <a:ext cx="1459773" cy="32332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091" y="3638056"/>
            <a:ext cx="2424976" cy="1395013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9132215" y="4092939"/>
            <a:ext cx="381000" cy="685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</a:t>
            </a:r>
            <a:r>
              <a:rPr lang="zh-CN" altLang="en-US" smtClean="0"/>
              <a:t>的项目结构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437" y="2011363"/>
            <a:ext cx="2906872" cy="4206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257" y="2925763"/>
            <a:ext cx="3596952" cy="187468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157133" y="3361266"/>
            <a:ext cx="2794000" cy="1168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overlay</a:t>
            </a:r>
            <a:r>
              <a:rPr lang="zh-CN" altLang="en-US" smtClean="0"/>
              <a:t>改造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641</TotalTime>
  <Words>309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Corbel</vt:lpstr>
      <vt:lpstr>Wingdings</vt:lpstr>
      <vt:lpstr>镶边</vt:lpstr>
      <vt:lpstr>单点登录</vt:lpstr>
      <vt:lpstr>概念</vt:lpstr>
      <vt:lpstr>CAS简介</vt:lpstr>
      <vt:lpstr>Cas与shiro的关系</vt:lpstr>
      <vt:lpstr>Cas认证模型</vt:lpstr>
      <vt:lpstr>Cas创建  1.下载框架</vt:lpstr>
      <vt:lpstr>HTTPS简介</vt:lpstr>
      <vt:lpstr>Cas创建  2.导入项目（先创建一个j2ee项目）[cas version&lt;5.0]</vt:lpstr>
      <vt:lpstr>Cas的项目结构</vt:lpstr>
      <vt:lpstr>Ovaerlay介绍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IMMQ技术选型</dc:title>
  <dc:creator>Windows 用户</dc:creator>
  <cp:lastModifiedBy>Windows 用户</cp:lastModifiedBy>
  <cp:revision>13</cp:revision>
  <dcterms:created xsi:type="dcterms:W3CDTF">2018-11-02T09:38:03Z</dcterms:created>
  <dcterms:modified xsi:type="dcterms:W3CDTF">2018-11-20T09:32:36Z</dcterms:modified>
</cp:coreProperties>
</file>