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Siwen, I’ll introduce myself first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lucas introduce, and lead to next slide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3317b64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3317b64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Expensive and inaccessible care for elderly and paralysis patients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price of hiring experienced nursing home care ranges between $42,000 and $90,000 per year. 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Lucas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3317b645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3317b64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Siwen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3317b645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3317b645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3317b64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3317b64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jigsaw puzzle, order all the pieces and combine as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ordering pizza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show how to order during the presentation by going the web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Siwen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e9ffd6f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e9ffd6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Siwen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ed54051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ed54051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Siwen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9ffd6f4a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9ffd6f4a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3317b645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3317b645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hyperlink" Target="https://wangsiwen529.wixsite.com/mysit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9" Type="http://schemas.openxmlformats.org/officeDocument/2006/relationships/image" Target="../media/image1.jpg"/><Relationship Id="rId5" Type="http://schemas.openxmlformats.org/officeDocument/2006/relationships/image" Target="../media/image14.jpg"/><Relationship Id="rId6" Type="http://schemas.openxmlformats.org/officeDocument/2006/relationships/image" Target="../media/image5.jpg"/><Relationship Id="rId7" Type="http://schemas.openxmlformats.org/officeDocument/2006/relationships/image" Target="../media/image7.png"/><Relationship Id="rId8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7733" y="716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ThinkBot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8700" y="2958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Your Elder Care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9370" r="-9369" t="0"/>
          <a:stretch/>
        </p:blipFill>
        <p:spPr>
          <a:xfrm>
            <a:off x="5863925" y="1627050"/>
            <a:ext cx="1331200" cy="13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20375"/>
            <a:ext cx="4177176" cy="27847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38550" y="110850"/>
            <a:ext cx="49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$42,000 - $90,000 per year!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700" y="1659075"/>
            <a:ext cx="4465775" cy="33493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639150" y="1037379"/>
            <a:ext cx="534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Interaction Methods</a:t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72650" y="360225"/>
            <a:ext cx="73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732900" y="2671275"/>
            <a:ext cx="62520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Affordable,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versatile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and customizable elder care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Convenient,all-in-one site for purchasing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2550375" y="1549825"/>
            <a:ext cx="37995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ThinkBot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375" y="1340063"/>
            <a:ext cx="1331200" cy="13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05650" y="18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Market Size &amp; Impact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837625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Elder care industry is growing at 7% Compound Annual Growth Rate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to reach </a:t>
            </a: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trillion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2027;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-About </a:t>
            </a: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5.4 million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people live with paralysis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110 million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people 80+ years old worldwide (data in 2011);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projected to reach </a:t>
            </a: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400 million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2050</a:t>
            </a:r>
            <a:endParaRPr sz="18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424" y="3088649"/>
            <a:ext cx="2867876" cy="19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31100" y="152425"/>
            <a:ext cx="4502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Business Model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25" y="872800"/>
            <a:ext cx="5440150" cy="408011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893150" y="4426600"/>
            <a:ext cx="654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https://wangsiwen529.wixsite.com/mysite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1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nderlying Technology (Brain Control)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450" y="1766050"/>
            <a:ext cx="4554251" cy="328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82850"/>
            <a:ext cx="3862450" cy="277778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254750" y="684725"/>
            <a:ext cx="2101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-Easy Training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835550" y="1315475"/>
            <a:ext cx="30453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-Feature Detection (eye blink)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Reliable Close-loop Control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936"/>
            <a:ext cx="1126200" cy="75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870" y="1959910"/>
            <a:ext cx="946600" cy="94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4875" y="4112043"/>
            <a:ext cx="1126199" cy="6827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1589726" y="2274908"/>
            <a:ext cx="977700" cy="29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998721" y="3081776"/>
            <a:ext cx="336900" cy="85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871925" y="3341970"/>
            <a:ext cx="146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Websocket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335627" y="3100996"/>
            <a:ext cx="297000" cy="816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895244" y="2321101"/>
            <a:ext cx="946500" cy="2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515473" y="1905888"/>
            <a:ext cx="1126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824543" y="1959900"/>
            <a:ext cx="1589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463275" y="2571900"/>
            <a:ext cx="123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Bluetooth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799750" y="1655100"/>
            <a:ext cx="15891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[Neutral, Push]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752" y="1959900"/>
            <a:ext cx="2098041" cy="11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6555" y="2906500"/>
            <a:ext cx="1365500" cy="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 rot="1761212">
            <a:off x="6774737" y="2778685"/>
            <a:ext cx="664631" cy="29713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8">
            <a:alphaModFix/>
          </a:blip>
          <a:srcRect b="11000" l="0" r="0" t="0"/>
          <a:stretch/>
        </p:blipFill>
        <p:spPr>
          <a:xfrm>
            <a:off x="7536550" y="1625226"/>
            <a:ext cx="977701" cy="930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 rot="-761996">
            <a:off x="6847576" y="2123090"/>
            <a:ext cx="664559" cy="2970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7825500" y="2408825"/>
            <a:ext cx="6189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693900" y="1399057"/>
            <a:ext cx="1756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Halt Data Receiving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7876902" y="774021"/>
            <a:ext cx="297000" cy="816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 rot="-5400000">
            <a:off x="5474700" y="-1628625"/>
            <a:ext cx="297000" cy="4972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rot="10800000">
            <a:off x="3119675" y="838475"/>
            <a:ext cx="297000" cy="901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4841750" y="340275"/>
            <a:ext cx="25029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Wakes up data receiving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744500" y="1272430"/>
            <a:ext cx="123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Travel to Desired location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486175" y="3101000"/>
            <a:ext cx="11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Get people’s attention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7637" y="2109850"/>
            <a:ext cx="1230600" cy="87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688" y="30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Timeline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2" name="Google Shape;132;p20"/>
          <p:cNvGrpSpPr/>
          <p:nvPr/>
        </p:nvGrpSpPr>
        <p:grpSpPr>
          <a:xfrm>
            <a:off x="48625" y="1647350"/>
            <a:ext cx="2142300" cy="1483450"/>
            <a:chOff x="2638225" y="2104550"/>
            <a:chExt cx="2142300" cy="1483450"/>
          </a:xfrm>
        </p:grpSpPr>
        <p:sp>
          <p:nvSpPr>
            <p:cNvPr id="133" name="Google Shape;133;p20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 txBox="1"/>
            <p:nvPr/>
          </p:nvSpPr>
          <p:spPr>
            <a:xfrm>
              <a:off x="3154222" y="3216600"/>
              <a:ext cx="936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500">
                  <a:latin typeface="Times New Roman"/>
                  <a:ea typeface="Times New Roman"/>
                  <a:cs typeface="Times New Roman"/>
                  <a:sym typeface="Times New Roman"/>
                </a:rPr>
                <a:t>2020.12</a:t>
              </a:r>
              <a:endParaRPr b="1" sz="15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2638225" y="2104550"/>
              <a:ext cx="2142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First Prototype Model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6" name="Google Shape;136;p20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137" name="Google Shape;137;p20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8" name="Google Shape;138;p20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9" name="Google Shape;139;p20"/>
          <p:cNvGrpSpPr/>
          <p:nvPr/>
        </p:nvGrpSpPr>
        <p:grpSpPr>
          <a:xfrm>
            <a:off x="1803475" y="2245400"/>
            <a:ext cx="1953900" cy="1982400"/>
            <a:chOff x="1803475" y="2702600"/>
            <a:chExt cx="1953900" cy="1982400"/>
          </a:xfrm>
        </p:grpSpPr>
        <p:sp>
          <p:nvSpPr>
            <p:cNvPr id="140" name="Google Shape;140;p20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 txBox="1"/>
            <p:nvPr/>
          </p:nvSpPr>
          <p:spPr>
            <a:xfrm>
              <a:off x="1828201" y="2702600"/>
              <a:ext cx="864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500">
                  <a:latin typeface="Times New Roman"/>
                  <a:ea typeface="Times New Roman"/>
                  <a:cs typeface="Times New Roman"/>
                  <a:sym typeface="Times New Roman"/>
                </a:rPr>
                <a:t>2021.01</a:t>
              </a:r>
              <a:endParaRPr b="1" sz="15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20"/>
            <p:cNvSpPr txBox="1"/>
            <p:nvPr/>
          </p:nvSpPr>
          <p:spPr>
            <a:xfrm>
              <a:off x="1803475" y="3491300"/>
              <a:ext cx="1953900" cy="11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Angel Investing:$80,000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Internal Expansion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pilot testing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3" name="Google Shape;143;p20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144" name="Google Shape;144;p20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5" name="Google Shape;145;p20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" name="Google Shape;146;p20"/>
          <p:cNvGrpSpPr/>
          <p:nvPr/>
        </p:nvGrpSpPr>
        <p:grpSpPr>
          <a:xfrm>
            <a:off x="2536950" y="1395650"/>
            <a:ext cx="2824800" cy="1786300"/>
            <a:chOff x="2536950" y="1852850"/>
            <a:chExt cx="2824800" cy="1786300"/>
          </a:xfrm>
        </p:grpSpPr>
        <p:sp>
          <p:nvSpPr>
            <p:cNvPr id="147" name="Google Shape;147;p20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3047973" y="3267750"/>
              <a:ext cx="868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500">
                  <a:latin typeface="Times New Roman"/>
                  <a:ea typeface="Times New Roman"/>
                  <a:cs typeface="Times New Roman"/>
                  <a:sym typeface="Times New Roman"/>
                </a:rPr>
                <a:t>2021.08</a:t>
              </a:r>
              <a:endParaRPr b="1" sz="15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2536950" y="1852850"/>
              <a:ext cx="28248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Round A: $ 1 million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Marketing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increase production capacity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2" name="Google Shape;152;p20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53" name="Google Shape;153;p20"/>
          <p:cNvGrpSpPr/>
          <p:nvPr/>
        </p:nvGrpSpPr>
        <p:grpSpPr>
          <a:xfrm>
            <a:off x="4121324" y="2245400"/>
            <a:ext cx="1953900" cy="1829200"/>
            <a:chOff x="4121324" y="2702600"/>
            <a:chExt cx="1953900" cy="1829200"/>
          </a:xfrm>
        </p:grpSpPr>
        <p:sp>
          <p:nvSpPr>
            <p:cNvPr id="154" name="Google Shape;154;p20"/>
            <p:cNvSpPr/>
            <p:nvPr/>
          </p:nvSpPr>
          <p:spPr>
            <a:xfrm>
              <a:off x="4780421" y="3079475"/>
              <a:ext cx="12948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20"/>
            <p:cNvGrpSpPr/>
            <p:nvPr/>
          </p:nvGrpSpPr>
          <p:grpSpPr>
            <a:xfrm rot="10800000">
              <a:off x="4737413" y="3079467"/>
              <a:ext cx="92400" cy="411825"/>
              <a:chOff x="2070100" y="2563700"/>
              <a:chExt cx="92400" cy="411825"/>
            </a:xfrm>
          </p:grpSpPr>
          <p:cxnSp>
            <p:nvCxnSpPr>
              <p:cNvPr id="156" name="Google Shape;156;p20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7" name="Google Shape;157;p20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" name="Google Shape;158;p20"/>
            <p:cNvSpPr txBox="1"/>
            <p:nvPr/>
          </p:nvSpPr>
          <p:spPr>
            <a:xfrm>
              <a:off x="4413172" y="2702600"/>
              <a:ext cx="939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500">
                  <a:latin typeface="Times New Roman"/>
                  <a:ea typeface="Times New Roman"/>
                  <a:cs typeface="Times New Roman"/>
                  <a:sym typeface="Times New Roman"/>
                </a:rPr>
                <a:t>2022.08</a:t>
              </a:r>
              <a:endParaRPr b="1" sz="15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4121324" y="3588000"/>
              <a:ext cx="19539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Round B: $ 10 million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Massive production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Positive income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External Expansion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0" name="Google Shape;160;p20"/>
          <p:cNvGrpSpPr/>
          <p:nvPr/>
        </p:nvGrpSpPr>
        <p:grpSpPr>
          <a:xfrm>
            <a:off x="5361748" y="1395650"/>
            <a:ext cx="2433900" cy="1735150"/>
            <a:chOff x="5361748" y="1852850"/>
            <a:chExt cx="2433900" cy="1735150"/>
          </a:xfrm>
        </p:grpSpPr>
        <p:sp>
          <p:nvSpPr>
            <p:cNvPr id="161" name="Google Shape;161;p20"/>
            <p:cNvSpPr/>
            <p:nvPr/>
          </p:nvSpPr>
          <p:spPr>
            <a:xfrm>
              <a:off x="6075125" y="3079475"/>
              <a:ext cx="12948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20"/>
            <p:cNvGrpSpPr/>
            <p:nvPr/>
          </p:nvGrpSpPr>
          <p:grpSpPr>
            <a:xfrm>
              <a:off x="6031394" y="2800065"/>
              <a:ext cx="92400" cy="411825"/>
              <a:chOff x="845575" y="2563700"/>
              <a:chExt cx="92400" cy="411825"/>
            </a:xfrm>
          </p:grpSpPr>
          <p:cxnSp>
            <p:nvCxnSpPr>
              <p:cNvPr id="163" name="Google Shape;163;p20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4" name="Google Shape;164;p20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" name="Google Shape;165;p20"/>
            <p:cNvSpPr txBox="1"/>
            <p:nvPr/>
          </p:nvSpPr>
          <p:spPr>
            <a:xfrm>
              <a:off x="5707750" y="3216600"/>
              <a:ext cx="864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500">
                  <a:latin typeface="Times New Roman"/>
                  <a:ea typeface="Times New Roman"/>
                  <a:cs typeface="Times New Roman"/>
                  <a:sym typeface="Times New Roman"/>
                </a:rPr>
                <a:t>2024.08</a:t>
              </a:r>
              <a:endParaRPr b="1" sz="15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5361748" y="1852850"/>
              <a:ext cx="24339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Round C: $ 50 million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Global Expansion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Sustaining Revenue Stream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Oversea Factory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7" name="Google Shape;167;p20"/>
          <p:cNvGrpSpPr/>
          <p:nvPr/>
        </p:nvGrpSpPr>
        <p:grpSpPr>
          <a:xfrm>
            <a:off x="6218424" y="2245396"/>
            <a:ext cx="2928013" cy="1829204"/>
            <a:chOff x="6218424" y="2702596"/>
            <a:chExt cx="2928013" cy="1829204"/>
          </a:xfrm>
        </p:grpSpPr>
        <p:sp>
          <p:nvSpPr>
            <p:cNvPr id="168" name="Google Shape;168;p20"/>
            <p:cNvSpPr/>
            <p:nvPr/>
          </p:nvSpPr>
          <p:spPr>
            <a:xfrm>
              <a:off x="7369837" y="3079475"/>
              <a:ext cx="17766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" name="Google Shape;169;p20"/>
            <p:cNvGrpSpPr/>
            <p:nvPr/>
          </p:nvGrpSpPr>
          <p:grpSpPr>
            <a:xfrm rot="10800000">
              <a:off x="7328221" y="3079467"/>
              <a:ext cx="92400" cy="411825"/>
              <a:chOff x="2070100" y="2563700"/>
              <a:chExt cx="92400" cy="411825"/>
            </a:xfrm>
          </p:grpSpPr>
          <p:cxnSp>
            <p:nvCxnSpPr>
              <p:cNvPr id="170" name="Google Shape;170;p20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1" name="Google Shape;171;p20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" name="Google Shape;172;p20"/>
            <p:cNvSpPr txBox="1"/>
            <p:nvPr/>
          </p:nvSpPr>
          <p:spPr>
            <a:xfrm>
              <a:off x="7003996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500">
                  <a:latin typeface="Times New Roman"/>
                  <a:ea typeface="Times New Roman"/>
                  <a:cs typeface="Times New Roman"/>
                  <a:sym typeface="Times New Roman"/>
                </a:rPr>
                <a:t>2028+</a:t>
              </a:r>
              <a:endParaRPr b="1" sz="15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6218424" y="3588000"/>
              <a:ext cx="28248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Initial Public Offering (IPO)</a:t>
              </a:r>
              <a:endPara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075" y="101772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