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1" r:id="rId9"/>
    <p:sldId id="280" r:id="rId10"/>
    <p:sldId id="270" r:id="rId11"/>
    <p:sldId id="264" r:id="rId12"/>
    <p:sldId id="268" r:id="rId13"/>
    <p:sldId id="267" r:id="rId14"/>
    <p:sldId id="266" r:id="rId15"/>
    <p:sldId id="265" r:id="rId16"/>
    <p:sldId id="274" r:id="rId17"/>
    <p:sldId id="275" r:id="rId18"/>
    <p:sldId id="285" r:id="rId19"/>
    <p:sldId id="283" r:id="rId20"/>
    <p:sldId id="282" r:id="rId21"/>
    <p:sldId id="284" r:id="rId22"/>
    <p:sldId id="276" r:id="rId23"/>
    <p:sldId id="277" r:id="rId24"/>
    <p:sldId id="286" r:id="rId25"/>
    <p:sldId id="262" r:id="rId26"/>
    <p:sldId id="261" r:id="rId27"/>
    <p:sldId id="263" r:id="rId28"/>
    <p:sldId id="278" r:id="rId29"/>
    <p:sldId id="287" r:id="rId30"/>
    <p:sldId id="288" r:id="rId31"/>
    <p:sldId id="289" r:id="rId32"/>
    <p:sldId id="290" r:id="rId33"/>
    <p:sldId id="279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DA3B-C5DD-4002-831F-5A30E15D20F2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B329-F814-4FDD-9E78-B7135E242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B329-F814-4FDD-9E78-B7135E242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9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DC83-414E-3412-89B1-1A7DB67A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5CF43B-3A9B-4E33-A263-8F6E07814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FB3C4-47C1-B7A9-B21A-1D86B5C0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9CE27-2E01-F970-8718-EB131190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16A45-0400-06C2-0027-92A932F6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8257-60AB-C671-27AC-5F78DCD9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065B6-E840-B4CA-E989-1DA82F3C6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3ED02-8E17-8B02-6E2E-B35DB748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917FA-65C3-F18B-8A43-87F91530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C3D69-F1A3-27C5-8C5E-982ED9B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C4E203-C0CC-4CFF-C130-8E471A959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4B4A9-8A66-1F71-4344-5ACC5D31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8AD18-78E2-785A-4AD0-6763AA8E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3F091-A2EA-92F4-2AA2-74C973EC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69EF0-B08C-AFCF-9523-0E17CA7B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7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BD3D-B650-9D96-29BB-A051FBEC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45D53-B455-3209-B894-9DAFE1F2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5F727-00EA-4790-9C31-0539701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ACB14-8BEC-8485-7233-2C288F27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88A2B-0281-7816-4566-3D89EC3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0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1753-2950-4CC3-B65B-D9CE5D1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B671A-4F89-190F-D811-D29B6A53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1BCF4-BB26-31B5-3B3A-74FF10C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A75F2-C2E1-51EB-0017-F22C7DB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0A6BD-B796-C8D4-CB30-5A0ACC2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4C12-8C6B-BF9D-29D5-F4004AC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52882-E1D8-94B8-98C7-7607262E4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EC249-9F9E-0184-260A-B34AB6F1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5C48D-C8E3-6AA0-62BF-C291723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3A93F-2360-9651-B35C-607AEF87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B5EA7-8619-AC83-CC99-1D04A85A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E2EF-ECB8-E7F3-4775-1F76736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FD32C-460C-114E-1302-2EBD948D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70F6B-516F-855E-E038-D191AD96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A6B462-BE9D-3B85-17B7-A774D0D4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77412-BBD8-F36D-F822-0E1D6999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9911A-012B-6D34-6CE2-18FBC76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CF1EA3-6085-2232-A681-A91C275A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46B15-B3BC-5262-2B2B-FC23FFBE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21E9-DA9D-14EF-3447-E2E0479B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D4CBD-BA1F-87A6-8BF7-C8C99958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1ACFE-4468-35BD-BADD-013B9539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6B0A3E-E9E4-15BA-B4B8-7021551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0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825BE-6BA3-4562-519B-6E19B958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935A4-34C0-BFDC-9389-22130666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B2713-6B14-EE27-9AA6-672E54D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397A-E206-5E7E-13E1-0E42A3D4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9E0FD-184D-2F82-B158-52691A9D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0C1FA-1407-6A86-141F-8938ABB6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DA618-FAF6-2EF7-EA67-6074EBE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A9D8-D502-6DB6-05FD-4BEC3CAA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D7E99-DD1D-2FAC-84FD-F2D5170A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7190D-3826-1FDA-6826-D63A2EA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B9135-E153-9DC1-0B61-22391F54D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85772-6896-45F9-A44A-D4BBB41D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91AD3-21FC-2AE8-3DA9-C61CB230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DC970-1ACF-CE05-71DA-E37CB0E5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40C69-6372-2B33-5205-61058E4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56A7EE-1DF4-889F-114A-AF1A1D95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DB201-1893-B138-89D9-47111DE6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D9DE-DF98-C66A-3C2F-A48A6A02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191E-CBB1-47C0-9508-30BD1A180991}" type="datetimeFigureOut">
              <a:rPr lang="zh-CN" altLang="en-US" smtClean="0"/>
              <a:t>2023-10-17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924B-BC7D-DA02-6A58-92DB86DD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612B7-2836-77FD-500B-165CD738E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6BCA-D8D8-4E19-A2C1-4ABFA5F0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zh-cn/azure/synapse-analytics/sql/overview-featur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F29C5-563B-D129-8F82-56A7FF0B6929}"/>
              </a:ext>
            </a:extLst>
          </p:cNvPr>
          <p:cNvSpPr txBox="1"/>
          <p:nvPr/>
        </p:nvSpPr>
        <p:spPr>
          <a:xfrm>
            <a:off x="838985" y="766732"/>
            <a:ext cx="991699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什么是 </a:t>
            </a:r>
            <a:r>
              <a:rPr lang="en-US" altLang="zh-CN" sz="3200" dirty="0"/>
              <a:t>Azure Synapse Analytics</a:t>
            </a:r>
          </a:p>
          <a:p>
            <a:endParaRPr lang="en-US" altLang="zh-CN" sz="3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一些服务的集成：</a:t>
            </a:r>
            <a:endParaRPr lang="en-US" altLang="zh-CN" sz="3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32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SQL 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分析</a:t>
            </a:r>
            <a:endParaRPr lang="en-US" altLang="zh-CN" sz="3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Apache Spark </a:t>
            </a:r>
          </a:p>
          <a:p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数据资源管理器（日志和时序分析）</a:t>
            </a:r>
            <a:endParaRPr lang="en-US" altLang="zh-CN" sz="32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Pipelines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（数据集成和 </a:t>
            </a:r>
            <a:r>
              <a:rPr lang="en-US" altLang="zh-CN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ETL/ELT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）</a:t>
            </a:r>
            <a:endParaRPr lang="en-US" altLang="zh-CN" sz="3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与其他 </a:t>
            </a:r>
            <a:r>
              <a:rPr lang="en-US" altLang="zh-CN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服务（</a:t>
            </a:r>
            <a:r>
              <a:rPr lang="en-US" altLang="zh-CN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sz="32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CosmosDB</a:t>
            </a:r>
            <a:r>
              <a:rPr lang="en-US" altLang="zh-CN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CN" sz="32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AzureML</a:t>
            </a:r>
            <a:r>
              <a:rPr lang="zh-CN" altLang="en-US" sz="3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）的深度集成</a:t>
            </a:r>
            <a:endParaRPr lang="en-US" altLang="zh-CN" sz="3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296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湖数据库概述">
            <a:extLst>
              <a:ext uri="{FF2B5EF4-FFF2-40B4-BE49-F238E27FC236}">
                <a16:creationId xmlns:a16="http://schemas.microsoft.com/office/drawing/2014/main" id="{38C5865C-1BAC-CE1A-D2F8-FF6C1FDB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3" y="1974697"/>
            <a:ext cx="8500620" cy="46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68A189-9764-361A-776F-AF4B44C036BA}"/>
              </a:ext>
            </a:extLst>
          </p:cNvPr>
          <p:cNvSpPr txBox="1"/>
          <p:nvPr/>
        </p:nvSpPr>
        <p:spPr>
          <a:xfrm>
            <a:off x="483124" y="702230"/>
            <a:ext cx="1021629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 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使客户能够将数据库设计、有关存储的数据的元数据信息，以及描述数据的存储方式和存储位置的可能性结合起来。 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湖数据库解决了当前数据湖的难题，即很难理解数据的结构。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可以为湖数据库创建数据模型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DA1BF0-2C69-7AE3-F81C-966E1011A469}"/>
              </a:ext>
            </a:extLst>
          </p:cNvPr>
          <p:cNvSpPr txBox="1"/>
          <p:nvPr/>
        </p:nvSpPr>
        <p:spPr>
          <a:xfrm>
            <a:off x="68346" y="77659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数据库模板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52810B-2893-06B6-893B-4E803EEDE78E}"/>
              </a:ext>
            </a:extLst>
          </p:cNvPr>
          <p:cNvSpPr txBox="1"/>
          <p:nvPr/>
        </p:nvSpPr>
        <p:spPr>
          <a:xfrm>
            <a:off x="9709857" y="223415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29E9DC-DCE5-02F2-06A6-DEDD00E956E3}"/>
              </a:ext>
            </a:extLst>
          </p:cNvPr>
          <p:cNvSpPr txBox="1"/>
          <p:nvPr/>
        </p:nvSpPr>
        <p:spPr>
          <a:xfrm>
            <a:off x="9106294" y="2298271"/>
            <a:ext cx="2868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使用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Studio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中的数据库设计器对湖数据库对象执行任何创建或架构修改操作。 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如果改为从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Spark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或直接在存储中进行此类更改，则湖数据库的定义将变得不同步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88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9E0F3C-0A8B-434A-321B-E74D3C9DDCFB}"/>
              </a:ext>
            </a:extLst>
          </p:cNvPr>
          <p:cNvSpPr txBox="1"/>
          <p:nvPr/>
        </p:nvSpPr>
        <p:spPr>
          <a:xfrm>
            <a:off x="169683" y="83473"/>
            <a:ext cx="81447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数据库模板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是一组预先设计以满足特定行业需求的业务和技术数据定义。</a:t>
            </a:r>
            <a:endParaRPr lang="en-US" altLang="zh-CN" sz="20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可帮助以可预测的方式及时实现经过验证的行业数据体系结构</a:t>
            </a:r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帮助将数据转换为需要的见解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34ECB9-808A-8B35-4C8B-BE49136E3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5"/>
          <a:stretch/>
        </p:blipFill>
        <p:spPr>
          <a:xfrm>
            <a:off x="452486" y="1714689"/>
            <a:ext cx="10199802" cy="49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D291E1-51C8-7ABB-BD91-ADB5E3FC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9" y="209489"/>
            <a:ext cx="11833181" cy="53711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98480C-F1A5-E339-964D-7D69C6324723}"/>
              </a:ext>
            </a:extLst>
          </p:cNvPr>
          <p:cNvSpPr txBox="1"/>
          <p:nvPr/>
        </p:nvSpPr>
        <p:spPr>
          <a:xfrm>
            <a:off x="801278" y="5938886"/>
            <a:ext cx="1088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注意：模板，属于</a:t>
            </a:r>
            <a:r>
              <a:rPr lang="en-US" altLang="zh-CN" sz="2400" dirty="0"/>
              <a:t>LAKE</a:t>
            </a:r>
            <a:r>
              <a:rPr lang="zh-CN" altLang="en-US" sz="2400" dirty="0"/>
              <a:t>数据库中独有的部分（无服务，专用</a:t>
            </a:r>
            <a:r>
              <a:rPr lang="en-US" altLang="zh-CN" sz="2400" dirty="0"/>
              <a:t>SQL</a:t>
            </a:r>
            <a:r>
              <a:rPr lang="zh-CN" altLang="en-US" sz="2400" dirty="0"/>
              <a:t>没有这部分）</a:t>
            </a:r>
          </a:p>
        </p:txBody>
      </p:sp>
    </p:spTree>
    <p:extLst>
      <p:ext uri="{BB962C8B-B14F-4D97-AF65-F5344CB8AC3E}">
        <p14:creationId xmlns:p14="http://schemas.microsoft.com/office/powerpoint/2010/main" val="33899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62B0BB-33F3-C3E2-E04E-86CFD472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6" y="555091"/>
            <a:ext cx="3229305" cy="21975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51AE29-E1C5-EAF2-A1CD-078B9B20B80E}"/>
              </a:ext>
            </a:extLst>
          </p:cNvPr>
          <p:cNvSpPr txBox="1"/>
          <p:nvPr/>
        </p:nvSpPr>
        <p:spPr>
          <a:xfrm>
            <a:off x="358016" y="3052127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data lake   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Azure Blob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92A0D-FD1A-3801-7359-8B2007D6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23" y="781333"/>
            <a:ext cx="7403113" cy="50538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D62724-3068-795D-37DC-5126D93EEEC2}"/>
              </a:ext>
            </a:extLst>
          </p:cNvPr>
          <p:cNvSpPr txBox="1"/>
          <p:nvPr/>
        </p:nvSpPr>
        <p:spPr>
          <a:xfrm>
            <a:off x="6096000" y="93426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问题：</a:t>
            </a:r>
            <a:r>
              <a:rPr lang="en-US" altLang="zh-CN" sz="2400" dirty="0"/>
              <a:t>Lake</a:t>
            </a:r>
            <a:r>
              <a:rPr lang="zh-CN" altLang="en-US" sz="2400" dirty="0"/>
              <a:t>湖的表是否有存储功能</a:t>
            </a:r>
          </a:p>
        </p:txBody>
      </p:sp>
    </p:spTree>
    <p:extLst>
      <p:ext uri="{BB962C8B-B14F-4D97-AF65-F5344CB8AC3E}">
        <p14:creationId xmlns:p14="http://schemas.microsoft.com/office/powerpoint/2010/main" val="192393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6EE353-F7AB-2B61-B4D9-75075F83B5A2}"/>
              </a:ext>
            </a:extLst>
          </p:cNvPr>
          <p:cNvSpPr txBox="1"/>
          <p:nvPr/>
        </p:nvSpPr>
        <p:spPr>
          <a:xfrm>
            <a:off x="530259" y="25839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映射数据工具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B31CB0-516D-1BE2-EFEA-FE22E8297324}"/>
              </a:ext>
            </a:extLst>
          </p:cNvPr>
          <p:cNvSpPr txBox="1"/>
          <p:nvPr/>
        </p:nvSpPr>
        <p:spPr>
          <a:xfrm>
            <a:off x="530259" y="851563"/>
            <a:ext cx="103859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帮助用户创建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ETL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映射，始于用户在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湖数据库中选择目标表，然后将其源数据映射到这些表</a:t>
            </a:r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并在不编写代码的情况下将数据流从其源数据映射到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湖数据库表。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522DBD-20C2-39F4-592A-2FA8E84E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92" y="2306507"/>
            <a:ext cx="7971934" cy="43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9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3B395-21B3-3C29-791D-29CCABAA14F4}"/>
              </a:ext>
            </a:extLst>
          </p:cNvPr>
          <p:cNvSpPr txBox="1"/>
          <p:nvPr/>
        </p:nvSpPr>
        <p:spPr>
          <a:xfrm>
            <a:off x="1688879" y="585802"/>
            <a:ext cx="1415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预热集群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B27FA271-BFA8-434E-C68E-1DFE34FE4F65}"/>
              </a:ext>
            </a:extLst>
          </p:cNvPr>
          <p:cNvSpPr/>
          <p:nvPr/>
        </p:nvSpPr>
        <p:spPr>
          <a:xfrm>
            <a:off x="2111604" y="1102936"/>
            <a:ext cx="216817" cy="443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5AA6B-9941-1B8F-DD38-2743ECAFD6E1}"/>
              </a:ext>
            </a:extLst>
          </p:cNvPr>
          <p:cNvSpPr txBox="1"/>
          <p:nvPr/>
        </p:nvSpPr>
        <p:spPr>
          <a:xfrm>
            <a:off x="763571" y="17964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创建数据映射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可以选择一个文件夹或单个文件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B31FEE-551D-EF8F-5AB4-676C8161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55" y="131129"/>
            <a:ext cx="4604797" cy="6139729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C8044B6-8FBB-5A1D-97B5-0DB266F64354}"/>
              </a:ext>
            </a:extLst>
          </p:cNvPr>
          <p:cNvSpPr/>
          <p:nvPr/>
        </p:nvSpPr>
        <p:spPr>
          <a:xfrm>
            <a:off x="2111604" y="2639505"/>
            <a:ext cx="216817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18EE9-6490-5B64-8365-CB908D66C474}"/>
              </a:ext>
            </a:extLst>
          </p:cNvPr>
          <p:cNvSpPr txBox="1"/>
          <p:nvPr/>
        </p:nvSpPr>
        <p:spPr>
          <a:xfrm>
            <a:off x="216817" y="3494912"/>
            <a:ext cx="607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命名数据映射并选择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湖数据库目标</a:t>
            </a:r>
            <a:endParaRPr lang="zh-CN" altLang="en-US" sz="24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66F6F3D-20C7-7B8C-C5F0-564A0A7597EB}"/>
              </a:ext>
            </a:extLst>
          </p:cNvPr>
          <p:cNvSpPr/>
          <p:nvPr/>
        </p:nvSpPr>
        <p:spPr>
          <a:xfrm>
            <a:off x="2220012" y="4072379"/>
            <a:ext cx="353506" cy="725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FE22D-6B1F-5BC6-6FF5-83030765540A}"/>
              </a:ext>
            </a:extLst>
          </p:cNvPr>
          <p:cNvSpPr txBox="1"/>
          <p:nvPr/>
        </p:nvSpPr>
        <p:spPr>
          <a:xfrm>
            <a:off x="0" y="5018681"/>
            <a:ext cx="692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选择要映射到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湖数据库目标表的主源表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11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显示映射数据规则的屏幕截图。">
            <a:extLst>
              <a:ext uri="{FF2B5EF4-FFF2-40B4-BE49-F238E27FC236}">
                <a16:creationId xmlns:a16="http://schemas.microsoft.com/office/drawing/2014/main" id="{4379317A-2134-88B1-1EC6-342B167B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0" y="570405"/>
            <a:ext cx="11387579" cy="525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7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01D20-891E-E58A-7EE6-59F4CBD856F7}"/>
              </a:ext>
            </a:extLst>
          </p:cNvPr>
          <p:cNvSpPr txBox="1"/>
          <p:nvPr/>
        </p:nvSpPr>
        <p:spPr>
          <a:xfrm>
            <a:off x="454844" y="38094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SQL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837F2A-1336-CC92-99BF-6AA22D337786}"/>
              </a:ext>
            </a:extLst>
          </p:cNvPr>
          <p:cNvSpPr txBox="1"/>
          <p:nvPr/>
        </p:nvSpPr>
        <p:spPr>
          <a:xfrm>
            <a:off x="1108828" y="1408462"/>
            <a:ext cx="99743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无服务器 </a:t>
            </a:r>
            <a:r>
              <a:rPr lang="en-US" altLang="zh-CN" sz="2400" b="1" dirty="0"/>
              <a:t>SQL </a:t>
            </a:r>
            <a:r>
              <a:rPr lang="zh-CN" altLang="en-US" sz="2400" b="1" dirty="0"/>
              <a:t>池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zh-CN" sz="2400" b="0" i="0" u="none" strike="noStrike" dirty="0">
                <a:effectLst/>
                <a:latin typeface="Segoe UI" panose="020B0502040204020203" pitchFamily="34" charset="0"/>
                <a:hlinkClick r:id="rId2"/>
              </a:rPr>
              <a:t>T-SQL </a:t>
            </a:r>
            <a:r>
              <a:rPr lang="zh-CN" altLang="en-US" sz="2400" b="0" i="0" u="none" strike="noStrike" dirty="0">
                <a:effectLst/>
                <a:latin typeface="Segoe UI" panose="020B0502040204020203" pitchFamily="34" charset="0"/>
                <a:hlinkClick r:id="rId2"/>
              </a:rPr>
              <a:t>语法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，可以就地查询数据，高效的方式转换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Lake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中的数据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专为大规模数据和计算功能构建的分布式数据处理系统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在几秒到几分钟内分析完大数据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不需要设置基础结构，也不需要维护群集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保留的资源不产生任何费用，只需为运行的查询所处理的数据付费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</a:t>
            </a:r>
            <a:r>
              <a:rPr lang="zh-CN" alt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时自动创建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4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898CA2-65C4-AE8C-95C0-03311386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774675"/>
            <a:ext cx="11513270" cy="36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1449E7-8450-200D-DEA7-9AAA520C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1" y="114494"/>
            <a:ext cx="9538730" cy="57565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20FA53-1252-BBA4-3951-DE3A6F0BE467}"/>
              </a:ext>
            </a:extLst>
          </p:cNvPr>
          <p:cNvSpPr txBox="1"/>
          <p:nvPr/>
        </p:nvSpPr>
        <p:spPr>
          <a:xfrm>
            <a:off x="699941" y="6164287"/>
            <a:ext cx="9858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注意：先有</a:t>
            </a:r>
            <a:r>
              <a:rPr lang="en-US" altLang="zh-CN" sz="2400" dirty="0"/>
              <a:t>SQL</a:t>
            </a:r>
            <a:r>
              <a:rPr lang="zh-CN" altLang="en-US" sz="2400" dirty="0"/>
              <a:t>池，后有数据库，所有数据库都是建立在</a:t>
            </a:r>
            <a:r>
              <a:rPr lang="en-US" altLang="zh-CN" sz="2400" dirty="0"/>
              <a:t>SQL</a:t>
            </a:r>
            <a:r>
              <a:rPr lang="zh-CN" altLang="en-US" sz="2400" dirty="0"/>
              <a:t>池中</a:t>
            </a:r>
          </a:p>
        </p:txBody>
      </p:sp>
    </p:spTree>
    <p:extLst>
      <p:ext uri="{BB962C8B-B14F-4D97-AF65-F5344CB8AC3E}">
        <p14:creationId xmlns:p14="http://schemas.microsoft.com/office/powerpoint/2010/main" val="18116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CDD2CC-F3B2-9993-09E5-3A28CEA4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0" y="150829"/>
            <a:ext cx="1203435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4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9081D7-857B-FC40-9C12-146AED92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21" y="375360"/>
            <a:ext cx="11559196" cy="5111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610C2F-918B-7090-EDB2-A4E550D7D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52"/>
          <a:stretch/>
        </p:blipFill>
        <p:spPr>
          <a:xfrm>
            <a:off x="1432875" y="3971041"/>
            <a:ext cx="2130537" cy="26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67D6DD-37E1-45E6-2E3A-7E1BD3A5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" y="419853"/>
            <a:ext cx="11795071" cy="53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593F5B-9BB9-786E-D58E-4D1551D73C5D}"/>
              </a:ext>
            </a:extLst>
          </p:cNvPr>
          <p:cNvSpPr txBox="1"/>
          <p:nvPr/>
        </p:nvSpPr>
        <p:spPr>
          <a:xfrm>
            <a:off x="464271" y="45888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LDW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93A55-3A09-890F-4BDB-21CA3DEE6C85}"/>
              </a:ext>
            </a:extLst>
          </p:cNvPr>
          <p:cNvSpPr txBox="1"/>
          <p:nvPr/>
        </p:nvSpPr>
        <p:spPr>
          <a:xfrm>
            <a:off x="813063" y="1357459"/>
            <a:ext cx="949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存储和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Cosmos DB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上创建逻辑数据仓库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(LDW)</a:t>
            </a:r>
          </a:p>
          <a:p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是以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数据资源（如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Data Lake storage (ADLS)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Cosmos DB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分析存储或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Blob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存储）为基础构建的关系层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A16F3-3FC0-9963-1BC0-157A0CDF82D5}"/>
              </a:ext>
            </a:extLst>
          </p:cNvPr>
          <p:cNvSpPr txBox="1"/>
          <p:nvPr/>
        </p:nvSpPr>
        <p:spPr>
          <a:xfrm>
            <a:off x="886120" y="4934644"/>
            <a:ext cx="913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问题：</a:t>
            </a:r>
            <a:r>
              <a:rPr lang="en-US" altLang="zh-CN" sz="2400" dirty="0"/>
              <a:t>LDW</a:t>
            </a:r>
            <a:r>
              <a:rPr lang="zh-CN" altLang="en-US" sz="2400" dirty="0"/>
              <a:t>数据库，跟在无服务中建立的普通数据库，有什么区别</a:t>
            </a:r>
          </a:p>
        </p:txBody>
      </p:sp>
    </p:spTree>
    <p:extLst>
      <p:ext uri="{BB962C8B-B14F-4D97-AF65-F5344CB8AC3E}">
        <p14:creationId xmlns:p14="http://schemas.microsoft.com/office/powerpoint/2010/main" val="235836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A43B184-D927-B30A-4A73-FED7600CCF19}"/>
              </a:ext>
            </a:extLst>
          </p:cNvPr>
          <p:cNvSpPr txBox="1"/>
          <p:nvPr/>
        </p:nvSpPr>
        <p:spPr>
          <a:xfrm>
            <a:off x="266308" y="32438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专用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E0905-2F0E-C012-A532-2BF56266EA07}"/>
              </a:ext>
            </a:extLst>
          </p:cNvPr>
          <p:cNvSpPr txBox="1"/>
          <p:nvPr/>
        </p:nvSpPr>
        <p:spPr>
          <a:xfrm>
            <a:off x="1067586" y="1279391"/>
            <a:ext cx="10348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专用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池（之前称为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DW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）是指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Analytics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中发布的企业数据仓库功能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CB28C1-B4F4-44FC-E51C-1EFF5B226AE7}"/>
              </a:ext>
            </a:extLst>
          </p:cNvPr>
          <p:cNvSpPr txBox="1"/>
          <p:nvPr/>
        </p:nvSpPr>
        <p:spPr>
          <a:xfrm>
            <a:off x="992170" y="2891375"/>
            <a:ext cx="9839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基于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T-SQL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的计算和存储功能，可以加载、处理和提供数据以及为数据建模，更快地获取分析见解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19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290AB3-2B28-FADD-7BC8-C264132C48D8}"/>
              </a:ext>
            </a:extLst>
          </p:cNvPr>
          <p:cNvSpPr txBox="1"/>
          <p:nvPr/>
        </p:nvSpPr>
        <p:spPr>
          <a:xfrm>
            <a:off x="586819" y="54119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批量加载数据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C45259-8508-EC01-651E-8CE6C8206AFE}"/>
              </a:ext>
            </a:extLst>
          </p:cNvPr>
          <p:cNvSpPr txBox="1"/>
          <p:nvPr/>
        </p:nvSpPr>
        <p:spPr>
          <a:xfrm>
            <a:off x="1670901" y="165356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设置所需权限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958309C-A696-B272-8692-44D2BD16D36A}"/>
              </a:ext>
            </a:extLst>
          </p:cNvPr>
          <p:cNvSpPr/>
          <p:nvPr/>
        </p:nvSpPr>
        <p:spPr>
          <a:xfrm>
            <a:off x="2507530" y="2187019"/>
            <a:ext cx="329938" cy="612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128EEB-0F6F-CD91-0ACF-E0BC9179A283}"/>
              </a:ext>
            </a:extLst>
          </p:cNvPr>
          <p:cNvSpPr txBox="1"/>
          <p:nvPr/>
        </p:nvSpPr>
        <p:spPr>
          <a:xfrm>
            <a:off x="1934851" y="322431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创建目标表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207A225-A051-C885-066F-4F10E5DE9139}"/>
              </a:ext>
            </a:extLst>
          </p:cNvPr>
          <p:cNvSpPr/>
          <p:nvPr/>
        </p:nvSpPr>
        <p:spPr>
          <a:xfrm>
            <a:off x="2780907" y="3970424"/>
            <a:ext cx="329938" cy="612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AABBE-A99A-E3B8-412F-2E0155447CA1}"/>
              </a:ext>
            </a:extLst>
          </p:cNvPr>
          <p:cNvSpPr txBox="1"/>
          <p:nvPr/>
        </p:nvSpPr>
        <p:spPr>
          <a:xfrm>
            <a:off x="1067585" y="5181174"/>
            <a:ext cx="857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COPY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语句，将数据从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blob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存储帐户加载到表中。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82754-58D4-F845-B99E-50F7D897F964}"/>
              </a:ext>
            </a:extLst>
          </p:cNvPr>
          <p:cNvSpPr txBox="1"/>
          <p:nvPr/>
        </p:nvSpPr>
        <p:spPr>
          <a:xfrm>
            <a:off x="6252328" y="370402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监视加载情况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C4CC5E7-5876-96EF-FCF1-EA3F9C03BB54}"/>
              </a:ext>
            </a:extLst>
          </p:cNvPr>
          <p:cNvSpPr/>
          <p:nvPr/>
        </p:nvSpPr>
        <p:spPr>
          <a:xfrm>
            <a:off x="6601120" y="4422290"/>
            <a:ext cx="405353" cy="529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64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2118AE-2634-F946-293E-BFFB70481E98}"/>
              </a:ext>
            </a:extLst>
          </p:cNvPr>
          <p:cNvSpPr txBox="1"/>
          <p:nvPr/>
        </p:nvSpPr>
        <p:spPr>
          <a:xfrm>
            <a:off x="122549" y="563202"/>
            <a:ext cx="55335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专用</a:t>
            </a:r>
            <a:r>
              <a:rPr lang="en-US" altLang="zh-CN" b="1" dirty="0"/>
              <a:t>SQL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提供计算集群，存储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创建专用</a:t>
            </a:r>
            <a:r>
              <a:rPr lang="en-US" altLang="zh-CN" dirty="0"/>
              <a:t>SQL</a:t>
            </a:r>
            <a:r>
              <a:rPr lang="zh-CN" altLang="en-US" dirty="0"/>
              <a:t>池时，需要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设置计算集群中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、内存和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I/O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的数量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没有目动缩放功能，可以手动仅增加或减少数据仓库的数量，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无需移动数据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存储空间由</a:t>
            </a:r>
            <a:r>
              <a:rPr lang="en-US" altLang="zh-CN" dirty="0"/>
              <a:t>Azure</a:t>
            </a:r>
            <a:r>
              <a:rPr lang="zh-CN" altLang="en-US" dirty="0"/>
              <a:t>存储提供，因此它独立于计算群集进行缩放。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如果不需要一直运行</a:t>
            </a:r>
            <a:r>
              <a:rPr lang="en-US" altLang="zh-CN" dirty="0"/>
              <a:t>SQL</a:t>
            </a:r>
            <a:r>
              <a:rPr lang="zh-CN" altLang="en-US" dirty="0"/>
              <a:t>池，可以在不使用时手动暂停它。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暂停后，不会为计算群集付费，但仍需支付存储空间费用由数据仓库使用。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允许查询和引入数据湖文件中的数据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00D36C-41AC-8552-7C5C-6667CD333BF8}"/>
              </a:ext>
            </a:extLst>
          </p:cNvPr>
          <p:cNvSpPr txBox="1"/>
          <p:nvPr/>
        </p:nvSpPr>
        <p:spPr>
          <a:xfrm>
            <a:off x="5656083" y="117693"/>
            <a:ext cx="60944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共同点是两者都允许运行SQL查询。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无服务器SQL池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没有自己的存储，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只允许查询数据湖文件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没有权访问专用</a:t>
            </a:r>
            <a:r>
              <a:rPr lang="en-US" altLang="zh-CN" dirty="0"/>
              <a:t>SQL</a:t>
            </a:r>
            <a:r>
              <a:rPr lang="zh-CN" altLang="en-US" dirty="0"/>
              <a:t>池中的数据。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缩放是自动执行的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可以在其他地方查询数据，例如</a:t>
            </a:r>
            <a:endParaRPr lang="en-US" altLang="zh-CN" dirty="0"/>
          </a:p>
          <a:p>
            <a:r>
              <a:rPr lang="en-US" altLang="zh-CN" dirty="0"/>
              <a:t>Azure</a:t>
            </a:r>
            <a:r>
              <a:rPr lang="zh-CN" altLang="en-US" dirty="0"/>
              <a:t>存储中的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Parquet</a:t>
            </a:r>
            <a:r>
              <a:rPr lang="zh-CN" altLang="en-US" dirty="0"/>
              <a:t>或</a:t>
            </a:r>
            <a:r>
              <a:rPr lang="en-US" altLang="zh-CN" dirty="0"/>
              <a:t>JSON</a:t>
            </a:r>
            <a:r>
              <a:rPr lang="zh-CN" altLang="en-US" dirty="0"/>
              <a:t>文件，</a:t>
            </a:r>
            <a:endParaRPr lang="en-US" altLang="zh-CN" dirty="0"/>
          </a:p>
          <a:p>
            <a:r>
              <a:rPr lang="en-US" altLang="zh-CN" dirty="0"/>
              <a:t>Azure</a:t>
            </a:r>
            <a:r>
              <a:rPr lang="zh-CN" altLang="en-US" dirty="0"/>
              <a:t>开放数据集</a:t>
            </a:r>
            <a:endParaRPr lang="en-US" altLang="zh-CN" dirty="0"/>
          </a:p>
          <a:p>
            <a:r>
              <a:rPr lang="zh-CN" altLang="en-US" sz="1800" dirty="0">
                <a:latin typeface="Times New Roman" panose="02020603050405020304" pitchFamily="18" charset="0"/>
              </a:rPr>
              <a:t>使用</a:t>
            </a:r>
            <a:r>
              <a:rPr lang="en-US" altLang="zh-CN" sz="1800" dirty="0">
                <a:latin typeface="Times New Roman" panose="02020603050405020304" pitchFamily="18" charset="0"/>
              </a:rPr>
              <a:t>Spark</a:t>
            </a:r>
            <a:r>
              <a:rPr lang="zh-CN" altLang="en-US" sz="1800" dirty="0">
                <a:latin typeface="Times New Roman" panose="02020603050405020304" pitchFamily="18" charset="0"/>
              </a:rPr>
              <a:t>池在</a:t>
            </a:r>
            <a:r>
              <a:rPr lang="en-US" altLang="zh-CN" sz="1800" dirty="0">
                <a:latin typeface="Times New Roman" panose="02020603050405020304" pitchFamily="18" charset="0"/>
              </a:rPr>
              <a:t>Azure</a:t>
            </a:r>
            <a:r>
              <a:rPr lang="zh-CN" altLang="en-US" sz="1800" dirty="0">
                <a:latin typeface="Times New Roman" panose="02020603050405020304" pitchFamily="18" charset="0"/>
              </a:rPr>
              <a:t>存储中创建外部表，</a:t>
            </a:r>
            <a:r>
              <a:rPr lang="zh-CN" altLang="en-US" dirty="0"/>
              <a:t>然后可以使用无服务器 </a:t>
            </a:r>
            <a:r>
              <a:rPr lang="en-US" altLang="zh-CN" dirty="0"/>
              <a:t>SQL </a:t>
            </a:r>
            <a:r>
              <a:rPr lang="zh-CN" altLang="en-US" dirty="0"/>
              <a:t>池进行查询它，即使火花池已被关闭。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无服务器</a:t>
            </a:r>
            <a:r>
              <a:rPr lang="en-US" altLang="zh-CN" dirty="0"/>
              <a:t>SQL</a:t>
            </a:r>
            <a:r>
              <a:rPr lang="zh-CN" altLang="en-US" dirty="0"/>
              <a:t>池不同于其他类型的池以几种方式。</a:t>
            </a:r>
            <a:endParaRPr lang="en-US" altLang="zh-CN" dirty="0"/>
          </a:p>
          <a:p>
            <a:r>
              <a:rPr lang="zh-CN" altLang="en-US" dirty="0"/>
              <a:t>无需为计算资源付费在他们身上，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查询处理的数据量付费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没有必须创建它们，当创建</a:t>
            </a:r>
            <a:r>
              <a:rPr lang="en-US" altLang="zh-CN" dirty="0"/>
              <a:t>Azure Synapse </a:t>
            </a:r>
            <a:r>
              <a:rPr lang="zh-CN" altLang="en-US" dirty="0"/>
              <a:t>工作区，它将自动同时创建无服务器 </a:t>
            </a:r>
            <a:r>
              <a:rPr lang="en-US" altLang="zh-CN" dirty="0"/>
              <a:t>SQL </a:t>
            </a:r>
            <a:r>
              <a:rPr lang="zh-CN" altLang="en-US" dirty="0"/>
              <a:t>池</a:t>
            </a:r>
            <a:endParaRPr lang="en-US" altLang="zh-CN" dirty="0"/>
          </a:p>
          <a:p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无服务器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池可以访问不同区域中的存储帐户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56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BBC194-7691-9850-4936-2D93214EE663}"/>
              </a:ext>
            </a:extLst>
          </p:cNvPr>
          <p:cNvSpPr txBox="1"/>
          <p:nvPr/>
        </p:nvSpPr>
        <p:spPr>
          <a:xfrm>
            <a:off x="791852" y="1282045"/>
            <a:ext cx="10469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问题，</a:t>
            </a:r>
            <a:r>
              <a:rPr lang="en-US" altLang="zh-CN" sz="2400" dirty="0"/>
              <a:t>Lake</a:t>
            </a:r>
            <a:r>
              <a:rPr lang="zh-CN" altLang="en-US" sz="2400" dirty="0"/>
              <a:t>数据库，无服务</a:t>
            </a:r>
            <a:r>
              <a:rPr lang="en-US" altLang="zh-CN" sz="2400" dirty="0"/>
              <a:t>SQL</a:t>
            </a:r>
            <a:r>
              <a:rPr lang="zh-CN" altLang="en-US" sz="2400" dirty="0"/>
              <a:t>池建立的数据库，有服务</a:t>
            </a:r>
            <a:r>
              <a:rPr lang="en-US" altLang="zh-CN" sz="2400" dirty="0"/>
              <a:t>SQL</a:t>
            </a:r>
            <a:r>
              <a:rPr lang="zh-CN" altLang="en-US" sz="2400" dirty="0"/>
              <a:t>池建立的数据库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什么时候使用</a:t>
            </a:r>
          </a:p>
        </p:txBody>
      </p:sp>
    </p:spTree>
    <p:extLst>
      <p:ext uri="{BB962C8B-B14F-4D97-AF65-F5344CB8AC3E}">
        <p14:creationId xmlns:p14="http://schemas.microsoft.com/office/powerpoint/2010/main" val="65046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389119-E669-CB07-C20E-5D660A27584B}"/>
              </a:ext>
            </a:extLst>
          </p:cNvPr>
          <p:cNvSpPr txBox="1"/>
          <p:nvPr/>
        </p:nvSpPr>
        <p:spPr>
          <a:xfrm>
            <a:off x="435990" y="2961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数据资源管理器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EF050-D87C-654A-F83F-F7459359D083}"/>
              </a:ext>
            </a:extLst>
          </p:cNvPr>
          <p:cNvSpPr txBox="1"/>
          <p:nvPr/>
        </p:nvSpPr>
        <p:spPr>
          <a:xfrm>
            <a:off x="567965" y="779772"/>
            <a:ext cx="1056509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为客户提供交互式查询体验，用于从日志和遥测数据中找到见解，从而实现高效的日志分析</a:t>
            </a:r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将分析日志和时序工作负载以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数据资源管理器池的形式引入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，与其他 </a:t>
            </a:r>
            <a:r>
              <a:rPr lang="en-US" altLang="zh-C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</a:t>
            </a:r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功能的紧密集成，并且便于更加轻松地管理与这些功能的连接。 </a:t>
            </a:r>
            <a:endParaRPr lang="en-US" altLang="zh-C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20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它们将所有计算机和用户数据放在一个位置以供访问，并利用数据资源管理器的近实时探索功能，从而生成驱动业务价值的解决方案</a:t>
            </a:r>
            <a:endParaRPr lang="en-US" altLang="zh-CN" sz="20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3CC0DD-0E1B-DA45-B1C4-B35A53959B35}"/>
              </a:ext>
            </a:extLst>
          </p:cNvPr>
          <p:cNvSpPr txBox="1"/>
          <p:nvPr/>
        </p:nvSpPr>
        <p:spPr>
          <a:xfrm>
            <a:off x="266306" y="3085618"/>
            <a:ext cx="11168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何时使用 </a:t>
            </a:r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数据资源管理器？</a:t>
            </a:r>
            <a:endParaRPr lang="en-US" altLang="zh-CN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将数据资源管理器用作生成准实时日志分析和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IoT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分析解决方案的数据平台可以：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合并及关联本地、云和第三方数据源中的日志与事件数据。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加速的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AI Ops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之旅（模式识别、异常情况检测、预测等）。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取代基于基础结构的日志搜索解决方案，以节省成本并提高工作效率。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IoT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数据生成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IoT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分析解决方案。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生成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SaaS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分析解决方案，为内部和外部客户提供服务。</a:t>
            </a:r>
          </a:p>
          <a:p>
            <a:pPr algn="l"/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4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238AF2-C1ED-4A0F-17D2-76F881CDA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16" y="0"/>
            <a:ext cx="7203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2F824-5184-B4F1-798C-B1000BEE9549}"/>
              </a:ext>
            </a:extLst>
          </p:cNvPr>
          <p:cNvSpPr txBox="1"/>
          <p:nvPr/>
        </p:nvSpPr>
        <p:spPr>
          <a:xfrm>
            <a:off x="173253" y="2262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数据引入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74BBC-B11B-BAC0-9F86-B1130CDC3E39}"/>
              </a:ext>
            </a:extLst>
          </p:cNvPr>
          <p:cNvSpPr txBox="1"/>
          <p:nvPr/>
        </p:nvSpPr>
        <p:spPr>
          <a:xfrm>
            <a:off x="1046374" y="908843"/>
            <a:ext cx="6040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创建数据资源管理器池</a:t>
            </a:r>
            <a:endParaRPr lang="zh-CN" altLang="en-US" sz="24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A71E7FA-B990-DE6E-15CB-1B6DCA8D03D5}"/>
              </a:ext>
            </a:extLst>
          </p:cNvPr>
          <p:cNvSpPr/>
          <p:nvPr/>
        </p:nvSpPr>
        <p:spPr>
          <a:xfrm>
            <a:off x="2158738" y="1574276"/>
            <a:ext cx="197963" cy="471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5F140A-66B6-9F2D-0DB9-DFEC8B42D7C1}"/>
              </a:ext>
            </a:extLst>
          </p:cNvPr>
          <p:cNvSpPr txBox="1"/>
          <p:nvPr/>
        </p:nvSpPr>
        <p:spPr>
          <a:xfrm>
            <a:off x="1454085" y="215705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创建数据资源管理器数据库</a:t>
            </a:r>
            <a:endParaRPr lang="zh-CN" altLang="en-US" sz="24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4D30DC9-8415-455E-A9A9-D976581FE26B}"/>
              </a:ext>
            </a:extLst>
          </p:cNvPr>
          <p:cNvSpPr/>
          <p:nvPr/>
        </p:nvSpPr>
        <p:spPr>
          <a:xfrm>
            <a:off x="2762054" y="2818614"/>
            <a:ext cx="263950" cy="610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3346CC-6F38-9D5C-DFA0-D7E522CCD0D6}"/>
              </a:ext>
            </a:extLst>
          </p:cNvPr>
          <p:cNvSpPr txBox="1"/>
          <p:nvPr/>
        </p:nvSpPr>
        <p:spPr>
          <a:xfrm>
            <a:off x="2356701" y="367796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创建表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D2AB11-2ED9-F122-09A6-9D6FEF99040B}"/>
              </a:ext>
            </a:extLst>
          </p:cNvPr>
          <p:cNvSpPr txBox="1"/>
          <p:nvPr/>
        </p:nvSpPr>
        <p:spPr>
          <a:xfrm>
            <a:off x="3026004" y="49889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引入新数据</a:t>
            </a:r>
            <a:endParaRPr lang="zh-CN" altLang="en-US" sz="2400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8EA6311-5E55-9269-021D-CD753E7F7941}"/>
              </a:ext>
            </a:extLst>
          </p:cNvPr>
          <p:cNvSpPr/>
          <p:nvPr/>
        </p:nvSpPr>
        <p:spPr>
          <a:xfrm>
            <a:off x="3261674" y="4147794"/>
            <a:ext cx="273378" cy="584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3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BC4B65-E3B9-D52F-A818-589659E3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1" y="102819"/>
            <a:ext cx="11934297" cy="66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1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选择数据资源管理器池">
            <a:extLst>
              <a:ext uri="{FF2B5EF4-FFF2-40B4-BE49-F238E27FC236}">
                <a16:creationId xmlns:a16="http://schemas.microsoft.com/office/drawing/2014/main" id="{2A8A883A-8E14-C20C-0D9A-7176F660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0" y="86528"/>
            <a:ext cx="10749699" cy="49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5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数据资源管理器池详细信息">
            <a:extLst>
              <a:ext uri="{FF2B5EF4-FFF2-40B4-BE49-F238E27FC236}">
                <a16:creationId xmlns:a16="http://schemas.microsoft.com/office/drawing/2014/main" id="{927ABCAF-9C8B-9524-61E7-F33D058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2" y="274605"/>
            <a:ext cx="10066941" cy="61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2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FE772-43CD-3B50-8DA0-1DC3D84AC62C}"/>
              </a:ext>
            </a:extLst>
          </p:cNvPr>
          <p:cNvSpPr txBox="1"/>
          <p:nvPr/>
        </p:nvSpPr>
        <p:spPr>
          <a:xfrm>
            <a:off x="1576634" y="858087"/>
            <a:ext cx="8557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Kusto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查询是处理数据并返回结果的只读请求。 该请求用纯文本形式表示，由一个或多个查询语句组成。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88419C-AA63-88BC-A549-744C0CFF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1504418"/>
            <a:ext cx="11343588" cy="42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7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2DE809-383C-96AC-EDC2-587E65644250}"/>
              </a:ext>
            </a:extLst>
          </p:cNvPr>
          <p:cNvSpPr txBox="1"/>
          <p:nvPr/>
        </p:nvSpPr>
        <p:spPr>
          <a:xfrm>
            <a:off x="454844" y="3903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 Link  for Azure Cosmos DB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A3334-188A-A3C0-DD7F-05E79A29FAFA}"/>
              </a:ext>
            </a:extLst>
          </p:cNvPr>
          <p:cNvSpPr txBox="1"/>
          <p:nvPr/>
        </p:nvSpPr>
        <p:spPr>
          <a:xfrm>
            <a:off x="539843" y="1032520"/>
            <a:ext cx="107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一种云原生混合事务和分析处理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(HTAP)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功能，可实现对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Cosmos DB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中的操作数据进行准实时分析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5DD49-02FB-4A43-3FD3-6E46A3E09374}"/>
              </a:ext>
            </a:extLst>
          </p:cNvPr>
          <p:cNvSpPr txBox="1"/>
          <p:nvPr/>
        </p:nvSpPr>
        <p:spPr>
          <a:xfrm>
            <a:off x="615257" y="5822272"/>
            <a:ext cx="10772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Cosmos DB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分析存储是完全独立的列存储，可以借助它对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Cosmos DB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中的操作数据进行大型分析，这对事务性工作负载没有任何影响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F0CF6-C60A-0F3F-A270-2BA891FF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12" y="1674672"/>
            <a:ext cx="9709608" cy="38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6498F8-49A1-D6EE-1372-4ADA8AC90309}"/>
              </a:ext>
            </a:extLst>
          </p:cNvPr>
          <p:cNvSpPr txBox="1"/>
          <p:nvPr/>
        </p:nvSpPr>
        <p:spPr>
          <a:xfrm>
            <a:off x="549111" y="4657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Link for SQL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E63DAA-BD8F-70BD-DE99-E1CE468D673F}"/>
              </a:ext>
            </a:extLst>
          </p:cNvPr>
          <p:cNvSpPr txBox="1"/>
          <p:nvPr/>
        </p:nvSpPr>
        <p:spPr>
          <a:xfrm>
            <a:off x="624526" y="1279392"/>
            <a:ext cx="10800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Link for SQL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支持对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SQL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数据库或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Server 2022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中的操作数据进行准实时分析</a:t>
            </a:r>
            <a:endParaRPr lang="zh-CN" altLang="en-US" dirty="0"/>
          </a:p>
        </p:txBody>
      </p:sp>
      <p:pic>
        <p:nvPicPr>
          <p:cNvPr id="2050" name="Picture 2" descr="Azure Synapse Link for SQL 体系结构示意图。">
            <a:extLst>
              <a:ext uri="{FF2B5EF4-FFF2-40B4-BE49-F238E27FC236}">
                <a16:creationId xmlns:a16="http://schemas.microsoft.com/office/drawing/2014/main" id="{ED8162E8-8EF4-104D-4D6A-B6074E96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7" y="2017587"/>
            <a:ext cx="9680973" cy="306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C88343-00D0-38F5-572F-3B5BBA912E8C}"/>
              </a:ext>
            </a:extLst>
          </p:cNvPr>
          <p:cNvSpPr txBox="1"/>
          <p:nvPr/>
        </p:nvSpPr>
        <p:spPr>
          <a:xfrm>
            <a:off x="1011024" y="5578608"/>
            <a:ext cx="10414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Link for SQL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提供完全托管的统包式体验，可以将操作数据载入到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Analytics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专用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SQL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池中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BC031E-F24E-242F-BF85-DA01BDDC7D77}"/>
              </a:ext>
            </a:extLst>
          </p:cNvPr>
          <p:cNvSpPr txBox="1"/>
          <p:nvPr/>
        </p:nvSpPr>
        <p:spPr>
          <a:xfrm>
            <a:off x="897903" y="48463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Link for Dataverse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67645F-0DCB-2455-DE84-7D1116826D5D}"/>
              </a:ext>
            </a:extLst>
          </p:cNvPr>
          <p:cNvSpPr txBox="1"/>
          <p:nvPr/>
        </p:nvSpPr>
        <p:spPr>
          <a:xfrm>
            <a:off x="897903" y="896167"/>
            <a:ext cx="1053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Synapse Link for Dataverse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是一项为企业大数据分析设计的服务，通过灾难恢复功能提供可扩展的高可用性。 数据以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Common Data Model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格式存储，因此可以确保应用和部署之间的语义一致性。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1BBDE6-C3AB-0CC5-4050-A1286C25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92" y="2089375"/>
            <a:ext cx="6775241" cy="18703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76A062-0CAC-42B8-B723-B3ADFD566EB7}"/>
              </a:ext>
            </a:extLst>
          </p:cNvPr>
          <p:cNvSpPr txBox="1"/>
          <p:nvPr/>
        </p:nvSpPr>
        <p:spPr>
          <a:xfrm>
            <a:off x="1498863" y="5777167"/>
            <a:ext cx="883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 </a:t>
            </a:r>
            <a:r>
              <a:rPr lang="en-US" altLang="zh-CN" dirty="0"/>
              <a:t>Azure Synapse Link</a:t>
            </a:r>
            <a:r>
              <a:rPr lang="zh-CN" altLang="en-US" dirty="0"/>
              <a:t>的到底是做什么的，将不同数据库，跟</a:t>
            </a:r>
            <a:r>
              <a:rPr lang="en-US" altLang="zh-CN" dirty="0" err="1"/>
              <a:t>SynapseSQL</a:t>
            </a:r>
            <a:r>
              <a:rPr lang="zh-CN" altLang="en-US" dirty="0"/>
              <a:t>池链接？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0DEB34-A5C4-5296-A413-E0D30FC20641}"/>
              </a:ext>
            </a:extLst>
          </p:cNvPr>
          <p:cNvSpPr txBox="1"/>
          <p:nvPr/>
        </p:nvSpPr>
        <p:spPr>
          <a:xfrm>
            <a:off x="897903" y="4362509"/>
            <a:ext cx="9829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Dataverse </a:t>
            </a:r>
            <a:r>
              <a:rPr lang="zh-CN" altLang="en-US" dirty="0"/>
              <a:t>是一种基于云的解决方案</a:t>
            </a:r>
            <a:r>
              <a:rPr lang="en-US" altLang="zh-CN" dirty="0"/>
              <a:t>,</a:t>
            </a:r>
            <a:r>
              <a:rPr lang="zh-CN" altLang="en-US" dirty="0"/>
              <a:t>可轻松构造各种数据和业务逻辑</a:t>
            </a:r>
            <a:r>
              <a:rPr lang="en-US" altLang="zh-CN" dirty="0"/>
              <a:t>,</a:t>
            </a:r>
            <a:r>
              <a:rPr lang="zh-CN" altLang="en-US" dirty="0"/>
              <a:t>以安全且合规的方式支持互连应用程序和流程</a:t>
            </a:r>
          </a:p>
        </p:txBody>
      </p:sp>
    </p:spTree>
    <p:extLst>
      <p:ext uri="{BB962C8B-B14F-4D97-AF65-F5344CB8AC3E}">
        <p14:creationId xmlns:p14="http://schemas.microsoft.com/office/powerpoint/2010/main" val="3683302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13DEF8-241F-6205-A52F-AEB8263172CD}"/>
              </a:ext>
            </a:extLst>
          </p:cNvPr>
          <p:cNvSpPr txBox="1"/>
          <p:nvPr/>
        </p:nvSpPr>
        <p:spPr>
          <a:xfrm>
            <a:off x="388856" y="3432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管道与数据流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0A11B6-3FE7-E75A-6CBE-2C8B04C3F846}"/>
              </a:ext>
            </a:extLst>
          </p:cNvPr>
          <p:cNvSpPr txBox="1"/>
          <p:nvPr/>
        </p:nvSpPr>
        <p:spPr>
          <a:xfrm>
            <a:off x="1284403" y="1369069"/>
            <a:ext cx="941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“管道”是共同执行一项任务的活动的逻辑分组，管道可以包含一组活动，这些活动引入和清除日志数据，然后启动映射数据流以分析日志数据。 可以通过管道将活动作为一个集来管理，而非单独管理每个活动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88C5CC-8641-CEA9-B9A0-D1B9CD42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0" y="2948902"/>
            <a:ext cx="11437139" cy="14098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01E066-629E-CD53-B5C8-534C95E9B722}"/>
              </a:ext>
            </a:extLst>
          </p:cNvPr>
          <p:cNvSpPr txBox="1"/>
          <p:nvPr/>
        </p:nvSpPr>
        <p:spPr>
          <a:xfrm>
            <a:off x="2340205" y="488333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输入数据集表示管道中活动的输入，输出数据集表示活动的输出。 数据集可识别不同数据存储（如表、文件、文件夹和文档）中的数据。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991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A02E7E-7A4B-33B2-2932-D36D3B9C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7" y="927109"/>
            <a:ext cx="11306745" cy="50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3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2E24E-121D-ABF6-26AE-9A5D029D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2" y="417910"/>
            <a:ext cx="5090212" cy="56859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89C837-3C24-9003-AF79-0E0F925D1E58}"/>
              </a:ext>
            </a:extLst>
          </p:cNvPr>
          <p:cNvSpPr txBox="1"/>
          <p:nvPr/>
        </p:nvSpPr>
        <p:spPr>
          <a:xfrm>
            <a:off x="747074" y="1210499"/>
            <a:ext cx="1854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创建链接服务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42CD93-880B-63BE-B4FE-90774DD774EB}"/>
              </a:ext>
            </a:extLst>
          </p:cNvPr>
          <p:cNvSpPr txBox="1"/>
          <p:nvPr/>
        </p:nvSpPr>
        <p:spPr>
          <a:xfrm>
            <a:off x="322167" y="6255424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问题：为什么无法做</a:t>
            </a:r>
            <a:r>
              <a:rPr lang="en-US" altLang="zh-CN" dirty="0"/>
              <a:t>Lake</a:t>
            </a:r>
            <a:r>
              <a:rPr lang="zh-CN" altLang="en-US" dirty="0"/>
              <a:t>数据库的外部链接，</a:t>
            </a:r>
            <a:r>
              <a:rPr lang="en-US" altLang="zh-CN" dirty="0"/>
              <a:t>Lake</a:t>
            </a:r>
            <a:r>
              <a:rPr lang="zh-CN" altLang="en-US" dirty="0"/>
              <a:t>存在的意义是什么</a:t>
            </a:r>
          </a:p>
        </p:txBody>
      </p:sp>
    </p:spTree>
    <p:extLst>
      <p:ext uri="{BB962C8B-B14F-4D97-AF65-F5344CB8AC3E}">
        <p14:creationId xmlns:p14="http://schemas.microsoft.com/office/powerpoint/2010/main" val="298760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C6E3E0-5FDE-38BE-1692-1C52C114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600874"/>
            <a:ext cx="11060784" cy="51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1C88A9-6CFA-9F7D-EAEE-1A59C2AC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9" y="189935"/>
            <a:ext cx="8517908" cy="64559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AEC7EA-81D8-08BB-8942-ECA65C1AA507}"/>
              </a:ext>
            </a:extLst>
          </p:cNvPr>
          <p:cNvSpPr txBox="1"/>
          <p:nvPr/>
        </p:nvSpPr>
        <p:spPr>
          <a:xfrm>
            <a:off x="9313683" y="2356701"/>
            <a:ext cx="2328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Managed resource group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：是一个容器，用于保存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Azure Synapse Analytics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为工作区创建的辅助资源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6DCC7A-E103-5019-D333-95F9E28C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7123" cy="595356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3EC3BFF-15C7-BEA5-44BA-B08B976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262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156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92827"/>
                </a:solidFill>
                <a:effectLst/>
                <a:latin typeface="Arial" panose="020B0604020202020204" pitchFamily="34" charset="0"/>
                <a:ea typeface="az_ea_font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05AE08-EB7C-A369-FCE0-134594829EB6}"/>
              </a:ext>
            </a:extLst>
          </p:cNvPr>
          <p:cNvSpPr txBox="1"/>
          <p:nvPr/>
        </p:nvSpPr>
        <p:spPr>
          <a:xfrm>
            <a:off x="2430620" y="6027673"/>
            <a:ext cx="733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为工作区赋予权限，使工作区，和</a:t>
            </a:r>
            <a:r>
              <a:rPr lang="en-US" altLang="zh-CN" dirty="0"/>
              <a:t>storage account</a:t>
            </a:r>
            <a:r>
              <a:rPr lang="zh-CN" altLang="en-US" dirty="0"/>
              <a:t>能够分配角色和权限</a:t>
            </a:r>
          </a:p>
        </p:txBody>
      </p:sp>
    </p:spTree>
    <p:extLst>
      <p:ext uri="{BB962C8B-B14F-4D97-AF65-F5344CB8AC3E}">
        <p14:creationId xmlns:p14="http://schemas.microsoft.com/office/powerpoint/2010/main" val="25730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E41B2C-0A4C-AB53-3396-166F64EC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" y="68482"/>
            <a:ext cx="11821213" cy="59359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C4264-E311-9CEA-49B2-88DED3313245}"/>
              </a:ext>
            </a:extLst>
          </p:cNvPr>
          <p:cNvSpPr txBox="1"/>
          <p:nvPr/>
        </p:nvSpPr>
        <p:spPr>
          <a:xfrm>
            <a:off x="2253006" y="618398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将工作区与其他外部服务的工作区相链接</a:t>
            </a:r>
          </a:p>
        </p:txBody>
      </p:sp>
    </p:spTree>
    <p:extLst>
      <p:ext uri="{BB962C8B-B14F-4D97-AF65-F5344CB8AC3E}">
        <p14:creationId xmlns:p14="http://schemas.microsoft.com/office/powerpoint/2010/main" val="9784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AF21BE-A61C-51D8-B9E0-3301D8A5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" y="16042"/>
            <a:ext cx="11754479" cy="59284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387102-6426-9B27-0F26-241958C79632}"/>
              </a:ext>
            </a:extLst>
          </p:cNvPr>
          <p:cNvSpPr txBox="1"/>
          <p:nvPr/>
        </p:nvSpPr>
        <p:spPr>
          <a:xfrm>
            <a:off x="1267594" y="6108569"/>
            <a:ext cx="9656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问题：以</a:t>
            </a:r>
            <a:r>
              <a:rPr lang="en-US" altLang="zh-CN" sz="2400" dirty="0" err="1"/>
              <a:t>powerbi</a:t>
            </a:r>
            <a:r>
              <a:rPr lang="zh-CN" altLang="en-US" sz="2400" dirty="0"/>
              <a:t>为例，</a:t>
            </a:r>
            <a:r>
              <a:rPr lang="en-US" altLang="zh-CN" sz="2400" dirty="0" err="1"/>
              <a:t>Powerbi</a:t>
            </a:r>
            <a:r>
              <a:rPr lang="en-US" altLang="zh-CN" sz="2400" dirty="0"/>
              <a:t> </a:t>
            </a:r>
            <a:r>
              <a:rPr lang="zh-CN" altLang="en-US" sz="2400" dirty="0"/>
              <a:t>通过什么依据，与</a:t>
            </a:r>
            <a:r>
              <a:rPr lang="en-US" altLang="zh-CN" sz="2400" dirty="0"/>
              <a:t>Synapse</a:t>
            </a:r>
            <a:r>
              <a:rPr lang="zh-CN" altLang="en-US" sz="2400" dirty="0"/>
              <a:t>相链接的？</a:t>
            </a:r>
          </a:p>
        </p:txBody>
      </p:sp>
    </p:spTree>
    <p:extLst>
      <p:ext uri="{BB962C8B-B14F-4D97-AF65-F5344CB8AC3E}">
        <p14:creationId xmlns:p14="http://schemas.microsoft.com/office/powerpoint/2010/main" val="212541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969F00-4065-8702-E319-5D84C1B3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6" y="94478"/>
            <a:ext cx="11057641" cy="55223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4A339A-DD53-5795-88F6-B56367C9B96E}"/>
              </a:ext>
            </a:extLst>
          </p:cNvPr>
          <p:cNvSpPr txBox="1"/>
          <p:nvPr/>
        </p:nvSpPr>
        <p:spPr>
          <a:xfrm>
            <a:off x="370789" y="4853307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Power BI </a:t>
            </a:r>
            <a:r>
              <a:rPr lang="zh-CN" altLang="en-US" dirty="0"/>
              <a:t>工作区链接到 </a:t>
            </a:r>
            <a:r>
              <a:rPr lang="en-US" altLang="zh-CN" dirty="0"/>
              <a:t>Synapse </a:t>
            </a:r>
            <a:r>
              <a:rPr lang="zh-CN" altLang="en-US" dirty="0"/>
              <a:t>工作区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FA541-7F9A-A157-60CE-DF0A5DDE5DE5}"/>
              </a:ext>
            </a:extLst>
          </p:cNvPr>
          <p:cNvSpPr txBox="1"/>
          <p:nvPr/>
        </p:nvSpPr>
        <p:spPr>
          <a:xfrm>
            <a:off x="273376" y="5713081"/>
            <a:ext cx="108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后续步骤：将无服务器 </a:t>
            </a:r>
            <a:r>
              <a:rPr lang="en-US" altLang="zh-CN" dirty="0"/>
              <a:t>SQL </a:t>
            </a:r>
            <a:r>
              <a:rPr lang="zh-CN" altLang="en-US" dirty="0"/>
              <a:t>池用于 </a:t>
            </a:r>
            <a:r>
              <a:rPr lang="en-US" altLang="zh-CN" dirty="0"/>
              <a:t>Power BI Desktop </a:t>
            </a:r>
            <a:r>
              <a:rPr lang="zh-CN" altLang="en-US" dirty="0"/>
              <a:t>并创建报表，使用 </a:t>
            </a:r>
            <a:r>
              <a:rPr lang="en-US" altLang="zh-CN" dirty="0"/>
              <a:t>OPENROWSET </a:t>
            </a:r>
            <a:r>
              <a:rPr lang="zh-CN" altLang="en-US" dirty="0"/>
              <a:t>查询不同数据文件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5872A-00B7-2D3D-12E9-572590BB11FD}"/>
              </a:ext>
            </a:extLst>
          </p:cNvPr>
          <p:cNvSpPr txBox="1"/>
          <p:nvPr/>
        </p:nvSpPr>
        <p:spPr>
          <a:xfrm>
            <a:off x="273376" y="6178617"/>
            <a:ext cx="91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问题：为什么使用无服务的</a:t>
            </a:r>
            <a:r>
              <a:rPr lang="en-US" altLang="zh-CN" dirty="0"/>
              <a:t>SQL</a:t>
            </a:r>
            <a:r>
              <a:rPr lang="zh-CN" altLang="en-US" dirty="0"/>
              <a:t>池，不使用专有</a:t>
            </a:r>
            <a:r>
              <a:rPr lang="en-US" altLang="zh-CN" dirty="0"/>
              <a:t>SQL</a:t>
            </a:r>
            <a:r>
              <a:rPr lang="zh-CN" altLang="en-US" dirty="0"/>
              <a:t>池</a:t>
            </a:r>
          </a:p>
        </p:txBody>
      </p:sp>
    </p:spTree>
    <p:extLst>
      <p:ext uri="{BB962C8B-B14F-4D97-AF65-F5344CB8AC3E}">
        <p14:creationId xmlns:p14="http://schemas.microsoft.com/office/powerpoint/2010/main" val="2570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77981F-BDE4-1D4C-BB51-0233E2E94B31}"/>
              </a:ext>
            </a:extLst>
          </p:cNvPr>
          <p:cNvSpPr txBox="1"/>
          <p:nvPr/>
        </p:nvSpPr>
        <p:spPr>
          <a:xfrm>
            <a:off x="546532" y="282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创建数据库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DEBD32F-E148-29A2-109B-D5C4D6221441}"/>
              </a:ext>
            </a:extLst>
          </p:cNvPr>
          <p:cNvSpPr/>
          <p:nvPr/>
        </p:nvSpPr>
        <p:spPr>
          <a:xfrm>
            <a:off x="1385740" y="773342"/>
            <a:ext cx="320512" cy="677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097BEE-209E-A4C3-CAD2-D7CE0DB432B7}"/>
              </a:ext>
            </a:extLst>
          </p:cNvPr>
          <p:cNvSpPr txBox="1"/>
          <p:nvPr/>
        </p:nvSpPr>
        <p:spPr>
          <a:xfrm>
            <a:off x="1102936" y="15303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创建数据源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9AD9908B-CB5F-BB9D-914C-8CD277F5853A}"/>
              </a:ext>
            </a:extLst>
          </p:cNvPr>
          <p:cNvSpPr/>
          <p:nvPr/>
        </p:nvSpPr>
        <p:spPr>
          <a:xfrm>
            <a:off x="2121252" y="2027256"/>
            <a:ext cx="320512" cy="677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23A98-9ED5-385A-D52B-4490FD92981D}"/>
              </a:ext>
            </a:extLst>
          </p:cNvPr>
          <p:cNvSpPr txBox="1"/>
          <p:nvPr/>
        </p:nvSpPr>
        <p:spPr>
          <a:xfrm>
            <a:off x="1706252" y="28079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准备视图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A97EC-CA76-0DC8-3F8E-9264C105391F}"/>
              </a:ext>
            </a:extLst>
          </p:cNvPr>
          <p:cNvSpPr txBox="1"/>
          <p:nvPr/>
        </p:nvSpPr>
        <p:spPr>
          <a:xfrm>
            <a:off x="546532" y="4026332"/>
            <a:ext cx="648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Powerbi</a:t>
            </a:r>
            <a:r>
              <a:rPr lang="zh-CN" altLang="en-US" sz="2400" dirty="0"/>
              <a:t>，连接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数据库所在服务器名，数据库名</a:t>
            </a:r>
            <a:endParaRPr lang="zh-CN" altLang="en-US" sz="24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6FF2484-E3CF-F2D0-2A5F-B04D4024AA25}"/>
              </a:ext>
            </a:extLst>
          </p:cNvPr>
          <p:cNvSpPr/>
          <p:nvPr/>
        </p:nvSpPr>
        <p:spPr>
          <a:xfrm>
            <a:off x="2458435" y="3278084"/>
            <a:ext cx="214411" cy="607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08F545-BD2B-D1BD-FBA1-972D4489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44" y="916243"/>
            <a:ext cx="8620241" cy="2222026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7C5850B6-DC3E-E5A4-DA5D-26CA83C81366}"/>
              </a:ext>
            </a:extLst>
          </p:cNvPr>
          <p:cNvSpPr/>
          <p:nvPr/>
        </p:nvSpPr>
        <p:spPr>
          <a:xfrm>
            <a:off x="2565640" y="4628561"/>
            <a:ext cx="248608" cy="67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5F53FE-587D-F90A-FA06-FFE8C3EEDC9B}"/>
              </a:ext>
            </a:extLst>
          </p:cNvPr>
          <p:cNvSpPr txBox="1"/>
          <p:nvPr/>
        </p:nvSpPr>
        <p:spPr>
          <a:xfrm>
            <a:off x="2426375" y="54439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验证连接</a:t>
            </a:r>
          </a:p>
        </p:txBody>
      </p:sp>
    </p:spTree>
    <p:extLst>
      <p:ext uri="{BB962C8B-B14F-4D97-AF65-F5344CB8AC3E}">
        <p14:creationId xmlns:p14="http://schemas.microsoft.com/office/powerpoint/2010/main" val="26317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1550</Words>
  <Application>Microsoft Office PowerPoint</Application>
  <PresentationFormat>宽屏</PresentationFormat>
  <Paragraphs>154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-apple-system</vt:lpstr>
      <vt:lpstr>等线</vt:lpstr>
      <vt:lpstr>等线 Light</vt:lpstr>
      <vt:lpstr>Arial</vt:lpstr>
      <vt:lpstr>Segoe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永鑫 王</dc:creator>
  <cp:lastModifiedBy>永鑫 王</cp:lastModifiedBy>
  <cp:revision>34</cp:revision>
  <dcterms:created xsi:type="dcterms:W3CDTF">2023-10-10T14:35:28Z</dcterms:created>
  <dcterms:modified xsi:type="dcterms:W3CDTF">2023-10-17T06:16:57Z</dcterms:modified>
</cp:coreProperties>
</file>