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7" r:id="rId2"/>
    <p:sldId id="281" r:id="rId3"/>
    <p:sldId id="259" r:id="rId4"/>
    <p:sldId id="297" r:id="rId5"/>
    <p:sldId id="300" r:id="rId6"/>
    <p:sldId id="313" r:id="rId7"/>
    <p:sldId id="321" r:id="rId8"/>
    <p:sldId id="320" r:id="rId9"/>
    <p:sldId id="318" r:id="rId10"/>
    <p:sldId id="317" r:id="rId11"/>
    <p:sldId id="301" r:id="rId12"/>
    <p:sldId id="315" r:id="rId13"/>
    <p:sldId id="314" r:id="rId14"/>
    <p:sldId id="304" r:id="rId15"/>
    <p:sldId id="303" r:id="rId16"/>
    <p:sldId id="306" r:id="rId17"/>
    <p:sldId id="326" r:id="rId18"/>
    <p:sldId id="323" r:id="rId19"/>
    <p:sldId id="324" r:id="rId20"/>
    <p:sldId id="329" r:id="rId21"/>
    <p:sldId id="330" r:id="rId22"/>
    <p:sldId id="325" r:id="rId23"/>
    <p:sldId id="319" r:id="rId24"/>
    <p:sldId id="308" r:id="rId25"/>
    <p:sldId id="309" r:id="rId26"/>
    <p:sldId id="311" r:id="rId27"/>
    <p:sldId id="279"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03" autoAdjust="0"/>
  </p:normalViewPr>
  <p:slideViewPr>
    <p:cSldViewPr snapToGrid="0" showGuides="1">
      <p:cViewPr varScale="1">
        <p:scale>
          <a:sx n="50" d="100"/>
          <a:sy n="50" d="100"/>
        </p:scale>
        <p:origin x="1284" y="36"/>
      </p:cViewPr>
      <p:guideLst/>
    </p:cSldViewPr>
  </p:slideViewPr>
  <p:outlineViewPr>
    <p:cViewPr>
      <p:scale>
        <a:sx n="33" d="100"/>
        <a:sy n="33" d="100"/>
      </p:scale>
      <p:origin x="0" y="-1104"/>
    </p:cViewPr>
  </p:outlineViewPr>
  <p:notesTextViewPr>
    <p:cViewPr>
      <p:scale>
        <a:sx n="1" d="1"/>
        <a:sy n="1" d="1"/>
      </p:scale>
      <p:origin x="0" y="0"/>
    </p:cViewPr>
  </p:notesTextViewPr>
  <p:sorterViewPr>
    <p:cViewPr>
      <p:scale>
        <a:sx n="66" d="100"/>
        <a:sy n="66" d="100"/>
      </p:scale>
      <p:origin x="0" y="-1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76376-6AA2-4709-B122-77DF9CA61C8E}" type="datetimeFigureOut">
              <a:rPr lang="zh-CN" altLang="en-US" smtClean="0"/>
              <a:t>2023/10/12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56AD4-1B61-4F12-BF24-3687A9A3D490}" type="slidenum">
              <a:rPr lang="zh-CN" altLang="en-US" smtClean="0"/>
              <a:t>‹#›</a:t>
            </a:fld>
            <a:endParaRPr lang="zh-CN" altLang="en-US"/>
          </a:p>
        </p:txBody>
      </p:sp>
    </p:spTree>
    <p:extLst>
      <p:ext uri="{BB962C8B-B14F-4D97-AF65-F5344CB8AC3E}">
        <p14:creationId xmlns:p14="http://schemas.microsoft.com/office/powerpoint/2010/main" val="771109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B56AD4-1B61-4F12-BF24-3687A9A3D490}" type="slidenum">
              <a:rPr lang="zh-CN" altLang="en-US" smtClean="0"/>
              <a:t>2</a:t>
            </a:fld>
            <a:endParaRPr lang="zh-CN" altLang="en-US"/>
          </a:p>
        </p:txBody>
      </p:sp>
    </p:spTree>
    <p:extLst>
      <p:ext uri="{BB962C8B-B14F-4D97-AF65-F5344CB8AC3E}">
        <p14:creationId xmlns:p14="http://schemas.microsoft.com/office/powerpoint/2010/main" val="572372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None/>
            </a:pPr>
            <a:endParaRPr lang="zh-CN" altLang="en-US" b="0" i="0" dirty="0">
              <a:solidFill>
                <a:srgbClr val="24292F"/>
              </a:solidFill>
              <a:effectLst/>
              <a:latin typeface="-apple-system"/>
            </a:endParaRPr>
          </a:p>
        </p:txBody>
      </p:sp>
      <p:sp>
        <p:nvSpPr>
          <p:cNvPr id="4" name="灯片编号占位符 3"/>
          <p:cNvSpPr>
            <a:spLocks noGrp="1"/>
          </p:cNvSpPr>
          <p:nvPr>
            <p:ph type="sldNum" sz="quarter" idx="5"/>
          </p:nvPr>
        </p:nvSpPr>
        <p:spPr/>
        <p:txBody>
          <a:bodyPr/>
          <a:lstStyle/>
          <a:p>
            <a:fld id="{A3ED8765-8EF3-408C-9341-152904E414ED}" type="slidenum">
              <a:rPr lang="zh-CN" altLang="en-US" smtClean="0"/>
              <a:t>16</a:t>
            </a:fld>
            <a:endParaRPr lang="zh-CN" altLang="en-US"/>
          </a:p>
        </p:txBody>
      </p:sp>
    </p:spTree>
    <p:extLst>
      <p:ext uri="{BB962C8B-B14F-4D97-AF65-F5344CB8AC3E}">
        <p14:creationId xmlns:p14="http://schemas.microsoft.com/office/powerpoint/2010/main" val="713911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17</a:t>
            </a:fld>
            <a:endParaRPr lang="zh-CN" altLang="en-US"/>
          </a:p>
        </p:txBody>
      </p:sp>
    </p:spTree>
    <p:extLst>
      <p:ext uri="{BB962C8B-B14F-4D97-AF65-F5344CB8AC3E}">
        <p14:creationId xmlns:p14="http://schemas.microsoft.com/office/powerpoint/2010/main" val="3690623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B56AD4-1B61-4F12-BF24-3687A9A3D490}" type="slidenum">
              <a:rPr lang="zh-CN" altLang="en-US" smtClean="0"/>
              <a:t>23</a:t>
            </a:fld>
            <a:endParaRPr lang="zh-CN" altLang="en-US"/>
          </a:p>
        </p:txBody>
      </p:sp>
    </p:spTree>
    <p:extLst>
      <p:ext uri="{BB962C8B-B14F-4D97-AF65-F5344CB8AC3E}">
        <p14:creationId xmlns:p14="http://schemas.microsoft.com/office/powerpoint/2010/main" val="579074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B56AD4-1B61-4F12-BF24-3687A9A3D490}" type="slidenum">
              <a:rPr lang="zh-CN" altLang="en-US" smtClean="0"/>
              <a:t>24</a:t>
            </a:fld>
            <a:endParaRPr lang="zh-CN" altLang="en-US"/>
          </a:p>
        </p:txBody>
      </p:sp>
    </p:spTree>
    <p:extLst>
      <p:ext uri="{BB962C8B-B14F-4D97-AF65-F5344CB8AC3E}">
        <p14:creationId xmlns:p14="http://schemas.microsoft.com/office/powerpoint/2010/main" val="791180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25</a:t>
            </a:fld>
            <a:endParaRPr lang="zh-CN" altLang="en-US"/>
          </a:p>
        </p:txBody>
      </p:sp>
    </p:spTree>
    <p:extLst>
      <p:ext uri="{BB962C8B-B14F-4D97-AF65-F5344CB8AC3E}">
        <p14:creationId xmlns:p14="http://schemas.microsoft.com/office/powerpoint/2010/main" val="1103910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161616"/>
              </a:solidFill>
              <a:effectLst/>
              <a:latin typeface="Segoe UI" panose="020B0502040204020203" pitchFamily="34" charset="0"/>
            </a:endParaRPr>
          </a:p>
        </p:txBody>
      </p:sp>
      <p:sp>
        <p:nvSpPr>
          <p:cNvPr id="4" name="灯片编号占位符 3"/>
          <p:cNvSpPr>
            <a:spLocks noGrp="1"/>
          </p:cNvSpPr>
          <p:nvPr>
            <p:ph type="sldNum" sz="quarter" idx="5"/>
          </p:nvPr>
        </p:nvSpPr>
        <p:spPr/>
        <p:txBody>
          <a:bodyPr/>
          <a:lstStyle/>
          <a:p>
            <a:fld id="{A3ED8765-8EF3-408C-9341-152904E414ED}" type="slidenum">
              <a:rPr lang="zh-CN" altLang="en-US" smtClean="0"/>
              <a:t>26</a:t>
            </a:fld>
            <a:endParaRPr lang="zh-CN" altLang="en-US"/>
          </a:p>
        </p:txBody>
      </p:sp>
    </p:spTree>
    <p:extLst>
      <p:ext uri="{BB962C8B-B14F-4D97-AF65-F5344CB8AC3E}">
        <p14:creationId xmlns:p14="http://schemas.microsoft.com/office/powerpoint/2010/main" val="158117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4</a:t>
            </a:fld>
            <a:endParaRPr lang="zh-CN" altLang="en-US"/>
          </a:p>
        </p:txBody>
      </p:sp>
    </p:spTree>
    <p:extLst>
      <p:ext uri="{BB962C8B-B14F-4D97-AF65-F5344CB8AC3E}">
        <p14:creationId xmlns:p14="http://schemas.microsoft.com/office/powerpoint/2010/main" val="4227584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5</a:t>
            </a:fld>
            <a:endParaRPr lang="zh-CN" altLang="en-US"/>
          </a:p>
        </p:txBody>
      </p:sp>
    </p:spTree>
    <p:extLst>
      <p:ext uri="{BB962C8B-B14F-4D97-AF65-F5344CB8AC3E}">
        <p14:creationId xmlns:p14="http://schemas.microsoft.com/office/powerpoint/2010/main" val="3190885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B56AD4-1B61-4F12-BF24-3687A9A3D490}" type="slidenum">
              <a:rPr lang="zh-CN" altLang="en-US" smtClean="0"/>
              <a:t>7</a:t>
            </a:fld>
            <a:endParaRPr lang="zh-CN" altLang="en-US"/>
          </a:p>
        </p:txBody>
      </p:sp>
    </p:spTree>
    <p:extLst>
      <p:ext uri="{BB962C8B-B14F-4D97-AF65-F5344CB8AC3E}">
        <p14:creationId xmlns:p14="http://schemas.microsoft.com/office/powerpoint/2010/main" val="22098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B56AD4-1B61-4F12-BF24-3687A9A3D490}" type="slidenum">
              <a:rPr lang="zh-CN" altLang="en-US" smtClean="0"/>
              <a:t>9</a:t>
            </a:fld>
            <a:endParaRPr lang="zh-CN" altLang="en-US"/>
          </a:p>
        </p:txBody>
      </p:sp>
    </p:spTree>
    <p:extLst>
      <p:ext uri="{BB962C8B-B14F-4D97-AF65-F5344CB8AC3E}">
        <p14:creationId xmlns:p14="http://schemas.microsoft.com/office/powerpoint/2010/main" val="2232338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B56AD4-1B61-4F12-BF24-3687A9A3D490}" type="slidenum">
              <a:rPr lang="zh-CN" altLang="en-US" smtClean="0"/>
              <a:t>10</a:t>
            </a:fld>
            <a:endParaRPr lang="zh-CN" altLang="en-US"/>
          </a:p>
        </p:txBody>
      </p:sp>
    </p:spTree>
    <p:extLst>
      <p:ext uri="{BB962C8B-B14F-4D97-AF65-F5344CB8AC3E}">
        <p14:creationId xmlns:p14="http://schemas.microsoft.com/office/powerpoint/2010/main" val="2938273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B56AD4-1B61-4F12-BF24-3687A9A3D490}" type="slidenum">
              <a:rPr lang="zh-CN" altLang="en-US" smtClean="0"/>
              <a:t>11</a:t>
            </a:fld>
            <a:endParaRPr lang="zh-CN" altLang="en-US"/>
          </a:p>
        </p:txBody>
      </p:sp>
    </p:spTree>
    <p:extLst>
      <p:ext uri="{BB962C8B-B14F-4D97-AF65-F5344CB8AC3E}">
        <p14:creationId xmlns:p14="http://schemas.microsoft.com/office/powerpoint/2010/main" val="2033507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B56AD4-1B61-4F12-BF24-3687A9A3D490}" type="slidenum">
              <a:rPr lang="zh-CN" altLang="en-US" smtClean="0"/>
              <a:t>12</a:t>
            </a:fld>
            <a:endParaRPr lang="zh-CN" altLang="en-US"/>
          </a:p>
        </p:txBody>
      </p:sp>
    </p:spTree>
    <p:extLst>
      <p:ext uri="{BB962C8B-B14F-4D97-AF65-F5344CB8AC3E}">
        <p14:creationId xmlns:p14="http://schemas.microsoft.com/office/powerpoint/2010/main" val="103298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15</a:t>
            </a:fld>
            <a:endParaRPr lang="zh-CN" altLang="en-US"/>
          </a:p>
        </p:txBody>
      </p:sp>
    </p:spTree>
    <p:extLst>
      <p:ext uri="{BB962C8B-B14F-4D97-AF65-F5344CB8AC3E}">
        <p14:creationId xmlns:p14="http://schemas.microsoft.com/office/powerpoint/2010/main" val="2580801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4"/>
        </a:solidFill>
        <a:effectLst/>
      </p:bgPr>
    </p:bg>
    <p:spTree>
      <p:nvGrpSpPr>
        <p:cNvPr id="1" name=""/>
        <p:cNvGrpSpPr/>
        <p:nvPr/>
      </p:nvGrpSpPr>
      <p:grpSpPr>
        <a:xfrm>
          <a:off x="0" y="0"/>
          <a:ext cx="0" cy="0"/>
          <a:chOff x="0" y="0"/>
          <a:chExt cx="0" cy="0"/>
        </a:xfrm>
      </p:grpSpPr>
      <p:grpSp>
        <p:nvGrpSpPr>
          <p:cNvPr id="33" name="组合 32"/>
          <p:cNvGrpSpPr/>
          <p:nvPr/>
        </p:nvGrpSpPr>
        <p:grpSpPr>
          <a:xfrm>
            <a:off x="1" y="0"/>
            <a:ext cx="12191999" cy="6858000"/>
            <a:chOff x="1" y="0"/>
            <a:chExt cx="12191999" cy="6858000"/>
          </a:xfrm>
        </p:grpSpPr>
        <p:sp>
          <p:nvSpPr>
            <p:cNvPr id="21" name="任意多边形: 形状 20"/>
            <p:cNvSpPr/>
            <p:nvPr/>
          </p:nvSpPr>
          <p:spPr>
            <a:xfrm>
              <a:off x="1" y="4775200"/>
              <a:ext cx="2509880" cy="2082800"/>
            </a:xfrm>
            <a:custGeom>
              <a:avLst/>
              <a:gdLst>
                <a:gd name="connsiteX0" fmla="*/ 361950 w 2246817"/>
                <a:gd name="connsiteY0" fmla="*/ 0 h 1864500"/>
                <a:gd name="connsiteX1" fmla="*/ 2238163 w 2246817"/>
                <a:gd name="connsiteY1" fmla="*/ 1693123 h 1864500"/>
                <a:gd name="connsiteX2" fmla="*/ 2246817 w 2246817"/>
                <a:gd name="connsiteY2" fmla="*/ 1864500 h 1864500"/>
                <a:gd name="connsiteX3" fmla="*/ 0 w 2246817"/>
                <a:gd name="connsiteY3" fmla="*/ 1864500 h 1864500"/>
                <a:gd name="connsiteX4" fmla="*/ 0 w 2246817"/>
                <a:gd name="connsiteY4" fmla="*/ 35548 h 1864500"/>
                <a:gd name="connsiteX5" fmla="*/ 169123 w 2246817"/>
                <a:gd name="connsiteY5" fmla="*/ 9737 h 1864500"/>
                <a:gd name="connsiteX6" fmla="*/ 361950 w 2246817"/>
                <a:gd name="connsiteY6" fmla="*/ 0 h 186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6817" h="1864500">
                  <a:moveTo>
                    <a:pt x="361950" y="0"/>
                  </a:moveTo>
                  <a:cubicBezTo>
                    <a:pt x="1338433" y="0"/>
                    <a:pt x="2141584" y="742122"/>
                    <a:pt x="2238163" y="1693123"/>
                  </a:cubicBezTo>
                  <a:lnTo>
                    <a:pt x="2246817" y="1864500"/>
                  </a:lnTo>
                  <a:lnTo>
                    <a:pt x="0" y="1864500"/>
                  </a:lnTo>
                  <a:lnTo>
                    <a:pt x="0" y="35548"/>
                  </a:lnTo>
                  <a:lnTo>
                    <a:pt x="169123" y="9737"/>
                  </a:lnTo>
                  <a:cubicBezTo>
                    <a:pt x="232523" y="3299"/>
                    <a:pt x="296851" y="0"/>
                    <a:pt x="361950"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18"/>
            <p:cNvSpPr/>
            <p:nvPr/>
          </p:nvSpPr>
          <p:spPr>
            <a:xfrm>
              <a:off x="9448800" y="0"/>
              <a:ext cx="2743200" cy="2898693"/>
            </a:xfrm>
            <a:custGeom>
              <a:avLst/>
              <a:gdLst>
                <a:gd name="connsiteX0" fmla="*/ 188495 w 3067050"/>
                <a:gd name="connsiteY0" fmla="*/ 0 h 3240900"/>
                <a:gd name="connsiteX1" fmla="*/ 3067050 w 3067050"/>
                <a:gd name="connsiteY1" fmla="*/ 0 h 3240900"/>
                <a:gd name="connsiteX2" fmla="*/ 3067050 w 3067050"/>
                <a:gd name="connsiteY2" fmla="*/ 3117442 h 3240900"/>
                <a:gd name="connsiteX3" fmla="*/ 3015216 w 3067050"/>
                <a:gd name="connsiteY3" fmla="*/ 3136413 h 3240900"/>
                <a:gd name="connsiteX4" fmla="*/ 2324100 w 3067050"/>
                <a:gd name="connsiteY4" fmla="*/ 3240900 h 3240900"/>
                <a:gd name="connsiteX5" fmla="*/ 0 w 3067050"/>
                <a:gd name="connsiteY5" fmla="*/ 916800 h 3240900"/>
                <a:gd name="connsiteX6" fmla="*/ 182639 w 3067050"/>
                <a:gd name="connsiteY6" fmla="*/ 12156 h 324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7050" h="3240900">
                  <a:moveTo>
                    <a:pt x="188495" y="0"/>
                  </a:moveTo>
                  <a:lnTo>
                    <a:pt x="3067050" y="0"/>
                  </a:lnTo>
                  <a:lnTo>
                    <a:pt x="3067050" y="3117442"/>
                  </a:lnTo>
                  <a:lnTo>
                    <a:pt x="3015216" y="3136413"/>
                  </a:lnTo>
                  <a:cubicBezTo>
                    <a:pt x="2796893" y="3204319"/>
                    <a:pt x="2564768" y="3240900"/>
                    <a:pt x="2324100" y="3240900"/>
                  </a:cubicBezTo>
                  <a:cubicBezTo>
                    <a:pt x="1040535" y="3240900"/>
                    <a:pt x="0" y="2200365"/>
                    <a:pt x="0" y="916800"/>
                  </a:cubicBezTo>
                  <a:cubicBezTo>
                    <a:pt x="0" y="595909"/>
                    <a:pt x="65034" y="290207"/>
                    <a:pt x="182639" y="12156"/>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nvSpPr>
          <p:spPr>
            <a:xfrm>
              <a:off x="1" y="0"/>
              <a:ext cx="1353197" cy="1180880"/>
            </a:xfrm>
            <a:custGeom>
              <a:avLst/>
              <a:gdLst>
                <a:gd name="connsiteX0" fmla="*/ 0 w 1353197"/>
                <a:gd name="connsiteY0" fmla="*/ 0 h 1180880"/>
                <a:gd name="connsiteX1" fmla="*/ 1333273 w 1353197"/>
                <a:gd name="connsiteY1" fmla="*/ 0 h 1180880"/>
                <a:gd name="connsiteX2" fmla="*/ 1353197 w 1353197"/>
                <a:gd name="connsiteY2" fmla="*/ 197647 h 1180880"/>
                <a:gd name="connsiteX3" fmla="*/ 369964 w 1353197"/>
                <a:gd name="connsiteY3" fmla="*/ 1180880 h 1180880"/>
                <a:gd name="connsiteX4" fmla="*/ 77581 w 1353197"/>
                <a:gd name="connsiteY4" fmla="*/ 1136676 h 1180880"/>
                <a:gd name="connsiteX5" fmla="*/ 0 w 1353197"/>
                <a:gd name="connsiteY5" fmla="*/ 1108281 h 118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197" h="1180880">
                  <a:moveTo>
                    <a:pt x="0" y="0"/>
                  </a:moveTo>
                  <a:lnTo>
                    <a:pt x="1333273" y="0"/>
                  </a:lnTo>
                  <a:lnTo>
                    <a:pt x="1353197" y="197647"/>
                  </a:lnTo>
                  <a:cubicBezTo>
                    <a:pt x="1353197" y="740672"/>
                    <a:pt x="912989" y="1180880"/>
                    <a:pt x="369964" y="1180880"/>
                  </a:cubicBezTo>
                  <a:cubicBezTo>
                    <a:pt x="268147" y="1180880"/>
                    <a:pt x="169944" y="1165404"/>
                    <a:pt x="77581" y="1136676"/>
                  </a:cubicBezTo>
                  <a:lnTo>
                    <a:pt x="0" y="1108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椭圆 16"/>
            <p:cNvSpPr/>
            <p:nvPr/>
          </p:nvSpPr>
          <p:spPr>
            <a:xfrm>
              <a:off x="10545560" y="2549918"/>
              <a:ext cx="629573" cy="629573"/>
            </a:xfrm>
            <a:prstGeom prst="ellipse">
              <a:avLst/>
            </a:prstGeom>
            <a:solidFill>
              <a:schemeClr val="accent1">
                <a:alpha val="7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a:xfrm>
              <a:off x="11374900" y="5857100"/>
              <a:ext cx="817100" cy="1000900"/>
            </a:xfrm>
            <a:custGeom>
              <a:avLst/>
              <a:gdLst>
                <a:gd name="connsiteX0" fmla="*/ 929149 w 1016867"/>
                <a:gd name="connsiteY0" fmla="*/ 0 h 1245603"/>
                <a:gd name="connsiteX1" fmla="*/ 1016867 w 1016867"/>
                <a:gd name="connsiteY1" fmla="*/ 4430 h 1245603"/>
                <a:gd name="connsiteX2" fmla="*/ 1016867 w 1016867"/>
                <a:gd name="connsiteY2" fmla="*/ 1245603 h 1245603"/>
                <a:gd name="connsiteX3" fmla="*/ 58982 w 1016867"/>
                <a:gd name="connsiteY3" fmla="*/ 1245603 h 1245603"/>
                <a:gd name="connsiteX4" fmla="*/ 18877 w 1016867"/>
                <a:gd name="connsiteY4" fmla="*/ 1116405 h 1245603"/>
                <a:gd name="connsiteX5" fmla="*/ 0 w 1016867"/>
                <a:gd name="connsiteY5" fmla="*/ 929149 h 1245603"/>
                <a:gd name="connsiteX6" fmla="*/ 929149 w 1016867"/>
                <a:gd name="connsiteY6" fmla="*/ 0 h 12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867" h="1245603">
                  <a:moveTo>
                    <a:pt x="929149" y="0"/>
                  </a:moveTo>
                  <a:lnTo>
                    <a:pt x="1016867" y="4430"/>
                  </a:lnTo>
                  <a:lnTo>
                    <a:pt x="1016867" y="1245603"/>
                  </a:lnTo>
                  <a:lnTo>
                    <a:pt x="58982" y="1245603"/>
                  </a:lnTo>
                  <a:lnTo>
                    <a:pt x="18877" y="1116405"/>
                  </a:lnTo>
                  <a:cubicBezTo>
                    <a:pt x="6500" y="1055920"/>
                    <a:pt x="0" y="993294"/>
                    <a:pt x="0" y="929149"/>
                  </a:cubicBezTo>
                  <a:cubicBezTo>
                    <a:pt x="0" y="415994"/>
                    <a:pt x="415994" y="0"/>
                    <a:pt x="929149" y="0"/>
                  </a:cubicBezTo>
                  <a:close/>
                </a:path>
              </a:pathLst>
            </a:custGeom>
            <a:solidFill>
              <a:schemeClr val="accent3">
                <a:alpha val="3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9" name="组合 28"/>
          <p:cNvGrpSpPr/>
          <p:nvPr/>
        </p:nvGrpSpPr>
        <p:grpSpPr>
          <a:xfrm rot="161297">
            <a:off x="2162286" y="1058851"/>
            <a:ext cx="7854729" cy="3679684"/>
            <a:chOff x="2256877" y="1161721"/>
            <a:chExt cx="7578156" cy="3679684"/>
          </a:xfrm>
        </p:grpSpPr>
        <p:sp>
          <p:nvSpPr>
            <p:cNvPr id="26" name="椭圆 25"/>
            <p:cNvSpPr/>
            <p:nvPr/>
          </p:nvSpPr>
          <p:spPr>
            <a:xfrm rot="20540826">
              <a:off x="2332741" y="1841966"/>
              <a:ext cx="7502292" cy="2784739"/>
            </a:xfrm>
            <a:prstGeom prst="ellipse">
              <a:avLst/>
            </a:prstGeom>
            <a:noFill/>
            <a:ln>
              <a:gradFill>
                <a:gsLst>
                  <a:gs pos="16000">
                    <a:srgbClr val="6767AB">
                      <a:alpha val="0"/>
                    </a:srgbClr>
                  </a:gs>
                  <a:gs pos="54000">
                    <a:schemeClr val="accent1"/>
                  </a:gs>
                  <a:gs pos="90000">
                    <a:schemeClr val="accent1">
                      <a:alpha val="0"/>
                    </a:schemeClr>
                  </a:gs>
                </a:gsLst>
                <a:lin ang="5400000" scaled="0"/>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星形: 四角 26"/>
            <p:cNvSpPr/>
            <p:nvPr/>
          </p:nvSpPr>
          <p:spPr>
            <a:xfrm rot="21438703">
              <a:off x="2256877" y="4251870"/>
              <a:ext cx="589535" cy="589535"/>
            </a:xfrm>
            <a:prstGeom prst="star4">
              <a:avLst>
                <a:gd name="adj" fmla="val 17424"/>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星形: 四角 27"/>
            <p:cNvSpPr/>
            <p:nvPr/>
          </p:nvSpPr>
          <p:spPr>
            <a:xfrm rot="21290890">
              <a:off x="8314902" y="1161721"/>
              <a:ext cx="597560" cy="597560"/>
            </a:xfrm>
            <a:prstGeom prst="star4">
              <a:avLst>
                <a:gd name="adj" fmla="val 14962"/>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7"/>
          <p:cNvSpPr>
            <a:spLocks noGrp="1"/>
          </p:cNvSpPr>
          <p:nvPr>
            <p:ph type="ctrTitle" hasCustomPrompt="1"/>
          </p:nvPr>
        </p:nvSpPr>
        <p:spPr>
          <a:xfrm>
            <a:off x="2366737" y="1252690"/>
            <a:ext cx="7445827" cy="2281634"/>
          </a:xfrm>
          <a:prstGeom prst="rect">
            <a:avLst/>
          </a:prstGeom>
        </p:spPr>
        <p:txBody>
          <a:bodyPr wrap="square" anchor="b">
            <a:normAutofit/>
          </a:bodyPr>
          <a:lstStyle>
            <a:lvl1pPr algn="ctr">
              <a:lnSpc>
                <a:spcPct val="100000"/>
              </a:lnSpc>
              <a:defRPr sz="7200">
                <a:solidFill>
                  <a:schemeClr val="accent1"/>
                </a:solidFill>
              </a:defRPr>
            </a:lvl1pPr>
          </a:lstStyle>
          <a:p>
            <a:pPr lvl="0"/>
            <a:r>
              <a:rPr lang="en-US"/>
              <a:t>Click to add title</a:t>
            </a:r>
          </a:p>
        </p:txBody>
      </p:sp>
      <p:sp>
        <p:nvSpPr>
          <p:cNvPr id="24" name="副标题 23"/>
          <p:cNvSpPr>
            <a:spLocks noGrp="1"/>
          </p:cNvSpPr>
          <p:nvPr>
            <p:ph type="subTitle" sz="quarter" idx="1" hasCustomPrompt="1"/>
          </p:nvPr>
        </p:nvSpPr>
        <p:spPr>
          <a:xfrm>
            <a:off x="4496026" y="4052081"/>
            <a:ext cx="3187247" cy="589535"/>
          </a:xfrm>
          <a:prstGeom prst="roundRect">
            <a:avLst>
              <a:gd name="adj" fmla="val 50000"/>
            </a:avLst>
          </a:prstGeom>
          <a:solidFill>
            <a:schemeClr val="accent1"/>
          </a:solidFill>
        </p:spPr>
        <p:txBody>
          <a:bodyPr anchor="ctr" anchorCtr="0">
            <a:normAutofit/>
          </a:bodyPr>
          <a:lstStyle>
            <a:lvl1pPr marL="0" indent="0" algn="ctr">
              <a:lnSpc>
                <a:spcPct val="120000"/>
              </a:lnSpc>
              <a:buNone/>
              <a:defRPr sz="1800">
                <a:solidFill>
                  <a:srgbClr val="FFFFFF"/>
                </a:solidFill>
                <a:latin typeface="+mj-lt"/>
              </a:defRPr>
            </a:lvl1pPr>
          </a:lstStyle>
          <a:p>
            <a:pPr lvl="0"/>
            <a:r>
              <a:rPr lang="en-US"/>
              <a:t>Click to add subtitle</a:t>
            </a:r>
          </a:p>
        </p:txBody>
      </p:sp>
      <p:sp>
        <p:nvSpPr>
          <p:cNvPr id="3" name="文本占位符 2"/>
          <p:cNvSpPr>
            <a:spLocks noGrp="1"/>
          </p:cNvSpPr>
          <p:nvPr>
            <p:ph type="body" sz="quarter" idx="13" hasCustomPrompt="1"/>
          </p:nvPr>
        </p:nvSpPr>
        <p:spPr>
          <a:xfrm>
            <a:off x="8775700" y="5857100"/>
            <a:ext cx="2743200" cy="276999"/>
          </a:xfrm>
          <a:prstGeom prst="rect">
            <a:avLst/>
          </a:prstGeom>
        </p:spPr>
        <p:txBody>
          <a:bodyPr wrap="square" lIns="90000">
            <a:normAutofit/>
          </a:bodyPr>
          <a:lstStyle>
            <a:lvl1pPr marL="0" indent="0" algn="r">
              <a:lnSpc>
                <a:spcPct val="100000"/>
              </a:lnSpc>
              <a:buNone/>
              <a:defRPr sz="1200"/>
            </a:lvl1pPr>
          </a:lstStyle>
          <a:p>
            <a:pPr lvl="0"/>
            <a:r>
              <a:rPr lang="en-US"/>
              <a:t>Presenter name</a:t>
            </a:r>
          </a:p>
        </p:txBody>
      </p:sp>
      <p:sp>
        <p:nvSpPr>
          <p:cNvPr id="4" name="文本占位符 3"/>
          <p:cNvSpPr>
            <a:spLocks noGrp="1"/>
          </p:cNvSpPr>
          <p:nvPr>
            <p:ph type="body" sz="quarter" idx="14" hasCustomPrompt="1"/>
          </p:nvPr>
        </p:nvSpPr>
        <p:spPr>
          <a:xfrm>
            <a:off x="660399" y="5857101"/>
            <a:ext cx="2822497" cy="276999"/>
          </a:xfrm>
          <a:prstGeom prst="rect">
            <a:avLst/>
          </a:prstGeom>
        </p:spPr>
        <p:txBody>
          <a:bodyPr wrap="none">
            <a:normAutofit/>
          </a:bodyPr>
          <a:lstStyle>
            <a:lvl1pPr marL="0" indent="0" algn="l">
              <a:lnSpc>
                <a:spcPct val="100000"/>
              </a:lnSpc>
              <a:buNone/>
              <a:defRPr sz="1200">
                <a:solidFill>
                  <a:srgbClr val="FFFFFF"/>
                </a:solidFill>
              </a:defRPr>
            </a:lvl1pPr>
          </a:lstStyle>
          <a:p>
            <a:pPr lvl="0"/>
            <a:r>
              <a:rPr lang="en-US"/>
              <a:t>www.officeplus.cn</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solidFill>
        <a:effectLst/>
      </p:bgPr>
    </p:bg>
    <p:spTree>
      <p:nvGrpSpPr>
        <p:cNvPr id="1" name=""/>
        <p:cNvGrpSpPr/>
        <p:nvPr/>
      </p:nvGrpSpPr>
      <p:grpSpPr>
        <a:xfrm>
          <a:off x="0" y="0"/>
          <a:ext cx="0" cy="0"/>
          <a:chOff x="0" y="0"/>
          <a:chExt cx="0" cy="0"/>
        </a:xfrm>
      </p:grpSpPr>
      <p:sp>
        <p:nvSpPr>
          <p:cNvPr id="6" name="标题 5"/>
          <p:cNvSpPr>
            <a:spLocks noGrp="1"/>
          </p:cNvSpPr>
          <p:nvPr>
            <p:ph type="title" hasCustomPrompt="1"/>
          </p:nvPr>
        </p:nvSpPr>
        <p:spPr>
          <a:xfrm>
            <a:off x="660400"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a:t>Click to add title</a:t>
            </a:r>
          </a:p>
        </p:txBody>
      </p:sp>
      <p:sp>
        <p:nvSpPr>
          <p:cNvPr id="5" name="内容占位符 4"/>
          <p:cNvSpPr>
            <a:spLocks noGrp="1"/>
          </p:cNvSpPr>
          <p:nvPr>
            <p:ph idx="1"/>
          </p:nvPr>
        </p:nvSpPr>
        <p:spPr>
          <a:xfrm>
            <a:off x="660400" y="1092200"/>
            <a:ext cx="10858500" cy="5041900"/>
          </a:xfrm>
          <a:prstGeom prst="rect">
            <a:avLst/>
          </a:prstGeom>
        </p:spPr>
        <p:txBody>
          <a:bodyPr vert="horz" lIns="91440" tIns="45720" rIns="91440" bIns="45720" rtlCol="0">
            <a:normAutofit/>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 name="日期占位符 1"/>
          <p:cNvSpPr>
            <a:spLocks noGrp="1"/>
          </p:cNvSpPr>
          <p:nvPr>
            <p:ph type="dt" sz="half" idx="10"/>
          </p:nvPr>
        </p:nvSpPr>
        <p:spPr/>
        <p:txBody>
          <a:bodyPr/>
          <a:lstStyle/>
          <a:p>
            <a:fld id="{A9643B38-FCD2-4D0A-90BC-740ACC77290F}" type="datetime1">
              <a:rPr lang="zh-CN" altLang="en-US" smtClean="0"/>
              <a:t>2023/10/12</a:t>
            </a:fld>
            <a:endParaRPr lang="zh-CN" altLang="en-US"/>
          </a:p>
        </p:txBody>
      </p:sp>
      <p:sp>
        <p:nvSpPr>
          <p:cNvPr id="3" name="页脚占位符 2"/>
          <p:cNvSpPr>
            <a:spLocks noGrp="1"/>
          </p:cNvSpPr>
          <p:nvPr>
            <p:ph type="ftr" sz="quarter" idx="11"/>
          </p:nvPr>
        </p:nvSpPr>
        <p:spPr/>
        <p:txBody>
          <a:bodyPr/>
          <a:lstStyle/>
          <a:p>
            <a:r>
              <a:rPr lang="af-ZA" altLang="zh-CN"/>
              <a:t>OfficePLUS</a:t>
            </a:r>
            <a:endParaRPr lang="zh-CN" altLang="en-US"/>
          </a:p>
        </p:txBody>
      </p:sp>
      <p:sp>
        <p:nvSpPr>
          <p:cNvPr id="4" name="灯片编号占位符 3"/>
          <p:cNvSpPr>
            <a:spLocks noGrp="1"/>
          </p:cNvSpPr>
          <p:nvPr>
            <p:ph type="sldNum" sz="quarter" idx="12"/>
          </p:nvPr>
        </p:nvSpPr>
        <p:spPr/>
        <p:txBody>
          <a:bodyPr/>
          <a:lstStyle/>
          <a:p>
            <a:fld id="{7F65B630-C7FF-41C0-9923-C5E5E29EED8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solidFill>
          <a:schemeClr val="accent1">
            <a:lumMod val="75000"/>
          </a:schemeClr>
        </a:solidFill>
        <a:effectLst/>
      </p:bgPr>
    </p:bg>
    <p:spTree>
      <p:nvGrpSpPr>
        <p:cNvPr id="1" name=""/>
        <p:cNvGrpSpPr/>
        <p:nvPr/>
      </p:nvGrpSpPr>
      <p:grpSpPr>
        <a:xfrm>
          <a:off x="0" y="0"/>
          <a:ext cx="0" cy="0"/>
          <a:chOff x="0" y="0"/>
          <a:chExt cx="0" cy="0"/>
        </a:xfrm>
      </p:grpSpPr>
      <p:sp>
        <p:nvSpPr>
          <p:cNvPr id="6" name="标题 5"/>
          <p:cNvSpPr>
            <a:spLocks noGrp="1"/>
          </p:cNvSpPr>
          <p:nvPr>
            <p:ph type="title" hasCustomPrompt="1"/>
          </p:nvPr>
        </p:nvSpPr>
        <p:spPr>
          <a:xfrm>
            <a:off x="660400" y="1500188"/>
            <a:ext cx="2836800" cy="914400"/>
          </a:xfrm>
          <a:prstGeom prst="rect">
            <a:avLst/>
          </a:prstGeom>
        </p:spPr>
        <p:txBody>
          <a:bodyPr wrap="none" anchor="t">
            <a:normAutofit/>
          </a:bodyPr>
          <a:lstStyle>
            <a:lvl1pPr algn="r">
              <a:lnSpc>
                <a:spcPct val="100000"/>
              </a:lnSpc>
              <a:defRPr sz="2800"/>
            </a:lvl1pPr>
          </a:lstStyle>
          <a:p>
            <a:pPr lvl="0"/>
            <a:r>
              <a:rPr lang="en-US"/>
              <a:t>Agenda</a:t>
            </a:r>
          </a:p>
        </p:txBody>
      </p:sp>
      <p:sp>
        <p:nvSpPr>
          <p:cNvPr id="11" name="内容占位符 10"/>
          <p:cNvSpPr>
            <a:spLocks noGrp="1"/>
          </p:cNvSpPr>
          <p:nvPr>
            <p:ph sz="quarter" idx="1" hasCustomPrompt="1"/>
          </p:nvPr>
        </p:nvSpPr>
        <p:spPr>
          <a:xfrm>
            <a:off x="3746500" y="1500187"/>
            <a:ext cx="7772400" cy="4633200"/>
          </a:xfrm>
          <a:prstGeom prst="rect">
            <a:avLst/>
          </a:prstGeom>
        </p:spPr>
        <p:txBody>
          <a:bodyPr wrap="square">
            <a:normAutofit/>
          </a:bodyPr>
          <a:lstStyle>
            <a:lvl1pPr marL="457200" indent="-457200">
              <a:lnSpc>
                <a:spcPct val="130000"/>
              </a:lnSpc>
              <a:buFont typeface="+mj-lt"/>
              <a:buAutoNum type="arabicPeriod"/>
              <a:defRPr sz="2400" b="0">
                <a:solidFill>
                  <a:schemeClr val="tx1"/>
                </a:solidFill>
                <a:latin typeface="+mn-lt"/>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 name="日期占位符 1"/>
          <p:cNvSpPr>
            <a:spLocks noGrp="1"/>
          </p:cNvSpPr>
          <p:nvPr>
            <p:ph type="dt" sz="half" idx="10"/>
          </p:nvPr>
        </p:nvSpPr>
        <p:spPr/>
        <p:txBody>
          <a:bodyPr/>
          <a:lstStyle/>
          <a:p>
            <a:fld id="{2A27A813-B2FD-42E1-9222-83B574E99074}" type="datetime1">
              <a:rPr lang="zh-CN" altLang="en-US" smtClean="0"/>
              <a:t>2023/10/12</a:t>
            </a:fld>
            <a:endParaRPr lang="en-US" altLang="zh-CN"/>
          </a:p>
        </p:txBody>
      </p:sp>
      <p:sp>
        <p:nvSpPr>
          <p:cNvPr id="3" name="页脚占位符 2"/>
          <p:cNvSpPr>
            <a:spLocks noGrp="1"/>
          </p:cNvSpPr>
          <p:nvPr>
            <p:ph type="ftr" sz="quarter" idx="11"/>
          </p:nvPr>
        </p:nvSpPr>
        <p:spPr/>
        <p:txBody>
          <a:bodyPr/>
          <a:lstStyle/>
          <a:p>
            <a:r>
              <a:rPr lang="af-ZA" altLang="zh-CN"/>
              <a:t>OfficePLUS</a:t>
            </a:r>
            <a:endParaRPr lang="zh-CN" altLang="en-US"/>
          </a:p>
        </p:txBody>
      </p:sp>
      <p:sp>
        <p:nvSpPr>
          <p:cNvPr id="4" name="灯片编号占位符 3"/>
          <p:cNvSpPr>
            <a:spLocks noGrp="1"/>
          </p:cNvSpPr>
          <p:nvPr>
            <p:ph type="sldNum" sz="quarter" idx="12"/>
          </p:nvPr>
        </p:nvSpPr>
        <p:spPr/>
        <p:txBody>
          <a:bodyPr/>
          <a:lstStyle/>
          <a:p>
            <a:fld id="{7F65B630-C7FF-41C0-9923-C5E5E29EED81}" type="slidenum">
              <a:rPr lang="en-US" altLang="zh-CN" smtClean="0"/>
              <a:pPr/>
              <a:t>‹#›</a:t>
            </a:fld>
            <a:endParaRPr lang="en-US" altLang="zh-CN"/>
          </a:p>
        </p:txBody>
      </p:sp>
      <p:grpSp>
        <p:nvGrpSpPr>
          <p:cNvPr id="9" name="组合 8"/>
          <p:cNvGrpSpPr/>
          <p:nvPr/>
        </p:nvGrpSpPr>
        <p:grpSpPr>
          <a:xfrm>
            <a:off x="2626456" y="1500188"/>
            <a:ext cx="994563" cy="4634686"/>
            <a:chOff x="2626456" y="1500188"/>
            <a:chExt cx="994563" cy="4634686"/>
          </a:xfrm>
        </p:grpSpPr>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4"/>
        </a:solidFill>
        <a:effectLst/>
      </p:bgPr>
    </p:bg>
    <p:spTree>
      <p:nvGrpSpPr>
        <p:cNvPr id="1" name=""/>
        <p:cNvGrpSpPr/>
        <p:nvPr/>
      </p:nvGrpSpPr>
      <p:grpSpPr>
        <a:xfrm>
          <a:off x="0" y="0"/>
          <a:ext cx="0" cy="0"/>
          <a:chOff x="0" y="0"/>
          <a:chExt cx="0" cy="0"/>
        </a:xfrm>
      </p:grpSpPr>
      <p:grpSp>
        <p:nvGrpSpPr>
          <p:cNvPr id="13" name="组合 12"/>
          <p:cNvGrpSpPr/>
          <p:nvPr/>
        </p:nvGrpSpPr>
        <p:grpSpPr>
          <a:xfrm rot="21438703" flipH="1">
            <a:off x="2162286" y="1339649"/>
            <a:ext cx="7854729" cy="3679684"/>
            <a:chOff x="2256877" y="1161721"/>
            <a:chExt cx="7578156" cy="3679684"/>
          </a:xfrm>
        </p:grpSpPr>
        <p:sp>
          <p:nvSpPr>
            <p:cNvPr id="14" name="椭圆 13"/>
            <p:cNvSpPr/>
            <p:nvPr/>
          </p:nvSpPr>
          <p:spPr>
            <a:xfrm rot="20540826">
              <a:off x="2332741" y="1841966"/>
              <a:ext cx="7502292" cy="2784739"/>
            </a:xfrm>
            <a:prstGeom prst="ellipse">
              <a:avLst/>
            </a:prstGeom>
            <a:noFill/>
            <a:ln>
              <a:gradFill>
                <a:gsLst>
                  <a:gs pos="16000">
                    <a:srgbClr val="6767AB">
                      <a:alpha val="0"/>
                    </a:srgbClr>
                  </a:gs>
                  <a:gs pos="54000">
                    <a:schemeClr val="accent1"/>
                  </a:gs>
                  <a:gs pos="90000">
                    <a:schemeClr val="accent1">
                      <a:alpha val="0"/>
                    </a:schemeClr>
                  </a:gs>
                </a:gsLst>
                <a:lin ang="5400000" scaled="0"/>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星形: 四角 14"/>
            <p:cNvSpPr/>
            <p:nvPr/>
          </p:nvSpPr>
          <p:spPr>
            <a:xfrm rot="21438703">
              <a:off x="2256877" y="4251870"/>
              <a:ext cx="589535" cy="589535"/>
            </a:xfrm>
            <a:prstGeom prst="star4">
              <a:avLst>
                <a:gd name="adj" fmla="val 17424"/>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星形: 四角 15"/>
            <p:cNvSpPr/>
            <p:nvPr/>
          </p:nvSpPr>
          <p:spPr>
            <a:xfrm rot="21290890">
              <a:off x="8314902" y="1161721"/>
              <a:ext cx="597560" cy="597560"/>
            </a:xfrm>
            <a:prstGeom prst="star4">
              <a:avLst>
                <a:gd name="adj" fmla="val 14962"/>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 y="0"/>
            <a:ext cx="12191999" cy="6858000"/>
            <a:chOff x="1" y="0"/>
            <a:chExt cx="12191999" cy="6858000"/>
          </a:xfrm>
        </p:grpSpPr>
        <p:sp>
          <p:nvSpPr>
            <p:cNvPr id="8" name="任意多边形: 形状 7"/>
            <p:cNvSpPr/>
            <p:nvPr/>
          </p:nvSpPr>
          <p:spPr>
            <a:xfrm>
              <a:off x="1" y="4775200"/>
              <a:ext cx="2509880" cy="2082800"/>
            </a:xfrm>
            <a:custGeom>
              <a:avLst/>
              <a:gdLst>
                <a:gd name="connsiteX0" fmla="*/ 361950 w 2246817"/>
                <a:gd name="connsiteY0" fmla="*/ 0 h 1864500"/>
                <a:gd name="connsiteX1" fmla="*/ 2238163 w 2246817"/>
                <a:gd name="connsiteY1" fmla="*/ 1693123 h 1864500"/>
                <a:gd name="connsiteX2" fmla="*/ 2246817 w 2246817"/>
                <a:gd name="connsiteY2" fmla="*/ 1864500 h 1864500"/>
                <a:gd name="connsiteX3" fmla="*/ 0 w 2246817"/>
                <a:gd name="connsiteY3" fmla="*/ 1864500 h 1864500"/>
                <a:gd name="connsiteX4" fmla="*/ 0 w 2246817"/>
                <a:gd name="connsiteY4" fmla="*/ 35548 h 1864500"/>
                <a:gd name="connsiteX5" fmla="*/ 169123 w 2246817"/>
                <a:gd name="connsiteY5" fmla="*/ 9737 h 1864500"/>
                <a:gd name="connsiteX6" fmla="*/ 361950 w 2246817"/>
                <a:gd name="connsiteY6" fmla="*/ 0 h 186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6817" h="1864500">
                  <a:moveTo>
                    <a:pt x="361950" y="0"/>
                  </a:moveTo>
                  <a:cubicBezTo>
                    <a:pt x="1338433" y="0"/>
                    <a:pt x="2141584" y="742122"/>
                    <a:pt x="2238163" y="1693123"/>
                  </a:cubicBezTo>
                  <a:lnTo>
                    <a:pt x="2246817" y="1864500"/>
                  </a:lnTo>
                  <a:lnTo>
                    <a:pt x="0" y="1864500"/>
                  </a:lnTo>
                  <a:lnTo>
                    <a:pt x="0" y="35548"/>
                  </a:lnTo>
                  <a:lnTo>
                    <a:pt x="169123" y="9737"/>
                  </a:lnTo>
                  <a:cubicBezTo>
                    <a:pt x="232523" y="3299"/>
                    <a:pt x="296851" y="0"/>
                    <a:pt x="361950"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a:off x="9448800" y="0"/>
              <a:ext cx="2743200" cy="2898693"/>
            </a:xfrm>
            <a:custGeom>
              <a:avLst/>
              <a:gdLst>
                <a:gd name="connsiteX0" fmla="*/ 188495 w 3067050"/>
                <a:gd name="connsiteY0" fmla="*/ 0 h 3240900"/>
                <a:gd name="connsiteX1" fmla="*/ 3067050 w 3067050"/>
                <a:gd name="connsiteY1" fmla="*/ 0 h 3240900"/>
                <a:gd name="connsiteX2" fmla="*/ 3067050 w 3067050"/>
                <a:gd name="connsiteY2" fmla="*/ 3117442 h 3240900"/>
                <a:gd name="connsiteX3" fmla="*/ 3015216 w 3067050"/>
                <a:gd name="connsiteY3" fmla="*/ 3136413 h 3240900"/>
                <a:gd name="connsiteX4" fmla="*/ 2324100 w 3067050"/>
                <a:gd name="connsiteY4" fmla="*/ 3240900 h 3240900"/>
                <a:gd name="connsiteX5" fmla="*/ 0 w 3067050"/>
                <a:gd name="connsiteY5" fmla="*/ 916800 h 3240900"/>
                <a:gd name="connsiteX6" fmla="*/ 182639 w 3067050"/>
                <a:gd name="connsiteY6" fmla="*/ 12156 h 324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7050" h="3240900">
                  <a:moveTo>
                    <a:pt x="188495" y="0"/>
                  </a:moveTo>
                  <a:lnTo>
                    <a:pt x="3067050" y="0"/>
                  </a:lnTo>
                  <a:lnTo>
                    <a:pt x="3067050" y="3117442"/>
                  </a:lnTo>
                  <a:lnTo>
                    <a:pt x="3015216" y="3136413"/>
                  </a:lnTo>
                  <a:cubicBezTo>
                    <a:pt x="2796893" y="3204319"/>
                    <a:pt x="2564768" y="3240900"/>
                    <a:pt x="2324100" y="3240900"/>
                  </a:cubicBezTo>
                  <a:cubicBezTo>
                    <a:pt x="1040535" y="3240900"/>
                    <a:pt x="0" y="2200365"/>
                    <a:pt x="0" y="916800"/>
                  </a:cubicBezTo>
                  <a:cubicBezTo>
                    <a:pt x="0" y="595909"/>
                    <a:pt x="65034" y="290207"/>
                    <a:pt x="182639" y="12156"/>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1" y="0"/>
              <a:ext cx="1353197" cy="1180880"/>
            </a:xfrm>
            <a:custGeom>
              <a:avLst/>
              <a:gdLst>
                <a:gd name="connsiteX0" fmla="*/ 0 w 1353197"/>
                <a:gd name="connsiteY0" fmla="*/ 0 h 1180880"/>
                <a:gd name="connsiteX1" fmla="*/ 1333273 w 1353197"/>
                <a:gd name="connsiteY1" fmla="*/ 0 h 1180880"/>
                <a:gd name="connsiteX2" fmla="*/ 1353197 w 1353197"/>
                <a:gd name="connsiteY2" fmla="*/ 197647 h 1180880"/>
                <a:gd name="connsiteX3" fmla="*/ 369964 w 1353197"/>
                <a:gd name="connsiteY3" fmla="*/ 1180880 h 1180880"/>
                <a:gd name="connsiteX4" fmla="*/ 77581 w 1353197"/>
                <a:gd name="connsiteY4" fmla="*/ 1136676 h 1180880"/>
                <a:gd name="connsiteX5" fmla="*/ 0 w 1353197"/>
                <a:gd name="connsiteY5" fmla="*/ 1108281 h 118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197" h="1180880">
                  <a:moveTo>
                    <a:pt x="0" y="0"/>
                  </a:moveTo>
                  <a:lnTo>
                    <a:pt x="1333273" y="0"/>
                  </a:lnTo>
                  <a:lnTo>
                    <a:pt x="1353197" y="197647"/>
                  </a:lnTo>
                  <a:cubicBezTo>
                    <a:pt x="1353197" y="740672"/>
                    <a:pt x="912989" y="1180880"/>
                    <a:pt x="369964" y="1180880"/>
                  </a:cubicBezTo>
                  <a:cubicBezTo>
                    <a:pt x="268147" y="1180880"/>
                    <a:pt x="169944" y="1165404"/>
                    <a:pt x="77581" y="1136676"/>
                  </a:cubicBezTo>
                  <a:lnTo>
                    <a:pt x="0" y="1108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椭圆 10"/>
            <p:cNvSpPr/>
            <p:nvPr/>
          </p:nvSpPr>
          <p:spPr>
            <a:xfrm>
              <a:off x="10545560" y="2549918"/>
              <a:ext cx="629573" cy="629573"/>
            </a:xfrm>
            <a:prstGeom prst="ellipse">
              <a:avLst/>
            </a:prstGeom>
            <a:solidFill>
              <a:schemeClr val="accent1">
                <a:alpha val="7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11374900" y="5857100"/>
              <a:ext cx="817100" cy="1000900"/>
            </a:xfrm>
            <a:custGeom>
              <a:avLst/>
              <a:gdLst>
                <a:gd name="connsiteX0" fmla="*/ 929149 w 1016867"/>
                <a:gd name="connsiteY0" fmla="*/ 0 h 1245603"/>
                <a:gd name="connsiteX1" fmla="*/ 1016867 w 1016867"/>
                <a:gd name="connsiteY1" fmla="*/ 4430 h 1245603"/>
                <a:gd name="connsiteX2" fmla="*/ 1016867 w 1016867"/>
                <a:gd name="connsiteY2" fmla="*/ 1245603 h 1245603"/>
                <a:gd name="connsiteX3" fmla="*/ 58982 w 1016867"/>
                <a:gd name="connsiteY3" fmla="*/ 1245603 h 1245603"/>
                <a:gd name="connsiteX4" fmla="*/ 18877 w 1016867"/>
                <a:gd name="connsiteY4" fmla="*/ 1116405 h 1245603"/>
                <a:gd name="connsiteX5" fmla="*/ 0 w 1016867"/>
                <a:gd name="connsiteY5" fmla="*/ 929149 h 1245603"/>
                <a:gd name="connsiteX6" fmla="*/ 929149 w 1016867"/>
                <a:gd name="connsiteY6" fmla="*/ 0 h 12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867" h="1245603">
                  <a:moveTo>
                    <a:pt x="929149" y="0"/>
                  </a:moveTo>
                  <a:lnTo>
                    <a:pt x="1016867" y="4430"/>
                  </a:lnTo>
                  <a:lnTo>
                    <a:pt x="1016867" y="1245603"/>
                  </a:lnTo>
                  <a:lnTo>
                    <a:pt x="58982" y="1245603"/>
                  </a:lnTo>
                  <a:lnTo>
                    <a:pt x="18877" y="1116405"/>
                  </a:lnTo>
                  <a:cubicBezTo>
                    <a:pt x="6500" y="1055920"/>
                    <a:pt x="0" y="993294"/>
                    <a:pt x="0" y="929149"/>
                  </a:cubicBezTo>
                  <a:cubicBezTo>
                    <a:pt x="0" y="415994"/>
                    <a:pt x="415994" y="0"/>
                    <a:pt x="929149" y="0"/>
                  </a:cubicBezTo>
                  <a:close/>
                </a:path>
              </a:pathLst>
            </a:custGeom>
            <a:solidFill>
              <a:schemeClr val="accent3">
                <a:alpha val="3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标题 4"/>
          <p:cNvSpPr>
            <a:spLocks noGrp="1"/>
          </p:cNvSpPr>
          <p:nvPr>
            <p:ph type="title" hasCustomPrompt="1"/>
          </p:nvPr>
        </p:nvSpPr>
        <p:spPr>
          <a:xfrm>
            <a:off x="2400300" y="2549918"/>
            <a:ext cx="7378700" cy="1206409"/>
          </a:xfrm>
          <a:prstGeom prst="rect">
            <a:avLst/>
          </a:prstGeom>
        </p:spPr>
        <p:txBody>
          <a:bodyPr>
            <a:normAutofit/>
          </a:bodyPr>
          <a:lstStyle>
            <a:lvl1pPr algn="ctr">
              <a:lnSpc>
                <a:spcPct val="100000"/>
              </a:lnSpc>
              <a:defRPr sz="4400"/>
            </a:lvl1pPr>
          </a:lstStyle>
          <a:p>
            <a:pPr lvl="0"/>
            <a:r>
              <a:rPr lang="en-US"/>
              <a:t>Click to add title</a:t>
            </a:r>
          </a:p>
        </p:txBody>
      </p:sp>
      <p:sp>
        <p:nvSpPr>
          <p:cNvPr id="25" name="文本占位符 24"/>
          <p:cNvSpPr>
            <a:spLocks noGrp="1"/>
          </p:cNvSpPr>
          <p:nvPr>
            <p:ph type="body" sz="quarter" idx="1" hasCustomPrompt="1"/>
          </p:nvPr>
        </p:nvSpPr>
        <p:spPr>
          <a:xfrm>
            <a:off x="2400300" y="3768180"/>
            <a:ext cx="7378700" cy="619819"/>
          </a:xfrm>
          <a:prstGeom prst="rect">
            <a:avLst/>
          </a:prstGeom>
        </p:spPr>
        <p:txBody>
          <a:bodyPr anchor="t">
            <a:normAutofit/>
          </a:bodyPr>
          <a:lstStyle>
            <a:lvl1pPr marL="0" indent="0" algn="ctr">
              <a:lnSpc>
                <a:spcPct val="120000"/>
              </a:lnSpc>
              <a:buFont typeface="+mj-lt"/>
              <a:buNone/>
              <a:defRPr sz="1600" b="0">
                <a:solidFill>
                  <a:schemeClr val="tx1"/>
                </a:solidFill>
                <a:latin typeface="+mn-lt"/>
              </a:defRPr>
            </a:lvl1pPr>
          </a:lstStyle>
          <a:p>
            <a:pPr lvl="0"/>
            <a:r>
              <a:rPr lang="en-US"/>
              <a:t>Click to add text</a:t>
            </a:r>
          </a:p>
        </p:txBody>
      </p:sp>
      <p:sp>
        <p:nvSpPr>
          <p:cNvPr id="3" name="日期占位符 2"/>
          <p:cNvSpPr>
            <a:spLocks noGrp="1"/>
          </p:cNvSpPr>
          <p:nvPr>
            <p:ph type="dt" sz="half" idx="10"/>
          </p:nvPr>
        </p:nvSpPr>
        <p:spPr/>
        <p:txBody>
          <a:bodyPr/>
          <a:lstStyle/>
          <a:p>
            <a:fld id="{2A27A813-B2FD-42E1-9222-83B574E99074}" type="datetime1">
              <a:rPr lang="zh-CN" altLang="en-US" smtClean="0"/>
              <a:t>2023/10/12</a:t>
            </a:fld>
            <a:endParaRPr lang="en-US" altLang="zh-CN"/>
          </a:p>
        </p:txBody>
      </p:sp>
      <p:sp>
        <p:nvSpPr>
          <p:cNvPr id="4" name="页脚占位符 3"/>
          <p:cNvSpPr>
            <a:spLocks noGrp="1"/>
          </p:cNvSpPr>
          <p:nvPr>
            <p:ph type="ftr" sz="quarter" idx="11"/>
          </p:nvPr>
        </p:nvSpPr>
        <p:spPr/>
        <p:txBody>
          <a:bodyPr/>
          <a:lstStyle/>
          <a:p>
            <a:r>
              <a:rPr lang="af-ZA" altLang="zh-CN"/>
              <a:t>OfficePLUS</a:t>
            </a:r>
            <a:endParaRPr lang="zh-CN" altLang="en-US"/>
          </a:p>
        </p:txBody>
      </p:sp>
      <p:sp>
        <p:nvSpPr>
          <p:cNvPr id="6" name="灯片编号占位符 5"/>
          <p:cNvSpPr>
            <a:spLocks noGrp="1"/>
          </p:cNvSpPr>
          <p:nvPr>
            <p:ph type="sldNum" sz="quarter" idx="12"/>
          </p:nvPr>
        </p:nvSpPr>
        <p:spPr/>
        <p:txBody>
          <a:bodyPr/>
          <a:lstStyle/>
          <a:p>
            <a:fld id="{7F65B630-C7FF-41C0-9923-C5E5E29EED81}"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4"/>
        </a:solidFill>
        <a:effectLst/>
      </p:bgPr>
    </p:bg>
    <p:spTree>
      <p:nvGrpSpPr>
        <p:cNvPr id="1" name=""/>
        <p:cNvGrpSpPr/>
        <p:nvPr/>
      </p:nvGrpSpPr>
      <p:grpSpPr>
        <a:xfrm>
          <a:off x="0" y="0"/>
          <a:ext cx="0" cy="0"/>
          <a:chOff x="0" y="0"/>
          <a:chExt cx="0" cy="0"/>
        </a:xfrm>
      </p:grpSpPr>
      <p:sp>
        <p:nvSpPr>
          <p:cNvPr id="6" name="标题 5"/>
          <p:cNvSpPr>
            <a:spLocks noGrp="1"/>
          </p:cNvSpPr>
          <p:nvPr>
            <p:ph type="title" hasCustomPrompt="1"/>
          </p:nvPr>
        </p:nvSpPr>
        <p:spPr>
          <a:xfrm>
            <a:off x="660399"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a:t>Click to add title</a:t>
            </a:r>
          </a:p>
        </p:txBody>
      </p:sp>
      <p:sp>
        <p:nvSpPr>
          <p:cNvPr id="2" name="日期占位符 1"/>
          <p:cNvSpPr>
            <a:spLocks noGrp="1"/>
          </p:cNvSpPr>
          <p:nvPr>
            <p:ph type="dt" sz="half" idx="10"/>
          </p:nvPr>
        </p:nvSpPr>
        <p:spPr/>
        <p:txBody>
          <a:bodyPr/>
          <a:lstStyle/>
          <a:p>
            <a:fld id="{A9643B38-FCD2-4D0A-90BC-740ACC77290F}" type="datetime1">
              <a:rPr lang="zh-CN" altLang="en-US" smtClean="0"/>
              <a:t>2023/10/12</a:t>
            </a:fld>
            <a:endParaRPr lang="zh-CN" altLang="en-US"/>
          </a:p>
        </p:txBody>
      </p:sp>
      <p:sp>
        <p:nvSpPr>
          <p:cNvPr id="3" name="页脚占位符 2"/>
          <p:cNvSpPr>
            <a:spLocks noGrp="1"/>
          </p:cNvSpPr>
          <p:nvPr>
            <p:ph type="ftr" sz="quarter" idx="11"/>
          </p:nvPr>
        </p:nvSpPr>
        <p:spPr/>
        <p:txBody>
          <a:bodyPr/>
          <a:lstStyle/>
          <a:p>
            <a:r>
              <a:rPr lang="af-ZA" altLang="zh-CN"/>
              <a:t>OfficePLUS</a:t>
            </a:r>
            <a:endParaRPr lang="zh-CN" altLang="en-US"/>
          </a:p>
        </p:txBody>
      </p:sp>
      <p:sp>
        <p:nvSpPr>
          <p:cNvPr id="4" name="灯片编号占位符 3"/>
          <p:cNvSpPr>
            <a:spLocks noGrp="1"/>
          </p:cNvSpPr>
          <p:nvPr>
            <p:ph type="sldNum" sz="quarter" idx="12"/>
          </p:nvPr>
        </p:nvSpPr>
        <p:spPr/>
        <p:txBody>
          <a:bodyPr/>
          <a:lstStyle/>
          <a:p>
            <a:fld id="{7F65B630-C7FF-41C0-9923-C5E5E29EED81}" type="slidenum">
              <a:rPr lang="zh-CN" altLang="en-US" smtClean="0"/>
              <a:t>‹#›</a:t>
            </a:fld>
            <a:endParaRPr lang="zh-CN" altLang="en-US"/>
          </a:p>
        </p:txBody>
      </p:sp>
      <p:grpSp>
        <p:nvGrpSpPr>
          <p:cNvPr id="34" name="组合 33"/>
          <p:cNvGrpSpPr/>
          <p:nvPr/>
        </p:nvGrpSpPr>
        <p:grpSpPr>
          <a:xfrm>
            <a:off x="10372272" y="5602717"/>
            <a:ext cx="1032328" cy="608591"/>
            <a:chOff x="5762171" y="4310743"/>
            <a:chExt cx="1533979" cy="904331"/>
          </a:xfrm>
        </p:grpSpPr>
        <p:sp>
          <p:nvSpPr>
            <p:cNvPr id="8" name="椭圆 7"/>
            <p:cNvSpPr/>
            <p:nvPr/>
          </p:nvSpPr>
          <p:spPr>
            <a:xfrm>
              <a:off x="5762171" y="4310743"/>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120538" y="4310743"/>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76546" y="4310743"/>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36591" y="4310743"/>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762171" y="4579348"/>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0538" y="4579348"/>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476546" y="4579348"/>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836591" y="4579348"/>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762171" y="4847953"/>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120538" y="4847953"/>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76546" y="4847953"/>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836591" y="4847953"/>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194731" y="4310743"/>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7194731" y="4579348"/>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194731" y="4847953"/>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62171" y="5113655"/>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120538" y="5113655"/>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476546" y="5113655"/>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836591" y="5113655"/>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194731" y="5113655"/>
              <a:ext cx="101419" cy="1014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10960100" y="825503"/>
            <a:ext cx="444500" cy="165100"/>
            <a:chOff x="6705600" y="2984500"/>
            <a:chExt cx="444500" cy="165100"/>
          </a:xfrm>
        </p:grpSpPr>
        <p:sp>
          <p:nvSpPr>
            <p:cNvPr id="35" name="椭圆 34"/>
            <p:cNvSpPr/>
            <p:nvPr/>
          </p:nvSpPr>
          <p:spPr>
            <a:xfrm>
              <a:off x="6705600" y="2984500"/>
              <a:ext cx="165100" cy="1651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985000" y="2984500"/>
              <a:ext cx="165100" cy="165100"/>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 y="5511109"/>
            <a:ext cx="956022" cy="1346891"/>
            <a:chOff x="0" y="4867309"/>
            <a:chExt cx="1423989" cy="2006187"/>
          </a:xfrm>
        </p:grpSpPr>
        <p:sp>
          <p:nvSpPr>
            <p:cNvPr id="41" name="任意多边形: 形状 40"/>
            <p:cNvSpPr/>
            <p:nvPr/>
          </p:nvSpPr>
          <p:spPr>
            <a:xfrm>
              <a:off x="0" y="5203729"/>
              <a:ext cx="1423989" cy="1669767"/>
            </a:xfrm>
            <a:custGeom>
              <a:avLst/>
              <a:gdLst>
                <a:gd name="connsiteX0" fmla="*/ 539748 w 2051048"/>
                <a:gd name="connsiteY0" fmla="*/ 0 h 2405055"/>
                <a:gd name="connsiteX1" fmla="*/ 2051048 w 2051048"/>
                <a:gd name="connsiteY1" fmla="*/ 1511300 h 2405055"/>
                <a:gd name="connsiteX2" fmla="*/ 1792942 w 2051048"/>
                <a:gd name="connsiteY2" fmla="*/ 2356282 h 2405055"/>
                <a:gd name="connsiteX3" fmla="*/ 1756470 w 2051048"/>
                <a:gd name="connsiteY3" fmla="*/ 2405055 h 2405055"/>
                <a:gd name="connsiteX4" fmla="*/ 0 w 2051048"/>
                <a:gd name="connsiteY4" fmla="*/ 2405055 h 2405055"/>
                <a:gd name="connsiteX5" fmla="*/ 0 w 2051048"/>
                <a:gd name="connsiteY5" fmla="*/ 101008 h 2405055"/>
                <a:gd name="connsiteX6" fmla="*/ 90334 w 2051048"/>
                <a:gd name="connsiteY6" fmla="*/ 67945 h 2405055"/>
                <a:gd name="connsiteX7" fmla="*/ 539748 w 2051048"/>
                <a:gd name="connsiteY7" fmla="*/ 0 h 240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1048" h="2405055">
                  <a:moveTo>
                    <a:pt x="539748" y="0"/>
                  </a:moveTo>
                  <a:cubicBezTo>
                    <a:pt x="1374416" y="0"/>
                    <a:pt x="2051048" y="676632"/>
                    <a:pt x="2051048" y="1511300"/>
                  </a:cubicBezTo>
                  <a:cubicBezTo>
                    <a:pt x="2051048" y="1824301"/>
                    <a:pt x="1955897" y="2115077"/>
                    <a:pt x="1792942" y="2356282"/>
                  </a:cubicBezTo>
                  <a:lnTo>
                    <a:pt x="1756470" y="2405055"/>
                  </a:lnTo>
                  <a:lnTo>
                    <a:pt x="0" y="2405055"/>
                  </a:lnTo>
                  <a:lnTo>
                    <a:pt x="0" y="101008"/>
                  </a:lnTo>
                  <a:lnTo>
                    <a:pt x="90334" y="67945"/>
                  </a:lnTo>
                  <a:cubicBezTo>
                    <a:pt x="232304" y="23788"/>
                    <a:pt x="383248" y="0"/>
                    <a:pt x="539748" y="0"/>
                  </a:cubicBezTo>
                  <a:close/>
                </a:path>
              </a:pathLst>
            </a:cu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 name="任意多边形: 形状 42"/>
            <p:cNvSpPr/>
            <p:nvPr/>
          </p:nvSpPr>
          <p:spPr>
            <a:xfrm>
              <a:off x="1" y="4867309"/>
              <a:ext cx="460743" cy="672839"/>
            </a:xfrm>
            <a:custGeom>
              <a:avLst/>
              <a:gdLst>
                <a:gd name="connsiteX0" fmla="*/ 178198 w 660399"/>
                <a:gd name="connsiteY0" fmla="*/ 0 h 964402"/>
                <a:gd name="connsiteX1" fmla="*/ 660399 w 660399"/>
                <a:gd name="connsiteY1" fmla="*/ 482201 h 964402"/>
                <a:gd name="connsiteX2" fmla="*/ 178198 w 660399"/>
                <a:gd name="connsiteY2" fmla="*/ 964402 h 964402"/>
                <a:gd name="connsiteX3" fmla="*/ 81018 w 660399"/>
                <a:gd name="connsiteY3" fmla="*/ 954606 h 964402"/>
                <a:gd name="connsiteX4" fmla="*/ 0 w 660399"/>
                <a:gd name="connsiteY4" fmla="*/ 929456 h 964402"/>
                <a:gd name="connsiteX5" fmla="*/ 0 w 660399"/>
                <a:gd name="connsiteY5" fmla="*/ 34946 h 964402"/>
                <a:gd name="connsiteX6" fmla="*/ 81018 w 660399"/>
                <a:gd name="connsiteY6" fmla="*/ 9797 h 964402"/>
                <a:gd name="connsiteX7" fmla="*/ 178198 w 660399"/>
                <a:gd name="connsiteY7" fmla="*/ 0 h 96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0399" h="964402">
                  <a:moveTo>
                    <a:pt x="178198" y="0"/>
                  </a:moveTo>
                  <a:cubicBezTo>
                    <a:pt x="444510" y="0"/>
                    <a:pt x="660399" y="215889"/>
                    <a:pt x="660399" y="482201"/>
                  </a:cubicBezTo>
                  <a:cubicBezTo>
                    <a:pt x="660399" y="748513"/>
                    <a:pt x="444510" y="964402"/>
                    <a:pt x="178198" y="964402"/>
                  </a:cubicBezTo>
                  <a:cubicBezTo>
                    <a:pt x="144909" y="964402"/>
                    <a:pt x="112408" y="961029"/>
                    <a:pt x="81018" y="954606"/>
                  </a:cubicBezTo>
                  <a:lnTo>
                    <a:pt x="0" y="929456"/>
                  </a:lnTo>
                  <a:lnTo>
                    <a:pt x="0" y="34946"/>
                  </a:lnTo>
                  <a:lnTo>
                    <a:pt x="81018" y="9797"/>
                  </a:lnTo>
                  <a:cubicBezTo>
                    <a:pt x="112408" y="3373"/>
                    <a:pt x="144909" y="0"/>
                    <a:pt x="178198" y="0"/>
                  </a:cubicBezTo>
                  <a:close/>
                </a:path>
              </a:pathLst>
            </a:custGeom>
            <a:solidFill>
              <a:schemeClr val="accent1">
                <a:alpha val="1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3D36A-0885-4071-9EF1-0FE4286E17CF}" type="datetime1">
              <a:rPr lang="zh-CN" altLang="en-US" smtClean="0"/>
              <a:t>2023/10/12</a:t>
            </a:fld>
            <a:endParaRPr lang="en-US"/>
          </a:p>
        </p:txBody>
      </p:sp>
      <p:sp>
        <p:nvSpPr>
          <p:cNvPr id="3" name="页脚占位符 2"/>
          <p:cNvSpPr>
            <a:spLocks noGrp="1"/>
          </p:cNvSpPr>
          <p:nvPr>
            <p:ph type="ftr" sz="quarter" idx="11"/>
          </p:nvPr>
        </p:nvSpPr>
        <p:spPr/>
        <p:txBody>
          <a:bodyPr/>
          <a:lstStyle/>
          <a:p>
            <a:r>
              <a:rPr lang="en-US"/>
              <a:t>OfficePLUS</a:t>
            </a:r>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4"/>
        </a:solidFill>
        <a:effectLst/>
      </p:bgPr>
    </p:bg>
    <p:spTree>
      <p:nvGrpSpPr>
        <p:cNvPr id="1" name=""/>
        <p:cNvGrpSpPr/>
        <p:nvPr/>
      </p:nvGrpSpPr>
      <p:grpSpPr>
        <a:xfrm>
          <a:off x="0" y="0"/>
          <a:ext cx="0" cy="0"/>
          <a:chOff x="0" y="0"/>
          <a:chExt cx="0" cy="0"/>
        </a:xfrm>
      </p:grpSpPr>
      <p:grpSp>
        <p:nvGrpSpPr>
          <p:cNvPr id="15" name="组合 14"/>
          <p:cNvGrpSpPr/>
          <p:nvPr/>
        </p:nvGrpSpPr>
        <p:grpSpPr>
          <a:xfrm rot="161297">
            <a:off x="2162286" y="1339649"/>
            <a:ext cx="7854729" cy="3679684"/>
            <a:chOff x="2256877" y="1161721"/>
            <a:chExt cx="7578156" cy="3679684"/>
          </a:xfrm>
        </p:grpSpPr>
        <p:sp>
          <p:nvSpPr>
            <p:cNvPr id="16" name="椭圆 15"/>
            <p:cNvSpPr/>
            <p:nvPr/>
          </p:nvSpPr>
          <p:spPr>
            <a:xfrm rot="20540826">
              <a:off x="2332741" y="1841966"/>
              <a:ext cx="7502292" cy="2784739"/>
            </a:xfrm>
            <a:prstGeom prst="ellipse">
              <a:avLst/>
            </a:prstGeom>
            <a:noFill/>
            <a:ln>
              <a:gradFill>
                <a:gsLst>
                  <a:gs pos="16000">
                    <a:srgbClr val="6767AB">
                      <a:alpha val="0"/>
                    </a:srgbClr>
                  </a:gs>
                  <a:gs pos="54000">
                    <a:schemeClr val="accent1"/>
                  </a:gs>
                  <a:gs pos="90000">
                    <a:schemeClr val="accent1">
                      <a:alpha val="0"/>
                    </a:schemeClr>
                  </a:gs>
                </a:gsLst>
                <a:lin ang="5400000" scaled="0"/>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星形: 四角 16"/>
            <p:cNvSpPr/>
            <p:nvPr/>
          </p:nvSpPr>
          <p:spPr>
            <a:xfrm rot="21438703">
              <a:off x="2256877" y="4251870"/>
              <a:ext cx="589535" cy="589535"/>
            </a:xfrm>
            <a:prstGeom prst="star4">
              <a:avLst>
                <a:gd name="adj" fmla="val 17424"/>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星形: 四角 17"/>
            <p:cNvSpPr/>
            <p:nvPr/>
          </p:nvSpPr>
          <p:spPr>
            <a:xfrm rot="21290890">
              <a:off x="8314902" y="1161721"/>
              <a:ext cx="597560" cy="597560"/>
            </a:xfrm>
            <a:prstGeom prst="star4">
              <a:avLst>
                <a:gd name="adj" fmla="val 14962"/>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 y="0"/>
            <a:ext cx="12191999" cy="6858000"/>
            <a:chOff x="1" y="0"/>
            <a:chExt cx="12191999" cy="6858000"/>
          </a:xfrm>
        </p:grpSpPr>
        <p:sp>
          <p:nvSpPr>
            <p:cNvPr id="10" name="任意多边形: 形状 9"/>
            <p:cNvSpPr/>
            <p:nvPr/>
          </p:nvSpPr>
          <p:spPr>
            <a:xfrm>
              <a:off x="1" y="4775200"/>
              <a:ext cx="2509880" cy="2082800"/>
            </a:xfrm>
            <a:custGeom>
              <a:avLst/>
              <a:gdLst>
                <a:gd name="connsiteX0" fmla="*/ 361950 w 2246817"/>
                <a:gd name="connsiteY0" fmla="*/ 0 h 1864500"/>
                <a:gd name="connsiteX1" fmla="*/ 2238163 w 2246817"/>
                <a:gd name="connsiteY1" fmla="*/ 1693123 h 1864500"/>
                <a:gd name="connsiteX2" fmla="*/ 2246817 w 2246817"/>
                <a:gd name="connsiteY2" fmla="*/ 1864500 h 1864500"/>
                <a:gd name="connsiteX3" fmla="*/ 0 w 2246817"/>
                <a:gd name="connsiteY3" fmla="*/ 1864500 h 1864500"/>
                <a:gd name="connsiteX4" fmla="*/ 0 w 2246817"/>
                <a:gd name="connsiteY4" fmla="*/ 35548 h 1864500"/>
                <a:gd name="connsiteX5" fmla="*/ 169123 w 2246817"/>
                <a:gd name="connsiteY5" fmla="*/ 9737 h 1864500"/>
                <a:gd name="connsiteX6" fmla="*/ 361950 w 2246817"/>
                <a:gd name="connsiteY6" fmla="*/ 0 h 186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6817" h="1864500">
                  <a:moveTo>
                    <a:pt x="361950" y="0"/>
                  </a:moveTo>
                  <a:cubicBezTo>
                    <a:pt x="1338433" y="0"/>
                    <a:pt x="2141584" y="742122"/>
                    <a:pt x="2238163" y="1693123"/>
                  </a:cubicBezTo>
                  <a:lnTo>
                    <a:pt x="2246817" y="1864500"/>
                  </a:lnTo>
                  <a:lnTo>
                    <a:pt x="0" y="1864500"/>
                  </a:lnTo>
                  <a:lnTo>
                    <a:pt x="0" y="35548"/>
                  </a:lnTo>
                  <a:lnTo>
                    <a:pt x="169123" y="9737"/>
                  </a:lnTo>
                  <a:cubicBezTo>
                    <a:pt x="232523" y="3299"/>
                    <a:pt x="296851" y="0"/>
                    <a:pt x="361950"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nvSpPr>
          <p:spPr>
            <a:xfrm>
              <a:off x="9448800" y="0"/>
              <a:ext cx="2743200" cy="2898693"/>
            </a:xfrm>
            <a:custGeom>
              <a:avLst/>
              <a:gdLst>
                <a:gd name="connsiteX0" fmla="*/ 188495 w 3067050"/>
                <a:gd name="connsiteY0" fmla="*/ 0 h 3240900"/>
                <a:gd name="connsiteX1" fmla="*/ 3067050 w 3067050"/>
                <a:gd name="connsiteY1" fmla="*/ 0 h 3240900"/>
                <a:gd name="connsiteX2" fmla="*/ 3067050 w 3067050"/>
                <a:gd name="connsiteY2" fmla="*/ 3117442 h 3240900"/>
                <a:gd name="connsiteX3" fmla="*/ 3015216 w 3067050"/>
                <a:gd name="connsiteY3" fmla="*/ 3136413 h 3240900"/>
                <a:gd name="connsiteX4" fmla="*/ 2324100 w 3067050"/>
                <a:gd name="connsiteY4" fmla="*/ 3240900 h 3240900"/>
                <a:gd name="connsiteX5" fmla="*/ 0 w 3067050"/>
                <a:gd name="connsiteY5" fmla="*/ 916800 h 3240900"/>
                <a:gd name="connsiteX6" fmla="*/ 182639 w 3067050"/>
                <a:gd name="connsiteY6" fmla="*/ 12156 h 324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7050" h="3240900">
                  <a:moveTo>
                    <a:pt x="188495" y="0"/>
                  </a:moveTo>
                  <a:lnTo>
                    <a:pt x="3067050" y="0"/>
                  </a:lnTo>
                  <a:lnTo>
                    <a:pt x="3067050" y="3117442"/>
                  </a:lnTo>
                  <a:lnTo>
                    <a:pt x="3015216" y="3136413"/>
                  </a:lnTo>
                  <a:cubicBezTo>
                    <a:pt x="2796893" y="3204319"/>
                    <a:pt x="2564768" y="3240900"/>
                    <a:pt x="2324100" y="3240900"/>
                  </a:cubicBezTo>
                  <a:cubicBezTo>
                    <a:pt x="1040535" y="3240900"/>
                    <a:pt x="0" y="2200365"/>
                    <a:pt x="0" y="916800"/>
                  </a:cubicBezTo>
                  <a:cubicBezTo>
                    <a:pt x="0" y="595909"/>
                    <a:pt x="65034" y="290207"/>
                    <a:pt x="182639" y="12156"/>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nvSpPr>
          <p:spPr>
            <a:xfrm>
              <a:off x="1" y="0"/>
              <a:ext cx="1353197" cy="1180880"/>
            </a:xfrm>
            <a:custGeom>
              <a:avLst/>
              <a:gdLst>
                <a:gd name="connsiteX0" fmla="*/ 0 w 1353197"/>
                <a:gd name="connsiteY0" fmla="*/ 0 h 1180880"/>
                <a:gd name="connsiteX1" fmla="*/ 1333273 w 1353197"/>
                <a:gd name="connsiteY1" fmla="*/ 0 h 1180880"/>
                <a:gd name="connsiteX2" fmla="*/ 1353197 w 1353197"/>
                <a:gd name="connsiteY2" fmla="*/ 197647 h 1180880"/>
                <a:gd name="connsiteX3" fmla="*/ 369964 w 1353197"/>
                <a:gd name="connsiteY3" fmla="*/ 1180880 h 1180880"/>
                <a:gd name="connsiteX4" fmla="*/ 77581 w 1353197"/>
                <a:gd name="connsiteY4" fmla="*/ 1136676 h 1180880"/>
                <a:gd name="connsiteX5" fmla="*/ 0 w 1353197"/>
                <a:gd name="connsiteY5" fmla="*/ 1108281 h 118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197" h="1180880">
                  <a:moveTo>
                    <a:pt x="0" y="0"/>
                  </a:moveTo>
                  <a:lnTo>
                    <a:pt x="1333273" y="0"/>
                  </a:lnTo>
                  <a:lnTo>
                    <a:pt x="1353197" y="197647"/>
                  </a:lnTo>
                  <a:cubicBezTo>
                    <a:pt x="1353197" y="740672"/>
                    <a:pt x="912989" y="1180880"/>
                    <a:pt x="369964" y="1180880"/>
                  </a:cubicBezTo>
                  <a:cubicBezTo>
                    <a:pt x="268147" y="1180880"/>
                    <a:pt x="169944" y="1165404"/>
                    <a:pt x="77581" y="1136676"/>
                  </a:cubicBezTo>
                  <a:lnTo>
                    <a:pt x="0" y="1108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椭圆 12"/>
            <p:cNvSpPr/>
            <p:nvPr/>
          </p:nvSpPr>
          <p:spPr>
            <a:xfrm>
              <a:off x="10545560" y="2549918"/>
              <a:ext cx="629573" cy="629573"/>
            </a:xfrm>
            <a:prstGeom prst="ellipse">
              <a:avLst/>
            </a:prstGeom>
            <a:solidFill>
              <a:schemeClr val="accent1">
                <a:alpha val="7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11374900" y="5857100"/>
              <a:ext cx="817100" cy="1000900"/>
            </a:xfrm>
            <a:custGeom>
              <a:avLst/>
              <a:gdLst>
                <a:gd name="connsiteX0" fmla="*/ 929149 w 1016867"/>
                <a:gd name="connsiteY0" fmla="*/ 0 h 1245603"/>
                <a:gd name="connsiteX1" fmla="*/ 1016867 w 1016867"/>
                <a:gd name="connsiteY1" fmla="*/ 4430 h 1245603"/>
                <a:gd name="connsiteX2" fmla="*/ 1016867 w 1016867"/>
                <a:gd name="connsiteY2" fmla="*/ 1245603 h 1245603"/>
                <a:gd name="connsiteX3" fmla="*/ 58982 w 1016867"/>
                <a:gd name="connsiteY3" fmla="*/ 1245603 h 1245603"/>
                <a:gd name="connsiteX4" fmla="*/ 18877 w 1016867"/>
                <a:gd name="connsiteY4" fmla="*/ 1116405 h 1245603"/>
                <a:gd name="connsiteX5" fmla="*/ 0 w 1016867"/>
                <a:gd name="connsiteY5" fmla="*/ 929149 h 1245603"/>
                <a:gd name="connsiteX6" fmla="*/ 929149 w 1016867"/>
                <a:gd name="connsiteY6" fmla="*/ 0 h 12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867" h="1245603">
                  <a:moveTo>
                    <a:pt x="929149" y="0"/>
                  </a:moveTo>
                  <a:lnTo>
                    <a:pt x="1016867" y="4430"/>
                  </a:lnTo>
                  <a:lnTo>
                    <a:pt x="1016867" y="1245603"/>
                  </a:lnTo>
                  <a:lnTo>
                    <a:pt x="58982" y="1245603"/>
                  </a:lnTo>
                  <a:lnTo>
                    <a:pt x="18877" y="1116405"/>
                  </a:lnTo>
                  <a:cubicBezTo>
                    <a:pt x="6500" y="1055920"/>
                    <a:pt x="0" y="993294"/>
                    <a:pt x="0" y="929149"/>
                  </a:cubicBezTo>
                  <a:cubicBezTo>
                    <a:pt x="0" y="415994"/>
                    <a:pt x="415994" y="0"/>
                    <a:pt x="929149" y="0"/>
                  </a:cubicBezTo>
                  <a:close/>
                </a:path>
              </a:pathLst>
            </a:custGeom>
            <a:solidFill>
              <a:schemeClr val="accent3">
                <a:alpha val="3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8" name="标题 7"/>
          <p:cNvSpPr>
            <a:spLocks noGrp="1"/>
          </p:cNvSpPr>
          <p:nvPr>
            <p:ph type="title" hasCustomPrompt="1"/>
          </p:nvPr>
        </p:nvSpPr>
        <p:spPr>
          <a:xfrm>
            <a:off x="1698163" y="1089025"/>
            <a:ext cx="8795674" cy="2898693"/>
          </a:xfrm>
          <a:prstGeom prst="rect">
            <a:avLst/>
          </a:prstGeom>
        </p:spPr>
        <p:txBody>
          <a:bodyPr wrap="square" anchor="b">
            <a:normAutofit/>
          </a:bodyPr>
          <a:lstStyle>
            <a:lvl1pPr algn="ctr">
              <a:lnSpc>
                <a:spcPct val="100000"/>
              </a:lnSpc>
              <a:defRPr sz="7200"/>
            </a:lvl1pPr>
          </a:lstStyle>
          <a:p>
            <a:pPr lvl="0"/>
            <a:r>
              <a:rPr lang="en-US"/>
              <a:t>Click to add title</a:t>
            </a:r>
          </a:p>
        </p:txBody>
      </p:sp>
      <p:sp>
        <p:nvSpPr>
          <p:cNvPr id="3" name="文本占位符 2"/>
          <p:cNvSpPr>
            <a:spLocks noGrp="1"/>
          </p:cNvSpPr>
          <p:nvPr>
            <p:ph type="body" sz="quarter" idx="13" hasCustomPrompt="1"/>
          </p:nvPr>
        </p:nvSpPr>
        <p:spPr>
          <a:xfrm>
            <a:off x="8775700" y="5857100"/>
            <a:ext cx="2743200" cy="276999"/>
          </a:xfrm>
          <a:prstGeom prst="rect">
            <a:avLst/>
          </a:prstGeom>
        </p:spPr>
        <p:txBody>
          <a:bodyPr wrap="square" lIns="90000">
            <a:normAutofit/>
          </a:bodyPr>
          <a:lstStyle>
            <a:lvl1pPr marL="0" indent="0" algn="r">
              <a:lnSpc>
                <a:spcPct val="100000"/>
              </a:lnSpc>
              <a:buNone/>
              <a:defRPr sz="1200"/>
            </a:lvl1pPr>
          </a:lstStyle>
          <a:p>
            <a:pPr lvl="0"/>
            <a:r>
              <a:rPr lang="en-US"/>
              <a:t>Presenter name</a:t>
            </a:r>
          </a:p>
        </p:txBody>
      </p:sp>
      <p:sp>
        <p:nvSpPr>
          <p:cNvPr id="4" name="文本占位符 3"/>
          <p:cNvSpPr>
            <a:spLocks noGrp="1"/>
          </p:cNvSpPr>
          <p:nvPr>
            <p:ph type="body" sz="quarter" idx="14" hasCustomPrompt="1"/>
          </p:nvPr>
        </p:nvSpPr>
        <p:spPr>
          <a:xfrm>
            <a:off x="660399" y="5857101"/>
            <a:ext cx="2822497" cy="276999"/>
          </a:xfrm>
          <a:prstGeom prst="rect">
            <a:avLst/>
          </a:prstGeom>
        </p:spPr>
        <p:txBody>
          <a:bodyPr wrap="none">
            <a:normAutofit/>
          </a:bodyPr>
          <a:lstStyle>
            <a:lvl1pPr marL="0" indent="0" algn="l">
              <a:lnSpc>
                <a:spcPct val="100000"/>
              </a:lnSpc>
              <a:buNone/>
              <a:defRPr sz="1200">
                <a:solidFill>
                  <a:srgbClr val="FFFFFF"/>
                </a:solidFill>
              </a:defRPr>
            </a:lvl1pPr>
          </a:lstStyle>
          <a:p>
            <a:pPr lvl="0"/>
            <a:r>
              <a:rPr lang="en-US"/>
              <a:t>www.officeplus.cn</a:t>
            </a: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空白">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14619F-25D0-4307-81CD-C24C74EF140E}"/>
              </a:ext>
            </a:extLst>
          </p:cNvPr>
          <p:cNvSpPr>
            <a:spLocks noGrp="1"/>
          </p:cNvSpPr>
          <p:nvPr userDrawn="1">
            <p:ph type="dt" sz="half" idx="10"/>
          </p:nvPr>
        </p:nvSpPr>
        <p:spPr/>
        <p:txBody>
          <a:bodyPr/>
          <a:lstStyle/>
          <a:p>
            <a:fld id="{70877AB2-2C7F-4C7D-8E29-C757E3EEE9A2}" type="datetime1">
              <a:rPr lang="zh-CN" altLang="en-US" smtClean="0"/>
              <a:t>2023/10/12</a:t>
            </a:fld>
            <a:endParaRPr lang="zh-CN" altLang="en-US"/>
          </a:p>
        </p:txBody>
      </p:sp>
      <p:sp>
        <p:nvSpPr>
          <p:cNvPr id="4" name="Footer Placeholder 3">
            <a:extLst>
              <a:ext uri="{FF2B5EF4-FFF2-40B4-BE49-F238E27FC236}">
                <a16:creationId xmlns:a16="http://schemas.microsoft.com/office/drawing/2014/main" id="{C802B25F-898B-4C1A-94A9-699B8B55DF0F}"/>
              </a:ext>
            </a:extLst>
          </p:cNvPr>
          <p:cNvSpPr>
            <a:spLocks noGrp="1"/>
          </p:cNvSpPr>
          <p:nvPr userDrawn="1">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A842F0A-76EB-4E77-8AF6-5F91F22881FE}"/>
              </a:ext>
            </a:extLst>
          </p:cNvPr>
          <p:cNvSpPr>
            <a:spLocks noGrp="1"/>
          </p:cNvSpPr>
          <p:nvPr userDrawn="1">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94452275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fld id="{E68AEBC5-1D0D-411D-9EE3-C6F41EFD080C}" type="datetime1">
              <a:rPr lang="zh-CN" altLang="en-US" smtClean="0"/>
              <a:t>2023/10/12</a:t>
            </a:fld>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OfficePLUS</a:t>
            </a:r>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1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15.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2366737" y="1252690"/>
            <a:ext cx="7445827" cy="2281634"/>
          </a:xfrm>
        </p:spPr>
        <p:txBody>
          <a:bodyPr>
            <a:normAutofit/>
          </a:bodyPr>
          <a:lstStyle/>
          <a:p>
            <a:pPr lvl="0"/>
            <a:r>
              <a:rPr lang="en-US" sz="6000" dirty="0"/>
              <a:t>Azure Storage Service</a:t>
            </a:r>
          </a:p>
        </p:txBody>
      </p:sp>
      <p:sp>
        <p:nvSpPr>
          <p:cNvPr id="24" name="副标题 23"/>
          <p:cNvSpPr>
            <a:spLocks noGrp="1"/>
          </p:cNvSpPr>
          <p:nvPr>
            <p:ph type="subTitle" sz="quarter" idx="1"/>
          </p:nvPr>
        </p:nvSpPr>
        <p:spPr>
          <a:xfrm>
            <a:off x="4496026" y="4052081"/>
            <a:ext cx="3187247" cy="589535"/>
          </a:xfrm>
        </p:spPr>
        <p:txBody>
          <a:bodyPr>
            <a:noAutofit/>
          </a:bodyPr>
          <a:lstStyle/>
          <a:p>
            <a:pPr lvl="0"/>
            <a:r>
              <a:rPr lang="en-US" sz="3200" dirty="0"/>
              <a:t>Blob</a:t>
            </a:r>
          </a:p>
        </p:txBody>
      </p:sp>
      <p:sp>
        <p:nvSpPr>
          <p:cNvPr id="3" name="文本占位符 2"/>
          <p:cNvSpPr>
            <a:spLocks noGrp="1"/>
          </p:cNvSpPr>
          <p:nvPr>
            <p:ph type="body" sz="quarter" idx="13"/>
          </p:nvPr>
        </p:nvSpPr>
        <p:spPr>
          <a:xfrm>
            <a:off x="8775700" y="5857100"/>
            <a:ext cx="2743200" cy="276999"/>
          </a:xfrm>
        </p:spPr>
        <p:txBody>
          <a:bodyPr/>
          <a:lstStyle/>
          <a:p>
            <a:pPr lvl="0"/>
            <a:r>
              <a:rPr lang="en-US" dirty="0"/>
              <a:t>Presenter:</a:t>
            </a:r>
            <a:r>
              <a:rPr lang="zh-CN" altLang="en-US" dirty="0"/>
              <a:t> </a:t>
            </a:r>
            <a:r>
              <a:rPr lang="en-US" altLang="zh-CN" dirty="0" err="1"/>
              <a:t>HaoJing</a:t>
            </a:r>
            <a:endParaRPr lang="en-US" dirty="0"/>
          </a:p>
        </p:txBody>
      </p:sp>
    </p:spTree>
    <p:custDataLst>
      <p:tags r:id="rId1"/>
    </p:custDataLst>
    <p:extLst>
      <p:ext uri="{BB962C8B-B14F-4D97-AF65-F5344CB8AC3E}">
        <p14:creationId xmlns:p14="http://schemas.microsoft.com/office/powerpoint/2010/main" val="1166034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a:extLst>
              <a:ext uri="{FF2B5EF4-FFF2-40B4-BE49-F238E27FC236}">
                <a16:creationId xmlns:a16="http://schemas.microsoft.com/office/drawing/2014/main" id="{34BD2E61-AD26-3937-14D2-265C4780F6B2}"/>
              </a:ext>
            </a:extLst>
          </p:cNvPr>
          <p:cNvSpPr txBox="1">
            <a:spLocks/>
          </p:cNvSpPr>
          <p:nvPr/>
        </p:nvSpPr>
        <p:spPr>
          <a:xfrm>
            <a:off x="187789" y="-308224"/>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pPr algn="l"/>
            <a:r>
              <a:rPr lang="en-US" b="1" i="0" dirty="0">
                <a:solidFill>
                  <a:srgbClr val="161616"/>
                </a:solidFill>
                <a:effectLst/>
                <a:latin typeface="Segoe UI" panose="020B0502040204020203" pitchFamily="34" charset="0"/>
              </a:rPr>
              <a:t>Types of storage accounts</a:t>
            </a:r>
          </a:p>
        </p:txBody>
      </p:sp>
      <p:graphicFrame>
        <p:nvGraphicFramePr>
          <p:cNvPr id="5" name="Table 5">
            <a:extLst>
              <a:ext uri="{FF2B5EF4-FFF2-40B4-BE49-F238E27FC236}">
                <a16:creationId xmlns:a16="http://schemas.microsoft.com/office/drawing/2014/main" id="{9A6D113C-158E-64C5-1060-F3784ED20851}"/>
              </a:ext>
            </a:extLst>
          </p:cNvPr>
          <p:cNvGraphicFramePr>
            <a:graphicFrameLocks noGrp="1"/>
          </p:cNvGraphicFramePr>
          <p:nvPr>
            <p:extLst>
              <p:ext uri="{D42A27DB-BD31-4B8C-83A1-F6EECF244321}">
                <p14:modId xmlns:p14="http://schemas.microsoft.com/office/powerpoint/2010/main" val="3671338375"/>
              </p:ext>
            </p:extLst>
          </p:nvPr>
        </p:nvGraphicFramePr>
        <p:xfrm>
          <a:off x="371880" y="1350842"/>
          <a:ext cx="10330946" cy="5275972"/>
        </p:xfrm>
        <a:graphic>
          <a:graphicData uri="http://schemas.openxmlformats.org/drawingml/2006/table">
            <a:tbl>
              <a:tblPr firstRow="1" bandRow="1">
                <a:tableStyleId>{5C22544A-7EE6-4342-B048-85BDC9FD1C3A}</a:tableStyleId>
              </a:tblPr>
              <a:tblGrid>
                <a:gridCol w="2615053">
                  <a:extLst>
                    <a:ext uri="{9D8B030D-6E8A-4147-A177-3AD203B41FA5}">
                      <a16:colId xmlns:a16="http://schemas.microsoft.com/office/drawing/2014/main" val="640460320"/>
                    </a:ext>
                  </a:extLst>
                </a:gridCol>
                <a:gridCol w="3513762">
                  <a:extLst>
                    <a:ext uri="{9D8B030D-6E8A-4147-A177-3AD203B41FA5}">
                      <a16:colId xmlns:a16="http://schemas.microsoft.com/office/drawing/2014/main" val="2984170260"/>
                    </a:ext>
                  </a:extLst>
                </a:gridCol>
                <a:gridCol w="4202131">
                  <a:extLst>
                    <a:ext uri="{9D8B030D-6E8A-4147-A177-3AD203B41FA5}">
                      <a16:colId xmlns:a16="http://schemas.microsoft.com/office/drawing/2014/main" val="2813437951"/>
                    </a:ext>
                  </a:extLst>
                </a:gridCol>
              </a:tblGrid>
              <a:tr h="869413">
                <a:tc>
                  <a:txBody>
                    <a:bodyPr/>
                    <a:lstStyle/>
                    <a:p>
                      <a:r>
                        <a:rPr lang="en-US" sz="1600" kern="1200" dirty="0">
                          <a:solidFill>
                            <a:srgbClr val="FFFFFF"/>
                          </a:solidFill>
                          <a:latin typeface="Segoe UI" panose="020B0502040204020203" pitchFamily="34" charset="0"/>
                          <a:ea typeface="+mn-ea"/>
                          <a:cs typeface="+mn-cs"/>
                        </a:rPr>
                        <a:t>Type of storage account</a:t>
                      </a:r>
                    </a:p>
                  </a:txBody>
                  <a:tcPr/>
                </a:tc>
                <a:tc>
                  <a:txBody>
                    <a:bodyPr/>
                    <a:lstStyle/>
                    <a:p>
                      <a:r>
                        <a:rPr lang="en-US" sz="1600" kern="1200" dirty="0">
                          <a:solidFill>
                            <a:srgbClr val="FFFFFF"/>
                          </a:solidFill>
                          <a:latin typeface="Segoe UI" panose="020B0502040204020203" pitchFamily="34" charset="0"/>
                          <a:ea typeface="+mn-ea"/>
                          <a:cs typeface="+mn-cs"/>
                        </a:rPr>
                        <a:t>Supported storage services</a:t>
                      </a:r>
                    </a:p>
                  </a:txBody>
                  <a:tcPr/>
                </a:tc>
                <a:tc>
                  <a:txBody>
                    <a:bodyPr/>
                    <a:lstStyle/>
                    <a:p>
                      <a:r>
                        <a:rPr lang="en-US" sz="1600" kern="1200" dirty="0">
                          <a:solidFill>
                            <a:srgbClr val="FFFFFF"/>
                          </a:solidFill>
                          <a:latin typeface="Segoe UI" panose="020B0502040204020203" pitchFamily="34" charset="0"/>
                          <a:ea typeface="+mn-ea"/>
                          <a:cs typeface="+mn-cs"/>
                        </a:rPr>
                        <a:t>Redundancy options</a:t>
                      </a:r>
                    </a:p>
                  </a:txBody>
                  <a:tcPr/>
                </a:tc>
                <a:extLst>
                  <a:ext uri="{0D108BD9-81ED-4DB2-BD59-A6C34878D82A}">
                    <a16:rowId xmlns:a16="http://schemas.microsoft.com/office/drawing/2014/main" val="794925759"/>
                  </a:ext>
                </a:extLst>
              </a:tr>
              <a:tr h="1762309">
                <a:tc>
                  <a:txBody>
                    <a:bodyPr/>
                    <a:lstStyle/>
                    <a:p>
                      <a:pPr marL="0" algn="l" defTabSz="914400" rtl="0" eaLnBrk="1" latinLnBrk="0" hangingPunct="1"/>
                      <a:r>
                        <a:rPr lang="en-US" sz="1400" b="1" kern="1200" dirty="0">
                          <a:solidFill>
                            <a:srgbClr val="161616"/>
                          </a:solidFill>
                          <a:latin typeface="Segoe UI" panose="020B0502040204020203" pitchFamily="34" charset="0"/>
                          <a:ea typeface="+mn-ea"/>
                          <a:cs typeface="+mn-cs"/>
                        </a:rPr>
                        <a:t>Standard general-purpose v2</a:t>
                      </a:r>
                    </a:p>
                  </a:txBody>
                  <a:tcPr/>
                </a:tc>
                <a:tc>
                  <a:txBody>
                    <a:bodyPr/>
                    <a:lstStyle/>
                    <a:p>
                      <a:pPr marL="0" algn="l" defTabSz="914400" rtl="0" eaLnBrk="1" latinLnBrk="0" hangingPunct="1"/>
                      <a:r>
                        <a:rPr lang="en-US" sz="1400" kern="1200" dirty="0">
                          <a:solidFill>
                            <a:srgbClr val="161616"/>
                          </a:solidFill>
                          <a:latin typeface="Segoe UI" panose="020B0502040204020203" pitchFamily="34" charset="0"/>
                          <a:ea typeface="+mn-ea"/>
                          <a:cs typeface="+mn-cs"/>
                        </a:rPr>
                        <a:t>Blob Storage(including Data Lake Storage)</a:t>
                      </a:r>
                    </a:p>
                    <a:p>
                      <a:pPr marL="0" algn="l" defTabSz="914400" rtl="0" eaLnBrk="1" latinLnBrk="0" hangingPunct="1"/>
                      <a:r>
                        <a:rPr lang="en-US" sz="1400" kern="1200" dirty="0">
                          <a:solidFill>
                            <a:srgbClr val="161616"/>
                          </a:solidFill>
                          <a:latin typeface="Segoe UI" panose="020B0502040204020203" pitchFamily="34" charset="0"/>
                          <a:ea typeface="+mn-ea"/>
                          <a:cs typeface="+mn-cs"/>
                        </a:rPr>
                        <a:t>Queue Storage</a:t>
                      </a:r>
                    </a:p>
                    <a:p>
                      <a:pPr marL="0" algn="l" defTabSz="914400" rtl="0" eaLnBrk="1" latinLnBrk="0" hangingPunct="1"/>
                      <a:r>
                        <a:rPr lang="en-US" sz="1400" kern="1200" dirty="0">
                          <a:solidFill>
                            <a:srgbClr val="161616"/>
                          </a:solidFill>
                          <a:latin typeface="Segoe UI" panose="020B0502040204020203" pitchFamily="34" charset="0"/>
                          <a:ea typeface="+mn-ea"/>
                          <a:cs typeface="+mn-cs"/>
                        </a:rPr>
                        <a:t>Table Storage</a:t>
                      </a:r>
                    </a:p>
                    <a:p>
                      <a:pPr marL="0" algn="l" defTabSz="914400" rtl="0" eaLnBrk="1" latinLnBrk="0" hangingPunct="1"/>
                      <a:r>
                        <a:rPr lang="en-US" sz="1400" kern="1200" dirty="0">
                          <a:solidFill>
                            <a:srgbClr val="161616"/>
                          </a:solidFill>
                          <a:latin typeface="Segoe UI" panose="020B0502040204020203" pitchFamily="34" charset="0"/>
                          <a:ea typeface="+mn-ea"/>
                          <a:cs typeface="+mn-cs"/>
                        </a:rPr>
                        <a:t>Azure Files</a:t>
                      </a:r>
                    </a:p>
                  </a:txBody>
                  <a:tcPr/>
                </a:tc>
                <a:tc>
                  <a:txBody>
                    <a:bodyPr/>
                    <a:lstStyle/>
                    <a:p>
                      <a:pPr marL="0" algn="l" defTabSz="914400" rtl="0" eaLnBrk="1" latinLnBrk="0" hangingPunct="1"/>
                      <a:r>
                        <a:rPr lang="en-US" sz="1400" kern="1200" dirty="0">
                          <a:solidFill>
                            <a:srgbClr val="161616"/>
                          </a:solidFill>
                          <a:latin typeface="Segoe UI" panose="020B0502040204020203" pitchFamily="34" charset="0"/>
                          <a:ea typeface="+mn-ea"/>
                          <a:cs typeface="+mn-cs"/>
                        </a:rPr>
                        <a:t>Locally redundant storage (LRS)</a:t>
                      </a:r>
                    </a:p>
                    <a:p>
                      <a:pPr marL="0" algn="l" defTabSz="914400" rtl="0" eaLnBrk="1" latinLnBrk="0" hangingPunct="1"/>
                      <a:r>
                        <a:rPr lang="en-US" sz="1400" kern="1200" dirty="0">
                          <a:solidFill>
                            <a:srgbClr val="161616"/>
                          </a:solidFill>
                          <a:latin typeface="Segoe UI" panose="020B0502040204020203" pitchFamily="34" charset="0"/>
                          <a:ea typeface="+mn-ea"/>
                          <a:cs typeface="+mn-cs"/>
                        </a:rPr>
                        <a:t>geo-redundant storage (GRS)</a:t>
                      </a:r>
                    </a:p>
                    <a:p>
                      <a:pPr marL="0" algn="l" defTabSz="914400" rtl="0" eaLnBrk="1" latinLnBrk="0" hangingPunct="1"/>
                      <a:r>
                        <a:rPr lang="en-US" sz="1400" kern="1200" dirty="0">
                          <a:solidFill>
                            <a:srgbClr val="161616"/>
                          </a:solidFill>
                          <a:latin typeface="Segoe UI" panose="020B0502040204020203" pitchFamily="34" charset="0"/>
                          <a:ea typeface="+mn-ea"/>
                          <a:cs typeface="+mn-cs"/>
                        </a:rPr>
                        <a:t>geo-redundant storage (RA-GRS)(read-access)</a:t>
                      </a:r>
                    </a:p>
                    <a:p>
                      <a:pPr marL="0" algn="l" defTabSz="914400" rtl="0" eaLnBrk="1" latinLnBrk="0" hangingPunct="1"/>
                      <a:r>
                        <a:rPr lang="en-US" sz="1400" kern="1200" dirty="0">
                          <a:solidFill>
                            <a:srgbClr val="161616"/>
                          </a:solidFill>
                          <a:latin typeface="Segoe UI" panose="020B0502040204020203" pitchFamily="34" charset="0"/>
                          <a:ea typeface="+mn-ea"/>
                          <a:cs typeface="+mn-cs"/>
                        </a:rPr>
                        <a:t>Zone-redundant storage (ZRS)</a:t>
                      </a:r>
                    </a:p>
                    <a:p>
                      <a:pPr marL="0" algn="l" defTabSz="914400" rtl="0" eaLnBrk="1" latinLnBrk="0" hangingPunct="1"/>
                      <a:r>
                        <a:rPr lang="en-US" sz="1400" kern="1200" dirty="0">
                          <a:solidFill>
                            <a:srgbClr val="161616"/>
                          </a:solidFill>
                          <a:latin typeface="Segoe UI" panose="020B0502040204020203" pitchFamily="34" charset="0"/>
                          <a:ea typeface="+mn-ea"/>
                          <a:cs typeface="+mn-cs"/>
                        </a:rPr>
                        <a:t>geo-zone-redundant storage (GZRS)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rgbClr val="161616"/>
                          </a:solidFill>
                          <a:latin typeface="Segoe UI" panose="020B0502040204020203" pitchFamily="34" charset="0"/>
                          <a:ea typeface="+mn-ea"/>
                          <a:cs typeface="+mn-cs"/>
                        </a:rPr>
                        <a:t>geo-zone-redundant storage (RA-GZRS) (read-access)</a:t>
                      </a:r>
                    </a:p>
                    <a:p>
                      <a:pPr marL="0" algn="l" defTabSz="914400" rtl="0" eaLnBrk="1" latinLnBrk="0" hangingPunct="1"/>
                      <a:endParaRPr lang="en-US" sz="1400" kern="1200" dirty="0">
                        <a:solidFill>
                          <a:srgbClr val="161616"/>
                        </a:solidFill>
                        <a:latin typeface="Segoe UI" panose="020B0502040204020203" pitchFamily="34" charset="0"/>
                        <a:ea typeface="+mn-ea"/>
                        <a:cs typeface="+mn-cs"/>
                      </a:endParaRPr>
                    </a:p>
                  </a:txBody>
                  <a:tcPr/>
                </a:tc>
                <a:extLst>
                  <a:ext uri="{0D108BD9-81ED-4DB2-BD59-A6C34878D82A}">
                    <a16:rowId xmlns:a16="http://schemas.microsoft.com/office/drawing/2014/main" val="40107371"/>
                  </a:ext>
                </a:extLst>
              </a:tr>
              <a:tr h="869413">
                <a:tc>
                  <a:txBody>
                    <a:bodyPr/>
                    <a:lstStyle/>
                    <a:p>
                      <a:pPr marL="0" algn="l" defTabSz="914400" rtl="0" eaLnBrk="1" latinLnBrk="0" hangingPunct="1"/>
                      <a:r>
                        <a:rPr lang="en-US" sz="1400" b="1" kern="1200" dirty="0">
                          <a:solidFill>
                            <a:srgbClr val="161616"/>
                          </a:solidFill>
                          <a:latin typeface="Segoe UI" panose="020B0502040204020203" pitchFamily="34" charset="0"/>
                          <a:ea typeface="+mn-ea"/>
                          <a:cs typeface="+mn-cs"/>
                        </a:rPr>
                        <a:t>Premium block blobs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rgbClr val="161616"/>
                          </a:solidFill>
                          <a:latin typeface="Segoe UI" panose="020B0502040204020203" pitchFamily="34" charset="0"/>
                          <a:ea typeface="+mn-ea"/>
                          <a:cs typeface="+mn-cs"/>
                        </a:rPr>
                        <a:t>Blob Storage(including Data Lake Storage)</a:t>
                      </a:r>
                    </a:p>
                    <a:p>
                      <a:pPr marL="0" algn="l" defTabSz="914400" rtl="0" eaLnBrk="1" latinLnBrk="0" hangingPunct="1"/>
                      <a:endParaRPr lang="en-US" sz="1400" kern="1200" dirty="0">
                        <a:solidFill>
                          <a:srgbClr val="161616"/>
                        </a:solidFill>
                        <a:latin typeface="Segoe UI" panose="020B0502040204020203" pitchFamily="34" charset="0"/>
                        <a:ea typeface="+mn-ea"/>
                        <a:cs typeface="+mn-cs"/>
                      </a:endParaRPr>
                    </a:p>
                  </a:txBody>
                  <a:tcPr/>
                </a:tc>
                <a:tc>
                  <a:txBody>
                    <a:bodyPr/>
                    <a:lstStyle/>
                    <a:p>
                      <a:pPr marL="0" algn="l" defTabSz="914400" rtl="0" eaLnBrk="1" latinLnBrk="0" hangingPunct="1"/>
                      <a:r>
                        <a:rPr lang="en-US" sz="1400" kern="1200" dirty="0">
                          <a:solidFill>
                            <a:srgbClr val="161616"/>
                          </a:solidFill>
                          <a:latin typeface="Segoe UI" panose="020B0502040204020203" pitchFamily="34" charset="0"/>
                          <a:ea typeface="+mn-ea"/>
                          <a:cs typeface="+mn-cs"/>
                        </a:rPr>
                        <a:t>LRS</a:t>
                      </a:r>
                    </a:p>
                    <a:p>
                      <a:pPr marL="0" algn="l" defTabSz="914400" rtl="0" eaLnBrk="1" latinLnBrk="0" hangingPunct="1"/>
                      <a:r>
                        <a:rPr lang="en-US" sz="1400" kern="1200" dirty="0">
                          <a:solidFill>
                            <a:srgbClr val="161616"/>
                          </a:solidFill>
                          <a:latin typeface="Segoe UI" panose="020B0502040204020203" pitchFamily="34" charset="0"/>
                          <a:ea typeface="+mn-ea"/>
                          <a:cs typeface="+mn-cs"/>
                        </a:rPr>
                        <a:t>ZRS</a:t>
                      </a:r>
                    </a:p>
                  </a:txBody>
                  <a:tcPr/>
                </a:tc>
                <a:extLst>
                  <a:ext uri="{0D108BD9-81ED-4DB2-BD59-A6C34878D82A}">
                    <a16:rowId xmlns:a16="http://schemas.microsoft.com/office/drawing/2014/main" val="353614960"/>
                  </a:ext>
                </a:extLst>
              </a:tr>
              <a:tr h="869413">
                <a:tc>
                  <a:txBody>
                    <a:bodyPr/>
                    <a:lstStyle/>
                    <a:p>
                      <a:r>
                        <a:rPr lang="en-US" sz="1400" b="1" kern="1200" dirty="0">
                          <a:solidFill>
                            <a:srgbClr val="161616"/>
                          </a:solidFill>
                          <a:latin typeface="Segoe UI" panose="020B0502040204020203" pitchFamily="34" charset="0"/>
                          <a:ea typeface="+mn-ea"/>
                          <a:cs typeface="+mn-cs"/>
                        </a:rPr>
                        <a:t>Premium file shares</a:t>
                      </a:r>
                    </a:p>
                  </a:txBody>
                  <a:tcPr/>
                </a:tc>
                <a:tc>
                  <a:txBody>
                    <a:bodyPr/>
                    <a:lstStyle/>
                    <a:p>
                      <a:pPr marL="0" algn="l" defTabSz="914400" rtl="0" eaLnBrk="1" latinLnBrk="0" hangingPunct="1"/>
                      <a:r>
                        <a:rPr lang="en-US" sz="1400" kern="1200" dirty="0">
                          <a:solidFill>
                            <a:srgbClr val="161616"/>
                          </a:solidFill>
                          <a:latin typeface="Segoe UI" panose="020B0502040204020203" pitchFamily="34" charset="0"/>
                          <a:ea typeface="+mn-ea"/>
                          <a:cs typeface="+mn-cs"/>
                        </a:rPr>
                        <a:t>Azure Files</a:t>
                      </a:r>
                    </a:p>
                  </a:txBody>
                  <a:tcPr/>
                </a:tc>
                <a:tc>
                  <a:txBody>
                    <a:bodyPr/>
                    <a:lstStyle/>
                    <a:p>
                      <a:pPr marL="0" algn="l" defTabSz="914400" rtl="0" eaLnBrk="1" latinLnBrk="0" hangingPunct="1"/>
                      <a:r>
                        <a:rPr lang="en-US" sz="1400" kern="1200" dirty="0">
                          <a:solidFill>
                            <a:srgbClr val="161616"/>
                          </a:solidFill>
                          <a:latin typeface="Segoe UI" panose="020B0502040204020203" pitchFamily="34" charset="0"/>
                          <a:ea typeface="+mn-ea"/>
                          <a:cs typeface="+mn-cs"/>
                        </a:rPr>
                        <a:t>LRS</a:t>
                      </a:r>
                    </a:p>
                    <a:p>
                      <a:pPr marL="0" algn="l" defTabSz="914400" rtl="0" eaLnBrk="1" latinLnBrk="0" hangingPunct="1"/>
                      <a:r>
                        <a:rPr lang="en-US" sz="1400" kern="1200" dirty="0">
                          <a:solidFill>
                            <a:srgbClr val="161616"/>
                          </a:solidFill>
                          <a:latin typeface="Segoe UI" panose="020B0502040204020203" pitchFamily="34" charset="0"/>
                          <a:ea typeface="+mn-ea"/>
                          <a:cs typeface="+mn-cs"/>
                        </a:rPr>
                        <a:t>ZRS</a:t>
                      </a:r>
                    </a:p>
                  </a:txBody>
                  <a:tcPr/>
                </a:tc>
                <a:extLst>
                  <a:ext uri="{0D108BD9-81ED-4DB2-BD59-A6C34878D82A}">
                    <a16:rowId xmlns:a16="http://schemas.microsoft.com/office/drawing/2014/main" val="2012098626"/>
                  </a:ext>
                </a:extLst>
              </a:tr>
              <a:tr h="869413">
                <a:tc>
                  <a:txBody>
                    <a:bodyPr/>
                    <a:lstStyle/>
                    <a:p>
                      <a:r>
                        <a:rPr lang="en-US" sz="1400" b="1" kern="1200" dirty="0">
                          <a:solidFill>
                            <a:srgbClr val="161616"/>
                          </a:solidFill>
                          <a:latin typeface="Segoe UI" panose="020B0502040204020203" pitchFamily="34" charset="0"/>
                          <a:ea typeface="+mn-ea"/>
                          <a:cs typeface="+mn-cs"/>
                        </a:rPr>
                        <a:t>Premium page blobs</a:t>
                      </a:r>
                    </a:p>
                  </a:txBody>
                  <a:tcPr/>
                </a:tc>
                <a:tc>
                  <a:txBody>
                    <a:bodyPr/>
                    <a:lstStyle/>
                    <a:p>
                      <a:r>
                        <a:rPr lang="en-US" sz="1400" kern="1200" dirty="0">
                          <a:solidFill>
                            <a:srgbClr val="161616"/>
                          </a:solidFill>
                          <a:latin typeface="Segoe UI" panose="020B0502040204020203" pitchFamily="34" charset="0"/>
                          <a:ea typeface="+mn-ea"/>
                          <a:cs typeface="+mn-cs"/>
                        </a:rPr>
                        <a:t>Page blobs</a:t>
                      </a:r>
                    </a:p>
                  </a:txBody>
                  <a:tcPr/>
                </a:tc>
                <a:tc>
                  <a:txBody>
                    <a:bodyPr/>
                    <a:lstStyle/>
                    <a:p>
                      <a:r>
                        <a:rPr lang="en-US" sz="1400" kern="1200" dirty="0">
                          <a:solidFill>
                            <a:srgbClr val="161616"/>
                          </a:solidFill>
                          <a:latin typeface="Segoe UI" panose="020B0502040204020203" pitchFamily="34" charset="0"/>
                          <a:ea typeface="+mn-ea"/>
                          <a:cs typeface="+mn-cs"/>
                        </a:rPr>
                        <a:t>LRS</a:t>
                      </a:r>
                    </a:p>
                    <a:p>
                      <a:r>
                        <a:rPr lang="en-US" sz="1400" kern="1200" dirty="0">
                          <a:solidFill>
                            <a:srgbClr val="161616"/>
                          </a:solidFill>
                          <a:latin typeface="Segoe UI" panose="020B0502040204020203" pitchFamily="34" charset="0"/>
                          <a:ea typeface="+mn-ea"/>
                          <a:cs typeface="+mn-cs"/>
                        </a:rPr>
                        <a:t>ZRS</a:t>
                      </a:r>
                    </a:p>
                  </a:txBody>
                  <a:tcPr/>
                </a:tc>
                <a:extLst>
                  <a:ext uri="{0D108BD9-81ED-4DB2-BD59-A6C34878D82A}">
                    <a16:rowId xmlns:a16="http://schemas.microsoft.com/office/drawing/2014/main" val="233260437"/>
                  </a:ext>
                </a:extLst>
              </a:tr>
            </a:tbl>
          </a:graphicData>
        </a:graphic>
      </p:graphicFrame>
      <p:sp>
        <p:nvSpPr>
          <p:cNvPr id="6" name="Speech Bubble: Rectangle with Corners Rounded 5">
            <a:extLst>
              <a:ext uri="{FF2B5EF4-FFF2-40B4-BE49-F238E27FC236}">
                <a16:creationId xmlns:a16="http://schemas.microsoft.com/office/drawing/2014/main" id="{FC60DC00-7DF1-B302-D8F8-95B3A3025BE5}"/>
              </a:ext>
            </a:extLst>
          </p:cNvPr>
          <p:cNvSpPr/>
          <p:nvPr/>
        </p:nvSpPr>
        <p:spPr>
          <a:xfrm>
            <a:off x="5066647" y="215068"/>
            <a:ext cx="5526009" cy="612482"/>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solidFill>
                  <a:srgbClr val="FF0000"/>
                </a:solidFill>
                <a:latin typeface="Segoe UI" panose="020B0502040204020203" pitchFamily="34" charset="0"/>
              </a:rPr>
              <a:t>Note: </a:t>
            </a:r>
            <a:r>
              <a:rPr lang="en-US" sz="1200" dirty="0">
                <a:solidFill>
                  <a:srgbClr val="161616"/>
                </a:solidFill>
                <a:latin typeface="Segoe UI" panose="020B0502040204020203" pitchFamily="34" charset="0"/>
              </a:rPr>
              <a:t>You can't change a storage account to a different type after it's created. To move your data to a storage account of a different type, you must create a new account and copy the data to the new account.</a:t>
            </a:r>
          </a:p>
        </p:txBody>
      </p:sp>
    </p:spTree>
    <p:extLst>
      <p:ext uri="{BB962C8B-B14F-4D97-AF65-F5344CB8AC3E}">
        <p14:creationId xmlns:p14="http://schemas.microsoft.com/office/powerpoint/2010/main" val="276038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dirty="0"/>
              <a:t>03.</a:t>
            </a:r>
            <a:r>
              <a:rPr lang="en-US" altLang="zh-CN" sz="4400" b="1" dirty="0"/>
              <a:t> Redundancy</a:t>
            </a:r>
            <a:br>
              <a:rPr lang="en-US" altLang="zh-CN" sz="4400" b="1" dirty="0"/>
            </a:br>
            <a:endParaRPr lang="en-US" dirty="0"/>
          </a:p>
        </p:txBody>
      </p:sp>
    </p:spTree>
    <p:custDataLst>
      <p:tags r:id="rId1"/>
    </p:custDataLst>
    <p:extLst>
      <p:ext uri="{BB962C8B-B14F-4D97-AF65-F5344CB8AC3E}">
        <p14:creationId xmlns:p14="http://schemas.microsoft.com/office/powerpoint/2010/main" val="2578462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320372-167D-58D7-9755-B7F10885E91B}"/>
              </a:ext>
            </a:extLst>
          </p:cNvPr>
          <p:cNvSpPr txBox="1"/>
          <p:nvPr/>
        </p:nvSpPr>
        <p:spPr>
          <a:xfrm>
            <a:off x="382998" y="825579"/>
            <a:ext cx="11809002" cy="6155531"/>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P</a:t>
            </a:r>
            <a:r>
              <a:rPr lang="en-US" sz="1600" b="0" i="0" dirty="0">
                <a:solidFill>
                  <a:srgbClr val="161616"/>
                </a:solidFill>
                <a:effectLst/>
                <a:latin typeface="Segoe UI" panose="020B0502040204020203" pitchFamily="34" charset="0"/>
              </a:rPr>
              <a:t>rotected </a:t>
            </a:r>
            <a:r>
              <a:rPr lang="en-US" altLang="zh-CN" sz="1600" b="0" i="0" dirty="0">
                <a:solidFill>
                  <a:srgbClr val="161616"/>
                </a:solidFill>
                <a:effectLst/>
                <a:latin typeface="Segoe UI" panose="020B0502040204020203" pitchFamily="34" charset="0"/>
              </a:rPr>
              <a:t>your data </a:t>
            </a:r>
            <a:r>
              <a:rPr lang="en-US" sz="1600" b="0" i="0" dirty="0">
                <a:solidFill>
                  <a:srgbClr val="161616"/>
                </a:solidFill>
                <a:effectLst/>
                <a:latin typeface="Segoe UI" panose="020B0502040204020203" pitchFamily="34" charset="0"/>
              </a:rPr>
              <a:t>from hardware failures, network or power outages, and massive natural disasters.</a:t>
            </a:r>
          </a:p>
          <a:p>
            <a:pPr marL="285750" indent="-285750">
              <a:buClr>
                <a:srgbClr val="0070C0"/>
              </a:buClr>
              <a:buFont typeface="Wingdings" panose="05000000000000000000" pitchFamily="2" charset="2"/>
              <a:buChar char="Ø"/>
            </a:pPr>
            <a:endParaRPr lang="en-US" sz="1600" dirty="0">
              <a:solidFill>
                <a:srgbClr val="161616"/>
              </a:solidFill>
              <a:latin typeface="Segoe UI" panose="020B0502040204020203" pitchFamily="34" charset="0"/>
            </a:endParaRPr>
          </a:p>
          <a:p>
            <a:pPr marL="285750" indent="-285750">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Even in the face of failures, </a:t>
            </a:r>
            <a:r>
              <a:rPr lang="en-US" altLang="zh-CN" sz="1600" b="0" i="0" dirty="0">
                <a:solidFill>
                  <a:srgbClr val="161616"/>
                </a:solidFill>
                <a:effectLst/>
                <a:latin typeface="Segoe UI" panose="020B0502040204020203" pitchFamily="34" charset="0"/>
              </a:rPr>
              <a:t>r</a:t>
            </a:r>
            <a:r>
              <a:rPr lang="en-US" sz="1600" b="0" i="0" dirty="0">
                <a:solidFill>
                  <a:srgbClr val="161616"/>
                </a:solidFill>
                <a:effectLst/>
                <a:latin typeface="Segoe UI" panose="020B0502040204020203" pitchFamily="34" charset="0"/>
              </a:rPr>
              <a:t>edundancy ensures that your storage account meets its </a:t>
            </a:r>
            <a:r>
              <a:rPr lang="en-US" sz="1600" b="1" i="0" dirty="0">
                <a:solidFill>
                  <a:srgbClr val="FFC000"/>
                </a:solidFill>
                <a:effectLst/>
                <a:latin typeface="Segoe UI" panose="020B0502040204020203" pitchFamily="34" charset="0"/>
              </a:rPr>
              <a:t>availability</a:t>
            </a:r>
            <a:r>
              <a:rPr lang="en-US" sz="1600" b="0" i="0" dirty="0">
                <a:solidFill>
                  <a:srgbClr val="161616"/>
                </a:solidFill>
                <a:effectLst/>
                <a:latin typeface="Segoe UI" panose="020B0502040204020203" pitchFamily="34" charset="0"/>
              </a:rPr>
              <a:t> and </a:t>
            </a:r>
            <a:r>
              <a:rPr lang="en-US" sz="1600" b="1" dirty="0">
                <a:solidFill>
                  <a:srgbClr val="FFC000"/>
                </a:solidFill>
                <a:effectLst/>
                <a:latin typeface="Segoe UI" panose="020B0502040204020203" pitchFamily="34" charset="0"/>
              </a:rPr>
              <a:t>durability</a:t>
            </a:r>
            <a:r>
              <a:rPr lang="en-US" sz="1600" b="0" i="0" dirty="0">
                <a:solidFill>
                  <a:srgbClr val="161616"/>
                </a:solidFill>
                <a:effectLst/>
                <a:latin typeface="Segoe UI" panose="020B0502040204020203" pitchFamily="34" charset="0"/>
              </a:rPr>
              <a:t>.</a:t>
            </a:r>
            <a:endParaRPr lang="en-US" sz="1600" b="1" dirty="0">
              <a:solidFill>
                <a:srgbClr val="FFC000"/>
              </a:solidFill>
              <a:effectLst/>
              <a:latin typeface="Segoe UI" panose="020B0502040204020203" pitchFamily="34" charset="0"/>
            </a:endParaRPr>
          </a:p>
          <a:p>
            <a:pPr marL="285750" indent="-285750">
              <a:buClr>
                <a:srgbClr val="0070C0"/>
              </a:buClr>
              <a:buFont typeface="Wingdings" panose="05000000000000000000" pitchFamily="2" charset="2"/>
              <a:buChar char="Ø"/>
            </a:pPr>
            <a:endParaRPr lang="en-US" sz="1600" b="1" dirty="0">
              <a:solidFill>
                <a:srgbClr val="FFC000"/>
              </a:solidFill>
              <a:latin typeface="Segoe UI" panose="020B0502040204020203" pitchFamily="34" charset="0"/>
            </a:endParaRPr>
          </a:p>
          <a:p>
            <a:pPr marL="285750" indent="-285750">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T</a:t>
            </a:r>
            <a:r>
              <a:rPr lang="en-US" sz="1600" b="0" i="0" dirty="0">
                <a:solidFill>
                  <a:srgbClr val="161616"/>
                </a:solidFill>
                <a:effectLst/>
                <a:latin typeface="Segoe UI" panose="020B0502040204020203" pitchFamily="34" charset="0"/>
              </a:rPr>
              <a:t>radeoffs between </a:t>
            </a:r>
            <a:r>
              <a:rPr lang="en-US" sz="1600" dirty="0">
                <a:solidFill>
                  <a:srgbClr val="161616"/>
                </a:solidFill>
                <a:latin typeface="Segoe UI" panose="020B0502040204020203" pitchFamily="34" charset="0"/>
              </a:rPr>
              <a:t>lower</a:t>
            </a:r>
            <a:r>
              <a:rPr lang="en-US" sz="1600" b="0" i="0" dirty="0">
                <a:solidFill>
                  <a:srgbClr val="161616"/>
                </a:solidFill>
                <a:effectLst/>
                <a:latin typeface="Segoe UI" panose="020B0502040204020203" pitchFamily="34" charset="0"/>
              </a:rPr>
              <a:t> costs and higher availability.</a:t>
            </a:r>
          </a:p>
          <a:p>
            <a:pPr marL="285750" indent="-285750">
              <a:buClr>
                <a:srgbClr val="0070C0"/>
              </a:buClr>
              <a:buFont typeface="Wingdings" panose="05000000000000000000" pitchFamily="2" charset="2"/>
              <a:buChar char="Ø"/>
            </a:pPr>
            <a:endParaRPr lang="en-US" sz="1600" dirty="0">
              <a:solidFill>
                <a:srgbClr val="161616"/>
              </a:solidFill>
              <a:latin typeface="Segoe UI" panose="020B0502040204020203" pitchFamily="34" charset="0"/>
            </a:endParaRPr>
          </a:p>
          <a:p>
            <a:pPr marL="285750" indent="-285750">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Redundancy in the primary region</a:t>
            </a:r>
          </a:p>
          <a:p>
            <a:pPr>
              <a:lnSpc>
                <a:spcPct val="150000"/>
              </a:lnSpc>
              <a:buClr>
                <a:srgbClr val="0070C0"/>
              </a:buClr>
            </a:pPr>
            <a:r>
              <a:rPr lang="en-US" sz="1600" dirty="0">
                <a:solidFill>
                  <a:srgbClr val="161616"/>
                </a:solidFill>
                <a:latin typeface="Segoe UI" panose="020B0502040204020203" pitchFamily="34" charset="0"/>
              </a:rPr>
              <a:t>           </a:t>
            </a:r>
            <a:r>
              <a:rPr lang="en-US" sz="1600" dirty="0">
                <a:solidFill>
                  <a:srgbClr val="0070C0"/>
                </a:solidFill>
                <a:latin typeface="Segoe UI" panose="020B0502040204020203" pitchFamily="34" charset="0"/>
              </a:rPr>
              <a:t>Locally redundant storage (LRS) </a:t>
            </a:r>
            <a:r>
              <a:rPr lang="en-US" sz="1600" dirty="0">
                <a:solidFill>
                  <a:srgbClr val="161616"/>
                </a:solidFill>
                <a:latin typeface="Segoe UI" panose="020B0502040204020203" pitchFamily="34" charset="0"/>
              </a:rPr>
              <a:t>- Three synchronous copies in a single physical location              (</a:t>
            </a:r>
            <a:r>
              <a:rPr lang="zh-CN" altLang="en-US" sz="1600" dirty="0">
                <a:solidFill>
                  <a:srgbClr val="161616"/>
                </a:solidFill>
                <a:latin typeface="Segoe UI" panose="020B0502040204020203" pitchFamily="34" charset="0"/>
              </a:rPr>
              <a:t>本地冗余存储</a:t>
            </a:r>
            <a:r>
              <a:rPr lang="en-US" sz="1600" dirty="0">
                <a:solidFill>
                  <a:srgbClr val="161616"/>
                </a:solidFill>
                <a:latin typeface="Segoe UI" panose="020B0502040204020203" pitchFamily="34" charset="0"/>
              </a:rPr>
              <a:t>)</a:t>
            </a:r>
          </a:p>
          <a:p>
            <a:pPr>
              <a:lnSpc>
                <a:spcPct val="150000"/>
              </a:lnSpc>
              <a:buClr>
                <a:srgbClr val="0070C0"/>
              </a:buClr>
            </a:pPr>
            <a:r>
              <a:rPr lang="en-US" sz="1600" dirty="0">
                <a:solidFill>
                  <a:srgbClr val="161616"/>
                </a:solidFill>
                <a:latin typeface="Segoe UI" panose="020B0502040204020203" pitchFamily="34" charset="0"/>
              </a:rPr>
              <a:t>           </a:t>
            </a:r>
            <a:r>
              <a:rPr lang="en-US" sz="1600" dirty="0">
                <a:solidFill>
                  <a:srgbClr val="0070C0"/>
                </a:solidFill>
                <a:latin typeface="Segoe UI" panose="020B0502040204020203" pitchFamily="34" charset="0"/>
              </a:rPr>
              <a:t>Zone-redundant storage (ZRS) </a:t>
            </a:r>
            <a:r>
              <a:rPr lang="en-US" sz="1600" dirty="0">
                <a:solidFill>
                  <a:srgbClr val="161616"/>
                </a:solidFill>
                <a:latin typeface="Segoe UI" panose="020B0502040204020203" pitchFamily="34" charset="0"/>
              </a:rPr>
              <a:t>- T</a:t>
            </a:r>
            <a:r>
              <a:rPr lang="en-US" sz="1600" b="0" i="0" dirty="0">
                <a:solidFill>
                  <a:srgbClr val="161616"/>
                </a:solidFill>
                <a:effectLst/>
                <a:latin typeface="Segoe UI" panose="020B0502040204020203" pitchFamily="34" charset="0"/>
              </a:rPr>
              <a:t>hree synchronous copies in three availability zones (AZs)          (</a:t>
            </a:r>
            <a:r>
              <a:rPr lang="zh-CN" altLang="en-US" sz="1600" dirty="0">
                <a:solidFill>
                  <a:srgbClr val="161616"/>
                </a:solidFill>
                <a:latin typeface="Segoe UI" panose="020B0502040204020203" pitchFamily="34" charset="0"/>
              </a:rPr>
              <a:t>区域冗余存储</a:t>
            </a:r>
            <a:r>
              <a:rPr lang="en-US" sz="1600" b="0" i="0" dirty="0">
                <a:solidFill>
                  <a:srgbClr val="161616"/>
                </a:solidFill>
                <a:effectLst/>
                <a:latin typeface="Segoe UI" panose="020B0502040204020203" pitchFamily="34" charset="0"/>
              </a:rPr>
              <a:t>)</a:t>
            </a:r>
            <a:endParaRPr lang="en-US" sz="1600" dirty="0">
              <a:solidFill>
                <a:srgbClr val="161616"/>
              </a:solidFill>
              <a:latin typeface="Segoe UI" panose="020B0502040204020203" pitchFamily="34" charset="0"/>
            </a:endParaRPr>
          </a:p>
          <a:p>
            <a:pPr marL="285750" indent="-285750">
              <a:buClr>
                <a:srgbClr val="0070C0"/>
              </a:buClr>
              <a:buFont typeface="Wingdings" panose="05000000000000000000" pitchFamily="2" charset="2"/>
              <a:buChar char="Ø"/>
            </a:pPr>
            <a:endParaRPr lang="en-US" sz="1600" dirty="0">
              <a:solidFill>
                <a:srgbClr val="161616"/>
              </a:solidFill>
              <a:latin typeface="Segoe UI" panose="020B0502040204020203" pitchFamily="34" charset="0"/>
            </a:endParaRPr>
          </a:p>
          <a:p>
            <a:pPr marL="285750" indent="-285750">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Redundancy in a secondary region</a:t>
            </a:r>
          </a:p>
          <a:p>
            <a:pPr>
              <a:lnSpc>
                <a:spcPct val="150000"/>
              </a:lnSpc>
              <a:buClr>
                <a:srgbClr val="0070C0"/>
              </a:buClr>
            </a:pPr>
            <a:r>
              <a:rPr lang="en-US" sz="1600" dirty="0">
                <a:solidFill>
                  <a:srgbClr val="161616"/>
                </a:solidFill>
                <a:latin typeface="Segoe UI" panose="020B0502040204020203" pitchFamily="34" charset="0"/>
              </a:rPr>
              <a:t>           </a:t>
            </a:r>
            <a:r>
              <a:rPr lang="en-US" sz="1600" dirty="0">
                <a:solidFill>
                  <a:srgbClr val="0070C0"/>
                </a:solidFill>
                <a:latin typeface="Segoe UI" panose="020B0502040204020203" pitchFamily="34" charset="0"/>
              </a:rPr>
              <a:t>Geo-redundant storage (GRS) </a:t>
            </a:r>
            <a:r>
              <a:rPr lang="en-US" sz="1600" dirty="0">
                <a:solidFill>
                  <a:srgbClr val="161616"/>
                </a:solidFill>
                <a:latin typeface="Segoe UI" panose="020B0502040204020203" pitchFamily="34" charset="0"/>
              </a:rPr>
              <a:t>– LRS + A</a:t>
            </a:r>
            <a:r>
              <a:rPr lang="en-US" sz="1600" b="0" i="0" dirty="0">
                <a:solidFill>
                  <a:srgbClr val="161616"/>
                </a:solidFill>
                <a:effectLst/>
                <a:latin typeface="Segoe UI" panose="020B0502040204020203" pitchFamily="34" charset="0"/>
              </a:rPr>
              <a:t>synchronously copy to secondary region                           (</a:t>
            </a:r>
            <a:r>
              <a:rPr lang="zh-CN" altLang="en-US" sz="1600" b="0" i="0" dirty="0">
                <a:solidFill>
                  <a:srgbClr val="161616"/>
                </a:solidFill>
                <a:effectLst/>
                <a:latin typeface="Segoe UI" panose="020B0502040204020203" pitchFamily="34" charset="0"/>
              </a:rPr>
              <a:t>异地冗余存储</a:t>
            </a:r>
            <a:r>
              <a:rPr lang="en-US" sz="1600" b="0" i="0" dirty="0">
                <a:solidFill>
                  <a:srgbClr val="161616"/>
                </a:solidFill>
                <a:effectLst/>
                <a:latin typeface="Segoe UI" panose="020B0502040204020203" pitchFamily="34" charset="0"/>
              </a:rPr>
              <a:t>)                     </a:t>
            </a:r>
          </a:p>
          <a:p>
            <a:pPr>
              <a:lnSpc>
                <a:spcPct val="150000"/>
              </a:lnSpc>
              <a:buClr>
                <a:srgbClr val="0070C0"/>
              </a:buClr>
            </a:pPr>
            <a:r>
              <a:rPr lang="en-US" sz="1600" dirty="0">
                <a:solidFill>
                  <a:srgbClr val="161616"/>
                </a:solidFill>
                <a:latin typeface="Segoe UI" panose="020B0502040204020203" pitchFamily="34" charset="0"/>
              </a:rPr>
              <a:t>           </a:t>
            </a:r>
            <a:r>
              <a:rPr lang="en-US" sz="1600" dirty="0">
                <a:solidFill>
                  <a:srgbClr val="0070C0"/>
                </a:solidFill>
                <a:latin typeface="Segoe UI" panose="020B0502040204020203" pitchFamily="34" charset="0"/>
              </a:rPr>
              <a:t>Geo-zone-redundant storage (GZRS) </a:t>
            </a:r>
            <a:r>
              <a:rPr lang="en-US" sz="1600" dirty="0">
                <a:solidFill>
                  <a:srgbClr val="161616"/>
                </a:solidFill>
                <a:latin typeface="Segoe UI" panose="020B0502040204020203" pitchFamily="34" charset="0"/>
              </a:rPr>
              <a:t>– ZRS + A</a:t>
            </a:r>
            <a:r>
              <a:rPr lang="en-US" sz="1600" b="0" i="0" dirty="0">
                <a:solidFill>
                  <a:srgbClr val="161616"/>
                </a:solidFill>
                <a:effectLst/>
                <a:latin typeface="Segoe UI" panose="020B0502040204020203" pitchFamily="34" charset="0"/>
              </a:rPr>
              <a:t>synchronously copy to secondary region               (</a:t>
            </a:r>
            <a:r>
              <a:rPr lang="zh-CN" altLang="en-US" sz="1600" b="0" i="0" dirty="0">
                <a:solidFill>
                  <a:srgbClr val="161616"/>
                </a:solidFill>
                <a:effectLst/>
                <a:latin typeface="Segoe UI" panose="020B0502040204020203" pitchFamily="34" charset="0"/>
              </a:rPr>
              <a:t>异地区域冗余存储</a:t>
            </a:r>
            <a:r>
              <a:rPr lang="en-US" sz="1600" b="0" i="0" dirty="0">
                <a:solidFill>
                  <a:srgbClr val="161616"/>
                </a:solidFill>
                <a:effectLst/>
                <a:latin typeface="Segoe UI" panose="020B0502040204020203" pitchFamily="34" charset="0"/>
              </a:rPr>
              <a:t>)</a:t>
            </a:r>
          </a:p>
          <a:p>
            <a:pPr>
              <a:lnSpc>
                <a:spcPct val="150000"/>
              </a:lnSpc>
              <a:buClr>
                <a:srgbClr val="0070C0"/>
              </a:buClr>
            </a:pPr>
            <a:endParaRPr lang="en-US" sz="1600" dirty="0">
              <a:solidFill>
                <a:srgbClr val="161616"/>
              </a:solidFill>
              <a:latin typeface="Segoe UI" panose="020B0502040204020203" pitchFamily="34" charset="0"/>
            </a:endParaRPr>
          </a:p>
          <a:p>
            <a:pPr marL="285750" indent="-285750">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With GRS or GZRS, the data in the secondary region isn't available for read or write access unless there's a failover to the primary region.</a:t>
            </a:r>
          </a:p>
          <a:p>
            <a:pPr marL="285750" indent="-285750">
              <a:buClr>
                <a:srgbClr val="0070C0"/>
              </a:buClr>
              <a:buFont typeface="Wingdings" panose="05000000000000000000" pitchFamily="2" charset="2"/>
              <a:buChar char="Ø"/>
            </a:pPr>
            <a:endParaRPr lang="en-US" sz="1600" dirty="0">
              <a:solidFill>
                <a:srgbClr val="161616"/>
              </a:solidFill>
              <a:latin typeface="Segoe UI" panose="020B0502040204020203" pitchFamily="34" charset="0"/>
            </a:endParaRPr>
          </a:p>
          <a:p>
            <a:pPr marL="285750" indent="-285750">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For read access to the secondary region, configure your storage account to use</a:t>
            </a:r>
          </a:p>
          <a:p>
            <a:pPr>
              <a:lnSpc>
                <a:spcPct val="150000"/>
              </a:lnSpc>
              <a:buClr>
                <a:srgbClr val="0070C0"/>
              </a:buClr>
            </a:pPr>
            <a:r>
              <a:rPr lang="en-US" sz="1600" dirty="0">
                <a:solidFill>
                  <a:srgbClr val="161616"/>
                </a:solidFill>
                <a:latin typeface="Segoe UI" panose="020B0502040204020203" pitchFamily="34" charset="0"/>
              </a:rPr>
              <a:t>             Read-access geo-redundant storage (RA-GRS)</a:t>
            </a:r>
          </a:p>
          <a:p>
            <a:pPr>
              <a:lnSpc>
                <a:spcPct val="150000"/>
              </a:lnSpc>
              <a:buClr>
                <a:srgbClr val="0070C0"/>
              </a:buClr>
            </a:pPr>
            <a:r>
              <a:rPr lang="en-US" sz="1600" dirty="0">
                <a:solidFill>
                  <a:srgbClr val="161616"/>
                </a:solidFill>
                <a:latin typeface="Segoe UI" panose="020B0502040204020203" pitchFamily="34" charset="0"/>
              </a:rPr>
              <a:t>             Read-access geo-zone-redundant storage (RA-GZRS)</a:t>
            </a:r>
          </a:p>
          <a:p>
            <a:pPr marL="285750" indent="-285750">
              <a:buClr>
                <a:srgbClr val="0070C0"/>
              </a:buClr>
              <a:buFont typeface="Wingdings" panose="05000000000000000000" pitchFamily="2" charset="2"/>
              <a:buChar char="Ø"/>
            </a:pPr>
            <a:endParaRPr lang="en-US" dirty="0">
              <a:solidFill>
                <a:srgbClr val="161616"/>
              </a:solidFill>
              <a:latin typeface="Segoe UI" panose="020B0502040204020203" pitchFamily="34" charset="0"/>
            </a:endParaRPr>
          </a:p>
        </p:txBody>
      </p:sp>
      <p:sp>
        <p:nvSpPr>
          <p:cNvPr id="4" name="文本框 2">
            <a:extLst>
              <a:ext uri="{FF2B5EF4-FFF2-40B4-BE49-F238E27FC236}">
                <a16:creationId xmlns:a16="http://schemas.microsoft.com/office/drawing/2014/main" id="{677A2F6F-DF6A-D57B-7E6A-F69002872F95}"/>
              </a:ext>
            </a:extLst>
          </p:cNvPr>
          <p:cNvSpPr txBox="1">
            <a:spLocks/>
          </p:cNvSpPr>
          <p:nvPr/>
        </p:nvSpPr>
        <p:spPr>
          <a:xfrm>
            <a:off x="382998" y="-318499"/>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latin typeface="Arial" panose="020B0604020202020204" pitchFamily="34" charset="0"/>
                <a:ea typeface="微软雅黑" panose="020B0503020204020204" pitchFamily="34" charset="-122"/>
                <a:cs typeface="+mn-ea"/>
                <a:sym typeface="+mn-lt"/>
              </a:rPr>
              <a:t>Azure Storage Redundancy</a:t>
            </a:r>
            <a:endParaRPr lang="zh-CN" altLang="en-US" dirty="0">
              <a:latin typeface="Arial" panose="020B060402020202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43334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2">
            <a:extLst>
              <a:ext uri="{FF2B5EF4-FFF2-40B4-BE49-F238E27FC236}">
                <a16:creationId xmlns:a16="http://schemas.microsoft.com/office/drawing/2014/main" id="{F8585E5B-868E-AE97-D1AE-EAF4CCD16835}"/>
              </a:ext>
            </a:extLst>
          </p:cNvPr>
          <p:cNvSpPr txBox="1">
            <a:spLocks/>
          </p:cNvSpPr>
          <p:nvPr/>
        </p:nvSpPr>
        <p:spPr>
          <a:xfrm>
            <a:off x="382998" y="-287676"/>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latin typeface="Arial" panose="020B0604020202020204" pitchFamily="34" charset="0"/>
                <a:ea typeface="微软雅黑" panose="020B0503020204020204" pitchFamily="34" charset="-122"/>
                <a:cs typeface="+mn-ea"/>
                <a:sym typeface="+mn-lt"/>
              </a:rPr>
              <a:t>Azure Storage Redundancy</a:t>
            </a:r>
            <a:endParaRPr lang="zh-CN" altLang="en-US" dirty="0">
              <a:latin typeface="Arial" panose="020B0604020202020204" pitchFamily="34" charset="0"/>
              <a:ea typeface="微软雅黑" panose="020B0503020204020204" pitchFamily="34" charset="-122"/>
              <a:cs typeface="+mn-ea"/>
              <a:sym typeface="+mn-lt"/>
            </a:endParaRPr>
          </a:p>
        </p:txBody>
      </p:sp>
      <p:sp>
        <p:nvSpPr>
          <p:cNvPr id="13" name="TextBox 12">
            <a:extLst>
              <a:ext uri="{FF2B5EF4-FFF2-40B4-BE49-F238E27FC236}">
                <a16:creationId xmlns:a16="http://schemas.microsoft.com/office/drawing/2014/main" id="{85CF53D3-13BD-2120-52B0-A1ACB68DE86E}"/>
              </a:ext>
            </a:extLst>
          </p:cNvPr>
          <p:cNvSpPr txBox="1"/>
          <p:nvPr/>
        </p:nvSpPr>
        <p:spPr>
          <a:xfrm>
            <a:off x="476036" y="5048131"/>
            <a:ext cx="11818788" cy="2431435"/>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Locally redundant storage (LRS) - Three synchronous copies in a single data center                                               </a:t>
            </a:r>
            <a:r>
              <a:rPr lang="en-US" sz="1200" dirty="0">
                <a:solidFill>
                  <a:srgbClr val="161616"/>
                </a:solidFill>
                <a:latin typeface="Segoe UI" panose="020B0502040204020203" pitchFamily="34" charset="0"/>
              </a:rPr>
              <a:t>(</a:t>
            </a:r>
            <a:r>
              <a:rPr lang="zh-CN" altLang="en-US" sz="1200" dirty="0">
                <a:solidFill>
                  <a:srgbClr val="161616"/>
                </a:solidFill>
                <a:latin typeface="Segoe UI" panose="020B0502040204020203" pitchFamily="34" charset="0"/>
              </a:rPr>
              <a:t>本地冗余</a:t>
            </a:r>
            <a:r>
              <a:rPr lang="en-US" sz="1200" dirty="0">
                <a:solidFill>
                  <a:srgbClr val="161616"/>
                </a:solidFill>
                <a:latin typeface="Segoe UI" panose="020B0502040204020203" pitchFamily="34" charset="0"/>
              </a:rPr>
              <a:t>)                                                                       </a:t>
            </a:r>
          </a:p>
          <a:p>
            <a:pPr marL="285750" indent="-285750">
              <a:lnSpc>
                <a:spcPct val="150000"/>
              </a:lnSpc>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Zone-redundant storage (ZRS) - T</a:t>
            </a:r>
            <a:r>
              <a:rPr lang="en-US" sz="1600" b="0" i="0" dirty="0">
                <a:solidFill>
                  <a:srgbClr val="161616"/>
                </a:solidFill>
                <a:effectLst/>
                <a:latin typeface="Segoe UI" panose="020B0502040204020203" pitchFamily="34" charset="0"/>
              </a:rPr>
              <a:t>hree synchronous copies in three availability zones (AZs)                                   </a:t>
            </a:r>
            <a:r>
              <a:rPr lang="en-US" sz="1200" dirty="0">
                <a:solidFill>
                  <a:srgbClr val="161616"/>
                </a:solidFill>
                <a:latin typeface="Segoe UI" panose="020B0502040204020203" pitchFamily="34" charset="0"/>
              </a:rPr>
              <a:t>(</a:t>
            </a:r>
            <a:r>
              <a:rPr lang="zh-CN" altLang="en-US" sz="1200" dirty="0">
                <a:solidFill>
                  <a:srgbClr val="161616"/>
                </a:solidFill>
                <a:latin typeface="Segoe UI" panose="020B0502040204020203" pitchFamily="34" charset="0"/>
              </a:rPr>
              <a:t>区域冗余</a:t>
            </a:r>
            <a:r>
              <a:rPr lang="en-US" sz="1200" dirty="0">
                <a:solidFill>
                  <a:srgbClr val="161616"/>
                </a:solidFill>
                <a:latin typeface="Segoe UI" panose="020B0502040204020203" pitchFamily="34" charset="0"/>
              </a:rPr>
              <a:t>)</a:t>
            </a:r>
          </a:p>
          <a:p>
            <a:pPr marL="285750" indent="-285750">
              <a:lnSpc>
                <a:spcPct val="150000"/>
              </a:lnSpc>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Geo-redundant storage (GRS) – LRS + A</a:t>
            </a:r>
            <a:r>
              <a:rPr lang="en-US" sz="1600" b="0" i="0" dirty="0">
                <a:solidFill>
                  <a:srgbClr val="161616"/>
                </a:solidFill>
                <a:effectLst/>
                <a:latin typeface="Segoe UI" panose="020B0502040204020203" pitchFamily="34" charset="0"/>
              </a:rPr>
              <a:t>synchronously copy to secondary region(three more copies using LRS)   </a:t>
            </a:r>
            <a:r>
              <a:rPr lang="en-US" sz="1200" dirty="0">
                <a:solidFill>
                  <a:srgbClr val="161616"/>
                </a:solidFill>
                <a:latin typeface="Segoe UI" panose="020B0502040204020203" pitchFamily="34" charset="0"/>
              </a:rPr>
              <a:t>(</a:t>
            </a:r>
            <a:r>
              <a:rPr lang="zh-CN" altLang="en-US" sz="1200" dirty="0">
                <a:solidFill>
                  <a:srgbClr val="161616"/>
                </a:solidFill>
                <a:latin typeface="Segoe UI" panose="020B0502040204020203" pitchFamily="34" charset="0"/>
              </a:rPr>
              <a:t>异地冗余</a:t>
            </a:r>
            <a:r>
              <a:rPr lang="en-US" sz="1200" dirty="0">
                <a:solidFill>
                  <a:srgbClr val="161616"/>
                </a:solidFill>
                <a:latin typeface="Segoe UI" panose="020B0502040204020203" pitchFamily="34" charset="0"/>
              </a:rPr>
              <a:t>)</a:t>
            </a:r>
          </a:p>
          <a:p>
            <a:pPr marL="285750" indent="-285750">
              <a:lnSpc>
                <a:spcPct val="150000"/>
              </a:lnSpc>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Geo-zone-redundant storage (GZRS) – ZRS + A</a:t>
            </a:r>
            <a:r>
              <a:rPr lang="en-US" sz="1600" b="0" i="0" dirty="0">
                <a:solidFill>
                  <a:srgbClr val="161616"/>
                </a:solidFill>
                <a:effectLst/>
                <a:latin typeface="Segoe UI" panose="020B0502040204020203" pitchFamily="34" charset="0"/>
              </a:rPr>
              <a:t>synchronously copy to secondary region(three more copies using LRS) </a:t>
            </a:r>
            <a:r>
              <a:rPr lang="en-US" sz="1200" b="0" i="0" dirty="0">
                <a:solidFill>
                  <a:srgbClr val="161616"/>
                </a:solidFill>
                <a:effectLst/>
                <a:latin typeface="Segoe UI" panose="020B0502040204020203" pitchFamily="34" charset="0"/>
              </a:rPr>
              <a:t>(</a:t>
            </a:r>
            <a:r>
              <a:rPr lang="zh-CN" altLang="en-US" sz="1200" b="0" i="0" dirty="0">
                <a:solidFill>
                  <a:srgbClr val="161616"/>
                </a:solidFill>
                <a:effectLst/>
                <a:latin typeface="Segoe UI" panose="020B0502040204020203" pitchFamily="34" charset="0"/>
              </a:rPr>
              <a:t>异地区域</a:t>
            </a:r>
            <a:r>
              <a:rPr lang="en-US" sz="1200" b="0" i="0" dirty="0">
                <a:solidFill>
                  <a:srgbClr val="161616"/>
                </a:solidFill>
                <a:effectLst/>
                <a:latin typeface="Segoe UI" panose="020B0502040204020203" pitchFamily="34" charset="0"/>
              </a:rPr>
              <a:t>)</a:t>
            </a:r>
          </a:p>
          <a:p>
            <a:pPr>
              <a:lnSpc>
                <a:spcPct val="150000"/>
              </a:lnSpc>
            </a:pPr>
            <a:endParaRPr lang="en-US" sz="1600" dirty="0">
              <a:solidFill>
                <a:srgbClr val="161616"/>
              </a:solidFill>
              <a:latin typeface="Segoe UI" panose="020B0502040204020203" pitchFamily="34" charset="0"/>
            </a:endParaRPr>
          </a:p>
          <a:p>
            <a:endParaRPr lang="en-US" sz="1600" dirty="0">
              <a:solidFill>
                <a:srgbClr val="161616"/>
              </a:solidFill>
              <a:latin typeface="Segoe UI" panose="020B0502040204020203" pitchFamily="34" charset="0"/>
            </a:endParaRPr>
          </a:p>
          <a:p>
            <a:endParaRPr lang="en-US" sz="1600" dirty="0"/>
          </a:p>
        </p:txBody>
      </p:sp>
      <p:pic>
        <p:nvPicPr>
          <p:cNvPr id="19" name="Picture 18">
            <a:extLst>
              <a:ext uri="{FF2B5EF4-FFF2-40B4-BE49-F238E27FC236}">
                <a16:creationId xmlns:a16="http://schemas.microsoft.com/office/drawing/2014/main" id="{5AF73FE3-2B2C-148A-E3D6-F0872F75D72D}"/>
              </a:ext>
            </a:extLst>
          </p:cNvPr>
          <p:cNvPicPr>
            <a:picLocks noChangeAspect="1"/>
          </p:cNvPicPr>
          <p:nvPr/>
        </p:nvPicPr>
        <p:blipFill>
          <a:blip r:embed="rId2"/>
          <a:stretch>
            <a:fillRect/>
          </a:stretch>
        </p:blipFill>
        <p:spPr>
          <a:xfrm>
            <a:off x="777357" y="917761"/>
            <a:ext cx="4657725" cy="3924300"/>
          </a:xfrm>
          <a:prstGeom prst="rect">
            <a:avLst/>
          </a:prstGeom>
        </p:spPr>
      </p:pic>
      <p:pic>
        <p:nvPicPr>
          <p:cNvPr id="22" name="Picture 21">
            <a:extLst>
              <a:ext uri="{FF2B5EF4-FFF2-40B4-BE49-F238E27FC236}">
                <a16:creationId xmlns:a16="http://schemas.microsoft.com/office/drawing/2014/main" id="{E8F48C53-B163-EEDC-AE18-2B2F66106F13}"/>
              </a:ext>
            </a:extLst>
          </p:cNvPr>
          <p:cNvPicPr>
            <a:picLocks noChangeAspect="1"/>
          </p:cNvPicPr>
          <p:nvPr/>
        </p:nvPicPr>
        <p:blipFill>
          <a:blip r:embed="rId3"/>
          <a:stretch>
            <a:fillRect/>
          </a:stretch>
        </p:blipFill>
        <p:spPr>
          <a:xfrm>
            <a:off x="5997378" y="917761"/>
            <a:ext cx="4676775" cy="3857625"/>
          </a:xfrm>
          <a:prstGeom prst="rect">
            <a:avLst/>
          </a:prstGeom>
        </p:spPr>
      </p:pic>
      <p:sp>
        <p:nvSpPr>
          <p:cNvPr id="23" name="Star: 5 Points 22">
            <a:extLst>
              <a:ext uri="{FF2B5EF4-FFF2-40B4-BE49-F238E27FC236}">
                <a16:creationId xmlns:a16="http://schemas.microsoft.com/office/drawing/2014/main" id="{B79B2B3F-4754-F8BF-4C7D-3BC3056B8C01}"/>
              </a:ext>
            </a:extLst>
          </p:cNvPr>
          <p:cNvSpPr/>
          <p:nvPr/>
        </p:nvSpPr>
        <p:spPr>
          <a:xfrm>
            <a:off x="177515" y="5178174"/>
            <a:ext cx="205483" cy="215757"/>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FFDF18EB-3B96-EE45-A112-0A9A66E683A8}"/>
              </a:ext>
            </a:extLst>
          </p:cNvPr>
          <p:cNvSpPr/>
          <p:nvPr/>
        </p:nvSpPr>
        <p:spPr>
          <a:xfrm>
            <a:off x="177514" y="5566880"/>
            <a:ext cx="205483" cy="215757"/>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tar: 5 Points 24">
            <a:extLst>
              <a:ext uri="{FF2B5EF4-FFF2-40B4-BE49-F238E27FC236}">
                <a16:creationId xmlns:a16="http://schemas.microsoft.com/office/drawing/2014/main" id="{C51B0DC5-6CC6-147C-CF0A-ABA72F8C8EB9}"/>
              </a:ext>
            </a:extLst>
          </p:cNvPr>
          <p:cNvSpPr/>
          <p:nvPr/>
        </p:nvSpPr>
        <p:spPr>
          <a:xfrm>
            <a:off x="177512" y="5924334"/>
            <a:ext cx="205483" cy="215757"/>
          </a:xfrm>
          <a:prstGeom prst="star5">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BB73505E-2017-874C-DC65-92261D98F5B8}"/>
              </a:ext>
            </a:extLst>
          </p:cNvPr>
          <p:cNvSpPr/>
          <p:nvPr/>
        </p:nvSpPr>
        <p:spPr>
          <a:xfrm>
            <a:off x="177512" y="6281788"/>
            <a:ext cx="205483" cy="215757"/>
          </a:xfrm>
          <a:prstGeom prst="star5">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415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dirty="0"/>
              <a:t>04.</a:t>
            </a:r>
            <a:r>
              <a:rPr lang="en-US" altLang="zh-CN" sz="4400" b="1" dirty="0"/>
              <a:t> Blob Storage</a:t>
            </a:r>
            <a:br>
              <a:rPr lang="en-US" altLang="zh-CN" sz="4400" b="1" dirty="0"/>
            </a:br>
            <a:endParaRPr lang="en-US" dirty="0"/>
          </a:p>
        </p:txBody>
      </p:sp>
    </p:spTree>
    <p:custDataLst>
      <p:tags r:id="rId1"/>
    </p:custDataLst>
    <p:extLst>
      <p:ext uri="{BB962C8B-B14F-4D97-AF65-F5344CB8AC3E}">
        <p14:creationId xmlns:p14="http://schemas.microsoft.com/office/powerpoint/2010/main" val="28681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6CABBB0-12EF-2961-E7D0-85117D47F649}"/>
              </a:ext>
            </a:extLst>
          </p:cNvPr>
          <p:cNvGrpSpPr/>
          <p:nvPr/>
        </p:nvGrpSpPr>
        <p:grpSpPr>
          <a:xfrm>
            <a:off x="660400" y="-135660"/>
            <a:ext cx="25464530" cy="4679085"/>
            <a:chOff x="660400" y="-135660"/>
            <a:chExt cx="25464530" cy="4679085"/>
          </a:xfrm>
        </p:grpSpPr>
        <p:sp>
          <p:nvSpPr>
            <p:cNvPr id="166" name="任意多边形: 形状 165">
              <a:extLst>
                <a:ext uri="{FF2B5EF4-FFF2-40B4-BE49-F238E27FC236}">
                  <a16:creationId xmlns:a16="http://schemas.microsoft.com/office/drawing/2014/main" id="{1CCC2E43-D283-0DC7-9873-2448E93705F4}"/>
                </a:ext>
              </a:extLst>
            </p:cNvPr>
            <p:cNvSpPr/>
            <p:nvPr/>
          </p:nvSpPr>
          <p:spPr bwMode="auto">
            <a:xfrm>
              <a:off x="25940780" y="4186237"/>
              <a:ext cx="160338" cy="357188"/>
            </a:xfrm>
            <a:custGeom>
              <a:avLst/>
              <a:gdLst>
                <a:gd name="T0" fmla="*/ 20 w 108"/>
                <a:gd name="T1" fmla="*/ 231 h 239"/>
                <a:gd name="T2" fmla="*/ 0 w 108"/>
                <a:gd name="T3" fmla="*/ 238 h 239"/>
                <a:gd name="T4" fmla="*/ 0 w 108"/>
                <a:gd name="T5" fmla="*/ 239 h 239"/>
                <a:gd name="T6" fmla="*/ 20 w 108"/>
                <a:gd name="T7" fmla="*/ 231 h 239"/>
                <a:gd name="T8" fmla="*/ 20 w 108"/>
                <a:gd name="T9" fmla="*/ 231 h 239"/>
                <a:gd name="T10" fmla="*/ 108 w 108"/>
                <a:gd name="T11" fmla="*/ 0 h 239"/>
                <a:gd name="T12" fmla="*/ 60 w 108"/>
                <a:gd name="T13" fmla="*/ 65 h 239"/>
                <a:gd name="T14" fmla="*/ 36 w 108"/>
                <a:gd name="T15" fmla="*/ 96 h 239"/>
                <a:gd name="T16" fmla="*/ 60 w 108"/>
                <a:gd name="T17" fmla="*/ 66 h 239"/>
                <a:gd name="T18" fmla="*/ 108 w 108"/>
                <a:gd name="T19"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239">
                  <a:moveTo>
                    <a:pt x="20" y="231"/>
                  </a:moveTo>
                  <a:cubicBezTo>
                    <a:pt x="19" y="231"/>
                    <a:pt x="11" y="234"/>
                    <a:pt x="0" y="238"/>
                  </a:cubicBezTo>
                  <a:cubicBezTo>
                    <a:pt x="0" y="238"/>
                    <a:pt x="0" y="238"/>
                    <a:pt x="0" y="239"/>
                  </a:cubicBezTo>
                  <a:cubicBezTo>
                    <a:pt x="12" y="234"/>
                    <a:pt x="20" y="231"/>
                    <a:pt x="20" y="231"/>
                  </a:cubicBezTo>
                  <a:cubicBezTo>
                    <a:pt x="20" y="231"/>
                    <a:pt x="20" y="231"/>
                    <a:pt x="20" y="231"/>
                  </a:cubicBezTo>
                  <a:moveTo>
                    <a:pt x="108" y="0"/>
                  </a:moveTo>
                  <a:cubicBezTo>
                    <a:pt x="98" y="20"/>
                    <a:pt x="84" y="43"/>
                    <a:pt x="60" y="65"/>
                  </a:cubicBezTo>
                  <a:cubicBezTo>
                    <a:pt x="50" y="75"/>
                    <a:pt x="43" y="85"/>
                    <a:pt x="36" y="96"/>
                  </a:cubicBezTo>
                  <a:cubicBezTo>
                    <a:pt x="43" y="85"/>
                    <a:pt x="50" y="75"/>
                    <a:pt x="60" y="66"/>
                  </a:cubicBezTo>
                  <a:cubicBezTo>
                    <a:pt x="83" y="43"/>
                    <a:pt x="98" y="20"/>
                    <a:pt x="108"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7" name="任意多边形: 形状 176">
              <a:extLst>
                <a:ext uri="{FF2B5EF4-FFF2-40B4-BE49-F238E27FC236}">
                  <a16:creationId xmlns:a16="http://schemas.microsoft.com/office/drawing/2014/main" id="{B73B95C0-6C86-B9D1-CE35-514B1EB361EE}"/>
                </a:ext>
              </a:extLst>
            </p:cNvPr>
            <p:cNvSpPr/>
            <p:nvPr/>
          </p:nvSpPr>
          <p:spPr bwMode="auto">
            <a:xfrm>
              <a:off x="26118580" y="4078287"/>
              <a:ext cx="6350" cy="17463"/>
            </a:xfrm>
            <a:custGeom>
              <a:avLst/>
              <a:gdLst>
                <a:gd name="T0" fmla="*/ 0 w 4"/>
                <a:gd name="T1" fmla="*/ 0 h 12"/>
                <a:gd name="T2" fmla="*/ 0 w 4"/>
                <a:gd name="T3" fmla="*/ 0 h 12"/>
                <a:gd name="T4" fmla="*/ 4 w 4"/>
                <a:gd name="T5" fmla="*/ 4 h 12"/>
                <a:gd name="T6" fmla="*/ 4 w 4"/>
                <a:gd name="T7" fmla="*/ 8 h 12"/>
                <a:gd name="T8" fmla="*/ 4 w 4"/>
                <a:gd name="T9" fmla="*/ 12 h 12"/>
                <a:gd name="T10" fmla="*/ 4 w 4"/>
                <a:gd name="T11" fmla="*/ 4 h 12"/>
                <a:gd name="T12" fmla="*/ 0 w 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0" y="0"/>
                  </a:moveTo>
                  <a:cubicBezTo>
                    <a:pt x="0" y="0"/>
                    <a:pt x="0" y="0"/>
                    <a:pt x="0" y="0"/>
                  </a:cubicBezTo>
                  <a:cubicBezTo>
                    <a:pt x="4" y="4"/>
                    <a:pt x="4" y="4"/>
                    <a:pt x="4" y="4"/>
                  </a:cubicBezTo>
                  <a:cubicBezTo>
                    <a:pt x="4" y="5"/>
                    <a:pt x="4" y="7"/>
                    <a:pt x="4" y="8"/>
                  </a:cubicBezTo>
                  <a:cubicBezTo>
                    <a:pt x="4" y="10"/>
                    <a:pt x="4" y="11"/>
                    <a:pt x="4" y="12"/>
                  </a:cubicBezTo>
                  <a:cubicBezTo>
                    <a:pt x="4" y="9"/>
                    <a:pt x="4" y="7"/>
                    <a:pt x="4" y="4"/>
                  </a:cubicBezTo>
                  <a:cubicBezTo>
                    <a:pt x="0" y="0"/>
                    <a:pt x="0" y="0"/>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9" name="任意多边形: 形状 178">
              <a:extLst>
                <a:ext uri="{FF2B5EF4-FFF2-40B4-BE49-F238E27FC236}">
                  <a16:creationId xmlns:a16="http://schemas.microsoft.com/office/drawing/2014/main" id="{E60FE47A-FC23-2620-A476-C22FC48C6574}"/>
                </a:ext>
              </a:extLst>
            </p:cNvPr>
            <p:cNvSpPr/>
            <p:nvPr/>
          </p:nvSpPr>
          <p:spPr bwMode="auto">
            <a:xfrm>
              <a:off x="26118580" y="4078287"/>
              <a:ext cx="6350" cy="11113"/>
            </a:xfrm>
            <a:custGeom>
              <a:avLst/>
              <a:gdLst>
                <a:gd name="T0" fmla="*/ 0 w 4"/>
                <a:gd name="T1" fmla="*/ 0 h 8"/>
                <a:gd name="T2" fmla="*/ 0 w 4"/>
                <a:gd name="T3" fmla="*/ 0 h 8"/>
                <a:gd name="T4" fmla="*/ 4 w 4"/>
                <a:gd name="T5" fmla="*/ 4 h 8"/>
                <a:gd name="T6" fmla="*/ 4 w 4"/>
                <a:gd name="T7" fmla="*/ 8 h 8"/>
                <a:gd name="T8" fmla="*/ 4 w 4"/>
                <a:gd name="T9" fmla="*/ 4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cubicBezTo>
                    <a:pt x="0" y="0"/>
                    <a:pt x="0" y="0"/>
                    <a:pt x="0" y="0"/>
                  </a:cubicBezTo>
                  <a:cubicBezTo>
                    <a:pt x="4" y="4"/>
                    <a:pt x="4" y="4"/>
                    <a:pt x="4" y="4"/>
                  </a:cubicBezTo>
                  <a:cubicBezTo>
                    <a:pt x="4" y="5"/>
                    <a:pt x="4" y="7"/>
                    <a:pt x="4" y="8"/>
                  </a:cubicBezTo>
                  <a:cubicBezTo>
                    <a:pt x="4" y="7"/>
                    <a:pt x="4" y="5"/>
                    <a:pt x="4" y="4"/>
                  </a:cubicBezTo>
                  <a:cubicBezTo>
                    <a:pt x="0" y="0"/>
                    <a:pt x="0" y="0"/>
                    <a:pt x="0"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0" name="任意多边形: 形状 179">
              <a:extLst>
                <a:ext uri="{FF2B5EF4-FFF2-40B4-BE49-F238E27FC236}">
                  <a16:creationId xmlns:a16="http://schemas.microsoft.com/office/drawing/2014/main" id="{2086C1AA-6158-3227-B892-7D0BEABC73B2}"/>
                </a:ext>
              </a:extLst>
            </p:cNvPr>
            <p:cNvSpPr/>
            <p:nvPr/>
          </p:nvSpPr>
          <p:spPr bwMode="auto">
            <a:xfrm>
              <a:off x="26078892" y="4078287"/>
              <a:ext cx="46038" cy="41275"/>
            </a:xfrm>
            <a:custGeom>
              <a:avLst/>
              <a:gdLst>
                <a:gd name="T0" fmla="*/ 26 w 30"/>
                <a:gd name="T1" fmla="*/ 0 h 28"/>
                <a:gd name="T2" fmla="*/ 1 w 30"/>
                <a:gd name="T3" fmla="*/ 11 h 28"/>
                <a:gd name="T4" fmla="*/ 1 w 30"/>
                <a:gd name="T5" fmla="*/ 13 h 28"/>
                <a:gd name="T6" fmla="*/ 0 w 30"/>
                <a:gd name="T7" fmla="*/ 28 h 28"/>
                <a:gd name="T8" fmla="*/ 1 w 30"/>
                <a:gd name="T9" fmla="*/ 26 h 28"/>
                <a:gd name="T10" fmla="*/ 30 w 30"/>
                <a:gd name="T11" fmla="*/ 12 h 28"/>
                <a:gd name="T12" fmla="*/ 30 w 30"/>
                <a:gd name="T13" fmla="*/ 8 h 28"/>
                <a:gd name="T14" fmla="*/ 30 w 30"/>
                <a:gd name="T15" fmla="*/ 4 h 28"/>
                <a:gd name="T16" fmla="*/ 26 w 30"/>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8">
                  <a:moveTo>
                    <a:pt x="26" y="0"/>
                  </a:moveTo>
                  <a:cubicBezTo>
                    <a:pt x="14" y="2"/>
                    <a:pt x="2" y="6"/>
                    <a:pt x="1" y="11"/>
                  </a:cubicBezTo>
                  <a:cubicBezTo>
                    <a:pt x="1" y="12"/>
                    <a:pt x="1" y="12"/>
                    <a:pt x="1" y="13"/>
                  </a:cubicBezTo>
                  <a:cubicBezTo>
                    <a:pt x="1" y="17"/>
                    <a:pt x="1" y="22"/>
                    <a:pt x="0" y="28"/>
                  </a:cubicBezTo>
                  <a:cubicBezTo>
                    <a:pt x="1" y="27"/>
                    <a:pt x="1" y="26"/>
                    <a:pt x="1" y="26"/>
                  </a:cubicBezTo>
                  <a:cubicBezTo>
                    <a:pt x="1" y="19"/>
                    <a:pt x="17" y="15"/>
                    <a:pt x="30" y="12"/>
                  </a:cubicBezTo>
                  <a:cubicBezTo>
                    <a:pt x="30" y="11"/>
                    <a:pt x="30" y="10"/>
                    <a:pt x="30" y="8"/>
                  </a:cubicBezTo>
                  <a:cubicBezTo>
                    <a:pt x="30" y="7"/>
                    <a:pt x="30" y="5"/>
                    <a:pt x="30" y="4"/>
                  </a:cubicBezTo>
                  <a:cubicBezTo>
                    <a:pt x="26" y="0"/>
                    <a:pt x="26" y="0"/>
                    <a:pt x="26" y="0"/>
                  </a:cubicBezTo>
                </a:path>
              </a:pathLst>
            </a:custGeom>
            <a:solidFill>
              <a:srgbClr val="4B4B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2" name="组合 1">
              <a:extLst>
                <a:ext uri="{FF2B5EF4-FFF2-40B4-BE49-F238E27FC236}">
                  <a16:creationId xmlns:a16="http://schemas.microsoft.com/office/drawing/2014/main" id="{66757B7C-D9B8-A0BB-1DBC-40E0A2FB1DEC}"/>
                </a:ext>
              </a:extLst>
            </p:cNvPr>
            <p:cNvGrpSpPr/>
            <p:nvPr/>
          </p:nvGrpSpPr>
          <p:grpSpPr>
            <a:xfrm>
              <a:off x="735299" y="1159052"/>
              <a:ext cx="5652836" cy="2117873"/>
              <a:chOff x="728775" y="927307"/>
              <a:chExt cx="5652836" cy="2117873"/>
            </a:xfrm>
          </p:grpSpPr>
          <p:sp>
            <p:nvSpPr>
              <p:cNvPr id="225" name="文本框 224">
                <a:extLst>
                  <a:ext uri="{FF2B5EF4-FFF2-40B4-BE49-F238E27FC236}">
                    <a16:creationId xmlns:a16="http://schemas.microsoft.com/office/drawing/2014/main" id="{774909B0-8B62-9654-6767-00AF56D0D440}"/>
                  </a:ext>
                </a:extLst>
              </p:cNvPr>
              <p:cNvSpPr txBox="1"/>
              <p:nvPr/>
            </p:nvSpPr>
            <p:spPr>
              <a:xfrm>
                <a:off x="728775" y="927307"/>
                <a:ext cx="5652836" cy="496674"/>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2000" b="1" dirty="0">
                    <a:solidFill>
                      <a:srgbClr val="161616"/>
                    </a:solidFill>
                    <a:latin typeface="Segoe UI" panose="020B0502040204020203" pitchFamily="34" charset="0"/>
                    <a:sym typeface="+mn-lt"/>
                  </a:rPr>
                  <a:t>Blob: Binary Large Object </a:t>
                </a:r>
              </a:p>
            </p:txBody>
          </p:sp>
          <p:sp>
            <p:nvSpPr>
              <p:cNvPr id="223" name="文本框 222">
                <a:extLst>
                  <a:ext uri="{FF2B5EF4-FFF2-40B4-BE49-F238E27FC236}">
                    <a16:creationId xmlns:a16="http://schemas.microsoft.com/office/drawing/2014/main" id="{F5539E40-D672-9E11-4A96-8A54EA6058DB}"/>
                  </a:ext>
                </a:extLst>
              </p:cNvPr>
              <p:cNvSpPr txBox="1"/>
              <p:nvPr/>
            </p:nvSpPr>
            <p:spPr>
              <a:xfrm>
                <a:off x="728775" y="2548506"/>
                <a:ext cx="5652836" cy="496674"/>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2000" b="1" dirty="0">
                    <a:solidFill>
                      <a:srgbClr val="161616"/>
                    </a:solidFill>
                    <a:latin typeface="Segoe UI" panose="020B0502040204020203" pitchFamily="34" charset="0"/>
                    <a:sym typeface="+mn-lt"/>
                  </a:rPr>
                  <a:t>Use case:</a:t>
                </a:r>
              </a:p>
            </p:txBody>
          </p:sp>
          <p:sp>
            <p:nvSpPr>
              <p:cNvPr id="212" name="任意多边形: 形状 211">
                <a:extLst>
                  <a:ext uri="{FF2B5EF4-FFF2-40B4-BE49-F238E27FC236}">
                    <a16:creationId xmlns:a16="http://schemas.microsoft.com/office/drawing/2014/main" id="{5ADD2BEE-16BB-BCC4-D5C0-3CC620528505}"/>
                  </a:ext>
                </a:extLst>
              </p:cNvPr>
              <p:cNvSpPr/>
              <p:nvPr/>
            </p:nvSpPr>
            <p:spPr>
              <a:xfrm>
                <a:off x="2803789" y="2879290"/>
                <a:ext cx="40841" cy="408"/>
              </a:xfrm>
              <a:custGeom>
                <a:avLst/>
                <a:gdLst>
                  <a:gd name="connsiteX0" fmla="*/ 0 w 41744"/>
                  <a:gd name="connsiteY0" fmla="*/ 417 h 417"/>
                  <a:gd name="connsiteX1" fmla="*/ 0 w 41744"/>
                  <a:gd name="connsiteY1" fmla="*/ 417 h 417"/>
                  <a:gd name="connsiteX2" fmla="*/ 0 w 41744"/>
                  <a:gd name="connsiteY2" fmla="*/ 0 h 417"/>
                  <a:gd name="connsiteX3" fmla="*/ 0 w 41744"/>
                  <a:gd name="connsiteY3" fmla="*/ 417 h 417"/>
                </a:gdLst>
                <a:ahLst/>
                <a:cxnLst>
                  <a:cxn ang="0">
                    <a:pos x="connsiteX0" y="connsiteY0"/>
                  </a:cxn>
                  <a:cxn ang="0">
                    <a:pos x="connsiteX1" y="connsiteY1"/>
                  </a:cxn>
                  <a:cxn ang="0">
                    <a:pos x="connsiteX2" y="connsiteY2"/>
                  </a:cxn>
                  <a:cxn ang="0">
                    <a:pos x="connsiteX3" y="connsiteY3"/>
                  </a:cxn>
                </a:cxnLst>
                <a:rect l="l" t="t" r="r" b="b"/>
                <a:pathLst>
                  <a:path w="41744" h="417">
                    <a:moveTo>
                      <a:pt x="0" y="417"/>
                    </a:moveTo>
                    <a:lnTo>
                      <a:pt x="0" y="417"/>
                    </a:lnTo>
                    <a:lnTo>
                      <a:pt x="0" y="0"/>
                    </a:lnTo>
                    <a:lnTo>
                      <a:pt x="0" y="417"/>
                    </a:lnTo>
                    <a:close/>
                  </a:path>
                </a:pathLst>
              </a:custGeom>
              <a:solidFill>
                <a:srgbClr val="7BBAE6"/>
              </a:solidFill>
              <a:ln w="41742" cap="flat">
                <a:noFill/>
                <a:prstDash val="solid"/>
                <a:miter/>
              </a:ln>
            </p:spPr>
            <p:txBody>
              <a:bodyPr rtlCol="0" anchor="ctr"/>
              <a:lstStyle/>
              <a:p>
                <a:endParaRPr lang="zh-CN" altLang="en-US">
                  <a:cs typeface="+mn-ea"/>
                  <a:sym typeface="+mn-lt"/>
                </a:endParaRPr>
              </a:p>
            </p:txBody>
          </p:sp>
        </p:grpSp>
        <p:sp>
          <p:nvSpPr>
            <p:cNvPr id="3" name="文本框 2">
              <a:extLst>
                <a:ext uri="{FF2B5EF4-FFF2-40B4-BE49-F238E27FC236}">
                  <a16:creationId xmlns:a16="http://schemas.microsoft.com/office/drawing/2014/main" id="{CACF652C-ACC3-F3DA-E0F2-943E1D047708}"/>
                </a:ext>
              </a:extLst>
            </p:cNvPr>
            <p:cNvSpPr txBox="1">
              <a:spLocks/>
            </p:cNvSpPr>
            <p:nvPr/>
          </p:nvSpPr>
          <p:spPr>
            <a:xfrm>
              <a:off x="660400" y="-135660"/>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latin typeface="Arial" panose="020B0604020202020204" pitchFamily="34" charset="0"/>
                  <a:ea typeface="微软雅黑" panose="020B0503020204020204" pitchFamily="34" charset="-122"/>
                  <a:cs typeface="+mn-ea"/>
                  <a:sym typeface="+mn-lt"/>
                </a:rPr>
                <a:t>Blob Storage</a:t>
              </a:r>
              <a:endParaRPr lang="zh-CN" altLang="en-US" dirty="0">
                <a:latin typeface="Arial" panose="020B0604020202020204" pitchFamily="34" charset="0"/>
                <a:ea typeface="微软雅黑" panose="020B0503020204020204" pitchFamily="34" charset="-122"/>
                <a:cs typeface="+mn-ea"/>
                <a:sym typeface="+mn-lt"/>
              </a:endParaRPr>
            </a:p>
          </p:txBody>
        </p:sp>
      </p:grpSp>
      <p:sp>
        <p:nvSpPr>
          <p:cNvPr id="5" name="TextBox 4">
            <a:extLst>
              <a:ext uri="{FF2B5EF4-FFF2-40B4-BE49-F238E27FC236}">
                <a16:creationId xmlns:a16="http://schemas.microsoft.com/office/drawing/2014/main" id="{A4E95CEE-3096-5DE2-538A-02A489051B76}"/>
              </a:ext>
            </a:extLst>
          </p:cNvPr>
          <p:cNvSpPr txBox="1"/>
          <p:nvPr/>
        </p:nvSpPr>
        <p:spPr>
          <a:xfrm>
            <a:off x="1398890" y="1781972"/>
            <a:ext cx="5478341" cy="872034"/>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Ø"/>
            </a:pPr>
            <a:r>
              <a:rPr lang="en-US" dirty="0">
                <a:solidFill>
                  <a:srgbClr val="161616"/>
                </a:solidFill>
                <a:latin typeface="Segoe UI" panose="020B0502040204020203" pitchFamily="34" charset="0"/>
              </a:rPr>
              <a:t>Any type or format</a:t>
            </a:r>
          </a:p>
          <a:p>
            <a:pPr marL="285750" indent="-285750">
              <a:lnSpc>
                <a:spcPct val="150000"/>
              </a:lnSpc>
              <a:buClr>
                <a:srgbClr val="0070C0"/>
              </a:buClr>
              <a:buFont typeface="Wingdings" panose="05000000000000000000" pitchFamily="2" charset="2"/>
              <a:buChar char="Ø"/>
            </a:pPr>
            <a:r>
              <a:rPr lang="en-US" dirty="0">
                <a:solidFill>
                  <a:srgbClr val="161616"/>
                </a:solidFill>
                <a:latin typeface="Segoe UI" panose="020B0502040204020203" pitchFamily="34" charset="0"/>
              </a:rPr>
              <a:t>Text, Image, audio, video, excel, backup files</a:t>
            </a:r>
          </a:p>
        </p:txBody>
      </p:sp>
      <p:sp>
        <p:nvSpPr>
          <p:cNvPr id="6" name="TextBox 5">
            <a:extLst>
              <a:ext uri="{FF2B5EF4-FFF2-40B4-BE49-F238E27FC236}">
                <a16:creationId xmlns:a16="http://schemas.microsoft.com/office/drawing/2014/main" id="{516AE5F5-F772-B9EB-37CC-954057CE2FF9}"/>
              </a:ext>
            </a:extLst>
          </p:cNvPr>
          <p:cNvSpPr txBox="1"/>
          <p:nvPr/>
        </p:nvSpPr>
        <p:spPr>
          <a:xfrm>
            <a:off x="1398890" y="3403171"/>
            <a:ext cx="7910623" cy="2862322"/>
          </a:xfrm>
          <a:prstGeom prst="rect">
            <a:avLst/>
          </a:prstGeom>
          <a:noFill/>
        </p:spPr>
        <p:txBody>
          <a:bodyPr wrap="square" rtlCol="0">
            <a:spAutoFit/>
          </a:bodyPr>
          <a:lstStyle/>
          <a:p>
            <a:pPr marL="285750" indent="-285750" algn="l">
              <a:lnSpc>
                <a:spcPct val="150000"/>
              </a:lnSpc>
              <a:buClr>
                <a:srgbClr val="0070C0"/>
              </a:buClr>
              <a:buFont typeface="Wingdings" panose="05000000000000000000" pitchFamily="2" charset="2"/>
              <a:buChar char="Ø"/>
            </a:pPr>
            <a:r>
              <a:rPr lang="en-US" b="0" i="0" dirty="0">
                <a:solidFill>
                  <a:srgbClr val="161616"/>
                </a:solidFill>
                <a:effectLst/>
                <a:latin typeface="Segoe UI" panose="020B0502040204020203" pitchFamily="34" charset="0"/>
              </a:rPr>
              <a:t>Serving images or documents directly to a browser.</a:t>
            </a:r>
          </a:p>
          <a:p>
            <a:pPr marL="285750" indent="-285750" algn="l">
              <a:lnSpc>
                <a:spcPct val="150000"/>
              </a:lnSpc>
              <a:buClr>
                <a:srgbClr val="0070C0"/>
              </a:buClr>
              <a:buFont typeface="Wingdings" panose="05000000000000000000" pitchFamily="2" charset="2"/>
              <a:buChar char="Ø"/>
            </a:pPr>
            <a:r>
              <a:rPr lang="en-US" b="0" i="0" dirty="0">
                <a:solidFill>
                  <a:srgbClr val="161616"/>
                </a:solidFill>
                <a:effectLst/>
                <a:latin typeface="Segoe UI" panose="020B0502040204020203" pitchFamily="34" charset="0"/>
              </a:rPr>
              <a:t>Storing files for distributed access.</a:t>
            </a:r>
          </a:p>
          <a:p>
            <a:pPr marL="285750" indent="-285750" algn="l">
              <a:lnSpc>
                <a:spcPct val="150000"/>
              </a:lnSpc>
              <a:buClr>
                <a:srgbClr val="0070C0"/>
              </a:buClr>
              <a:buFont typeface="Wingdings" panose="05000000000000000000" pitchFamily="2" charset="2"/>
              <a:buChar char="Ø"/>
            </a:pPr>
            <a:r>
              <a:rPr lang="en-US" b="0" i="0" dirty="0">
                <a:solidFill>
                  <a:srgbClr val="161616"/>
                </a:solidFill>
                <a:effectLst/>
                <a:latin typeface="Segoe UI" panose="020B0502040204020203" pitchFamily="34" charset="0"/>
              </a:rPr>
              <a:t>Streaming video and audio.</a:t>
            </a:r>
          </a:p>
          <a:p>
            <a:pPr marL="285750" indent="-285750" algn="l">
              <a:lnSpc>
                <a:spcPct val="150000"/>
              </a:lnSpc>
              <a:buClr>
                <a:srgbClr val="0070C0"/>
              </a:buClr>
              <a:buFont typeface="Wingdings" panose="05000000000000000000" pitchFamily="2" charset="2"/>
              <a:buChar char="Ø"/>
            </a:pPr>
            <a:r>
              <a:rPr lang="en-US" b="0" i="0" dirty="0">
                <a:solidFill>
                  <a:srgbClr val="161616"/>
                </a:solidFill>
                <a:effectLst/>
                <a:latin typeface="Segoe UI" panose="020B0502040204020203" pitchFamily="34" charset="0"/>
              </a:rPr>
              <a:t>Writing to log files.</a:t>
            </a:r>
          </a:p>
          <a:p>
            <a:pPr marL="285750" indent="-285750" algn="l">
              <a:lnSpc>
                <a:spcPct val="150000"/>
              </a:lnSpc>
              <a:buClr>
                <a:srgbClr val="0070C0"/>
              </a:buClr>
              <a:buFont typeface="Wingdings" panose="05000000000000000000" pitchFamily="2" charset="2"/>
              <a:buChar char="Ø"/>
            </a:pPr>
            <a:r>
              <a:rPr lang="en-US" b="0" i="0" dirty="0">
                <a:solidFill>
                  <a:srgbClr val="161616"/>
                </a:solidFill>
                <a:effectLst/>
                <a:latin typeface="Segoe UI" panose="020B0502040204020203" pitchFamily="34" charset="0"/>
              </a:rPr>
              <a:t>Storing data for backup and restore, disaster recovery, and archiving.</a:t>
            </a:r>
          </a:p>
          <a:p>
            <a:pPr marL="285750" indent="-285750" algn="l">
              <a:lnSpc>
                <a:spcPct val="150000"/>
              </a:lnSpc>
              <a:buClr>
                <a:srgbClr val="0070C0"/>
              </a:buClr>
              <a:buFont typeface="Wingdings" panose="05000000000000000000" pitchFamily="2" charset="2"/>
              <a:buChar char="Ø"/>
            </a:pPr>
            <a:r>
              <a:rPr lang="en-US" b="0" i="0" dirty="0">
                <a:solidFill>
                  <a:srgbClr val="161616"/>
                </a:solidFill>
                <a:effectLst/>
                <a:latin typeface="Segoe UI" panose="020B0502040204020203" pitchFamily="34" charset="0"/>
              </a:rPr>
              <a:t>Storing data for analysis by an on-premises or Azure-hosted service.</a:t>
            </a:r>
          </a:p>
          <a:p>
            <a:endParaRPr lang="en-US" dirty="0"/>
          </a:p>
        </p:txBody>
      </p:sp>
    </p:spTree>
    <p:custDataLst>
      <p:tags r:id="rId1"/>
    </p:custDataLst>
    <p:extLst>
      <p:ext uri="{BB962C8B-B14F-4D97-AF65-F5344CB8AC3E}">
        <p14:creationId xmlns:p14="http://schemas.microsoft.com/office/powerpoint/2010/main" val="61590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6CABBB0-12EF-2961-E7D0-85117D47F649}"/>
              </a:ext>
            </a:extLst>
          </p:cNvPr>
          <p:cNvGrpSpPr/>
          <p:nvPr/>
        </p:nvGrpSpPr>
        <p:grpSpPr>
          <a:xfrm>
            <a:off x="660400" y="-135660"/>
            <a:ext cx="25464530" cy="4679085"/>
            <a:chOff x="660400" y="-135660"/>
            <a:chExt cx="25464530" cy="4679085"/>
          </a:xfrm>
        </p:grpSpPr>
        <p:sp>
          <p:nvSpPr>
            <p:cNvPr id="166" name="任意多边形: 形状 165">
              <a:extLst>
                <a:ext uri="{FF2B5EF4-FFF2-40B4-BE49-F238E27FC236}">
                  <a16:creationId xmlns:a16="http://schemas.microsoft.com/office/drawing/2014/main" id="{1CCC2E43-D283-0DC7-9873-2448E93705F4}"/>
                </a:ext>
              </a:extLst>
            </p:cNvPr>
            <p:cNvSpPr/>
            <p:nvPr/>
          </p:nvSpPr>
          <p:spPr bwMode="auto">
            <a:xfrm>
              <a:off x="25940780" y="4186237"/>
              <a:ext cx="160338" cy="357188"/>
            </a:xfrm>
            <a:custGeom>
              <a:avLst/>
              <a:gdLst>
                <a:gd name="T0" fmla="*/ 20 w 108"/>
                <a:gd name="T1" fmla="*/ 231 h 239"/>
                <a:gd name="T2" fmla="*/ 0 w 108"/>
                <a:gd name="T3" fmla="*/ 238 h 239"/>
                <a:gd name="T4" fmla="*/ 0 w 108"/>
                <a:gd name="T5" fmla="*/ 239 h 239"/>
                <a:gd name="T6" fmla="*/ 20 w 108"/>
                <a:gd name="T7" fmla="*/ 231 h 239"/>
                <a:gd name="T8" fmla="*/ 20 w 108"/>
                <a:gd name="T9" fmla="*/ 231 h 239"/>
                <a:gd name="T10" fmla="*/ 108 w 108"/>
                <a:gd name="T11" fmla="*/ 0 h 239"/>
                <a:gd name="T12" fmla="*/ 60 w 108"/>
                <a:gd name="T13" fmla="*/ 65 h 239"/>
                <a:gd name="T14" fmla="*/ 36 w 108"/>
                <a:gd name="T15" fmla="*/ 96 h 239"/>
                <a:gd name="T16" fmla="*/ 60 w 108"/>
                <a:gd name="T17" fmla="*/ 66 h 239"/>
                <a:gd name="T18" fmla="*/ 108 w 108"/>
                <a:gd name="T19"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239">
                  <a:moveTo>
                    <a:pt x="20" y="231"/>
                  </a:moveTo>
                  <a:cubicBezTo>
                    <a:pt x="19" y="231"/>
                    <a:pt x="11" y="234"/>
                    <a:pt x="0" y="238"/>
                  </a:cubicBezTo>
                  <a:cubicBezTo>
                    <a:pt x="0" y="238"/>
                    <a:pt x="0" y="238"/>
                    <a:pt x="0" y="239"/>
                  </a:cubicBezTo>
                  <a:cubicBezTo>
                    <a:pt x="12" y="234"/>
                    <a:pt x="20" y="231"/>
                    <a:pt x="20" y="231"/>
                  </a:cubicBezTo>
                  <a:cubicBezTo>
                    <a:pt x="20" y="231"/>
                    <a:pt x="20" y="231"/>
                    <a:pt x="20" y="231"/>
                  </a:cubicBezTo>
                  <a:moveTo>
                    <a:pt x="108" y="0"/>
                  </a:moveTo>
                  <a:cubicBezTo>
                    <a:pt x="98" y="20"/>
                    <a:pt x="84" y="43"/>
                    <a:pt x="60" y="65"/>
                  </a:cubicBezTo>
                  <a:cubicBezTo>
                    <a:pt x="50" y="75"/>
                    <a:pt x="43" y="85"/>
                    <a:pt x="36" y="96"/>
                  </a:cubicBezTo>
                  <a:cubicBezTo>
                    <a:pt x="43" y="85"/>
                    <a:pt x="50" y="75"/>
                    <a:pt x="60" y="66"/>
                  </a:cubicBezTo>
                  <a:cubicBezTo>
                    <a:pt x="83" y="43"/>
                    <a:pt x="98" y="20"/>
                    <a:pt x="108"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7" name="任意多边形: 形状 176">
              <a:extLst>
                <a:ext uri="{FF2B5EF4-FFF2-40B4-BE49-F238E27FC236}">
                  <a16:creationId xmlns:a16="http://schemas.microsoft.com/office/drawing/2014/main" id="{B73B95C0-6C86-B9D1-CE35-514B1EB361EE}"/>
                </a:ext>
              </a:extLst>
            </p:cNvPr>
            <p:cNvSpPr/>
            <p:nvPr/>
          </p:nvSpPr>
          <p:spPr bwMode="auto">
            <a:xfrm>
              <a:off x="26118580" y="4078287"/>
              <a:ext cx="6350" cy="17463"/>
            </a:xfrm>
            <a:custGeom>
              <a:avLst/>
              <a:gdLst>
                <a:gd name="T0" fmla="*/ 0 w 4"/>
                <a:gd name="T1" fmla="*/ 0 h 12"/>
                <a:gd name="T2" fmla="*/ 0 w 4"/>
                <a:gd name="T3" fmla="*/ 0 h 12"/>
                <a:gd name="T4" fmla="*/ 4 w 4"/>
                <a:gd name="T5" fmla="*/ 4 h 12"/>
                <a:gd name="T6" fmla="*/ 4 w 4"/>
                <a:gd name="T7" fmla="*/ 8 h 12"/>
                <a:gd name="T8" fmla="*/ 4 w 4"/>
                <a:gd name="T9" fmla="*/ 12 h 12"/>
                <a:gd name="T10" fmla="*/ 4 w 4"/>
                <a:gd name="T11" fmla="*/ 4 h 12"/>
                <a:gd name="T12" fmla="*/ 0 w 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0" y="0"/>
                  </a:moveTo>
                  <a:cubicBezTo>
                    <a:pt x="0" y="0"/>
                    <a:pt x="0" y="0"/>
                    <a:pt x="0" y="0"/>
                  </a:cubicBezTo>
                  <a:cubicBezTo>
                    <a:pt x="4" y="4"/>
                    <a:pt x="4" y="4"/>
                    <a:pt x="4" y="4"/>
                  </a:cubicBezTo>
                  <a:cubicBezTo>
                    <a:pt x="4" y="5"/>
                    <a:pt x="4" y="7"/>
                    <a:pt x="4" y="8"/>
                  </a:cubicBezTo>
                  <a:cubicBezTo>
                    <a:pt x="4" y="10"/>
                    <a:pt x="4" y="11"/>
                    <a:pt x="4" y="12"/>
                  </a:cubicBezTo>
                  <a:cubicBezTo>
                    <a:pt x="4" y="9"/>
                    <a:pt x="4" y="7"/>
                    <a:pt x="4" y="4"/>
                  </a:cubicBezTo>
                  <a:cubicBezTo>
                    <a:pt x="0" y="0"/>
                    <a:pt x="0" y="0"/>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9" name="任意多边形: 形状 178">
              <a:extLst>
                <a:ext uri="{FF2B5EF4-FFF2-40B4-BE49-F238E27FC236}">
                  <a16:creationId xmlns:a16="http://schemas.microsoft.com/office/drawing/2014/main" id="{E60FE47A-FC23-2620-A476-C22FC48C6574}"/>
                </a:ext>
              </a:extLst>
            </p:cNvPr>
            <p:cNvSpPr/>
            <p:nvPr/>
          </p:nvSpPr>
          <p:spPr bwMode="auto">
            <a:xfrm>
              <a:off x="26118580" y="4078287"/>
              <a:ext cx="6350" cy="11113"/>
            </a:xfrm>
            <a:custGeom>
              <a:avLst/>
              <a:gdLst>
                <a:gd name="T0" fmla="*/ 0 w 4"/>
                <a:gd name="T1" fmla="*/ 0 h 8"/>
                <a:gd name="T2" fmla="*/ 0 w 4"/>
                <a:gd name="T3" fmla="*/ 0 h 8"/>
                <a:gd name="T4" fmla="*/ 4 w 4"/>
                <a:gd name="T5" fmla="*/ 4 h 8"/>
                <a:gd name="T6" fmla="*/ 4 w 4"/>
                <a:gd name="T7" fmla="*/ 8 h 8"/>
                <a:gd name="T8" fmla="*/ 4 w 4"/>
                <a:gd name="T9" fmla="*/ 4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cubicBezTo>
                    <a:pt x="0" y="0"/>
                    <a:pt x="0" y="0"/>
                    <a:pt x="0" y="0"/>
                  </a:cubicBezTo>
                  <a:cubicBezTo>
                    <a:pt x="4" y="4"/>
                    <a:pt x="4" y="4"/>
                    <a:pt x="4" y="4"/>
                  </a:cubicBezTo>
                  <a:cubicBezTo>
                    <a:pt x="4" y="5"/>
                    <a:pt x="4" y="7"/>
                    <a:pt x="4" y="8"/>
                  </a:cubicBezTo>
                  <a:cubicBezTo>
                    <a:pt x="4" y="7"/>
                    <a:pt x="4" y="5"/>
                    <a:pt x="4" y="4"/>
                  </a:cubicBezTo>
                  <a:cubicBezTo>
                    <a:pt x="0" y="0"/>
                    <a:pt x="0" y="0"/>
                    <a:pt x="0"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0" name="任意多边形: 形状 179">
              <a:extLst>
                <a:ext uri="{FF2B5EF4-FFF2-40B4-BE49-F238E27FC236}">
                  <a16:creationId xmlns:a16="http://schemas.microsoft.com/office/drawing/2014/main" id="{2086C1AA-6158-3227-B892-7D0BEABC73B2}"/>
                </a:ext>
              </a:extLst>
            </p:cNvPr>
            <p:cNvSpPr/>
            <p:nvPr/>
          </p:nvSpPr>
          <p:spPr bwMode="auto">
            <a:xfrm>
              <a:off x="26078892" y="4078287"/>
              <a:ext cx="46038" cy="41275"/>
            </a:xfrm>
            <a:custGeom>
              <a:avLst/>
              <a:gdLst>
                <a:gd name="T0" fmla="*/ 26 w 30"/>
                <a:gd name="T1" fmla="*/ 0 h 28"/>
                <a:gd name="T2" fmla="*/ 1 w 30"/>
                <a:gd name="T3" fmla="*/ 11 h 28"/>
                <a:gd name="T4" fmla="*/ 1 w 30"/>
                <a:gd name="T5" fmla="*/ 13 h 28"/>
                <a:gd name="T6" fmla="*/ 0 w 30"/>
                <a:gd name="T7" fmla="*/ 28 h 28"/>
                <a:gd name="T8" fmla="*/ 1 w 30"/>
                <a:gd name="T9" fmla="*/ 26 h 28"/>
                <a:gd name="T10" fmla="*/ 30 w 30"/>
                <a:gd name="T11" fmla="*/ 12 h 28"/>
                <a:gd name="T12" fmla="*/ 30 w 30"/>
                <a:gd name="T13" fmla="*/ 8 h 28"/>
                <a:gd name="T14" fmla="*/ 30 w 30"/>
                <a:gd name="T15" fmla="*/ 4 h 28"/>
                <a:gd name="T16" fmla="*/ 26 w 30"/>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8">
                  <a:moveTo>
                    <a:pt x="26" y="0"/>
                  </a:moveTo>
                  <a:cubicBezTo>
                    <a:pt x="14" y="2"/>
                    <a:pt x="2" y="6"/>
                    <a:pt x="1" y="11"/>
                  </a:cubicBezTo>
                  <a:cubicBezTo>
                    <a:pt x="1" y="12"/>
                    <a:pt x="1" y="12"/>
                    <a:pt x="1" y="13"/>
                  </a:cubicBezTo>
                  <a:cubicBezTo>
                    <a:pt x="1" y="17"/>
                    <a:pt x="1" y="22"/>
                    <a:pt x="0" y="28"/>
                  </a:cubicBezTo>
                  <a:cubicBezTo>
                    <a:pt x="1" y="27"/>
                    <a:pt x="1" y="26"/>
                    <a:pt x="1" y="26"/>
                  </a:cubicBezTo>
                  <a:cubicBezTo>
                    <a:pt x="1" y="19"/>
                    <a:pt x="17" y="15"/>
                    <a:pt x="30" y="12"/>
                  </a:cubicBezTo>
                  <a:cubicBezTo>
                    <a:pt x="30" y="11"/>
                    <a:pt x="30" y="10"/>
                    <a:pt x="30" y="8"/>
                  </a:cubicBezTo>
                  <a:cubicBezTo>
                    <a:pt x="30" y="7"/>
                    <a:pt x="30" y="5"/>
                    <a:pt x="30" y="4"/>
                  </a:cubicBezTo>
                  <a:cubicBezTo>
                    <a:pt x="26" y="0"/>
                    <a:pt x="26" y="0"/>
                    <a:pt x="26" y="0"/>
                  </a:cubicBezTo>
                </a:path>
              </a:pathLst>
            </a:custGeom>
            <a:solidFill>
              <a:srgbClr val="4B4B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2" name="组合 1">
              <a:extLst>
                <a:ext uri="{FF2B5EF4-FFF2-40B4-BE49-F238E27FC236}">
                  <a16:creationId xmlns:a16="http://schemas.microsoft.com/office/drawing/2014/main" id="{66757B7C-D9B8-A0BB-1DBC-40E0A2FB1DEC}"/>
                </a:ext>
              </a:extLst>
            </p:cNvPr>
            <p:cNvGrpSpPr/>
            <p:nvPr/>
          </p:nvGrpSpPr>
          <p:grpSpPr>
            <a:xfrm>
              <a:off x="799093" y="1125240"/>
              <a:ext cx="5652836" cy="2583555"/>
              <a:chOff x="792569" y="893495"/>
              <a:chExt cx="5652836" cy="2583555"/>
            </a:xfrm>
          </p:grpSpPr>
          <p:sp>
            <p:nvSpPr>
              <p:cNvPr id="225" name="文本框 224">
                <a:extLst>
                  <a:ext uri="{FF2B5EF4-FFF2-40B4-BE49-F238E27FC236}">
                    <a16:creationId xmlns:a16="http://schemas.microsoft.com/office/drawing/2014/main" id="{774909B0-8B62-9654-6767-00AF56D0D440}"/>
                  </a:ext>
                </a:extLst>
              </p:cNvPr>
              <p:cNvSpPr txBox="1"/>
              <p:nvPr/>
            </p:nvSpPr>
            <p:spPr>
              <a:xfrm>
                <a:off x="792569" y="893495"/>
                <a:ext cx="5652836" cy="496996"/>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150000"/>
                  </a:lnSpc>
                  <a:buClr>
                    <a:srgbClr val="0070C0"/>
                  </a:buClr>
                  <a:buFont typeface="Wingdings" panose="05000000000000000000" pitchFamily="2" charset="2"/>
                  <a:buChar char="Ø"/>
                </a:pPr>
                <a:r>
                  <a:rPr lang="en-US" sz="2000" b="1" dirty="0">
                    <a:solidFill>
                      <a:srgbClr val="161616"/>
                    </a:solidFill>
                    <a:latin typeface="Segoe UI" panose="020B0502040204020203" pitchFamily="34" charset="0"/>
                  </a:rPr>
                  <a:t>T</a:t>
                </a:r>
                <a:r>
                  <a:rPr lang="en-US" sz="2000" b="1" i="0" dirty="0">
                    <a:solidFill>
                      <a:srgbClr val="161616"/>
                    </a:solidFill>
                    <a:effectLst/>
                    <a:latin typeface="Segoe UI" panose="020B0502040204020203" pitchFamily="34" charset="0"/>
                  </a:rPr>
                  <a:t>hree types of resources</a:t>
                </a:r>
                <a:endParaRPr lang="en-US" altLang="zh-CN" sz="2000" b="1" dirty="0">
                  <a:latin typeface="Arial" panose="020B0604020202020204" pitchFamily="34" charset="0"/>
                  <a:ea typeface="微软雅黑" panose="020B0503020204020204" pitchFamily="34" charset="-122"/>
                  <a:cs typeface="+mn-ea"/>
                  <a:sym typeface="+mn-lt"/>
                </a:endParaRPr>
              </a:p>
            </p:txBody>
          </p:sp>
          <p:sp>
            <p:nvSpPr>
              <p:cNvPr id="223" name="文本框 222">
                <a:extLst>
                  <a:ext uri="{FF2B5EF4-FFF2-40B4-BE49-F238E27FC236}">
                    <a16:creationId xmlns:a16="http://schemas.microsoft.com/office/drawing/2014/main" id="{F5539E40-D672-9E11-4A96-8A54EA6058DB}"/>
                  </a:ext>
                </a:extLst>
              </p:cNvPr>
              <p:cNvSpPr txBox="1"/>
              <p:nvPr/>
            </p:nvSpPr>
            <p:spPr>
              <a:xfrm>
                <a:off x="792569" y="2980054"/>
                <a:ext cx="5652836" cy="496996"/>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150000"/>
                  </a:lnSpc>
                  <a:buClr>
                    <a:srgbClr val="0070C0"/>
                  </a:buClr>
                  <a:buFont typeface="Wingdings" panose="05000000000000000000" pitchFamily="2" charset="2"/>
                  <a:buChar char="Ø"/>
                </a:pPr>
                <a:r>
                  <a:rPr lang="en-US" sz="2000" b="1" i="0" dirty="0">
                    <a:solidFill>
                      <a:srgbClr val="161616"/>
                    </a:solidFill>
                    <a:effectLst/>
                    <a:latin typeface="Segoe UI" panose="020B0502040204020203" pitchFamily="34" charset="0"/>
                  </a:rPr>
                  <a:t>Relationship Diagram(</a:t>
                </a:r>
                <a:r>
                  <a:rPr lang="en-US" altLang="zh-CN" sz="2000" dirty="0">
                    <a:solidFill>
                      <a:srgbClr val="161616"/>
                    </a:solidFill>
                    <a:latin typeface="Segoe UI" panose="020B0502040204020203" pitchFamily="34" charset="0"/>
                  </a:rPr>
                  <a:t>Flat structure</a:t>
                </a:r>
                <a:r>
                  <a:rPr lang="en-US" sz="2000" b="1" i="0" dirty="0">
                    <a:solidFill>
                      <a:srgbClr val="161616"/>
                    </a:solidFill>
                    <a:effectLst/>
                    <a:latin typeface="Segoe UI" panose="020B0502040204020203" pitchFamily="34" charset="0"/>
                  </a:rPr>
                  <a:t>)</a:t>
                </a:r>
                <a:endParaRPr lang="en-US" altLang="zh-CN" sz="2000" b="1" dirty="0">
                  <a:latin typeface="Arial" panose="020B0604020202020204" pitchFamily="34" charset="0"/>
                  <a:ea typeface="微软雅黑" panose="020B0503020204020204" pitchFamily="34" charset="-122"/>
                  <a:cs typeface="+mn-ea"/>
                  <a:sym typeface="+mn-lt"/>
                </a:endParaRPr>
              </a:p>
            </p:txBody>
          </p:sp>
          <p:sp>
            <p:nvSpPr>
              <p:cNvPr id="212" name="任意多边形: 形状 211">
                <a:extLst>
                  <a:ext uri="{FF2B5EF4-FFF2-40B4-BE49-F238E27FC236}">
                    <a16:creationId xmlns:a16="http://schemas.microsoft.com/office/drawing/2014/main" id="{5ADD2BEE-16BB-BCC4-D5C0-3CC620528505}"/>
                  </a:ext>
                </a:extLst>
              </p:cNvPr>
              <p:cNvSpPr/>
              <p:nvPr/>
            </p:nvSpPr>
            <p:spPr>
              <a:xfrm>
                <a:off x="2803789" y="2879290"/>
                <a:ext cx="40841" cy="408"/>
              </a:xfrm>
              <a:custGeom>
                <a:avLst/>
                <a:gdLst>
                  <a:gd name="connsiteX0" fmla="*/ 0 w 41744"/>
                  <a:gd name="connsiteY0" fmla="*/ 417 h 417"/>
                  <a:gd name="connsiteX1" fmla="*/ 0 w 41744"/>
                  <a:gd name="connsiteY1" fmla="*/ 417 h 417"/>
                  <a:gd name="connsiteX2" fmla="*/ 0 w 41744"/>
                  <a:gd name="connsiteY2" fmla="*/ 0 h 417"/>
                  <a:gd name="connsiteX3" fmla="*/ 0 w 41744"/>
                  <a:gd name="connsiteY3" fmla="*/ 417 h 417"/>
                </a:gdLst>
                <a:ahLst/>
                <a:cxnLst>
                  <a:cxn ang="0">
                    <a:pos x="connsiteX0" y="connsiteY0"/>
                  </a:cxn>
                  <a:cxn ang="0">
                    <a:pos x="connsiteX1" y="connsiteY1"/>
                  </a:cxn>
                  <a:cxn ang="0">
                    <a:pos x="connsiteX2" y="connsiteY2"/>
                  </a:cxn>
                  <a:cxn ang="0">
                    <a:pos x="connsiteX3" y="connsiteY3"/>
                  </a:cxn>
                </a:cxnLst>
                <a:rect l="l" t="t" r="r" b="b"/>
                <a:pathLst>
                  <a:path w="41744" h="417">
                    <a:moveTo>
                      <a:pt x="0" y="417"/>
                    </a:moveTo>
                    <a:lnTo>
                      <a:pt x="0" y="417"/>
                    </a:lnTo>
                    <a:lnTo>
                      <a:pt x="0" y="0"/>
                    </a:lnTo>
                    <a:lnTo>
                      <a:pt x="0" y="417"/>
                    </a:lnTo>
                    <a:close/>
                  </a:path>
                </a:pathLst>
              </a:custGeom>
              <a:solidFill>
                <a:srgbClr val="7BBAE6"/>
              </a:solidFill>
              <a:ln w="41742" cap="flat">
                <a:noFill/>
                <a:prstDash val="solid"/>
                <a:miter/>
              </a:ln>
            </p:spPr>
            <p:txBody>
              <a:bodyPr rtlCol="0" anchor="ctr"/>
              <a:lstStyle/>
              <a:p>
                <a:endParaRPr lang="zh-CN" altLang="en-US">
                  <a:cs typeface="+mn-ea"/>
                  <a:sym typeface="+mn-lt"/>
                </a:endParaRPr>
              </a:p>
            </p:txBody>
          </p:sp>
        </p:grpSp>
        <p:sp>
          <p:nvSpPr>
            <p:cNvPr id="3" name="文本框 2">
              <a:extLst>
                <a:ext uri="{FF2B5EF4-FFF2-40B4-BE49-F238E27FC236}">
                  <a16:creationId xmlns:a16="http://schemas.microsoft.com/office/drawing/2014/main" id="{CACF652C-ACC3-F3DA-E0F2-943E1D047708}"/>
                </a:ext>
              </a:extLst>
            </p:cNvPr>
            <p:cNvSpPr txBox="1">
              <a:spLocks/>
            </p:cNvSpPr>
            <p:nvPr/>
          </p:nvSpPr>
          <p:spPr>
            <a:xfrm>
              <a:off x="660400" y="-135660"/>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latin typeface="Arial" panose="020B0604020202020204" pitchFamily="34" charset="0"/>
                  <a:ea typeface="微软雅黑" panose="020B0503020204020204" pitchFamily="34" charset="-122"/>
                  <a:cs typeface="+mn-ea"/>
                  <a:sym typeface="+mn-lt"/>
                </a:rPr>
                <a:t>Blob Structure</a:t>
              </a:r>
              <a:endParaRPr lang="zh-CN" altLang="en-US" dirty="0">
                <a:latin typeface="Arial" panose="020B0604020202020204" pitchFamily="34" charset="0"/>
                <a:ea typeface="微软雅黑" panose="020B0503020204020204" pitchFamily="34" charset="-122"/>
                <a:cs typeface="+mn-ea"/>
                <a:sym typeface="+mn-lt"/>
              </a:endParaRPr>
            </a:p>
          </p:txBody>
        </p:sp>
      </p:grpSp>
      <p:sp>
        <p:nvSpPr>
          <p:cNvPr id="5" name="TextBox 4">
            <a:extLst>
              <a:ext uri="{FF2B5EF4-FFF2-40B4-BE49-F238E27FC236}">
                <a16:creationId xmlns:a16="http://schemas.microsoft.com/office/drawing/2014/main" id="{A4E95CEE-3096-5DE2-538A-02A489051B76}"/>
              </a:ext>
            </a:extLst>
          </p:cNvPr>
          <p:cNvSpPr txBox="1"/>
          <p:nvPr/>
        </p:nvSpPr>
        <p:spPr>
          <a:xfrm>
            <a:off x="1344170" y="1647267"/>
            <a:ext cx="5478341" cy="1287212"/>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Ø"/>
            </a:pPr>
            <a:r>
              <a:rPr lang="en-US" dirty="0">
                <a:solidFill>
                  <a:srgbClr val="161616"/>
                </a:solidFill>
                <a:latin typeface="Segoe UI" panose="020B0502040204020203" pitchFamily="34" charset="0"/>
              </a:rPr>
              <a:t>The storage account</a:t>
            </a:r>
          </a:p>
          <a:p>
            <a:pPr marL="285750" indent="-285750">
              <a:lnSpc>
                <a:spcPct val="150000"/>
              </a:lnSpc>
              <a:buClr>
                <a:srgbClr val="0070C0"/>
              </a:buClr>
              <a:buFont typeface="Wingdings" panose="05000000000000000000" pitchFamily="2" charset="2"/>
              <a:buChar char="Ø"/>
            </a:pPr>
            <a:r>
              <a:rPr lang="en-US" dirty="0">
                <a:solidFill>
                  <a:srgbClr val="161616"/>
                </a:solidFill>
                <a:latin typeface="Segoe UI" panose="020B0502040204020203" pitchFamily="34" charset="0"/>
              </a:rPr>
              <a:t>A container in the storage account</a:t>
            </a:r>
          </a:p>
          <a:p>
            <a:pPr marL="285750" indent="-285750">
              <a:lnSpc>
                <a:spcPct val="150000"/>
              </a:lnSpc>
              <a:buClr>
                <a:srgbClr val="0070C0"/>
              </a:buClr>
              <a:buFont typeface="Wingdings" panose="05000000000000000000" pitchFamily="2" charset="2"/>
              <a:buChar char="Ø"/>
            </a:pPr>
            <a:r>
              <a:rPr lang="en-US" dirty="0">
                <a:solidFill>
                  <a:srgbClr val="161616"/>
                </a:solidFill>
                <a:latin typeface="Segoe UI" panose="020B0502040204020203" pitchFamily="34" charset="0"/>
              </a:rPr>
              <a:t>A blob in a container</a:t>
            </a:r>
          </a:p>
        </p:txBody>
      </p:sp>
      <p:pic>
        <p:nvPicPr>
          <p:cNvPr id="10" name="Picture 9">
            <a:extLst>
              <a:ext uri="{FF2B5EF4-FFF2-40B4-BE49-F238E27FC236}">
                <a16:creationId xmlns:a16="http://schemas.microsoft.com/office/drawing/2014/main" id="{2708738C-C59D-4689-6572-85EDCA1988A8}"/>
              </a:ext>
            </a:extLst>
          </p:cNvPr>
          <p:cNvPicPr>
            <a:picLocks noChangeAspect="1"/>
          </p:cNvPicPr>
          <p:nvPr/>
        </p:nvPicPr>
        <p:blipFill>
          <a:blip r:embed="rId4"/>
          <a:stretch>
            <a:fillRect/>
          </a:stretch>
        </p:blipFill>
        <p:spPr>
          <a:xfrm>
            <a:off x="1041730" y="3923522"/>
            <a:ext cx="6083220" cy="2351114"/>
          </a:xfrm>
          <a:prstGeom prst="rect">
            <a:avLst/>
          </a:prstGeom>
        </p:spPr>
      </p:pic>
    </p:spTree>
    <p:custDataLst>
      <p:tags r:id="rId1"/>
    </p:custDataLst>
    <p:extLst>
      <p:ext uri="{BB962C8B-B14F-4D97-AF65-F5344CB8AC3E}">
        <p14:creationId xmlns:p14="http://schemas.microsoft.com/office/powerpoint/2010/main" val="816921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6CABBB0-12EF-2961-E7D0-85117D47F649}"/>
              </a:ext>
            </a:extLst>
          </p:cNvPr>
          <p:cNvGrpSpPr/>
          <p:nvPr/>
        </p:nvGrpSpPr>
        <p:grpSpPr>
          <a:xfrm>
            <a:off x="660400" y="-135660"/>
            <a:ext cx="25464530" cy="4679085"/>
            <a:chOff x="660400" y="-135660"/>
            <a:chExt cx="25464530" cy="4679085"/>
          </a:xfrm>
        </p:grpSpPr>
        <p:sp>
          <p:nvSpPr>
            <p:cNvPr id="166" name="任意多边形: 形状 165">
              <a:extLst>
                <a:ext uri="{FF2B5EF4-FFF2-40B4-BE49-F238E27FC236}">
                  <a16:creationId xmlns:a16="http://schemas.microsoft.com/office/drawing/2014/main" id="{1CCC2E43-D283-0DC7-9873-2448E93705F4}"/>
                </a:ext>
              </a:extLst>
            </p:cNvPr>
            <p:cNvSpPr/>
            <p:nvPr/>
          </p:nvSpPr>
          <p:spPr bwMode="auto">
            <a:xfrm>
              <a:off x="25940780" y="4186237"/>
              <a:ext cx="160338" cy="357188"/>
            </a:xfrm>
            <a:custGeom>
              <a:avLst/>
              <a:gdLst>
                <a:gd name="T0" fmla="*/ 20 w 108"/>
                <a:gd name="T1" fmla="*/ 231 h 239"/>
                <a:gd name="T2" fmla="*/ 0 w 108"/>
                <a:gd name="T3" fmla="*/ 238 h 239"/>
                <a:gd name="T4" fmla="*/ 0 w 108"/>
                <a:gd name="T5" fmla="*/ 239 h 239"/>
                <a:gd name="T6" fmla="*/ 20 w 108"/>
                <a:gd name="T7" fmla="*/ 231 h 239"/>
                <a:gd name="T8" fmla="*/ 20 w 108"/>
                <a:gd name="T9" fmla="*/ 231 h 239"/>
                <a:gd name="T10" fmla="*/ 108 w 108"/>
                <a:gd name="T11" fmla="*/ 0 h 239"/>
                <a:gd name="T12" fmla="*/ 60 w 108"/>
                <a:gd name="T13" fmla="*/ 65 h 239"/>
                <a:gd name="T14" fmla="*/ 36 w 108"/>
                <a:gd name="T15" fmla="*/ 96 h 239"/>
                <a:gd name="T16" fmla="*/ 60 w 108"/>
                <a:gd name="T17" fmla="*/ 66 h 239"/>
                <a:gd name="T18" fmla="*/ 108 w 108"/>
                <a:gd name="T19"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239">
                  <a:moveTo>
                    <a:pt x="20" y="231"/>
                  </a:moveTo>
                  <a:cubicBezTo>
                    <a:pt x="19" y="231"/>
                    <a:pt x="11" y="234"/>
                    <a:pt x="0" y="238"/>
                  </a:cubicBezTo>
                  <a:cubicBezTo>
                    <a:pt x="0" y="238"/>
                    <a:pt x="0" y="238"/>
                    <a:pt x="0" y="239"/>
                  </a:cubicBezTo>
                  <a:cubicBezTo>
                    <a:pt x="12" y="234"/>
                    <a:pt x="20" y="231"/>
                    <a:pt x="20" y="231"/>
                  </a:cubicBezTo>
                  <a:cubicBezTo>
                    <a:pt x="20" y="231"/>
                    <a:pt x="20" y="231"/>
                    <a:pt x="20" y="231"/>
                  </a:cubicBezTo>
                  <a:moveTo>
                    <a:pt x="108" y="0"/>
                  </a:moveTo>
                  <a:cubicBezTo>
                    <a:pt x="98" y="20"/>
                    <a:pt x="84" y="43"/>
                    <a:pt x="60" y="65"/>
                  </a:cubicBezTo>
                  <a:cubicBezTo>
                    <a:pt x="50" y="75"/>
                    <a:pt x="43" y="85"/>
                    <a:pt x="36" y="96"/>
                  </a:cubicBezTo>
                  <a:cubicBezTo>
                    <a:pt x="43" y="85"/>
                    <a:pt x="50" y="75"/>
                    <a:pt x="60" y="66"/>
                  </a:cubicBezTo>
                  <a:cubicBezTo>
                    <a:pt x="83" y="43"/>
                    <a:pt x="98" y="20"/>
                    <a:pt x="108"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7" name="任意多边形: 形状 176">
              <a:extLst>
                <a:ext uri="{FF2B5EF4-FFF2-40B4-BE49-F238E27FC236}">
                  <a16:creationId xmlns:a16="http://schemas.microsoft.com/office/drawing/2014/main" id="{B73B95C0-6C86-B9D1-CE35-514B1EB361EE}"/>
                </a:ext>
              </a:extLst>
            </p:cNvPr>
            <p:cNvSpPr/>
            <p:nvPr/>
          </p:nvSpPr>
          <p:spPr bwMode="auto">
            <a:xfrm>
              <a:off x="26118580" y="4078287"/>
              <a:ext cx="6350" cy="17463"/>
            </a:xfrm>
            <a:custGeom>
              <a:avLst/>
              <a:gdLst>
                <a:gd name="T0" fmla="*/ 0 w 4"/>
                <a:gd name="T1" fmla="*/ 0 h 12"/>
                <a:gd name="T2" fmla="*/ 0 w 4"/>
                <a:gd name="T3" fmla="*/ 0 h 12"/>
                <a:gd name="T4" fmla="*/ 4 w 4"/>
                <a:gd name="T5" fmla="*/ 4 h 12"/>
                <a:gd name="T6" fmla="*/ 4 w 4"/>
                <a:gd name="T7" fmla="*/ 8 h 12"/>
                <a:gd name="T8" fmla="*/ 4 w 4"/>
                <a:gd name="T9" fmla="*/ 12 h 12"/>
                <a:gd name="T10" fmla="*/ 4 w 4"/>
                <a:gd name="T11" fmla="*/ 4 h 12"/>
                <a:gd name="T12" fmla="*/ 0 w 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0" y="0"/>
                  </a:moveTo>
                  <a:cubicBezTo>
                    <a:pt x="0" y="0"/>
                    <a:pt x="0" y="0"/>
                    <a:pt x="0" y="0"/>
                  </a:cubicBezTo>
                  <a:cubicBezTo>
                    <a:pt x="4" y="4"/>
                    <a:pt x="4" y="4"/>
                    <a:pt x="4" y="4"/>
                  </a:cubicBezTo>
                  <a:cubicBezTo>
                    <a:pt x="4" y="5"/>
                    <a:pt x="4" y="7"/>
                    <a:pt x="4" y="8"/>
                  </a:cubicBezTo>
                  <a:cubicBezTo>
                    <a:pt x="4" y="10"/>
                    <a:pt x="4" y="11"/>
                    <a:pt x="4" y="12"/>
                  </a:cubicBezTo>
                  <a:cubicBezTo>
                    <a:pt x="4" y="9"/>
                    <a:pt x="4" y="7"/>
                    <a:pt x="4" y="4"/>
                  </a:cubicBezTo>
                  <a:cubicBezTo>
                    <a:pt x="0" y="0"/>
                    <a:pt x="0" y="0"/>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9" name="任意多边形: 形状 178">
              <a:extLst>
                <a:ext uri="{FF2B5EF4-FFF2-40B4-BE49-F238E27FC236}">
                  <a16:creationId xmlns:a16="http://schemas.microsoft.com/office/drawing/2014/main" id="{E60FE47A-FC23-2620-A476-C22FC48C6574}"/>
                </a:ext>
              </a:extLst>
            </p:cNvPr>
            <p:cNvSpPr/>
            <p:nvPr/>
          </p:nvSpPr>
          <p:spPr bwMode="auto">
            <a:xfrm>
              <a:off x="26118580" y="4078287"/>
              <a:ext cx="6350" cy="11113"/>
            </a:xfrm>
            <a:custGeom>
              <a:avLst/>
              <a:gdLst>
                <a:gd name="T0" fmla="*/ 0 w 4"/>
                <a:gd name="T1" fmla="*/ 0 h 8"/>
                <a:gd name="T2" fmla="*/ 0 w 4"/>
                <a:gd name="T3" fmla="*/ 0 h 8"/>
                <a:gd name="T4" fmla="*/ 4 w 4"/>
                <a:gd name="T5" fmla="*/ 4 h 8"/>
                <a:gd name="T6" fmla="*/ 4 w 4"/>
                <a:gd name="T7" fmla="*/ 8 h 8"/>
                <a:gd name="T8" fmla="*/ 4 w 4"/>
                <a:gd name="T9" fmla="*/ 4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cubicBezTo>
                    <a:pt x="0" y="0"/>
                    <a:pt x="0" y="0"/>
                    <a:pt x="0" y="0"/>
                  </a:cubicBezTo>
                  <a:cubicBezTo>
                    <a:pt x="4" y="4"/>
                    <a:pt x="4" y="4"/>
                    <a:pt x="4" y="4"/>
                  </a:cubicBezTo>
                  <a:cubicBezTo>
                    <a:pt x="4" y="5"/>
                    <a:pt x="4" y="7"/>
                    <a:pt x="4" y="8"/>
                  </a:cubicBezTo>
                  <a:cubicBezTo>
                    <a:pt x="4" y="7"/>
                    <a:pt x="4" y="5"/>
                    <a:pt x="4" y="4"/>
                  </a:cubicBezTo>
                  <a:cubicBezTo>
                    <a:pt x="0" y="0"/>
                    <a:pt x="0" y="0"/>
                    <a:pt x="0"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0" name="任意多边形: 形状 179">
              <a:extLst>
                <a:ext uri="{FF2B5EF4-FFF2-40B4-BE49-F238E27FC236}">
                  <a16:creationId xmlns:a16="http://schemas.microsoft.com/office/drawing/2014/main" id="{2086C1AA-6158-3227-B892-7D0BEABC73B2}"/>
                </a:ext>
              </a:extLst>
            </p:cNvPr>
            <p:cNvSpPr/>
            <p:nvPr/>
          </p:nvSpPr>
          <p:spPr bwMode="auto">
            <a:xfrm>
              <a:off x="26078892" y="4078287"/>
              <a:ext cx="46038" cy="41275"/>
            </a:xfrm>
            <a:custGeom>
              <a:avLst/>
              <a:gdLst>
                <a:gd name="T0" fmla="*/ 26 w 30"/>
                <a:gd name="T1" fmla="*/ 0 h 28"/>
                <a:gd name="T2" fmla="*/ 1 w 30"/>
                <a:gd name="T3" fmla="*/ 11 h 28"/>
                <a:gd name="T4" fmla="*/ 1 w 30"/>
                <a:gd name="T5" fmla="*/ 13 h 28"/>
                <a:gd name="T6" fmla="*/ 0 w 30"/>
                <a:gd name="T7" fmla="*/ 28 h 28"/>
                <a:gd name="T8" fmla="*/ 1 w 30"/>
                <a:gd name="T9" fmla="*/ 26 h 28"/>
                <a:gd name="T10" fmla="*/ 30 w 30"/>
                <a:gd name="T11" fmla="*/ 12 h 28"/>
                <a:gd name="T12" fmla="*/ 30 w 30"/>
                <a:gd name="T13" fmla="*/ 8 h 28"/>
                <a:gd name="T14" fmla="*/ 30 w 30"/>
                <a:gd name="T15" fmla="*/ 4 h 28"/>
                <a:gd name="T16" fmla="*/ 26 w 30"/>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8">
                  <a:moveTo>
                    <a:pt x="26" y="0"/>
                  </a:moveTo>
                  <a:cubicBezTo>
                    <a:pt x="14" y="2"/>
                    <a:pt x="2" y="6"/>
                    <a:pt x="1" y="11"/>
                  </a:cubicBezTo>
                  <a:cubicBezTo>
                    <a:pt x="1" y="12"/>
                    <a:pt x="1" y="12"/>
                    <a:pt x="1" y="13"/>
                  </a:cubicBezTo>
                  <a:cubicBezTo>
                    <a:pt x="1" y="17"/>
                    <a:pt x="1" y="22"/>
                    <a:pt x="0" y="28"/>
                  </a:cubicBezTo>
                  <a:cubicBezTo>
                    <a:pt x="1" y="27"/>
                    <a:pt x="1" y="26"/>
                    <a:pt x="1" y="26"/>
                  </a:cubicBezTo>
                  <a:cubicBezTo>
                    <a:pt x="1" y="19"/>
                    <a:pt x="17" y="15"/>
                    <a:pt x="30" y="12"/>
                  </a:cubicBezTo>
                  <a:cubicBezTo>
                    <a:pt x="30" y="11"/>
                    <a:pt x="30" y="10"/>
                    <a:pt x="30" y="8"/>
                  </a:cubicBezTo>
                  <a:cubicBezTo>
                    <a:pt x="30" y="7"/>
                    <a:pt x="30" y="5"/>
                    <a:pt x="30" y="4"/>
                  </a:cubicBezTo>
                  <a:cubicBezTo>
                    <a:pt x="26" y="0"/>
                    <a:pt x="26" y="0"/>
                    <a:pt x="26" y="0"/>
                  </a:cubicBezTo>
                </a:path>
              </a:pathLst>
            </a:custGeom>
            <a:solidFill>
              <a:srgbClr val="4B4B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12" name="任意多边形: 形状 211">
              <a:extLst>
                <a:ext uri="{FF2B5EF4-FFF2-40B4-BE49-F238E27FC236}">
                  <a16:creationId xmlns:a16="http://schemas.microsoft.com/office/drawing/2014/main" id="{5ADD2BEE-16BB-BCC4-D5C0-3CC620528505}"/>
                </a:ext>
              </a:extLst>
            </p:cNvPr>
            <p:cNvSpPr/>
            <p:nvPr/>
          </p:nvSpPr>
          <p:spPr>
            <a:xfrm>
              <a:off x="2810313" y="3111035"/>
              <a:ext cx="40841" cy="408"/>
            </a:xfrm>
            <a:custGeom>
              <a:avLst/>
              <a:gdLst>
                <a:gd name="connsiteX0" fmla="*/ 0 w 41744"/>
                <a:gd name="connsiteY0" fmla="*/ 417 h 417"/>
                <a:gd name="connsiteX1" fmla="*/ 0 w 41744"/>
                <a:gd name="connsiteY1" fmla="*/ 417 h 417"/>
                <a:gd name="connsiteX2" fmla="*/ 0 w 41744"/>
                <a:gd name="connsiteY2" fmla="*/ 0 h 417"/>
                <a:gd name="connsiteX3" fmla="*/ 0 w 41744"/>
                <a:gd name="connsiteY3" fmla="*/ 417 h 417"/>
              </a:gdLst>
              <a:ahLst/>
              <a:cxnLst>
                <a:cxn ang="0">
                  <a:pos x="connsiteX0" y="connsiteY0"/>
                </a:cxn>
                <a:cxn ang="0">
                  <a:pos x="connsiteX1" y="connsiteY1"/>
                </a:cxn>
                <a:cxn ang="0">
                  <a:pos x="connsiteX2" y="connsiteY2"/>
                </a:cxn>
                <a:cxn ang="0">
                  <a:pos x="connsiteX3" y="connsiteY3"/>
                </a:cxn>
              </a:cxnLst>
              <a:rect l="l" t="t" r="r" b="b"/>
              <a:pathLst>
                <a:path w="41744" h="417">
                  <a:moveTo>
                    <a:pt x="0" y="417"/>
                  </a:moveTo>
                  <a:lnTo>
                    <a:pt x="0" y="417"/>
                  </a:lnTo>
                  <a:lnTo>
                    <a:pt x="0" y="0"/>
                  </a:lnTo>
                  <a:lnTo>
                    <a:pt x="0" y="417"/>
                  </a:lnTo>
                  <a:close/>
                </a:path>
              </a:pathLst>
            </a:custGeom>
            <a:solidFill>
              <a:srgbClr val="7BBAE6"/>
            </a:solidFill>
            <a:ln w="41742" cap="flat">
              <a:noFill/>
              <a:prstDash val="solid"/>
              <a:miter/>
            </a:ln>
          </p:spPr>
          <p:txBody>
            <a:bodyPr rtlCol="0" anchor="ctr"/>
            <a:lstStyle/>
            <a:p>
              <a:endParaRPr lang="zh-CN" altLang="en-US">
                <a:cs typeface="+mn-ea"/>
                <a:sym typeface="+mn-lt"/>
              </a:endParaRPr>
            </a:p>
          </p:txBody>
        </p:sp>
        <p:sp>
          <p:nvSpPr>
            <p:cNvPr id="3" name="文本框 2">
              <a:extLst>
                <a:ext uri="{FF2B5EF4-FFF2-40B4-BE49-F238E27FC236}">
                  <a16:creationId xmlns:a16="http://schemas.microsoft.com/office/drawing/2014/main" id="{CACF652C-ACC3-F3DA-E0F2-943E1D047708}"/>
                </a:ext>
              </a:extLst>
            </p:cNvPr>
            <p:cNvSpPr txBox="1">
              <a:spLocks/>
            </p:cNvSpPr>
            <p:nvPr/>
          </p:nvSpPr>
          <p:spPr>
            <a:xfrm>
              <a:off x="660400" y="-135660"/>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latin typeface="Arial" panose="020B0604020202020204" pitchFamily="34" charset="0"/>
                  <a:ea typeface="微软雅黑" panose="020B0503020204020204" pitchFamily="34" charset="-122"/>
                  <a:cs typeface="+mn-ea"/>
                  <a:sym typeface="+mn-lt"/>
                </a:rPr>
                <a:t>Three Types of Blob Storage</a:t>
              </a:r>
              <a:endParaRPr lang="zh-CN" altLang="en-US" dirty="0">
                <a:latin typeface="Arial" panose="020B0604020202020204" pitchFamily="34" charset="0"/>
                <a:ea typeface="微软雅黑" panose="020B0503020204020204" pitchFamily="34" charset="-122"/>
                <a:cs typeface="+mn-ea"/>
                <a:sym typeface="+mn-lt"/>
              </a:endParaRPr>
            </a:p>
          </p:txBody>
        </p:sp>
      </p:grpSp>
      <p:pic>
        <p:nvPicPr>
          <p:cNvPr id="11" name="Picture 10">
            <a:extLst>
              <a:ext uri="{FF2B5EF4-FFF2-40B4-BE49-F238E27FC236}">
                <a16:creationId xmlns:a16="http://schemas.microsoft.com/office/drawing/2014/main" id="{57C420BC-A342-634F-9DB9-86EA5921A8F9}"/>
              </a:ext>
            </a:extLst>
          </p:cNvPr>
          <p:cNvPicPr>
            <a:picLocks noChangeAspect="1"/>
          </p:cNvPicPr>
          <p:nvPr/>
        </p:nvPicPr>
        <p:blipFill>
          <a:blip r:embed="rId4"/>
          <a:stretch>
            <a:fillRect/>
          </a:stretch>
        </p:blipFill>
        <p:spPr>
          <a:xfrm>
            <a:off x="8275116" y="1323975"/>
            <a:ext cx="3495675" cy="3219450"/>
          </a:xfrm>
          <a:prstGeom prst="rect">
            <a:avLst/>
          </a:prstGeom>
        </p:spPr>
      </p:pic>
      <p:sp>
        <p:nvSpPr>
          <p:cNvPr id="2" name="TextBox 1">
            <a:extLst>
              <a:ext uri="{FF2B5EF4-FFF2-40B4-BE49-F238E27FC236}">
                <a16:creationId xmlns:a16="http://schemas.microsoft.com/office/drawing/2014/main" id="{A2AC2018-F6AE-DB90-B0AD-6A06C2622F98}"/>
              </a:ext>
            </a:extLst>
          </p:cNvPr>
          <p:cNvSpPr txBox="1"/>
          <p:nvPr/>
        </p:nvSpPr>
        <p:spPr>
          <a:xfrm>
            <a:off x="660400" y="1436914"/>
            <a:ext cx="7331694" cy="4749698"/>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en-US" b="1" dirty="0">
                <a:solidFill>
                  <a:srgbClr val="161616"/>
                </a:solidFill>
                <a:latin typeface="Segoe UI" panose="020B0502040204020203" pitchFamily="34" charset="0"/>
              </a:rPr>
              <a:t>Block blobs</a:t>
            </a:r>
          </a:p>
          <a:p>
            <a:pPr marL="285750" indent="-285750">
              <a:lnSpc>
                <a:spcPct val="150000"/>
              </a:lnSpc>
              <a:buClr>
                <a:srgbClr val="0070C0"/>
              </a:buClr>
              <a:buFont typeface="Wingdings" panose="05000000000000000000" pitchFamily="2" charset="2"/>
              <a:buChar char="§"/>
            </a:pPr>
            <a:r>
              <a:rPr lang="en-US" b="1" dirty="0">
                <a:solidFill>
                  <a:srgbClr val="161616"/>
                </a:solidFill>
                <a:latin typeface="Segoe UI" panose="020B0502040204020203" pitchFamily="34" charset="0"/>
              </a:rPr>
              <a:t>              </a:t>
            </a:r>
            <a:r>
              <a:rPr lang="en-US" dirty="0">
                <a:solidFill>
                  <a:srgbClr val="161616"/>
                </a:solidFill>
                <a:latin typeface="Segoe UI" panose="020B0502040204020203" pitchFamily="34" charset="0"/>
              </a:rPr>
              <a:t>Doesn’t use random read and write operations.</a:t>
            </a:r>
          </a:p>
          <a:p>
            <a:pPr marL="285750" indent="-285750">
              <a:lnSpc>
                <a:spcPct val="150000"/>
              </a:lnSpc>
              <a:buClr>
                <a:srgbClr val="0070C0"/>
              </a:buClr>
              <a:buFont typeface="Wingdings" panose="05000000000000000000" pitchFamily="2" charset="2"/>
              <a:buChar char="§"/>
            </a:pPr>
            <a:r>
              <a:rPr lang="en-US" dirty="0">
                <a:solidFill>
                  <a:srgbClr val="161616"/>
                </a:solidFill>
                <a:latin typeface="Segoe UI" panose="020B0502040204020203" pitchFamily="34" charset="0"/>
              </a:rPr>
              <a:t>               Files that are read from beginning to end.</a:t>
            </a:r>
          </a:p>
          <a:p>
            <a:pPr marL="285750" indent="-285750">
              <a:lnSpc>
                <a:spcPct val="150000"/>
              </a:lnSpc>
              <a:buClr>
                <a:srgbClr val="0070C0"/>
              </a:buClr>
              <a:buFont typeface="Wingdings" panose="05000000000000000000" pitchFamily="2" charset="2"/>
              <a:buChar char="§"/>
            </a:pPr>
            <a:r>
              <a:rPr lang="en-US" dirty="0">
                <a:solidFill>
                  <a:srgbClr val="161616"/>
                </a:solidFill>
                <a:latin typeface="Segoe UI" panose="020B0502040204020203" pitchFamily="34" charset="0"/>
              </a:rPr>
              <a:t>               Such as media files or image files for websites</a:t>
            </a:r>
          </a:p>
          <a:p>
            <a:pPr>
              <a:buClr>
                <a:srgbClr val="0070C0"/>
              </a:buClr>
            </a:pPr>
            <a:r>
              <a:rPr lang="en-US" b="1" dirty="0">
                <a:solidFill>
                  <a:srgbClr val="161616"/>
                </a:solidFill>
                <a:latin typeface="Segoe UI" panose="020B0502040204020203" pitchFamily="34" charset="0"/>
              </a:rPr>
              <a:t>               </a:t>
            </a:r>
          </a:p>
          <a:p>
            <a:pPr marL="285750" indent="-285750">
              <a:buClr>
                <a:srgbClr val="0070C0"/>
              </a:buClr>
              <a:buFont typeface="Wingdings" panose="05000000000000000000" pitchFamily="2" charset="2"/>
              <a:buChar char="Ø"/>
            </a:pPr>
            <a:r>
              <a:rPr lang="en-US" b="1" dirty="0">
                <a:solidFill>
                  <a:srgbClr val="161616"/>
                </a:solidFill>
                <a:latin typeface="Segoe UI" panose="020B0502040204020203" pitchFamily="34" charset="0"/>
              </a:rPr>
              <a:t>Page blobs</a:t>
            </a:r>
          </a:p>
          <a:p>
            <a:pPr marL="285750" indent="-285750">
              <a:lnSpc>
                <a:spcPct val="150000"/>
              </a:lnSpc>
              <a:buClr>
                <a:srgbClr val="0070C0"/>
              </a:buClr>
              <a:buFont typeface="Wingdings" panose="05000000000000000000" pitchFamily="2" charset="2"/>
              <a:buChar char="§"/>
            </a:pPr>
            <a:r>
              <a:rPr lang="en-US" b="1" dirty="0">
                <a:solidFill>
                  <a:srgbClr val="161616"/>
                </a:solidFill>
                <a:latin typeface="Segoe UI" panose="020B0502040204020203" pitchFamily="34" charset="0"/>
              </a:rPr>
              <a:t>                </a:t>
            </a:r>
            <a:r>
              <a:rPr lang="en-US" dirty="0">
                <a:solidFill>
                  <a:srgbClr val="161616"/>
                </a:solidFill>
                <a:latin typeface="Segoe UI" panose="020B0502040204020203" pitchFamily="34" charset="0"/>
              </a:rPr>
              <a:t>Optimized for random read and write operations.</a:t>
            </a:r>
          </a:p>
          <a:p>
            <a:pPr marL="285750" indent="-285750">
              <a:lnSpc>
                <a:spcPct val="150000"/>
              </a:lnSpc>
              <a:buClr>
                <a:srgbClr val="0070C0"/>
              </a:buClr>
              <a:buFont typeface="Wingdings" panose="05000000000000000000" pitchFamily="2" charset="2"/>
              <a:buChar char="§"/>
            </a:pPr>
            <a:r>
              <a:rPr lang="en-US" dirty="0">
                <a:solidFill>
                  <a:srgbClr val="161616"/>
                </a:solidFill>
                <a:latin typeface="Segoe UI" panose="020B0502040204020203" pitchFamily="34" charset="0"/>
              </a:rPr>
              <a:t>                 Provide </a:t>
            </a:r>
            <a:r>
              <a:rPr lang="en-US" altLang="zh-CN" dirty="0">
                <a:solidFill>
                  <a:srgbClr val="161616"/>
                </a:solidFill>
                <a:latin typeface="Segoe UI" panose="020B0502040204020203" pitchFamily="34" charset="0"/>
              </a:rPr>
              <a:t>durable</a:t>
            </a:r>
            <a:r>
              <a:rPr lang="zh-CN" altLang="en-US" dirty="0">
                <a:solidFill>
                  <a:srgbClr val="161616"/>
                </a:solidFill>
                <a:latin typeface="Segoe UI" panose="020B0502040204020203" pitchFamily="34" charset="0"/>
              </a:rPr>
              <a:t> </a:t>
            </a:r>
            <a:r>
              <a:rPr lang="en-US" altLang="zh-CN" dirty="0">
                <a:solidFill>
                  <a:srgbClr val="161616"/>
                </a:solidFill>
                <a:latin typeface="Segoe UI" panose="020B0502040204020203" pitchFamily="34" charset="0"/>
              </a:rPr>
              <a:t>disks for Azure Virtual Machines.</a:t>
            </a:r>
            <a:endParaRPr lang="en-US" dirty="0">
              <a:solidFill>
                <a:srgbClr val="161616"/>
              </a:solidFill>
              <a:latin typeface="Segoe UI" panose="020B0502040204020203" pitchFamily="34" charset="0"/>
            </a:endParaRPr>
          </a:p>
          <a:p>
            <a:pPr>
              <a:buClr>
                <a:srgbClr val="0070C0"/>
              </a:buClr>
            </a:pPr>
            <a:endParaRPr lang="en-US" b="1" dirty="0">
              <a:solidFill>
                <a:srgbClr val="161616"/>
              </a:solidFill>
              <a:latin typeface="Segoe UI" panose="020B0502040204020203" pitchFamily="34" charset="0"/>
            </a:endParaRPr>
          </a:p>
          <a:p>
            <a:pPr marL="285750" indent="-285750">
              <a:buClr>
                <a:srgbClr val="0070C0"/>
              </a:buClr>
              <a:buFont typeface="Wingdings" panose="05000000000000000000" pitchFamily="2" charset="2"/>
              <a:buChar char="Ø"/>
            </a:pPr>
            <a:r>
              <a:rPr lang="en-US" b="1" i="0" dirty="0">
                <a:solidFill>
                  <a:srgbClr val="161616"/>
                </a:solidFill>
                <a:effectLst/>
                <a:latin typeface="Segoe UI" panose="020B0502040204020203" pitchFamily="34" charset="0"/>
              </a:rPr>
              <a:t>Append</a:t>
            </a:r>
            <a:r>
              <a:rPr lang="en-US" b="1" dirty="0">
                <a:solidFill>
                  <a:srgbClr val="161616"/>
                </a:solidFill>
                <a:latin typeface="Segoe UI" panose="020B0502040204020203" pitchFamily="34" charset="0"/>
              </a:rPr>
              <a:t> blobs</a:t>
            </a:r>
          </a:p>
          <a:p>
            <a:pPr marL="285750" indent="-285750">
              <a:lnSpc>
                <a:spcPct val="150000"/>
              </a:lnSpc>
              <a:buClr>
                <a:srgbClr val="0070C0"/>
              </a:buClr>
              <a:buFont typeface="Wingdings" panose="05000000000000000000" pitchFamily="2" charset="2"/>
              <a:buChar char="§"/>
            </a:pPr>
            <a:r>
              <a:rPr lang="en-US" b="1" dirty="0">
                <a:solidFill>
                  <a:srgbClr val="161616"/>
                </a:solidFill>
                <a:latin typeface="Segoe UI" panose="020B0502040204020203" pitchFamily="34" charset="0"/>
              </a:rPr>
              <a:t>                 </a:t>
            </a:r>
            <a:r>
              <a:rPr lang="en-US" dirty="0">
                <a:solidFill>
                  <a:srgbClr val="161616"/>
                </a:solidFill>
                <a:latin typeface="Segoe UI" panose="020B0502040204020203" pitchFamily="34" charset="0"/>
              </a:rPr>
              <a:t>Optimized for a</a:t>
            </a:r>
            <a:r>
              <a:rPr lang="en-US" i="0" dirty="0">
                <a:solidFill>
                  <a:srgbClr val="161616"/>
                </a:solidFill>
                <a:effectLst/>
                <a:latin typeface="Segoe UI" panose="020B0502040204020203" pitchFamily="34" charset="0"/>
              </a:rPr>
              <a:t>ppend </a:t>
            </a:r>
            <a:r>
              <a:rPr lang="en-US" dirty="0">
                <a:solidFill>
                  <a:srgbClr val="161616"/>
                </a:solidFill>
                <a:latin typeface="Segoe UI" panose="020B0502040204020203" pitchFamily="34" charset="0"/>
              </a:rPr>
              <a:t>operations.  e.g. L</a:t>
            </a:r>
            <a:r>
              <a:rPr lang="en-US" altLang="zh-CN" dirty="0">
                <a:solidFill>
                  <a:srgbClr val="161616"/>
                </a:solidFill>
                <a:latin typeface="Segoe UI" panose="020B0502040204020203" pitchFamily="34" charset="0"/>
              </a:rPr>
              <a:t>ogs</a:t>
            </a:r>
          </a:p>
          <a:p>
            <a:pPr marL="285750" indent="-285750">
              <a:lnSpc>
                <a:spcPct val="150000"/>
              </a:lnSpc>
              <a:buClr>
                <a:srgbClr val="0070C0"/>
              </a:buClr>
              <a:buFont typeface="Wingdings" panose="05000000000000000000" pitchFamily="2" charset="2"/>
              <a:buChar char="§"/>
            </a:pPr>
            <a:r>
              <a:rPr lang="en-US" dirty="0">
                <a:solidFill>
                  <a:srgbClr val="161616"/>
                </a:solidFill>
                <a:latin typeface="Segoe UI" panose="020B0502040204020203" pitchFamily="34" charset="0"/>
              </a:rPr>
              <a:t>                  Modify, </a:t>
            </a:r>
            <a:r>
              <a:rPr lang="en-US" altLang="zh-CN" dirty="0">
                <a:solidFill>
                  <a:srgbClr val="161616"/>
                </a:solidFill>
                <a:latin typeface="Segoe UI" panose="020B0502040204020203" pitchFamily="34" charset="0"/>
              </a:rPr>
              <a:t>added to the end of the blob only.</a:t>
            </a:r>
          </a:p>
          <a:p>
            <a:pPr marL="285750" indent="-285750">
              <a:lnSpc>
                <a:spcPct val="150000"/>
              </a:lnSpc>
              <a:buClr>
                <a:srgbClr val="0070C0"/>
              </a:buClr>
              <a:buFont typeface="Wingdings" panose="05000000000000000000" pitchFamily="2" charset="2"/>
              <a:buChar char="§"/>
            </a:pPr>
            <a:r>
              <a:rPr lang="en-US" dirty="0">
                <a:solidFill>
                  <a:srgbClr val="161616"/>
                </a:solidFill>
                <a:latin typeface="Segoe UI" panose="020B0502040204020203" pitchFamily="34" charset="0"/>
              </a:rPr>
              <a:t>                  Update, delete for existing blocks is not supported.</a:t>
            </a:r>
          </a:p>
        </p:txBody>
      </p:sp>
    </p:spTree>
    <p:custDataLst>
      <p:tags r:id="rId1"/>
    </p:custDataLst>
    <p:extLst>
      <p:ext uri="{BB962C8B-B14F-4D97-AF65-F5344CB8AC3E}">
        <p14:creationId xmlns:p14="http://schemas.microsoft.com/office/powerpoint/2010/main" val="1959588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48F95124-A6F5-FC87-D101-D6225A81665B}"/>
              </a:ext>
            </a:extLst>
          </p:cNvPr>
          <p:cNvSpPr txBox="1">
            <a:spLocks/>
          </p:cNvSpPr>
          <p:nvPr/>
        </p:nvSpPr>
        <p:spPr>
          <a:xfrm>
            <a:off x="362945" y="0"/>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b="1" i="0" dirty="0">
                <a:solidFill>
                  <a:srgbClr val="161616"/>
                </a:solidFill>
                <a:effectLst/>
                <a:latin typeface="Segoe UI" panose="020B0502040204020203" pitchFamily="34" charset="0"/>
              </a:rPr>
              <a:t>Create a container</a:t>
            </a:r>
          </a:p>
          <a:p>
            <a:endParaRPr lang="zh-CN" altLang="en-US" dirty="0">
              <a:latin typeface="Arial" panose="020B0604020202020204" pitchFamily="34" charset="0"/>
              <a:ea typeface="微软雅黑" panose="020B0503020204020204" pitchFamily="34" charset="-122"/>
              <a:cs typeface="+mn-ea"/>
              <a:sym typeface="+mn-lt"/>
            </a:endParaRPr>
          </a:p>
        </p:txBody>
      </p:sp>
      <p:pic>
        <p:nvPicPr>
          <p:cNvPr id="4" name="Picture 3">
            <a:extLst>
              <a:ext uri="{FF2B5EF4-FFF2-40B4-BE49-F238E27FC236}">
                <a16:creationId xmlns:a16="http://schemas.microsoft.com/office/drawing/2014/main" id="{987EC8A8-EA02-784E-2628-0F8AD83880F7}"/>
              </a:ext>
            </a:extLst>
          </p:cNvPr>
          <p:cNvPicPr>
            <a:picLocks noChangeAspect="1"/>
          </p:cNvPicPr>
          <p:nvPr/>
        </p:nvPicPr>
        <p:blipFill>
          <a:blip r:embed="rId2"/>
          <a:stretch>
            <a:fillRect/>
          </a:stretch>
        </p:blipFill>
        <p:spPr>
          <a:xfrm>
            <a:off x="208709" y="1028700"/>
            <a:ext cx="7996396" cy="4764795"/>
          </a:xfrm>
          <a:prstGeom prst="rect">
            <a:avLst/>
          </a:prstGeom>
        </p:spPr>
      </p:pic>
      <p:sp>
        <p:nvSpPr>
          <p:cNvPr id="5" name="TextBox 4">
            <a:extLst>
              <a:ext uri="{FF2B5EF4-FFF2-40B4-BE49-F238E27FC236}">
                <a16:creationId xmlns:a16="http://schemas.microsoft.com/office/drawing/2014/main" id="{1006FE4D-C799-2F2E-59FC-D87343035832}"/>
              </a:ext>
            </a:extLst>
          </p:cNvPr>
          <p:cNvSpPr txBox="1"/>
          <p:nvPr/>
        </p:nvSpPr>
        <p:spPr>
          <a:xfrm>
            <a:off x="8284073" y="1065882"/>
            <a:ext cx="3590887" cy="2339102"/>
          </a:xfrm>
          <a:prstGeom prst="rect">
            <a:avLst/>
          </a:prstGeom>
          <a:noFill/>
        </p:spPr>
        <p:txBody>
          <a:bodyPr wrap="square" rtlCol="0">
            <a:spAutoFit/>
          </a:bodyPr>
          <a:lstStyle/>
          <a:p>
            <a:pPr>
              <a:buClr>
                <a:srgbClr val="0070C0"/>
              </a:buClr>
            </a:pPr>
            <a:r>
              <a:rPr lang="en-US" b="1" dirty="0">
                <a:solidFill>
                  <a:srgbClr val="161616"/>
                </a:solidFill>
                <a:latin typeface="Segoe UI" panose="020B0502040204020203" pitchFamily="34" charset="0"/>
              </a:rPr>
              <a:t>Steps:</a:t>
            </a:r>
          </a:p>
          <a:p>
            <a:pPr>
              <a:buClr>
                <a:srgbClr val="0070C0"/>
              </a:buClr>
            </a:pPr>
            <a:endParaRPr lang="en-US" sz="1600" dirty="0">
              <a:solidFill>
                <a:srgbClr val="161616"/>
              </a:solidFill>
              <a:latin typeface="Segoe UI" panose="020B0502040204020203" pitchFamily="34" charset="0"/>
            </a:endParaRPr>
          </a:p>
          <a:p>
            <a:pPr marL="285750" indent="-285750">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I</a:t>
            </a:r>
            <a:r>
              <a:rPr lang="en-US" sz="1600" b="0" i="0" dirty="0">
                <a:solidFill>
                  <a:srgbClr val="161616"/>
                </a:solidFill>
                <a:effectLst/>
                <a:latin typeface="Segoe UI" panose="020B0502040204020203" pitchFamily="34" charset="0"/>
              </a:rPr>
              <a:t>n the Azure portal</a:t>
            </a:r>
          </a:p>
          <a:p>
            <a:pPr marL="285750" indent="-285750">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Scroll to the </a:t>
            </a:r>
            <a:r>
              <a:rPr lang="en-US" sz="1600" b="1" i="0" dirty="0">
                <a:solidFill>
                  <a:srgbClr val="161616"/>
                </a:solidFill>
                <a:effectLst/>
                <a:latin typeface="Segoe UI" panose="020B0502040204020203" pitchFamily="34" charset="0"/>
              </a:rPr>
              <a:t>Data storage</a:t>
            </a:r>
            <a:r>
              <a:rPr lang="en-US" sz="1600" b="0" i="0" dirty="0">
                <a:solidFill>
                  <a:srgbClr val="161616"/>
                </a:solidFill>
                <a:effectLst/>
                <a:latin typeface="Segoe UI" panose="020B0502040204020203" pitchFamily="34" charset="0"/>
              </a:rPr>
              <a:t> section</a:t>
            </a:r>
          </a:p>
          <a:p>
            <a:pPr marL="285750" indent="-285750">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Select </a:t>
            </a:r>
            <a:r>
              <a:rPr lang="en-US" sz="1600" b="1" i="0" dirty="0">
                <a:solidFill>
                  <a:srgbClr val="161616"/>
                </a:solidFill>
                <a:effectLst/>
                <a:latin typeface="Segoe UI" panose="020B0502040204020203" pitchFamily="34" charset="0"/>
              </a:rPr>
              <a:t>Containers</a:t>
            </a:r>
          </a:p>
          <a:p>
            <a:pPr marL="285750" indent="-285750">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Select the </a:t>
            </a:r>
            <a:r>
              <a:rPr lang="en-US" sz="1600" b="1" i="0" dirty="0">
                <a:solidFill>
                  <a:srgbClr val="161616"/>
                </a:solidFill>
                <a:effectLst/>
                <a:latin typeface="Segoe UI" panose="020B0502040204020203" pitchFamily="34" charset="0"/>
              </a:rPr>
              <a:t>+ Container</a:t>
            </a:r>
            <a:r>
              <a:rPr lang="en-US" sz="1600" b="0" i="0" dirty="0">
                <a:solidFill>
                  <a:srgbClr val="161616"/>
                </a:solidFill>
                <a:effectLst/>
                <a:latin typeface="Segoe UI" panose="020B0502040204020203" pitchFamily="34" charset="0"/>
              </a:rPr>
              <a:t> button</a:t>
            </a:r>
            <a:endParaRPr lang="en-US" sz="1600" b="1" dirty="0">
              <a:solidFill>
                <a:srgbClr val="161616"/>
              </a:solidFill>
              <a:latin typeface="Segoe UI" panose="020B0502040204020203" pitchFamily="34" charset="0"/>
            </a:endParaRPr>
          </a:p>
          <a:p>
            <a:pPr marL="285750" indent="-285750">
              <a:buClr>
                <a:srgbClr val="0070C0"/>
              </a:buClr>
              <a:buFont typeface="Wingdings" panose="05000000000000000000" pitchFamily="2" charset="2"/>
              <a:buChar char="Ø"/>
            </a:pPr>
            <a:r>
              <a:rPr lang="en-US" sz="1600" b="0" i="0" dirty="0">
                <a:solidFill>
                  <a:srgbClr val="161616"/>
                </a:solidFill>
                <a:effectLst/>
                <a:highlight>
                  <a:srgbClr val="00FFFF"/>
                </a:highlight>
                <a:latin typeface="Segoe UI" panose="020B0502040204020203" pitchFamily="34" charset="0"/>
              </a:rPr>
              <a:t>Set the level of anonymous access</a:t>
            </a:r>
          </a:p>
          <a:p>
            <a:pPr>
              <a:buClr>
                <a:srgbClr val="0070C0"/>
              </a:buClr>
            </a:pPr>
            <a:r>
              <a:rPr lang="en-US" sz="1600" dirty="0">
                <a:solidFill>
                  <a:srgbClr val="161616"/>
                </a:solidFill>
                <a:highlight>
                  <a:srgbClr val="00FFFF"/>
                </a:highlight>
                <a:latin typeface="Segoe UI" panose="020B0502040204020203" pitchFamily="34" charset="0"/>
              </a:rPr>
              <a:t>     (</a:t>
            </a:r>
            <a:r>
              <a:rPr lang="en-US" sz="1600" b="0" i="0" dirty="0">
                <a:solidFill>
                  <a:srgbClr val="161616"/>
                </a:solidFill>
                <a:effectLst/>
                <a:highlight>
                  <a:srgbClr val="00FFFF"/>
                </a:highlight>
                <a:latin typeface="Segoe UI" panose="020B0502040204020203" pitchFamily="34" charset="0"/>
              </a:rPr>
              <a:t>default level is </a:t>
            </a:r>
            <a:r>
              <a:rPr lang="en-US" sz="1600" b="1" i="0" dirty="0">
                <a:solidFill>
                  <a:srgbClr val="161616"/>
                </a:solidFill>
                <a:effectLst/>
                <a:highlight>
                  <a:srgbClr val="00FFFF"/>
                </a:highlight>
                <a:latin typeface="Segoe UI" panose="020B0502040204020203" pitchFamily="34" charset="0"/>
              </a:rPr>
              <a:t>Private</a:t>
            </a:r>
            <a:r>
              <a:rPr lang="en-US" sz="1600" dirty="0">
                <a:solidFill>
                  <a:srgbClr val="161616"/>
                </a:solidFill>
                <a:highlight>
                  <a:srgbClr val="00FFFF"/>
                </a:highlight>
                <a:latin typeface="Segoe UI" panose="020B0502040204020203" pitchFamily="34" charset="0"/>
              </a:rPr>
              <a:t>)</a:t>
            </a:r>
            <a:endParaRPr lang="en-US" sz="1600" b="1" i="0" dirty="0">
              <a:solidFill>
                <a:srgbClr val="161616"/>
              </a:solidFill>
              <a:effectLst/>
              <a:highlight>
                <a:srgbClr val="00FFFF"/>
              </a:highlight>
              <a:latin typeface="Segoe UI" panose="020B0502040204020203" pitchFamily="34" charset="0"/>
            </a:endParaRPr>
          </a:p>
          <a:p>
            <a:pPr marL="285750" indent="-285750">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Select </a:t>
            </a:r>
            <a:r>
              <a:rPr lang="en-US" sz="1600" b="1" i="0" dirty="0">
                <a:solidFill>
                  <a:srgbClr val="161616"/>
                </a:solidFill>
                <a:effectLst/>
                <a:latin typeface="Segoe UI" panose="020B0502040204020203" pitchFamily="34" charset="0"/>
              </a:rPr>
              <a:t>Create</a:t>
            </a:r>
            <a:endParaRPr lang="en-US" sz="1600" dirty="0"/>
          </a:p>
        </p:txBody>
      </p:sp>
      <p:sp>
        <p:nvSpPr>
          <p:cNvPr id="6" name="TextBox 5">
            <a:extLst>
              <a:ext uri="{FF2B5EF4-FFF2-40B4-BE49-F238E27FC236}">
                <a16:creationId xmlns:a16="http://schemas.microsoft.com/office/drawing/2014/main" id="{11B7F7ED-E71A-3F89-8AF2-52560696ACBF}"/>
              </a:ext>
            </a:extLst>
          </p:cNvPr>
          <p:cNvSpPr txBox="1"/>
          <p:nvPr/>
        </p:nvSpPr>
        <p:spPr>
          <a:xfrm>
            <a:off x="8284073" y="3950225"/>
            <a:ext cx="3907927" cy="1631216"/>
          </a:xfrm>
          <a:prstGeom prst="rect">
            <a:avLst/>
          </a:prstGeom>
          <a:noFill/>
        </p:spPr>
        <p:txBody>
          <a:bodyPr wrap="square" rtlCol="0">
            <a:spAutoFit/>
          </a:bodyPr>
          <a:lstStyle/>
          <a:p>
            <a:pPr>
              <a:buClr>
                <a:srgbClr val="0070C0"/>
              </a:buClr>
            </a:pPr>
            <a:r>
              <a:rPr lang="en-US" b="1" dirty="0">
                <a:solidFill>
                  <a:srgbClr val="161616"/>
                </a:solidFill>
                <a:latin typeface="Segoe UI" panose="020B0502040204020203" pitchFamily="34" charset="0"/>
              </a:rPr>
              <a:t>Naming conventions:</a:t>
            </a:r>
          </a:p>
          <a:p>
            <a:pPr>
              <a:buClr>
                <a:srgbClr val="0070C0"/>
              </a:buClr>
            </a:pPr>
            <a:endParaRPr lang="en-US" sz="1600" dirty="0">
              <a:solidFill>
                <a:srgbClr val="161616"/>
              </a:solidFill>
              <a:latin typeface="Segoe UI" panose="020B0502040204020203" pitchFamily="34" charset="0"/>
            </a:endParaRPr>
          </a:p>
          <a:p>
            <a:pPr marL="285750" indent="-285750">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must be lowercase</a:t>
            </a:r>
          </a:p>
          <a:p>
            <a:pPr marL="285750" indent="-285750">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must start with a letter or number</a:t>
            </a:r>
          </a:p>
          <a:p>
            <a:pPr marL="285750" indent="-285750">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only letters, numbers, and the dash (-)</a:t>
            </a:r>
          </a:p>
          <a:p>
            <a:pPr marL="285750" indent="-285750">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3 through 63 characters long</a:t>
            </a:r>
          </a:p>
        </p:txBody>
      </p:sp>
    </p:spTree>
    <p:extLst>
      <p:ext uri="{BB962C8B-B14F-4D97-AF65-F5344CB8AC3E}">
        <p14:creationId xmlns:p14="http://schemas.microsoft.com/office/powerpoint/2010/main" val="3383380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a:extLst>
              <a:ext uri="{FF2B5EF4-FFF2-40B4-BE49-F238E27FC236}">
                <a16:creationId xmlns:a16="http://schemas.microsoft.com/office/drawing/2014/main" id="{5695F9CA-FC5F-B280-764D-76BBD21A88B3}"/>
              </a:ext>
            </a:extLst>
          </p:cNvPr>
          <p:cNvSpPr txBox="1">
            <a:spLocks/>
          </p:cNvSpPr>
          <p:nvPr/>
        </p:nvSpPr>
        <p:spPr>
          <a:xfrm>
            <a:off x="351928" y="77118"/>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pPr algn="l"/>
            <a:r>
              <a:rPr lang="en-US" b="1" i="0" dirty="0">
                <a:solidFill>
                  <a:srgbClr val="161616"/>
                </a:solidFill>
                <a:effectLst/>
                <a:latin typeface="Segoe UI" panose="020B0502040204020203" pitchFamily="34" charset="0"/>
              </a:rPr>
              <a:t>Upload a block blob</a:t>
            </a:r>
          </a:p>
          <a:p>
            <a:endParaRPr lang="zh-CN" altLang="en-US" dirty="0">
              <a:latin typeface="Arial" panose="020B0604020202020204" pitchFamily="34" charset="0"/>
              <a:ea typeface="微软雅黑" panose="020B0503020204020204" pitchFamily="34" charset="-122"/>
              <a:cs typeface="+mn-ea"/>
              <a:sym typeface="+mn-lt"/>
            </a:endParaRPr>
          </a:p>
        </p:txBody>
      </p:sp>
      <p:pic>
        <p:nvPicPr>
          <p:cNvPr id="6" name="Picture 5">
            <a:extLst>
              <a:ext uri="{FF2B5EF4-FFF2-40B4-BE49-F238E27FC236}">
                <a16:creationId xmlns:a16="http://schemas.microsoft.com/office/drawing/2014/main" id="{54D3695B-E37C-0F6E-494A-B9BAC4C55656}"/>
              </a:ext>
            </a:extLst>
          </p:cNvPr>
          <p:cNvPicPr>
            <a:picLocks noChangeAspect="1"/>
          </p:cNvPicPr>
          <p:nvPr/>
        </p:nvPicPr>
        <p:blipFill>
          <a:blip r:embed="rId2"/>
          <a:stretch>
            <a:fillRect/>
          </a:stretch>
        </p:blipFill>
        <p:spPr>
          <a:xfrm>
            <a:off x="351928" y="1042471"/>
            <a:ext cx="3995483" cy="5348688"/>
          </a:xfrm>
          <a:prstGeom prst="rect">
            <a:avLst/>
          </a:prstGeom>
        </p:spPr>
      </p:pic>
      <p:sp>
        <p:nvSpPr>
          <p:cNvPr id="7" name="TextBox 6">
            <a:extLst>
              <a:ext uri="{FF2B5EF4-FFF2-40B4-BE49-F238E27FC236}">
                <a16:creationId xmlns:a16="http://schemas.microsoft.com/office/drawing/2014/main" id="{E5A2E2C1-8753-E086-9DE3-D500BE9AD822}"/>
              </a:ext>
            </a:extLst>
          </p:cNvPr>
          <p:cNvSpPr txBox="1"/>
          <p:nvPr/>
        </p:nvSpPr>
        <p:spPr>
          <a:xfrm>
            <a:off x="5684704" y="1042471"/>
            <a:ext cx="5805889" cy="1631216"/>
          </a:xfrm>
          <a:prstGeom prst="rect">
            <a:avLst/>
          </a:prstGeom>
          <a:noFill/>
        </p:spPr>
        <p:txBody>
          <a:bodyPr wrap="square" rtlCol="0">
            <a:spAutoFit/>
          </a:bodyPr>
          <a:lstStyle/>
          <a:p>
            <a:r>
              <a:rPr lang="en-US" b="1" dirty="0">
                <a:solidFill>
                  <a:srgbClr val="161616"/>
                </a:solidFill>
                <a:latin typeface="Segoe UI" panose="020B0502040204020203" pitchFamily="34" charset="0"/>
              </a:rPr>
              <a:t>Steps:</a:t>
            </a:r>
          </a:p>
          <a:p>
            <a:endParaRPr lang="en-US" dirty="0"/>
          </a:p>
          <a:p>
            <a:pPr marL="285750" indent="-285750">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Select the </a:t>
            </a:r>
            <a:r>
              <a:rPr lang="en-US" sz="1600" b="1" i="0" dirty="0">
                <a:solidFill>
                  <a:srgbClr val="161616"/>
                </a:solidFill>
                <a:effectLst/>
                <a:latin typeface="Segoe UI" panose="020B0502040204020203" pitchFamily="34" charset="0"/>
              </a:rPr>
              <a:t>container</a:t>
            </a:r>
          </a:p>
          <a:p>
            <a:pPr marL="285750" indent="-285750">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Select the </a:t>
            </a:r>
            <a:r>
              <a:rPr lang="en-US" sz="1600" b="1" i="0" dirty="0">
                <a:solidFill>
                  <a:srgbClr val="161616"/>
                </a:solidFill>
                <a:effectLst/>
                <a:latin typeface="Segoe UI" panose="020B0502040204020203" pitchFamily="34" charset="0"/>
              </a:rPr>
              <a:t>Upload</a:t>
            </a:r>
            <a:r>
              <a:rPr lang="en-US" sz="1600" b="0" i="0" dirty="0">
                <a:solidFill>
                  <a:srgbClr val="161616"/>
                </a:solidFill>
                <a:effectLst/>
                <a:latin typeface="Segoe UI" panose="020B0502040204020203" pitchFamily="34" charset="0"/>
              </a:rPr>
              <a:t> button</a:t>
            </a:r>
            <a:endParaRPr lang="en-US" sz="1600" b="1" dirty="0">
              <a:solidFill>
                <a:srgbClr val="161616"/>
              </a:solidFill>
              <a:latin typeface="Segoe UI" panose="020B0502040204020203" pitchFamily="34" charset="0"/>
            </a:endParaRPr>
          </a:p>
          <a:p>
            <a:pPr marL="285750" indent="-285750">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You can optionally expand the </a:t>
            </a:r>
            <a:r>
              <a:rPr lang="en-US" sz="1600" b="1" i="0" dirty="0">
                <a:solidFill>
                  <a:srgbClr val="161616"/>
                </a:solidFill>
                <a:effectLst/>
                <a:latin typeface="Segoe UI" panose="020B0502040204020203" pitchFamily="34" charset="0"/>
              </a:rPr>
              <a:t>Advanced</a:t>
            </a:r>
            <a:r>
              <a:rPr lang="en-US" sz="1600" b="0" i="0" dirty="0">
                <a:solidFill>
                  <a:srgbClr val="161616"/>
                </a:solidFill>
                <a:effectLst/>
                <a:latin typeface="Segoe UI" panose="020B0502040204020203" pitchFamily="34" charset="0"/>
              </a:rPr>
              <a:t> section to configure other settings</a:t>
            </a:r>
            <a:endParaRPr lang="en-US" sz="1600" b="1" dirty="0"/>
          </a:p>
        </p:txBody>
      </p:sp>
      <p:sp>
        <p:nvSpPr>
          <p:cNvPr id="8" name="TextBox 7">
            <a:extLst>
              <a:ext uri="{FF2B5EF4-FFF2-40B4-BE49-F238E27FC236}">
                <a16:creationId xmlns:a16="http://schemas.microsoft.com/office/drawing/2014/main" id="{C5D8AC00-5F46-6CDE-6C7C-6F0D65D2B374}"/>
              </a:ext>
            </a:extLst>
          </p:cNvPr>
          <p:cNvSpPr txBox="1"/>
          <p:nvPr/>
        </p:nvSpPr>
        <p:spPr>
          <a:xfrm>
            <a:off x="5684704" y="3639040"/>
            <a:ext cx="4728914" cy="1354217"/>
          </a:xfrm>
          <a:prstGeom prst="rect">
            <a:avLst/>
          </a:prstGeom>
          <a:noFill/>
        </p:spPr>
        <p:txBody>
          <a:bodyPr wrap="square" rtlCol="0">
            <a:spAutoFit/>
          </a:bodyPr>
          <a:lstStyle/>
          <a:p>
            <a:pPr>
              <a:buClr>
                <a:srgbClr val="0070C0"/>
              </a:buClr>
            </a:pPr>
            <a:r>
              <a:rPr lang="en-US" b="1" dirty="0">
                <a:solidFill>
                  <a:srgbClr val="161616"/>
                </a:solidFill>
                <a:latin typeface="Segoe UI" panose="020B0502040204020203" pitchFamily="34" charset="0"/>
              </a:rPr>
              <a:t>Naming conventions:</a:t>
            </a:r>
          </a:p>
          <a:p>
            <a:pPr>
              <a:buClr>
                <a:srgbClr val="0070C0"/>
              </a:buClr>
            </a:pPr>
            <a:endParaRPr lang="en-US" sz="1600" dirty="0">
              <a:solidFill>
                <a:srgbClr val="161616"/>
              </a:solidFill>
              <a:latin typeface="Segoe UI" panose="020B0502040204020203" pitchFamily="34" charset="0"/>
            </a:endParaRPr>
          </a:p>
          <a:p>
            <a:pPr marL="285750" indent="-285750">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A</a:t>
            </a:r>
            <a:r>
              <a:rPr lang="en-US" sz="1600" b="0" i="0" dirty="0">
                <a:solidFill>
                  <a:srgbClr val="161616"/>
                </a:solidFill>
                <a:effectLst/>
                <a:latin typeface="Segoe UI" panose="020B0502040204020203" pitchFamily="34" charset="0"/>
              </a:rPr>
              <a:t>ny combination of characters</a:t>
            </a:r>
          </a:p>
          <a:p>
            <a:pPr marL="285750" indent="-285750">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Case-sensitive</a:t>
            </a:r>
          </a:p>
          <a:p>
            <a:pPr marL="285750" indent="-285750">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1 through 1024 characters long</a:t>
            </a:r>
          </a:p>
        </p:txBody>
      </p:sp>
      <p:sp>
        <p:nvSpPr>
          <p:cNvPr id="9" name="Speech Bubble: Rectangle with Corners Rounded 8">
            <a:extLst>
              <a:ext uri="{FF2B5EF4-FFF2-40B4-BE49-F238E27FC236}">
                <a16:creationId xmlns:a16="http://schemas.microsoft.com/office/drawing/2014/main" id="{7E85176A-A36C-F8A8-3319-D003D792CD23}"/>
              </a:ext>
            </a:extLst>
          </p:cNvPr>
          <p:cNvSpPr/>
          <p:nvPr/>
        </p:nvSpPr>
        <p:spPr>
          <a:xfrm>
            <a:off x="5781178" y="5508434"/>
            <a:ext cx="4891489" cy="882725"/>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rgbClr val="FF0000"/>
                </a:solidFill>
                <a:latin typeface="Segoe UI" panose="020B0502040204020203" pitchFamily="34" charset="0"/>
              </a:rPr>
              <a:t>Note</a:t>
            </a:r>
            <a:r>
              <a:rPr lang="en-US" sz="1600" dirty="0">
                <a:solidFill>
                  <a:srgbClr val="161616"/>
                </a:solidFill>
                <a:latin typeface="Segoe UI" panose="020B0502040204020203" pitchFamily="34" charset="0"/>
              </a:rPr>
              <a:t>: Avoid blob names that end with a dot (.), a forward slash (/), a backslash (\), or a sequence or combination of the two. </a:t>
            </a:r>
          </a:p>
        </p:txBody>
      </p:sp>
    </p:spTree>
    <p:extLst>
      <p:ext uri="{BB962C8B-B14F-4D97-AF65-F5344CB8AC3E}">
        <p14:creationId xmlns:p14="http://schemas.microsoft.com/office/powerpoint/2010/main" val="48783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689202DC-D98D-9482-A5E9-5D481B00550A}"/>
              </a:ext>
            </a:extLst>
          </p:cNvPr>
          <p:cNvSpPr/>
          <p:nvPr/>
        </p:nvSpPr>
        <p:spPr>
          <a:xfrm>
            <a:off x="722335" y="1945335"/>
            <a:ext cx="1911350" cy="30256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1DC00B77-EE80-D80F-7F32-20B84AD3E272}"/>
              </a:ext>
            </a:extLst>
          </p:cNvPr>
          <p:cNvGrpSpPr/>
          <p:nvPr/>
        </p:nvGrpSpPr>
        <p:grpSpPr>
          <a:xfrm>
            <a:off x="0" y="1"/>
            <a:ext cx="12192001" cy="6851747"/>
            <a:chOff x="0" y="1"/>
            <a:chExt cx="12192001" cy="6851747"/>
          </a:xfrm>
        </p:grpSpPr>
        <p:grpSp>
          <p:nvGrpSpPr>
            <p:cNvPr id="3" name="组合 2">
              <a:extLst>
                <a:ext uri="{FF2B5EF4-FFF2-40B4-BE49-F238E27FC236}">
                  <a16:creationId xmlns:a16="http://schemas.microsoft.com/office/drawing/2014/main" id="{BAD45AD2-D1DB-5FB0-AA24-B62FEE23034C}"/>
                </a:ext>
              </a:extLst>
            </p:cNvPr>
            <p:cNvGrpSpPr/>
            <p:nvPr/>
          </p:nvGrpSpPr>
          <p:grpSpPr>
            <a:xfrm>
              <a:off x="0" y="1"/>
              <a:ext cx="12192001" cy="6851747"/>
              <a:chOff x="0" y="1"/>
              <a:chExt cx="12192001" cy="6851747"/>
            </a:xfrm>
          </p:grpSpPr>
          <p:grpSp>
            <p:nvGrpSpPr>
              <p:cNvPr id="35" name="组合 34">
                <a:extLst>
                  <a:ext uri="{FF2B5EF4-FFF2-40B4-BE49-F238E27FC236}">
                    <a16:creationId xmlns:a16="http://schemas.microsoft.com/office/drawing/2014/main" id="{B1DE38AA-EE1E-437B-91CF-EEF60638AE1F}"/>
                  </a:ext>
                </a:extLst>
              </p:cNvPr>
              <p:cNvGrpSpPr/>
              <p:nvPr/>
            </p:nvGrpSpPr>
            <p:grpSpPr>
              <a:xfrm>
                <a:off x="0" y="3983476"/>
                <a:ext cx="12191999" cy="2868272"/>
                <a:chOff x="0" y="3983476"/>
                <a:chExt cx="12192000" cy="2868272"/>
              </a:xfrm>
            </p:grpSpPr>
            <p:sp>
              <p:nvSpPr>
                <p:cNvPr id="30" name="任意多边形: 形状 29">
                  <a:extLst>
                    <a:ext uri="{FF2B5EF4-FFF2-40B4-BE49-F238E27FC236}">
                      <a16:creationId xmlns:a16="http://schemas.microsoft.com/office/drawing/2014/main" id="{2253DAE8-E91D-23CA-566D-E3B9924F99D4}"/>
                    </a:ext>
                  </a:extLst>
                </p:cNvPr>
                <p:cNvSpPr>
                  <a:spLocks/>
                </p:cNvSpPr>
                <p:nvPr/>
              </p:nvSpPr>
              <p:spPr bwMode="auto">
                <a:xfrm>
                  <a:off x="0" y="3983476"/>
                  <a:ext cx="12192000" cy="2868272"/>
                </a:xfrm>
                <a:custGeom>
                  <a:avLst/>
                  <a:gdLst>
                    <a:gd name="connsiteX0" fmla="*/ 0 w 12192000"/>
                    <a:gd name="connsiteY0" fmla="*/ 0 h 2868272"/>
                    <a:gd name="connsiteX1" fmla="*/ 280056 w 12192000"/>
                    <a:gd name="connsiteY1" fmla="*/ 200956 h 2868272"/>
                    <a:gd name="connsiteX2" fmla="*/ 11811564 w 12192000"/>
                    <a:gd name="connsiteY2" fmla="*/ 2396950 h 2868272"/>
                    <a:gd name="connsiteX3" fmla="*/ 12192000 w 12192000"/>
                    <a:gd name="connsiteY3" fmla="*/ 2297473 h 2868272"/>
                    <a:gd name="connsiteX4" fmla="*/ 12192000 w 12192000"/>
                    <a:gd name="connsiteY4" fmla="*/ 2868272 h 2868272"/>
                    <a:gd name="connsiteX5" fmla="*/ 0 w 12192000"/>
                    <a:gd name="connsiteY5" fmla="*/ 2868272 h 2868272"/>
                    <a:gd name="connsiteX6" fmla="*/ 0 w 12192000"/>
                    <a:gd name="connsiteY6" fmla="*/ 2621588 h 2868272"/>
                    <a:gd name="connsiteX7" fmla="*/ 0 w 12192000"/>
                    <a:gd name="connsiteY7" fmla="*/ 0 h 286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68272">
                      <a:moveTo>
                        <a:pt x="0" y="0"/>
                      </a:moveTo>
                      <a:cubicBezTo>
                        <a:pt x="280056" y="200956"/>
                        <a:pt x="280056" y="200956"/>
                        <a:pt x="280056" y="200956"/>
                      </a:cubicBezTo>
                      <a:cubicBezTo>
                        <a:pt x="3628200" y="2580334"/>
                        <a:pt x="7839488" y="3376131"/>
                        <a:pt x="11811564" y="2396950"/>
                      </a:cubicBezTo>
                      <a:lnTo>
                        <a:pt x="12192000" y="2297473"/>
                      </a:lnTo>
                      <a:lnTo>
                        <a:pt x="12192000" y="2868272"/>
                      </a:lnTo>
                      <a:lnTo>
                        <a:pt x="0" y="2868272"/>
                      </a:lnTo>
                      <a:lnTo>
                        <a:pt x="0" y="2621588"/>
                      </a:lnTo>
                      <a:cubicBezTo>
                        <a:pt x="0" y="0"/>
                        <a:pt x="0" y="0"/>
                        <a:pt x="0" y="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32" name="任意多边形: 形状 31">
                  <a:extLst>
                    <a:ext uri="{FF2B5EF4-FFF2-40B4-BE49-F238E27FC236}">
                      <a16:creationId xmlns:a16="http://schemas.microsoft.com/office/drawing/2014/main" id="{24F3EFAE-312A-9FB8-F4BC-554DD206689D}"/>
                    </a:ext>
                  </a:extLst>
                </p:cNvPr>
                <p:cNvSpPr>
                  <a:spLocks/>
                </p:cNvSpPr>
                <p:nvPr/>
              </p:nvSpPr>
              <p:spPr bwMode="auto">
                <a:xfrm>
                  <a:off x="0" y="4922310"/>
                  <a:ext cx="12192000" cy="1929438"/>
                </a:xfrm>
                <a:custGeom>
                  <a:avLst/>
                  <a:gdLst>
                    <a:gd name="connsiteX0" fmla="*/ 0 w 12192000"/>
                    <a:gd name="connsiteY0" fmla="*/ 0 h 1929438"/>
                    <a:gd name="connsiteX1" fmla="*/ 2211808 w 12192000"/>
                    <a:gd name="connsiteY1" fmla="*/ 829180 h 1929438"/>
                    <a:gd name="connsiteX2" fmla="*/ 10476648 w 12192000"/>
                    <a:gd name="connsiteY2" fmla="*/ 1789115 h 1929438"/>
                    <a:gd name="connsiteX3" fmla="*/ 12191819 w 12192000"/>
                    <a:gd name="connsiteY3" fmla="*/ 1569493 h 1929438"/>
                    <a:gd name="connsiteX4" fmla="*/ 12192000 w 12192000"/>
                    <a:gd name="connsiteY4" fmla="*/ 1569470 h 1929438"/>
                    <a:gd name="connsiteX5" fmla="*/ 12192000 w 12192000"/>
                    <a:gd name="connsiteY5" fmla="*/ 1929438 h 1929438"/>
                    <a:gd name="connsiteX6" fmla="*/ 11632412 w 12192000"/>
                    <a:gd name="connsiteY6" fmla="*/ 1929438 h 1929438"/>
                    <a:gd name="connsiteX7" fmla="*/ 0 w 12192000"/>
                    <a:gd name="connsiteY7" fmla="*/ 1929438 h 1929438"/>
                    <a:gd name="connsiteX8" fmla="*/ 0 w 12192000"/>
                    <a:gd name="connsiteY8" fmla="*/ 0 h 192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929438">
                      <a:moveTo>
                        <a:pt x="0" y="0"/>
                      </a:moveTo>
                      <a:cubicBezTo>
                        <a:pt x="2211808" y="829180"/>
                        <a:pt x="2211808" y="829180"/>
                        <a:pt x="2211808" y="829180"/>
                      </a:cubicBezTo>
                      <a:cubicBezTo>
                        <a:pt x="4846882" y="1817817"/>
                        <a:pt x="7685634" y="2146300"/>
                        <a:pt x="10476648" y="1789115"/>
                      </a:cubicBezTo>
                      <a:cubicBezTo>
                        <a:pt x="11980359" y="1596570"/>
                        <a:pt x="12168323" y="1572502"/>
                        <a:pt x="12191819" y="1569493"/>
                      </a:cubicBezTo>
                      <a:lnTo>
                        <a:pt x="12192000" y="1569470"/>
                      </a:lnTo>
                      <a:lnTo>
                        <a:pt x="12192000" y="1929438"/>
                      </a:lnTo>
                      <a:lnTo>
                        <a:pt x="11632412" y="1929438"/>
                      </a:lnTo>
                      <a:cubicBezTo>
                        <a:pt x="0" y="1929438"/>
                        <a:pt x="0" y="1929438"/>
                        <a:pt x="0" y="1929438"/>
                      </a:cubicBezTo>
                      <a:cubicBezTo>
                        <a:pt x="0" y="0"/>
                        <a:pt x="0" y="0"/>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2" name="组合 1">
                <a:extLst>
                  <a:ext uri="{FF2B5EF4-FFF2-40B4-BE49-F238E27FC236}">
                    <a16:creationId xmlns:a16="http://schemas.microsoft.com/office/drawing/2014/main" id="{290A189B-6204-242E-6F6A-547B469FBF81}"/>
                  </a:ext>
                </a:extLst>
              </p:cNvPr>
              <p:cNvGrpSpPr/>
              <p:nvPr/>
            </p:nvGrpSpPr>
            <p:grpSpPr>
              <a:xfrm>
                <a:off x="9637267" y="1"/>
                <a:ext cx="2554734" cy="1920320"/>
                <a:chOff x="9637267" y="1"/>
                <a:chExt cx="2554734" cy="1920320"/>
              </a:xfrm>
            </p:grpSpPr>
            <p:sp>
              <p:nvSpPr>
                <p:cNvPr id="55" name="任意多边形: 形状 54">
                  <a:extLst>
                    <a:ext uri="{FF2B5EF4-FFF2-40B4-BE49-F238E27FC236}">
                      <a16:creationId xmlns:a16="http://schemas.microsoft.com/office/drawing/2014/main" id="{F2371F8B-2F0A-690D-5318-F36E5FA89B1C}"/>
                    </a:ext>
                  </a:extLst>
                </p:cNvPr>
                <p:cNvSpPr/>
                <p:nvPr/>
              </p:nvSpPr>
              <p:spPr>
                <a:xfrm>
                  <a:off x="10515412" y="1"/>
                  <a:ext cx="1676589" cy="1570003"/>
                </a:xfrm>
                <a:custGeom>
                  <a:avLst/>
                  <a:gdLst>
                    <a:gd name="connsiteX0" fmla="*/ 60751 w 1676589"/>
                    <a:gd name="connsiteY0" fmla="*/ 0 h 1570003"/>
                    <a:gd name="connsiteX1" fmla="*/ 1676589 w 1676589"/>
                    <a:gd name="connsiteY1" fmla="*/ 0 h 1570003"/>
                    <a:gd name="connsiteX2" fmla="*/ 1676589 w 1676589"/>
                    <a:gd name="connsiteY2" fmla="*/ 1476385 h 1570003"/>
                    <a:gd name="connsiteX3" fmla="*/ 1569395 w 1676589"/>
                    <a:gd name="connsiteY3" fmla="*/ 1515619 h 1570003"/>
                    <a:gd name="connsiteX4" fmla="*/ 1209675 w 1676589"/>
                    <a:gd name="connsiteY4" fmla="*/ 1570003 h 1570003"/>
                    <a:gd name="connsiteX5" fmla="*/ 0 w 1676589"/>
                    <a:gd name="connsiteY5" fmla="*/ 360328 h 1570003"/>
                    <a:gd name="connsiteX6" fmla="*/ 24576 w 1676589"/>
                    <a:gd name="connsiteY6" fmla="*/ 116536 h 157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6589" h="1570003">
                      <a:moveTo>
                        <a:pt x="60751" y="0"/>
                      </a:moveTo>
                      <a:lnTo>
                        <a:pt x="1676589" y="0"/>
                      </a:lnTo>
                      <a:lnTo>
                        <a:pt x="1676589" y="1476385"/>
                      </a:lnTo>
                      <a:lnTo>
                        <a:pt x="1569395" y="1515619"/>
                      </a:lnTo>
                      <a:cubicBezTo>
                        <a:pt x="1455760" y="1550963"/>
                        <a:pt x="1334941" y="1570003"/>
                        <a:pt x="1209675" y="1570003"/>
                      </a:cubicBezTo>
                      <a:cubicBezTo>
                        <a:pt x="541590" y="1570003"/>
                        <a:pt x="0" y="1028413"/>
                        <a:pt x="0" y="360328"/>
                      </a:cubicBezTo>
                      <a:cubicBezTo>
                        <a:pt x="0" y="276817"/>
                        <a:pt x="8462" y="195283"/>
                        <a:pt x="24576" y="11653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椭圆 39">
                  <a:extLst>
                    <a:ext uri="{FF2B5EF4-FFF2-40B4-BE49-F238E27FC236}">
                      <a16:creationId xmlns:a16="http://schemas.microsoft.com/office/drawing/2014/main" id="{572C7810-3066-CFD4-D4CA-5887E39BD7EE}"/>
                    </a:ext>
                  </a:extLst>
                </p:cNvPr>
                <p:cNvSpPr/>
                <p:nvPr/>
              </p:nvSpPr>
              <p:spPr>
                <a:xfrm>
                  <a:off x="9637267" y="1517896"/>
                  <a:ext cx="402425" cy="40242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lang="zh-CN" altLang="en-US"/>
                </a:p>
              </p:txBody>
            </p:sp>
          </p:grpSp>
        </p:grpSp>
        <p:grpSp>
          <p:nvGrpSpPr>
            <p:cNvPr id="28" name="组合 27">
              <a:extLst>
                <a:ext uri="{FF2B5EF4-FFF2-40B4-BE49-F238E27FC236}">
                  <a16:creationId xmlns:a16="http://schemas.microsoft.com/office/drawing/2014/main" id="{568A50EF-5698-B66D-2A5A-41ED050015DA}"/>
                </a:ext>
              </a:extLst>
            </p:cNvPr>
            <p:cNvGrpSpPr/>
            <p:nvPr/>
          </p:nvGrpSpPr>
          <p:grpSpPr>
            <a:xfrm>
              <a:off x="660400" y="1167578"/>
              <a:ext cx="11064686" cy="4961760"/>
              <a:chOff x="660400" y="1167578"/>
              <a:chExt cx="11064686" cy="4961760"/>
            </a:xfrm>
          </p:grpSpPr>
          <p:cxnSp>
            <p:nvCxnSpPr>
              <p:cNvPr id="10" name="直接连接符 9">
                <a:extLst>
                  <a:ext uri="{FF2B5EF4-FFF2-40B4-BE49-F238E27FC236}">
                    <a16:creationId xmlns:a16="http://schemas.microsoft.com/office/drawing/2014/main" id="{D9481DDA-231C-48D0-B8BA-91ABE7414CE9}"/>
                  </a:ext>
                </a:extLst>
              </p:cNvPr>
              <p:cNvCxnSpPr/>
              <p:nvPr/>
            </p:nvCxnSpPr>
            <p:spPr>
              <a:xfrm>
                <a:off x="660400" y="6124143"/>
                <a:ext cx="10872788" cy="0"/>
              </a:xfrm>
              <a:prstGeom prst="line">
                <a:avLst/>
              </a:prstGeom>
              <a:ln w="12700">
                <a:solidFill>
                  <a:schemeClr val="tx1">
                    <a:lumMod val="50000"/>
                    <a:lumOff val="50000"/>
                    <a:alpha val="20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0EA212D1-875A-88C1-222A-860F76B595A8}"/>
                  </a:ext>
                </a:extLst>
              </p:cNvPr>
              <p:cNvGrpSpPr/>
              <p:nvPr/>
            </p:nvGrpSpPr>
            <p:grpSpPr>
              <a:xfrm>
                <a:off x="722335" y="3780870"/>
                <a:ext cx="2052295" cy="2348468"/>
                <a:chOff x="1058351" y="3410756"/>
                <a:chExt cx="2052295" cy="2348468"/>
              </a:xfrm>
            </p:grpSpPr>
            <p:cxnSp>
              <p:nvCxnSpPr>
                <p:cNvPr id="12" name="直接连接符 11">
                  <a:extLst>
                    <a:ext uri="{FF2B5EF4-FFF2-40B4-BE49-F238E27FC236}">
                      <a16:creationId xmlns:a16="http://schemas.microsoft.com/office/drawing/2014/main" id="{32EEB7F1-71DC-4451-B6ED-A5D85AB80916}"/>
                    </a:ext>
                  </a:extLst>
                </p:cNvPr>
                <p:cNvCxnSpPr>
                  <a:cxnSpLocks/>
                </p:cNvCxnSpPr>
                <p:nvPr/>
              </p:nvCxnSpPr>
              <p:spPr>
                <a:xfrm>
                  <a:off x="1157380" y="3810452"/>
                  <a:ext cx="0" cy="1948772"/>
                </a:xfrm>
                <a:prstGeom prst="line">
                  <a:avLst/>
                </a:prstGeom>
                <a:ln w="12700">
                  <a:solidFill>
                    <a:schemeClr val="tx1">
                      <a:lumMod val="50000"/>
                      <a:lumOff val="50000"/>
                      <a:alpha val="2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A36C1D44-194F-4D5B-B42E-327CB612568E}"/>
                    </a:ext>
                  </a:extLst>
                </p:cNvPr>
                <p:cNvSpPr/>
                <p:nvPr/>
              </p:nvSpPr>
              <p:spPr>
                <a:xfrm>
                  <a:off x="1058351" y="3612393"/>
                  <a:ext cx="198059" cy="198059"/>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endParaRPr>
                </a:p>
              </p:txBody>
            </p:sp>
            <p:sp>
              <p:nvSpPr>
                <p:cNvPr id="16" name="文本框 15">
                  <a:extLst>
                    <a:ext uri="{FF2B5EF4-FFF2-40B4-BE49-F238E27FC236}">
                      <a16:creationId xmlns:a16="http://schemas.microsoft.com/office/drawing/2014/main" id="{9A3C3ACF-B765-43F0-853A-EB8EA87ACD6B}"/>
                    </a:ext>
                  </a:extLst>
                </p:cNvPr>
                <p:cNvSpPr txBox="1"/>
                <p:nvPr/>
              </p:nvSpPr>
              <p:spPr>
                <a:xfrm>
                  <a:off x="1310153" y="4049294"/>
                  <a:ext cx="1800493" cy="493213"/>
                </a:xfrm>
                <a:prstGeom prst="rect">
                  <a:avLst/>
                </a:prstGeom>
                <a:noFill/>
              </p:spPr>
              <p:txBody>
                <a:bodyPr wrap="none" rtlCol="0" anchor="b" anchorCtr="0">
                  <a:normAutofit/>
                </a:bodyPr>
                <a:lstStyle>
                  <a:defPPr>
                    <a:defRPr lang="zh-CN"/>
                  </a:defPPr>
                  <a:lvl1pPr>
                    <a:lnSpc>
                      <a:spcPts val="1500"/>
                    </a:lnSpc>
                    <a:defRPr sz="1200"/>
                  </a:lvl1pPr>
                </a:lstStyle>
                <a:p>
                  <a:pPr>
                    <a:lnSpc>
                      <a:spcPct val="100000"/>
                    </a:lnSpc>
                    <a:buSzPct val="25000"/>
                  </a:pPr>
                  <a:r>
                    <a:rPr lang="en-US" altLang="zh-CN" sz="1800" b="1" dirty="0"/>
                    <a:t>Overview</a:t>
                  </a:r>
                </a:p>
              </p:txBody>
            </p:sp>
            <p:sp>
              <p:nvSpPr>
                <p:cNvPr id="17" name="文本框 16">
                  <a:extLst>
                    <a:ext uri="{FF2B5EF4-FFF2-40B4-BE49-F238E27FC236}">
                      <a16:creationId xmlns:a16="http://schemas.microsoft.com/office/drawing/2014/main" id="{2370B732-485A-4943-A859-47B20F57D9F0}"/>
                    </a:ext>
                  </a:extLst>
                </p:cNvPr>
                <p:cNvSpPr txBox="1"/>
                <p:nvPr/>
              </p:nvSpPr>
              <p:spPr>
                <a:xfrm>
                  <a:off x="1310153" y="3410756"/>
                  <a:ext cx="1416696" cy="646331"/>
                </a:xfrm>
                <a:prstGeom prst="rect">
                  <a:avLst/>
                </a:prstGeom>
                <a:noFill/>
                <a:effectLst/>
              </p:spPr>
              <p:txBody>
                <a:bodyPr wrap="square" rtlCol="0" anchor="b" anchorCtr="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buSzPct val="25000"/>
                  </a:pPr>
                  <a:r>
                    <a:rPr lang="en-US" altLang="zh-CN" sz="3600">
                      <a:solidFill>
                        <a:schemeClr val="tx1"/>
                      </a:solidFill>
                      <a:effectLst/>
                    </a:rPr>
                    <a:t>01</a:t>
                  </a:r>
                  <a:endParaRPr lang="en-US" altLang="zh-CN" sz="3600" dirty="0">
                    <a:solidFill>
                      <a:schemeClr val="tx1"/>
                    </a:solidFill>
                    <a:effectLst/>
                  </a:endParaRPr>
                </a:p>
              </p:txBody>
            </p:sp>
          </p:grpSp>
          <p:grpSp>
            <p:nvGrpSpPr>
              <p:cNvPr id="14" name="组合 13">
                <a:extLst>
                  <a:ext uri="{FF2B5EF4-FFF2-40B4-BE49-F238E27FC236}">
                    <a16:creationId xmlns:a16="http://schemas.microsoft.com/office/drawing/2014/main" id="{C923246B-C4EB-73E4-7BAF-79EEF320ABC7}"/>
                  </a:ext>
                </a:extLst>
              </p:cNvPr>
              <p:cNvGrpSpPr/>
              <p:nvPr/>
            </p:nvGrpSpPr>
            <p:grpSpPr>
              <a:xfrm>
                <a:off x="2936266" y="3783468"/>
                <a:ext cx="2064136" cy="2343273"/>
                <a:chOff x="3232680" y="3413354"/>
                <a:chExt cx="2064136" cy="2343273"/>
              </a:xfrm>
            </p:grpSpPr>
            <p:cxnSp>
              <p:nvCxnSpPr>
                <p:cNvPr id="45" name="直接连接符 44">
                  <a:extLst>
                    <a:ext uri="{FF2B5EF4-FFF2-40B4-BE49-F238E27FC236}">
                      <a16:creationId xmlns:a16="http://schemas.microsoft.com/office/drawing/2014/main" id="{35353F2C-0BD7-407A-8A29-F967C61493F6}"/>
                    </a:ext>
                  </a:extLst>
                </p:cNvPr>
                <p:cNvCxnSpPr>
                  <a:cxnSpLocks/>
                </p:cNvCxnSpPr>
                <p:nvPr/>
              </p:nvCxnSpPr>
              <p:spPr>
                <a:xfrm>
                  <a:off x="3331709" y="3807855"/>
                  <a:ext cx="0" cy="1948772"/>
                </a:xfrm>
                <a:prstGeom prst="line">
                  <a:avLst/>
                </a:prstGeom>
                <a:ln w="12700">
                  <a:solidFill>
                    <a:schemeClr val="tx1">
                      <a:lumMod val="50000"/>
                      <a:lumOff val="50000"/>
                      <a:alpha val="2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303CB644-07D7-4BE5-A481-FA57BCE44375}"/>
                    </a:ext>
                  </a:extLst>
                </p:cNvPr>
                <p:cNvSpPr/>
                <p:nvPr/>
              </p:nvSpPr>
              <p:spPr>
                <a:xfrm>
                  <a:off x="3232680" y="3609796"/>
                  <a:ext cx="198059" cy="198059"/>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endParaRPr>
                </a:p>
              </p:txBody>
            </p:sp>
            <p:sp>
              <p:nvSpPr>
                <p:cNvPr id="37" name="文本框 36">
                  <a:extLst>
                    <a:ext uri="{FF2B5EF4-FFF2-40B4-BE49-F238E27FC236}">
                      <a16:creationId xmlns:a16="http://schemas.microsoft.com/office/drawing/2014/main" id="{91BE85BE-8C34-43D8-B07F-B0C867BB0CF1}"/>
                    </a:ext>
                  </a:extLst>
                </p:cNvPr>
                <p:cNvSpPr txBox="1"/>
                <p:nvPr/>
              </p:nvSpPr>
              <p:spPr>
                <a:xfrm>
                  <a:off x="3496323" y="4051892"/>
                  <a:ext cx="1800493" cy="493213"/>
                </a:xfrm>
                <a:prstGeom prst="rect">
                  <a:avLst/>
                </a:prstGeom>
                <a:noFill/>
              </p:spPr>
              <p:txBody>
                <a:bodyPr wrap="none" rtlCol="0" anchor="b" anchorCtr="0">
                  <a:normAutofit/>
                </a:bodyPr>
                <a:lstStyle>
                  <a:defPPr>
                    <a:defRPr lang="zh-CN"/>
                  </a:defPPr>
                  <a:lvl1pPr>
                    <a:lnSpc>
                      <a:spcPts val="1500"/>
                    </a:lnSpc>
                    <a:defRPr sz="1200"/>
                  </a:lvl1pPr>
                </a:lstStyle>
                <a:p>
                  <a:pPr>
                    <a:lnSpc>
                      <a:spcPct val="100000"/>
                    </a:lnSpc>
                    <a:buSzPct val="25000"/>
                  </a:pPr>
                  <a:r>
                    <a:rPr lang="en-US" altLang="zh-CN" sz="1800" b="1" dirty="0"/>
                    <a:t>Storage Account</a:t>
                  </a:r>
                </a:p>
              </p:txBody>
            </p:sp>
            <p:sp>
              <p:nvSpPr>
                <p:cNvPr id="38" name="文本框 37">
                  <a:extLst>
                    <a:ext uri="{FF2B5EF4-FFF2-40B4-BE49-F238E27FC236}">
                      <a16:creationId xmlns:a16="http://schemas.microsoft.com/office/drawing/2014/main" id="{14757D1B-2179-4187-A0D9-DFEFEAABF6DD}"/>
                    </a:ext>
                  </a:extLst>
                </p:cNvPr>
                <p:cNvSpPr txBox="1"/>
                <p:nvPr/>
              </p:nvSpPr>
              <p:spPr>
                <a:xfrm>
                  <a:off x="3496323" y="3413354"/>
                  <a:ext cx="1416696" cy="646331"/>
                </a:xfrm>
                <a:prstGeom prst="rect">
                  <a:avLst/>
                </a:prstGeom>
                <a:noFill/>
                <a:effectLst/>
              </p:spPr>
              <p:txBody>
                <a:bodyPr wrap="square" rtlCol="0" anchor="b" anchorCtr="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buSzPct val="25000"/>
                  </a:pPr>
                  <a:r>
                    <a:rPr lang="en-US" altLang="zh-CN" sz="3600">
                      <a:solidFill>
                        <a:schemeClr val="tx1"/>
                      </a:solidFill>
                      <a:effectLst/>
                    </a:rPr>
                    <a:t>02</a:t>
                  </a:r>
                  <a:endParaRPr lang="en-US" altLang="zh-CN" sz="3600" dirty="0">
                    <a:solidFill>
                      <a:schemeClr val="tx1"/>
                    </a:solidFill>
                    <a:effectLst/>
                  </a:endParaRPr>
                </a:p>
              </p:txBody>
            </p:sp>
          </p:grpSp>
          <p:grpSp>
            <p:nvGrpSpPr>
              <p:cNvPr id="15" name="组合 14">
                <a:extLst>
                  <a:ext uri="{FF2B5EF4-FFF2-40B4-BE49-F238E27FC236}">
                    <a16:creationId xmlns:a16="http://schemas.microsoft.com/office/drawing/2014/main" id="{D8C29FE9-9999-E230-1E2F-2DEF7A575FF2}"/>
                  </a:ext>
                </a:extLst>
              </p:cNvPr>
              <p:cNvGrpSpPr/>
              <p:nvPr/>
            </p:nvGrpSpPr>
            <p:grpSpPr>
              <a:xfrm>
                <a:off x="5162038" y="3786065"/>
                <a:ext cx="2075979" cy="2338078"/>
                <a:chOff x="5418850" y="3415951"/>
                <a:chExt cx="2075979" cy="2338078"/>
              </a:xfrm>
            </p:grpSpPr>
            <p:cxnSp>
              <p:nvCxnSpPr>
                <p:cNvPr id="51" name="直接连接符 50">
                  <a:extLst>
                    <a:ext uri="{FF2B5EF4-FFF2-40B4-BE49-F238E27FC236}">
                      <a16:creationId xmlns:a16="http://schemas.microsoft.com/office/drawing/2014/main" id="{CB705983-8444-4E1E-A7DC-FE0E461A3B7F}"/>
                    </a:ext>
                  </a:extLst>
                </p:cNvPr>
                <p:cNvCxnSpPr>
                  <a:cxnSpLocks/>
                </p:cNvCxnSpPr>
                <p:nvPr/>
              </p:nvCxnSpPr>
              <p:spPr>
                <a:xfrm>
                  <a:off x="5517879" y="3805257"/>
                  <a:ext cx="0" cy="1948772"/>
                </a:xfrm>
                <a:prstGeom prst="line">
                  <a:avLst/>
                </a:prstGeom>
                <a:ln w="12700">
                  <a:solidFill>
                    <a:schemeClr val="tx1">
                      <a:lumMod val="50000"/>
                      <a:lumOff val="50000"/>
                      <a:alpha val="2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B4C43433-F946-4D75-9B70-8C3CB4EC9EDF}"/>
                    </a:ext>
                  </a:extLst>
                </p:cNvPr>
                <p:cNvSpPr/>
                <p:nvPr/>
              </p:nvSpPr>
              <p:spPr>
                <a:xfrm>
                  <a:off x="5418850" y="3607198"/>
                  <a:ext cx="198059" cy="198059"/>
                </a:xfrm>
                <a:prstGeom prst="ellipse">
                  <a:avLst/>
                </a:prstGeom>
                <a:solidFill>
                  <a:schemeClr val="accent2">
                    <a:alpha val="3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a:solidFill>
                      <a:schemeClr val="bg1"/>
                    </a:solidFill>
                  </a:endParaRPr>
                </a:p>
              </p:txBody>
            </p:sp>
            <p:sp>
              <p:nvSpPr>
                <p:cNvPr id="41" name="文本框 40">
                  <a:extLst>
                    <a:ext uri="{FF2B5EF4-FFF2-40B4-BE49-F238E27FC236}">
                      <a16:creationId xmlns:a16="http://schemas.microsoft.com/office/drawing/2014/main" id="{66DF58A9-0DE0-4A3E-AE6D-9CB7D97410B5}"/>
                    </a:ext>
                  </a:extLst>
                </p:cNvPr>
                <p:cNvSpPr txBox="1"/>
                <p:nvPr/>
              </p:nvSpPr>
              <p:spPr>
                <a:xfrm>
                  <a:off x="5694336" y="4054489"/>
                  <a:ext cx="1800493" cy="493213"/>
                </a:xfrm>
                <a:prstGeom prst="rect">
                  <a:avLst/>
                </a:prstGeom>
                <a:noFill/>
              </p:spPr>
              <p:txBody>
                <a:bodyPr wrap="none" rtlCol="0" anchor="b" anchorCtr="0">
                  <a:normAutofit/>
                </a:bodyPr>
                <a:lstStyle>
                  <a:defPPr>
                    <a:defRPr lang="zh-CN"/>
                  </a:defPPr>
                  <a:lvl1pPr>
                    <a:lnSpc>
                      <a:spcPts val="1500"/>
                    </a:lnSpc>
                    <a:defRPr sz="1200"/>
                  </a:lvl1pPr>
                </a:lstStyle>
                <a:p>
                  <a:pPr>
                    <a:lnSpc>
                      <a:spcPct val="100000"/>
                    </a:lnSpc>
                    <a:buSzPct val="25000"/>
                  </a:pPr>
                  <a:r>
                    <a:rPr lang="en-US" altLang="zh-CN" sz="1800" b="1" dirty="0"/>
                    <a:t>Redundancy</a:t>
                  </a:r>
                </a:p>
              </p:txBody>
            </p:sp>
            <p:sp>
              <p:nvSpPr>
                <p:cNvPr id="42" name="文本框 41">
                  <a:extLst>
                    <a:ext uri="{FF2B5EF4-FFF2-40B4-BE49-F238E27FC236}">
                      <a16:creationId xmlns:a16="http://schemas.microsoft.com/office/drawing/2014/main" id="{22185094-92A9-408E-9977-8828CBEC2F70}"/>
                    </a:ext>
                  </a:extLst>
                </p:cNvPr>
                <p:cNvSpPr txBox="1"/>
                <p:nvPr/>
              </p:nvSpPr>
              <p:spPr>
                <a:xfrm>
                  <a:off x="5694336" y="3415951"/>
                  <a:ext cx="1416696" cy="646331"/>
                </a:xfrm>
                <a:prstGeom prst="rect">
                  <a:avLst/>
                </a:prstGeom>
                <a:noFill/>
                <a:effectLst/>
              </p:spPr>
              <p:txBody>
                <a:bodyPr wrap="square" rtlCol="0" anchor="b" anchorCtr="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buSzPct val="25000"/>
                  </a:pPr>
                  <a:r>
                    <a:rPr lang="en-US" altLang="zh-CN" sz="3600">
                      <a:solidFill>
                        <a:schemeClr val="tx1"/>
                      </a:solidFill>
                      <a:effectLst/>
                    </a:rPr>
                    <a:t>03</a:t>
                  </a:r>
                  <a:endParaRPr lang="en-US" altLang="zh-CN" sz="3600" dirty="0">
                    <a:solidFill>
                      <a:schemeClr val="tx1"/>
                    </a:solidFill>
                    <a:effectLst/>
                  </a:endParaRPr>
                </a:p>
              </p:txBody>
            </p:sp>
          </p:grpSp>
          <p:grpSp>
            <p:nvGrpSpPr>
              <p:cNvPr id="20" name="组合 19">
                <a:extLst>
                  <a:ext uri="{FF2B5EF4-FFF2-40B4-BE49-F238E27FC236}">
                    <a16:creationId xmlns:a16="http://schemas.microsoft.com/office/drawing/2014/main" id="{E1EC5C17-BA84-AE5F-4061-213A4D003A15}"/>
                  </a:ext>
                </a:extLst>
              </p:cNvPr>
              <p:cNvGrpSpPr/>
              <p:nvPr/>
            </p:nvGrpSpPr>
            <p:grpSpPr>
              <a:xfrm>
                <a:off x="9637267" y="3788663"/>
                <a:ext cx="2087819" cy="2332883"/>
                <a:chOff x="9814878" y="3418549"/>
                <a:chExt cx="2087819" cy="2332883"/>
              </a:xfrm>
            </p:grpSpPr>
            <p:cxnSp>
              <p:nvCxnSpPr>
                <p:cNvPr id="57" name="直接连接符 56">
                  <a:extLst>
                    <a:ext uri="{FF2B5EF4-FFF2-40B4-BE49-F238E27FC236}">
                      <a16:creationId xmlns:a16="http://schemas.microsoft.com/office/drawing/2014/main" id="{EFA6E79B-8A1E-4379-93D7-0EB06AFC2F62}"/>
                    </a:ext>
                  </a:extLst>
                </p:cNvPr>
                <p:cNvCxnSpPr>
                  <a:cxnSpLocks/>
                </p:cNvCxnSpPr>
                <p:nvPr/>
              </p:nvCxnSpPr>
              <p:spPr>
                <a:xfrm>
                  <a:off x="9913907" y="3802660"/>
                  <a:ext cx="0" cy="1948772"/>
                </a:xfrm>
                <a:prstGeom prst="line">
                  <a:avLst/>
                </a:prstGeom>
                <a:ln w="12700">
                  <a:solidFill>
                    <a:schemeClr val="tx1">
                      <a:lumMod val="50000"/>
                      <a:lumOff val="50000"/>
                      <a:alpha val="2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AA1BE166-C662-41C9-AB94-6FD8B10DFF4D}"/>
                    </a:ext>
                  </a:extLst>
                </p:cNvPr>
                <p:cNvSpPr/>
                <p:nvPr/>
              </p:nvSpPr>
              <p:spPr>
                <a:xfrm>
                  <a:off x="9814878" y="3604601"/>
                  <a:ext cx="198059" cy="198059"/>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endParaRPr>
                </a:p>
              </p:txBody>
            </p:sp>
            <p:sp>
              <p:nvSpPr>
                <p:cNvPr id="70" name="文本框 69">
                  <a:extLst>
                    <a:ext uri="{FF2B5EF4-FFF2-40B4-BE49-F238E27FC236}">
                      <a16:creationId xmlns:a16="http://schemas.microsoft.com/office/drawing/2014/main" id="{79F26163-D938-448C-901C-7A9BC31E56F2}"/>
                    </a:ext>
                  </a:extLst>
                </p:cNvPr>
                <p:cNvSpPr txBox="1"/>
                <p:nvPr/>
              </p:nvSpPr>
              <p:spPr>
                <a:xfrm>
                  <a:off x="10102204" y="4057087"/>
                  <a:ext cx="1800493" cy="493213"/>
                </a:xfrm>
                <a:prstGeom prst="rect">
                  <a:avLst/>
                </a:prstGeom>
                <a:noFill/>
              </p:spPr>
              <p:txBody>
                <a:bodyPr wrap="none" rtlCol="0" anchor="b" anchorCtr="0">
                  <a:normAutofit/>
                </a:bodyPr>
                <a:lstStyle>
                  <a:defPPr>
                    <a:defRPr lang="zh-CN"/>
                  </a:defPPr>
                  <a:lvl1pPr>
                    <a:lnSpc>
                      <a:spcPts val="1500"/>
                    </a:lnSpc>
                    <a:defRPr sz="1200"/>
                  </a:lvl1pPr>
                </a:lstStyle>
                <a:p>
                  <a:pPr>
                    <a:lnSpc>
                      <a:spcPct val="100000"/>
                    </a:lnSpc>
                    <a:buSzPct val="25000"/>
                  </a:pPr>
                  <a:r>
                    <a:rPr lang="en-US" altLang="zh-CN" sz="1800" b="1" dirty="0"/>
                    <a:t>Access Tier</a:t>
                  </a:r>
                </a:p>
              </p:txBody>
            </p:sp>
            <p:sp>
              <p:nvSpPr>
                <p:cNvPr id="71" name="文本框 70">
                  <a:extLst>
                    <a:ext uri="{FF2B5EF4-FFF2-40B4-BE49-F238E27FC236}">
                      <a16:creationId xmlns:a16="http://schemas.microsoft.com/office/drawing/2014/main" id="{B65BB56E-8D0E-4572-B9FF-253AFC039D31}"/>
                    </a:ext>
                  </a:extLst>
                </p:cNvPr>
                <p:cNvSpPr txBox="1"/>
                <p:nvPr/>
              </p:nvSpPr>
              <p:spPr>
                <a:xfrm>
                  <a:off x="10102204" y="3418549"/>
                  <a:ext cx="1416696" cy="646331"/>
                </a:xfrm>
                <a:prstGeom prst="rect">
                  <a:avLst/>
                </a:prstGeom>
                <a:noFill/>
                <a:effectLst/>
              </p:spPr>
              <p:txBody>
                <a:bodyPr wrap="square" rtlCol="0" anchor="b" anchorCtr="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buSzPct val="25000"/>
                  </a:pPr>
                  <a:r>
                    <a:rPr lang="en-US" altLang="zh-CN" sz="3600" dirty="0">
                      <a:solidFill>
                        <a:schemeClr val="tx1"/>
                      </a:solidFill>
                      <a:effectLst/>
                    </a:rPr>
                    <a:t>05</a:t>
                  </a:r>
                </a:p>
              </p:txBody>
            </p:sp>
          </p:grpSp>
          <p:sp>
            <p:nvSpPr>
              <p:cNvPr id="73" name="文本框 72">
                <a:extLst>
                  <a:ext uri="{FF2B5EF4-FFF2-40B4-BE49-F238E27FC236}">
                    <a16:creationId xmlns:a16="http://schemas.microsoft.com/office/drawing/2014/main" id="{FBB882D9-453E-4ADC-ADC8-FAB083A2A173}"/>
                  </a:ext>
                </a:extLst>
              </p:cNvPr>
              <p:cNvSpPr txBox="1"/>
              <p:nvPr/>
            </p:nvSpPr>
            <p:spPr>
              <a:xfrm>
                <a:off x="660400" y="1167578"/>
                <a:ext cx="4178300" cy="1707914"/>
              </a:xfrm>
              <a:prstGeom prst="rect">
                <a:avLst/>
              </a:prstGeom>
              <a:noFill/>
              <a:ln>
                <a:noFill/>
              </a:ln>
            </p:spPr>
            <p:txBody>
              <a:bodyPr wrap="square" lIns="91440" tIns="45720" rIns="91440" bIns="45720" anchor="t" anchorCtr="0">
                <a:norm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en-US" sz="6600" b="1" i="0" u="none" strike="noStrike" kern="1200" cap="none" spc="0" normalizeH="0" baseline="0" noProof="0" dirty="0">
                    <a:ln>
                      <a:noFill/>
                    </a:ln>
                    <a:effectLst/>
                    <a:uLnTx/>
                    <a:uFillTx/>
                  </a:rPr>
                  <a:t>Contents</a:t>
                </a:r>
              </a:p>
            </p:txBody>
          </p:sp>
          <p:grpSp>
            <p:nvGrpSpPr>
              <p:cNvPr id="19" name="组合 18">
                <a:extLst>
                  <a:ext uri="{FF2B5EF4-FFF2-40B4-BE49-F238E27FC236}">
                    <a16:creationId xmlns:a16="http://schemas.microsoft.com/office/drawing/2014/main" id="{EB9BF3A1-DD00-7F23-F173-BA641496151F}"/>
                  </a:ext>
                </a:extLst>
              </p:cNvPr>
              <p:cNvGrpSpPr/>
              <p:nvPr/>
            </p:nvGrpSpPr>
            <p:grpSpPr>
              <a:xfrm>
                <a:off x="7399653" y="3786065"/>
                <a:ext cx="2075979" cy="2338078"/>
                <a:chOff x="7616863" y="3415951"/>
                <a:chExt cx="2075979" cy="2338078"/>
              </a:xfrm>
            </p:grpSpPr>
            <p:cxnSp>
              <p:nvCxnSpPr>
                <p:cNvPr id="47" name="直接连接符 46">
                  <a:extLst>
                    <a:ext uri="{FF2B5EF4-FFF2-40B4-BE49-F238E27FC236}">
                      <a16:creationId xmlns:a16="http://schemas.microsoft.com/office/drawing/2014/main" id="{9AA54EA8-F3AC-41E1-8820-22787C6C9DDA}"/>
                    </a:ext>
                  </a:extLst>
                </p:cNvPr>
                <p:cNvCxnSpPr>
                  <a:cxnSpLocks/>
                </p:cNvCxnSpPr>
                <p:nvPr/>
              </p:nvCxnSpPr>
              <p:spPr>
                <a:xfrm>
                  <a:off x="7715892" y="3805257"/>
                  <a:ext cx="0" cy="1948772"/>
                </a:xfrm>
                <a:prstGeom prst="line">
                  <a:avLst/>
                </a:prstGeom>
                <a:ln w="12700">
                  <a:solidFill>
                    <a:schemeClr val="tx1">
                      <a:lumMod val="50000"/>
                      <a:lumOff val="50000"/>
                      <a:alpha val="2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83C9B61E-DB17-4254-B659-3190AE9B3B64}"/>
                    </a:ext>
                  </a:extLst>
                </p:cNvPr>
                <p:cNvSpPr/>
                <p:nvPr/>
              </p:nvSpPr>
              <p:spPr>
                <a:xfrm>
                  <a:off x="7616863" y="3607198"/>
                  <a:ext cx="198059" cy="198059"/>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endParaRPr>
                </a:p>
              </p:txBody>
            </p:sp>
            <p:sp>
              <p:nvSpPr>
                <p:cNvPr id="49" name="文本框 48">
                  <a:extLst>
                    <a:ext uri="{FF2B5EF4-FFF2-40B4-BE49-F238E27FC236}">
                      <a16:creationId xmlns:a16="http://schemas.microsoft.com/office/drawing/2014/main" id="{9F38EDA4-717C-4410-B373-163879F88E62}"/>
                    </a:ext>
                  </a:extLst>
                </p:cNvPr>
                <p:cNvSpPr txBox="1"/>
                <p:nvPr/>
              </p:nvSpPr>
              <p:spPr>
                <a:xfrm>
                  <a:off x="7892349" y="4054489"/>
                  <a:ext cx="1800493" cy="493213"/>
                </a:xfrm>
                <a:prstGeom prst="rect">
                  <a:avLst/>
                </a:prstGeom>
                <a:noFill/>
              </p:spPr>
              <p:txBody>
                <a:bodyPr wrap="none" rtlCol="0" anchor="b" anchorCtr="0">
                  <a:normAutofit/>
                </a:bodyPr>
                <a:lstStyle>
                  <a:defPPr>
                    <a:defRPr lang="zh-CN"/>
                  </a:defPPr>
                  <a:lvl1pPr>
                    <a:lnSpc>
                      <a:spcPts val="1500"/>
                    </a:lnSpc>
                    <a:defRPr sz="1200"/>
                  </a:lvl1pPr>
                </a:lstStyle>
                <a:p>
                  <a:pPr>
                    <a:lnSpc>
                      <a:spcPct val="100000"/>
                    </a:lnSpc>
                    <a:buSzPct val="25000"/>
                  </a:pPr>
                  <a:r>
                    <a:rPr lang="en-US" altLang="zh-CN" sz="1800" b="1" dirty="0"/>
                    <a:t>Blob Storage</a:t>
                  </a:r>
                </a:p>
              </p:txBody>
            </p:sp>
            <p:sp>
              <p:nvSpPr>
                <p:cNvPr id="50" name="文本框 49">
                  <a:extLst>
                    <a:ext uri="{FF2B5EF4-FFF2-40B4-BE49-F238E27FC236}">
                      <a16:creationId xmlns:a16="http://schemas.microsoft.com/office/drawing/2014/main" id="{C50C016A-6662-490E-A9A1-8858373ACF8B}"/>
                    </a:ext>
                  </a:extLst>
                </p:cNvPr>
                <p:cNvSpPr txBox="1"/>
                <p:nvPr/>
              </p:nvSpPr>
              <p:spPr>
                <a:xfrm>
                  <a:off x="7892349" y="3415951"/>
                  <a:ext cx="1416696" cy="646331"/>
                </a:xfrm>
                <a:prstGeom prst="rect">
                  <a:avLst/>
                </a:prstGeom>
                <a:noFill/>
                <a:effectLst/>
              </p:spPr>
              <p:txBody>
                <a:bodyPr wrap="square" rtlCol="0" anchor="b" anchorCtr="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buSzPct val="25000"/>
                  </a:pPr>
                  <a:r>
                    <a:rPr lang="en-US" altLang="zh-CN" sz="3600" dirty="0">
                      <a:solidFill>
                        <a:schemeClr val="tx1"/>
                      </a:solidFill>
                      <a:effectLst/>
                    </a:rPr>
                    <a:t>04</a:t>
                  </a:r>
                </a:p>
              </p:txBody>
            </p:sp>
          </p:grpSp>
        </p:grpSp>
      </p:grpSp>
    </p:spTree>
    <p:custDataLst>
      <p:tags r:id="rId1"/>
    </p:custDataLst>
    <p:extLst>
      <p:ext uri="{BB962C8B-B14F-4D97-AF65-F5344CB8AC3E}">
        <p14:creationId xmlns:p14="http://schemas.microsoft.com/office/powerpoint/2010/main" val="1337057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3CE04552-B811-FBEE-E364-D674EBEFAEB2}"/>
              </a:ext>
            </a:extLst>
          </p:cNvPr>
          <p:cNvSpPr txBox="1">
            <a:spLocks/>
          </p:cNvSpPr>
          <p:nvPr/>
        </p:nvSpPr>
        <p:spPr>
          <a:xfrm>
            <a:off x="406400" y="-377910"/>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latin typeface="Arial" panose="020B0604020202020204" pitchFamily="34" charset="0"/>
                <a:ea typeface="微软雅黑" panose="020B0503020204020204" pitchFamily="34" charset="-122"/>
                <a:cs typeface="+mn-ea"/>
                <a:sym typeface="+mn-lt"/>
              </a:rPr>
              <a:t>Blob Screenshot</a:t>
            </a:r>
            <a:endParaRPr lang="zh-CN" altLang="en-US" dirty="0">
              <a:latin typeface="Arial" panose="020B0604020202020204" pitchFamily="34" charset="0"/>
              <a:ea typeface="微软雅黑" panose="020B0503020204020204" pitchFamily="34" charset="-122"/>
              <a:cs typeface="+mn-ea"/>
              <a:sym typeface="+mn-lt"/>
            </a:endParaRPr>
          </a:p>
        </p:txBody>
      </p:sp>
      <p:pic>
        <p:nvPicPr>
          <p:cNvPr id="4100" name="Picture 4" descr="image">
            <a:extLst>
              <a:ext uri="{FF2B5EF4-FFF2-40B4-BE49-F238E27FC236}">
                <a16:creationId xmlns:a16="http://schemas.microsoft.com/office/drawing/2014/main" id="{D83F4BD5-9AA7-CB27-AC73-A68116579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356" y="1740130"/>
            <a:ext cx="7397044" cy="46910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D3D29A-EC03-2323-9790-322E7348B324}"/>
              </a:ext>
            </a:extLst>
          </p:cNvPr>
          <p:cNvSpPr txBox="1"/>
          <p:nvPr/>
        </p:nvSpPr>
        <p:spPr>
          <a:xfrm>
            <a:off x="406400" y="650790"/>
            <a:ext cx="11595100" cy="918136"/>
          </a:xfrm>
          <a:prstGeom prst="rect">
            <a:avLst/>
          </a:prstGeom>
          <a:noFill/>
        </p:spPr>
        <p:txBody>
          <a:bodyPr wrap="square">
            <a:spAutoFit/>
          </a:bodyPr>
          <a:lstStyle/>
          <a:p>
            <a:pPr marL="342900" indent="-342900">
              <a:lnSpc>
                <a:spcPct val="150000"/>
              </a:lnSpc>
              <a:buClr>
                <a:srgbClr val="0070C0"/>
              </a:buClr>
              <a:buFont typeface="Wingdings" panose="05000000000000000000" pitchFamily="2" charset="2"/>
              <a:buChar char="Ø"/>
            </a:pPr>
            <a:r>
              <a:rPr lang="en-US" sz="2000" b="1" dirty="0">
                <a:solidFill>
                  <a:srgbClr val="161616"/>
                </a:solidFill>
                <a:latin typeface="Segoe UI" panose="020B0502040204020203" pitchFamily="34" charset="0"/>
              </a:rPr>
              <a:t>P</a:t>
            </a:r>
            <a:r>
              <a:rPr lang="en-US" sz="2000" b="1" i="0" dirty="0">
                <a:solidFill>
                  <a:srgbClr val="161616"/>
                </a:solidFill>
                <a:effectLst/>
                <a:latin typeface="Segoe UI" panose="020B0502040204020203" pitchFamily="34" charset="0"/>
              </a:rPr>
              <a:t>rovide a unique namespace in Azure  </a:t>
            </a:r>
            <a:r>
              <a:rPr lang="en-US" altLang="zh-CN" sz="2000" b="1" dirty="0">
                <a:solidFill>
                  <a:srgbClr val="161616"/>
                </a:solidFill>
                <a:latin typeface="Segoe UI" panose="020B0502040204020203" pitchFamily="34" charset="0"/>
                <a:ea typeface="微软雅黑" panose="020B0503020204020204" pitchFamily="34" charset="-122"/>
                <a:cs typeface="+mn-ea"/>
                <a:sym typeface="+mn-lt"/>
              </a:rPr>
              <a:t>for your data</a:t>
            </a:r>
          </a:p>
          <a:p>
            <a:pPr>
              <a:lnSpc>
                <a:spcPct val="150000"/>
              </a:lnSpc>
              <a:buClr>
                <a:srgbClr val="0070C0"/>
              </a:buClr>
            </a:pPr>
            <a:r>
              <a:rPr lang="en-US" altLang="zh-CN" dirty="0">
                <a:solidFill>
                  <a:srgbClr val="161616"/>
                </a:solidFill>
                <a:latin typeface="Segoe UI" panose="020B0502040204020203" pitchFamily="34" charset="0"/>
                <a:ea typeface="微软雅黑" panose="020B0503020204020204" pitchFamily="34" charset="-122"/>
                <a:cs typeface="+mn-ea"/>
                <a:sym typeface="+mn-lt"/>
              </a:rPr>
              <a:t>https://2224878iotstore01.blob.core.windows.net/iothubcontainer01/Databricks+Training+Screenshot.PNG</a:t>
            </a:r>
            <a:endParaRPr lang="en-US" altLang="zh-CN" dirty="0">
              <a:latin typeface="Arial" panose="020B060402020202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195738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a:extLst>
              <a:ext uri="{FF2B5EF4-FFF2-40B4-BE49-F238E27FC236}">
                <a16:creationId xmlns:a16="http://schemas.microsoft.com/office/drawing/2014/main" id="{9FCAE6E3-A0EC-8A4B-6DFB-6672B5EAF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692400"/>
            <a:ext cx="5451513" cy="33169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a:extLst>
              <a:ext uri="{FF2B5EF4-FFF2-40B4-BE49-F238E27FC236}">
                <a16:creationId xmlns:a16="http://schemas.microsoft.com/office/drawing/2014/main" id="{336BE9D2-D0AC-E4EB-8719-57AD18E3C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95" y="848668"/>
            <a:ext cx="5805905" cy="36163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2">
            <a:extLst>
              <a:ext uri="{FF2B5EF4-FFF2-40B4-BE49-F238E27FC236}">
                <a16:creationId xmlns:a16="http://schemas.microsoft.com/office/drawing/2014/main" id="{D8E1C2C5-1DD6-CE24-C294-55E606824973}"/>
              </a:ext>
            </a:extLst>
          </p:cNvPr>
          <p:cNvSpPr txBox="1">
            <a:spLocks/>
          </p:cNvSpPr>
          <p:nvPr/>
        </p:nvSpPr>
        <p:spPr>
          <a:xfrm>
            <a:off x="442495" y="-370532"/>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highlight>
                  <a:srgbClr val="00FFFF"/>
                </a:highlight>
                <a:latin typeface="Arial" panose="020B0604020202020204" pitchFamily="34" charset="0"/>
                <a:ea typeface="微软雅黑" panose="020B0503020204020204" pitchFamily="34" charset="-122"/>
                <a:cs typeface="+mn-ea"/>
                <a:sym typeface="+mn-lt"/>
              </a:rPr>
              <a:t>Question: Access Level / Block Folder</a:t>
            </a:r>
            <a:endParaRPr lang="zh-CN" altLang="en-US" dirty="0">
              <a:highlight>
                <a:srgbClr val="00FFFF"/>
              </a:highlight>
              <a:latin typeface="Arial" panose="020B060402020202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279447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a:extLst>
              <a:ext uri="{FF2B5EF4-FFF2-40B4-BE49-F238E27FC236}">
                <a16:creationId xmlns:a16="http://schemas.microsoft.com/office/drawing/2014/main" id="{592C38CE-5BDE-33D9-D6B7-1AD2E79CA461}"/>
              </a:ext>
            </a:extLst>
          </p:cNvPr>
          <p:cNvSpPr txBox="1">
            <a:spLocks/>
          </p:cNvSpPr>
          <p:nvPr/>
        </p:nvSpPr>
        <p:spPr>
          <a:xfrm>
            <a:off x="307861" y="0"/>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pPr algn="l"/>
            <a:r>
              <a:rPr lang="en-US" b="1" i="0" dirty="0">
                <a:solidFill>
                  <a:srgbClr val="161616"/>
                </a:solidFill>
                <a:effectLst/>
                <a:latin typeface="Segoe UI" panose="020B0502040204020203" pitchFamily="34" charset="0"/>
              </a:rPr>
              <a:t>Download/Delete a block blob</a:t>
            </a:r>
          </a:p>
          <a:p>
            <a:endParaRPr lang="zh-CN" altLang="en-US" dirty="0">
              <a:latin typeface="Arial" panose="020B0604020202020204" pitchFamily="34" charset="0"/>
              <a:ea typeface="微软雅黑" panose="020B0503020204020204" pitchFamily="34" charset="-122"/>
              <a:cs typeface="+mn-ea"/>
              <a:sym typeface="+mn-lt"/>
            </a:endParaRPr>
          </a:p>
        </p:txBody>
      </p:sp>
      <p:pic>
        <p:nvPicPr>
          <p:cNvPr id="6" name="Picture 5">
            <a:extLst>
              <a:ext uri="{FF2B5EF4-FFF2-40B4-BE49-F238E27FC236}">
                <a16:creationId xmlns:a16="http://schemas.microsoft.com/office/drawing/2014/main" id="{AA4058AE-A9C2-8D79-67A6-C211FF69D833}"/>
              </a:ext>
            </a:extLst>
          </p:cNvPr>
          <p:cNvPicPr>
            <a:picLocks noChangeAspect="1"/>
          </p:cNvPicPr>
          <p:nvPr/>
        </p:nvPicPr>
        <p:blipFill>
          <a:blip r:embed="rId2"/>
          <a:stretch>
            <a:fillRect/>
          </a:stretch>
        </p:blipFill>
        <p:spPr>
          <a:xfrm>
            <a:off x="392329" y="874464"/>
            <a:ext cx="6890433" cy="2838222"/>
          </a:xfrm>
          <a:prstGeom prst="rect">
            <a:avLst/>
          </a:prstGeom>
        </p:spPr>
      </p:pic>
      <p:pic>
        <p:nvPicPr>
          <p:cNvPr id="12" name="Picture 11">
            <a:extLst>
              <a:ext uri="{FF2B5EF4-FFF2-40B4-BE49-F238E27FC236}">
                <a16:creationId xmlns:a16="http://schemas.microsoft.com/office/drawing/2014/main" id="{D477393A-25AB-C978-ED8E-2F5A0C4E1332}"/>
              </a:ext>
            </a:extLst>
          </p:cNvPr>
          <p:cNvPicPr>
            <a:picLocks noChangeAspect="1"/>
          </p:cNvPicPr>
          <p:nvPr/>
        </p:nvPicPr>
        <p:blipFill>
          <a:blip r:embed="rId3"/>
          <a:stretch>
            <a:fillRect/>
          </a:stretch>
        </p:blipFill>
        <p:spPr>
          <a:xfrm>
            <a:off x="201168" y="3855904"/>
            <a:ext cx="7081594" cy="2723690"/>
          </a:xfrm>
          <a:prstGeom prst="rect">
            <a:avLst/>
          </a:prstGeom>
        </p:spPr>
      </p:pic>
      <p:sp>
        <p:nvSpPr>
          <p:cNvPr id="13" name="TextBox 12">
            <a:extLst>
              <a:ext uri="{FF2B5EF4-FFF2-40B4-BE49-F238E27FC236}">
                <a16:creationId xmlns:a16="http://schemas.microsoft.com/office/drawing/2014/main" id="{1A81EBD8-F754-0547-774C-7FCFD47F5683}"/>
              </a:ext>
            </a:extLst>
          </p:cNvPr>
          <p:cNvSpPr txBox="1"/>
          <p:nvPr/>
        </p:nvSpPr>
        <p:spPr>
          <a:xfrm>
            <a:off x="7542276" y="841864"/>
            <a:ext cx="4649723" cy="1600438"/>
          </a:xfrm>
          <a:prstGeom prst="rect">
            <a:avLst/>
          </a:prstGeom>
          <a:noFill/>
        </p:spPr>
        <p:txBody>
          <a:bodyPr wrap="square" rtlCol="0">
            <a:spAutoFit/>
          </a:bodyPr>
          <a:lstStyle/>
          <a:p>
            <a:pPr algn="l">
              <a:buClr>
                <a:srgbClr val="0070C0"/>
              </a:buClr>
            </a:pPr>
            <a:r>
              <a:rPr lang="en-US" b="1" i="0" dirty="0">
                <a:solidFill>
                  <a:srgbClr val="161616"/>
                </a:solidFill>
                <a:effectLst/>
                <a:latin typeface="Segoe UI" panose="020B0502040204020203" pitchFamily="34" charset="0"/>
              </a:rPr>
              <a:t>Steps:</a:t>
            </a:r>
          </a:p>
          <a:p>
            <a:pPr algn="l">
              <a:buClr>
                <a:srgbClr val="0070C0"/>
              </a:buClr>
            </a:pPr>
            <a:endParaRPr lang="en-US" sz="1600" b="0" i="0" dirty="0">
              <a:solidFill>
                <a:srgbClr val="161616"/>
              </a:solidFill>
              <a:effectLst/>
              <a:latin typeface="Segoe UI" panose="020B0502040204020203" pitchFamily="34" charset="0"/>
            </a:endParaRPr>
          </a:p>
          <a:p>
            <a:pPr marL="285750" indent="-285750" algn="l">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Navigate to the list of blobs that you uploaded in the previous section.</a:t>
            </a:r>
          </a:p>
          <a:p>
            <a:pPr marL="285750" indent="-285750" algn="l">
              <a:buClr>
                <a:srgbClr val="0070C0"/>
              </a:buClr>
              <a:buFont typeface="Wingdings" panose="05000000000000000000" pitchFamily="2" charset="2"/>
              <a:buChar char="Ø"/>
            </a:pPr>
            <a:r>
              <a:rPr lang="en-US" sz="1600" b="1" dirty="0">
                <a:solidFill>
                  <a:srgbClr val="161616"/>
                </a:solidFill>
                <a:latin typeface="Segoe UI" panose="020B0502040204020203" pitchFamily="34" charset="0"/>
              </a:rPr>
              <a:t>Right-click</a:t>
            </a:r>
            <a:r>
              <a:rPr lang="en-US" sz="1600" b="0" i="0" dirty="0">
                <a:solidFill>
                  <a:srgbClr val="161616"/>
                </a:solidFill>
                <a:effectLst/>
                <a:latin typeface="Segoe UI" panose="020B0502040204020203" pitchFamily="34" charset="0"/>
              </a:rPr>
              <a:t> the blob you want to download</a:t>
            </a:r>
            <a:endParaRPr lang="en-US" sz="1600" dirty="0">
              <a:solidFill>
                <a:srgbClr val="161616"/>
              </a:solidFill>
              <a:latin typeface="Segoe UI" panose="020B0502040204020203" pitchFamily="34" charset="0"/>
            </a:endParaRPr>
          </a:p>
          <a:p>
            <a:pPr marL="285750" indent="-285750" algn="l">
              <a:buClr>
                <a:srgbClr val="0070C0"/>
              </a:buClr>
              <a:buFont typeface="Wingdings" panose="05000000000000000000" pitchFamily="2" charset="2"/>
              <a:buChar char="Ø"/>
            </a:pPr>
            <a:r>
              <a:rPr lang="en-US" sz="1600" dirty="0">
                <a:solidFill>
                  <a:srgbClr val="161616"/>
                </a:solidFill>
                <a:latin typeface="Segoe UI" panose="020B0502040204020203" pitchFamily="34" charset="0"/>
              </a:rPr>
              <a:t>S</a:t>
            </a:r>
            <a:r>
              <a:rPr lang="en-US" sz="1600" b="0" i="0" dirty="0">
                <a:solidFill>
                  <a:srgbClr val="161616"/>
                </a:solidFill>
                <a:effectLst/>
                <a:latin typeface="Segoe UI" panose="020B0502040204020203" pitchFamily="34" charset="0"/>
              </a:rPr>
              <a:t>elect </a:t>
            </a:r>
            <a:r>
              <a:rPr lang="en-US" sz="1600" b="1" i="0" dirty="0">
                <a:solidFill>
                  <a:srgbClr val="161616"/>
                </a:solidFill>
                <a:effectLst/>
                <a:latin typeface="Segoe UI" panose="020B0502040204020203" pitchFamily="34" charset="0"/>
              </a:rPr>
              <a:t>Download</a:t>
            </a:r>
            <a:endParaRPr lang="en-US" sz="1600" b="0" i="0" dirty="0">
              <a:solidFill>
                <a:srgbClr val="161616"/>
              </a:solidFill>
              <a:effectLst/>
              <a:latin typeface="Segoe UI" panose="020B0502040204020203" pitchFamily="34" charset="0"/>
            </a:endParaRPr>
          </a:p>
        </p:txBody>
      </p:sp>
      <p:sp>
        <p:nvSpPr>
          <p:cNvPr id="14" name="TextBox 13">
            <a:extLst>
              <a:ext uri="{FF2B5EF4-FFF2-40B4-BE49-F238E27FC236}">
                <a16:creationId xmlns:a16="http://schemas.microsoft.com/office/drawing/2014/main" id="{7C2D862B-42F7-1B98-3D17-D1C0EA371838}"/>
              </a:ext>
            </a:extLst>
          </p:cNvPr>
          <p:cNvSpPr txBox="1"/>
          <p:nvPr/>
        </p:nvSpPr>
        <p:spPr>
          <a:xfrm>
            <a:off x="7542277" y="3855904"/>
            <a:ext cx="4649723" cy="1846659"/>
          </a:xfrm>
          <a:prstGeom prst="rect">
            <a:avLst/>
          </a:prstGeom>
          <a:noFill/>
        </p:spPr>
        <p:txBody>
          <a:bodyPr wrap="square" rtlCol="0">
            <a:spAutoFit/>
          </a:bodyPr>
          <a:lstStyle/>
          <a:p>
            <a:pPr algn="l">
              <a:buClr>
                <a:srgbClr val="0070C0"/>
              </a:buClr>
            </a:pPr>
            <a:r>
              <a:rPr lang="en-US" b="1" i="0" dirty="0">
                <a:solidFill>
                  <a:srgbClr val="161616"/>
                </a:solidFill>
                <a:effectLst/>
                <a:latin typeface="Segoe UI" panose="020B0502040204020203" pitchFamily="34" charset="0"/>
              </a:rPr>
              <a:t>Steps:</a:t>
            </a:r>
          </a:p>
          <a:p>
            <a:pPr algn="l">
              <a:buClr>
                <a:srgbClr val="0070C0"/>
              </a:buClr>
            </a:pPr>
            <a:endParaRPr lang="en-US" sz="1600" b="0" i="0" dirty="0">
              <a:solidFill>
                <a:srgbClr val="161616"/>
              </a:solidFill>
              <a:effectLst/>
              <a:latin typeface="Segoe UI" panose="020B0502040204020203" pitchFamily="34" charset="0"/>
            </a:endParaRPr>
          </a:p>
          <a:p>
            <a:pPr marL="285750" indent="-285750" algn="l">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Navigate to container.</a:t>
            </a:r>
          </a:p>
          <a:p>
            <a:pPr marL="285750" indent="-285750" algn="l">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Display the list of blobs in the container</a:t>
            </a:r>
            <a:endParaRPr lang="en-US" sz="1600" dirty="0">
              <a:solidFill>
                <a:srgbClr val="161616"/>
              </a:solidFill>
              <a:latin typeface="Segoe UI" panose="020B0502040204020203" pitchFamily="34" charset="0"/>
            </a:endParaRPr>
          </a:p>
          <a:p>
            <a:pPr marL="285750" indent="-285750" algn="l">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Use the checkbox to select one or more blobs from the list</a:t>
            </a:r>
          </a:p>
          <a:p>
            <a:pPr marL="285750" indent="-285750" algn="l">
              <a:buClr>
                <a:srgbClr val="0070C0"/>
              </a:buClr>
              <a:buFont typeface="Wingdings" panose="05000000000000000000" pitchFamily="2" charset="2"/>
              <a:buChar char="Ø"/>
            </a:pPr>
            <a:r>
              <a:rPr lang="en-US" sz="1600" b="0" i="0" dirty="0">
                <a:solidFill>
                  <a:srgbClr val="161616"/>
                </a:solidFill>
                <a:effectLst/>
                <a:latin typeface="Segoe UI" panose="020B0502040204020203" pitchFamily="34" charset="0"/>
              </a:rPr>
              <a:t>Select the </a:t>
            </a:r>
            <a:r>
              <a:rPr lang="en-US" sz="1600" b="1" i="0" dirty="0">
                <a:solidFill>
                  <a:srgbClr val="161616"/>
                </a:solidFill>
                <a:effectLst/>
                <a:latin typeface="Segoe UI" panose="020B0502040204020203" pitchFamily="34" charset="0"/>
              </a:rPr>
              <a:t>Delete</a:t>
            </a:r>
            <a:r>
              <a:rPr lang="en-US" sz="1600" b="0" i="0" dirty="0">
                <a:solidFill>
                  <a:srgbClr val="161616"/>
                </a:solidFill>
                <a:effectLst/>
                <a:latin typeface="Segoe UI" panose="020B0502040204020203" pitchFamily="34" charset="0"/>
              </a:rPr>
              <a:t> button</a:t>
            </a:r>
          </a:p>
        </p:txBody>
      </p:sp>
    </p:spTree>
    <p:extLst>
      <p:ext uri="{BB962C8B-B14F-4D97-AF65-F5344CB8AC3E}">
        <p14:creationId xmlns:p14="http://schemas.microsoft.com/office/powerpoint/2010/main" val="3219850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13BA98C0-B784-0AE8-EC4E-7CCDF17B019D}"/>
              </a:ext>
            </a:extLst>
          </p:cNvPr>
          <p:cNvSpPr txBox="1">
            <a:spLocks/>
          </p:cNvSpPr>
          <p:nvPr/>
        </p:nvSpPr>
        <p:spPr>
          <a:xfrm>
            <a:off x="331627" y="-197305"/>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latin typeface="Arial" panose="020B0604020202020204" pitchFamily="34" charset="0"/>
                <a:ea typeface="微软雅黑" panose="020B0503020204020204" pitchFamily="34" charset="-122"/>
                <a:cs typeface="+mn-ea"/>
                <a:sym typeface="+mn-lt"/>
              </a:rPr>
              <a:t>Blob Storage vs. </a:t>
            </a:r>
            <a:r>
              <a:rPr lang="en-US" altLang="en-US" dirty="0">
                <a:latin typeface="Arial" panose="020B0604020202020204" pitchFamily="34" charset="0"/>
                <a:ea typeface="微软雅黑" panose="020B0503020204020204" pitchFamily="34" charset="-122"/>
                <a:cs typeface="+mn-ea"/>
              </a:rPr>
              <a:t>Data Lake Storage Gen2</a:t>
            </a:r>
            <a:endParaRPr lang="zh-CN" altLang="en-US" dirty="0">
              <a:latin typeface="Arial" panose="020B0604020202020204" pitchFamily="34" charset="0"/>
              <a:ea typeface="微软雅黑" panose="020B0503020204020204" pitchFamily="34" charset="-122"/>
              <a:cs typeface="+mn-ea"/>
              <a:sym typeface="+mn-lt"/>
            </a:endParaRPr>
          </a:p>
        </p:txBody>
      </p:sp>
      <p:graphicFrame>
        <p:nvGraphicFramePr>
          <p:cNvPr id="3" name="Table 3">
            <a:extLst>
              <a:ext uri="{FF2B5EF4-FFF2-40B4-BE49-F238E27FC236}">
                <a16:creationId xmlns:a16="http://schemas.microsoft.com/office/drawing/2014/main" id="{45A04118-3647-4901-057B-D7C1CACA13A4}"/>
              </a:ext>
            </a:extLst>
          </p:cNvPr>
          <p:cNvGraphicFramePr>
            <a:graphicFrameLocks noGrp="1"/>
          </p:cNvGraphicFramePr>
          <p:nvPr>
            <p:extLst>
              <p:ext uri="{D42A27DB-BD31-4B8C-83A1-F6EECF244321}">
                <p14:modId xmlns:p14="http://schemas.microsoft.com/office/powerpoint/2010/main" val="2978428676"/>
              </p:ext>
            </p:extLst>
          </p:nvPr>
        </p:nvGraphicFramePr>
        <p:xfrm>
          <a:off x="480602" y="1315563"/>
          <a:ext cx="10954905" cy="4710664"/>
        </p:xfrm>
        <a:graphic>
          <a:graphicData uri="http://schemas.openxmlformats.org/drawingml/2006/table">
            <a:tbl>
              <a:tblPr firstRow="1" bandRow="1">
                <a:tableStyleId>{5C22544A-7EE6-4342-B048-85BDC9FD1C3A}</a:tableStyleId>
              </a:tblPr>
              <a:tblGrid>
                <a:gridCol w="2390621">
                  <a:extLst>
                    <a:ext uri="{9D8B030D-6E8A-4147-A177-3AD203B41FA5}">
                      <a16:colId xmlns:a16="http://schemas.microsoft.com/office/drawing/2014/main" val="2335997955"/>
                    </a:ext>
                  </a:extLst>
                </a:gridCol>
                <a:gridCol w="4521095">
                  <a:extLst>
                    <a:ext uri="{9D8B030D-6E8A-4147-A177-3AD203B41FA5}">
                      <a16:colId xmlns:a16="http://schemas.microsoft.com/office/drawing/2014/main" val="1025582451"/>
                    </a:ext>
                  </a:extLst>
                </a:gridCol>
                <a:gridCol w="4043189">
                  <a:extLst>
                    <a:ext uri="{9D8B030D-6E8A-4147-A177-3AD203B41FA5}">
                      <a16:colId xmlns:a16="http://schemas.microsoft.com/office/drawing/2014/main" val="3127091270"/>
                    </a:ext>
                  </a:extLst>
                </a:gridCol>
              </a:tblGrid>
              <a:tr h="908441">
                <a:tc>
                  <a:txBody>
                    <a:bodyPr/>
                    <a:lstStyle/>
                    <a:p>
                      <a:pPr algn="l"/>
                      <a:endParaRPr lang="en-US" sz="1600" b="1" kern="1200" dirty="0">
                        <a:solidFill>
                          <a:srgbClr val="FFFFFF"/>
                        </a:solidFill>
                        <a:latin typeface="Segoe UI" panose="020B0502040204020203" pitchFamily="34" charset="0"/>
                        <a:ea typeface="+mn-ea"/>
                        <a:cs typeface="+mn-cs"/>
                      </a:endParaRPr>
                    </a:p>
                    <a:p>
                      <a:pPr algn="l"/>
                      <a:r>
                        <a:rPr lang="en-US" sz="1600" b="1" kern="1200" dirty="0">
                          <a:solidFill>
                            <a:srgbClr val="FFFFFF"/>
                          </a:solidFill>
                          <a:latin typeface="Segoe UI" panose="020B0502040204020203" pitchFamily="34" charset="0"/>
                          <a:ea typeface="+mn-ea"/>
                          <a:cs typeface="+mn-cs"/>
                        </a:rPr>
                        <a:t>Aspect</a:t>
                      </a:r>
                    </a:p>
                  </a:txBody>
                  <a:tcPr/>
                </a:tc>
                <a:tc>
                  <a:txBody>
                    <a:bodyPr/>
                    <a:lstStyle/>
                    <a:p>
                      <a:r>
                        <a:rPr lang="en-US" sz="1600" b="1" kern="1200" dirty="0">
                          <a:solidFill>
                            <a:srgbClr val="FFFFFF"/>
                          </a:solidFill>
                          <a:latin typeface="Segoe UI" panose="020B0502040204020203" pitchFamily="34" charset="0"/>
                          <a:ea typeface="+mn-ea"/>
                          <a:cs typeface="+mn-cs"/>
                        </a:rPr>
                        <a:t>Azure Data Lake Storage Gen2</a:t>
                      </a:r>
                    </a:p>
                  </a:txBody>
                  <a:tcPr marL="82550" marR="82550" marT="38100" marB="38100" anchor="ctr"/>
                </a:tc>
                <a:tc>
                  <a:txBody>
                    <a:bodyPr/>
                    <a:lstStyle/>
                    <a:p>
                      <a:r>
                        <a:rPr lang="en-US" sz="1600" b="1" kern="1200" dirty="0">
                          <a:solidFill>
                            <a:srgbClr val="FFFFFF"/>
                          </a:solidFill>
                          <a:latin typeface="Segoe UI" panose="020B0502040204020203" pitchFamily="34" charset="0"/>
                          <a:ea typeface="+mn-ea"/>
                          <a:cs typeface="+mn-cs"/>
                        </a:rPr>
                        <a:t>Blob Storage</a:t>
                      </a:r>
                    </a:p>
                  </a:txBody>
                  <a:tcPr marL="82550" marR="82550" marT="38100" marB="38100" anchor="ctr"/>
                </a:tc>
                <a:extLst>
                  <a:ext uri="{0D108BD9-81ED-4DB2-BD59-A6C34878D82A}">
                    <a16:rowId xmlns:a16="http://schemas.microsoft.com/office/drawing/2014/main" val="1402138400"/>
                  </a:ext>
                </a:extLst>
              </a:tr>
              <a:tr h="908441">
                <a:tc>
                  <a:txBody>
                    <a:bodyPr/>
                    <a:lstStyle/>
                    <a:p>
                      <a:r>
                        <a:rPr lang="en-US" sz="1600" b="1" kern="1200" dirty="0">
                          <a:solidFill>
                            <a:schemeClr val="tx1"/>
                          </a:solidFill>
                          <a:latin typeface="Segoe UI" panose="020B0502040204020203" pitchFamily="34" charset="0"/>
                          <a:ea typeface="+mn-ea"/>
                          <a:cs typeface="+mn-cs"/>
                        </a:rPr>
                        <a:t>Storage architecture</a:t>
                      </a:r>
                    </a:p>
                  </a:txBody>
                  <a:tcPr/>
                </a:tc>
                <a:tc>
                  <a:txBody>
                    <a:bodyPr/>
                    <a:lstStyle/>
                    <a:p>
                      <a:r>
                        <a:rPr lang="en-US" sz="1600" b="0" kern="1200" dirty="0">
                          <a:solidFill>
                            <a:schemeClr val="tx1"/>
                          </a:solidFill>
                          <a:latin typeface="Segoe UI" panose="020B0502040204020203" pitchFamily="34" charset="0"/>
                          <a:ea typeface="+mn-ea"/>
                          <a:cs typeface="+mn-cs"/>
                        </a:rPr>
                        <a:t>Based on the Hadoop Distributed File System (HDFS).</a:t>
                      </a:r>
                    </a:p>
                  </a:txBody>
                  <a:tcPr/>
                </a:tc>
                <a:tc>
                  <a:txBody>
                    <a:bodyPr/>
                    <a:lstStyle/>
                    <a:p>
                      <a:r>
                        <a:rPr lang="en-US" sz="1600" b="0" kern="1200" dirty="0">
                          <a:solidFill>
                            <a:schemeClr val="tx1"/>
                          </a:solidFill>
                          <a:latin typeface="Segoe UI" panose="020B0502040204020203" pitchFamily="34" charset="0"/>
                          <a:ea typeface="+mn-ea"/>
                          <a:cs typeface="+mn-cs"/>
                        </a:rPr>
                        <a:t>Object storage.</a:t>
                      </a:r>
                    </a:p>
                  </a:txBody>
                  <a:tcPr/>
                </a:tc>
                <a:extLst>
                  <a:ext uri="{0D108BD9-81ED-4DB2-BD59-A6C34878D82A}">
                    <a16:rowId xmlns:a16="http://schemas.microsoft.com/office/drawing/2014/main" val="2497916038"/>
                  </a:ext>
                </a:extLst>
              </a:tr>
              <a:tr h="1076900">
                <a:tc>
                  <a:txBody>
                    <a:bodyPr/>
                    <a:lstStyle/>
                    <a:p>
                      <a:r>
                        <a:rPr lang="en-US" sz="1600" b="1" kern="1200" dirty="0">
                          <a:solidFill>
                            <a:schemeClr val="tx1"/>
                          </a:solidFill>
                          <a:latin typeface="Segoe UI" panose="020B0502040204020203" pitchFamily="34" charset="0"/>
                          <a:ea typeface="+mn-ea"/>
                          <a:cs typeface="+mn-cs"/>
                        </a:rPr>
                        <a:t>Access patterns</a:t>
                      </a:r>
                    </a:p>
                  </a:txBody>
                  <a:tcPr/>
                </a:tc>
                <a:tc>
                  <a:txBody>
                    <a:bodyPr/>
                    <a:lstStyle/>
                    <a:p>
                      <a:r>
                        <a:rPr lang="en-US" sz="1600" b="0" kern="1200" dirty="0">
                          <a:solidFill>
                            <a:schemeClr val="tx1"/>
                          </a:solidFill>
                          <a:latin typeface="Segoe UI" panose="020B0502040204020203" pitchFamily="34" charset="0"/>
                          <a:ea typeface="+mn-ea"/>
                          <a:cs typeface="+mn-cs"/>
                        </a:rPr>
                        <a:t>Supports directory and file-based access, and complex querying using various query engines such as Spark and Hive.</a:t>
                      </a:r>
                    </a:p>
                  </a:txBody>
                  <a:tcPr/>
                </a:tc>
                <a:tc>
                  <a:txBody>
                    <a:bodyPr/>
                    <a:lstStyle/>
                    <a:p>
                      <a:r>
                        <a:rPr lang="en-US" sz="1600" b="0" kern="1200" dirty="0">
                          <a:solidFill>
                            <a:schemeClr val="tx1"/>
                          </a:solidFill>
                          <a:latin typeface="Segoe UI" panose="020B0502040204020203" pitchFamily="34" charset="0"/>
                          <a:ea typeface="+mn-ea"/>
                          <a:cs typeface="+mn-cs"/>
                        </a:rPr>
                        <a:t>Suitable for storing massive amounts of unstructured data and provides simple read and write operations over HTTP/HTTPS.</a:t>
                      </a:r>
                    </a:p>
                  </a:txBody>
                  <a:tcPr/>
                </a:tc>
                <a:extLst>
                  <a:ext uri="{0D108BD9-81ED-4DB2-BD59-A6C34878D82A}">
                    <a16:rowId xmlns:a16="http://schemas.microsoft.com/office/drawing/2014/main" val="2952831376"/>
                  </a:ext>
                </a:extLst>
              </a:tr>
              <a:tr h="908441">
                <a:tc>
                  <a:txBody>
                    <a:bodyPr/>
                    <a:lstStyle/>
                    <a:p>
                      <a:r>
                        <a:rPr lang="en-US" sz="1600" b="1" kern="1200" dirty="0">
                          <a:solidFill>
                            <a:schemeClr val="tx1"/>
                          </a:solidFill>
                          <a:latin typeface="Segoe UI" panose="020B0502040204020203" pitchFamily="34" charset="0"/>
                          <a:ea typeface="+mn-ea"/>
                          <a:cs typeface="+mn-cs"/>
                        </a:rPr>
                        <a:t>Data access control</a:t>
                      </a:r>
                    </a:p>
                  </a:txBody>
                  <a:tcPr/>
                </a:tc>
                <a:tc>
                  <a:txBody>
                    <a:bodyPr/>
                    <a:lstStyle/>
                    <a:p>
                      <a:r>
                        <a:rPr lang="en-US" sz="1600" b="0" kern="1200" dirty="0">
                          <a:solidFill>
                            <a:schemeClr val="tx1"/>
                          </a:solidFill>
                          <a:latin typeface="Segoe UI" panose="020B0502040204020203" pitchFamily="34" charset="0"/>
                          <a:ea typeface="+mn-ea"/>
                          <a:cs typeface="+mn-cs"/>
                        </a:rPr>
                        <a:t>Provides finer-grained permission control based on directories and files.</a:t>
                      </a:r>
                    </a:p>
                  </a:txBody>
                  <a:tcPr/>
                </a:tc>
                <a:tc>
                  <a:txBody>
                    <a:bodyPr/>
                    <a:lstStyle/>
                    <a:p>
                      <a:r>
                        <a:rPr lang="en-US" sz="1600" b="0" kern="1200" dirty="0">
                          <a:solidFill>
                            <a:schemeClr val="tx1"/>
                          </a:solidFill>
                          <a:latin typeface="Segoe UI" panose="020B0502040204020203" pitchFamily="34" charset="0"/>
                          <a:ea typeface="+mn-ea"/>
                          <a:cs typeface="+mn-cs"/>
                        </a:rPr>
                        <a:t>Uses simple storage-level access control, such as private or public access.</a:t>
                      </a:r>
                    </a:p>
                  </a:txBody>
                  <a:tcPr/>
                </a:tc>
                <a:extLst>
                  <a:ext uri="{0D108BD9-81ED-4DB2-BD59-A6C34878D82A}">
                    <a16:rowId xmlns:a16="http://schemas.microsoft.com/office/drawing/2014/main" val="2188493530"/>
                  </a:ext>
                </a:extLst>
              </a:tr>
              <a:tr h="908441">
                <a:tc>
                  <a:txBody>
                    <a:bodyPr/>
                    <a:lstStyle/>
                    <a:p>
                      <a:r>
                        <a:rPr lang="en-US" sz="1600" b="1" kern="1200" dirty="0">
                          <a:solidFill>
                            <a:schemeClr val="tx1"/>
                          </a:solidFill>
                          <a:latin typeface="Segoe UI" panose="020B0502040204020203" pitchFamily="34" charset="0"/>
                          <a:ea typeface="+mn-ea"/>
                          <a:cs typeface="+mn-cs"/>
                        </a:rPr>
                        <a:t>Cost</a:t>
                      </a:r>
                    </a:p>
                  </a:txBody>
                  <a:tcPr/>
                </a:tc>
                <a:tc>
                  <a:txBody>
                    <a:bodyPr/>
                    <a:lstStyle/>
                    <a:p>
                      <a:r>
                        <a:rPr lang="en-US" sz="1600" b="0" kern="1200" dirty="0">
                          <a:solidFill>
                            <a:schemeClr val="tx1"/>
                          </a:solidFill>
                          <a:latin typeface="Segoe UI" panose="020B0502040204020203" pitchFamily="34" charset="0"/>
                          <a:ea typeface="+mn-ea"/>
                          <a:cs typeface="+mn-cs"/>
                        </a:rPr>
                        <a:t>Provides more extensive data management and analysis features, but costs may be higher.</a:t>
                      </a:r>
                    </a:p>
                  </a:txBody>
                  <a:tcPr/>
                </a:tc>
                <a:tc>
                  <a:txBody>
                    <a:bodyPr/>
                    <a:lstStyle/>
                    <a:p>
                      <a:r>
                        <a:rPr lang="en-US" sz="1600" b="0" kern="1200" dirty="0">
                          <a:solidFill>
                            <a:schemeClr val="tx1"/>
                          </a:solidFill>
                          <a:latin typeface="Segoe UI" panose="020B0502040204020203" pitchFamily="34" charset="0"/>
                          <a:ea typeface="+mn-ea"/>
                          <a:cs typeface="+mn-cs"/>
                        </a:rPr>
                        <a:t>Usually lower storage costs.</a:t>
                      </a:r>
                    </a:p>
                  </a:txBody>
                  <a:tcPr/>
                </a:tc>
                <a:extLst>
                  <a:ext uri="{0D108BD9-81ED-4DB2-BD59-A6C34878D82A}">
                    <a16:rowId xmlns:a16="http://schemas.microsoft.com/office/drawing/2014/main" val="1029328106"/>
                  </a:ext>
                </a:extLst>
              </a:tr>
            </a:tbl>
          </a:graphicData>
        </a:graphic>
      </p:graphicFrame>
      <p:sp>
        <p:nvSpPr>
          <p:cNvPr id="4" name="Speech Bubble: Rectangle with Corners Rounded 3">
            <a:extLst>
              <a:ext uri="{FF2B5EF4-FFF2-40B4-BE49-F238E27FC236}">
                <a16:creationId xmlns:a16="http://schemas.microsoft.com/office/drawing/2014/main" id="{7D8FF8D7-FA28-BC21-203C-CA0B887518CF}"/>
              </a:ext>
            </a:extLst>
          </p:cNvPr>
          <p:cNvSpPr/>
          <p:nvPr/>
        </p:nvSpPr>
        <p:spPr>
          <a:xfrm>
            <a:off x="7816007" y="254000"/>
            <a:ext cx="3619500" cy="78740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Segoe UI" panose="020B0502040204020203" pitchFamily="34" charset="0"/>
              </a:rPr>
              <a:t>Advanced Tab</a:t>
            </a:r>
          </a:p>
          <a:p>
            <a:pPr algn="ctr"/>
            <a:r>
              <a:rPr lang="en-US" sz="1600" dirty="0">
                <a:solidFill>
                  <a:schemeClr val="tx1"/>
                </a:solidFill>
                <a:latin typeface="Segoe UI" panose="020B0502040204020203" pitchFamily="34" charset="0"/>
              </a:rPr>
              <a:t>Enable hierarchical namespace</a:t>
            </a:r>
          </a:p>
        </p:txBody>
      </p:sp>
    </p:spTree>
    <p:extLst>
      <p:ext uri="{BB962C8B-B14F-4D97-AF65-F5344CB8AC3E}">
        <p14:creationId xmlns:p14="http://schemas.microsoft.com/office/powerpoint/2010/main" val="2969311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dirty="0"/>
              <a:t>05.</a:t>
            </a:r>
            <a:r>
              <a:rPr lang="en-US" altLang="zh-CN" sz="4400" b="1" dirty="0"/>
              <a:t> Access Tier</a:t>
            </a:r>
            <a:br>
              <a:rPr lang="en-US" altLang="zh-CN" sz="4400" b="1" dirty="0"/>
            </a:br>
            <a:endParaRPr lang="en-US" dirty="0"/>
          </a:p>
        </p:txBody>
      </p:sp>
    </p:spTree>
    <p:custDataLst>
      <p:tags r:id="rId1"/>
    </p:custDataLst>
    <p:extLst>
      <p:ext uri="{BB962C8B-B14F-4D97-AF65-F5344CB8AC3E}">
        <p14:creationId xmlns:p14="http://schemas.microsoft.com/office/powerpoint/2010/main" val="3069850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6CABBB0-12EF-2961-E7D0-85117D47F649}"/>
              </a:ext>
            </a:extLst>
          </p:cNvPr>
          <p:cNvGrpSpPr/>
          <p:nvPr/>
        </p:nvGrpSpPr>
        <p:grpSpPr>
          <a:xfrm>
            <a:off x="660400" y="-135660"/>
            <a:ext cx="25464530" cy="4679085"/>
            <a:chOff x="660400" y="-135660"/>
            <a:chExt cx="25464530" cy="4679085"/>
          </a:xfrm>
        </p:grpSpPr>
        <p:sp>
          <p:nvSpPr>
            <p:cNvPr id="166" name="任意多边形: 形状 165">
              <a:extLst>
                <a:ext uri="{FF2B5EF4-FFF2-40B4-BE49-F238E27FC236}">
                  <a16:creationId xmlns:a16="http://schemas.microsoft.com/office/drawing/2014/main" id="{1CCC2E43-D283-0DC7-9873-2448E93705F4}"/>
                </a:ext>
              </a:extLst>
            </p:cNvPr>
            <p:cNvSpPr/>
            <p:nvPr/>
          </p:nvSpPr>
          <p:spPr bwMode="auto">
            <a:xfrm>
              <a:off x="25940780" y="4186237"/>
              <a:ext cx="160338" cy="357188"/>
            </a:xfrm>
            <a:custGeom>
              <a:avLst/>
              <a:gdLst>
                <a:gd name="T0" fmla="*/ 20 w 108"/>
                <a:gd name="T1" fmla="*/ 231 h 239"/>
                <a:gd name="T2" fmla="*/ 0 w 108"/>
                <a:gd name="T3" fmla="*/ 238 h 239"/>
                <a:gd name="T4" fmla="*/ 0 w 108"/>
                <a:gd name="T5" fmla="*/ 239 h 239"/>
                <a:gd name="T6" fmla="*/ 20 w 108"/>
                <a:gd name="T7" fmla="*/ 231 h 239"/>
                <a:gd name="T8" fmla="*/ 20 w 108"/>
                <a:gd name="T9" fmla="*/ 231 h 239"/>
                <a:gd name="T10" fmla="*/ 108 w 108"/>
                <a:gd name="T11" fmla="*/ 0 h 239"/>
                <a:gd name="T12" fmla="*/ 60 w 108"/>
                <a:gd name="T13" fmla="*/ 65 h 239"/>
                <a:gd name="T14" fmla="*/ 36 w 108"/>
                <a:gd name="T15" fmla="*/ 96 h 239"/>
                <a:gd name="T16" fmla="*/ 60 w 108"/>
                <a:gd name="T17" fmla="*/ 66 h 239"/>
                <a:gd name="T18" fmla="*/ 108 w 108"/>
                <a:gd name="T19"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239">
                  <a:moveTo>
                    <a:pt x="20" y="231"/>
                  </a:moveTo>
                  <a:cubicBezTo>
                    <a:pt x="19" y="231"/>
                    <a:pt x="11" y="234"/>
                    <a:pt x="0" y="238"/>
                  </a:cubicBezTo>
                  <a:cubicBezTo>
                    <a:pt x="0" y="238"/>
                    <a:pt x="0" y="238"/>
                    <a:pt x="0" y="239"/>
                  </a:cubicBezTo>
                  <a:cubicBezTo>
                    <a:pt x="12" y="234"/>
                    <a:pt x="20" y="231"/>
                    <a:pt x="20" y="231"/>
                  </a:cubicBezTo>
                  <a:cubicBezTo>
                    <a:pt x="20" y="231"/>
                    <a:pt x="20" y="231"/>
                    <a:pt x="20" y="231"/>
                  </a:cubicBezTo>
                  <a:moveTo>
                    <a:pt x="108" y="0"/>
                  </a:moveTo>
                  <a:cubicBezTo>
                    <a:pt x="98" y="20"/>
                    <a:pt x="84" y="43"/>
                    <a:pt x="60" y="65"/>
                  </a:cubicBezTo>
                  <a:cubicBezTo>
                    <a:pt x="50" y="75"/>
                    <a:pt x="43" y="85"/>
                    <a:pt x="36" y="96"/>
                  </a:cubicBezTo>
                  <a:cubicBezTo>
                    <a:pt x="43" y="85"/>
                    <a:pt x="50" y="75"/>
                    <a:pt x="60" y="66"/>
                  </a:cubicBezTo>
                  <a:cubicBezTo>
                    <a:pt x="83" y="43"/>
                    <a:pt x="98" y="20"/>
                    <a:pt x="108"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7" name="任意多边形: 形状 176">
              <a:extLst>
                <a:ext uri="{FF2B5EF4-FFF2-40B4-BE49-F238E27FC236}">
                  <a16:creationId xmlns:a16="http://schemas.microsoft.com/office/drawing/2014/main" id="{B73B95C0-6C86-B9D1-CE35-514B1EB361EE}"/>
                </a:ext>
              </a:extLst>
            </p:cNvPr>
            <p:cNvSpPr/>
            <p:nvPr/>
          </p:nvSpPr>
          <p:spPr bwMode="auto">
            <a:xfrm>
              <a:off x="26118580" y="4078287"/>
              <a:ext cx="6350" cy="17463"/>
            </a:xfrm>
            <a:custGeom>
              <a:avLst/>
              <a:gdLst>
                <a:gd name="T0" fmla="*/ 0 w 4"/>
                <a:gd name="T1" fmla="*/ 0 h 12"/>
                <a:gd name="T2" fmla="*/ 0 w 4"/>
                <a:gd name="T3" fmla="*/ 0 h 12"/>
                <a:gd name="T4" fmla="*/ 4 w 4"/>
                <a:gd name="T5" fmla="*/ 4 h 12"/>
                <a:gd name="T6" fmla="*/ 4 w 4"/>
                <a:gd name="T7" fmla="*/ 8 h 12"/>
                <a:gd name="T8" fmla="*/ 4 w 4"/>
                <a:gd name="T9" fmla="*/ 12 h 12"/>
                <a:gd name="T10" fmla="*/ 4 w 4"/>
                <a:gd name="T11" fmla="*/ 4 h 12"/>
                <a:gd name="T12" fmla="*/ 0 w 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0" y="0"/>
                  </a:moveTo>
                  <a:cubicBezTo>
                    <a:pt x="0" y="0"/>
                    <a:pt x="0" y="0"/>
                    <a:pt x="0" y="0"/>
                  </a:cubicBezTo>
                  <a:cubicBezTo>
                    <a:pt x="4" y="4"/>
                    <a:pt x="4" y="4"/>
                    <a:pt x="4" y="4"/>
                  </a:cubicBezTo>
                  <a:cubicBezTo>
                    <a:pt x="4" y="5"/>
                    <a:pt x="4" y="7"/>
                    <a:pt x="4" y="8"/>
                  </a:cubicBezTo>
                  <a:cubicBezTo>
                    <a:pt x="4" y="10"/>
                    <a:pt x="4" y="11"/>
                    <a:pt x="4" y="12"/>
                  </a:cubicBezTo>
                  <a:cubicBezTo>
                    <a:pt x="4" y="9"/>
                    <a:pt x="4" y="7"/>
                    <a:pt x="4" y="4"/>
                  </a:cubicBezTo>
                  <a:cubicBezTo>
                    <a:pt x="0" y="0"/>
                    <a:pt x="0" y="0"/>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9" name="任意多边形: 形状 178">
              <a:extLst>
                <a:ext uri="{FF2B5EF4-FFF2-40B4-BE49-F238E27FC236}">
                  <a16:creationId xmlns:a16="http://schemas.microsoft.com/office/drawing/2014/main" id="{E60FE47A-FC23-2620-A476-C22FC48C6574}"/>
                </a:ext>
              </a:extLst>
            </p:cNvPr>
            <p:cNvSpPr/>
            <p:nvPr/>
          </p:nvSpPr>
          <p:spPr bwMode="auto">
            <a:xfrm>
              <a:off x="26118580" y="4078287"/>
              <a:ext cx="6350" cy="11113"/>
            </a:xfrm>
            <a:custGeom>
              <a:avLst/>
              <a:gdLst>
                <a:gd name="T0" fmla="*/ 0 w 4"/>
                <a:gd name="T1" fmla="*/ 0 h 8"/>
                <a:gd name="T2" fmla="*/ 0 w 4"/>
                <a:gd name="T3" fmla="*/ 0 h 8"/>
                <a:gd name="T4" fmla="*/ 4 w 4"/>
                <a:gd name="T5" fmla="*/ 4 h 8"/>
                <a:gd name="T6" fmla="*/ 4 w 4"/>
                <a:gd name="T7" fmla="*/ 8 h 8"/>
                <a:gd name="T8" fmla="*/ 4 w 4"/>
                <a:gd name="T9" fmla="*/ 4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cubicBezTo>
                    <a:pt x="0" y="0"/>
                    <a:pt x="0" y="0"/>
                    <a:pt x="0" y="0"/>
                  </a:cubicBezTo>
                  <a:cubicBezTo>
                    <a:pt x="4" y="4"/>
                    <a:pt x="4" y="4"/>
                    <a:pt x="4" y="4"/>
                  </a:cubicBezTo>
                  <a:cubicBezTo>
                    <a:pt x="4" y="5"/>
                    <a:pt x="4" y="7"/>
                    <a:pt x="4" y="8"/>
                  </a:cubicBezTo>
                  <a:cubicBezTo>
                    <a:pt x="4" y="7"/>
                    <a:pt x="4" y="5"/>
                    <a:pt x="4" y="4"/>
                  </a:cubicBezTo>
                  <a:cubicBezTo>
                    <a:pt x="0" y="0"/>
                    <a:pt x="0" y="0"/>
                    <a:pt x="0"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0" name="任意多边形: 形状 179">
              <a:extLst>
                <a:ext uri="{FF2B5EF4-FFF2-40B4-BE49-F238E27FC236}">
                  <a16:creationId xmlns:a16="http://schemas.microsoft.com/office/drawing/2014/main" id="{2086C1AA-6158-3227-B892-7D0BEABC73B2}"/>
                </a:ext>
              </a:extLst>
            </p:cNvPr>
            <p:cNvSpPr/>
            <p:nvPr/>
          </p:nvSpPr>
          <p:spPr bwMode="auto">
            <a:xfrm>
              <a:off x="26078892" y="4078287"/>
              <a:ext cx="46038" cy="41275"/>
            </a:xfrm>
            <a:custGeom>
              <a:avLst/>
              <a:gdLst>
                <a:gd name="T0" fmla="*/ 26 w 30"/>
                <a:gd name="T1" fmla="*/ 0 h 28"/>
                <a:gd name="T2" fmla="*/ 1 w 30"/>
                <a:gd name="T3" fmla="*/ 11 h 28"/>
                <a:gd name="T4" fmla="*/ 1 w 30"/>
                <a:gd name="T5" fmla="*/ 13 h 28"/>
                <a:gd name="T6" fmla="*/ 0 w 30"/>
                <a:gd name="T7" fmla="*/ 28 h 28"/>
                <a:gd name="T8" fmla="*/ 1 w 30"/>
                <a:gd name="T9" fmla="*/ 26 h 28"/>
                <a:gd name="T10" fmla="*/ 30 w 30"/>
                <a:gd name="T11" fmla="*/ 12 h 28"/>
                <a:gd name="T12" fmla="*/ 30 w 30"/>
                <a:gd name="T13" fmla="*/ 8 h 28"/>
                <a:gd name="T14" fmla="*/ 30 w 30"/>
                <a:gd name="T15" fmla="*/ 4 h 28"/>
                <a:gd name="T16" fmla="*/ 26 w 30"/>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8">
                  <a:moveTo>
                    <a:pt x="26" y="0"/>
                  </a:moveTo>
                  <a:cubicBezTo>
                    <a:pt x="14" y="2"/>
                    <a:pt x="2" y="6"/>
                    <a:pt x="1" y="11"/>
                  </a:cubicBezTo>
                  <a:cubicBezTo>
                    <a:pt x="1" y="12"/>
                    <a:pt x="1" y="12"/>
                    <a:pt x="1" y="13"/>
                  </a:cubicBezTo>
                  <a:cubicBezTo>
                    <a:pt x="1" y="17"/>
                    <a:pt x="1" y="22"/>
                    <a:pt x="0" y="28"/>
                  </a:cubicBezTo>
                  <a:cubicBezTo>
                    <a:pt x="1" y="27"/>
                    <a:pt x="1" y="26"/>
                    <a:pt x="1" y="26"/>
                  </a:cubicBezTo>
                  <a:cubicBezTo>
                    <a:pt x="1" y="19"/>
                    <a:pt x="17" y="15"/>
                    <a:pt x="30" y="12"/>
                  </a:cubicBezTo>
                  <a:cubicBezTo>
                    <a:pt x="30" y="11"/>
                    <a:pt x="30" y="10"/>
                    <a:pt x="30" y="8"/>
                  </a:cubicBezTo>
                  <a:cubicBezTo>
                    <a:pt x="30" y="7"/>
                    <a:pt x="30" y="5"/>
                    <a:pt x="30" y="4"/>
                  </a:cubicBezTo>
                  <a:cubicBezTo>
                    <a:pt x="26" y="0"/>
                    <a:pt x="26" y="0"/>
                    <a:pt x="26" y="0"/>
                  </a:cubicBezTo>
                </a:path>
              </a:pathLst>
            </a:custGeom>
            <a:solidFill>
              <a:srgbClr val="4B4B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12" name="任意多边形: 形状 211">
              <a:extLst>
                <a:ext uri="{FF2B5EF4-FFF2-40B4-BE49-F238E27FC236}">
                  <a16:creationId xmlns:a16="http://schemas.microsoft.com/office/drawing/2014/main" id="{5ADD2BEE-16BB-BCC4-D5C0-3CC620528505}"/>
                </a:ext>
              </a:extLst>
            </p:cNvPr>
            <p:cNvSpPr/>
            <p:nvPr/>
          </p:nvSpPr>
          <p:spPr>
            <a:xfrm>
              <a:off x="2810313" y="3111035"/>
              <a:ext cx="40841" cy="408"/>
            </a:xfrm>
            <a:custGeom>
              <a:avLst/>
              <a:gdLst>
                <a:gd name="connsiteX0" fmla="*/ 0 w 41744"/>
                <a:gd name="connsiteY0" fmla="*/ 417 h 417"/>
                <a:gd name="connsiteX1" fmla="*/ 0 w 41744"/>
                <a:gd name="connsiteY1" fmla="*/ 417 h 417"/>
                <a:gd name="connsiteX2" fmla="*/ 0 w 41744"/>
                <a:gd name="connsiteY2" fmla="*/ 0 h 417"/>
                <a:gd name="connsiteX3" fmla="*/ 0 w 41744"/>
                <a:gd name="connsiteY3" fmla="*/ 417 h 417"/>
              </a:gdLst>
              <a:ahLst/>
              <a:cxnLst>
                <a:cxn ang="0">
                  <a:pos x="connsiteX0" y="connsiteY0"/>
                </a:cxn>
                <a:cxn ang="0">
                  <a:pos x="connsiteX1" y="connsiteY1"/>
                </a:cxn>
                <a:cxn ang="0">
                  <a:pos x="connsiteX2" y="connsiteY2"/>
                </a:cxn>
                <a:cxn ang="0">
                  <a:pos x="connsiteX3" y="connsiteY3"/>
                </a:cxn>
              </a:cxnLst>
              <a:rect l="l" t="t" r="r" b="b"/>
              <a:pathLst>
                <a:path w="41744" h="417">
                  <a:moveTo>
                    <a:pt x="0" y="417"/>
                  </a:moveTo>
                  <a:lnTo>
                    <a:pt x="0" y="417"/>
                  </a:lnTo>
                  <a:lnTo>
                    <a:pt x="0" y="0"/>
                  </a:lnTo>
                  <a:lnTo>
                    <a:pt x="0" y="417"/>
                  </a:lnTo>
                  <a:close/>
                </a:path>
              </a:pathLst>
            </a:custGeom>
            <a:solidFill>
              <a:srgbClr val="7BBAE6"/>
            </a:solidFill>
            <a:ln w="41742" cap="flat">
              <a:noFill/>
              <a:prstDash val="solid"/>
              <a:miter/>
            </a:ln>
          </p:spPr>
          <p:txBody>
            <a:bodyPr rtlCol="0" anchor="ctr"/>
            <a:lstStyle/>
            <a:p>
              <a:endParaRPr lang="zh-CN" altLang="en-US">
                <a:cs typeface="+mn-ea"/>
                <a:sym typeface="+mn-lt"/>
              </a:endParaRPr>
            </a:p>
          </p:txBody>
        </p:sp>
        <p:sp>
          <p:nvSpPr>
            <p:cNvPr id="3" name="文本框 2">
              <a:extLst>
                <a:ext uri="{FF2B5EF4-FFF2-40B4-BE49-F238E27FC236}">
                  <a16:creationId xmlns:a16="http://schemas.microsoft.com/office/drawing/2014/main" id="{CACF652C-ACC3-F3DA-E0F2-943E1D047708}"/>
                </a:ext>
              </a:extLst>
            </p:cNvPr>
            <p:cNvSpPr txBox="1">
              <a:spLocks/>
            </p:cNvSpPr>
            <p:nvPr/>
          </p:nvSpPr>
          <p:spPr>
            <a:xfrm>
              <a:off x="660400" y="-135660"/>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latin typeface="Arial" panose="020B0604020202020204" pitchFamily="34" charset="0"/>
                  <a:ea typeface="微软雅黑" panose="020B0503020204020204" pitchFamily="34" charset="-122"/>
                  <a:cs typeface="+mn-ea"/>
                  <a:sym typeface="+mn-lt"/>
                </a:rPr>
                <a:t>Storage Access Tiers</a:t>
              </a:r>
              <a:endParaRPr lang="zh-CN" altLang="en-US" dirty="0">
                <a:latin typeface="Arial" panose="020B0604020202020204" pitchFamily="34" charset="0"/>
                <a:ea typeface="微软雅黑" panose="020B0503020204020204" pitchFamily="34" charset="-122"/>
                <a:cs typeface="+mn-ea"/>
                <a:sym typeface="+mn-lt"/>
              </a:endParaRPr>
            </a:p>
          </p:txBody>
        </p:sp>
      </p:grpSp>
      <p:sp>
        <p:nvSpPr>
          <p:cNvPr id="6" name="TextBox 5">
            <a:extLst>
              <a:ext uri="{FF2B5EF4-FFF2-40B4-BE49-F238E27FC236}">
                <a16:creationId xmlns:a16="http://schemas.microsoft.com/office/drawing/2014/main" id="{A22DF918-CF18-B5FE-5A0A-3EFB93E5AFBD}"/>
              </a:ext>
            </a:extLst>
          </p:cNvPr>
          <p:cNvSpPr txBox="1"/>
          <p:nvPr/>
        </p:nvSpPr>
        <p:spPr>
          <a:xfrm>
            <a:off x="797442" y="1382233"/>
            <a:ext cx="7219507" cy="1835502"/>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Ø"/>
            </a:pPr>
            <a:r>
              <a:rPr lang="en-US" sz="2000" b="1" dirty="0">
                <a:solidFill>
                  <a:srgbClr val="161616"/>
                </a:solidFill>
                <a:latin typeface="Segoe UI" panose="020B0502040204020203" pitchFamily="34" charset="0"/>
              </a:rPr>
              <a:t>Data store in the cloud can be different based on how it’s generated, processed and accessed over its lifetime.</a:t>
            </a:r>
          </a:p>
          <a:p>
            <a:pPr>
              <a:lnSpc>
                <a:spcPct val="150000"/>
              </a:lnSpc>
              <a:buClr>
                <a:srgbClr val="0070C0"/>
              </a:buClr>
            </a:pPr>
            <a:endParaRPr lang="en-US" b="1" dirty="0">
              <a:solidFill>
                <a:srgbClr val="161616"/>
              </a:solidFill>
              <a:latin typeface="Segoe UI" panose="020B0502040204020203" pitchFamily="34" charset="0"/>
            </a:endParaRPr>
          </a:p>
          <a:p>
            <a:pPr marL="285750" indent="-285750">
              <a:lnSpc>
                <a:spcPct val="150000"/>
              </a:lnSpc>
              <a:buClr>
                <a:srgbClr val="0070C0"/>
              </a:buClr>
              <a:buFont typeface="Wingdings" panose="05000000000000000000" pitchFamily="2" charset="2"/>
              <a:buChar char="Ø"/>
            </a:pPr>
            <a:r>
              <a:rPr lang="en-US" sz="2000" b="1" dirty="0">
                <a:solidFill>
                  <a:srgbClr val="161616"/>
                </a:solidFill>
                <a:latin typeface="Segoe UI" panose="020B0502040204020203" pitchFamily="34" charset="0"/>
              </a:rPr>
              <a:t>Pricing</a:t>
            </a:r>
          </a:p>
        </p:txBody>
      </p:sp>
      <p:sp>
        <p:nvSpPr>
          <p:cNvPr id="7" name="TextBox 6">
            <a:extLst>
              <a:ext uri="{FF2B5EF4-FFF2-40B4-BE49-F238E27FC236}">
                <a16:creationId xmlns:a16="http://schemas.microsoft.com/office/drawing/2014/main" id="{7298718E-511C-CB4E-3A10-01D7ED1F83C9}"/>
              </a:ext>
            </a:extLst>
          </p:cNvPr>
          <p:cNvSpPr txBox="1"/>
          <p:nvPr/>
        </p:nvSpPr>
        <p:spPr>
          <a:xfrm>
            <a:off x="1627584" y="3353324"/>
            <a:ext cx="6517758" cy="2118465"/>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Ø"/>
            </a:pPr>
            <a:r>
              <a:rPr lang="en-US" dirty="0">
                <a:solidFill>
                  <a:srgbClr val="161616"/>
                </a:solidFill>
                <a:latin typeface="Segoe UI" panose="020B0502040204020203" pitchFamily="34" charset="0"/>
              </a:rPr>
              <a:t>The volume of data stored/month</a:t>
            </a:r>
          </a:p>
          <a:p>
            <a:pPr marL="285750" indent="-285750">
              <a:lnSpc>
                <a:spcPct val="150000"/>
              </a:lnSpc>
              <a:buClr>
                <a:srgbClr val="0070C0"/>
              </a:buClr>
              <a:buFont typeface="Wingdings" panose="05000000000000000000" pitchFamily="2" charset="2"/>
              <a:buChar char="Ø"/>
            </a:pPr>
            <a:r>
              <a:rPr lang="en-US" dirty="0">
                <a:solidFill>
                  <a:srgbClr val="161616"/>
                </a:solidFill>
                <a:latin typeface="Segoe UI" panose="020B0502040204020203" pitchFamily="34" charset="0"/>
              </a:rPr>
              <a:t>Type of operations performed</a:t>
            </a:r>
          </a:p>
          <a:p>
            <a:pPr marL="285750" indent="-285750">
              <a:lnSpc>
                <a:spcPct val="150000"/>
              </a:lnSpc>
              <a:buClr>
                <a:srgbClr val="0070C0"/>
              </a:buClr>
              <a:buFont typeface="Wingdings" panose="05000000000000000000" pitchFamily="2" charset="2"/>
              <a:buChar char="Ø"/>
            </a:pPr>
            <a:r>
              <a:rPr lang="en-US" dirty="0">
                <a:solidFill>
                  <a:srgbClr val="161616"/>
                </a:solidFill>
                <a:latin typeface="Segoe UI" panose="020B0502040204020203" pitchFamily="34" charset="0"/>
              </a:rPr>
              <a:t>Number of operation performed</a:t>
            </a:r>
          </a:p>
          <a:p>
            <a:pPr marL="285750" indent="-285750">
              <a:lnSpc>
                <a:spcPct val="150000"/>
              </a:lnSpc>
              <a:buClr>
                <a:srgbClr val="0070C0"/>
              </a:buClr>
              <a:buFont typeface="Wingdings" panose="05000000000000000000" pitchFamily="2" charset="2"/>
              <a:buChar char="Ø"/>
            </a:pPr>
            <a:r>
              <a:rPr lang="en-US" dirty="0">
                <a:solidFill>
                  <a:srgbClr val="161616"/>
                </a:solidFill>
                <a:latin typeface="Segoe UI" panose="020B0502040204020203" pitchFamily="34" charset="0"/>
              </a:rPr>
              <a:t>Data transfer cost, if any</a:t>
            </a:r>
          </a:p>
          <a:p>
            <a:pPr marL="285750" indent="-285750">
              <a:lnSpc>
                <a:spcPct val="150000"/>
              </a:lnSpc>
              <a:buClr>
                <a:srgbClr val="0070C0"/>
              </a:buClr>
              <a:buFont typeface="Wingdings" panose="05000000000000000000" pitchFamily="2" charset="2"/>
              <a:buChar char="Ø"/>
            </a:pPr>
            <a:r>
              <a:rPr lang="en-US" dirty="0">
                <a:solidFill>
                  <a:srgbClr val="161616"/>
                </a:solidFill>
                <a:latin typeface="Segoe UI" panose="020B0502040204020203" pitchFamily="34" charset="0"/>
              </a:rPr>
              <a:t>The selected data redundancy option</a:t>
            </a:r>
            <a:endParaRPr lang="en-US" dirty="0"/>
          </a:p>
        </p:txBody>
      </p:sp>
      <p:sp>
        <p:nvSpPr>
          <p:cNvPr id="9" name="TextBox 8">
            <a:extLst>
              <a:ext uri="{FF2B5EF4-FFF2-40B4-BE49-F238E27FC236}">
                <a16:creationId xmlns:a16="http://schemas.microsoft.com/office/drawing/2014/main" id="{006BE99C-516D-99F2-37E9-F089AE72E303}"/>
              </a:ext>
            </a:extLst>
          </p:cNvPr>
          <p:cNvSpPr txBox="1"/>
          <p:nvPr/>
        </p:nvSpPr>
        <p:spPr>
          <a:xfrm>
            <a:off x="998439" y="5834527"/>
            <a:ext cx="7315200" cy="707886"/>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en-US" sz="2000" b="1" dirty="0">
                <a:solidFill>
                  <a:srgbClr val="161616"/>
                </a:solidFill>
                <a:latin typeface="Segoe UI" panose="020B0502040204020203" pitchFamily="34" charset="0"/>
              </a:rPr>
              <a:t>Organize your data based on attributes like frequency of access and planned retention period</a:t>
            </a:r>
          </a:p>
        </p:txBody>
      </p:sp>
      <p:sp>
        <p:nvSpPr>
          <p:cNvPr id="10" name="Oval 9">
            <a:extLst>
              <a:ext uri="{FF2B5EF4-FFF2-40B4-BE49-F238E27FC236}">
                <a16:creationId xmlns:a16="http://schemas.microsoft.com/office/drawing/2014/main" id="{638D5805-EA40-689F-413E-2D12A2D83859}"/>
              </a:ext>
            </a:extLst>
          </p:cNvPr>
          <p:cNvSpPr/>
          <p:nvPr/>
        </p:nvSpPr>
        <p:spPr>
          <a:xfrm>
            <a:off x="9353279" y="505889"/>
            <a:ext cx="1233377" cy="122274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D4F9415-436F-1A2F-54BA-FE2B918A7EA3}"/>
              </a:ext>
            </a:extLst>
          </p:cNvPr>
          <p:cNvSpPr/>
          <p:nvPr/>
        </p:nvSpPr>
        <p:spPr>
          <a:xfrm>
            <a:off x="9353277" y="2043849"/>
            <a:ext cx="1233377" cy="1222744"/>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91419B7-03EC-DCA2-A187-7DA62B754647}"/>
              </a:ext>
            </a:extLst>
          </p:cNvPr>
          <p:cNvSpPr/>
          <p:nvPr/>
        </p:nvSpPr>
        <p:spPr>
          <a:xfrm>
            <a:off x="9353276" y="3591408"/>
            <a:ext cx="1233377" cy="1222744"/>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D15038A-6391-0CD7-63FF-8534FDF0CFB9}"/>
              </a:ext>
            </a:extLst>
          </p:cNvPr>
          <p:cNvSpPr/>
          <p:nvPr/>
        </p:nvSpPr>
        <p:spPr>
          <a:xfrm>
            <a:off x="9353276" y="5169394"/>
            <a:ext cx="1233377" cy="1222744"/>
          </a:xfrm>
          <a:prstGeom prst="ellips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3D3EAEB-01D1-A4DC-1DED-E0D4CA438C76}"/>
              </a:ext>
            </a:extLst>
          </p:cNvPr>
          <p:cNvSpPr txBox="1"/>
          <p:nvPr/>
        </p:nvSpPr>
        <p:spPr>
          <a:xfrm>
            <a:off x="9635041" y="906804"/>
            <a:ext cx="669851" cy="461665"/>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Hot</a:t>
            </a:r>
          </a:p>
        </p:txBody>
      </p:sp>
      <p:sp>
        <p:nvSpPr>
          <p:cNvPr id="16" name="TextBox 15">
            <a:extLst>
              <a:ext uri="{FF2B5EF4-FFF2-40B4-BE49-F238E27FC236}">
                <a16:creationId xmlns:a16="http://schemas.microsoft.com/office/drawing/2014/main" id="{7CF1A2F4-D51F-7F04-3879-14B3180E0F09}"/>
              </a:ext>
            </a:extLst>
          </p:cNvPr>
          <p:cNvSpPr txBox="1"/>
          <p:nvPr/>
        </p:nvSpPr>
        <p:spPr>
          <a:xfrm>
            <a:off x="9614432" y="2440930"/>
            <a:ext cx="951615" cy="461665"/>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Cool</a:t>
            </a:r>
          </a:p>
        </p:txBody>
      </p:sp>
      <p:sp>
        <p:nvSpPr>
          <p:cNvPr id="19" name="TextBox 18">
            <a:extLst>
              <a:ext uri="{FF2B5EF4-FFF2-40B4-BE49-F238E27FC236}">
                <a16:creationId xmlns:a16="http://schemas.microsoft.com/office/drawing/2014/main" id="{C627B673-C277-0C18-A2B8-7627B02E15E1}"/>
              </a:ext>
            </a:extLst>
          </p:cNvPr>
          <p:cNvSpPr txBox="1"/>
          <p:nvPr/>
        </p:nvSpPr>
        <p:spPr>
          <a:xfrm>
            <a:off x="9598791" y="3989376"/>
            <a:ext cx="951615" cy="461665"/>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Cold</a:t>
            </a:r>
          </a:p>
        </p:txBody>
      </p:sp>
      <p:sp>
        <p:nvSpPr>
          <p:cNvPr id="20" name="TextBox 19">
            <a:extLst>
              <a:ext uri="{FF2B5EF4-FFF2-40B4-BE49-F238E27FC236}">
                <a16:creationId xmlns:a16="http://schemas.microsoft.com/office/drawing/2014/main" id="{729F64C0-397F-B9E0-2286-3E5ECD69B32F}"/>
              </a:ext>
            </a:extLst>
          </p:cNvPr>
          <p:cNvSpPr txBox="1"/>
          <p:nvPr/>
        </p:nvSpPr>
        <p:spPr>
          <a:xfrm>
            <a:off x="9457911" y="5549934"/>
            <a:ext cx="1233377" cy="461665"/>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Archive</a:t>
            </a:r>
          </a:p>
        </p:txBody>
      </p:sp>
    </p:spTree>
    <p:custDataLst>
      <p:tags r:id="rId1"/>
    </p:custDataLst>
    <p:extLst>
      <p:ext uri="{BB962C8B-B14F-4D97-AF65-F5344CB8AC3E}">
        <p14:creationId xmlns:p14="http://schemas.microsoft.com/office/powerpoint/2010/main" val="4279499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6CABBB0-12EF-2961-E7D0-85117D47F649}"/>
              </a:ext>
            </a:extLst>
          </p:cNvPr>
          <p:cNvGrpSpPr/>
          <p:nvPr/>
        </p:nvGrpSpPr>
        <p:grpSpPr>
          <a:xfrm>
            <a:off x="660400" y="-135660"/>
            <a:ext cx="25464530" cy="4679085"/>
            <a:chOff x="660400" y="-135660"/>
            <a:chExt cx="25464530" cy="4679085"/>
          </a:xfrm>
        </p:grpSpPr>
        <p:sp>
          <p:nvSpPr>
            <p:cNvPr id="166" name="任意多边形: 形状 165">
              <a:extLst>
                <a:ext uri="{FF2B5EF4-FFF2-40B4-BE49-F238E27FC236}">
                  <a16:creationId xmlns:a16="http://schemas.microsoft.com/office/drawing/2014/main" id="{1CCC2E43-D283-0DC7-9873-2448E93705F4}"/>
                </a:ext>
              </a:extLst>
            </p:cNvPr>
            <p:cNvSpPr/>
            <p:nvPr/>
          </p:nvSpPr>
          <p:spPr bwMode="auto">
            <a:xfrm>
              <a:off x="25940780" y="4186237"/>
              <a:ext cx="160338" cy="357188"/>
            </a:xfrm>
            <a:custGeom>
              <a:avLst/>
              <a:gdLst>
                <a:gd name="T0" fmla="*/ 20 w 108"/>
                <a:gd name="T1" fmla="*/ 231 h 239"/>
                <a:gd name="T2" fmla="*/ 0 w 108"/>
                <a:gd name="T3" fmla="*/ 238 h 239"/>
                <a:gd name="T4" fmla="*/ 0 w 108"/>
                <a:gd name="T5" fmla="*/ 239 h 239"/>
                <a:gd name="T6" fmla="*/ 20 w 108"/>
                <a:gd name="T7" fmla="*/ 231 h 239"/>
                <a:gd name="T8" fmla="*/ 20 w 108"/>
                <a:gd name="T9" fmla="*/ 231 h 239"/>
                <a:gd name="T10" fmla="*/ 108 w 108"/>
                <a:gd name="T11" fmla="*/ 0 h 239"/>
                <a:gd name="T12" fmla="*/ 60 w 108"/>
                <a:gd name="T13" fmla="*/ 65 h 239"/>
                <a:gd name="T14" fmla="*/ 36 w 108"/>
                <a:gd name="T15" fmla="*/ 96 h 239"/>
                <a:gd name="T16" fmla="*/ 60 w 108"/>
                <a:gd name="T17" fmla="*/ 66 h 239"/>
                <a:gd name="T18" fmla="*/ 108 w 108"/>
                <a:gd name="T19"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239">
                  <a:moveTo>
                    <a:pt x="20" y="231"/>
                  </a:moveTo>
                  <a:cubicBezTo>
                    <a:pt x="19" y="231"/>
                    <a:pt x="11" y="234"/>
                    <a:pt x="0" y="238"/>
                  </a:cubicBezTo>
                  <a:cubicBezTo>
                    <a:pt x="0" y="238"/>
                    <a:pt x="0" y="238"/>
                    <a:pt x="0" y="239"/>
                  </a:cubicBezTo>
                  <a:cubicBezTo>
                    <a:pt x="12" y="234"/>
                    <a:pt x="20" y="231"/>
                    <a:pt x="20" y="231"/>
                  </a:cubicBezTo>
                  <a:cubicBezTo>
                    <a:pt x="20" y="231"/>
                    <a:pt x="20" y="231"/>
                    <a:pt x="20" y="231"/>
                  </a:cubicBezTo>
                  <a:moveTo>
                    <a:pt x="108" y="0"/>
                  </a:moveTo>
                  <a:cubicBezTo>
                    <a:pt x="98" y="20"/>
                    <a:pt x="84" y="43"/>
                    <a:pt x="60" y="65"/>
                  </a:cubicBezTo>
                  <a:cubicBezTo>
                    <a:pt x="50" y="75"/>
                    <a:pt x="43" y="85"/>
                    <a:pt x="36" y="96"/>
                  </a:cubicBezTo>
                  <a:cubicBezTo>
                    <a:pt x="43" y="85"/>
                    <a:pt x="50" y="75"/>
                    <a:pt x="60" y="66"/>
                  </a:cubicBezTo>
                  <a:cubicBezTo>
                    <a:pt x="83" y="43"/>
                    <a:pt x="98" y="20"/>
                    <a:pt x="108"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7" name="任意多边形: 形状 176">
              <a:extLst>
                <a:ext uri="{FF2B5EF4-FFF2-40B4-BE49-F238E27FC236}">
                  <a16:creationId xmlns:a16="http://schemas.microsoft.com/office/drawing/2014/main" id="{B73B95C0-6C86-B9D1-CE35-514B1EB361EE}"/>
                </a:ext>
              </a:extLst>
            </p:cNvPr>
            <p:cNvSpPr/>
            <p:nvPr/>
          </p:nvSpPr>
          <p:spPr bwMode="auto">
            <a:xfrm>
              <a:off x="26118580" y="4078287"/>
              <a:ext cx="6350" cy="17463"/>
            </a:xfrm>
            <a:custGeom>
              <a:avLst/>
              <a:gdLst>
                <a:gd name="T0" fmla="*/ 0 w 4"/>
                <a:gd name="T1" fmla="*/ 0 h 12"/>
                <a:gd name="T2" fmla="*/ 0 w 4"/>
                <a:gd name="T3" fmla="*/ 0 h 12"/>
                <a:gd name="T4" fmla="*/ 4 w 4"/>
                <a:gd name="T5" fmla="*/ 4 h 12"/>
                <a:gd name="T6" fmla="*/ 4 w 4"/>
                <a:gd name="T7" fmla="*/ 8 h 12"/>
                <a:gd name="T8" fmla="*/ 4 w 4"/>
                <a:gd name="T9" fmla="*/ 12 h 12"/>
                <a:gd name="T10" fmla="*/ 4 w 4"/>
                <a:gd name="T11" fmla="*/ 4 h 12"/>
                <a:gd name="T12" fmla="*/ 0 w 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0" y="0"/>
                  </a:moveTo>
                  <a:cubicBezTo>
                    <a:pt x="0" y="0"/>
                    <a:pt x="0" y="0"/>
                    <a:pt x="0" y="0"/>
                  </a:cubicBezTo>
                  <a:cubicBezTo>
                    <a:pt x="4" y="4"/>
                    <a:pt x="4" y="4"/>
                    <a:pt x="4" y="4"/>
                  </a:cubicBezTo>
                  <a:cubicBezTo>
                    <a:pt x="4" y="5"/>
                    <a:pt x="4" y="7"/>
                    <a:pt x="4" y="8"/>
                  </a:cubicBezTo>
                  <a:cubicBezTo>
                    <a:pt x="4" y="10"/>
                    <a:pt x="4" y="11"/>
                    <a:pt x="4" y="12"/>
                  </a:cubicBezTo>
                  <a:cubicBezTo>
                    <a:pt x="4" y="9"/>
                    <a:pt x="4" y="7"/>
                    <a:pt x="4" y="4"/>
                  </a:cubicBezTo>
                  <a:cubicBezTo>
                    <a:pt x="0" y="0"/>
                    <a:pt x="0" y="0"/>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9" name="任意多边形: 形状 178">
              <a:extLst>
                <a:ext uri="{FF2B5EF4-FFF2-40B4-BE49-F238E27FC236}">
                  <a16:creationId xmlns:a16="http://schemas.microsoft.com/office/drawing/2014/main" id="{E60FE47A-FC23-2620-A476-C22FC48C6574}"/>
                </a:ext>
              </a:extLst>
            </p:cNvPr>
            <p:cNvSpPr/>
            <p:nvPr/>
          </p:nvSpPr>
          <p:spPr bwMode="auto">
            <a:xfrm>
              <a:off x="26118580" y="4078287"/>
              <a:ext cx="6350" cy="11113"/>
            </a:xfrm>
            <a:custGeom>
              <a:avLst/>
              <a:gdLst>
                <a:gd name="T0" fmla="*/ 0 w 4"/>
                <a:gd name="T1" fmla="*/ 0 h 8"/>
                <a:gd name="T2" fmla="*/ 0 w 4"/>
                <a:gd name="T3" fmla="*/ 0 h 8"/>
                <a:gd name="T4" fmla="*/ 4 w 4"/>
                <a:gd name="T5" fmla="*/ 4 h 8"/>
                <a:gd name="T6" fmla="*/ 4 w 4"/>
                <a:gd name="T7" fmla="*/ 8 h 8"/>
                <a:gd name="T8" fmla="*/ 4 w 4"/>
                <a:gd name="T9" fmla="*/ 4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cubicBezTo>
                    <a:pt x="0" y="0"/>
                    <a:pt x="0" y="0"/>
                    <a:pt x="0" y="0"/>
                  </a:cubicBezTo>
                  <a:cubicBezTo>
                    <a:pt x="4" y="4"/>
                    <a:pt x="4" y="4"/>
                    <a:pt x="4" y="4"/>
                  </a:cubicBezTo>
                  <a:cubicBezTo>
                    <a:pt x="4" y="5"/>
                    <a:pt x="4" y="7"/>
                    <a:pt x="4" y="8"/>
                  </a:cubicBezTo>
                  <a:cubicBezTo>
                    <a:pt x="4" y="7"/>
                    <a:pt x="4" y="5"/>
                    <a:pt x="4" y="4"/>
                  </a:cubicBezTo>
                  <a:cubicBezTo>
                    <a:pt x="0" y="0"/>
                    <a:pt x="0" y="0"/>
                    <a:pt x="0"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0" name="任意多边形: 形状 179">
              <a:extLst>
                <a:ext uri="{FF2B5EF4-FFF2-40B4-BE49-F238E27FC236}">
                  <a16:creationId xmlns:a16="http://schemas.microsoft.com/office/drawing/2014/main" id="{2086C1AA-6158-3227-B892-7D0BEABC73B2}"/>
                </a:ext>
              </a:extLst>
            </p:cNvPr>
            <p:cNvSpPr/>
            <p:nvPr/>
          </p:nvSpPr>
          <p:spPr bwMode="auto">
            <a:xfrm>
              <a:off x="26078892" y="4078287"/>
              <a:ext cx="46038" cy="41275"/>
            </a:xfrm>
            <a:custGeom>
              <a:avLst/>
              <a:gdLst>
                <a:gd name="T0" fmla="*/ 26 w 30"/>
                <a:gd name="T1" fmla="*/ 0 h 28"/>
                <a:gd name="T2" fmla="*/ 1 w 30"/>
                <a:gd name="T3" fmla="*/ 11 h 28"/>
                <a:gd name="T4" fmla="*/ 1 w 30"/>
                <a:gd name="T5" fmla="*/ 13 h 28"/>
                <a:gd name="T6" fmla="*/ 0 w 30"/>
                <a:gd name="T7" fmla="*/ 28 h 28"/>
                <a:gd name="T8" fmla="*/ 1 w 30"/>
                <a:gd name="T9" fmla="*/ 26 h 28"/>
                <a:gd name="T10" fmla="*/ 30 w 30"/>
                <a:gd name="T11" fmla="*/ 12 h 28"/>
                <a:gd name="T12" fmla="*/ 30 w 30"/>
                <a:gd name="T13" fmla="*/ 8 h 28"/>
                <a:gd name="T14" fmla="*/ 30 w 30"/>
                <a:gd name="T15" fmla="*/ 4 h 28"/>
                <a:gd name="T16" fmla="*/ 26 w 30"/>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8">
                  <a:moveTo>
                    <a:pt x="26" y="0"/>
                  </a:moveTo>
                  <a:cubicBezTo>
                    <a:pt x="14" y="2"/>
                    <a:pt x="2" y="6"/>
                    <a:pt x="1" y="11"/>
                  </a:cubicBezTo>
                  <a:cubicBezTo>
                    <a:pt x="1" y="12"/>
                    <a:pt x="1" y="12"/>
                    <a:pt x="1" y="13"/>
                  </a:cubicBezTo>
                  <a:cubicBezTo>
                    <a:pt x="1" y="17"/>
                    <a:pt x="1" y="22"/>
                    <a:pt x="0" y="28"/>
                  </a:cubicBezTo>
                  <a:cubicBezTo>
                    <a:pt x="1" y="27"/>
                    <a:pt x="1" y="26"/>
                    <a:pt x="1" y="26"/>
                  </a:cubicBezTo>
                  <a:cubicBezTo>
                    <a:pt x="1" y="19"/>
                    <a:pt x="17" y="15"/>
                    <a:pt x="30" y="12"/>
                  </a:cubicBezTo>
                  <a:cubicBezTo>
                    <a:pt x="30" y="11"/>
                    <a:pt x="30" y="10"/>
                    <a:pt x="30" y="8"/>
                  </a:cubicBezTo>
                  <a:cubicBezTo>
                    <a:pt x="30" y="7"/>
                    <a:pt x="30" y="5"/>
                    <a:pt x="30" y="4"/>
                  </a:cubicBezTo>
                  <a:cubicBezTo>
                    <a:pt x="26" y="0"/>
                    <a:pt x="26" y="0"/>
                    <a:pt x="26" y="0"/>
                  </a:cubicBezTo>
                </a:path>
              </a:pathLst>
            </a:custGeom>
            <a:solidFill>
              <a:srgbClr val="4B4B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12" name="任意多边形: 形状 211">
              <a:extLst>
                <a:ext uri="{FF2B5EF4-FFF2-40B4-BE49-F238E27FC236}">
                  <a16:creationId xmlns:a16="http://schemas.microsoft.com/office/drawing/2014/main" id="{5ADD2BEE-16BB-BCC4-D5C0-3CC620528505}"/>
                </a:ext>
              </a:extLst>
            </p:cNvPr>
            <p:cNvSpPr/>
            <p:nvPr/>
          </p:nvSpPr>
          <p:spPr>
            <a:xfrm>
              <a:off x="2810313" y="3111035"/>
              <a:ext cx="40841" cy="408"/>
            </a:xfrm>
            <a:custGeom>
              <a:avLst/>
              <a:gdLst>
                <a:gd name="connsiteX0" fmla="*/ 0 w 41744"/>
                <a:gd name="connsiteY0" fmla="*/ 417 h 417"/>
                <a:gd name="connsiteX1" fmla="*/ 0 w 41744"/>
                <a:gd name="connsiteY1" fmla="*/ 417 h 417"/>
                <a:gd name="connsiteX2" fmla="*/ 0 w 41744"/>
                <a:gd name="connsiteY2" fmla="*/ 0 h 417"/>
                <a:gd name="connsiteX3" fmla="*/ 0 w 41744"/>
                <a:gd name="connsiteY3" fmla="*/ 417 h 417"/>
              </a:gdLst>
              <a:ahLst/>
              <a:cxnLst>
                <a:cxn ang="0">
                  <a:pos x="connsiteX0" y="connsiteY0"/>
                </a:cxn>
                <a:cxn ang="0">
                  <a:pos x="connsiteX1" y="connsiteY1"/>
                </a:cxn>
                <a:cxn ang="0">
                  <a:pos x="connsiteX2" y="connsiteY2"/>
                </a:cxn>
                <a:cxn ang="0">
                  <a:pos x="connsiteX3" y="connsiteY3"/>
                </a:cxn>
              </a:cxnLst>
              <a:rect l="l" t="t" r="r" b="b"/>
              <a:pathLst>
                <a:path w="41744" h="417">
                  <a:moveTo>
                    <a:pt x="0" y="417"/>
                  </a:moveTo>
                  <a:lnTo>
                    <a:pt x="0" y="417"/>
                  </a:lnTo>
                  <a:lnTo>
                    <a:pt x="0" y="0"/>
                  </a:lnTo>
                  <a:lnTo>
                    <a:pt x="0" y="417"/>
                  </a:lnTo>
                  <a:close/>
                </a:path>
              </a:pathLst>
            </a:custGeom>
            <a:solidFill>
              <a:srgbClr val="7BBAE6"/>
            </a:solidFill>
            <a:ln w="41742" cap="flat">
              <a:noFill/>
              <a:prstDash val="solid"/>
              <a:miter/>
            </a:ln>
          </p:spPr>
          <p:txBody>
            <a:bodyPr rtlCol="0" anchor="ctr"/>
            <a:lstStyle/>
            <a:p>
              <a:endParaRPr lang="zh-CN" altLang="en-US">
                <a:cs typeface="+mn-ea"/>
                <a:sym typeface="+mn-lt"/>
              </a:endParaRPr>
            </a:p>
          </p:txBody>
        </p:sp>
        <p:sp>
          <p:nvSpPr>
            <p:cNvPr id="3" name="文本框 2">
              <a:extLst>
                <a:ext uri="{FF2B5EF4-FFF2-40B4-BE49-F238E27FC236}">
                  <a16:creationId xmlns:a16="http://schemas.microsoft.com/office/drawing/2014/main" id="{CACF652C-ACC3-F3DA-E0F2-943E1D047708}"/>
                </a:ext>
              </a:extLst>
            </p:cNvPr>
            <p:cNvSpPr txBox="1">
              <a:spLocks/>
            </p:cNvSpPr>
            <p:nvPr/>
          </p:nvSpPr>
          <p:spPr>
            <a:xfrm>
              <a:off x="660400" y="-135660"/>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latin typeface="Arial" panose="020B0604020202020204" pitchFamily="34" charset="0"/>
                  <a:ea typeface="微软雅黑" panose="020B0503020204020204" pitchFamily="34" charset="-122"/>
                  <a:cs typeface="+mn-ea"/>
                  <a:sym typeface="+mn-lt"/>
                </a:rPr>
                <a:t>Storage Access Tiers</a:t>
              </a:r>
              <a:endParaRPr lang="zh-CN" altLang="en-US" dirty="0">
                <a:latin typeface="Arial" panose="020B0604020202020204" pitchFamily="34" charset="0"/>
                <a:ea typeface="微软雅黑" panose="020B0503020204020204" pitchFamily="34" charset="-122"/>
                <a:cs typeface="+mn-ea"/>
                <a:sym typeface="+mn-lt"/>
              </a:endParaRPr>
            </a:p>
          </p:txBody>
        </p:sp>
      </p:grpSp>
      <p:sp>
        <p:nvSpPr>
          <p:cNvPr id="6" name="TextBox 5">
            <a:extLst>
              <a:ext uri="{FF2B5EF4-FFF2-40B4-BE49-F238E27FC236}">
                <a16:creationId xmlns:a16="http://schemas.microsoft.com/office/drawing/2014/main" id="{A22DF918-CF18-B5FE-5A0A-3EFB93E5AFBD}"/>
              </a:ext>
            </a:extLst>
          </p:cNvPr>
          <p:cNvSpPr txBox="1"/>
          <p:nvPr/>
        </p:nvSpPr>
        <p:spPr>
          <a:xfrm>
            <a:off x="776177" y="1023833"/>
            <a:ext cx="7283302" cy="6324808"/>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Ø"/>
            </a:pPr>
            <a:r>
              <a:rPr lang="en-US" b="1" dirty="0">
                <a:solidFill>
                  <a:srgbClr val="161616"/>
                </a:solidFill>
                <a:latin typeface="Segoe UI" panose="020B0502040204020203" pitchFamily="34" charset="0"/>
              </a:rPr>
              <a:t>Hot </a:t>
            </a:r>
          </a:p>
          <a:p>
            <a:r>
              <a:rPr lang="en-US" b="0" i="0" dirty="0">
                <a:solidFill>
                  <a:srgbClr val="161616"/>
                </a:solidFill>
                <a:effectLst/>
                <a:latin typeface="Segoe UI" panose="020B0502040204020203" pitchFamily="34" charset="0"/>
              </a:rPr>
              <a:t>           Frequently accessed data</a:t>
            </a:r>
          </a:p>
          <a:p>
            <a:r>
              <a:rPr lang="en-US" dirty="0">
                <a:solidFill>
                  <a:srgbClr val="161616"/>
                </a:solidFill>
                <a:latin typeface="Segoe UI" panose="020B0502040204020203" pitchFamily="34" charset="0"/>
              </a:rPr>
              <a:t>           Low latency</a:t>
            </a:r>
          </a:p>
          <a:p>
            <a:r>
              <a:rPr lang="en-US" dirty="0">
                <a:solidFill>
                  <a:srgbClr val="161616"/>
                </a:solidFill>
                <a:latin typeface="Segoe UI" panose="020B0502040204020203" pitchFamily="34" charset="0"/>
              </a:rPr>
              <a:t>           Higher access cost</a:t>
            </a:r>
            <a:endParaRPr lang="en-US" b="1" dirty="0">
              <a:solidFill>
                <a:srgbClr val="161616"/>
              </a:solidFill>
              <a:latin typeface="Segoe UI" panose="020B0502040204020203" pitchFamily="34" charset="0"/>
            </a:endParaRPr>
          </a:p>
          <a:p>
            <a:pPr marL="285750" indent="-285750">
              <a:lnSpc>
                <a:spcPct val="150000"/>
              </a:lnSpc>
              <a:buClr>
                <a:srgbClr val="0070C0"/>
              </a:buClr>
              <a:buFont typeface="Wingdings" panose="05000000000000000000" pitchFamily="2" charset="2"/>
              <a:buChar char="Ø"/>
            </a:pPr>
            <a:r>
              <a:rPr lang="en-US" b="1" dirty="0">
                <a:solidFill>
                  <a:srgbClr val="161616"/>
                </a:solidFill>
                <a:latin typeface="Segoe UI" panose="020B0502040204020203" pitchFamily="34" charset="0"/>
              </a:rPr>
              <a:t>Cool</a:t>
            </a:r>
            <a:r>
              <a:rPr lang="en-US" b="0" i="0" dirty="0">
                <a:solidFill>
                  <a:srgbClr val="161616"/>
                </a:solidFill>
                <a:effectLst/>
                <a:latin typeface="Segoe UI" panose="020B0502040204020203" pitchFamily="34" charset="0"/>
              </a:rPr>
              <a:t> </a:t>
            </a:r>
          </a:p>
          <a:p>
            <a:r>
              <a:rPr lang="en-US" b="0" i="0" dirty="0">
                <a:solidFill>
                  <a:srgbClr val="161616"/>
                </a:solidFill>
                <a:effectLst/>
                <a:latin typeface="Segoe UI" panose="020B0502040204020203" pitchFamily="34" charset="0"/>
              </a:rPr>
              <a:t>            Infrequent accessed data</a:t>
            </a:r>
          </a:p>
          <a:p>
            <a:r>
              <a:rPr lang="en-US" dirty="0">
                <a:solidFill>
                  <a:srgbClr val="161616"/>
                </a:solidFill>
                <a:latin typeface="Segoe UI" panose="020B0502040204020203" pitchFamily="34" charset="0"/>
              </a:rPr>
              <a:t>            High latency</a:t>
            </a:r>
          </a:p>
          <a:p>
            <a:r>
              <a:rPr lang="en-US" b="0" i="0" dirty="0">
                <a:solidFill>
                  <a:srgbClr val="161616"/>
                </a:solidFill>
                <a:effectLst/>
                <a:latin typeface="Segoe UI" panose="020B0502040204020203" pitchFamily="34" charset="0"/>
              </a:rPr>
              <a:t>            lower storage costs and higher access costs than Hot</a:t>
            </a:r>
          </a:p>
          <a:p>
            <a:r>
              <a:rPr lang="en-US" dirty="0">
                <a:solidFill>
                  <a:srgbClr val="161616"/>
                </a:solidFill>
                <a:latin typeface="Segoe UI" panose="020B0502040204020203" pitchFamily="34" charset="0"/>
              </a:rPr>
              <a:t>            Stored for at least 30 days</a:t>
            </a:r>
            <a:endParaRPr lang="en-US" b="0" i="0" dirty="0">
              <a:solidFill>
                <a:srgbClr val="161616"/>
              </a:solidFill>
              <a:effectLst/>
              <a:latin typeface="Segoe UI" panose="020B0502040204020203" pitchFamily="34" charset="0"/>
            </a:endParaRPr>
          </a:p>
          <a:p>
            <a:pPr marL="285750" indent="-285750">
              <a:lnSpc>
                <a:spcPct val="150000"/>
              </a:lnSpc>
              <a:buClr>
                <a:srgbClr val="0070C0"/>
              </a:buClr>
              <a:buFont typeface="Wingdings" panose="05000000000000000000" pitchFamily="2" charset="2"/>
              <a:buChar char="Ø"/>
            </a:pPr>
            <a:r>
              <a:rPr lang="en-US" b="1" dirty="0">
                <a:solidFill>
                  <a:srgbClr val="161616"/>
                </a:solidFill>
                <a:latin typeface="Segoe UI" panose="020B0502040204020203" pitchFamily="34" charset="0"/>
              </a:rPr>
              <a:t>Cold </a:t>
            </a:r>
          </a:p>
          <a:p>
            <a:r>
              <a:rPr lang="en-US" b="0" i="0" dirty="0">
                <a:solidFill>
                  <a:srgbClr val="161616"/>
                </a:solidFill>
                <a:effectLst/>
                <a:latin typeface="Segoe UI" panose="020B0502040204020203" pitchFamily="34" charset="0"/>
              </a:rPr>
              <a:t>            Infrequent accessed data</a:t>
            </a:r>
          </a:p>
          <a:p>
            <a:r>
              <a:rPr lang="en-US" dirty="0">
                <a:solidFill>
                  <a:srgbClr val="161616"/>
                </a:solidFill>
                <a:latin typeface="Segoe UI" panose="020B0502040204020203" pitchFamily="34" charset="0"/>
              </a:rPr>
              <a:t>            High latency</a:t>
            </a:r>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            lower storage costs and higher access costs than Cool</a:t>
            </a:r>
          </a:p>
          <a:p>
            <a:r>
              <a:rPr lang="en-US" dirty="0">
                <a:solidFill>
                  <a:srgbClr val="161616"/>
                </a:solidFill>
                <a:latin typeface="Segoe UI" panose="020B0502040204020203" pitchFamily="34" charset="0"/>
              </a:rPr>
              <a:t>            Stored for at least 90 days</a:t>
            </a:r>
            <a:endParaRPr lang="en-US" b="1" dirty="0">
              <a:solidFill>
                <a:srgbClr val="161616"/>
              </a:solidFill>
              <a:latin typeface="Segoe UI" panose="020B0502040204020203" pitchFamily="34" charset="0"/>
            </a:endParaRPr>
          </a:p>
          <a:p>
            <a:pPr marL="285750" indent="-285750">
              <a:lnSpc>
                <a:spcPct val="150000"/>
              </a:lnSpc>
              <a:buClr>
                <a:srgbClr val="0070C0"/>
              </a:buClr>
              <a:buFont typeface="Wingdings" panose="05000000000000000000" pitchFamily="2" charset="2"/>
              <a:buChar char="Ø"/>
            </a:pPr>
            <a:r>
              <a:rPr lang="en-US" b="1" dirty="0">
                <a:solidFill>
                  <a:srgbClr val="161616"/>
                </a:solidFill>
                <a:latin typeface="Segoe UI" panose="020B0502040204020203" pitchFamily="34" charset="0"/>
              </a:rPr>
              <a:t>Archive</a:t>
            </a:r>
          </a:p>
          <a:p>
            <a:r>
              <a:rPr lang="en-US" dirty="0">
                <a:solidFill>
                  <a:srgbClr val="161616"/>
                </a:solidFill>
                <a:latin typeface="Segoe UI" panose="020B0502040204020203" pitchFamily="34" charset="0"/>
              </a:rPr>
              <a:t>            Rarely accessed data</a:t>
            </a:r>
          </a:p>
          <a:p>
            <a:r>
              <a:rPr lang="en-US" dirty="0">
                <a:solidFill>
                  <a:srgbClr val="161616"/>
                </a:solidFill>
                <a:latin typeface="Segoe UI" panose="020B0502040204020203" pitchFamily="34" charset="0"/>
              </a:rPr>
              <a:t>            Highest access times and access cost</a:t>
            </a:r>
          </a:p>
          <a:p>
            <a:r>
              <a:rPr lang="en-US" dirty="0">
                <a:solidFill>
                  <a:srgbClr val="161616"/>
                </a:solidFill>
                <a:latin typeface="Segoe UI" panose="020B0502040204020203" pitchFamily="34" charset="0"/>
              </a:rPr>
              <a:t>            Stored for at least 180 days</a:t>
            </a:r>
          </a:p>
          <a:p>
            <a:pPr>
              <a:lnSpc>
                <a:spcPct val="150000"/>
              </a:lnSpc>
              <a:buClr>
                <a:srgbClr val="0070C0"/>
              </a:buClr>
            </a:pPr>
            <a:endParaRPr lang="en-US" b="1" i="0" dirty="0">
              <a:solidFill>
                <a:srgbClr val="161616"/>
              </a:solidFill>
              <a:effectLst/>
              <a:latin typeface="Segoe UI" panose="020B0502040204020203" pitchFamily="34" charset="0"/>
            </a:endParaRPr>
          </a:p>
          <a:p>
            <a:endParaRPr lang="en-US" dirty="0"/>
          </a:p>
        </p:txBody>
      </p:sp>
      <p:pic>
        <p:nvPicPr>
          <p:cNvPr id="7" name="Picture 6">
            <a:extLst>
              <a:ext uri="{FF2B5EF4-FFF2-40B4-BE49-F238E27FC236}">
                <a16:creationId xmlns:a16="http://schemas.microsoft.com/office/drawing/2014/main" id="{4685F384-3E20-E6F3-D784-109CD875B6EC}"/>
              </a:ext>
            </a:extLst>
          </p:cNvPr>
          <p:cNvPicPr>
            <a:picLocks noChangeAspect="1"/>
          </p:cNvPicPr>
          <p:nvPr/>
        </p:nvPicPr>
        <p:blipFill>
          <a:blip r:embed="rId4"/>
          <a:stretch>
            <a:fillRect/>
          </a:stretch>
        </p:blipFill>
        <p:spPr>
          <a:xfrm>
            <a:off x="9306700" y="576262"/>
            <a:ext cx="1914525" cy="5705475"/>
          </a:xfrm>
          <a:prstGeom prst="rect">
            <a:avLst/>
          </a:prstGeom>
        </p:spPr>
      </p:pic>
      <p:sp>
        <p:nvSpPr>
          <p:cNvPr id="10" name="Speech Bubble: Rectangle with Corners Rounded 9">
            <a:extLst>
              <a:ext uri="{FF2B5EF4-FFF2-40B4-BE49-F238E27FC236}">
                <a16:creationId xmlns:a16="http://schemas.microsoft.com/office/drawing/2014/main" id="{087F8B79-8708-4BE1-0A44-2EF7DBB77A51}"/>
              </a:ext>
            </a:extLst>
          </p:cNvPr>
          <p:cNvSpPr/>
          <p:nvPr/>
        </p:nvSpPr>
        <p:spPr>
          <a:xfrm>
            <a:off x="4645406" y="270020"/>
            <a:ext cx="4661294" cy="831227"/>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solidFill>
                  <a:srgbClr val="FF0000"/>
                </a:solidFill>
                <a:latin typeface="Segoe UI" panose="020B0502040204020203" pitchFamily="34" charset="0"/>
              </a:rPr>
              <a:t>Note:  </a:t>
            </a:r>
            <a:r>
              <a:rPr lang="en-US" sz="1200" dirty="0">
                <a:solidFill>
                  <a:srgbClr val="161616"/>
                </a:solidFill>
                <a:latin typeface="Segoe UI" panose="020B0502040204020203" pitchFamily="34" charset="0"/>
              </a:rPr>
              <a:t>Setting the access tier is only allowed on </a:t>
            </a:r>
            <a:r>
              <a:rPr lang="en-US" sz="1200" dirty="0">
                <a:solidFill>
                  <a:srgbClr val="00B050"/>
                </a:solidFill>
                <a:latin typeface="Segoe UI" panose="020B0502040204020203" pitchFamily="34" charset="0"/>
              </a:rPr>
              <a:t>Block Blobs</a:t>
            </a:r>
            <a:r>
              <a:rPr lang="en-US" sz="1200" dirty="0">
                <a:solidFill>
                  <a:srgbClr val="161616"/>
                </a:solidFill>
                <a:latin typeface="Segoe UI" panose="020B0502040204020203" pitchFamily="34" charset="0"/>
              </a:rPr>
              <a:t>.     They are not supported for Append and Page Blobs.</a:t>
            </a:r>
          </a:p>
          <a:p>
            <a:pPr algn="ctr"/>
            <a:r>
              <a:rPr lang="en-US" sz="1200" dirty="0">
                <a:solidFill>
                  <a:srgbClr val="161616"/>
                </a:solidFill>
                <a:latin typeface="Segoe UI" panose="020B0502040204020203" pitchFamily="34" charset="0"/>
              </a:rPr>
              <a:t>The </a:t>
            </a:r>
            <a:r>
              <a:rPr lang="en-US" sz="1200" dirty="0">
                <a:solidFill>
                  <a:srgbClr val="00B050"/>
                </a:solidFill>
                <a:latin typeface="Segoe UI" panose="020B0502040204020203" pitchFamily="34" charset="0"/>
              </a:rPr>
              <a:t>cold tier </a:t>
            </a:r>
            <a:r>
              <a:rPr lang="en-US" sz="1200" dirty="0">
                <a:solidFill>
                  <a:srgbClr val="161616"/>
                </a:solidFill>
                <a:latin typeface="Segoe UI" panose="020B0502040204020203" pitchFamily="34" charset="0"/>
              </a:rPr>
              <a:t>and the </a:t>
            </a:r>
            <a:r>
              <a:rPr lang="en-US" sz="1200" dirty="0">
                <a:solidFill>
                  <a:srgbClr val="00B050"/>
                </a:solidFill>
                <a:latin typeface="Segoe UI" panose="020B0502040204020203" pitchFamily="34" charset="0"/>
              </a:rPr>
              <a:t>archive tier </a:t>
            </a:r>
            <a:r>
              <a:rPr lang="en-US" sz="1200" dirty="0">
                <a:solidFill>
                  <a:srgbClr val="161616"/>
                </a:solidFill>
                <a:latin typeface="Segoe UI" panose="020B0502040204020203" pitchFamily="34" charset="0"/>
              </a:rPr>
              <a:t>are not supported as the default access tier for a storage account.</a:t>
            </a:r>
          </a:p>
        </p:txBody>
      </p:sp>
      <p:sp>
        <p:nvSpPr>
          <p:cNvPr id="11" name="Arrow: Up-Down 10">
            <a:extLst>
              <a:ext uri="{FF2B5EF4-FFF2-40B4-BE49-F238E27FC236}">
                <a16:creationId xmlns:a16="http://schemas.microsoft.com/office/drawing/2014/main" id="{DDE603C4-A943-AEB5-A563-A4A43A9257E2}"/>
              </a:ext>
            </a:extLst>
          </p:cNvPr>
          <p:cNvSpPr/>
          <p:nvPr/>
        </p:nvSpPr>
        <p:spPr>
          <a:xfrm>
            <a:off x="8876931" y="1288184"/>
            <a:ext cx="264187" cy="4559723"/>
          </a:xfrm>
          <a:prstGeom prst="up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9E317EF-B8DC-5ED9-92F9-CB0A59CC54CD}"/>
              </a:ext>
            </a:extLst>
          </p:cNvPr>
          <p:cNvSpPr txBox="1"/>
          <p:nvPr/>
        </p:nvSpPr>
        <p:spPr>
          <a:xfrm>
            <a:off x="7824071" y="1427861"/>
            <a:ext cx="1172865"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F</a:t>
            </a:r>
            <a:r>
              <a:rPr lang="en-US" altLang="zh-CN" sz="1200" dirty="0">
                <a:latin typeface="Calibri" panose="020F0502020204030204" pitchFamily="34" charset="0"/>
                <a:cs typeface="Calibri" panose="020F0502020204030204" pitchFamily="34" charset="0"/>
              </a:rPr>
              <a:t>ast Access</a:t>
            </a:r>
          </a:p>
          <a:p>
            <a:r>
              <a:rPr lang="en-US" sz="1200" dirty="0">
                <a:latin typeface="Calibri" panose="020F0502020204030204" pitchFamily="34" charset="0"/>
                <a:cs typeface="Calibri" panose="020F0502020204030204" pitchFamily="34" charset="0"/>
              </a:rPr>
              <a:t>Higher Cost</a:t>
            </a:r>
          </a:p>
        </p:txBody>
      </p:sp>
      <p:sp>
        <p:nvSpPr>
          <p:cNvPr id="14" name="TextBox 13">
            <a:extLst>
              <a:ext uri="{FF2B5EF4-FFF2-40B4-BE49-F238E27FC236}">
                <a16:creationId xmlns:a16="http://schemas.microsoft.com/office/drawing/2014/main" id="{52EDC54A-EFE9-91CC-1726-F0289E04E5AF}"/>
              </a:ext>
            </a:extLst>
          </p:cNvPr>
          <p:cNvSpPr txBox="1"/>
          <p:nvPr/>
        </p:nvSpPr>
        <p:spPr>
          <a:xfrm>
            <a:off x="7824071" y="5199306"/>
            <a:ext cx="1172865" cy="461665"/>
          </a:xfrm>
          <a:prstGeom prst="rect">
            <a:avLst/>
          </a:prstGeom>
          <a:noFill/>
        </p:spPr>
        <p:txBody>
          <a:bodyPr wrap="square" rtlCol="0">
            <a:spAutoFit/>
          </a:bodyPr>
          <a:lstStyle/>
          <a:p>
            <a:r>
              <a:rPr lang="en-US" altLang="zh-CN" sz="1200" dirty="0">
                <a:latin typeface="Calibri" panose="020F0502020204030204" pitchFamily="34" charset="0"/>
                <a:cs typeface="Calibri" panose="020F0502020204030204" pitchFamily="34" charset="0"/>
              </a:rPr>
              <a:t>Slow Access</a:t>
            </a:r>
          </a:p>
          <a:p>
            <a:r>
              <a:rPr lang="en-US" sz="1200" dirty="0">
                <a:latin typeface="Calibri" panose="020F0502020204030204" pitchFamily="34" charset="0"/>
                <a:cs typeface="Calibri" panose="020F0502020204030204" pitchFamily="34" charset="0"/>
              </a:rPr>
              <a:t>Lower Cost</a:t>
            </a:r>
          </a:p>
        </p:txBody>
      </p:sp>
    </p:spTree>
    <p:custDataLst>
      <p:tags r:id="rId1"/>
    </p:custDataLst>
    <p:extLst>
      <p:ext uri="{BB962C8B-B14F-4D97-AF65-F5344CB8AC3E}">
        <p14:creationId xmlns:p14="http://schemas.microsoft.com/office/powerpoint/2010/main" val="3071763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1698163" y="1089025"/>
            <a:ext cx="8795674" cy="2898693"/>
          </a:xfrm>
        </p:spPr>
        <p:txBody>
          <a:bodyPr/>
          <a:lstStyle/>
          <a:p>
            <a:pPr lvl="0"/>
            <a:r>
              <a:rPr lang="en-US" altLang="zh-CN" dirty="0"/>
              <a:t>Thanks</a:t>
            </a:r>
            <a:r>
              <a:rPr lang="zh-CN" altLang="en-US" dirty="0"/>
              <a:t>！</a:t>
            </a:r>
            <a:endParaRPr lang="en-US" dirty="0"/>
          </a:p>
        </p:txBody>
      </p:sp>
    </p:spTree>
    <p:custDataLst>
      <p:tags r:id="rId1"/>
    </p:custDataLst>
    <p:extLst>
      <p:ext uri="{BB962C8B-B14F-4D97-AF65-F5344CB8AC3E}">
        <p14:creationId xmlns:p14="http://schemas.microsoft.com/office/powerpoint/2010/main" val="280225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dirty="0"/>
              <a:t>01.</a:t>
            </a:r>
            <a:r>
              <a:rPr lang="en-US" altLang="zh-CN" sz="4400" b="1" dirty="0"/>
              <a:t> </a:t>
            </a:r>
            <a:r>
              <a:rPr lang="en-US" altLang="zh-CN" dirty="0"/>
              <a:t>Overview</a:t>
            </a:r>
            <a:br>
              <a:rPr lang="en-US" altLang="zh-CN" sz="4400" b="1" dirty="0"/>
            </a:br>
            <a:endParaRPr lang="en-US" dirty="0"/>
          </a:p>
        </p:txBody>
      </p:sp>
    </p:spTree>
    <p:custDataLst>
      <p:tags r:id="rId1"/>
    </p:custDataLst>
    <p:extLst>
      <p:ext uri="{BB962C8B-B14F-4D97-AF65-F5344CB8AC3E}">
        <p14:creationId xmlns:p14="http://schemas.microsoft.com/office/powerpoint/2010/main" val="222146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6CABBB0-12EF-2961-E7D0-85117D47F649}"/>
              </a:ext>
            </a:extLst>
          </p:cNvPr>
          <p:cNvGrpSpPr/>
          <p:nvPr/>
        </p:nvGrpSpPr>
        <p:grpSpPr>
          <a:xfrm>
            <a:off x="660400" y="0"/>
            <a:ext cx="25464530" cy="5328576"/>
            <a:chOff x="660400" y="0"/>
            <a:chExt cx="25464530" cy="5328576"/>
          </a:xfrm>
        </p:grpSpPr>
        <p:sp>
          <p:nvSpPr>
            <p:cNvPr id="166" name="任意多边形: 形状 165">
              <a:extLst>
                <a:ext uri="{FF2B5EF4-FFF2-40B4-BE49-F238E27FC236}">
                  <a16:creationId xmlns:a16="http://schemas.microsoft.com/office/drawing/2014/main" id="{1CCC2E43-D283-0DC7-9873-2448E93705F4}"/>
                </a:ext>
              </a:extLst>
            </p:cNvPr>
            <p:cNvSpPr/>
            <p:nvPr/>
          </p:nvSpPr>
          <p:spPr bwMode="auto">
            <a:xfrm>
              <a:off x="25940780" y="4186237"/>
              <a:ext cx="160338" cy="357188"/>
            </a:xfrm>
            <a:custGeom>
              <a:avLst/>
              <a:gdLst>
                <a:gd name="T0" fmla="*/ 20 w 108"/>
                <a:gd name="T1" fmla="*/ 231 h 239"/>
                <a:gd name="T2" fmla="*/ 0 w 108"/>
                <a:gd name="T3" fmla="*/ 238 h 239"/>
                <a:gd name="T4" fmla="*/ 0 w 108"/>
                <a:gd name="T5" fmla="*/ 239 h 239"/>
                <a:gd name="T6" fmla="*/ 20 w 108"/>
                <a:gd name="T7" fmla="*/ 231 h 239"/>
                <a:gd name="T8" fmla="*/ 20 w 108"/>
                <a:gd name="T9" fmla="*/ 231 h 239"/>
                <a:gd name="T10" fmla="*/ 108 w 108"/>
                <a:gd name="T11" fmla="*/ 0 h 239"/>
                <a:gd name="T12" fmla="*/ 60 w 108"/>
                <a:gd name="T13" fmla="*/ 65 h 239"/>
                <a:gd name="T14" fmla="*/ 36 w 108"/>
                <a:gd name="T15" fmla="*/ 96 h 239"/>
                <a:gd name="T16" fmla="*/ 60 w 108"/>
                <a:gd name="T17" fmla="*/ 66 h 239"/>
                <a:gd name="T18" fmla="*/ 108 w 108"/>
                <a:gd name="T19"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239">
                  <a:moveTo>
                    <a:pt x="20" y="231"/>
                  </a:moveTo>
                  <a:cubicBezTo>
                    <a:pt x="19" y="231"/>
                    <a:pt x="11" y="234"/>
                    <a:pt x="0" y="238"/>
                  </a:cubicBezTo>
                  <a:cubicBezTo>
                    <a:pt x="0" y="238"/>
                    <a:pt x="0" y="238"/>
                    <a:pt x="0" y="239"/>
                  </a:cubicBezTo>
                  <a:cubicBezTo>
                    <a:pt x="12" y="234"/>
                    <a:pt x="20" y="231"/>
                    <a:pt x="20" y="231"/>
                  </a:cubicBezTo>
                  <a:cubicBezTo>
                    <a:pt x="20" y="231"/>
                    <a:pt x="20" y="231"/>
                    <a:pt x="20" y="231"/>
                  </a:cubicBezTo>
                  <a:moveTo>
                    <a:pt x="108" y="0"/>
                  </a:moveTo>
                  <a:cubicBezTo>
                    <a:pt x="98" y="20"/>
                    <a:pt x="84" y="43"/>
                    <a:pt x="60" y="65"/>
                  </a:cubicBezTo>
                  <a:cubicBezTo>
                    <a:pt x="50" y="75"/>
                    <a:pt x="43" y="85"/>
                    <a:pt x="36" y="96"/>
                  </a:cubicBezTo>
                  <a:cubicBezTo>
                    <a:pt x="43" y="85"/>
                    <a:pt x="50" y="75"/>
                    <a:pt x="60" y="66"/>
                  </a:cubicBezTo>
                  <a:cubicBezTo>
                    <a:pt x="83" y="43"/>
                    <a:pt x="98" y="20"/>
                    <a:pt x="108"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7" name="任意多边形: 形状 176">
              <a:extLst>
                <a:ext uri="{FF2B5EF4-FFF2-40B4-BE49-F238E27FC236}">
                  <a16:creationId xmlns:a16="http://schemas.microsoft.com/office/drawing/2014/main" id="{B73B95C0-6C86-B9D1-CE35-514B1EB361EE}"/>
                </a:ext>
              </a:extLst>
            </p:cNvPr>
            <p:cNvSpPr/>
            <p:nvPr/>
          </p:nvSpPr>
          <p:spPr bwMode="auto">
            <a:xfrm>
              <a:off x="26118580" y="4078287"/>
              <a:ext cx="6350" cy="17463"/>
            </a:xfrm>
            <a:custGeom>
              <a:avLst/>
              <a:gdLst>
                <a:gd name="T0" fmla="*/ 0 w 4"/>
                <a:gd name="T1" fmla="*/ 0 h 12"/>
                <a:gd name="T2" fmla="*/ 0 w 4"/>
                <a:gd name="T3" fmla="*/ 0 h 12"/>
                <a:gd name="T4" fmla="*/ 4 w 4"/>
                <a:gd name="T5" fmla="*/ 4 h 12"/>
                <a:gd name="T6" fmla="*/ 4 w 4"/>
                <a:gd name="T7" fmla="*/ 8 h 12"/>
                <a:gd name="T8" fmla="*/ 4 w 4"/>
                <a:gd name="T9" fmla="*/ 12 h 12"/>
                <a:gd name="T10" fmla="*/ 4 w 4"/>
                <a:gd name="T11" fmla="*/ 4 h 12"/>
                <a:gd name="T12" fmla="*/ 0 w 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0" y="0"/>
                  </a:moveTo>
                  <a:cubicBezTo>
                    <a:pt x="0" y="0"/>
                    <a:pt x="0" y="0"/>
                    <a:pt x="0" y="0"/>
                  </a:cubicBezTo>
                  <a:cubicBezTo>
                    <a:pt x="4" y="4"/>
                    <a:pt x="4" y="4"/>
                    <a:pt x="4" y="4"/>
                  </a:cubicBezTo>
                  <a:cubicBezTo>
                    <a:pt x="4" y="5"/>
                    <a:pt x="4" y="7"/>
                    <a:pt x="4" y="8"/>
                  </a:cubicBezTo>
                  <a:cubicBezTo>
                    <a:pt x="4" y="10"/>
                    <a:pt x="4" y="11"/>
                    <a:pt x="4" y="12"/>
                  </a:cubicBezTo>
                  <a:cubicBezTo>
                    <a:pt x="4" y="9"/>
                    <a:pt x="4" y="7"/>
                    <a:pt x="4" y="4"/>
                  </a:cubicBezTo>
                  <a:cubicBezTo>
                    <a:pt x="0" y="0"/>
                    <a:pt x="0" y="0"/>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9" name="任意多边形: 形状 178">
              <a:extLst>
                <a:ext uri="{FF2B5EF4-FFF2-40B4-BE49-F238E27FC236}">
                  <a16:creationId xmlns:a16="http://schemas.microsoft.com/office/drawing/2014/main" id="{E60FE47A-FC23-2620-A476-C22FC48C6574}"/>
                </a:ext>
              </a:extLst>
            </p:cNvPr>
            <p:cNvSpPr/>
            <p:nvPr/>
          </p:nvSpPr>
          <p:spPr bwMode="auto">
            <a:xfrm>
              <a:off x="26118580" y="4078287"/>
              <a:ext cx="6350" cy="11113"/>
            </a:xfrm>
            <a:custGeom>
              <a:avLst/>
              <a:gdLst>
                <a:gd name="T0" fmla="*/ 0 w 4"/>
                <a:gd name="T1" fmla="*/ 0 h 8"/>
                <a:gd name="T2" fmla="*/ 0 w 4"/>
                <a:gd name="T3" fmla="*/ 0 h 8"/>
                <a:gd name="T4" fmla="*/ 4 w 4"/>
                <a:gd name="T5" fmla="*/ 4 h 8"/>
                <a:gd name="T6" fmla="*/ 4 w 4"/>
                <a:gd name="T7" fmla="*/ 8 h 8"/>
                <a:gd name="T8" fmla="*/ 4 w 4"/>
                <a:gd name="T9" fmla="*/ 4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cubicBezTo>
                    <a:pt x="0" y="0"/>
                    <a:pt x="0" y="0"/>
                    <a:pt x="0" y="0"/>
                  </a:cubicBezTo>
                  <a:cubicBezTo>
                    <a:pt x="4" y="4"/>
                    <a:pt x="4" y="4"/>
                    <a:pt x="4" y="4"/>
                  </a:cubicBezTo>
                  <a:cubicBezTo>
                    <a:pt x="4" y="5"/>
                    <a:pt x="4" y="7"/>
                    <a:pt x="4" y="8"/>
                  </a:cubicBezTo>
                  <a:cubicBezTo>
                    <a:pt x="4" y="7"/>
                    <a:pt x="4" y="5"/>
                    <a:pt x="4" y="4"/>
                  </a:cubicBezTo>
                  <a:cubicBezTo>
                    <a:pt x="0" y="0"/>
                    <a:pt x="0" y="0"/>
                    <a:pt x="0"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0" name="任意多边形: 形状 179">
              <a:extLst>
                <a:ext uri="{FF2B5EF4-FFF2-40B4-BE49-F238E27FC236}">
                  <a16:creationId xmlns:a16="http://schemas.microsoft.com/office/drawing/2014/main" id="{2086C1AA-6158-3227-B892-7D0BEABC73B2}"/>
                </a:ext>
              </a:extLst>
            </p:cNvPr>
            <p:cNvSpPr/>
            <p:nvPr/>
          </p:nvSpPr>
          <p:spPr bwMode="auto">
            <a:xfrm>
              <a:off x="26078892" y="4078287"/>
              <a:ext cx="46038" cy="41275"/>
            </a:xfrm>
            <a:custGeom>
              <a:avLst/>
              <a:gdLst>
                <a:gd name="T0" fmla="*/ 26 w 30"/>
                <a:gd name="T1" fmla="*/ 0 h 28"/>
                <a:gd name="T2" fmla="*/ 1 w 30"/>
                <a:gd name="T3" fmla="*/ 11 h 28"/>
                <a:gd name="T4" fmla="*/ 1 w 30"/>
                <a:gd name="T5" fmla="*/ 13 h 28"/>
                <a:gd name="T6" fmla="*/ 0 w 30"/>
                <a:gd name="T7" fmla="*/ 28 h 28"/>
                <a:gd name="T8" fmla="*/ 1 w 30"/>
                <a:gd name="T9" fmla="*/ 26 h 28"/>
                <a:gd name="T10" fmla="*/ 30 w 30"/>
                <a:gd name="T11" fmla="*/ 12 h 28"/>
                <a:gd name="T12" fmla="*/ 30 w 30"/>
                <a:gd name="T13" fmla="*/ 8 h 28"/>
                <a:gd name="T14" fmla="*/ 30 w 30"/>
                <a:gd name="T15" fmla="*/ 4 h 28"/>
                <a:gd name="T16" fmla="*/ 26 w 30"/>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8">
                  <a:moveTo>
                    <a:pt x="26" y="0"/>
                  </a:moveTo>
                  <a:cubicBezTo>
                    <a:pt x="14" y="2"/>
                    <a:pt x="2" y="6"/>
                    <a:pt x="1" y="11"/>
                  </a:cubicBezTo>
                  <a:cubicBezTo>
                    <a:pt x="1" y="12"/>
                    <a:pt x="1" y="12"/>
                    <a:pt x="1" y="13"/>
                  </a:cubicBezTo>
                  <a:cubicBezTo>
                    <a:pt x="1" y="17"/>
                    <a:pt x="1" y="22"/>
                    <a:pt x="0" y="28"/>
                  </a:cubicBezTo>
                  <a:cubicBezTo>
                    <a:pt x="1" y="27"/>
                    <a:pt x="1" y="26"/>
                    <a:pt x="1" y="26"/>
                  </a:cubicBezTo>
                  <a:cubicBezTo>
                    <a:pt x="1" y="19"/>
                    <a:pt x="17" y="15"/>
                    <a:pt x="30" y="12"/>
                  </a:cubicBezTo>
                  <a:cubicBezTo>
                    <a:pt x="30" y="11"/>
                    <a:pt x="30" y="10"/>
                    <a:pt x="30" y="8"/>
                  </a:cubicBezTo>
                  <a:cubicBezTo>
                    <a:pt x="30" y="7"/>
                    <a:pt x="30" y="5"/>
                    <a:pt x="30" y="4"/>
                  </a:cubicBezTo>
                  <a:cubicBezTo>
                    <a:pt x="26" y="0"/>
                    <a:pt x="26" y="0"/>
                    <a:pt x="26" y="0"/>
                  </a:cubicBezTo>
                </a:path>
              </a:pathLst>
            </a:custGeom>
            <a:solidFill>
              <a:srgbClr val="4B4B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2" name="组合 1">
              <a:extLst>
                <a:ext uri="{FF2B5EF4-FFF2-40B4-BE49-F238E27FC236}">
                  <a16:creationId xmlns:a16="http://schemas.microsoft.com/office/drawing/2014/main" id="{66757B7C-D9B8-A0BB-1DBC-40E0A2FB1DEC}"/>
                </a:ext>
              </a:extLst>
            </p:cNvPr>
            <p:cNvGrpSpPr/>
            <p:nvPr/>
          </p:nvGrpSpPr>
          <p:grpSpPr>
            <a:xfrm>
              <a:off x="780174" y="1728637"/>
              <a:ext cx="6271554" cy="3599939"/>
              <a:chOff x="773650" y="1496892"/>
              <a:chExt cx="6271554" cy="3599939"/>
            </a:xfrm>
          </p:grpSpPr>
          <p:grpSp>
            <p:nvGrpSpPr>
              <p:cNvPr id="7" name="组合 6">
                <a:extLst>
                  <a:ext uri="{FF2B5EF4-FFF2-40B4-BE49-F238E27FC236}">
                    <a16:creationId xmlns:a16="http://schemas.microsoft.com/office/drawing/2014/main" id="{73B65F02-0A84-B26A-9B9D-82BB52EAB767}"/>
                  </a:ext>
                </a:extLst>
              </p:cNvPr>
              <p:cNvGrpSpPr/>
              <p:nvPr/>
            </p:nvGrpSpPr>
            <p:grpSpPr>
              <a:xfrm>
                <a:off x="773650" y="1496892"/>
                <a:ext cx="6271554" cy="785151"/>
                <a:chOff x="1921240" y="1628988"/>
                <a:chExt cx="6271554" cy="785151"/>
              </a:xfrm>
            </p:grpSpPr>
            <p:sp>
              <p:nvSpPr>
                <p:cNvPr id="225" name="文本框 224">
                  <a:extLst>
                    <a:ext uri="{FF2B5EF4-FFF2-40B4-BE49-F238E27FC236}">
                      <a16:creationId xmlns:a16="http://schemas.microsoft.com/office/drawing/2014/main" id="{774909B0-8B62-9654-6767-00AF56D0D440}"/>
                    </a:ext>
                  </a:extLst>
                </p:cNvPr>
                <p:cNvSpPr txBox="1"/>
                <p:nvPr/>
              </p:nvSpPr>
              <p:spPr>
                <a:xfrm>
                  <a:off x="2539958" y="1628988"/>
                  <a:ext cx="5652836" cy="785151"/>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600" b="1" dirty="0">
                      <a:solidFill>
                        <a:srgbClr val="161616"/>
                      </a:solidFill>
                      <a:latin typeface="Segoe UI" panose="020B0502040204020203" pitchFamily="34" charset="0"/>
                      <a:sym typeface="+mn-lt"/>
                    </a:rPr>
                    <a:t>Azure Blob</a:t>
                  </a:r>
                  <a:r>
                    <a:rPr lang="en-US" altLang="zh-CN" sz="1600" dirty="0">
                      <a:solidFill>
                        <a:srgbClr val="161616"/>
                      </a:solidFill>
                      <a:latin typeface="Segoe UI" panose="020B0502040204020203" pitchFamily="34" charset="0"/>
                      <a:sym typeface="+mn-lt"/>
                    </a:rPr>
                    <a:t>: </a:t>
                  </a:r>
                  <a:r>
                    <a:rPr lang="en-US" sz="1600" dirty="0">
                      <a:solidFill>
                        <a:srgbClr val="161616"/>
                      </a:solidFill>
                      <a:latin typeface="Segoe UI" panose="020B0502040204020203" pitchFamily="34" charset="0"/>
                    </a:rPr>
                    <a:t>A massively scalable object store for text and binary data.</a:t>
                  </a:r>
                  <a:endParaRPr lang="en-US" altLang="zh-CN" sz="1600" dirty="0">
                    <a:solidFill>
                      <a:srgbClr val="161616"/>
                    </a:solidFill>
                    <a:latin typeface="Segoe UI" panose="020B0502040204020203" pitchFamily="34" charset="0"/>
                    <a:sym typeface="+mn-lt"/>
                  </a:endParaRPr>
                </a:p>
              </p:txBody>
            </p:sp>
            <p:sp>
              <p:nvSpPr>
                <p:cNvPr id="226" name="椭圆 225">
                  <a:extLst>
                    <a:ext uri="{FF2B5EF4-FFF2-40B4-BE49-F238E27FC236}">
                      <a16:creationId xmlns:a16="http://schemas.microsoft.com/office/drawing/2014/main" id="{6347F23C-5B80-15C2-3250-B542C0BC0A92}"/>
                    </a:ext>
                  </a:extLst>
                </p:cNvPr>
                <p:cNvSpPr/>
                <p:nvPr/>
              </p:nvSpPr>
              <p:spPr>
                <a:xfrm>
                  <a:off x="1921240" y="1799454"/>
                  <a:ext cx="444222" cy="444220"/>
                </a:xfrm>
                <a:prstGeom prst="ellipse">
                  <a:avLst/>
                </a:prstGeom>
                <a:gradFill>
                  <a:gsLst>
                    <a:gs pos="0">
                      <a:schemeClr val="accent1">
                        <a:lumMod val="60000"/>
                        <a:lumOff val="40000"/>
                      </a:schemeClr>
                    </a:gs>
                    <a:gs pos="50000">
                      <a:schemeClr val="accent1"/>
                    </a:gs>
                  </a:gsLst>
                  <a:lin ang="2700000" scaled="1"/>
                </a:gradFill>
                <a:ln>
                  <a:noFill/>
                </a:ln>
                <a:effectLst>
                  <a:outerShdw blurRad="177800" dist="1524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en-GB" altLang="zh-CN" dirty="0">
                      <a:latin typeface="Arial" panose="020B0604020202020204" pitchFamily="34" charset="0"/>
                      <a:ea typeface="微软雅黑" panose="020B0503020204020204" pitchFamily="34" charset="-122"/>
                      <a:cs typeface="+mn-ea"/>
                      <a:sym typeface="+mn-lt"/>
                    </a:rPr>
                    <a:t>1</a:t>
                  </a:r>
                  <a:endParaRPr lang="zh-CN" altLang="en-US" dirty="0">
                    <a:latin typeface="Arial" panose="020B0604020202020204" pitchFamily="34" charset="0"/>
                    <a:ea typeface="微软雅黑" panose="020B0503020204020204" pitchFamily="34" charset="-122"/>
                    <a:cs typeface="+mn-ea"/>
                    <a:sym typeface="+mn-lt"/>
                  </a:endParaRPr>
                </a:p>
              </p:txBody>
            </p:sp>
          </p:grpSp>
          <p:grpSp>
            <p:nvGrpSpPr>
              <p:cNvPr id="8" name="组合 7">
                <a:extLst>
                  <a:ext uri="{FF2B5EF4-FFF2-40B4-BE49-F238E27FC236}">
                    <a16:creationId xmlns:a16="http://schemas.microsoft.com/office/drawing/2014/main" id="{6799A546-03C8-3E5A-65F2-4C51B35E1B9A}"/>
                  </a:ext>
                </a:extLst>
              </p:cNvPr>
              <p:cNvGrpSpPr/>
              <p:nvPr/>
            </p:nvGrpSpPr>
            <p:grpSpPr>
              <a:xfrm>
                <a:off x="773650" y="2415181"/>
                <a:ext cx="6271554" cy="785151"/>
                <a:chOff x="1921240" y="2368129"/>
                <a:chExt cx="6271554" cy="785151"/>
              </a:xfrm>
            </p:grpSpPr>
            <p:sp>
              <p:nvSpPr>
                <p:cNvPr id="223" name="文本框 222">
                  <a:extLst>
                    <a:ext uri="{FF2B5EF4-FFF2-40B4-BE49-F238E27FC236}">
                      <a16:creationId xmlns:a16="http://schemas.microsoft.com/office/drawing/2014/main" id="{F5539E40-D672-9E11-4A96-8A54EA6058DB}"/>
                    </a:ext>
                  </a:extLst>
                </p:cNvPr>
                <p:cNvSpPr txBox="1"/>
                <p:nvPr/>
              </p:nvSpPr>
              <p:spPr>
                <a:xfrm>
                  <a:off x="2539958" y="2368129"/>
                  <a:ext cx="5652836" cy="785151"/>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600" b="1" dirty="0">
                      <a:solidFill>
                        <a:srgbClr val="161616"/>
                      </a:solidFill>
                      <a:latin typeface="Segoe UI" panose="020B0502040204020203" pitchFamily="34" charset="0"/>
                      <a:sym typeface="+mn-lt"/>
                    </a:rPr>
                    <a:t>Azure</a:t>
                  </a:r>
                  <a:r>
                    <a:rPr lang="zh-CN" altLang="en-US" sz="1600" b="1" dirty="0">
                      <a:solidFill>
                        <a:srgbClr val="161616"/>
                      </a:solidFill>
                      <a:latin typeface="Segoe UI" panose="020B0502040204020203" pitchFamily="34" charset="0"/>
                      <a:sym typeface="+mn-lt"/>
                    </a:rPr>
                    <a:t> </a:t>
                  </a:r>
                  <a:r>
                    <a:rPr lang="en-US" altLang="zh-CN" sz="1600" b="1" dirty="0">
                      <a:solidFill>
                        <a:srgbClr val="161616"/>
                      </a:solidFill>
                      <a:latin typeface="Segoe UI" panose="020B0502040204020203" pitchFamily="34" charset="0"/>
                      <a:sym typeface="+mn-lt"/>
                    </a:rPr>
                    <a:t>Files</a:t>
                  </a:r>
                  <a:r>
                    <a:rPr lang="en-US" altLang="zh-CN" sz="1600" dirty="0">
                      <a:solidFill>
                        <a:srgbClr val="161616"/>
                      </a:solidFill>
                      <a:latin typeface="Segoe UI" panose="020B0502040204020203" pitchFamily="34" charset="0"/>
                      <a:sym typeface="+mn-lt"/>
                    </a:rPr>
                    <a:t>:</a:t>
                  </a:r>
                  <a:r>
                    <a:rPr lang="zh-CN" altLang="en-US" sz="1600" dirty="0">
                      <a:solidFill>
                        <a:srgbClr val="161616"/>
                      </a:solidFill>
                      <a:latin typeface="Segoe UI" panose="020B0502040204020203" pitchFamily="34" charset="0"/>
                      <a:sym typeface="+mn-lt"/>
                    </a:rPr>
                    <a:t> </a:t>
                  </a:r>
                  <a:r>
                    <a:rPr lang="en-US" altLang="zh-CN" sz="1600" dirty="0">
                      <a:solidFill>
                        <a:srgbClr val="161616"/>
                      </a:solidFill>
                      <a:latin typeface="Segoe UI" panose="020B0502040204020203" pitchFamily="34" charset="0"/>
                      <a:sym typeface="+mn-lt"/>
                    </a:rPr>
                    <a:t>Managed</a:t>
                  </a:r>
                  <a:r>
                    <a:rPr lang="zh-CN" altLang="en-US" sz="1600" dirty="0">
                      <a:solidFill>
                        <a:srgbClr val="161616"/>
                      </a:solidFill>
                      <a:latin typeface="Segoe UI" panose="020B0502040204020203" pitchFamily="34" charset="0"/>
                      <a:sym typeface="+mn-lt"/>
                    </a:rPr>
                    <a:t> </a:t>
                  </a:r>
                  <a:r>
                    <a:rPr lang="en-US" altLang="zh-CN" sz="1600" dirty="0">
                      <a:solidFill>
                        <a:srgbClr val="161616"/>
                      </a:solidFill>
                      <a:latin typeface="Segoe UI" panose="020B0502040204020203" pitchFamily="34" charset="0"/>
                      <a:sym typeface="+mn-lt"/>
                    </a:rPr>
                    <a:t>file</a:t>
                  </a:r>
                  <a:r>
                    <a:rPr lang="zh-CN" altLang="en-US" sz="1600" dirty="0">
                      <a:solidFill>
                        <a:srgbClr val="161616"/>
                      </a:solidFill>
                      <a:latin typeface="Segoe UI" panose="020B0502040204020203" pitchFamily="34" charset="0"/>
                      <a:sym typeface="+mn-lt"/>
                    </a:rPr>
                    <a:t> </a:t>
                  </a:r>
                  <a:r>
                    <a:rPr lang="en-US" altLang="zh-CN" sz="1600" dirty="0">
                      <a:solidFill>
                        <a:srgbClr val="161616"/>
                      </a:solidFill>
                      <a:latin typeface="Segoe UI" panose="020B0502040204020203" pitchFamily="34" charset="0"/>
                      <a:sym typeface="+mn-lt"/>
                    </a:rPr>
                    <a:t>share </a:t>
                  </a:r>
                  <a:r>
                    <a:rPr lang="en-US" sz="1600" dirty="0">
                      <a:solidFill>
                        <a:srgbClr val="161616"/>
                      </a:solidFill>
                      <a:latin typeface="Segoe UI" panose="020B0502040204020203" pitchFamily="34" charset="0"/>
                    </a:rPr>
                    <a:t>for cloud or on-premises deployments.</a:t>
                  </a:r>
                  <a:r>
                    <a:rPr lang="en-US" altLang="zh-CN" sz="1600" dirty="0">
                      <a:solidFill>
                        <a:srgbClr val="161616"/>
                      </a:solidFill>
                      <a:latin typeface="Segoe UI" panose="020B0502040204020203" pitchFamily="34" charset="0"/>
                      <a:sym typeface="+mn-lt"/>
                    </a:rPr>
                    <a:t> </a:t>
                  </a:r>
                </a:p>
              </p:txBody>
            </p:sp>
            <p:sp>
              <p:nvSpPr>
                <p:cNvPr id="224" name="椭圆 223">
                  <a:extLst>
                    <a:ext uri="{FF2B5EF4-FFF2-40B4-BE49-F238E27FC236}">
                      <a16:creationId xmlns:a16="http://schemas.microsoft.com/office/drawing/2014/main" id="{050ADE06-120C-DBEE-6D52-427359C4038D}"/>
                    </a:ext>
                  </a:extLst>
                </p:cNvPr>
                <p:cNvSpPr/>
                <p:nvPr/>
              </p:nvSpPr>
              <p:spPr>
                <a:xfrm>
                  <a:off x="1921240" y="2538594"/>
                  <a:ext cx="444222" cy="444220"/>
                </a:xfrm>
                <a:prstGeom prst="ellipse">
                  <a:avLst/>
                </a:prstGeom>
                <a:gradFill>
                  <a:gsLst>
                    <a:gs pos="0">
                      <a:schemeClr val="accent2">
                        <a:lumMod val="60000"/>
                        <a:lumOff val="40000"/>
                      </a:schemeClr>
                    </a:gs>
                    <a:gs pos="50000">
                      <a:schemeClr val="accent2"/>
                    </a:gs>
                  </a:gsLst>
                  <a:lin ang="2700000" scaled="1"/>
                </a:gradFill>
                <a:ln>
                  <a:noFill/>
                </a:ln>
                <a:effectLst>
                  <a:outerShdw blurRad="177800" dist="152400" dir="2700000" algn="tl"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en-GB" altLang="zh-CN" dirty="0">
                      <a:latin typeface="Arial" panose="020B0604020202020204" pitchFamily="34" charset="0"/>
                      <a:ea typeface="微软雅黑" panose="020B0503020204020204" pitchFamily="34" charset="-122"/>
                      <a:cs typeface="+mn-ea"/>
                      <a:sym typeface="+mn-lt"/>
                    </a:rPr>
                    <a:t>2</a:t>
                  </a:r>
                  <a:endParaRPr lang="zh-CN" altLang="en-US" dirty="0">
                    <a:latin typeface="Arial" panose="020B0604020202020204" pitchFamily="34" charset="0"/>
                    <a:ea typeface="微软雅黑" panose="020B0503020204020204" pitchFamily="34" charset="-122"/>
                    <a:cs typeface="+mn-ea"/>
                    <a:sym typeface="+mn-lt"/>
                  </a:endParaRPr>
                </a:p>
              </p:txBody>
            </p:sp>
          </p:grpSp>
          <p:grpSp>
            <p:nvGrpSpPr>
              <p:cNvPr id="12" name="组合 11">
                <a:extLst>
                  <a:ext uri="{FF2B5EF4-FFF2-40B4-BE49-F238E27FC236}">
                    <a16:creationId xmlns:a16="http://schemas.microsoft.com/office/drawing/2014/main" id="{1B9709DB-F474-055F-3959-5AFE4655EB5E}"/>
                  </a:ext>
                </a:extLst>
              </p:cNvPr>
              <p:cNvGrpSpPr/>
              <p:nvPr/>
            </p:nvGrpSpPr>
            <p:grpSpPr>
              <a:xfrm>
                <a:off x="773650" y="3298062"/>
                <a:ext cx="6271554" cy="785151"/>
                <a:chOff x="1921240" y="3071861"/>
                <a:chExt cx="6271554" cy="785151"/>
              </a:xfrm>
            </p:grpSpPr>
            <p:sp>
              <p:nvSpPr>
                <p:cNvPr id="221" name="文本框 220">
                  <a:extLst>
                    <a:ext uri="{FF2B5EF4-FFF2-40B4-BE49-F238E27FC236}">
                      <a16:creationId xmlns:a16="http://schemas.microsoft.com/office/drawing/2014/main" id="{4EC4312E-A2C6-7C9C-E285-E451130F06C2}"/>
                    </a:ext>
                  </a:extLst>
                </p:cNvPr>
                <p:cNvSpPr txBox="1"/>
                <p:nvPr/>
              </p:nvSpPr>
              <p:spPr>
                <a:xfrm>
                  <a:off x="2539958" y="3071861"/>
                  <a:ext cx="5652836" cy="785151"/>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600" b="1" dirty="0">
                      <a:solidFill>
                        <a:srgbClr val="161616"/>
                      </a:solidFill>
                      <a:latin typeface="Segoe UI" panose="020B0502040204020203" pitchFamily="34" charset="0"/>
                      <a:sym typeface="+mn-lt"/>
                    </a:rPr>
                    <a:t>Azure Queues</a:t>
                  </a:r>
                  <a:r>
                    <a:rPr lang="en-US" altLang="zh-CN" sz="1600" dirty="0">
                      <a:solidFill>
                        <a:srgbClr val="161616"/>
                      </a:solidFill>
                      <a:latin typeface="Segoe UI" panose="020B0502040204020203" pitchFamily="34" charset="0"/>
                      <a:sym typeface="+mn-lt"/>
                    </a:rPr>
                    <a:t>: Messaging store for reliable messaging between application components.</a:t>
                  </a:r>
                </a:p>
              </p:txBody>
            </p:sp>
            <p:sp>
              <p:nvSpPr>
                <p:cNvPr id="222" name="椭圆 221">
                  <a:extLst>
                    <a:ext uri="{FF2B5EF4-FFF2-40B4-BE49-F238E27FC236}">
                      <a16:creationId xmlns:a16="http://schemas.microsoft.com/office/drawing/2014/main" id="{A3331E52-67F8-003E-177B-9678D32F4332}"/>
                    </a:ext>
                  </a:extLst>
                </p:cNvPr>
                <p:cNvSpPr/>
                <p:nvPr/>
              </p:nvSpPr>
              <p:spPr>
                <a:xfrm>
                  <a:off x="1921240" y="3277734"/>
                  <a:ext cx="444222" cy="444220"/>
                </a:xfrm>
                <a:prstGeom prst="ellipse">
                  <a:avLst/>
                </a:prstGeom>
                <a:gradFill>
                  <a:gsLst>
                    <a:gs pos="0">
                      <a:schemeClr val="accent1">
                        <a:lumMod val="60000"/>
                        <a:lumOff val="40000"/>
                      </a:schemeClr>
                    </a:gs>
                    <a:gs pos="50000">
                      <a:schemeClr val="accent1"/>
                    </a:gs>
                  </a:gsLst>
                  <a:lin ang="2700000" scaled="1"/>
                </a:gradFill>
                <a:ln>
                  <a:noFill/>
                </a:ln>
                <a:effectLst>
                  <a:outerShdw blurRad="177800" dist="1524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en-GB" altLang="zh-CN" dirty="0">
                      <a:latin typeface="Arial" panose="020B0604020202020204" pitchFamily="34" charset="0"/>
                      <a:ea typeface="微软雅黑" panose="020B0503020204020204" pitchFamily="34" charset="-122"/>
                      <a:cs typeface="+mn-ea"/>
                      <a:sym typeface="+mn-lt"/>
                    </a:rPr>
                    <a:t>3</a:t>
                  </a:r>
                  <a:endParaRPr lang="zh-CN" altLang="en-US" dirty="0">
                    <a:latin typeface="Arial" panose="020B0604020202020204" pitchFamily="34" charset="0"/>
                    <a:ea typeface="微软雅黑" panose="020B0503020204020204" pitchFamily="34" charset="-122"/>
                    <a:cs typeface="+mn-ea"/>
                    <a:sym typeface="+mn-lt"/>
                  </a:endParaRPr>
                </a:p>
              </p:txBody>
            </p:sp>
          </p:grpSp>
          <p:grpSp>
            <p:nvGrpSpPr>
              <p:cNvPr id="13" name="组合 12">
                <a:extLst>
                  <a:ext uri="{FF2B5EF4-FFF2-40B4-BE49-F238E27FC236}">
                    <a16:creationId xmlns:a16="http://schemas.microsoft.com/office/drawing/2014/main" id="{33317C26-DBB0-7D53-608E-F794F1928EC9}"/>
                  </a:ext>
                </a:extLst>
              </p:cNvPr>
              <p:cNvGrpSpPr/>
              <p:nvPr/>
            </p:nvGrpSpPr>
            <p:grpSpPr>
              <a:xfrm>
                <a:off x="773650" y="4311680"/>
                <a:ext cx="6271554" cy="785151"/>
                <a:chOff x="1921240" y="3990907"/>
                <a:chExt cx="6271554" cy="785151"/>
              </a:xfrm>
            </p:grpSpPr>
            <p:sp>
              <p:nvSpPr>
                <p:cNvPr id="219" name="文本框 218">
                  <a:extLst>
                    <a:ext uri="{FF2B5EF4-FFF2-40B4-BE49-F238E27FC236}">
                      <a16:creationId xmlns:a16="http://schemas.microsoft.com/office/drawing/2014/main" id="{C84EE0AD-E772-EB64-E458-A47C7CF84662}"/>
                    </a:ext>
                  </a:extLst>
                </p:cNvPr>
                <p:cNvSpPr txBox="1"/>
                <p:nvPr/>
              </p:nvSpPr>
              <p:spPr>
                <a:xfrm>
                  <a:off x="2539958" y="3990907"/>
                  <a:ext cx="5652836" cy="785151"/>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600" b="1" dirty="0">
                      <a:solidFill>
                        <a:srgbClr val="161616"/>
                      </a:solidFill>
                      <a:latin typeface="Segoe UI" panose="020B0502040204020203" pitchFamily="34" charset="0"/>
                      <a:sym typeface="+mn-lt"/>
                    </a:rPr>
                    <a:t>Azure Tables</a:t>
                  </a:r>
                  <a:r>
                    <a:rPr lang="en-US" altLang="zh-CN" sz="1600" dirty="0">
                      <a:solidFill>
                        <a:srgbClr val="161616"/>
                      </a:solidFill>
                      <a:latin typeface="Segoe UI" panose="020B0502040204020203" pitchFamily="34" charset="0"/>
                      <a:sym typeface="+mn-lt"/>
                    </a:rPr>
                    <a:t>: </a:t>
                  </a:r>
                  <a:r>
                    <a:rPr lang="en-US" sz="1600" dirty="0">
                      <a:solidFill>
                        <a:srgbClr val="161616"/>
                      </a:solidFill>
                      <a:latin typeface="Segoe UI" panose="020B0502040204020203" pitchFamily="34" charset="0"/>
                    </a:rPr>
                    <a:t>NoSQL store for </a:t>
                  </a:r>
                  <a:r>
                    <a:rPr lang="en-US" sz="1600" dirty="0" err="1">
                      <a:solidFill>
                        <a:srgbClr val="161616"/>
                      </a:solidFill>
                      <a:latin typeface="Segoe UI" panose="020B0502040204020203" pitchFamily="34" charset="0"/>
                    </a:rPr>
                    <a:t>schemaless</a:t>
                  </a:r>
                  <a:r>
                    <a:rPr lang="en-US" sz="1600" dirty="0">
                      <a:solidFill>
                        <a:srgbClr val="161616"/>
                      </a:solidFill>
                      <a:latin typeface="Segoe UI" panose="020B0502040204020203" pitchFamily="34" charset="0"/>
                    </a:rPr>
                    <a:t> storage of structured data</a:t>
                  </a:r>
                  <a:endParaRPr lang="en-US" altLang="zh-CN" sz="1600" dirty="0">
                    <a:solidFill>
                      <a:srgbClr val="161616"/>
                    </a:solidFill>
                    <a:latin typeface="Segoe UI" panose="020B0502040204020203" pitchFamily="34" charset="0"/>
                    <a:sym typeface="+mn-lt"/>
                  </a:endParaRPr>
                </a:p>
              </p:txBody>
            </p:sp>
            <p:sp>
              <p:nvSpPr>
                <p:cNvPr id="220" name="椭圆 219">
                  <a:extLst>
                    <a:ext uri="{FF2B5EF4-FFF2-40B4-BE49-F238E27FC236}">
                      <a16:creationId xmlns:a16="http://schemas.microsoft.com/office/drawing/2014/main" id="{C4F31A2F-CD26-DB3E-14DF-CBC3E60731D4}"/>
                    </a:ext>
                  </a:extLst>
                </p:cNvPr>
                <p:cNvSpPr/>
                <p:nvPr/>
              </p:nvSpPr>
              <p:spPr>
                <a:xfrm>
                  <a:off x="1921240" y="4016874"/>
                  <a:ext cx="444222" cy="444220"/>
                </a:xfrm>
                <a:prstGeom prst="ellipse">
                  <a:avLst/>
                </a:prstGeom>
                <a:gradFill>
                  <a:gsLst>
                    <a:gs pos="0">
                      <a:schemeClr val="accent2">
                        <a:lumMod val="60000"/>
                        <a:lumOff val="40000"/>
                      </a:schemeClr>
                    </a:gs>
                    <a:gs pos="50000">
                      <a:schemeClr val="accent2"/>
                    </a:gs>
                  </a:gsLst>
                  <a:lin ang="2700000" scaled="1"/>
                </a:gradFill>
                <a:ln>
                  <a:noFill/>
                </a:ln>
                <a:effectLst>
                  <a:outerShdw blurRad="177800" dist="152400" dir="2700000" algn="tl"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en-GB" altLang="zh-CN">
                      <a:latin typeface="Arial" panose="020B0604020202020204" pitchFamily="34" charset="0"/>
                      <a:ea typeface="微软雅黑" panose="020B0503020204020204" pitchFamily="34" charset="-122"/>
                      <a:cs typeface="+mn-ea"/>
                      <a:sym typeface="+mn-lt"/>
                    </a:rPr>
                    <a:t>4</a:t>
                  </a:r>
                  <a:endParaRPr lang="zh-CN" altLang="en-US" dirty="0">
                    <a:latin typeface="Arial" panose="020B0604020202020204" pitchFamily="34" charset="0"/>
                    <a:ea typeface="微软雅黑" panose="020B0503020204020204" pitchFamily="34" charset="-122"/>
                    <a:cs typeface="+mn-ea"/>
                    <a:sym typeface="+mn-lt"/>
                  </a:endParaRPr>
                </a:p>
              </p:txBody>
            </p:sp>
          </p:grpSp>
          <p:sp>
            <p:nvSpPr>
              <p:cNvPr id="212" name="任意多边形: 形状 211">
                <a:extLst>
                  <a:ext uri="{FF2B5EF4-FFF2-40B4-BE49-F238E27FC236}">
                    <a16:creationId xmlns:a16="http://schemas.microsoft.com/office/drawing/2014/main" id="{5ADD2BEE-16BB-BCC4-D5C0-3CC620528505}"/>
                  </a:ext>
                </a:extLst>
              </p:cNvPr>
              <p:cNvSpPr/>
              <p:nvPr/>
            </p:nvSpPr>
            <p:spPr>
              <a:xfrm>
                <a:off x="2803789" y="2879290"/>
                <a:ext cx="40841" cy="408"/>
              </a:xfrm>
              <a:custGeom>
                <a:avLst/>
                <a:gdLst>
                  <a:gd name="connsiteX0" fmla="*/ 0 w 41744"/>
                  <a:gd name="connsiteY0" fmla="*/ 417 h 417"/>
                  <a:gd name="connsiteX1" fmla="*/ 0 w 41744"/>
                  <a:gd name="connsiteY1" fmla="*/ 417 h 417"/>
                  <a:gd name="connsiteX2" fmla="*/ 0 w 41744"/>
                  <a:gd name="connsiteY2" fmla="*/ 0 h 417"/>
                  <a:gd name="connsiteX3" fmla="*/ 0 w 41744"/>
                  <a:gd name="connsiteY3" fmla="*/ 417 h 417"/>
                </a:gdLst>
                <a:ahLst/>
                <a:cxnLst>
                  <a:cxn ang="0">
                    <a:pos x="connsiteX0" y="connsiteY0"/>
                  </a:cxn>
                  <a:cxn ang="0">
                    <a:pos x="connsiteX1" y="connsiteY1"/>
                  </a:cxn>
                  <a:cxn ang="0">
                    <a:pos x="connsiteX2" y="connsiteY2"/>
                  </a:cxn>
                  <a:cxn ang="0">
                    <a:pos x="connsiteX3" y="connsiteY3"/>
                  </a:cxn>
                </a:cxnLst>
                <a:rect l="l" t="t" r="r" b="b"/>
                <a:pathLst>
                  <a:path w="41744" h="417">
                    <a:moveTo>
                      <a:pt x="0" y="417"/>
                    </a:moveTo>
                    <a:lnTo>
                      <a:pt x="0" y="417"/>
                    </a:lnTo>
                    <a:lnTo>
                      <a:pt x="0" y="0"/>
                    </a:lnTo>
                    <a:lnTo>
                      <a:pt x="0" y="417"/>
                    </a:lnTo>
                    <a:close/>
                  </a:path>
                </a:pathLst>
              </a:custGeom>
              <a:solidFill>
                <a:srgbClr val="7BBAE6"/>
              </a:solidFill>
              <a:ln w="41742" cap="flat">
                <a:noFill/>
                <a:prstDash val="solid"/>
                <a:miter/>
              </a:ln>
            </p:spPr>
            <p:txBody>
              <a:bodyPr rtlCol="0" anchor="ctr"/>
              <a:lstStyle/>
              <a:p>
                <a:endParaRPr lang="zh-CN" altLang="en-US">
                  <a:cs typeface="+mn-ea"/>
                  <a:sym typeface="+mn-lt"/>
                </a:endParaRPr>
              </a:p>
            </p:txBody>
          </p:sp>
        </p:grpSp>
        <p:sp>
          <p:nvSpPr>
            <p:cNvPr id="3" name="文本框 2">
              <a:extLst>
                <a:ext uri="{FF2B5EF4-FFF2-40B4-BE49-F238E27FC236}">
                  <a16:creationId xmlns:a16="http://schemas.microsoft.com/office/drawing/2014/main" id="{CACF652C-ACC3-F3DA-E0F2-943E1D047708}"/>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solidFill>
                    <a:srgbClr val="161616"/>
                  </a:solidFill>
                  <a:latin typeface="Segoe UI" panose="020B0502040204020203" pitchFamily="34" charset="0"/>
                  <a:sym typeface="+mn-lt"/>
                </a:rPr>
                <a:t>Different Type of Data Service</a:t>
              </a:r>
              <a:endParaRPr lang="zh-CN" altLang="en-US" dirty="0">
                <a:solidFill>
                  <a:srgbClr val="161616"/>
                </a:solidFill>
                <a:latin typeface="Segoe UI" panose="020B0502040204020203" pitchFamily="34" charset="0"/>
                <a:sym typeface="+mn-lt"/>
              </a:endParaRPr>
            </a:p>
          </p:txBody>
        </p:sp>
      </p:grpSp>
      <p:pic>
        <p:nvPicPr>
          <p:cNvPr id="24" name="图片 23">
            <a:extLst>
              <a:ext uri="{FF2B5EF4-FFF2-40B4-BE49-F238E27FC236}">
                <a16:creationId xmlns:a16="http://schemas.microsoft.com/office/drawing/2014/main" id="{3766E878-F73C-7CED-CDF7-CD2FEB010A8C}"/>
              </a:ext>
            </a:extLst>
          </p:cNvPr>
          <p:cNvPicPr>
            <a:picLocks noChangeAspect="1"/>
          </p:cNvPicPr>
          <p:nvPr/>
        </p:nvPicPr>
        <p:blipFill>
          <a:blip r:embed="rId4"/>
          <a:stretch>
            <a:fillRect/>
          </a:stretch>
        </p:blipFill>
        <p:spPr>
          <a:xfrm>
            <a:off x="7129395" y="1938364"/>
            <a:ext cx="4802189" cy="3075248"/>
          </a:xfrm>
          <a:prstGeom prst="rect">
            <a:avLst/>
          </a:prstGeom>
        </p:spPr>
      </p:pic>
    </p:spTree>
    <p:custDataLst>
      <p:tags r:id="rId1"/>
    </p:custDataLst>
    <p:extLst>
      <p:ext uri="{BB962C8B-B14F-4D97-AF65-F5344CB8AC3E}">
        <p14:creationId xmlns:p14="http://schemas.microsoft.com/office/powerpoint/2010/main" val="130411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6CABBB0-12EF-2961-E7D0-85117D47F649}"/>
              </a:ext>
            </a:extLst>
          </p:cNvPr>
          <p:cNvGrpSpPr/>
          <p:nvPr/>
        </p:nvGrpSpPr>
        <p:grpSpPr>
          <a:xfrm>
            <a:off x="660400" y="0"/>
            <a:ext cx="25464530" cy="4543425"/>
            <a:chOff x="660400" y="0"/>
            <a:chExt cx="25464530" cy="4543425"/>
          </a:xfrm>
        </p:grpSpPr>
        <p:sp>
          <p:nvSpPr>
            <p:cNvPr id="166" name="任意多边形: 形状 165">
              <a:extLst>
                <a:ext uri="{FF2B5EF4-FFF2-40B4-BE49-F238E27FC236}">
                  <a16:creationId xmlns:a16="http://schemas.microsoft.com/office/drawing/2014/main" id="{1CCC2E43-D283-0DC7-9873-2448E93705F4}"/>
                </a:ext>
              </a:extLst>
            </p:cNvPr>
            <p:cNvSpPr/>
            <p:nvPr/>
          </p:nvSpPr>
          <p:spPr bwMode="auto">
            <a:xfrm>
              <a:off x="25940780" y="4186237"/>
              <a:ext cx="160338" cy="357188"/>
            </a:xfrm>
            <a:custGeom>
              <a:avLst/>
              <a:gdLst>
                <a:gd name="T0" fmla="*/ 20 w 108"/>
                <a:gd name="T1" fmla="*/ 231 h 239"/>
                <a:gd name="T2" fmla="*/ 0 w 108"/>
                <a:gd name="T3" fmla="*/ 238 h 239"/>
                <a:gd name="T4" fmla="*/ 0 w 108"/>
                <a:gd name="T5" fmla="*/ 239 h 239"/>
                <a:gd name="T6" fmla="*/ 20 w 108"/>
                <a:gd name="T7" fmla="*/ 231 h 239"/>
                <a:gd name="T8" fmla="*/ 20 w 108"/>
                <a:gd name="T9" fmla="*/ 231 h 239"/>
                <a:gd name="T10" fmla="*/ 108 w 108"/>
                <a:gd name="T11" fmla="*/ 0 h 239"/>
                <a:gd name="T12" fmla="*/ 60 w 108"/>
                <a:gd name="T13" fmla="*/ 65 h 239"/>
                <a:gd name="T14" fmla="*/ 36 w 108"/>
                <a:gd name="T15" fmla="*/ 96 h 239"/>
                <a:gd name="T16" fmla="*/ 60 w 108"/>
                <a:gd name="T17" fmla="*/ 66 h 239"/>
                <a:gd name="T18" fmla="*/ 108 w 108"/>
                <a:gd name="T19"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239">
                  <a:moveTo>
                    <a:pt x="20" y="231"/>
                  </a:moveTo>
                  <a:cubicBezTo>
                    <a:pt x="19" y="231"/>
                    <a:pt x="11" y="234"/>
                    <a:pt x="0" y="238"/>
                  </a:cubicBezTo>
                  <a:cubicBezTo>
                    <a:pt x="0" y="238"/>
                    <a:pt x="0" y="238"/>
                    <a:pt x="0" y="239"/>
                  </a:cubicBezTo>
                  <a:cubicBezTo>
                    <a:pt x="12" y="234"/>
                    <a:pt x="20" y="231"/>
                    <a:pt x="20" y="231"/>
                  </a:cubicBezTo>
                  <a:cubicBezTo>
                    <a:pt x="20" y="231"/>
                    <a:pt x="20" y="231"/>
                    <a:pt x="20" y="231"/>
                  </a:cubicBezTo>
                  <a:moveTo>
                    <a:pt x="108" y="0"/>
                  </a:moveTo>
                  <a:cubicBezTo>
                    <a:pt x="98" y="20"/>
                    <a:pt x="84" y="43"/>
                    <a:pt x="60" y="65"/>
                  </a:cubicBezTo>
                  <a:cubicBezTo>
                    <a:pt x="50" y="75"/>
                    <a:pt x="43" y="85"/>
                    <a:pt x="36" y="96"/>
                  </a:cubicBezTo>
                  <a:cubicBezTo>
                    <a:pt x="43" y="85"/>
                    <a:pt x="50" y="75"/>
                    <a:pt x="60" y="66"/>
                  </a:cubicBezTo>
                  <a:cubicBezTo>
                    <a:pt x="83" y="43"/>
                    <a:pt x="98" y="20"/>
                    <a:pt x="108"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7" name="任意多边形: 形状 176">
              <a:extLst>
                <a:ext uri="{FF2B5EF4-FFF2-40B4-BE49-F238E27FC236}">
                  <a16:creationId xmlns:a16="http://schemas.microsoft.com/office/drawing/2014/main" id="{B73B95C0-6C86-B9D1-CE35-514B1EB361EE}"/>
                </a:ext>
              </a:extLst>
            </p:cNvPr>
            <p:cNvSpPr/>
            <p:nvPr/>
          </p:nvSpPr>
          <p:spPr bwMode="auto">
            <a:xfrm>
              <a:off x="26118580" y="4078287"/>
              <a:ext cx="6350" cy="17463"/>
            </a:xfrm>
            <a:custGeom>
              <a:avLst/>
              <a:gdLst>
                <a:gd name="T0" fmla="*/ 0 w 4"/>
                <a:gd name="T1" fmla="*/ 0 h 12"/>
                <a:gd name="T2" fmla="*/ 0 w 4"/>
                <a:gd name="T3" fmla="*/ 0 h 12"/>
                <a:gd name="T4" fmla="*/ 4 w 4"/>
                <a:gd name="T5" fmla="*/ 4 h 12"/>
                <a:gd name="T6" fmla="*/ 4 w 4"/>
                <a:gd name="T7" fmla="*/ 8 h 12"/>
                <a:gd name="T8" fmla="*/ 4 w 4"/>
                <a:gd name="T9" fmla="*/ 12 h 12"/>
                <a:gd name="T10" fmla="*/ 4 w 4"/>
                <a:gd name="T11" fmla="*/ 4 h 12"/>
                <a:gd name="T12" fmla="*/ 0 w 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0" y="0"/>
                  </a:moveTo>
                  <a:cubicBezTo>
                    <a:pt x="0" y="0"/>
                    <a:pt x="0" y="0"/>
                    <a:pt x="0" y="0"/>
                  </a:cubicBezTo>
                  <a:cubicBezTo>
                    <a:pt x="4" y="4"/>
                    <a:pt x="4" y="4"/>
                    <a:pt x="4" y="4"/>
                  </a:cubicBezTo>
                  <a:cubicBezTo>
                    <a:pt x="4" y="5"/>
                    <a:pt x="4" y="7"/>
                    <a:pt x="4" y="8"/>
                  </a:cubicBezTo>
                  <a:cubicBezTo>
                    <a:pt x="4" y="10"/>
                    <a:pt x="4" y="11"/>
                    <a:pt x="4" y="12"/>
                  </a:cubicBezTo>
                  <a:cubicBezTo>
                    <a:pt x="4" y="9"/>
                    <a:pt x="4" y="7"/>
                    <a:pt x="4" y="4"/>
                  </a:cubicBezTo>
                  <a:cubicBezTo>
                    <a:pt x="0" y="0"/>
                    <a:pt x="0" y="0"/>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9" name="任意多边形: 形状 178">
              <a:extLst>
                <a:ext uri="{FF2B5EF4-FFF2-40B4-BE49-F238E27FC236}">
                  <a16:creationId xmlns:a16="http://schemas.microsoft.com/office/drawing/2014/main" id="{E60FE47A-FC23-2620-A476-C22FC48C6574}"/>
                </a:ext>
              </a:extLst>
            </p:cNvPr>
            <p:cNvSpPr/>
            <p:nvPr/>
          </p:nvSpPr>
          <p:spPr bwMode="auto">
            <a:xfrm>
              <a:off x="26118580" y="4078287"/>
              <a:ext cx="6350" cy="11113"/>
            </a:xfrm>
            <a:custGeom>
              <a:avLst/>
              <a:gdLst>
                <a:gd name="T0" fmla="*/ 0 w 4"/>
                <a:gd name="T1" fmla="*/ 0 h 8"/>
                <a:gd name="T2" fmla="*/ 0 w 4"/>
                <a:gd name="T3" fmla="*/ 0 h 8"/>
                <a:gd name="T4" fmla="*/ 4 w 4"/>
                <a:gd name="T5" fmla="*/ 4 h 8"/>
                <a:gd name="T6" fmla="*/ 4 w 4"/>
                <a:gd name="T7" fmla="*/ 8 h 8"/>
                <a:gd name="T8" fmla="*/ 4 w 4"/>
                <a:gd name="T9" fmla="*/ 4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cubicBezTo>
                    <a:pt x="0" y="0"/>
                    <a:pt x="0" y="0"/>
                    <a:pt x="0" y="0"/>
                  </a:cubicBezTo>
                  <a:cubicBezTo>
                    <a:pt x="4" y="4"/>
                    <a:pt x="4" y="4"/>
                    <a:pt x="4" y="4"/>
                  </a:cubicBezTo>
                  <a:cubicBezTo>
                    <a:pt x="4" y="5"/>
                    <a:pt x="4" y="7"/>
                    <a:pt x="4" y="8"/>
                  </a:cubicBezTo>
                  <a:cubicBezTo>
                    <a:pt x="4" y="7"/>
                    <a:pt x="4" y="5"/>
                    <a:pt x="4" y="4"/>
                  </a:cubicBezTo>
                  <a:cubicBezTo>
                    <a:pt x="0" y="0"/>
                    <a:pt x="0" y="0"/>
                    <a:pt x="0"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0" name="任意多边形: 形状 179">
              <a:extLst>
                <a:ext uri="{FF2B5EF4-FFF2-40B4-BE49-F238E27FC236}">
                  <a16:creationId xmlns:a16="http://schemas.microsoft.com/office/drawing/2014/main" id="{2086C1AA-6158-3227-B892-7D0BEABC73B2}"/>
                </a:ext>
              </a:extLst>
            </p:cNvPr>
            <p:cNvSpPr/>
            <p:nvPr/>
          </p:nvSpPr>
          <p:spPr bwMode="auto">
            <a:xfrm>
              <a:off x="26078892" y="4078287"/>
              <a:ext cx="46038" cy="41275"/>
            </a:xfrm>
            <a:custGeom>
              <a:avLst/>
              <a:gdLst>
                <a:gd name="T0" fmla="*/ 26 w 30"/>
                <a:gd name="T1" fmla="*/ 0 h 28"/>
                <a:gd name="T2" fmla="*/ 1 w 30"/>
                <a:gd name="T3" fmla="*/ 11 h 28"/>
                <a:gd name="T4" fmla="*/ 1 w 30"/>
                <a:gd name="T5" fmla="*/ 13 h 28"/>
                <a:gd name="T6" fmla="*/ 0 w 30"/>
                <a:gd name="T7" fmla="*/ 28 h 28"/>
                <a:gd name="T8" fmla="*/ 1 w 30"/>
                <a:gd name="T9" fmla="*/ 26 h 28"/>
                <a:gd name="T10" fmla="*/ 30 w 30"/>
                <a:gd name="T11" fmla="*/ 12 h 28"/>
                <a:gd name="T12" fmla="*/ 30 w 30"/>
                <a:gd name="T13" fmla="*/ 8 h 28"/>
                <a:gd name="T14" fmla="*/ 30 w 30"/>
                <a:gd name="T15" fmla="*/ 4 h 28"/>
                <a:gd name="T16" fmla="*/ 26 w 30"/>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8">
                  <a:moveTo>
                    <a:pt x="26" y="0"/>
                  </a:moveTo>
                  <a:cubicBezTo>
                    <a:pt x="14" y="2"/>
                    <a:pt x="2" y="6"/>
                    <a:pt x="1" y="11"/>
                  </a:cubicBezTo>
                  <a:cubicBezTo>
                    <a:pt x="1" y="12"/>
                    <a:pt x="1" y="12"/>
                    <a:pt x="1" y="13"/>
                  </a:cubicBezTo>
                  <a:cubicBezTo>
                    <a:pt x="1" y="17"/>
                    <a:pt x="1" y="22"/>
                    <a:pt x="0" y="28"/>
                  </a:cubicBezTo>
                  <a:cubicBezTo>
                    <a:pt x="1" y="27"/>
                    <a:pt x="1" y="26"/>
                    <a:pt x="1" y="26"/>
                  </a:cubicBezTo>
                  <a:cubicBezTo>
                    <a:pt x="1" y="19"/>
                    <a:pt x="17" y="15"/>
                    <a:pt x="30" y="12"/>
                  </a:cubicBezTo>
                  <a:cubicBezTo>
                    <a:pt x="30" y="11"/>
                    <a:pt x="30" y="10"/>
                    <a:pt x="30" y="8"/>
                  </a:cubicBezTo>
                  <a:cubicBezTo>
                    <a:pt x="30" y="7"/>
                    <a:pt x="30" y="5"/>
                    <a:pt x="30" y="4"/>
                  </a:cubicBezTo>
                  <a:cubicBezTo>
                    <a:pt x="26" y="0"/>
                    <a:pt x="26" y="0"/>
                    <a:pt x="26" y="0"/>
                  </a:cubicBezTo>
                </a:path>
              </a:pathLst>
            </a:custGeom>
            <a:solidFill>
              <a:srgbClr val="4B4B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12" name="任意多边形: 形状 211">
              <a:extLst>
                <a:ext uri="{FF2B5EF4-FFF2-40B4-BE49-F238E27FC236}">
                  <a16:creationId xmlns:a16="http://schemas.microsoft.com/office/drawing/2014/main" id="{5ADD2BEE-16BB-BCC4-D5C0-3CC620528505}"/>
                </a:ext>
              </a:extLst>
            </p:cNvPr>
            <p:cNvSpPr/>
            <p:nvPr/>
          </p:nvSpPr>
          <p:spPr>
            <a:xfrm>
              <a:off x="2810313" y="3111035"/>
              <a:ext cx="40841" cy="408"/>
            </a:xfrm>
            <a:custGeom>
              <a:avLst/>
              <a:gdLst>
                <a:gd name="connsiteX0" fmla="*/ 0 w 41744"/>
                <a:gd name="connsiteY0" fmla="*/ 417 h 417"/>
                <a:gd name="connsiteX1" fmla="*/ 0 w 41744"/>
                <a:gd name="connsiteY1" fmla="*/ 417 h 417"/>
                <a:gd name="connsiteX2" fmla="*/ 0 w 41744"/>
                <a:gd name="connsiteY2" fmla="*/ 0 h 417"/>
                <a:gd name="connsiteX3" fmla="*/ 0 w 41744"/>
                <a:gd name="connsiteY3" fmla="*/ 417 h 417"/>
              </a:gdLst>
              <a:ahLst/>
              <a:cxnLst>
                <a:cxn ang="0">
                  <a:pos x="connsiteX0" y="connsiteY0"/>
                </a:cxn>
                <a:cxn ang="0">
                  <a:pos x="connsiteX1" y="connsiteY1"/>
                </a:cxn>
                <a:cxn ang="0">
                  <a:pos x="connsiteX2" y="connsiteY2"/>
                </a:cxn>
                <a:cxn ang="0">
                  <a:pos x="connsiteX3" y="connsiteY3"/>
                </a:cxn>
              </a:cxnLst>
              <a:rect l="l" t="t" r="r" b="b"/>
              <a:pathLst>
                <a:path w="41744" h="417">
                  <a:moveTo>
                    <a:pt x="0" y="417"/>
                  </a:moveTo>
                  <a:lnTo>
                    <a:pt x="0" y="417"/>
                  </a:lnTo>
                  <a:lnTo>
                    <a:pt x="0" y="0"/>
                  </a:lnTo>
                  <a:lnTo>
                    <a:pt x="0" y="417"/>
                  </a:lnTo>
                  <a:close/>
                </a:path>
              </a:pathLst>
            </a:custGeom>
            <a:solidFill>
              <a:srgbClr val="7BBAE6"/>
            </a:solidFill>
            <a:ln w="41742" cap="flat">
              <a:noFill/>
              <a:prstDash val="solid"/>
              <a:miter/>
            </a:ln>
          </p:spPr>
          <p:txBody>
            <a:bodyPr rtlCol="0" anchor="ctr"/>
            <a:lstStyle/>
            <a:p>
              <a:endParaRPr lang="zh-CN" altLang="en-US">
                <a:cs typeface="+mn-ea"/>
                <a:sym typeface="+mn-lt"/>
              </a:endParaRPr>
            </a:p>
          </p:txBody>
        </p:sp>
        <p:sp>
          <p:nvSpPr>
            <p:cNvPr id="3" name="文本框 2">
              <a:extLst>
                <a:ext uri="{FF2B5EF4-FFF2-40B4-BE49-F238E27FC236}">
                  <a16:creationId xmlns:a16="http://schemas.microsoft.com/office/drawing/2014/main" id="{CACF652C-ACC3-F3DA-E0F2-943E1D047708}"/>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solidFill>
                    <a:srgbClr val="161616"/>
                  </a:solidFill>
                  <a:latin typeface="Segoe UI" panose="020B0502040204020203" pitchFamily="34" charset="0"/>
                  <a:sym typeface="+mn-lt"/>
                </a:rPr>
                <a:t>Data Service Features</a:t>
              </a:r>
              <a:endParaRPr lang="zh-CN" altLang="en-US" dirty="0">
                <a:solidFill>
                  <a:srgbClr val="161616"/>
                </a:solidFill>
                <a:latin typeface="Segoe UI" panose="020B0502040204020203" pitchFamily="34" charset="0"/>
                <a:sym typeface="+mn-lt"/>
              </a:endParaRPr>
            </a:p>
          </p:txBody>
        </p:sp>
      </p:grpSp>
      <p:sp>
        <p:nvSpPr>
          <p:cNvPr id="6" name="TextBox 5">
            <a:extLst>
              <a:ext uri="{FF2B5EF4-FFF2-40B4-BE49-F238E27FC236}">
                <a16:creationId xmlns:a16="http://schemas.microsoft.com/office/drawing/2014/main" id="{5FDCC37E-0BBD-C79A-68CF-61AC62410AA4}"/>
              </a:ext>
            </a:extLst>
          </p:cNvPr>
          <p:cNvSpPr txBox="1"/>
          <p:nvPr/>
        </p:nvSpPr>
        <p:spPr>
          <a:xfrm>
            <a:off x="673100" y="1329070"/>
            <a:ext cx="10965416" cy="5355312"/>
          </a:xfrm>
          <a:prstGeom prst="rect">
            <a:avLst/>
          </a:prstGeom>
          <a:noFill/>
        </p:spPr>
        <p:txBody>
          <a:bodyPr wrap="square" rtlCol="0">
            <a:spAutoFit/>
          </a:bodyPr>
          <a:lstStyle/>
          <a:p>
            <a:pPr marL="285750" indent="-285750" algn="l">
              <a:buClr>
                <a:srgbClr val="0070C0"/>
              </a:buClr>
              <a:buFont typeface="Wingdings" panose="05000000000000000000" pitchFamily="2" charset="2"/>
              <a:buChar char="Ø"/>
            </a:pPr>
            <a:r>
              <a:rPr lang="en-US" b="1" dirty="0">
                <a:solidFill>
                  <a:srgbClr val="FFC000"/>
                </a:solidFill>
                <a:latin typeface="Segoe UI" panose="020B0502040204020203" pitchFamily="34" charset="0"/>
              </a:rPr>
              <a:t>Durable and highly available  </a:t>
            </a:r>
            <a:r>
              <a:rPr lang="en-US" dirty="0">
                <a:latin typeface="Segoe UI" panose="020B0502040204020203" pitchFamily="34" charset="0"/>
              </a:rPr>
              <a:t>Redundancy ensures </a:t>
            </a:r>
            <a:r>
              <a:rPr lang="en-US" dirty="0">
                <a:solidFill>
                  <a:srgbClr val="161616"/>
                </a:solidFill>
                <a:latin typeface="Segoe UI" panose="020B0502040204020203" pitchFamily="34" charset="0"/>
              </a:rPr>
              <a:t>that your data is safe in the event of transient hardware failures. You can also opt to replicate data across data centers or geographical regions for additional protection from local catastrophe or natural disaster. Data replicated in this way remains highly available in the event of an unexpected outage.</a:t>
            </a:r>
          </a:p>
          <a:p>
            <a:pPr algn="l"/>
            <a:endParaRPr lang="en-US" b="0" i="0" dirty="0">
              <a:solidFill>
                <a:srgbClr val="161616"/>
              </a:solidFill>
              <a:effectLst/>
            </a:endParaRPr>
          </a:p>
          <a:p>
            <a:pPr marL="285750" indent="-285750" algn="l">
              <a:buClr>
                <a:srgbClr val="0070C0"/>
              </a:buClr>
              <a:buFont typeface="Wingdings" panose="05000000000000000000" pitchFamily="2" charset="2"/>
              <a:buChar char="Ø"/>
            </a:pPr>
            <a:r>
              <a:rPr lang="en-US" b="1" dirty="0">
                <a:solidFill>
                  <a:srgbClr val="FFC000"/>
                </a:solidFill>
                <a:latin typeface="Segoe UI" panose="020B0502040204020203" pitchFamily="34" charset="0"/>
              </a:rPr>
              <a:t>Secure</a:t>
            </a:r>
            <a:r>
              <a:rPr lang="en-US" b="1" dirty="0">
                <a:solidFill>
                  <a:srgbClr val="161616"/>
                </a:solidFill>
              </a:rPr>
              <a:t>  </a:t>
            </a:r>
            <a:r>
              <a:rPr lang="en-US" dirty="0">
                <a:solidFill>
                  <a:srgbClr val="161616"/>
                </a:solidFill>
                <a:latin typeface="Segoe UI" panose="020B0502040204020203" pitchFamily="34" charset="0"/>
              </a:rPr>
              <a:t>All data written to an Azure storage account is encrypted by the service. Azure Storage provides you with fine-grained control over who has access to your data.</a:t>
            </a:r>
          </a:p>
          <a:p>
            <a:pPr algn="l"/>
            <a:endParaRPr lang="en-US" b="0" i="0" dirty="0">
              <a:solidFill>
                <a:srgbClr val="161616"/>
              </a:solidFill>
              <a:effectLst/>
            </a:endParaRPr>
          </a:p>
          <a:p>
            <a:pPr marL="285750" indent="-285750">
              <a:buClr>
                <a:srgbClr val="0070C0"/>
              </a:buClr>
              <a:buFont typeface="Wingdings" panose="05000000000000000000" pitchFamily="2" charset="2"/>
              <a:buChar char="Ø"/>
            </a:pPr>
            <a:r>
              <a:rPr lang="en-US" b="1" dirty="0">
                <a:solidFill>
                  <a:srgbClr val="FFC000"/>
                </a:solidFill>
                <a:latin typeface="Segoe UI" panose="020B0502040204020203" pitchFamily="34" charset="0"/>
              </a:rPr>
              <a:t>Scalable</a:t>
            </a:r>
            <a:r>
              <a:rPr lang="en-US" b="1" dirty="0">
                <a:solidFill>
                  <a:srgbClr val="161616"/>
                </a:solidFill>
              </a:rPr>
              <a:t> </a:t>
            </a:r>
            <a:r>
              <a:rPr lang="en-US" b="0" i="0" dirty="0">
                <a:solidFill>
                  <a:srgbClr val="161616"/>
                </a:solidFill>
                <a:effectLst/>
              </a:rPr>
              <a:t> </a:t>
            </a:r>
            <a:r>
              <a:rPr lang="en-US" dirty="0">
                <a:latin typeface="Segoe UI" panose="020B0502040204020203" pitchFamily="34" charset="0"/>
              </a:rPr>
              <a:t>Azure Storage is designed to be massively scalable to meet the data storage and performance needs of today's applications.</a:t>
            </a:r>
          </a:p>
          <a:p>
            <a:pPr algn="l"/>
            <a:endParaRPr lang="en-US" b="0" i="0" dirty="0">
              <a:solidFill>
                <a:srgbClr val="161616"/>
              </a:solidFill>
              <a:effectLst/>
            </a:endParaRPr>
          </a:p>
          <a:p>
            <a:pPr marL="285750" indent="-285750">
              <a:buClr>
                <a:srgbClr val="0070C0"/>
              </a:buClr>
              <a:buFont typeface="Wingdings" panose="05000000000000000000" pitchFamily="2" charset="2"/>
              <a:buChar char="Ø"/>
            </a:pPr>
            <a:r>
              <a:rPr lang="en-US" b="1" dirty="0">
                <a:solidFill>
                  <a:srgbClr val="FFC000"/>
                </a:solidFill>
                <a:latin typeface="Segoe UI" panose="020B0502040204020203" pitchFamily="34" charset="0"/>
              </a:rPr>
              <a:t>Managed</a:t>
            </a:r>
            <a:r>
              <a:rPr lang="en-US" b="1" dirty="0">
                <a:solidFill>
                  <a:srgbClr val="161616"/>
                </a:solidFill>
              </a:rPr>
              <a:t>  </a:t>
            </a:r>
            <a:r>
              <a:rPr lang="en-US" dirty="0">
                <a:solidFill>
                  <a:srgbClr val="161616"/>
                </a:solidFill>
                <a:latin typeface="Segoe UI" panose="020B0502040204020203" pitchFamily="34" charset="0"/>
              </a:rPr>
              <a:t>Azure handles hardware maintenance, updates, and critical issues for you.</a:t>
            </a:r>
          </a:p>
          <a:p>
            <a:pPr algn="l"/>
            <a:endParaRPr lang="en-US" b="0" i="0" dirty="0">
              <a:solidFill>
                <a:srgbClr val="161616"/>
              </a:solidFill>
              <a:effectLst/>
            </a:endParaRPr>
          </a:p>
          <a:p>
            <a:pPr marL="285750" indent="-285750">
              <a:buClr>
                <a:srgbClr val="0070C0"/>
              </a:buClr>
              <a:buFont typeface="Wingdings" panose="05000000000000000000" pitchFamily="2" charset="2"/>
              <a:buChar char="Ø"/>
            </a:pPr>
            <a:r>
              <a:rPr lang="en-US" b="1" dirty="0">
                <a:solidFill>
                  <a:srgbClr val="FFC000"/>
                </a:solidFill>
                <a:latin typeface="Segoe UI" panose="020B0502040204020203" pitchFamily="34" charset="0"/>
              </a:rPr>
              <a:t>Accessible</a:t>
            </a:r>
            <a:r>
              <a:rPr lang="en-US" b="0" i="0" dirty="0">
                <a:solidFill>
                  <a:srgbClr val="161616"/>
                </a:solidFill>
                <a:effectLst/>
              </a:rPr>
              <a:t>  </a:t>
            </a:r>
            <a:r>
              <a:rPr lang="en-US" dirty="0">
                <a:solidFill>
                  <a:srgbClr val="161616"/>
                </a:solidFill>
                <a:latin typeface="Segoe UI" panose="020B0502040204020203" pitchFamily="34" charset="0"/>
              </a:rPr>
              <a:t>Data in Azure Storage is accessible from anywhere in the world over HTTP or HTTPS. Microsoft provides client libraries for Azure Storage in a variety of languages, including .NET, Java, Node.js, Python, PHP, Ruby, Go, and others, as well as a mature REST API. Azure Storage supports scripting in Azure PowerShell or Azure CLI. And the Azure portal and Azure Storage Explorer offer easy visual solutions for working with your data.</a:t>
            </a:r>
          </a:p>
          <a:p>
            <a:endParaRPr lang="en-US" dirty="0"/>
          </a:p>
        </p:txBody>
      </p:sp>
    </p:spTree>
    <p:custDataLst>
      <p:tags r:id="rId1"/>
    </p:custDataLst>
    <p:extLst>
      <p:ext uri="{BB962C8B-B14F-4D97-AF65-F5344CB8AC3E}">
        <p14:creationId xmlns:p14="http://schemas.microsoft.com/office/powerpoint/2010/main" val="2169577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dirty="0"/>
              <a:t>02.</a:t>
            </a:r>
            <a:r>
              <a:rPr lang="en-US" altLang="zh-CN" sz="4400" b="1" dirty="0"/>
              <a:t> Storage Account</a:t>
            </a:r>
            <a:br>
              <a:rPr lang="en-US" altLang="zh-CN" sz="4400" b="1" dirty="0"/>
            </a:br>
            <a:endParaRPr lang="en-US" dirty="0"/>
          </a:p>
        </p:txBody>
      </p:sp>
    </p:spTree>
    <p:custDataLst>
      <p:tags r:id="rId1"/>
    </p:custDataLst>
    <p:extLst>
      <p:ext uri="{BB962C8B-B14F-4D97-AF65-F5344CB8AC3E}">
        <p14:creationId xmlns:p14="http://schemas.microsoft.com/office/powerpoint/2010/main" val="283500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3D4E18EB-980C-04A6-3203-2E5CD3C78897}"/>
              </a:ext>
            </a:extLst>
          </p:cNvPr>
          <p:cNvSpPr txBox="1">
            <a:spLocks/>
          </p:cNvSpPr>
          <p:nvPr/>
        </p:nvSpPr>
        <p:spPr>
          <a:xfrm>
            <a:off x="211308" y="-265690"/>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pPr algn="l"/>
            <a:r>
              <a:rPr lang="en-US" b="1" i="0" dirty="0">
                <a:solidFill>
                  <a:srgbClr val="161616"/>
                </a:solidFill>
                <a:effectLst/>
                <a:latin typeface="Segoe UI" panose="020B0502040204020203" pitchFamily="34" charset="0"/>
              </a:rPr>
              <a:t>Storage account overview</a:t>
            </a:r>
          </a:p>
        </p:txBody>
      </p:sp>
      <p:sp>
        <p:nvSpPr>
          <p:cNvPr id="3" name="TextBox 2">
            <a:extLst>
              <a:ext uri="{FF2B5EF4-FFF2-40B4-BE49-F238E27FC236}">
                <a16:creationId xmlns:a16="http://schemas.microsoft.com/office/drawing/2014/main" id="{6A89275E-FB44-5070-08F2-1715995BFE6F}"/>
              </a:ext>
            </a:extLst>
          </p:cNvPr>
          <p:cNvSpPr txBox="1"/>
          <p:nvPr/>
        </p:nvSpPr>
        <p:spPr>
          <a:xfrm>
            <a:off x="211308" y="1344057"/>
            <a:ext cx="8778456" cy="3087961"/>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Ø"/>
            </a:pPr>
            <a:r>
              <a:rPr lang="en-US" b="1" i="0" dirty="0">
                <a:solidFill>
                  <a:srgbClr val="161616"/>
                </a:solidFill>
                <a:effectLst/>
                <a:latin typeface="Segoe UI" panose="020B0502040204020203" pitchFamily="34" charset="0"/>
              </a:rPr>
              <a:t>Storage data objects:</a:t>
            </a:r>
          </a:p>
          <a:p>
            <a:pPr>
              <a:lnSpc>
                <a:spcPct val="150000"/>
              </a:lnSpc>
              <a:buClr>
                <a:srgbClr val="0070C0"/>
              </a:buClr>
            </a:pPr>
            <a:r>
              <a:rPr lang="en-US" dirty="0">
                <a:solidFill>
                  <a:srgbClr val="161616"/>
                </a:solidFill>
                <a:latin typeface="Segoe UI" panose="020B0502040204020203" pitchFamily="34" charset="0"/>
              </a:rPr>
              <a:t>                 Azure Blob , Azure files, Azure queues, Azure tables</a:t>
            </a:r>
          </a:p>
          <a:p>
            <a:pPr>
              <a:buClr>
                <a:srgbClr val="0070C0"/>
              </a:buClr>
            </a:pPr>
            <a:r>
              <a:rPr lang="en-US" dirty="0">
                <a:solidFill>
                  <a:srgbClr val="161616"/>
                </a:solidFill>
                <a:latin typeface="Segoe UI" panose="020B0502040204020203" pitchFamily="34" charset="0"/>
              </a:rPr>
              <a:t>  </a:t>
            </a:r>
            <a:r>
              <a:rPr lang="en-US" b="0" i="0" dirty="0">
                <a:solidFill>
                  <a:srgbClr val="161616"/>
                </a:solidFill>
                <a:effectLst/>
                <a:latin typeface="Segoe UI" panose="020B0502040204020203" pitchFamily="34" charset="0"/>
              </a:rPr>
              <a:t>                 </a:t>
            </a:r>
          </a:p>
          <a:p>
            <a:pPr marL="285750" indent="-285750">
              <a:lnSpc>
                <a:spcPct val="150000"/>
              </a:lnSpc>
              <a:buClr>
                <a:srgbClr val="0070C0"/>
              </a:buClr>
              <a:buFont typeface="Wingdings" panose="05000000000000000000" pitchFamily="2" charset="2"/>
              <a:buChar char="Ø"/>
            </a:pPr>
            <a:r>
              <a:rPr lang="en-US" b="1" dirty="0">
                <a:solidFill>
                  <a:srgbClr val="161616"/>
                </a:solidFill>
                <a:latin typeface="Segoe UI" panose="020B0502040204020203" pitchFamily="34" charset="0"/>
              </a:rPr>
              <a:t>S</a:t>
            </a:r>
            <a:r>
              <a:rPr lang="en-US" b="1" i="0" dirty="0">
                <a:solidFill>
                  <a:srgbClr val="161616"/>
                </a:solidFill>
                <a:effectLst/>
                <a:latin typeface="Segoe UI" panose="020B0502040204020203" pitchFamily="34" charset="0"/>
              </a:rPr>
              <a:t>torage account</a:t>
            </a:r>
            <a:r>
              <a:rPr lang="en-US" b="1" dirty="0">
                <a:solidFill>
                  <a:srgbClr val="161616"/>
                </a:solidFill>
                <a:latin typeface="Segoe UI" panose="020B0502040204020203" pitchFamily="34" charset="0"/>
              </a:rPr>
              <a:t> feature:</a:t>
            </a:r>
          </a:p>
          <a:p>
            <a:pPr>
              <a:lnSpc>
                <a:spcPct val="150000"/>
              </a:lnSpc>
              <a:buClr>
                <a:srgbClr val="0070C0"/>
              </a:buClr>
            </a:pPr>
            <a:r>
              <a:rPr lang="en-US" dirty="0">
                <a:solidFill>
                  <a:srgbClr val="161616"/>
                </a:solidFill>
                <a:latin typeface="Segoe UI" panose="020B0502040204020203" pitchFamily="34" charset="0"/>
              </a:rPr>
              <a:t>                 D</a:t>
            </a:r>
            <a:r>
              <a:rPr lang="en-US" b="0" i="0" dirty="0">
                <a:solidFill>
                  <a:srgbClr val="161616"/>
                </a:solidFill>
                <a:effectLst/>
                <a:latin typeface="Segoe UI" panose="020B0502040204020203" pitchFamily="34" charset="0"/>
              </a:rPr>
              <a:t>urable and highly available, secure, and massively scalable.</a:t>
            </a:r>
            <a:endParaRPr lang="en-US" dirty="0">
              <a:solidFill>
                <a:srgbClr val="161616"/>
              </a:solidFill>
              <a:latin typeface="Segoe UI" panose="020B0502040204020203" pitchFamily="34" charset="0"/>
            </a:endParaRPr>
          </a:p>
          <a:p>
            <a:pPr>
              <a:buClr>
                <a:srgbClr val="0070C0"/>
              </a:buClr>
            </a:pPr>
            <a:r>
              <a:rPr lang="en-US" dirty="0">
                <a:solidFill>
                  <a:srgbClr val="161616"/>
                </a:solidFill>
                <a:latin typeface="Segoe UI" panose="020B0502040204020203" pitchFamily="34" charset="0"/>
              </a:rPr>
              <a:t>                 </a:t>
            </a:r>
          </a:p>
          <a:p>
            <a:pPr marL="285750" indent="-285750">
              <a:lnSpc>
                <a:spcPct val="150000"/>
              </a:lnSpc>
              <a:buClr>
                <a:srgbClr val="0070C0"/>
              </a:buClr>
              <a:buFont typeface="Wingdings" panose="05000000000000000000" pitchFamily="2" charset="2"/>
              <a:buChar char="Ø"/>
            </a:pPr>
            <a:r>
              <a:rPr lang="en-US" b="1" i="0" dirty="0">
                <a:solidFill>
                  <a:srgbClr val="161616"/>
                </a:solidFill>
                <a:effectLst/>
                <a:latin typeface="Segoe UI" panose="020B0502040204020203" pitchFamily="34" charset="0"/>
              </a:rPr>
              <a:t>Provides a unique namespace for your Azure Storage data that's accessible from anywhere in the world over HTTP or HTTPS</a:t>
            </a:r>
            <a:endParaRPr lang="en-US" b="1" dirty="0"/>
          </a:p>
        </p:txBody>
      </p:sp>
    </p:spTree>
    <p:extLst>
      <p:ext uri="{BB962C8B-B14F-4D97-AF65-F5344CB8AC3E}">
        <p14:creationId xmlns:p14="http://schemas.microsoft.com/office/powerpoint/2010/main" val="411749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81ED69DA-091F-613A-D109-70661EE1F534}"/>
              </a:ext>
            </a:extLst>
          </p:cNvPr>
          <p:cNvSpPr txBox="1">
            <a:spLocks/>
          </p:cNvSpPr>
          <p:nvPr/>
        </p:nvSpPr>
        <p:spPr>
          <a:xfrm>
            <a:off x="167241" y="-386875"/>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pPr algn="l"/>
            <a:r>
              <a:rPr lang="en-US" b="1" i="0" dirty="0">
                <a:solidFill>
                  <a:srgbClr val="161616"/>
                </a:solidFill>
                <a:effectLst/>
                <a:latin typeface="Segoe UI" panose="020B0502040204020203" pitchFamily="34" charset="0"/>
              </a:rPr>
              <a:t>Create </a:t>
            </a:r>
            <a:r>
              <a:rPr lang="en-US" altLang="en-US" dirty="0">
                <a:solidFill>
                  <a:srgbClr val="161616"/>
                </a:solidFill>
                <a:latin typeface="Segoe UI" panose="020B0502040204020203" pitchFamily="34" charset="0"/>
              </a:rPr>
              <a:t>storage accounts</a:t>
            </a:r>
          </a:p>
        </p:txBody>
      </p:sp>
      <p:pic>
        <p:nvPicPr>
          <p:cNvPr id="4" name="Picture 3">
            <a:extLst>
              <a:ext uri="{FF2B5EF4-FFF2-40B4-BE49-F238E27FC236}">
                <a16:creationId xmlns:a16="http://schemas.microsoft.com/office/drawing/2014/main" id="{61CA993A-8CE2-0D89-F6FC-914006753F0C}"/>
              </a:ext>
            </a:extLst>
          </p:cNvPr>
          <p:cNvPicPr>
            <a:picLocks noChangeAspect="1"/>
          </p:cNvPicPr>
          <p:nvPr/>
        </p:nvPicPr>
        <p:blipFill>
          <a:blip r:embed="rId2"/>
          <a:stretch>
            <a:fillRect/>
          </a:stretch>
        </p:blipFill>
        <p:spPr>
          <a:xfrm>
            <a:off x="330506" y="900939"/>
            <a:ext cx="6217603" cy="3891399"/>
          </a:xfrm>
          <a:prstGeom prst="rect">
            <a:avLst/>
          </a:prstGeom>
        </p:spPr>
      </p:pic>
      <p:pic>
        <p:nvPicPr>
          <p:cNvPr id="6" name="Picture 5">
            <a:extLst>
              <a:ext uri="{FF2B5EF4-FFF2-40B4-BE49-F238E27FC236}">
                <a16:creationId xmlns:a16="http://schemas.microsoft.com/office/drawing/2014/main" id="{26711449-E7C2-6507-90AC-2D98989B74C3}"/>
              </a:ext>
            </a:extLst>
          </p:cNvPr>
          <p:cNvPicPr>
            <a:picLocks noChangeAspect="1"/>
          </p:cNvPicPr>
          <p:nvPr/>
        </p:nvPicPr>
        <p:blipFill>
          <a:blip r:embed="rId3"/>
          <a:stretch>
            <a:fillRect/>
          </a:stretch>
        </p:blipFill>
        <p:spPr>
          <a:xfrm>
            <a:off x="5681146" y="3115938"/>
            <a:ext cx="5838825" cy="3352800"/>
          </a:xfrm>
          <a:prstGeom prst="rect">
            <a:avLst/>
          </a:prstGeom>
        </p:spPr>
      </p:pic>
    </p:spTree>
    <p:extLst>
      <p:ext uri="{BB962C8B-B14F-4D97-AF65-F5344CB8AC3E}">
        <p14:creationId xmlns:p14="http://schemas.microsoft.com/office/powerpoint/2010/main" val="199075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a:extLst>
              <a:ext uri="{FF2B5EF4-FFF2-40B4-BE49-F238E27FC236}">
                <a16:creationId xmlns:a16="http://schemas.microsoft.com/office/drawing/2014/main" id="{34BD2E61-AD26-3937-14D2-265C4780F6B2}"/>
              </a:ext>
            </a:extLst>
          </p:cNvPr>
          <p:cNvSpPr txBox="1">
            <a:spLocks/>
          </p:cNvSpPr>
          <p:nvPr/>
        </p:nvSpPr>
        <p:spPr>
          <a:xfrm>
            <a:off x="178258" y="-408909"/>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pPr algn="l"/>
            <a:r>
              <a:rPr lang="en-US" b="1" i="0" dirty="0">
                <a:solidFill>
                  <a:srgbClr val="161616"/>
                </a:solidFill>
                <a:effectLst/>
                <a:latin typeface="Segoe UI" panose="020B0502040204020203" pitchFamily="34" charset="0"/>
              </a:rPr>
              <a:t>Basics Tab</a:t>
            </a:r>
          </a:p>
        </p:txBody>
      </p:sp>
      <p:pic>
        <p:nvPicPr>
          <p:cNvPr id="3" name="Picture 2">
            <a:extLst>
              <a:ext uri="{FF2B5EF4-FFF2-40B4-BE49-F238E27FC236}">
                <a16:creationId xmlns:a16="http://schemas.microsoft.com/office/drawing/2014/main" id="{B766355E-7B80-3C72-0626-4BC19D62122B}"/>
              </a:ext>
            </a:extLst>
          </p:cNvPr>
          <p:cNvPicPr>
            <a:picLocks noChangeAspect="1"/>
          </p:cNvPicPr>
          <p:nvPr/>
        </p:nvPicPr>
        <p:blipFill>
          <a:blip r:embed="rId3"/>
          <a:stretch>
            <a:fillRect/>
          </a:stretch>
        </p:blipFill>
        <p:spPr>
          <a:xfrm>
            <a:off x="272404" y="761661"/>
            <a:ext cx="6012561" cy="5842394"/>
          </a:xfrm>
          <a:prstGeom prst="rect">
            <a:avLst/>
          </a:prstGeom>
        </p:spPr>
      </p:pic>
      <p:graphicFrame>
        <p:nvGraphicFramePr>
          <p:cNvPr id="8" name="Table 8">
            <a:extLst>
              <a:ext uri="{FF2B5EF4-FFF2-40B4-BE49-F238E27FC236}">
                <a16:creationId xmlns:a16="http://schemas.microsoft.com/office/drawing/2014/main" id="{3BBFD016-AAAF-D2AA-45E8-120C03424819}"/>
              </a:ext>
            </a:extLst>
          </p:cNvPr>
          <p:cNvGraphicFramePr>
            <a:graphicFrameLocks noGrp="1"/>
          </p:cNvGraphicFramePr>
          <p:nvPr>
            <p:extLst>
              <p:ext uri="{D42A27DB-BD31-4B8C-83A1-F6EECF244321}">
                <p14:modId xmlns:p14="http://schemas.microsoft.com/office/powerpoint/2010/main" val="238336524"/>
              </p:ext>
            </p:extLst>
          </p:nvPr>
        </p:nvGraphicFramePr>
        <p:xfrm>
          <a:off x="6720872" y="761661"/>
          <a:ext cx="5198724" cy="5865261"/>
        </p:xfrm>
        <a:graphic>
          <a:graphicData uri="http://schemas.openxmlformats.org/drawingml/2006/table">
            <a:tbl>
              <a:tblPr firstRow="1" bandRow="1">
                <a:tableStyleId>{5C22544A-7EE6-4342-B048-85BDC9FD1C3A}</a:tableStyleId>
              </a:tblPr>
              <a:tblGrid>
                <a:gridCol w="2280981">
                  <a:extLst>
                    <a:ext uri="{9D8B030D-6E8A-4147-A177-3AD203B41FA5}">
                      <a16:colId xmlns:a16="http://schemas.microsoft.com/office/drawing/2014/main" val="2514130548"/>
                    </a:ext>
                  </a:extLst>
                </a:gridCol>
                <a:gridCol w="2917743">
                  <a:extLst>
                    <a:ext uri="{9D8B030D-6E8A-4147-A177-3AD203B41FA5}">
                      <a16:colId xmlns:a16="http://schemas.microsoft.com/office/drawing/2014/main" val="1419019208"/>
                    </a:ext>
                  </a:extLst>
                </a:gridCol>
              </a:tblGrid>
              <a:tr h="716062">
                <a:tc>
                  <a:txBody>
                    <a:bodyPr/>
                    <a:lstStyle/>
                    <a:p>
                      <a:r>
                        <a:rPr lang="en-US" sz="1600" b="1" kern="1200" dirty="0">
                          <a:solidFill>
                            <a:srgbClr val="FFFFFF"/>
                          </a:solidFill>
                          <a:latin typeface="Segoe UI" panose="020B0502040204020203" pitchFamily="34" charset="0"/>
                          <a:ea typeface="+mn-ea"/>
                          <a:cs typeface="+mn-cs"/>
                        </a:rPr>
                        <a:t>Field (Required)</a:t>
                      </a:r>
                    </a:p>
                  </a:txBody>
                  <a:tcPr/>
                </a:tc>
                <a:tc>
                  <a:txBody>
                    <a:bodyPr/>
                    <a:lstStyle/>
                    <a:p>
                      <a:r>
                        <a:rPr lang="en-US" sz="1600" b="1" i="0" kern="1200" dirty="0">
                          <a:solidFill>
                            <a:schemeClr val="lt1"/>
                          </a:solidFill>
                          <a:effectLst/>
                          <a:latin typeface="+mn-lt"/>
                          <a:ea typeface="+mn-ea"/>
                          <a:cs typeface="+mn-cs"/>
                        </a:rPr>
                        <a:t>Description</a:t>
                      </a:r>
                      <a:endParaRPr lang="en-US" sz="1600" dirty="0"/>
                    </a:p>
                  </a:txBody>
                  <a:tcPr/>
                </a:tc>
                <a:extLst>
                  <a:ext uri="{0D108BD9-81ED-4DB2-BD59-A6C34878D82A}">
                    <a16:rowId xmlns:a16="http://schemas.microsoft.com/office/drawing/2014/main" val="754129547"/>
                  </a:ext>
                </a:extLst>
              </a:tr>
              <a:tr h="754397">
                <a:tc>
                  <a:txBody>
                    <a:bodyPr/>
                    <a:lstStyle/>
                    <a:p>
                      <a:r>
                        <a:rPr lang="en-US" sz="1400" b="1" kern="1200" dirty="0">
                          <a:solidFill>
                            <a:schemeClr val="tx1"/>
                          </a:solidFill>
                          <a:highlight>
                            <a:srgbClr val="00FFFF"/>
                          </a:highlight>
                          <a:latin typeface="Segoe UI" panose="020B0502040204020203" pitchFamily="34" charset="0"/>
                          <a:ea typeface="+mn-ea"/>
                          <a:cs typeface="+mn-cs"/>
                        </a:rPr>
                        <a:t>Subscription</a:t>
                      </a:r>
                    </a:p>
                  </a:txBody>
                  <a:tcPr/>
                </a:tc>
                <a:tc>
                  <a:txBody>
                    <a:bodyPr/>
                    <a:lstStyle/>
                    <a:p>
                      <a:r>
                        <a:rPr lang="en-US" sz="1400" b="0" kern="1200" dirty="0">
                          <a:solidFill>
                            <a:schemeClr val="tx1"/>
                          </a:solidFill>
                          <a:latin typeface="Segoe UI" panose="020B0502040204020203" pitchFamily="34" charset="0"/>
                          <a:ea typeface="+mn-ea"/>
                          <a:cs typeface="+mn-cs"/>
                        </a:rPr>
                        <a:t>Select the subscription for the new storage account.</a:t>
                      </a:r>
                    </a:p>
                  </a:txBody>
                  <a:tcPr/>
                </a:tc>
                <a:extLst>
                  <a:ext uri="{0D108BD9-81ED-4DB2-BD59-A6C34878D82A}">
                    <a16:rowId xmlns:a16="http://schemas.microsoft.com/office/drawing/2014/main" val="341933346"/>
                  </a:ext>
                </a:extLst>
              </a:tr>
              <a:tr h="1041343">
                <a:tc>
                  <a:txBody>
                    <a:bodyPr/>
                    <a:lstStyle/>
                    <a:p>
                      <a:r>
                        <a:rPr lang="en-US" sz="1400" b="1" kern="1200" dirty="0">
                          <a:solidFill>
                            <a:schemeClr val="tx1"/>
                          </a:solidFill>
                          <a:highlight>
                            <a:srgbClr val="00FFFF"/>
                          </a:highlight>
                          <a:latin typeface="Segoe UI" panose="020B0502040204020203" pitchFamily="34" charset="0"/>
                          <a:ea typeface="+mn-ea"/>
                          <a:cs typeface="+mn-cs"/>
                        </a:rPr>
                        <a:t>Resource group</a:t>
                      </a:r>
                    </a:p>
                  </a:txBody>
                  <a:tcPr/>
                </a:tc>
                <a:tc>
                  <a:txBody>
                    <a:bodyPr/>
                    <a:lstStyle/>
                    <a:p>
                      <a:r>
                        <a:rPr lang="en-US" sz="1400" b="0" kern="1200" dirty="0">
                          <a:solidFill>
                            <a:schemeClr val="tx1"/>
                          </a:solidFill>
                          <a:latin typeface="Segoe UI" panose="020B0502040204020203" pitchFamily="34" charset="0"/>
                          <a:ea typeface="+mn-ea"/>
                          <a:cs typeface="+mn-cs"/>
                        </a:rPr>
                        <a:t>Create a new resource group for this storage account or select an existing one. For more information</a:t>
                      </a:r>
                    </a:p>
                  </a:txBody>
                  <a:tcPr/>
                </a:tc>
                <a:extLst>
                  <a:ext uri="{0D108BD9-81ED-4DB2-BD59-A6C34878D82A}">
                    <a16:rowId xmlns:a16="http://schemas.microsoft.com/office/drawing/2014/main" val="702896935"/>
                  </a:ext>
                </a:extLst>
              </a:tr>
              <a:tr h="1041343">
                <a:tc>
                  <a:txBody>
                    <a:bodyPr/>
                    <a:lstStyle/>
                    <a:p>
                      <a:r>
                        <a:rPr lang="en-US" sz="1400" b="1" kern="1200" dirty="0">
                          <a:solidFill>
                            <a:schemeClr val="tx1"/>
                          </a:solidFill>
                          <a:latin typeface="Segoe UI" panose="020B0502040204020203" pitchFamily="34" charset="0"/>
                          <a:ea typeface="+mn-ea"/>
                          <a:cs typeface="+mn-cs"/>
                        </a:rPr>
                        <a:t>Storage account name</a:t>
                      </a:r>
                    </a:p>
                  </a:txBody>
                  <a:tcPr/>
                </a:tc>
                <a:tc>
                  <a:txBody>
                    <a:bodyPr/>
                    <a:lstStyle/>
                    <a:p>
                      <a:r>
                        <a:rPr lang="en-US" sz="1400" b="0" kern="1200" dirty="0">
                          <a:solidFill>
                            <a:schemeClr val="tx1"/>
                          </a:solidFill>
                          <a:latin typeface="Segoe UI" panose="020B0502040204020203" pitchFamily="34" charset="0"/>
                          <a:ea typeface="+mn-ea"/>
                          <a:cs typeface="+mn-cs"/>
                        </a:rPr>
                        <a:t>Unique name</a:t>
                      </a:r>
                    </a:p>
                    <a:p>
                      <a:r>
                        <a:rPr lang="en-US" sz="1400" b="0" kern="1200" dirty="0">
                          <a:solidFill>
                            <a:schemeClr val="tx1"/>
                          </a:solidFill>
                          <a:latin typeface="Segoe UI" panose="020B0502040204020203" pitchFamily="34" charset="0"/>
                          <a:ea typeface="+mn-ea"/>
                          <a:cs typeface="+mn-cs"/>
                        </a:rPr>
                        <a:t>3 and 24 characters in length</a:t>
                      </a:r>
                    </a:p>
                    <a:p>
                      <a:r>
                        <a:rPr lang="en-US" sz="1400" b="0" kern="1200" dirty="0">
                          <a:solidFill>
                            <a:schemeClr val="tx1"/>
                          </a:solidFill>
                          <a:latin typeface="Segoe UI" panose="020B0502040204020203" pitchFamily="34" charset="0"/>
                          <a:ea typeface="+mn-ea"/>
                          <a:cs typeface="+mn-cs"/>
                        </a:rPr>
                        <a:t>contain numbers and lowercase letters only</a:t>
                      </a:r>
                    </a:p>
                  </a:txBody>
                  <a:tcPr/>
                </a:tc>
                <a:extLst>
                  <a:ext uri="{0D108BD9-81ED-4DB2-BD59-A6C34878D82A}">
                    <a16:rowId xmlns:a16="http://schemas.microsoft.com/office/drawing/2014/main" val="3261439480"/>
                  </a:ext>
                </a:extLst>
              </a:tr>
              <a:tr h="754397">
                <a:tc>
                  <a:txBody>
                    <a:bodyPr/>
                    <a:lstStyle/>
                    <a:p>
                      <a:r>
                        <a:rPr lang="en-US" sz="1400" b="1" kern="1200" dirty="0">
                          <a:solidFill>
                            <a:schemeClr val="tx1"/>
                          </a:solidFill>
                          <a:latin typeface="Segoe UI" panose="020B0502040204020203" pitchFamily="34" charset="0"/>
                          <a:ea typeface="+mn-ea"/>
                          <a:cs typeface="+mn-cs"/>
                        </a:rPr>
                        <a:t>Region</a:t>
                      </a:r>
                    </a:p>
                  </a:txBody>
                  <a:tcPr/>
                </a:tc>
                <a:tc>
                  <a:txBody>
                    <a:bodyPr/>
                    <a:lstStyle/>
                    <a:p>
                      <a:r>
                        <a:rPr lang="en-US" sz="1400" b="0" kern="1200" dirty="0">
                          <a:solidFill>
                            <a:schemeClr val="tx1"/>
                          </a:solidFill>
                          <a:latin typeface="Segoe UI" panose="020B0502040204020203" pitchFamily="34" charset="0"/>
                          <a:ea typeface="+mn-ea"/>
                          <a:cs typeface="+mn-cs"/>
                        </a:rPr>
                        <a:t>Select the appropriate region for your storage account</a:t>
                      </a:r>
                    </a:p>
                  </a:txBody>
                  <a:tcPr/>
                </a:tc>
                <a:extLst>
                  <a:ext uri="{0D108BD9-81ED-4DB2-BD59-A6C34878D82A}">
                    <a16:rowId xmlns:a16="http://schemas.microsoft.com/office/drawing/2014/main" val="2261945766"/>
                  </a:ext>
                </a:extLst>
              </a:tr>
              <a:tr h="803322">
                <a:tc>
                  <a:txBody>
                    <a:bodyPr/>
                    <a:lstStyle/>
                    <a:p>
                      <a:r>
                        <a:rPr lang="en-US" sz="1400" b="1" kern="1200" dirty="0">
                          <a:solidFill>
                            <a:schemeClr val="tx1"/>
                          </a:solidFill>
                          <a:latin typeface="Segoe UI" panose="020B0502040204020203" pitchFamily="34" charset="0"/>
                          <a:ea typeface="+mn-ea"/>
                          <a:cs typeface="+mn-cs"/>
                        </a:rPr>
                        <a:t>Performance</a:t>
                      </a:r>
                    </a:p>
                  </a:txBody>
                  <a:tcPr/>
                </a:tc>
                <a:tc>
                  <a:txBody>
                    <a:bodyPr/>
                    <a:lstStyle/>
                    <a:p>
                      <a:r>
                        <a:rPr lang="en-US" sz="1400" b="1" kern="1200" dirty="0">
                          <a:solidFill>
                            <a:schemeClr val="tx1"/>
                          </a:solidFill>
                          <a:latin typeface="Segoe UI" panose="020B0502040204020203" pitchFamily="34" charset="0"/>
                          <a:ea typeface="+mn-ea"/>
                          <a:cs typeface="+mn-cs"/>
                        </a:rPr>
                        <a:t>Standard</a:t>
                      </a:r>
                      <a:r>
                        <a:rPr lang="en-US" sz="1400" b="0" kern="1200" dirty="0">
                          <a:solidFill>
                            <a:schemeClr val="tx1"/>
                          </a:solidFill>
                          <a:latin typeface="Segoe UI" panose="020B0502040204020203" pitchFamily="34" charset="0"/>
                          <a:ea typeface="+mn-ea"/>
                          <a:cs typeface="+mn-cs"/>
                        </a:rPr>
                        <a:t>: general-purpose v2 storage</a:t>
                      </a:r>
                    </a:p>
                    <a:p>
                      <a:r>
                        <a:rPr lang="en-US" sz="1400" b="1" kern="1200" dirty="0">
                          <a:solidFill>
                            <a:schemeClr val="tx1"/>
                          </a:solidFill>
                          <a:latin typeface="Segoe UI" panose="020B0502040204020203" pitchFamily="34" charset="0"/>
                          <a:ea typeface="+mn-ea"/>
                          <a:cs typeface="+mn-cs"/>
                        </a:rPr>
                        <a:t>Premium</a:t>
                      </a:r>
                      <a:r>
                        <a:rPr lang="en-US" sz="1400" b="0" kern="1200" dirty="0">
                          <a:solidFill>
                            <a:schemeClr val="tx1"/>
                          </a:solidFill>
                          <a:latin typeface="Segoe UI" panose="020B0502040204020203" pitchFamily="34" charset="0"/>
                          <a:ea typeface="+mn-ea"/>
                          <a:cs typeface="+mn-cs"/>
                        </a:rPr>
                        <a:t>: low latency</a:t>
                      </a:r>
                    </a:p>
                  </a:txBody>
                  <a:tcPr/>
                </a:tc>
                <a:extLst>
                  <a:ext uri="{0D108BD9-81ED-4DB2-BD59-A6C34878D82A}">
                    <a16:rowId xmlns:a16="http://schemas.microsoft.com/office/drawing/2014/main" val="261167935"/>
                  </a:ext>
                </a:extLst>
              </a:tr>
              <a:tr h="754397">
                <a:tc>
                  <a:txBody>
                    <a:bodyPr/>
                    <a:lstStyle/>
                    <a:p>
                      <a:r>
                        <a:rPr lang="en-US" sz="1400" b="1" kern="1200" dirty="0">
                          <a:solidFill>
                            <a:schemeClr val="tx1"/>
                          </a:solidFill>
                          <a:latin typeface="Segoe UI" panose="020B0502040204020203" pitchFamily="34" charset="0"/>
                          <a:ea typeface="+mn-ea"/>
                          <a:cs typeface="+mn-cs"/>
                        </a:rPr>
                        <a:t>Redundancy</a:t>
                      </a:r>
                    </a:p>
                  </a:txBody>
                  <a:tcPr/>
                </a:tc>
                <a:tc>
                  <a:txBody>
                    <a:bodyPr/>
                    <a:lstStyle/>
                    <a:p>
                      <a:pPr marL="0" algn="l" defTabSz="914400" rtl="0" eaLnBrk="1" latinLnBrk="0" hangingPunct="1"/>
                      <a:r>
                        <a:rPr lang="en-US" sz="1400" b="0" kern="1200" dirty="0">
                          <a:solidFill>
                            <a:schemeClr val="tx1"/>
                          </a:solidFill>
                          <a:latin typeface="Segoe UI" panose="020B0502040204020203" pitchFamily="34" charset="0"/>
                          <a:ea typeface="+mn-ea"/>
                          <a:cs typeface="+mn-cs"/>
                        </a:rPr>
                        <a:t>Select your desired redundancy configuration</a:t>
                      </a:r>
                    </a:p>
                  </a:txBody>
                  <a:tcPr/>
                </a:tc>
                <a:extLst>
                  <a:ext uri="{0D108BD9-81ED-4DB2-BD59-A6C34878D82A}">
                    <a16:rowId xmlns:a16="http://schemas.microsoft.com/office/drawing/2014/main" val="1269430713"/>
                  </a:ext>
                </a:extLst>
              </a:tr>
            </a:tbl>
          </a:graphicData>
        </a:graphic>
      </p:graphicFrame>
    </p:spTree>
    <p:extLst>
      <p:ext uri="{BB962C8B-B14F-4D97-AF65-F5344CB8AC3E}">
        <p14:creationId xmlns:p14="http://schemas.microsoft.com/office/powerpoint/2010/main" val="33966347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MAGE" val="56878505-cae4-639e-0f9c-372d2332344f.jpg"/>
  <p:tag name="ISLIDE.IMAGEPOSITION" val="right-middle"/>
  <p:tag name="ISLIDE.THEME" val="56878505-cae4-639e-0f9c-372d2332344f-17_133356989775761856.pptx"/>
  <p:tag name="ISLIDE.OUTLINE" val="65312"/>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 name="ISLIDE.VECTOR" val="#789899;#796520;#214182;#789911;"/>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 name="ISLIDE.VECTOR" val="#789899;#796520;#214182;#789911;"/>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 name="ISLIDE.VECTOR" val="#789899;#796520;#214182;#789911;"/>
</p:tagLst>
</file>

<file path=ppt/tags/tag13.xml><?xml version="1.0" encoding="utf-8"?>
<p:tagLst xmlns:a="http://schemas.openxmlformats.org/drawingml/2006/main" xmlns:r="http://schemas.openxmlformats.org/officeDocument/2006/relationships" xmlns:p="http://schemas.openxmlformats.org/presentationml/2006/main">
  <p:tag name="ISLIDE.TAG" val="43779941-ebb9-4272-ab0a-451395e9a0c0"/>
  <p:tag name="ISLIDE.OUTLINESECTION" val="356258"/>
</p:tagLst>
</file>

<file path=ppt/tags/tag14.xml><?xml version="1.0" encoding="utf-8"?>
<p:tagLst xmlns:a="http://schemas.openxmlformats.org/drawingml/2006/main" xmlns:r="http://schemas.openxmlformats.org/officeDocument/2006/relationships" xmlns:p="http://schemas.openxmlformats.org/presentationml/2006/main">
  <p:tag name="ISLIDE.THEME" val="https://www.islide.cc;"/>
  <p:tag name="ISLIDE.VECTOR" val="#789899;#796520;#214182;#789911;"/>
</p:tagLst>
</file>

<file path=ppt/tags/tag15.xml><?xml version="1.0" encoding="utf-8"?>
<p:tagLst xmlns:a="http://schemas.openxmlformats.org/drawingml/2006/main" xmlns:r="http://schemas.openxmlformats.org/officeDocument/2006/relationships" xmlns:p="http://schemas.openxmlformats.org/presentationml/2006/main">
  <p:tag name="ISLIDE.THEME" val="https://www.islide.cc;"/>
  <p:tag name="ISLIDE.VECTOR" val="#789899;#796520;#214182;#789911;"/>
</p:tagLst>
</file>

<file path=ppt/tags/tag16.xml><?xml version="1.0" encoding="utf-8"?>
<p:tagLst xmlns:a="http://schemas.openxmlformats.org/drawingml/2006/main" xmlns:r="http://schemas.openxmlformats.org/officeDocument/2006/relationships" xmlns:p="http://schemas.openxmlformats.org/presentationml/2006/main">
  <p:tag name="ISLIDE.TAG" val="e69c5ac3-dafd-4b9a-bbf1-d26a1016f816"/>
</p:tagLst>
</file>

<file path=ppt/tags/tag2.xml><?xml version="1.0" encoding="utf-8"?>
<p:tagLst xmlns:a="http://schemas.openxmlformats.org/drawingml/2006/main" xmlns:r="http://schemas.openxmlformats.org/officeDocument/2006/relationships" xmlns:p="http://schemas.openxmlformats.org/presentationml/2006/main">
  <p:tag name="ISLIDE.TAG" val="03a12446-4040-4dad-8d54-bb681f108928"/>
</p:tagLst>
</file>

<file path=ppt/tags/tag3.xml><?xml version="1.0" encoding="utf-8"?>
<p:tagLst xmlns:a="http://schemas.openxmlformats.org/drawingml/2006/main" xmlns:r="http://schemas.openxmlformats.org/officeDocument/2006/relationships" xmlns:p="http://schemas.openxmlformats.org/presentationml/2006/main">
  <p:tag name="ISLIDE.TEMPLATE" val="ec1d903f-9400-427a-ad3a-ebd546105fdc.pptx"/>
  <p:tag name="ISLIDE.TAG" val="7bbc12ee-40ec-489f-ab8c-4fa55cf2bf59"/>
</p:tagLst>
</file>

<file path=ppt/tags/tag4.xml><?xml version="1.0" encoding="utf-8"?>
<p:tagLst xmlns:a="http://schemas.openxmlformats.org/drawingml/2006/main" xmlns:r="http://schemas.openxmlformats.org/officeDocument/2006/relationships" xmlns:p="http://schemas.openxmlformats.org/presentationml/2006/main">
  <p:tag name="ISLIDE.TAG" val="43779941-ebb9-4272-ab0a-451395e9a0c0"/>
  <p:tag name="ISLIDE.OUTLINESECTION" val="356258"/>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 name="ISLIDE.VECTOR" val="#789899;#796520;#214182;#789911;"/>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 name="ISLIDE.VECTOR" val="#789899;#796520;#214182;#789911;"/>
</p:tagLst>
</file>

<file path=ppt/tags/tag7.xml><?xml version="1.0" encoding="utf-8"?>
<p:tagLst xmlns:a="http://schemas.openxmlformats.org/drawingml/2006/main" xmlns:r="http://schemas.openxmlformats.org/officeDocument/2006/relationships" xmlns:p="http://schemas.openxmlformats.org/presentationml/2006/main">
  <p:tag name="ISLIDE.TAG" val="43779941-ebb9-4272-ab0a-451395e9a0c0"/>
  <p:tag name="ISLIDE.OUTLINESECTION" val="356258"/>
</p:tagLst>
</file>

<file path=ppt/tags/tag8.xml><?xml version="1.0" encoding="utf-8"?>
<p:tagLst xmlns:a="http://schemas.openxmlformats.org/drawingml/2006/main" xmlns:r="http://schemas.openxmlformats.org/officeDocument/2006/relationships" xmlns:p="http://schemas.openxmlformats.org/presentationml/2006/main">
  <p:tag name="ISLIDE.TAG" val="43779941-ebb9-4272-ab0a-451395e9a0c0"/>
  <p:tag name="ISLIDE.OUTLINESECTION" val="356258"/>
</p:tagLst>
</file>

<file path=ppt/tags/tag9.xml><?xml version="1.0" encoding="utf-8"?>
<p:tagLst xmlns:a="http://schemas.openxmlformats.org/drawingml/2006/main" xmlns:r="http://schemas.openxmlformats.org/officeDocument/2006/relationships" xmlns:p="http://schemas.openxmlformats.org/presentationml/2006/main">
  <p:tag name="ISLIDE.TAG" val="43779941-ebb9-4272-ab0a-451395e9a0c0"/>
  <p:tag name="ISLIDE.OUTLINESECTION" val="356258"/>
</p:tagLst>
</file>

<file path=ppt/theme/theme1.xml><?xml version="1.0" encoding="utf-8"?>
<a:theme xmlns:a="http://schemas.openxmlformats.org/drawingml/2006/main" name="Designed by OfficePLUS">
  <a:themeElements>
    <a:clrScheme name="iSlide">
      <a:dk1>
        <a:srgbClr val="000000"/>
      </a:dk1>
      <a:lt1>
        <a:srgbClr val="FFFFFF"/>
      </a:lt1>
      <a:dk2>
        <a:srgbClr val="778495"/>
      </a:dk2>
      <a:lt2>
        <a:srgbClr val="F0F0F0"/>
      </a:lt2>
      <a:accent1>
        <a:srgbClr val="6767AB"/>
      </a:accent1>
      <a:accent2>
        <a:srgbClr val="FEA173"/>
      </a:accent2>
      <a:accent3>
        <a:srgbClr val="DBC999"/>
      </a:accent3>
      <a:accent4>
        <a:srgbClr val="FCFAFA"/>
      </a:accent4>
      <a:accent5>
        <a:srgbClr val="5F5385"/>
      </a:accent5>
      <a:accent6>
        <a:srgbClr val="32395C"/>
      </a:accent6>
      <a:hlink>
        <a:srgbClr val="4472C4"/>
      </a:hlink>
      <a:folHlink>
        <a:srgbClr val="BFBFBF"/>
      </a:folHlink>
    </a:clrScheme>
    <a:fontScheme name="font">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1643</Words>
  <Application>Microsoft Office PowerPoint</Application>
  <PresentationFormat>Widescreen</PresentationFormat>
  <Paragraphs>268</Paragraphs>
  <Slides>27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-apple-system</vt:lpstr>
      <vt:lpstr>等线</vt:lpstr>
      <vt:lpstr>Arial</vt:lpstr>
      <vt:lpstr>Calibri</vt:lpstr>
      <vt:lpstr>Segoe UI</vt:lpstr>
      <vt:lpstr>Wingdings</vt:lpstr>
      <vt:lpstr>Designed by OfficePLUS</vt:lpstr>
      <vt:lpstr>Azure Storage Service</vt:lpstr>
      <vt:lpstr>PowerPoint Presentation</vt:lpstr>
      <vt:lpstr>01. Overview </vt:lpstr>
      <vt:lpstr>PowerPoint Presentation</vt:lpstr>
      <vt:lpstr>PowerPoint Presentation</vt:lpstr>
      <vt:lpstr>02. Storage Account </vt:lpstr>
      <vt:lpstr>PowerPoint Presentation</vt:lpstr>
      <vt:lpstr>PowerPoint Presentation</vt:lpstr>
      <vt:lpstr>PowerPoint Presentation</vt:lpstr>
      <vt:lpstr>PowerPoint Presentation</vt:lpstr>
      <vt:lpstr>03. Redundancy </vt:lpstr>
      <vt:lpstr>PowerPoint Presentation</vt:lpstr>
      <vt:lpstr>PowerPoint Presentation</vt:lpstr>
      <vt:lpstr>04. Blob Storage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05. Access Tier </vt:lpstr>
      <vt:lpstr>PowerPoint Presentation</vt:lpstr>
      <vt:lpstr>PowerPoint Presentation</vt:lpstr>
      <vt:lpstr>Thanks！</vt:lpstr>
    </vt:vector>
  </TitlesOfParts>
  <Company>OfficePLUS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Hao, Jing (Ext)</cp:lastModifiedBy>
  <cp:revision>115</cp:revision>
  <cp:lastPrinted>2023-09-18T16:00:00Z</cp:lastPrinted>
  <dcterms:created xsi:type="dcterms:W3CDTF">2023-09-18T16:00:00Z</dcterms:created>
  <dcterms:modified xsi:type="dcterms:W3CDTF">2023-10-12T02:59:21Z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c9bec58-8084-492e-8360-0e1cfe36408c_Enabled">
    <vt:lpwstr>true</vt:lpwstr>
  </property>
  <property fmtid="{D5CDD505-2E9C-101B-9397-08002B2CF9AE}" pid="3" name="MSIP_Label_3c9bec58-8084-492e-8360-0e1cfe36408c_SetDate">
    <vt:lpwstr>2023-10-10T03:01:16Z</vt:lpwstr>
  </property>
  <property fmtid="{D5CDD505-2E9C-101B-9397-08002B2CF9AE}" pid="4" name="MSIP_Label_3c9bec58-8084-492e-8360-0e1cfe36408c_Method">
    <vt:lpwstr>Standard</vt:lpwstr>
  </property>
  <property fmtid="{D5CDD505-2E9C-101B-9397-08002B2CF9AE}" pid="5" name="MSIP_Label_3c9bec58-8084-492e-8360-0e1cfe36408c_Name">
    <vt:lpwstr>Not Protected -Pilot</vt:lpwstr>
  </property>
  <property fmtid="{D5CDD505-2E9C-101B-9397-08002B2CF9AE}" pid="6" name="MSIP_Label_3c9bec58-8084-492e-8360-0e1cfe36408c_SiteId">
    <vt:lpwstr>f35a6974-607f-47d4-82d7-ff31d7dc53a5</vt:lpwstr>
  </property>
  <property fmtid="{D5CDD505-2E9C-101B-9397-08002B2CF9AE}" pid="7" name="MSIP_Label_3c9bec58-8084-492e-8360-0e1cfe36408c_ActionId">
    <vt:lpwstr>fe26df3e-d5a6-4459-8785-077fea91d14d</vt:lpwstr>
  </property>
  <property fmtid="{D5CDD505-2E9C-101B-9397-08002B2CF9AE}" pid="8" name="MSIP_Label_3c9bec58-8084-492e-8360-0e1cfe36408c_ContentBits">
    <vt:lpwstr>0</vt:lpwstr>
  </property>
</Properties>
</file>