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7E3D2">
              <a:alpha val="5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DF6DA"/>
              </a:solidFill>
              <a:prstDash val="solid"/>
              <a:miter lim="400000"/>
            </a:ln>
          </a:right>
          <a:top>
            <a:ln w="12700" cap="flat">
              <a:solidFill>
                <a:srgbClr val="FDF6DA"/>
              </a:solidFill>
              <a:prstDash val="solid"/>
              <a:miter lim="400000"/>
            </a:ln>
          </a:top>
          <a:bottom>
            <a:ln w="12700" cap="flat">
              <a:solidFill>
                <a:srgbClr val="FDF6DA"/>
              </a:solidFill>
              <a:prstDash val="solid"/>
              <a:miter lim="400000"/>
            </a:ln>
          </a:bottom>
          <a:insideH>
            <a:ln w="12700" cap="flat">
              <a:solidFill>
                <a:srgbClr val="FDF6D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5C69B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DF6DA"/>
              </a:solidFill>
              <a:prstDash val="solid"/>
              <a:miter lim="400000"/>
            </a:ln>
          </a:bottom>
          <a:insideH>
            <a:ln w="12700" cap="flat">
              <a:solidFill>
                <a:srgbClr val="FDF6D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C9D69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BDBBB3"/>
              </a:solidFill>
              <a:prstDash val="solid"/>
              <a:miter lim="400000"/>
            </a:ln>
          </a:left>
          <a:right>
            <a:ln w="12700" cap="flat">
              <a:solidFill>
                <a:srgbClr val="BDBBB3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BDBBB3"/>
              </a:solidFill>
              <a:prstDash val="solid"/>
              <a:miter lim="400000"/>
            </a:ln>
          </a:insideV>
        </a:tcBdr>
        <a:fill>
          <a:solidFill>
            <a:srgbClr val="E7E3D2"/>
          </a:solidFill>
        </a:fill>
      </a:tcStyle>
    </a:wholeTbl>
    <a:band2H>
      <a:tcTxStyle b="def" i="def"/>
      <a:tcStyle>
        <a:tcBdr/>
        <a:fill>
          <a:solidFill>
            <a:srgbClr val="F6F2E5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solidFill>
            <a:srgbClr val="D3CDB7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8E755A"/>
              </a:solidFill>
              <a:prstDash val="solid"/>
              <a:miter lim="400000"/>
            </a:ln>
          </a:left>
          <a:right>
            <a:ln w="12700" cap="flat">
              <a:solidFill>
                <a:srgbClr val="8E755A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8E755A"/>
              </a:solidFill>
              <a:prstDash val="solid"/>
              <a:miter lim="400000"/>
            </a:ln>
          </a:insideH>
          <a:insideV>
            <a:ln w="12700" cap="flat">
              <a:solidFill>
                <a:srgbClr val="8E755A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BDBBB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3DA"/>
          </a:solidFill>
        </a:fill>
      </a:tcStyle>
    </a:wholeTbl>
    <a:band2H>
      <a:tcTxStyle b="def" i="def"/>
      <a:tcStyle>
        <a:tcBdr/>
        <a:fill>
          <a:solidFill>
            <a:srgbClr val="F9F5E8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5D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4D61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657477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FECE2"/>
          </a:solidFill>
        </a:fill>
      </a:tcStyle>
    </a:wholeTbl>
    <a:band2H>
      <a:tcTxStyle b="def" i="def"/>
      <a:tcStyle>
        <a:tcBdr/>
        <a:fill>
          <a:solidFill>
            <a:srgbClr val="FFFBF1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A29A85"/>
              </a:solidFill>
              <a:prstDash val="solid"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4D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29A85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A29A85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E9E7DC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5BEAA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2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28C7D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DBD2B2"/>
              </a:solidFill>
              <a:prstDash val="solid"/>
              <a:miter lim="400000"/>
            </a:ln>
          </a:top>
          <a:bottom>
            <a:ln w="12700" cap="flat">
              <a:solidFill>
                <a:srgbClr val="DBD2B2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F9ED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25400" cap="flat">
              <a:solidFill>
                <a:srgbClr val="C6BB94"/>
              </a:solidFill>
              <a:prstDash val="solid"/>
              <a:miter lim="400000"/>
            </a:ln>
          </a:left>
          <a:right>
            <a:ln w="25400" cap="flat">
              <a:solidFill>
                <a:srgbClr val="C6BB94"/>
              </a:solidFill>
              <a:prstDash val="solid"/>
              <a:miter lim="400000"/>
            </a:ln>
          </a:right>
          <a:top>
            <a:ln w="12700" cap="flat">
              <a:solidFill>
                <a:srgbClr val="DBD2B2"/>
              </a:solidFill>
              <a:prstDash val="solid"/>
              <a:miter lim="400000"/>
            </a:ln>
          </a:top>
          <a:bottom>
            <a:ln w="12700" cap="flat">
              <a:solidFill>
                <a:srgbClr val="DBD2B2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solidFill>
                <a:srgbClr val="DBD2B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6BB94"/>
              </a:solidFill>
              <a:prstDash val="solid"/>
              <a:miter lim="400000"/>
            </a:ln>
          </a:top>
          <a:bottom>
            <a:ln w="25400" cap="flat">
              <a:solidFill>
                <a:srgbClr val="C6BB94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6BB94"/>
              </a:solidFill>
              <a:prstDash val="solid"/>
              <a:miter lim="400000"/>
            </a:ln>
          </a:top>
          <a:bottom>
            <a:ln w="25400" cap="flat">
              <a:solidFill>
                <a:srgbClr val="C6BB94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9" name="Shape 1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线条"/>
          <p:cNvSpPr/>
          <p:nvPr/>
        </p:nvSpPr>
        <p:spPr>
          <a:xfrm>
            <a:off x="508000" y="5181600"/>
            <a:ext cx="1198880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" name="标题文本"/>
          <p:cNvSpPr txBox="1"/>
          <p:nvPr>
            <p:ph type="title"/>
          </p:nvPr>
        </p:nvSpPr>
        <p:spPr>
          <a:xfrm>
            <a:off x="508000" y="3009900"/>
            <a:ext cx="11988800" cy="203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5" name="正文级别 1…"/>
          <p:cNvSpPr txBox="1"/>
          <p:nvPr>
            <p:ph type="body" sz="quarter" idx="1"/>
          </p:nvPr>
        </p:nvSpPr>
        <p:spPr>
          <a:xfrm>
            <a:off x="508000" y="5562600"/>
            <a:ext cx="11988800" cy="8255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1pPr>
            <a:lvl2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2pPr>
            <a:lvl3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3pPr>
            <a:lvl4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4pPr>
            <a:lvl5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6" name="幻灯片编号"/>
          <p:cNvSpPr txBox="1"/>
          <p:nvPr>
            <p:ph type="sldNum" sz="quarter" idx="2"/>
          </p:nvPr>
        </p:nvSpPr>
        <p:spPr>
          <a:xfrm>
            <a:off x="12154001" y="8763000"/>
            <a:ext cx="342901" cy="3683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–Johnny Appleseed"/>
          <p:cNvSpPr txBox="1"/>
          <p:nvPr>
            <p:ph type="body" sz="quarter" idx="13"/>
          </p:nvPr>
        </p:nvSpPr>
        <p:spPr>
          <a:xfrm>
            <a:off x="508000" y="5918200"/>
            <a:ext cx="11988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40000"/>
              </a:lnSpc>
              <a:spcBef>
                <a:spcPts val="0"/>
              </a:spcBef>
              <a:buSzTx/>
              <a:buNone/>
              <a:defRPr i="1" sz="3000">
                <a:solidFill>
                  <a:srgbClr val="9D9D9D"/>
                </a:solidFill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106" name="“在此键入引文。”"/>
          <p:cNvSpPr txBox="1"/>
          <p:nvPr>
            <p:ph type="body" sz="quarter" idx="14"/>
          </p:nvPr>
        </p:nvSpPr>
        <p:spPr>
          <a:xfrm>
            <a:off x="1270000" y="4241799"/>
            <a:ext cx="10464800" cy="736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SzTx/>
              <a:buNone/>
              <a:defRPr sz="3600"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10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142761833_2880x1921.jpeg"/>
          <p:cNvSpPr/>
          <p:nvPr>
            <p:ph type="pic" idx="13"/>
          </p:nvPr>
        </p:nvSpPr>
        <p:spPr>
          <a:xfrm>
            <a:off x="-114300" y="0"/>
            <a:ext cx="14622784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图像"/>
          <p:cNvSpPr/>
          <p:nvPr>
            <p:ph type="pic" idx="13"/>
          </p:nvPr>
        </p:nvSpPr>
        <p:spPr>
          <a:xfrm>
            <a:off x="622300" y="101600"/>
            <a:ext cx="11760200" cy="7840134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4" name="标题文本"/>
          <p:cNvSpPr txBox="1"/>
          <p:nvPr>
            <p:ph type="title"/>
          </p:nvPr>
        </p:nvSpPr>
        <p:spPr>
          <a:xfrm>
            <a:off x="508000" y="7099300"/>
            <a:ext cx="11988800" cy="11176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5" name="正文级别 1…"/>
          <p:cNvSpPr txBox="1"/>
          <p:nvPr>
            <p:ph type="body" sz="quarter" idx="1"/>
          </p:nvPr>
        </p:nvSpPr>
        <p:spPr>
          <a:xfrm>
            <a:off x="508000" y="8267700"/>
            <a:ext cx="11988800" cy="8382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1pPr>
            <a:lvl2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2pPr>
            <a:lvl3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3pPr>
            <a:lvl4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4pPr>
            <a:lvl5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标题文本"/>
          <p:cNvSpPr txBox="1"/>
          <p:nvPr>
            <p:ph type="title"/>
          </p:nvPr>
        </p:nvSpPr>
        <p:spPr>
          <a:xfrm>
            <a:off x="508000" y="3860800"/>
            <a:ext cx="11988800" cy="203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图像"/>
          <p:cNvSpPr/>
          <p:nvPr>
            <p:ph type="pic" sz="half" idx="13"/>
          </p:nvPr>
        </p:nvSpPr>
        <p:spPr>
          <a:xfrm>
            <a:off x="6807200" y="596900"/>
            <a:ext cx="5575300" cy="8325606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2" name="标题文本"/>
          <p:cNvSpPr txBox="1"/>
          <p:nvPr>
            <p:ph type="title"/>
          </p:nvPr>
        </p:nvSpPr>
        <p:spPr>
          <a:xfrm>
            <a:off x="508000" y="2400300"/>
            <a:ext cx="5829300" cy="6070600"/>
          </a:xfrm>
          <a:prstGeom prst="rect">
            <a:avLst/>
          </a:prstGeom>
        </p:spPr>
        <p:txBody>
          <a:bodyPr anchor="t"/>
          <a:lstStyle/>
          <a:p>
            <a:pPr/>
            <a:r>
              <a:t>标题文本</a:t>
            </a:r>
          </a:p>
        </p:txBody>
      </p:sp>
      <p:sp>
        <p:nvSpPr>
          <p:cNvPr id="43" name="正文级别 1…"/>
          <p:cNvSpPr txBox="1"/>
          <p:nvPr>
            <p:ph type="body" sz="quarter" idx="1"/>
          </p:nvPr>
        </p:nvSpPr>
        <p:spPr>
          <a:xfrm>
            <a:off x="508000" y="1168400"/>
            <a:ext cx="5829300" cy="8382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1pPr>
            <a:lvl2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2pPr>
            <a:lvl3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3pPr>
            <a:lvl4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4pPr>
            <a:lvl5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线条"/>
          <p:cNvSpPr/>
          <p:nvPr/>
        </p:nvSpPr>
        <p:spPr>
          <a:xfrm>
            <a:off x="508000" y="25781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线条"/>
          <p:cNvSpPr/>
          <p:nvPr/>
        </p:nvSpPr>
        <p:spPr>
          <a:xfrm flipV="1">
            <a:off x="508000" y="9245597"/>
            <a:ext cx="11988800" cy="3"/>
          </a:xfrm>
          <a:prstGeom prst="line">
            <a:avLst/>
          </a:pr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3" name="线条"/>
          <p:cNvSpPr/>
          <p:nvPr/>
        </p:nvSpPr>
        <p:spPr>
          <a:xfrm flipV="1">
            <a:off x="508000" y="508000"/>
            <a:ext cx="1198880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4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线条"/>
          <p:cNvSpPr/>
          <p:nvPr/>
        </p:nvSpPr>
        <p:spPr>
          <a:xfrm>
            <a:off x="508000" y="2578100"/>
            <a:ext cx="1198880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3" name="线条"/>
          <p:cNvSpPr/>
          <p:nvPr/>
        </p:nvSpPr>
        <p:spPr>
          <a:xfrm flipV="1">
            <a:off x="508000" y="9245597"/>
            <a:ext cx="11988800" cy="3"/>
          </a:xfrm>
          <a:prstGeom prst="line">
            <a:avLst/>
          </a:pr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4" name="线条"/>
          <p:cNvSpPr/>
          <p:nvPr/>
        </p:nvSpPr>
        <p:spPr>
          <a:xfrm flipV="1">
            <a:off x="508000" y="508000"/>
            <a:ext cx="1198880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5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6" name="正文级别 1…"/>
          <p:cNvSpPr txBox="1"/>
          <p:nvPr>
            <p:ph type="body" idx="1"/>
          </p:nvPr>
        </p:nvSpPr>
        <p:spPr>
          <a:xfrm>
            <a:off x="508000" y="3035300"/>
            <a:ext cx="11988800" cy="57277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线条"/>
          <p:cNvSpPr/>
          <p:nvPr/>
        </p:nvSpPr>
        <p:spPr>
          <a:xfrm>
            <a:off x="508000" y="2578100"/>
            <a:ext cx="1198880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5" name="线条"/>
          <p:cNvSpPr/>
          <p:nvPr/>
        </p:nvSpPr>
        <p:spPr>
          <a:xfrm flipV="1">
            <a:off x="508000" y="9245597"/>
            <a:ext cx="11988800" cy="3"/>
          </a:xfrm>
          <a:prstGeom prst="line">
            <a:avLst/>
          </a:pr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6" name="线条"/>
          <p:cNvSpPr/>
          <p:nvPr/>
        </p:nvSpPr>
        <p:spPr>
          <a:xfrm flipV="1">
            <a:off x="508000" y="508000"/>
            <a:ext cx="1198880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7" name="图像"/>
          <p:cNvSpPr/>
          <p:nvPr>
            <p:ph type="pic" sz="half" idx="13"/>
          </p:nvPr>
        </p:nvSpPr>
        <p:spPr>
          <a:xfrm>
            <a:off x="-838200" y="2997200"/>
            <a:ext cx="8286750" cy="55245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79" name="正文级别 1…"/>
          <p:cNvSpPr txBox="1"/>
          <p:nvPr>
            <p:ph type="body" sz="half" idx="1"/>
          </p:nvPr>
        </p:nvSpPr>
        <p:spPr>
          <a:xfrm>
            <a:off x="6781800" y="2971800"/>
            <a:ext cx="5727700" cy="5524500"/>
          </a:xfrm>
          <a:prstGeom prst="rect">
            <a:avLst/>
          </a:prstGeom>
        </p:spPr>
        <p:txBody>
          <a:bodyPr/>
          <a:lstStyle>
            <a:lvl1pPr marL="368300" indent="-368300">
              <a:spcBef>
                <a:spcPts val="3200"/>
              </a:spcBef>
              <a:buSzPct val="30000"/>
              <a:buBlip>
                <a:blip r:embed="rId2"/>
              </a:buBlip>
              <a:defRPr sz="3000"/>
            </a:lvl1pPr>
            <a:lvl2pPr marL="736600" indent="-368300">
              <a:spcBef>
                <a:spcPts val="3200"/>
              </a:spcBef>
              <a:buSzPct val="30000"/>
              <a:buBlip>
                <a:blip r:embed="rId2"/>
              </a:buBlip>
              <a:defRPr sz="3000"/>
            </a:lvl2pPr>
            <a:lvl3pPr marL="1104900" indent="-368300">
              <a:spcBef>
                <a:spcPts val="3200"/>
              </a:spcBef>
              <a:buSzPct val="30000"/>
              <a:buBlip>
                <a:blip r:embed="rId2"/>
              </a:buBlip>
              <a:defRPr sz="3000"/>
            </a:lvl3pPr>
            <a:lvl4pPr marL="1473200" indent="-368300">
              <a:spcBef>
                <a:spcPts val="3200"/>
              </a:spcBef>
              <a:buSzPct val="30000"/>
              <a:buBlip>
                <a:blip r:embed="rId2"/>
              </a:buBlip>
              <a:defRPr sz="3000"/>
            </a:lvl4pPr>
            <a:lvl5pPr marL="1841500" indent="-368300">
              <a:spcBef>
                <a:spcPts val="3200"/>
              </a:spcBef>
              <a:buSzPct val="30000"/>
              <a:buBlip>
                <a:blip r:embed="rId2"/>
              </a:buBlip>
              <a:defRPr sz="30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图像"/>
          <p:cNvSpPr/>
          <p:nvPr>
            <p:ph type="pic" sz="quarter" idx="13"/>
          </p:nvPr>
        </p:nvSpPr>
        <p:spPr>
          <a:xfrm>
            <a:off x="6642100" y="914400"/>
            <a:ext cx="5727700" cy="3820456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6" name="图像"/>
          <p:cNvSpPr/>
          <p:nvPr>
            <p:ph type="pic" sz="quarter" idx="14"/>
          </p:nvPr>
        </p:nvSpPr>
        <p:spPr>
          <a:xfrm>
            <a:off x="6654800" y="4851400"/>
            <a:ext cx="5753100" cy="38354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7" name="图像"/>
          <p:cNvSpPr/>
          <p:nvPr>
            <p:ph type="pic" sz="half" idx="15"/>
          </p:nvPr>
        </p:nvSpPr>
        <p:spPr>
          <a:xfrm>
            <a:off x="622300" y="584200"/>
            <a:ext cx="5575300" cy="8325606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线条"/>
          <p:cNvSpPr/>
          <p:nvPr/>
        </p:nvSpPr>
        <p:spPr>
          <a:xfrm flipV="1">
            <a:off x="508000" y="9245597"/>
            <a:ext cx="11988800" cy="3"/>
          </a:xfrm>
          <a:prstGeom prst="line">
            <a:avLst/>
          </a:pr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线条"/>
          <p:cNvSpPr/>
          <p:nvPr/>
        </p:nvSpPr>
        <p:spPr>
          <a:xfrm flipV="1">
            <a:off x="508000" y="508000"/>
            <a:ext cx="1198880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正文级别 1…"/>
          <p:cNvSpPr txBox="1"/>
          <p:nvPr>
            <p:ph type="body" idx="1"/>
          </p:nvPr>
        </p:nvSpPr>
        <p:spPr>
          <a:xfrm>
            <a:off x="508000" y="977900"/>
            <a:ext cx="11988800" cy="7785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" name="标题文本"/>
          <p:cNvSpPr txBox="1"/>
          <p:nvPr>
            <p:ph type="title"/>
          </p:nvPr>
        </p:nvSpPr>
        <p:spPr>
          <a:xfrm>
            <a:off x="508000" y="596900"/>
            <a:ext cx="11988800" cy="190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6" name="幻灯片编号"/>
          <p:cNvSpPr txBox="1"/>
          <p:nvPr>
            <p:ph type="sldNum" sz="quarter" idx="2"/>
          </p:nvPr>
        </p:nvSpPr>
        <p:spPr>
          <a:xfrm>
            <a:off x="12166701" y="8763000"/>
            <a:ext cx="342901" cy="3683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1pPr>
      <a:lvl2pPr marL="0" marR="0" indent="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2pPr>
      <a:lvl3pPr marL="0" marR="0" indent="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3pPr>
      <a:lvl4pPr marL="0" marR="0" indent="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4pPr>
      <a:lvl5pPr marL="0" marR="0" indent="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5pPr>
      <a:lvl6pPr marL="0" marR="0" indent="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6pPr>
      <a:lvl7pPr marL="0" marR="0" indent="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7pPr>
      <a:lvl8pPr marL="0" marR="0" indent="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8pPr>
      <a:lvl9pPr marL="0" marR="0" indent="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9pPr>
    </p:titleStyle>
    <p:bodyStyle>
      <a:lvl1pPr marL="4191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1pPr>
      <a:lvl2pPr marL="8382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2pPr>
      <a:lvl3pPr marL="12573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3pPr>
      <a:lvl4pPr marL="16764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4pPr>
      <a:lvl5pPr marL="20955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5pPr>
      <a:lvl6pPr marL="25146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6pPr>
      <a:lvl7pPr marL="29337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7pPr>
      <a:lvl8pPr marL="33528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8pPr>
      <a:lvl9pPr marL="37719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转正述职报告"/>
          <p:cNvSpPr txBox="1"/>
          <p:nvPr>
            <p:ph type="ctrTitle"/>
          </p:nvPr>
        </p:nvSpPr>
        <p:spPr>
          <a:xfrm>
            <a:off x="906115" y="2463800"/>
            <a:ext cx="11590685" cy="20320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转正述职报告</a:t>
            </a:r>
          </a:p>
        </p:txBody>
      </p:sp>
      <p:sp>
        <p:nvSpPr>
          <p:cNvPr id="132" name="后端研发一部 金鑫"/>
          <p:cNvSpPr txBox="1"/>
          <p:nvPr>
            <p:ph type="subTitle" sz="quarter" idx="1"/>
          </p:nvPr>
        </p:nvSpPr>
        <p:spPr>
          <a:xfrm>
            <a:off x="969615" y="5867400"/>
            <a:ext cx="10850216" cy="825500"/>
          </a:xfrm>
          <a:prstGeom prst="rect">
            <a:avLst/>
          </a:prstGeom>
        </p:spPr>
        <p:txBody>
          <a:bodyPr/>
          <a:lstStyle>
            <a:lvl1pPr algn="r"/>
          </a:lstStyle>
          <a:p>
            <a:pPr/>
            <a:r>
              <a:t>后端研发一部 金鑫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目录"/>
          <p:cNvSpPr txBox="1"/>
          <p:nvPr/>
        </p:nvSpPr>
        <p:spPr>
          <a:xfrm>
            <a:off x="1073150" y="1136649"/>
            <a:ext cx="1485355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200"/>
            </a:lvl1pPr>
          </a:lstStyle>
          <a:p>
            <a:pPr/>
            <a:r>
              <a:t>目录</a:t>
            </a:r>
          </a:p>
        </p:txBody>
      </p:sp>
      <p:sp>
        <p:nvSpPr>
          <p:cNvPr id="135" name="一、个人介绍"/>
          <p:cNvSpPr txBox="1"/>
          <p:nvPr/>
        </p:nvSpPr>
        <p:spPr>
          <a:xfrm>
            <a:off x="4260850" y="1193800"/>
            <a:ext cx="2857500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一、个人介绍</a:t>
            </a:r>
          </a:p>
        </p:txBody>
      </p:sp>
      <p:sp>
        <p:nvSpPr>
          <p:cNvPr id="136" name="二、工作内容和工作成果、亮点"/>
          <p:cNvSpPr txBox="1"/>
          <p:nvPr/>
        </p:nvSpPr>
        <p:spPr>
          <a:xfrm>
            <a:off x="4235449" y="2873375"/>
            <a:ext cx="65151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二、工作内容和工作成果、亮点</a:t>
            </a:r>
          </a:p>
        </p:txBody>
      </p:sp>
      <p:sp>
        <p:nvSpPr>
          <p:cNvPr id="137" name="三、问题建议"/>
          <p:cNvSpPr txBox="1"/>
          <p:nvPr/>
        </p:nvSpPr>
        <p:spPr>
          <a:xfrm>
            <a:off x="4260850" y="4552950"/>
            <a:ext cx="2857500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三、问题建议</a:t>
            </a:r>
          </a:p>
        </p:txBody>
      </p:sp>
      <p:sp>
        <p:nvSpPr>
          <p:cNvPr id="138" name="四、个人规划"/>
          <p:cNvSpPr txBox="1"/>
          <p:nvPr/>
        </p:nvSpPr>
        <p:spPr>
          <a:xfrm>
            <a:off x="4260850" y="6040436"/>
            <a:ext cx="2857500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四、个人规划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一、个人介绍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一、个人介绍</a:t>
            </a:r>
          </a:p>
        </p:txBody>
      </p:sp>
      <p:sp>
        <p:nvSpPr>
          <p:cNvPr id="141" name="2015年～2017年，在软通动力，从事Java开发，做持续集成、自动化运维相关的业务。"/>
          <p:cNvSpPr txBox="1"/>
          <p:nvPr/>
        </p:nvSpPr>
        <p:spPr>
          <a:xfrm>
            <a:off x="527050" y="3000374"/>
            <a:ext cx="11950701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pPr/>
            <a:r>
              <a:t>2015年～2017年，在软通动力，从事Java开发，做持续集成、自动化运维相关的业务。</a:t>
            </a:r>
          </a:p>
        </p:txBody>
      </p:sp>
      <p:sp>
        <p:nvSpPr>
          <p:cNvPr id="142" name="2017年～2019年，在吉利易云从事Java开发，做吉利研究院的质量管控系统，从二期加入，并参与二期后的需求迭代开发。"/>
          <p:cNvSpPr txBox="1"/>
          <p:nvPr/>
        </p:nvSpPr>
        <p:spPr>
          <a:xfrm>
            <a:off x="508000" y="4902199"/>
            <a:ext cx="11988801" cy="200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pPr/>
            <a:r>
              <a:t>2017年～2019年，在吉利易云从事Java开发，做吉利研究院的质量管控系统，从二期加入，并参与二期后的需求迭代开发。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二、工作内容和工作成果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二、工作内容和工作成果</a:t>
            </a:r>
          </a:p>
        </p:txBody>
      </p:sp>
      <p:sp>
        <p:nvSpPr>
          <p:cNvPr id="145" name="1、完成派班和接班的迭代开发，对接第三方排班，开发自有的排班功能…"/>
          <p:cNvSpPr txBox="1"/>
          <p:nvPr/>
        </p:nvSpPr>
        <p:spPr>
          <a:xfrm>
            <a:off x="488937" y="2736850"/>
            <a:ext cx="11988800" cy="547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t>1、完成派班和接班的迭代开发，对接第三方排班，开发自有的排班功能</a:t>
            </a:r>
          </a:p>
          <a:p>
            <a:pPr algn="l"/>
          </a:p>
          <a:p>
            <a:pPr algn="l"/>
            <a:r>
              <a:t>2、完成第三方接口开发，主要提供给交班、智能清单、我的患者</a:t>
            </a:r>
          </a:p>
          <a:p>
            <a:pPr/>
          </a:p>
          <a:p>
            <a:pPr algn="l"/>
            <a:r>
              <a:t>3、完成消息中心功能开发，对接生产者和消费者</a:t>
            </a:r>
          </a:p>
          <a:p>
            <a:pPr algn="l"/>
          </a:p>
          <a:p>
            <a:pPr algn="l"/>
            <a:r>
              <a:t>4、完成班次提醒功能开发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工作亮点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工作亮点</a:t>
            </a:r>
          </a:p>
        </p:txBody>
      </p:sp>
      <p:sp>
        <p:nvSpPr>
          <p:cNvPr id="148" name="1、心思缜密。不断深入对业务的思考，因为要开发功能涉及的是具体的细节，也是逼着自己需要考虑的更多。…"/>
          <p:cNvSpPr txBox="1"/>
          <p:nvPr/>
        </p:nvSpPr>
        <p:spPr>
          <a:xfrm>
            <a:off x="594990" y="2892423"/>
            <a:ext cx="11510021" cy="495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t>1、心思缜密。不断深入对业务的思考，因为要开发功能涉及的是具体的细节，也是逼着自己需要考虑的更多。</a:t>
            </a:r>
          </a:p>
          <a:p>
            <a:pPr algn="l"/>
          </a:p>
          <a:p>
            <a:pPr algn="l"/>
            <a:r>
              <a:t>2、代码质量高。自测比较充分。Bug数少，最近一次派班提测的bug属于我的只有一个。</a:t>
            </a:r>
          </a:p>
          <a:p>
            <a:pPr algn="l"/>
          </a:p>
          <a:p>
            <a:pPr algn="l"/>
            <a:r>
              <a:t>3、不断地重构和优化代码，力求编写可维护的、健壮的代码。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三、问题建议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三、问题建议</a:t>
            </a:r>
          </a:p>
        </p:txBody>
      </p:sp>
      <p:sp>
        <p:nvSpPr>
          <p:cNvPr id="151" name="1、工作相关：原型文档不完善，必须在做和交班、智能清单等交互的接口时，还有派班里面责任护士的概念，都是需要自己慢慢理解和体会，文档没有直接体现和说明。…"/>
          <p:cNvSpPr txBox="1"/>
          <p:nvPr/>
        </p:nvSpPr>
        <p:spPr>
          <a:xfrm>
            <a:off x="516235" y="3511548"/>
            <a:ext cx="12226330" cy="443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t>1、工作相关：原型文档不完善，必须在做和交班、智能清单等交互的接口时，还有派班里面责任护士的概念，都是需要自己慢慢理解和体会，文档没有直接体现和说明。</a:t>
            </a:r>
          </a:p>
          <a:p>
            <a:pPr algn="l"/>
          </a:p>
          <a:p>
            <a:pPr algn="l"/>
            <a:r>
              <a:t>2、个人：做的功能还有需要完善的。比如消息中心的通知可以做定期删除过时消息，减轻数据库存储压力。近期会把这个实现。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四、个人规划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四、个人规划</a:t>
            </a:r>
          </a:p>
        </p:txBody>
      </p:sp>
      <p:sp>
        <p:nvSpPr>
          <p:cNvPr id="154" name="1、业务能力提升：继续做需求、思考业务、和同事交流沟通，了解和熟悉护理业务，为做好产品打下基础。…"/>
          <p:cNvSpPr txBox="1"/>
          <p:nvPr/>
        </p:nvSpPr>
        <p:spPr>
          <a:xfrm>
            <a:off x="755650" y="2828923"/>
            <a:ext cx="10478741" cy="581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t>1、业务能力提升：继续做需求、思考业务、和同事交流沟通，了解和熟悉护理业务，为做好产品打下基础。</a:t>
            </a:r>
          </a:p>
          <a:p>
            <a:pPr algn="l"/>
            <a:r>
              <a:t>2、编码能力提升：学习设计模式、设计原则、最佳实践，力求写出更优雅更易扩展的代码。</a:t>
            </a:r>
          </a:p>
          <a:p>
            <a:pPr algn="l"/>
            <a:r>
              <a:t>3、架构能力提升：学习架构设计，并结合目前的项目，从高可用、高性能、伸缩性、可扩展性、安全等角度去思考和实践，为产品的持久发展提供技术保障。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感谢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感谢</a:t>
            </a:r>
          </a:p>
        </p:txBody>
      </p:sp>
      <p:sp>
        <p:nvSpPr>
          <p:cNvPr id="157" name="感谢导师金斌峰和其他同事提供的帮助。比如对业务上疑问的解答以及技术上提供的思路和提示。"/>
          <p:cNvSpPr txBox="1"/>
          <p:nvPr/>
        </p:nvSpPr>
        <p:spPr>
          <a:xfrm>
            <a:off x="692150" y="3771899"/>
            <a:ext cx="11620500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pPr/>
            <a:r>
              <a:t>感谢导师金斌峰和其他同事提供的帮助。比如对业务上疑问的解答以及技术上提供的思路和提示。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结束语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结束语</a:t>
            </a:r>
          </a:p>
        </p:txBody>
      </p:sp>
      <p:sp>
        <p:nvSpPr>
          <p:cNvPr id="160" name="感谢大家参加这次述职报告会议🙏"/>
          <p:cNvSpPr txBox="1"/>
          <p:nvPr/>
        </p:nvSpPr>
        <p:spPr>
          <a:xfrm>
            <a:off x="3016250" y="4508500"/>
            <a:ext cx="69723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感谢大家参加这次述职报告会议🙏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3.png"/></Relationships>

</file>

<file path=ppt/theme/theme1.xml><?xml version="1.0" encoding="utf-8"?>
<a:theme xmlns:a="http://schemas.openxmlformats.org/drawingml/2006/main" xmlns:r="http://schemas.openxmlformats.org/officeDocument/2006/relationships" name="New_Template3">
  <a:themeElements>
    <a:clrScheme name="New_Template3">
      <a:dk1>
        <a:srgbClr val="606060"/>
      </a:dk1>
      <a:lt1>
        <a:srgbClr val="006060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Gill Sans Light"/>
        <a:ea typeface="Gill Sans Light"/>
        <a:cs typeface="Gill Sans Light"/>
      </a:majorFont>
      <a:minorFont>
        <a:latin typeface="Gill Sans"/>
        <a:ea typeface="Gill Sans"/>
        <a:cs typeface="Gill Sans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25400" dir="54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6F6A5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60606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3">
  <a:themeElements>
    <a:clrScheme name="New_Template3">
      <a:dk1>
        <a:srgbClr val="000000"/>
      </a:dk1>
      <a:lt1>
        <a:srgbClr val="FFFFFF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Gill Sans Light"/>
        <a:ea typeface="Gill Sans Light"/>
        <a:cs typeface="Gill Sans Light"/>
      </a:majorFont>
      <a:minorFont>
        <a:latin typeface="Gill Sans"/>
        <a:ea typeface="Gill Sans"/>
        <a:cs typeface="Gill Sans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25400" dir="54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6F6A5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60606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