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 id="2147483655" r:id="rId3"/>
    <p:sldMasterId id="2147483657" r:id="rId4"/>
    <p:sldMasterId id="2147483659" r:id="rId5"/>
  </p:sldMasterIdLst>
  <p:notesMasterIdLst>
    <p:notesMasterId r:id="rId32"/>
  </p:notesMasterIdLst>
  <p:handoutMasterIdLst>
    <p:handoutMasterId r:id="rId33"/>
  </p:handoutMasterIdLst>
  <p:sldIdLst>
    <p:sldId id="567" r:id="rId6"/>
    <p:sldId id="595" r:id="rId7"/>
    <p:sldId id="568" r:id="rId8"/>
    <p:sldId id="594" r:id="rId9"/>
    <p:sldId id="593" r:id="rId10"/>
    <p:sldId id="592" r:id="rId11"/>
    <p:sldId id="591" r:id="rId12"/>
    <p:sldId id="605" r:id="rId13"/>
    <p:sldId id="590" r:id="rId14"/>
    <p:sldId id="588" r:id="rId15"/>
    <p:sldId id="589" r:id="rId16"/>
    <p:sldId id="597" r:id="rId17"/>
    <p:sldId id="596" r:id="rId18"/>
    <p:sldId id="600" r:id="rId19"/>
    <p:sldId id="599" r:id="rId20"/>
    <p:sldId id="606" r:id="rId21"/>
    <p:sldId id="602" r:id="rId22"/>
    <p:sldId id="603" r:id="rId23"/>
    <p:sldId id="601" r:id="rId24"/>
    <p:sldId id="604" r:id="rId25"/>
    <p:sldId id="607" r:id="rId26"/>
    <p:sldId id="609" r:id="rId27"/>
    <p:sldId id="608" r:id="rId28"/>
    <p:sldId id="610" r:id="rId29"/>
    <p:sldId id="611" r:id="rId30"/>
    <p:sldId id="612" r:id="rId31"/>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陆 鑫" initials="陆" lastIdx="2" clrIdx="0">
    <p:extLst>
      <p:ext uri="{19B8F6BF-5375-455C-9EA6-DF929625EA0E}">
        <p15:presenceInfo xmlns:p15="http://schemas.microsoft.com/office/powerpoint/2012/main" userId="eac13c682dea60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04CC"/>
    <a:srgbClr val="58296F"/>
    <a:srgbClr val="8E5E98"/>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3963" autoAdjust="0"/>
  </p:normalViewPr>
  <p:slideViewPr>
    <p:cSldViewPr>
      <p:cViewPr varScale="1">
        <p:scale>
          <a:sx n="86" d="100"/>
          <a:sy n="86" d="100"/>
        </p:scale>
        <p:origin x="1382" y="48"/>
      </p:cViewPr>
      <p:guideLst>
        <p:guide orient="horz" pos="2160"/>
        <p:guide pos="2875"/>
      </p:guideLst>
    </p:cSldViewPr>
  </p:slideViewPr>
  <p:outlineViewPr>
    <p:cViewPr>
      <p:scale>
        <a:sx n="33" d="100"/>
        <a:sy n="33" d="100"/>
      </p:scale>
      <p:origin x="0" y="8020"/>
    </p:cViewPr>
  </p:outlineViewPr>
  <p:notesTextViewPr>
    <p:cViewPr>
      <p:scale>
        <a:sx n="75" d="100"/>
        <a:sy n="75" d="100"/>
      </p:scale>
      <p:origin x="0" y="0"/>
    </p:cViewPr>
  </p:notesTextViewPr>
  <p:sorterViewPr>
    <p:cViewPr>
      <p:scale>
        <a:sx n="100" d="100"/>
        <a:sy n="100" d="100"/>
      </p:scale>
      <p:origin x="0" y="6631"/>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705" y="0"/>
            <a:ext cx="3076363" cy="511731"/>
          </a:xfrm>
          <a:prstGeom prst="rect">
            <a:avLst/>
          </a:prstGeom>
        </p:spPr>
        <p:txBody>
          <a:bodyPr vert="horz" lIns="99048" tIns="49524" rIns="99048" bIns="49524" rtlCol="0"/>
          <a:lstStyle>
            <a:lvl1pPr algn="r" fontAlgn="auto">
              <a:spcBef>
                <a:spcPts val="0"/>
              </a:spcBef>
              <a:spcAft>
                <a:spcPts val="0"/>
              </a:spcAft>
              <a:defRPr sz="1300" smtClean="0">
                <a:latin typeface="+mn-lt"/>
                <a:ea typeface="+mn-ea"/>
              </a:defRPr>
            </a:lvl1pPr>
          </a:lstStyle>
          <a:p>
            <a:pPr>
              <a:defRPr/>
            </a:pPr>
            <a:fld id="{B492FB41-A481-446E-A5D7-98FC130C801E}" type="datetimeFigureOut">
              <a:rPr lang="zh-CN" altLang="en-US"/>
              <a:t>2021/10/19</a:t>
            </a:fld>
            <a:endParaRPr lang="zh-CN" altLang="en-US"/>
          </a:p>
        </p:txBody>
      </p:sp>
      <p:sp>
        <p:nvSpPr>
          <p:cNvPr id="4" name="页脚占位符 3"/>
          <p:cNvSpPr>
            <a:spLocks noGrp="1"/>
          </p:cNvSpPr>
          <p:nvPr>
            <p:ph type="ftr" sz="quarter" idx="2"/>
          </p:nvPr>
        </p:nvSpPr>
        <p:spPr>
          <a:xfrm>
            <a:off x="0" y="9720514"/>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705" y="9720514"/>
            <a:ext cx="3076363" cy="511731"/>
          </a:xfrm>
          <a:prstGeom prst="rect">
            <a:avLst/>
          </a:prstGeom>
        </p:spPr>
        <p:txBody>
          <a:bodyPr vert="horz" lIns="99048" tIns="49524" rIns="99048" bIns="49524" rtlCol="0" anchor="b"/>
          <a:lstStyle>
            <a:lvl1pPr algn="r" fontAlgn="auto">
              <a:spcBef>
                <a:spcPts val="0"/>
              </a:spcBef>
              <a:spcAft>
                <a:spcPts val="0"/>
              </a:spcAft>
              <a:defRPr sz="1300" smtClean="0">
                <a:latin typeface="+mn-lt"/>
                <a:ea typeface="+mn-ea"/>
              </a:defRPr>
            </a:lvl1pPr>
          </a:lstStyle>
          <a:p>
            <a:pPr>
              <a:defRPr/>
            </a:pPr>
            <a:fld id="{C9D7B14B-2CC7-4923-90AE-672CD39AB323}"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705" y="0"/>
            <a:ext cx="3076363" cy="511731"/>
          </a:xfrm>
          <a:prstGeom prst="rect">
            <a:avLst/>
          </a:prstGeom>
        </p:spPr>
        <p:txBody>
          <a:bodyPr vert="horz" lIns="99048" tIns="49524" rIns="99048" bIns="49524" rtlCol="0"/>
          <a:lstStyle>
            <a:lvl1pPr algn="r" fontAlgn="auto">
              <a:spcBef>
                <a:spcPts val="0"/>
              </a:spcBef>
              <a:spcAft>
                <a:spcPts val="0"/>
              </a:spcAft>
              <a:defRPr sz="1300" smtClean="0">
                <a:latin typeface="+mn-lt"/>
                <a:ea typeface="+mn-ea"/>
              </a:defRPr>
            </a:lvl1pPr>
          </a:lstStyle>
          <a:p>
            <a:pPr>
              <a:defRPr/>
            </a:pPr>
            <a:fld id="{AEB064C9-9A4A-40D3-B43E-D20DDEC2BF17}" type="datetimeFigureOut">
              <a:rPr lang="zh-CN" altLang="en-US"/>
              <a:t>2021/10/19</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0514"/>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705" y="9720514"/>
            <a:ext cx="3076363" cy="511731"/>
          </a:xfrm>
          <a:prstGeom prst="rect">
            <a:avLst/>
          </a:prstGeom>
        </p:spPr>
        <p:txBody>
          <a:bodyPr vert="horz" lIns="99048" tIns="49524" rIns="99048" bIns="49524" rtlCol="0" anchor="b"/>
          <a:lstStyle>
            <a:lvl1pPr algn="r" fontAlgn="auto">
              <a:spcBef>
                <a:spcPts val="0"/>
              </a:spcBef>
              <a:spcAft>
                <a:spcPts val="0"/>
              </a:spcAft>
              <a:defRPr sz="1300" smtClean="0">
                <a:latin typeface="+mn-lt"/>
                <a:ea typeface="+mn-ea"/>
              </a:defRPr>
            </a:lvl1pPr>
          </a:lstStyle>
          <a:p>
            <a:pPr>
              <a:defRPr/>
            </a:pPr>
            <a:fld id="{3B54E8E1-5FB2-4DE1-888D-4C9792C8894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51D6D87D-269A-4B11-9C7A-8DEF33689F59}" type="datetime1">
              <a:rPr lang="zh-CN" altLang="en-US" smtClean="0"/>
              <a:t>2021/10/19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B33F0E3-C3D9-43F3-843D-DD0AB8952E39}"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C:\Documents and Settings\Administrator\桌面\tp.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6" descr="1.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0" y="5638800"/>
            <a:ext cx="3048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p:txBody>
          <a:bodyPr/>
          <a:lstStyle>
            <a:lvl1pPr>
              <a:spcAft>
                <a:spcPts val="600"/>
              </a:spcAft>
              <a:defRPr/>
            </a:lvl1pPr>
            <a:lvl3pPr>
              <a:defRPr sz="1800">
                <a:latin typeface="楷体_GB2312" pitchFamily="49" charset="-122"/>
                <a:ea typeface="楷体_GB2312" pitchFamily="49" charset="-122"/>
              </a:defRPr>
            </a:lvl3pPr>
          </a:lstStyle>
          <a:p>
            <a:pPr lvl="0"/>
            <a:r>
              <a:rPr lang="zh-CN" altLang="en-US"/>
              <a:t>单击此处编辑母版文本样式</a:t>
            </a:r>
          </a:p>
          <a:p>
            <a:pPr lvl="1"/>
            <a:r>
              <a:rPr lang="zh-CN" altLang="en-US"/>
              <a:t>二级</a:t>
            </a:r>
          </a:p>
          <a:p>
            <a:pPr lvl="2"/>
            <a:r>
              <a:rPr lang="zh-CN" altLang="en-US"/>
              <a:t>三级</a:t>
            </a:r>
          </a:p>
        </p:txBody>
      </p:sp>
      <p:sp>
        <p:nvSpPr>
          <p:cNvPr id="2" name="标题 1"/>
          <p:cNvSpPr>
            <a:spLocks noGrp="1"/>
          </p:cNvSpPr>
          <p:nvPr>
            <p:ph type="title"/>
          </p:nvPr>
        </p:nvSpPr>
        <p:spPr>
          <a:xfrm>
            <a:off x="1908175" y="116632"/>
            <a:ext cx="6778625" cy="633412"/>
          </a:xfrm>
        </p:spPr>
        <p:txBody>
          <a:bodyPr/>
          <a:lstStyle>
            <a:lvl1pPr>
              <a:defRPr>
                <a:solidFill>
                  <a:schemeClr val="bg1"/>
                </a:solidFill>
              </a:defRPr>
            </a:lvl1pPr>
          </a:lstStyle>
          <a:p>
            <a:r>
              <a:rPr lang="zh-CN" altLang="en-US"/>
              <a:t>单击此处编辑母版标题样式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7DE01AE8-A833-4394-A344-CFE503898192}" type="datetime1">
              <a:rPr lang="zh-CN" altLang="en-US" smtClean="0"/>
              <a:t>2021/10/19</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5F2A2E64-0435-4335-8CCE-EE46D16D8B12}"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461F750-3D92-4C0B-A1BB-EA1601307995}" type="datetime1">
              <a:rPr lang="zh-CN" altLang="en-US" smtClean="0"/>
              <a:t>2021/10/19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32CD835-DFBD-491F-BAFD-36E26FD54FE6}"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Picture 3" descr="C:\Documents and Settings\Administrator\桌面\tp.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6" descr="2.jpg"/>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2825" y="5637213"/>
            <a:ext cx="305117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2"/>
          <p:cNvSpPr>
            <a:spLocks noGrp="1"/>
          </p:cNvSpPr>
          <p:nvPr>
            <p:ph idx="1"/>
          </p:nvPr>
        </p:nvSpPr>
        <p:spPr>
          <a:xfrm>
            <a:off x="457200" y="1340768"/>
            <a:ext cx="8229600" cy="4785395"/>
          </a:xfrm>
        </p:spPr>
        <p:txBody>
          <a:bodyPr/>
          <a:lstStyle>
            <a:lvl1pPr>
              <a:spcAft>
                <a:spcPts val="600"/>
              </a:spcAft>
              <a:defRPr/>
            </a:lvl1pPr>
            <a:lvl3pPr>
              <a:defRPr sz="1800">
                <a:latin typeface="楷体_GB2312" pitchFamily="49" charset="-122"/>
                <a:ea typeface="楷体_GB2312"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9" name="标题 1"/>
          <p:cNvSpPr>
            <a:spLocks noGrp="1"/>
          </p:cNvSpPr>
          <p:nvPr>
            <p:ph type="title"/>
          </p:nvPr>
        </p:nvSpPr>
        <p:spPr>
          <a:xfrm>
            <a:off x="1907704" y="274638"/>
            <a:ext cx="6779096" cy="634082"/>
          </a:xfrm>
        </p:spPr>
        <p:txBody>
          <a:bodyPr>
            <a:normAutofit/>
          </a:bodyPr>
          <a:lstStyle>
            <a:lvl1pPr algn="l">
              <a:defRPr sz="3200">
                <a:solidFill>
                  <a:schemeClr val="bg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6" name="日期占位符 3"/>
          <p:cNvSpPr>
            <a:spLocks noGrp="1"/>
          </p:cNvSpPr>
          <p:nvPr>
            <p:ph type="dt" sz="half" idx="10"/>
          </p:nvPr>
        </p:nvSpPr>
        <p:spPr/>
        <p:txBody>
          <a:bodyPr/>
          <a:lstStyle>
            <a:lvl1pPr>
              <a:defRPr/>
            </a:lvl1pPr>
          </a:lstStyle>
          <a:p>
            <a:pPr>
              <a:defRPr/>
            </a:pPr>
            <a:fld id="{3CF26E2A-6C42-4FD8-BE3D-D1B1EAFFD31D}" type="datetime1">
              <a:rPr lang="zh-CN" altLang="en-US" smtClean="0"/>
              <a:t>2021/10/19</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1ADD55C0-BF88-4EE6-BC06-CCF63D99AB07}"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9B52DB7-C3B9-4658-88DA-58C041B2BB1D}" type="datetime1">
              <a:rPr lang="zh-CN" altLang="en-US" smtClean="0"/>
              <a:t>2021/10/19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8605D4B-F3F8-4E4E-B3DB-8C55B57009AD}"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Picture 3" descr="C:\Documents and Settings\Administrator\桌面\tp.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6" descr="3.jpg"/>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4413" y="5637213"/>
            <a:ext cx="3049587"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内容占位符 2"/>
          <p:cNvSpPr>
            <a:spLocks noGrp="1"/>
          </p:cNvSpPr>
          <p:nvPr>
            <p:ph idx="1"/>
          </p:nvPr>
        </p:nvSpPr>
        <p:spPr>
          <a:xfrm>
            <a:off x="457200" y="1340768"/>
            <a:ext cx="8229600" cy="4785395"/>
          </a:xfrm>
        </p:spPr>
        <p:txBody>
          <a:bodyPr/>
          <a:lstStyle>
            <a:lvl1pPr>
              <a:spcAft>
                <a:spcPts val="600"/>
              </a:spcAft>
              <a:defRPr sz="2800">
                <a:solidFill>
                  <a:schemeClr val="accent4">
                    <a:lumMod val="75000"/>
                  </a:schemeClr>
                </a:solidFill>
                <a:latin typeface="黑体" panose="02010609060101010101" pitchFamily="2" charset="-122"/>
                <a:ea typeface="黑体" panose="02010609060101010101" pitchFamily="2" charset="-122"/>
              </a:defRPr>
            </a:lvl1pPr>
            <a:lvl2pPr>
              <a:defRPr sz="2400">
                <a:solidFill>
                  <a:schemeClr val="accent4">
                    <a:lumMod val="75000"/>
                  </a:schemeClr>
                </a:solidFill>
                <a:latin typeface="黑体" panose="02010609060101010101" pitchFamily="2" charset="-122"/>
                <a:ea typeface="黑体" panose="02010609060101010101" pitchFamily="2" charset="-122"/>
              </a:defRPr>
            </a:lvl2pPr>
            <a:lvl3pPr>
              <a:defRPr sz="1800">
                <a:solidFill>
                  <a:schemeClr val="accent4">
                    <a:lumMod val="75000"/>
                  </a:schemeClr>
                </a:solidFill>
                <a:latin typeface="楷体_GB2312" pitchFamily="49" charset="-122"/>
                <a:ea typeface="楷体_GB2312"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0" name="标题 1"/>
          <p:cNvSpPr>
            <a:spLocks noGrp="1"/>
          </p:cNvSpPr>
          <p:nvPr>
            <p:ph type="title"/>
          </p:nvPr>
        </p:nvSpPr>
        <p:spPr>
          <a:xfrm>
            <a:off x="1907704" y="274638"/>
            <a:ext cx="6779096" cy="634082"/>
          </a:xfrm>
        </p:spPr>
        <p:txBody>
          <a:bodyPr>
            <a:normAutofit/>
          </a:bodyPr>
          <a:lstStyle>
            <a:lvl1pPr algn="l">
              <a:defRPr sz="3200">
                <a:solidFill>
                  <a:schemeClr val="bg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6" name="日期占位符 3"/>
          <p:cNvSpPr>
            <a:spLocks noGrp="1"/>
          </p:cNvSpPr>
          <p:nvPr>
            <p:ph type="dt" sz="half" idx="10"/>
          </p:nvPr>
        </p:nvSpPr>
        <p:spPr/>
        <p:txBody>
          <a:bodyPr/>
          <a:lstStyle>
            <a:lvl1pPr>
              <a:defRPr/>
            </a:lvl1pPr>
          </a:lstStyle>
          <a:p>
            <a:pPr>
              <a:defRPr/>
            </a:pPr>
            <a:fld id="{BE1BE09F-ADB1-4C33-9C38-EF8A9BE5F878}" type="datetime1">
              <a:rPr lang="zh-CN" altLang="en-US" smtClean="0"/>
              <a:t>2021/10/19</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27EC4000-7B99-4794-A184-AF7FA1CF4820}"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Picture 3" descr="C:\Documents and Settings\Administrator\桌面\tp.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6" descr="4.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2825" y="5637213"/>
            <a:ext cx="305117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内容占位符 2"/>
          <p:cNvSpPr>
            <a:spLocks noGrp="1"/>
          </p:cNvSpPr>
          <p:nvPr>
            <p:ph idx="1"/>
          </p:nvPr>
        </p:nvSpPr>
        <p:spPr>
          <a:xfrm>
            <a:off x="457200" y="1340768"/>
            <a:ext cx="8229600" cy="4785395"/>
          </a:xfrm>
        </p:spPr>
        <p:txBody>
          <a:bodyPr/>
          <a:lstStyle>
            <a:lvl1pPr>
              <a:spcAft>
                <a:spcPts val="600"/>
              </a:spcAft>
              <a:defRPr sz="2800">
                <a:solidFill>
                  <a:schemeClr val="accent4">
                    <a:lumMod val="75000"/>
                  </a:schemeClr>
                </a:solidFill>
                <a:latin typeface="黑体" panose="02010609060101010101" pitchFamily="2" charset="-122"/>
                <a:ea typeface="黑体" panose="02010609060101010101" pitchFamily="2" charset="-122"/>
              </a:defRPr>
            </a:lvl1pPr>
            <a:lvl2pPr>
              <a:defRPr sz="2400">
                <a:solidFill>
                  <a:schemeClr val="accent4">
                    <a:lumMod val="75000"/>
                  </a:schemeClr>
                </a:solidFill>
                <a:latin typeface="黑体" panose="02010609060101010101" pitchFamily="2" charset="-122"/>
                <a:ea typeface="黑体" panose="02010609060101010101" pitchFamily="2" charset="-122"/>
              </a:defRPr>
            </a:lvl2pPr>
            <a:lvl3pPr>
              <a:defRPr sz="1800">
                <a:solidFill>
                  <a:schemeClr val="accent4">
                    <a:lumMod val="75000"/>
                  </a:schemeClr>
                </a:solidFill>
                <a:latin typeface="楷体_GB2312" pitchFamily="49" charset="-122"/>
                <a:ea typeface="楷体_GB2312"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0" name="标题 1"/>
          <p:cNvSpPr>
            <a:spLocks noGrp="1"/>
          </p:cNvSpPr>
          <p:nvPr>
            <p:ph type="title"/>
          </p:nvPr>
        </p:nvSpPr>
        <p:spPr>
          <a:xfrm>
            <a:off x="1907704" y="274638"/>
            <a:ext cx="6779096" cy="634082"/>
          </a:xfrm>
        </p:spPr>
        <p:txBody>
          <a:bodyPr>
            <a:normAutofit/>
          </a:bodyPr>
          <a:lstStyle>
            <a:lvl1pPr algn="l">
              <a:defRPr sz="3200">
                <a:solidFill>
                  <a:schemeClr val="bg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6" name="日期占位符 3"/>
          <p:cNvSpPr>
            <a:spLocks noGrp="1"/>
          </p:cNvSpPr>
          <p:nvPr>
            <p:ph type="dt" sz="half" idx="10"/>
          </p:nvPr>
        </p:nvSpPr>
        <p:spPr/>
        <p:txBody>
          <a:bodyPr/>
          <a:lstStyle>
            <a:lvl1pPr>
              <a:defRPr/>
            </a:lvl1pPr>
          </a:lstStyle>
          <a:p>
            <a:pPr>
              <a:defRPr/>
            </a:pPr>
            <a:fld id="{987CC122-9E07-44C4-BBE8-510EBF2BFF30}" type="datetime1">
              <a:rPr lang="zh-CN" altLang="en-US" smtClean="0"/>
              <a:t>2021/10/19</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1CC29375-F350-4BE1-AAF9-04E1D90293B3}"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Picture 3" descr="C:\Documents and Settings\Administrator\桌面\tp.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descr="6.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2825" y="5637213"/>
            <a:ext cx="305117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内容占位符 2"/>
          <p:cNvSpPr>
            <a:spLocks noGrp="1"/>
          </p:cNvSpPr>
          <p:nvPr>
            <p:ph idx="1"/>
          </p:nvPr>
        </p:nvSpPr>
        <p:spPr>
          <a:xfrm>
            <a:off x="457200" y="1340768"/>
            <a:ext cx="8229600" cy="4785395"/>
          </a:xfrm>
        </p:spPr>
        <p:txBody>
          <a:bodyPr/>
          <a:lstStyle>
            <a:lvl1pPr>
              <a:spcAft>
                <a:spcPts val="600"/>
              </a:spcAft>
              <a:defRPr sz="2800">
                <a:solidFill>
                  <a:schemeClr val="accent4">
                    <a:lumMod val="75000"/>
                  </a:schemeClr>
                </a:solidFill>
                <a:latin typeface="黑体" panose="02010609060101010101" pitchFamily="2" charset="-122"/>
                <a:ea typeface="黑体" panose="02010609060101010101" pitchFamily="2" charset="-122"/>
              </a:defRPr>
            </a:lvl1pPr>
            <a:lvl2pPr>
              <a:defRPr sz="2400">
                <a:solidFill>
                  <a:schemeClr val="accent4">
                    <a:lumMod val="75000"/>
                  </a:schemeClr>
                </a:solidFill>
                <a:latin typeface="黑体" panose="02010609060101010101" pitchFamily="2" charset="-122"/>
                <a:ea typeface="黑体" panose="02010609060101010101" pitchFamily="2" charset="-122"/>
              </a:defRPr>
            </a:lvl2pPr>
            <a:lvl3pPr>
              <a:defRPr sz="1800">
                <a:solidFill>
                  <a:schemeClr val="accent4">
                    <a:lumMod val="75000"/>
                  </a:schemeClr>
                </a:solidFill>
                <a:latin typeface="楷体_GB2312" pitchFamily="49" charset="-122"/>
                <a:ea typeface="楷体_GB2312"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1" name="标题 1"/>
          <p:cNvSpPr>
            <a:spLocks noGrp="1"/>
          </p:cNvSpPr>
          <p:nvPr>
            <p:ph type="title"/>
          </p:nvPr>
        </p:nvSpPr>
        <p:spPr>
          <a:xfrm>
            <a:off x="1907704" y="274638"/>
            <a:ext cx="6779096" cy="634082"/>
          </a:xfrm>
        </p:spPr>
        <p:txBody>
          <a:bodyPr>
            <a:normAutofit/>
          </a:bodyPr>
          <a:lstStyle>
            <a:lvl1pPr algn="l">
              <a:defRPr sz="3200">
                <a:solidFill>
                  <a:schemeClr val="bg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6" name="日期占位符 3"/>
          <p:cNvSpPr>
            <a:spLocks noGrp="1"/>
          </p:cNvSpPr>
          <p:nvPr>
            <p:ph type="dt" sz="half" idx="10"/>
          </p:nvPr>
        </p:nvSpPr>
        <p:spPr/>
        <p:txBody>
          <a:bodyPr/>
          <a:lstStyle>
            <a:lvl1pPr>
              <a:defRPr/>
            </a:lvl1pPr>
          </a:lstStyle>
          <a:p>
            <a:pPr>
              <a:defRPr/>
            </a:pPr>
            <a:fld id="{A169AA14-9FD0-4181-9F5E-70B9C35CCCDE}" type="datetime1">
              <a:rPr lang="zh-CN" altLang="en-US" smtClean="0"/>
              <a:t>2021/10/19</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014B9DB3-B41C-4B44-B419-C200F0A6985B}"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1908175" y="274638"/>
            <a:ext cx="6778625"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457200" y="1341438"/>
            <a:ext cx="822960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117CEBA1-1F55-4DCC-9434-C8E7EA782FCD}" type="datetime1">
              <a:rPr lang="zh-CN" altLang="en-US" smtClean="0"/>
              <a:t>2021/10/19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4FB667D9-E507-47CC-A035-F8D5C6E4296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rtl="0" eaLnBrk="1" fontAlgn="base" hangingPunct="1">
        <a:spcBef>
          <a:spcPct val="0"/>
        </a:spcBef>
        <a:spcAft>
          <a:spcPct val="0"/>
        </a:spcAft>
        <a:defRPr sz="3200" kern="1200">
          <a:solidFill>
            <a:srgbClr val="403152"/>
          </a:solidFill>
          <a:latin typeface="黑体" panose="02010609060101010101" pitchFamily="2" charset="-122"/>
          <a:ea typeface="黑体" panose="02010609060101010101" pitchFamily="2" charset="-122"/>
          <a:cs typeface="+mj-cs"/>
        </a:defRPr>
      </a:lvl1pPr>
      <a:lvl2pPr algn="l" rtl="0" eaLnBrk="1" fontAlgn="base" hangingPunct="1">
        <a:spcBef>
          <a:spcPct val="0"/>
        </a:spcBef>
        <a:spcAft>
          <a:spcPct val="0"/>
        </a:spcAft>
        <a:defRPr sz="3200">
          <a:solidFill>
            <a:srgbClr val="403152"/>
          </a:solidFill>
          <a:latin typeface="黑体" panose="02010609060101010101" pitchFamily="2" charset="-122"/>
          <a:ea typeface="黑体" panose="02010609060101010101" pitchFamily="2" charset="-122"/>
        </a:defRPr>
      </a:lvl2pPr>
      <a:lvl3pPr algn="l" rtl="0" eaLnBrk="1" fontAlgn="base" hangingPunct="1">
        <a:spcBef>
          <a:spcPct val="0"/>
        </a:spcBef>
        <a:spcAft>
          <a:spcPct val="0"/>
        </a:spcAft>
        <a:defRPr sz="3200">
          <a:solidFill>
            <a:srgbClr val="403152"/>
          </a:solidFill>
          <a:latin typeface="黑体" panose="02010609060101010101" pitchFamily="2" charset="-122"/>
          <a:ea typeface="黑体" panose="02010609060101010101" pitchFamily="2" charset="-122"/>
        </a:defRPr>
      </a:lvl3pPr>
      <a:lvl4pPr algn="l" rtl="0" eaLnBrk="1" fontAlgn="base" hangingPunct="1">
        <a:spcBef>
          <a:spcPct val="0"/>
        </a:spcBef>
        <a:spcAft>
          <a:spcPct val="0"/>
        </a:spcAft>
        <a:defRPr sz="3200">
          <a:solidFill>
            <a:srgbClr val="403152"/>
          </a:solidFill>
          <a:latin typeface="黑体" panose="02010609060101010101" pitchFamily="2" charset="-122"/>
          <a:ea typeface="黑体" panose="02010609060101010101" pitchFamily="2" charset="-122"/>
        </a:defRPr>
      </a:lvl4pPr>
      <a:lvl5pPr algn="l" rtl="0" eaLnBrk="1" fontAlgn="base" hangingPunct="1">
        <a:spcBef>
          <a:spcPct val="0"/>
        </a:spcBef>
        <a:spcAft>
          <a:spcPct val="0"/>
        </a:spcAft>
        <a:defRPr sz="3200">
          <a:solidFill>
            <a:srgbClr val="403152"/>
          </a:solidFill>
          <a:latin typeface="黑体" panose="02010609060101010101" pitchFamily="2" charset="-122"/>
          <a:ea typeface="黑体" panose="02010609060101010101" pitchFamily="2" charset="-122"/>
        </a:defRPr>
      </a:lvl5pPr>
      <a:lvl6pPr marL="457200" algn="l" rtl="0" eaLnBrk="1" fontAlgn="base" hangingPunct="1">
        <a:spcBef>
          <a:spcPct val="0"/>
        </a:spcBef>
        <a:spcAft>
          <a:spcPct val="0"/>
        </a:spcAft>
        <a:defRPr sz="3200">
          <a:solidFill>
            <a:srgbClr val="403152"/>
          </a:solidFill>
          <a:latin typeface="黑体" panose="02010609060101010101" pitchFamily="2" charset="-122"/>
          <a:ea typeface="黑体" panose="02010609060101010101" pitchFamily="2" charset="-122"/>
        </a:defRPr>
      </a:lvl6pPr>
      <a:lvl7pPr marL="914400" algn="l" rtl="0" eaLnBrk="1" fontAlgn="base" hangingPunct="1">
        <a:spcBef>
          <a:spcPct val="0"/>
        </a:spcBef>
        <a:spcAft>
          <a:spcPct val="0"/>
        </a:spcAft>
        <a:defRPr sz="3200">
          <a:solidFill>
            <a:srgbClr val="403152"/>
          </a:solidFill>
          <a:latin typeface="黑体" panose="02010609060101010101" pitchFamily="2" charset="-122"/>
          <a:ea typeface="黑体" panose="02010609060101010101" pitchFamily="2" charset="-122"/>
        </a:defRPr>
      </a:lvl7pPr>
      <a:lvl8pPr marL="1371600" algn="l" rtl="0" eaLnBrk="1" fontAlgn="base" hangingPunct="1">
        <a:spcBef>
          <a:spcPct val="0"/>
        </a:spcBef>
        <a:spcAft>
          <a:spcPct val="0"/>
        </a:spcAft>
        <a:defRPr sz="3200">
          <a:solidFill>
            <a:srgbClr val="403152"/>
          </a:solidFill>
          <a:latin typeface="黑体" panose="02010609060101010101" pitchFamily="2" charset="-122"/>
          <a:ea typeface="黑体" panose="02010609060101010101" pitchFamily="2" charset="-122"/>
        </a:defRPr>
      </a:lvl8pPr>
      <a:lvl9pPr marL="1828800" algn="l" rtl="0" eaLnBrk="1" fontAlgn="base" hangingPunct="1">
        <a:spcBef>
          <a:spcPct val="0"/>
        </a:spcBef>
        <a:spcAft>
          <a:spcPct val="0"/>
        </a:spcAft>
        <a:defRPr sz="3200">
          <a:solidFill>
            <a:srgbClr val="403152"/>
          </a:solidFill>
          <a:latin typeface="黑体" panose="02010609060101010101" pitchFamily="2" charset="-122"/>
          <a:ea typeface="黑体" panose="0201060906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2800" kern="1200">
          <a:solidFill>
            <a:srgbClr val="604A7B"/>
          </a:solidFill>
          <a:latin typeface="黑体" panose="02010609060101010101" pitchFamily="2" charset="-122"/>
          <a:ea typeface="黑体" panose="02010609060101010101" pitchFamily="2" charset="-122"/>
          <a:cs typeface="+mn-cs"/>
        </a:defRPr>
      </a:lvl1pPr>
      <a:lvl2pPr marL="742950" indent="-285750" algn="l" rtl="0" eaLnBrk="1" fontAlgn="base" hangingPunct="1">
        <a:spcBef>
          <a:spcPct val="20000"/>
        </a:spcBef>
        <a:spcAft>
          <a:spcPct val="0"/>
        </a:spcAft>
        <a:buFont typeface="Arial" panose="020B0604020202020204" pitchFamily="34" charset="0"/>
        <a:buChar char="–"/>
        <a:defRPr sz="2400" kern="1200">
          <a:solidFill>
            <a:srgbClr val="604A7B"/>
          </a:solidFill>
          <a:latin typeface="黑体" panose="02010609060101010101" pitchFamily="2" charset="-122"/>
          <a:ea typeface="黑体" panose="02010609060101010101" pitchFamily="2"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rgbClr val="604A7B"/>
          </a:solidFill>
          <a:latin typeface="黑体" panose="02010609060101010101" pitchFamily="2" charset="-122"/>
          <a:ea typeface="黑体" panose="02010609060101010101" pitchFamily="2" charset="-122"/>
          <a:cs typeface="+mn-cs"/>
        </a:defRPr>
      </a:lvl3pPr>
      <a:lvl4pPr marL="1600200" indent="-228600" algn="l" rtl="0" eaLnBrk="1" fontAlgn="base" hangingPunct="1">
        <a:spcBef>
          <a:spcPct val="20000"/>
        </a:spcBef>
        <a:spcAft>
          <a:spcPct val="0"/>
        </a:spcAft>
        <a:buFont typeface="Wingdings" panose="05000000000000000000" pitchFamily="2" charset="2"/>
        <a:buChar char="ü"/>
        <a:defRPr kern="1200">
          <a:solidFill>
            <a:srgbClr val="604A7B"/>
          </a:solidFill>
          <a:latin typeface="黑体" panose="02010609060101010101" pitchFamily="2" charset="-122"/>
          <a:ea typeface="黑体" panose="02010609060101010101" pitchFamily="2" charset="-122"/>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17375E"/>
          </a:solidFill>
          <a:latin typeface="黑体" panose="02010609060101010101" pitchFamily="2" charset="-122"/>
          <a:ea typeface="黑体" panose="0201060906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5123"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D7165F6F-EBB9-4CF3-B8F2-4C680E8F1806}" type="datetime1">
              <a:rPr lang="zh-CN" altLang="en-US" smtClean="0"/>
              <a:t>2021/10/19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173DC45C-B6E9-43FD-AAA1-D81656BB0937}"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2800" kern="1200">
          <a:solidFill>
            <a:srgbClr val="604A7B"/>
          </a:solidFill>
          <a:latin typeface="黑体" panose="02010609060101010101" pitchFamily="2" charset="-122"/>
          <a:ea typeface="黑体" panose="02010609060101010101" pitchFamily="2" charset="-122"/>
          <a:cs typeface="+mn-cs"/>
        </a:defRPr>
      </a:lvl1pPr>
      <a:lvl2pPr marL="742950" indent="-285750" algn="l" rtl="0" fontAlgn="base">
        <a:spcBef>
          <a:spcPct val="20000"/>
        </a:spcBef>
        <a:spcAft>
          <a:spcPct val="0"/>
        </a:spcAft>
        <a:buFont typeface="Arial" panose="020B0604020202020204" pitchFamily="34" charset="0"/>
        <a:buChar char="–"/>
        <a:defRPr sz="2400" kern="1200">
          <a:solidFill>
            <a:srgbClr val="604A7B"/>
          </a:solidFill>
          <a:latin typeface="黑体" panose="02010609060101010101" pitchFamily="2" charset="-122"/>
          <a:ea typeface="黑体" panose="02010609060101010101" pitchFamily="2" charset="-122"/>
          <a:cs typeface="+mn-cs"/>
        </a:defRPr>
      </a:lvl2pPr>
      <a:lvl3pPr marL="1143000" indent="-228600" algn="l" rtl="0" fontAlgn="base">
        <a:spcBef>
          <a:spcPct val="20000"/>
        </a:spcBef>
        <a:spcAft>
          <a:spcPct val="0"/>
        </a:spcAft>
        <a:buFont typeface="Arial" panose="020B0604020202020204" pitchFamily="34" charset="0"/>
        <a:buChar char="•"/>
        <a:defRPr sz="2000" kern="1200">
          <a:solidFill>
            <a:srgbClr val="604A7B"/>
          </a:solidFill>
          <a:latin typeface="黑体" panose="02010609060101010101" pitchFamily="2" charset="-122"/>
          <a:ea typeface="黑体" panose="02010609060101010101" pitchFamily="2"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8195"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1A399BE8-EE7F-429F-ACE7-637D59D693E2}" type="datetime1">
              <a:rPr lang="zh-CN" altLang="en-US" smtClean="0"/>
              <a:t>2021/10/19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F8BE48FF-9186-4D28-8D18-E480A8B127B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56" r:id="rId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42"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43"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B8FB593B-0015-407C-A7FD-E7770D8E3F1C}" type="datetime1">
              <a:rPr lang="zh-CN" altLang="en-US" smtClean="0"/>
              <a:t>2021/10/19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52556944-249B-419D-A0BD-FA694102B1F2}"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29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229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D8EF26A7-5B17-4FD8-8B64-71230B1F48A4}" type="datetime1">
              <a:rPr lang="zh-CN" altLang="en-US" smtClean="0"/>
              <a:t>2021/10/19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C13C377A-E1D8-4193-9A3B-ECF92C7F928D}"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F2A2E64-0435-4335-8CCE-EE46D16D8B12}" type="slidenum">
              <a:rPr lang="zh-CN" altLang="en-US" smtClean="0"/>
              <a:t>1</a:t>
            </a:fld>
            <a:endParaRPr lang="zh-CN" altLang="en-US"/>
          </a:p>
        </p:txBody>
      </p:sp>
      <p:sp>
        <p:nvSpPr>
          <p:cNvPr id="3" name="文本框 2"/>
          <p:cNvSpPr txBox="1"/>
          <p:nvPr/>
        </p:nvSpPr>
        <p:spPr>
          <a:xfrm>
            <a:off x="944880" y="2581910"/>
            <a:ext cx="7238365" cy="1384995"/>
          </a:xfrm>
          <a:prstGeom prst="rect">
            <a:avLst/>
          </a:prstGeom>
          <a:noFill/>
        </p:spPr>
        <p:txBody>
          <a:bodyPr wrap="square" rtlCol="0" anchor="t">
            <a:spAutoFit/>
          </a:bodyPr>
          <a:lstStyle/>
          <a:p>
            <a:pPr algn="ctr"/>
            <a:r>
              <a:rPr lang="en-US" altLang="zh-CN" sz="2800" b="1" dirty="0"/>
              <a:t>BAG: A Designer-Oriented Integrated Framework for the</a:t>
            </a:r>
          </a:p>
          <a:p>
            <a:pPr algn="ctr"/>
            <a:r>
              <a:rPr lang="en-US" altLang="zh-CN" sz="2800" b="1" dirty="0"/>
              <a:t>Development of AMS Circuit Generators</a:t>
            </a:r>
            <a:endParaRPr lang="zh-CN" altLang="en-US" sz="2800" b="1" dirty="0"/>
          </a:p>
        </p:txBody>
      </p:sp>
      <p:sp>
        <p:nvSpPr>
          <p:cNvPr id="5" name="文本框 4"/>
          <p:cNvSpPr txBox="1"/>
          <p:nvPr/>
        </p:nvSpPr>
        <p:spPr>
          <a:xfrm>
            <a:off x="467544" y="4077072"/>
            <a:ext cx="8459286" cy="646331"/>
          </a:xfrm>
          <a:prstGeom prst="rect">
            <a:avLst/>
          </a:prstGeom>
          <a:noFill/>
        </p:spPr>
        <p:txBody>
          <a:bodyPr wrap="square" rtlCol="0" anchor="t">
            <a:spAutoFit/>
          </a:bodyPr>
          <a:lstStyle/>
          <a:p>
            <a:pPr algn="ctr"/>
            <a:r>
              <a:rPr lang="en-US" altLang="zh-CN" sz="1200" dirty="0"/>
              <a:t>J. Crossley, A. </a:t>
            </a:r>
            <a:r>
              <a:rPr lang="en-US" altLang="zh-CN" sz="1200" dirty="0" err="1"/>
              <a:t>Puggelli</a:t>
            </a:r>
            <a:r>
              <a:rPr lang="en-US" altLang="zh-CN" sz="1200" dirty="0"/>
              <a:t>, H.-P . Le, B. Y ang, R. </a:t>
            </a:r>
            <a:r>
              <a:rPr lang="en-US" altLang="zh-CN" sz="1200" dirty="0" err="1"/>
              <a:t>Nancollas</a:t>
            </a:r>
            <a:r>
              <a:rPr lang="en-US" altLang="zh-CN" sz="1200" dirty="0"/>
              <a:t>, K. Jung, L. Kong,</a:t>
            </a:r>
          </a:p>
          <a:p>
            <a:pPr algn="ctr"/>
            <a:r>
              <a:rPr lang="en-US" altLang="zh-CN" sz="1200" dirty="0"/>
              <a:t>N. </a:t>
            </a:r>
            <a:r>
              <a:rPr lang="en-US" altLang="zh-CN" sz="1200" dirty="0" err="1"/>
              <a:t>Narevsky</a:t>
            </a:r>
            <a:r>
              <a:rPr lang="en-US" altLang="zh-CN" sz="1200" dirty="0"/>
              <a:t>, Y . Lu, N. </a:t>
            </a:r>
            <a:r>
              <a:rPr lang="en-US" altLang="zh-CN" sz="1200" dirty="0" err="1"/>
              <a:t>Sutardja</a:t>
            </a:r>
            <a:r>
              <a:rPr lang="en-US" altLang="zh-CN" sz="1200" dirty="0"/>
              <a:t>, E. J. An, A. L. </a:t>
            </a:r>
            <a:r>
              <a:rPr lang="en-US" altLang="zh-CN" sz="1200" dirty="0" err="1"/>
              <a:t>Sangiovanni-Vincentelli</a:t>
            </a:r>
            <a:r>
              <a:rPr lang="en-US" altLang="zh-CN" sz="1200" dirty="0"/>
              <a:t>, E. Alon</a:t>
            </a:r>
          </a:p>
          <a:p>
            <a:pPr algn="ctr"/>
            <a:r>
              <a:rPr lang="en-US" altLang="zh-CN" sz="1200" dirty="0"/>
              <a:t>Department of Electrical Engineering and Computer Science, University of California, Berkeley</a:t>
            </a:r>
            <a:endParaRPr lang="zh-CN" alt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DC29B7B-9B04-431A-A473-6E8AD889AD29}"/>
              </a:ext>
            </a:extLst>
          </p:cNvPr>
          <p:cNvSpPr>
            <a:spLocks noGrp="1"/>
          </p:cNvSpPr>
          <p:nvPr>
            <p:ph type="title"/>
          </p:nvPr>
        </p:nvSpPr>
        <p:spPr/>
        <p:txBody>
          <a:bodyPr/>
          <a:lstStyle/>
          <a:p>
            <a:r>
              <a:rPr lang="en-US" altLang="zh-CN" sz="2400" dirty="0"/>
              <a:t>BAG Design Flow Example: Power Gated NOR</a:t>
            </a:r>
            <a:endParaRPr lang="zh-CN" altLang="en-US" sz="2400" dirty="0"/>
          </a:p>
        </p:txBody>
      </p:sp>
      <p:sp>
        <p:nvSpPr>
          <p:cNvPr id="4" name="灯片编号占位符 3">
            <a:extLst>
              <a:ext uri="{FF2B5EF4-FFF2-40B4-BE49-F238E27FC236}">
                <a16:creationId xmlns:a16="http://schemas.microsoft.com/office/drawing/2014/main" id="{9E3BD19B-ECEF-4241-9C0C-D488D1960250}"/>
              </a:ext>
            </a:extLst>
          </p:cNvPr>
          <p:cNvSpPr>
            <a:spLocks noGrp="1"/>
          </p:cNvSpPr>
          <p:nvPr>
            <p:ph type="sldNum" sz="quarter" idx="12"/>
          </p:nvPr>
        </p:nvSpPr>
        <p:spPr/>
        <p:txBody>
          <a:bodyPr/>
          <a:lstStyle/>
          <a:p>
            <a:pPr>
              <a:defRPr/>
            </a:pPr>
            <a:fld id="{5F2A2E64-0435-4335-8CCE-EE46D16D8B12}" type="slidenum">
              <a:rPr lang="zh-CN" altLang="en-US" smtClean="0"/>
              <a:t>10</a:t>
            </a:fld>
            <a:endParaRPr lang="zh-CN" altLang="en-US"/>
          </a:p>
        </p:txBody>
      </p:sp>
      <p:sp>
        <p:nvSpPr>
          <p:cNvPr id="6" name="文本框 5">
            <a:extLst>
              <a:ext uri="{FF2B5EF4-FFF2-40B4-BE49-F238E27FC236}">
                <a16:creationId xmlns:a16="http://schemas.microsoft.com/office/drawing/2014/main" id="{CB4C0420-B334-494D-9F36-920727CD320C}"/>
              </a:ext>
            </a:extLst>
          </p:cNvPr>
          <p:cNvSpPr txBox="1"/>
          <p:nvPr/>
        </p:nvSpPr>
        <p:spPr>
          <a:xfrm>
            <a:off x="395536" y="980728"/>
            <a:ext cx="8136904" cy="646331"/>
          </a:xfrm>
          <a:prstGeom prst="rect">
            <a:avLst/>
          </a:prstGeom>
          <a:noFill/>
        </p:spPr>
        <p:txBody>
          <a:bodyPr wrap="square" rtlCol="0">
            <a:spAutoFit/>
          </a:bodyPr>
          <a:lstStyle/>
          <a:p>
            <a:r>
              <a:rPr lang="zh-CN" altLang="en-US" dirty="0"/>
              <a:t>通过一个</a:t>
            </a:r>
            <a:r>
              <a:rPr lang="en-US" altLang="zh-CN" sz="1800" dirty="0"/>
              <a:t>Power Gated NOR</a:t>
            </a:r>
            <a:r>
              <a:rPr lang="zh-CN" altLang="en-US" dirty="0"/>
              <a:t>来演示完整的</a:t>
            </a:r>
            <a:r>
              <a:rPr lang="en-US" altLang="zh-CN" dirty="0"/>
              <a:t>design flow</a:t>
            </a:r>
          </a:p>
          <a:p>
            <a:endParaRPr lang="en-US" altLang="zh-CN" dirty="0"/>
          </a:p>
        </p:txBody>
      </p:sp>
      <p:pic>
        <p:nvPicPr>
          <p:cNvPr id="8" name="图片 7">
            <a:extLst>
              <a:ext uri="{FF2B5EF4-FFF2-40B4-BE49-F238E27FC236}">
                <a16:creationId xmlns:a16="http://schemas.microsoft.com/office/drawing/2014/main" id="{41CC7B8D-615B-47F2-9A6E-2A4618C86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601" y="1357327"/>
            <a:ext cx="5772150" cy="3514725"/>
          </a:xfrm>
          <a:prstGeom prst="rect">
            <a:avLst/>
          </a:prstGeom>
        </p:spPr>
      </p:pic>
      <p:sp>
        <p:nvSpPr>
          <p:cNvPr id="9" name="文本框 8">
            <a:extLst>
              <a:ext uri="{FF2B5EF4-FFF2-40B4-BE49-F238E27FC236}">
                <a16:creationId xmlns:a16="http://schemas.microsoft.com/office/drawing/2014/main" id="{8F69F12B-4039-467D-8D46-A9D96A2799EE}"/>
              </a:ext>
            </a:extLst>
          </p:cNvPr>
          <p:cNvSpPr txBox="1"/>
          <p:nvPr/>
        </p:nvSpPr>
        <p:spPr>
          <a:xfrm>
            <a:off x="539552" y="5085184"/>
            <a:ext cx="5772150" cy="646331"/>
          </a:xfrm>
          <a:prstGeom prst="rect">
            <a:avLst/>
          </a:prstGeom>
          <a:noFill/>
        </p:spPr>
        <p:txBody>
          <a:bodyPr wrap="square" rtlCol="0">
            <a:spAutoFit/>
          </a:bodyPr>
          <a:lstStyle/>
          <a:p>
            <a:r>
              <a:rPr lang="zh-CN" altLang="en-US" dirty="0"/>
              <a:t>图</a:t>
            </a:r>
            <a:r>
              <a:rPr lang="en-US" altLang="zh-CN" dirty="0"/>
              <a:t>a</a:t>
            </a:r>
            <a:r>
              <a:rPr lang="zh-CN" altLang="en-US" dirty="0"/>
              <a:t>是</a:t>
            </a:r>
            <a:r>
              <a:rPr lang="en-US" altLang="zh-CN" sz="1800" dirty="0"/>
              <a:t>Power Gated NOR</a:t>
            </a:r>
            <a:r>
              <a:rPr lang="zh-CN" altLang="en-US" sz="1800" dirty="0"/>
              <a:t>的电路图</a:t>
            </a:r>
            <a:endParaRPr lang="en-US" altLang="zh-CN" sz="1800" dirty="0"/>
          </a:p>
          <a:p>
            <a:r>
              <a:rPr lang="zh-CN" altLang="en-US" dirty="0"/>
              <a:t>图</a:t>
            </a:r>
            <a:r>
              <a:rPr lang="en-US" altLang="zh-CN" dirty="0"/>
              <a:t>b</a:t>
            </a:r>
            <a:r>
              <a:rPr lang="zh-CN" altLang="en-US" dirty="0"/>
              <a:t>是</a:t>
            </a:r>
            <a:r>
              <a:rPr lang="en-US" altLang="zh-CN" dirty="0"/>
              <a:t>NOR</a:t>
            </a:r>
            <a:r>
              <a:rPr lang="zh-CN" altLang="en-US" dirty="0"/>
              <a:t>的</a:t>
            </a:r>
            <a:r>
              <a:rPr lang="en-US" altLang="zh-CN" dirty="0"/>
              <a:t>parameterized schematic</a:t>
            </a:r>
            <a:r>
              <a:rPr lang="zh-CN" altLang="en-US" dirty="0"/>
              <a:t>输入</a:t>
            </a:r>
          </a:p>
        </p:txBody>
      </p:sp>
    </p:spTree>
    <p:extLst>
      <p:ext uri="{BB962C8B-B14F-4D97-AF65-F5344CB8AC3E}">
        <p14:creationId xmlns:p14="http://schemas.microsoft.com/office/powerpoint/2010/main" val="1482856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9D96032-B8E3-4958-8E18-52E18D039725}"/>
              </a:ext>
            </a:extLst>
          </p:cNvPr>
          <p:cNvSpPr>
            <a:spLocks noGrp="1"/>
          </p:cNvSpPr>
          <p:nvPr>
            <p:ph type="title"/>
          </p:nvPr>
        </p:nvSpPr>
        <p:spPr/>
        <p:txBody>
          <a:bodyPr/>
          <a:lstStyle/>
          <a:p>
            <a:r>
              <a:rPr lang="en-US" altLang="zh-CN" sz="2400" dirty="0"/>
              <a:t>BAG Design Flow Example: Power Gated NOR</a:t>
            </a:r>
            <a:endParaRPr lang="zh-CN" altLang="en-US" sz="2400" dirty="0"/>
          </a:p>
        </p:txBody>
      </p:sp>
      <p:sp>
        <p:nvSpPr>
          <p:cNvPr id="4" name="灯片编号占位符 3">
            <a:extLst>
              <a:ext uri="{FF2B5EF4-FFF2-40B4-BE49-F238E27FC236}">
                <a16:creationId xmlns:a16="http://schemas.microsoft.com/office/drawing/2014/main" id="{90E65F76-261F-4F70-AFF0-74EEC0F0C115}"/>
              </a:ext>
            </a:extLst>
          </p:cNvPr>
          <p:cNvSpPr>
            <a:spLocks noGrp="1"/>
          </p:cNvSpPr>
          <p:nvPr>
            <p:ph type="sldNum" sz="quarter" idx="12"/>
          </p:nvPr>
        </p:nvSpPr>
        <p:spPr/>
        <p:txBody>
          <a:bodyPr/>
          <a:lstStyle/>
          <a:p>
            <a:pPr>
              <a:defRPr/>
            </a:pPr>
            <a:fld id="{5F2A2E64-0435-4335-8CCE-EE46D16D8B12}" type="slidenum">
              <a:rPr lang="zh-CN" altLang="en-US" smtClean="0"/>
              <a:t>11</a:t>
            </a:fld>
            <a:endParaRPr lang="zh-CN" altLang="en-US"/>
          </a:p>
        </p:txBody>
      </p:sp>
      <p:sp>
        <p:nvSpPr>
          <p:cNvPr id="5" name="文本框 4">
            <a:extLst>
              <a:ext uri="{FF2B5EF4-FFF2-40B4-BE49-F238E27FC236}">
                <a16:creationId xmlns:a16="http://schemas.microsoft.com/office/drawing/2014/main" id="{4E01CEB8-B204-4E58-82BD-CD81A175B96A}"/>
              </a:ext>
            </a:extLst>
          </p:cNvPr>
          <p:cNvSpPr txBox="1"/>
          <p:nvPr/>
        </p:nvSpPr>
        <p:spPr>
          <a:xfrm>
            <a:off x="395536" y="1052735"/>
            <a:ext cx="8291264" cy="1700530"/>
          </a:xfrm>
          <a:prstGeom prst="rect">
            <a:avLst/>
          </a:prstGeom>
          <a:noFill/>
        </p:spPr>
        <p:txBody>
          <a:bodyPr wrap="square" rtlCol="0">
            <a:spAutoFit/>
          </a:bodyPr>
          <a:lstStyle/>
          <a:p>
            <a:pPr>
              <a:lnSpc>
                <a:spcPct val="150000"/>
              </a:lnSpc>
            </a:pPr>
            <a:r>
              <a:rPr lang="en-US" altLang="zh-CN" dirty="0">
                <a:effectLst/>
                <a:latin typeface="Arial" panose="020B0604020202020204" pitchFamily="34" charset="0"/>
              </a:rPr>
              <a:t>Next, the designer uses BAG to import the parametric schematic information </a:t>
            </a:r>
            <a:r>
              <a:rPr lang="zh-CN" altLang="en-US" dirty="0">
                <a:effectLst/>
                <a:latin typeface="Arial" panose="020B0604020202020204" pitchFamily="34" charset="0"/>
              </a:rPr>
              <a:t>，并生成图（</a:t>
            </a:r>
            <a:r>
              <a:rPr lang="en-US" altLang="zh-CN" dirty="0">
                <a:effectLst/>
                <a:latin typeface="Arial" panose="020B0604020202020204" pitchFamily="34" charset="0"/>
              </a:rPr>
              <a:t>c</a:t>
            </a:r>
            <a:r>
              <a:rPr lang="zh-CN" altLang="en-US" dirty="0">
                <a:effectLst/>
                <a:latin typeface="Arial" panose="020B0604020202020204" pitchFamily="34" charset="0"/>
              </a:rPr>
              <a:t>）所示的</a:t>
            </a:r>
            <a:r>
              <a:rPr lang="en-US" altLang="zh-CN" dirty="0">
                <a:effectLst/>
                <a:latin typeface="Arial" panose="020B0604020202020204" pitchFamily="34" charset="0"/>
              </a:rPr>
              <a:t>stub class</a:t>
            </a:r>
            <a:r>
              <a:rPr lang="zh-CN" altLang="en-US" dirty="0">
                <a:effectLst/>
                <a:latin typeface="Arial" panose="020B0604020202020204" pitchFamily="34" charset="0"/>
              </a:rPr>
              <a:t>以及瞬态</a:t>
            </a:r>
            <a:r>
              <a:rPr lang="en-US" altLang="zh-CN" dirty="0">
                <a:effectLst/>
                <a:latin typeface="Arial" panose="020B0604020202020204" pitchFamily="34" charset="0"/>
              </a:rPr>
              <a:t>testbench </a:t>
            </a:r>
            <a:r>
              <a:rPr lang="zh-CN" altLang="en-US" dirty="0">
                <a:effectLst/>
                <a:latin typeface="Arial" panose="020B0604020202020204" pitchFamily="34" charset="0"/>
              </a:rPr>
              <a:t>（</a:t>
            </a:r>
            <a:r>
              <a:rPr lang="en-US" altLang="zh-CN" dirty="0">
                <a:effectLst/>
                <a:latin typeface="Arial" panose="020B0604020202020204" pitchFamily="34" charset="0"/>
              </a:rPr>
              <a:t>not shown</a:t>
            </a:r>
            <a:r>
              <a:rPr lang="zh-CN" altLang="en-US" dirty="0">
                <a:effectLst/>
                <a:latin typeface="Arial" panose="020B0604020202020204" pitchFamily="34" charset="0"/>
              </a:rPr>
              <a:t>）的</a:t>
            </a:r>
            <a:r>
              <a:rPr lang="en-US" altLang="zh-CN" dirty="0">
                <a:effectLst/>
                <a:latin typeface="Arial" panose="020B0604020202020204" pitchFamily="34" charset="0"/>
              </a:rPr>
              <a:t>stub class</a:t>
            </a:r>
            <a:r>
              <a:rPr lang="zh-CN" altLang="en-US" dirty="0">
                <a:effectLst/>
                <a:latin typeface="Arial" panose="020B0604020202020204" pitchFamily="34" charset="0"/>
              </a:rPr>
              <a:t>。这些</a:t>
            </a:r>
            <a:r>
              <a:rPr lang="en-US" altLang="zh-CN" dirty="0">
                <a:effectLst/>
                <a:latin typeface="Arial" panose="020B0604020202020204" pitchFamily="34" charset="0"/>
              </a:rPr>
              <a:t>class</a:t>
            </a:r>
            <a:r>
              <a:rPr lang="zh-CN" altLang="en-US" dirty="0">
                <a:effectLst/>
                <a:latin typeface="Arial" panose="020B0604020202020204" pitchFamily="34" charset="0"/>
              </a:rPr>
              <a:t>使设计者能够在图（</a:t>
            </a:r>
            <a:r>
              <a:rPr lang="en-US" altLang="zh-CN" dirty="0">
                <a:effectLst/>
                <a:latin typeface="Arial" panose="020B0604020202020204" pitchFamily="34" charset="0"/>
              </a:rPr>
              <a:t>d</a:t>
            </a:r>
            <a:r>
              <a:rPr lang="zh-CN" altLang="en-US" dirty="0">
                <a:effectLst/>
                <a:latin typeface="Arial" panose="020B0604020202020204" pitchFamily="34" charset="0"/>
              </a:rPr>
              <a:t>）所示的交互式环境（</a:t>
            </a:r>
            <a:r>
              <a:rPr lang="en-US" altLang="zh-CN" dirty="0">
                <a:effectLst/>
                <a:latin typeface="Arial" panose="020B0604020202020204" pitchFamily="34" charset="0"/>
              </a:rPr>
              <a:t> Python </a:t>
            </a:r>
            <a:r>
              <a:rPr lang="zh-CN" altLang="en-US" dirty="0">
                <a:effectLst/>
                <a:latin typeface="Arial" panose="020B0604020202020204" pitchFamily="34" charset="0"/>
              </a:rPr>
              <a:t>）中实例化一个</a:t>
            </a:r>
            <a:r>
              <a:rPr lang="en-US" altLang="zh-CN" sz="1800" dirty="0"/>
              <a:t>Power Gated NOR </a:t>
            </a:r>
            <a:r>
              <a:rPr lang="zh-CN" altLang="en-US" dirty="0">
                <a:effectLst/>
                <a:latin typeface="Arial" panose="020B0604020202020204" pitchFamily="34" charset="0"/>
              </a:rPr>
              <a:t>对象及其关联的</a:t>
            </a:r>
            <a:r>
              <a:rPr lang="en-US" altLang="zh-CN" dirty="0">
                <a:effectLst/>
                <a:latin typeface="Arial" panose="020B0604020202020204" pitchFamily="34" charset="0"/>
              </a:rPr>
              <a:t>testbench</a:t>
            </a:r>
            <a:r>
              <a:rPr lang="zh-CN" altLang="en-US" dirty="0">
                <a:effectLst/>
                <a:latin typeface="Arial" panose="020B0604020202020204" pitchFamily="34" charset="0"/>
              </a:rPr>
              <a:t>。</a:t>
            </a:r>
            <a:endParaRPr lang="zh-CN" altLang="en-US" dirty="0"/>
          </a:p>
        </p:txBody>
      </p:sp>
      <p:pic>
        <p:nvPicPr>
          <p:cNvPr id="7" name="图片 6">
            <a:extLst>
              <a:ext uri="{FF2B5EF4-FFF2-40B4-BE49-F238E27FC236}">
                <a16:creationId xmlns:a16="http://schemas.microsoft.com/office/drawing/2014/main" id="{04DEC594-94B1-49A8-B83E-70E7024B5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49240"/>
            <a:ext cx="5353050" cy="2314575"/>
          </a:xfrm>
          <a:prstGeom prst="rect">
            <a:avLst/>
          </a:prstGeom>
        </p:spPr>
      </p:pic>
      <p:pic>
        <p:nvPicPr>
          <p:cNvPr id="9" name="图片 8">
            <a:extLst>
              <a:ext uri="{FF2B5EF4-FFF2-40B4-BE49-F238E27FC236}">
                <a16:creationId xmlns:a16="http://schemas.microsoft.com/office/drawing/2014/main" id="{DCD0ECE0-2B3C-400D-B5A4-B026EA4D3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5657" y="2478048"/>
            <a:ext cx="3658343" cy="4272279"/>
          </a:xfrm>
          <a:prstGeom prst="rect">
            <a:avLst/>
          </a:prstGeom>
        </p:spPr>
      </p:pic>
      <p:sp>
        <p:nvSpPr>
          <p:cNvPr id="10" name="文本框 9">
            <a:extLst>
              <a:ext uri="{FF2B5EF4-FFF2-40B4-BE49-F238E27FC236}">
                <a16:creationId xmlns:a16="http://schemas.microsoft.com/office/drawing/2014/main" id="{B3BFD511-8970-49CA-AC23-D548F60649B3}"/>
              </a:ext>
            </a:extLst>
          </p:cNvPr>
          <p:cNvSpPr txBox="1"/>
          <p:nvPr/>
        </p:nvSpPr>
        <p:spPr>
          <a:xfrm>
            <a:off x="539552" y="4963815"/>
            <a:ext cx="4968552" cy="1200329"/>
          </a:xfrm>
          <a:prstGeom prst="rect">
            <a:avLst/>
          </a:prstGeom>
          <a:noFill/>
        </p:spPr>
        <p:txBody>
          <a:bodyPr wrap="square" rtlCol="0">
            <a:spAutoFit/>
          </a:bodyPr>
          <a:lstStyle/>
          <a:p>
            <a:r>
              <a:rPr lang="zh-CN" altLang="en-US" dirty="0">
                <a:effectLst/>
                <a:latin typeface="Arial" panose="020B0604020202020204" pitchFamily="34" charset="0"/>
              </a:rPr>
              <a:t>同时，在</a:t>
            </a:r>
            <a:r>
              <a:rPr lang="en-US" altLang="zh-CN" dirty="0">
                <a:effectLst/>
                <a:latin typeface="Arial" panose="020B0604020202020204" pitchFamily="34" charset="0"/>
              </a:rPr>
              <a:t>Python</a:t>
            </a:r>
            <a:r>
              <a:rPr lang="zh-CN" altLang="en-US" dirty="0">
                <a:effectLst/>
                <a:latin typeface="Arial" panose="020B0604020202020204" pitchFamily="34" charset="0"/>
              </a:rPr>
              <a:t>中，设计者可以使用简单语法访问设计层次结构和参数，并且可以在</a:t>
            </a:r>
            <a:r>
              <a:rPr lang="en-US" altLang="zh-CN" dirty="0">
                <a:effectLst/>
                <a:latin typeface="Arial" panose="020B0604020202020204" pitchFamily="34" charset="0"/>
              </a:rPr>
              <a:t>python</a:t>
            </a:r>
            <a:r>
              <a:rPr lang="zh-CN" altLang="en-US" dirty="0">
                <a:effectLst/>
                <a:latin typeface="Arial" panose="020B0604020202020204" pitchFamily="34" charset="0"/>
              </a:rPr>
              <a:t>中通过选择</a:t>
            </a:r>
            <a:r>
              <a:rPr lang="en-US" altLang="zh-CN" dirty="0">
                <a:effectLst/>
                <a:latin typeface="Arial" panose="020B0604020202020204" pitchFamily="34" charset="0"/>
              </a:rPr>
              <a:t>initial sizing</a:t>
            </a:r>
            <a:r>
              <a:rPr lang="zh-CN" altLang="en-US" dirty="0">
                <a:effectLst/>
                <a:latin typeface="Arial" panose="020B0604020202020204" pitchFamily="34" charset="0"/>
              </a:rPr>
              <a:t>、模拟、查看结果以及根据结果调整</a:t>
            </a:r>
            <a:r>
              <a:rPr lang="en-US" altLang="zh-CN" dirty="0"/>
              <a:t>schematic</a:t>
            </a:r>
            <a:r>
              <a:rPr lang="zh-CN" altLang="en-US" dirty="0">
                <a:effectLst/>
                <a:latin typeface="Arial" panose="020B0604020202020204" pitchFamily="34" charset="0"/>
              </a:rPr>
              <a:t>尺寸来</a:t>
            </a:r>
            <a:r>
              <a:rPr lang="en-US" altLang="zh-CN" dirty="0">
                <a:effectLst/>
                <a:latin typeface="Arial" panose="020B0604020202020204" pitchFamily="34" charset="0"/>
              </a:rPr>
              <a:t>explore</a:t>
            </a:r>
            <a:r>
              <a:rPr lang="zh-CN" altLang="en-US" dirty="0">
                <a:effectLst/>
                <a:latin typeface="Arial" panose="020B0604020202020204" pitchFamily="34" charset="0"/>
              </a:rPr>
              <a:t>设计。</a:t>
            </a:r>
            <a:endParaRPr lang="zh-CN" altLang="en-US" dirty="0"/>
          </a:p>
        </p:txBody>
      </p:sp>
    </p:spTree>
    <p:extLst>
      <p:ext uri="{BB962C8B-B14F-4D97-AF65-F5344CB8AC3E}">
        <p14:creationId xmlns:p14="http://schemas.microsoft.com/office/powerpoint/2010/main" val="3805498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D1479A-1AB5-4AA8-9FBE-FC288BAFBC2D}"/>
              </a:ext>
            </a:extLst>
          </p:cNvPr>
          <p:cNvSpPr>
            <a:spLocks noGrp="1"/>
          </p:cNvSpPr>
          <p:nvPr>
            <p:ph type="title"/>
          </p:nvPr>
        </p:nvSpPr>
        <p:spPr/>
        <p:txBody>
          <a:bodyPr/>
          <a:lstStyle/>
          <a:p>
            <a:r>
              <a:rPr lang="en-US" altLang="zh-CN" sz="2400" dirty="0"/>
              <a:t>BAG Design Flow Example: Power Gated NOR</a:t>
            </a:r>
            <a:endParaRPr lang="zh-CN" altLang="en-US" sz="2400" dirty="0"/>
          </a:p>
        </p:txBody>
      </p:sp>
      <p:sp>
        <p:nvSpPr>
          <p:cNvPr id="4" name="灯片编号占位符 3">
            <a:extLst>
              <a:ext uri="{FF2B5EF4-FFF2-40B4-BE49-F238E27FC236}">
                <a16:creationId xmlns:a16="http://schemas.microsoft.com/office/drawing/2014/main" id="{BA850B38-16D0-48BE-8B46-D8D8DDB8846A}"/>
              </a:ext>
            </a:extLst>
          </p:cNvPr>
          <p:cNvSpPr>
            <a:spLocks noGrp="1"/>
          </p:cNvSpPr>
          <p:nvPr>
            <p:ph type="sldNum" sz="quarter" idx="12"/>
          </p:nvPr>
        </p:nvSpPr>
        <p:spPr/>
        <p:txBody>
          <a:bodyPr/>
          <a:lstStyle/>
          <a:p>
            <a:pPr>
              <a:defRPr/>
            </a:pPr>
            <a:fld id="{5F2A2E64-0435-4335-8CCE-EE46D16D8B12}" type="slidenum">
              <a:rPr lang="zh-CN" altLang="en-US" smtClean="0"/>
              <a:t>12</a:t>
            </a:fld>
            <a:endParaRPr lang="zh-CN" altLang="en-US"/>
          </a:p>
        </p:txBody>
      </p:sp>
      <p:pic>
        <p:nvPicPr>
          <p:cNvPr id="7" name="图片 6">
            <a:extLst>
              <a:ext uri="{FF2B5EF4-FFF2-40B4-BE49-F238E27FC236}">
                <a16:creationId xmlns:a16="http://schemas.microsoft.com/office/drawing/2014/main" id="{F4A2A006-96C2-40BC-A823-71E0D1EC8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91" y="1141065"/>
            <a:ext cx="5419725" cy="4448175"/>
          </a:xfrm>
          <a:prstGeom prst="rect">
            <a:avLst/>
          </a:prstGeom>
        </p:spPr>
      </p:pic>
      <p:sp>
        <p:nvSpPr>
          <p:cNvPr id="8" name="文本框 7">
            <a:extLst>
              <a:ext uri="{FF2B5EF4-FFF2-40B4-BE49-F238E27FC236}">
                <a16:creationId xmlns:a16="http://schemas.microsoft.com/office/drawing/2014/main" id="{6335233C-7E08-4ED9-B215-220AF1CB7590}"/>
              </a:ext>
            </a:extLst>
          </p:cNvPr>
          <p:cNvSpPr txBox="1"/>
          <p:nvPr/>
        </p:nvSpPr>
        <p:spPr>
          <a:xfrm>
            <a:off x="5507016" y="1329109"/>
            <a:ext cx="3457472" cy="3362524"/>
          </a:xfrm>
          <a:prstGeom prst="rect">
            <a:avLst/>
          </a:prstGeom>
          <a:noFill/>
        </p:spPr>
        <p:txBody>
          <a:bodyPr wrap="square" rtlCol="0">
            <a:spAutoFit/>
          </a:bodyPr>
          <a:lstStyle/>
          <a:p>
            <a:pPr>
              <a:lnSpc>
                <a:spcPct val="150000"/>
              </a:lnSpc>
            </a:pPr>
            <a:r>
              <a:rPr lang="en-US" altLang="zh-CN" dirty="0">
                <a:effectLst/>
                <a:latin typeface="Arial" panose="020B0604020202020204" pitchFamily="34" charset="0"/>
              </a:rPr>
              <a:t>For custom digital cells like this power-gated NOR</a:t>
            </a:r>
            <a:r>
              <a:rPr lang="zh-CN" altLang="en-US" dirty="0">
                <a:effectLst/>
                <a:latin typeface="Arial" panose="020B0604020202020204" pitchFamily="34" charset="0"/>
              </a:rPr>
              <a:t>，</a:t>
            </a:r>
            <a:r>
              <a:rPr lang="en-US" altLang="zh-CN" dirty="0">
                <a:effectLst/>
                <a:latin typeface="Arial" panose="020B0604020202020204" pitchFamily="34" charset="0"/>
              </a:rPr>
              <a:t>the</a:t>
            </a:r>
          </a:p>
          <a:p>
            <a:pPr>
              <a:lnSpc>
                <a:spcPct val="150000"/>
              </a:lnSpc>
            </a:pPr>
            <a:r>
              <a:rPr lang="en-US" altLang="zh-CN" dirty="0" err="1">
                <a:effectLst/>
                <a:latin typeface="Arial" panose="020B0604020202020204" pitchFamily="34" charset="0"/>
              </a:rPr>
              <a:t>PyCell</a:t>
            </a:r>
            <a:r>
              <a:rPr lang="en-US" altLang="zh-CN" dirty="0">
                <a:effectLst/>
                <a:latin typeface="Arial" panose="020B0604020202020204" pitchFamily="34" charset="0"/>
              </a:rPr>
              <a:t> creation step can be fully automated.</a:t>
            </a:r>
            <a:r>
              <a:rPr lang="zh-CN" altLang="en-US" dirty="0">
                <a:effectLst/>
                <a:latin typeface="Arial" panose="020B0604020202020204" pitchFamily="34" charset="0"/>
              </a:rPr>
              <a:t> </a:t>
            </a:r>
            <a:endParaRPr lang="en-US" altLang="zh-CN" dirty="0">
              <a:effectLst/>
              <a:latin typeface="Arial" panose="020B0604020202020204" pitchFamily="34" charset="0"/>
            </a:endParaRPr>
          </a:p>
          <a:p>
            <a:pPr>
              <a:lnSpc>
                <a:spcPct val="150000"/>
              </a:lnSpc>
            </a:pPr>
            <a:r>
              <a:rPr lang="en-US" altLang="zh-CN" dirty="0">
                <a:effectLst/>
                <a:latin typeface="Arial" panose="020B0604020202020204" pitchFamily="34" charset="0"/>
              </a:rPr>
              <a:t>BAG</a:t>
            </a:r>
            <a:r>
              <a:rPr lang="zh-CN" altLang="en-US" dirty="0">
                <a:effectLst/>
                <a:latin typeface="Arial" panose="020B0604020202020204" pitchFamily="34" charset="0"/>
              </a:rPr>
              <a:t>根据电路原理图自动创建中间数据结构（</a:t>
            </a:r>
            <a:r>
              <a:rPr lang="en-US" altLang="zh-CN" dirty="0">
                <a:effectLst/>
                <a:latin typeface="Arial" panose="020B0604020202020204" pitchFamily="34" charset="0"/>
              </a:rPr>
              <a:t> data structure</a:t>
            </a:r>
            <a:r>
              <a:rPr lang="zh-CN" altLang="en-US" dirty="0">
                <a:effectLst/>
                <a:latin typeface="Arial" panose="020B0604020202020204" pitchFamily="34" charset="0"/>
              </a:rPr>
              <a:t>）</a:t>
            </a:r>
            <a:r>
              <a:rPr lang="en-US" altLang="zh-CN" dirty="0">
                <a:effectLst/>
                <a:latin typeface="Arial" panose="020B0604020202020204" pitchFamily="34" charset="0"/>
              </a:rPr>
              <a:t> </a:t>
            </a:r>
            <a:r>
              <a:rPr lang="zh-CN" altLang="en-US" dirty="0">
                <a:effectLst/>
                <a:latin typeface="Arial" panose="020B0604020202020204" pitchFamily="34" charset="0"/>
              </a:rPr>
              <a:t>，如图（</a:t>
            </a:r>
            <a:r>
              <a:rPr lang="en-US" altLang="zh-CN" dirty="0">
                <a:effectLst/>
                <a:latin typeface="Arial" panose="020B0604020202020204" pitchFamily="34" charset="0"/>
              </a:rPr>
              <a:t>e</a:t>
            </a:r>
            <a:r>
              <a:rPr lang="zh-CN" altLang="en-US" dirty="0">
                <a:effectLst/>
                <a:latin typeface="Arial" panose="020B0604020202020204" pitchFamily="34" charset="0"/>
              </a:rPr>
              <a:t>）所示，</a:t>
            </a:r>
            <a:r>
              <a:rPr lang="zh-CN" altLang="en-US" dirty="0"/>
              <a:t>这些数据结构能被</a:t>
            </a:r>
            <a:r>
              <a:rPr lang="en-US" altLang="zh-CN" dirty="0"/>
              <a:t>helper classes</a:t>
            </a:r>
            <a:r>
              <a:rPr lang="zh-CN" altLang="en-US" dirty="0"/>
              <a:t>类读取</a:t>
            </a:r>
            <a:endParaRPr lang="en-US" altLang="zh-CN" dirty="0">
              <a:effectLst/>
              <a:latin typeface="Arial" panose="020B0604020202020204" pitchFamily="34" charset="0"/>
            </a:endParaRPr>
          </a:p>
        </p:txBody>
      </p:sp>
    </p:spTree>
    <p:extLst>
      <p:ext uri="{BB962C8B-B14F-4D97-AF65-F5344CB8AC3E}">
        <p14:creationId xmlns:p14="http://schemas.microsoft.com/office/powerpoint/2010/main" val="1553996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0F8BDB3F-0447-42CC-A9F8-414F20A5A5C8}"/>
              </a:ext>
            </a:extLst>
          </p:cNvPr>
          <p:cNvPicPr>
            <a:picLocks noGrp="1" noChangeAspect="1"/>
          </p:cNvPicPr>
          <p:nvPr>
            <p:ph idx="1"/>
          </p:nvPr>
        </p:nvPicPr>
        <p:blipFill>
          <a:blip r:embed="rId2"/>
          <a:stretch>
            <a:fillRect/>
          </a:stretch>
        </p:blipFill>
        <p:spPr>
          <a:xfrm>
            <a:off x="35515" y="895992"/>
            <a:ext cx="2758679" cy="3456384"/>
          </a:xfrm>
        </p:spPr>
      </p:pic>
      <p:sp>
        <p:nvSpPr>
          <p:cNvPr id="4" name="灯片编号占位符 3">
            <a:extLst>
              <a:ext uri="{FF2B5EF4-FFF2-40B4-BE49-F238E27FC236}">
                <a16:creationId xmlns:a16="http://schemas.microsoft.com/office/drawing/2014/main" id="{BF4955C8-4D68-47A0-B2D6-427BABC2E36F}"/>
              </a:ext>
            </a:extLst>
          </p:cNvPr>
          <p:cNvSpPr>
            <a:spLocks noGrp="1"/>
          </p:cNvSpPr>
          <p:nvPr>
            <p:ph type="sldNum" sz="quarter" idx="12"/>
          </p:nvPr>
        </p:nvSpPr>
        <p:spPr/>
        <p:txBody>
          <a:bodyPr/>
          <a:lstStyle/>
          <a:p>
            <a:pPr>
              <a:defRPr/>
            </a:pPr>
            <a:fld id="{5F2A2E64-0435-4335-8CCE-EE46D16D8B12}" type="slidenum">
              <a:rPr lang="zh-CN" altLang="en-US" smtClean="0"/>
              <a:t>13</a:t>
            </a:fld>
            <a:endParaRPr lang="zh-CN" altLang="en-US"/>
          </a:p>
        </p:txBody>
      </p:sp>
      <p:sp>
        <p:nvSpPr>
          <p:cNvPr id="7" name="文本框 6">
            <a:extLst>
              <a:ext uri="{FF2B5EF4-FFF2-40B4-BE49-F238E27FC236}">
                <a16:creationId xmlns:a16="http://schemas.microsoft.com/office/drawing/2014/main" id="{F6795F94-EA9E-48EE-8C39-2CA383E407CA}"/>
              </a:ext>
            </a:extLst>
          </p:cNvPr>
          <p:cNvSpPr txBox="1"/>
          <p:nvPr/>
        </p:nvSpPr>
        <p:spPr>
          <a:xfrm>
            <a:off x="3491880" y="980728"/>
            <a:ext cx="5400600" cy="2031325"/>
          </a:xfrm>
          <a:prstGeom prst="rect">
            <a:avLst/>
          </a:prstGeom>
          <a:noFill/>
        </p:spPr>
        <p:txBody>
          <a:bodyPr wrap="square" rtlCol="0">
            <a:spAutoFit/>
          </a:bodyPr>
          <a:lstStyle/>
          <a:p>
            <a:r>
              <a:rPr lang="zh-CN" altLang="en-US" dirty="0">
                <a:effectLst/>
                <a:latin typeface="Arial" panose="020B0604020202020204" pitchFamily="34" charset="0"/>
              </a:rPr>
              <a:t>图（</a:t>
            </a:r>
            <a:r>
              <a:rPr lang="en-US" altLang="zh-CN" dirty="0">
                <a:effectLst/>
                <a:latin typeface="Arial" panose="020B0604020202020204" pitchFamily="34" charset="0"/>
              </a:rPr>
              <a:t>f</a:t>
            </a:r>
            <a:r>
              <a:rPr lang="zh-CN" altLang="en-US" dirty="0">
                <a:effectLst/>
                <a:latin typeface="Arial" panose="020B0604020202020204" pitchFamily="34" charset="0"/>
              </a:rPr>
              <a:t>）显示了</a:t>
            </a:r>
            <a:r>
              <a:rPr lang="en-US" altLang="zh-CN" dirty="0">
                <a:effectLst/>
                <a:latin typeface="Arial" panose="020B0604020202020204" pitchFamily="34" charset="0"/>
              </a:rPr>
              <a:t>Synopsys</a:t>
            </a:r>
            <a:r>
              <a:rPr lang="zh-CN" altLang="en-US" dirty="0">
                <a:effectLst/>
                <a:latin typeface="Arial" panose="020B0604020202020204" pitchFamily="34" charset="0"/>
              </a:rPr>
              <a:t>提供的</a:t>
            </a:r>
            <a:r>
              <a:rPr lang="en-US" altLang="zh-CN" dirty="0" err="1">
                <a:effectLst/>
                <a:latin typeface="Arial" panose="020B0604020202020204" pitchFamily="34" charset="0"/>
              </a:rPr>
              <a:t>PyCell</a:t>
            </a:r>
            <a:r>
              <a:rPr lang="zh-CN" altLang="en-US" dirty="0">
                <a:effectLst/>
                <a:latin typeface="Arial" panose="020B0604020202020204" pitchFamily="34" charset="0"/>
              </a:rPr>
              <a:t>调试环境，在该环境中，设计者可以根据需要，测试进一步的更改，然后再将其合并到</a:t>
            </a:r>
            <a:r>
              <a:rPr lang="en-US" altLang="zh-CN" dirty="0" err="1">
                <a:effectLst/>
                <a:latin typeface="Arial" panose="020B0604020202020204" pitchFamily="34" charset="0"/>
              </a:rPr>
              <a:t>PyCell</a:t>
            </a:r>
            <a:r>
              <a:rPr lang="zh-CN" altLang="en-US" dirty="0">
                <a:effectLst/>
                <a:latin typeface="Arial" panose="020B0604020202020204" pitchFamily="34" charset="0"/>
              </a:rPr>
              <a:t>代码中。</a:t>
            </a:r>
            <a:endParaRPr lang="en-US" altLang="zh-CN" dirty="0">
              <a:effectLst/>
              <a:latin typeface="Arial" panose="020B0604020202020204" pitchFamily="34" charset="0"/>
            </a:endParaRPr>
          </a:p>
          <a:p>
            <a:r>
              <a:rPr lang="zh-CN" altLang="en-US" dirty="0">
                <a:effectLst/>
                <a:latin typeface="Arial" panose="020B0604020202020204" pitchFamily="34" charset="0"/>
              </a:rPr>
              <a:t>一旦编译了初始</a:t>
            </a:r>
            <a:r>
              <a:rPr lang="en-US" altLang="zh-CN" dirty="0" err="1">
                <a:effectLst/>
                <a:latin typeface="Arial" panose="020B0604020202020204" pitchFamily="34" charset="0"/>
              </a:rPr>
              <a:t>PyCell</a:t>
            </a:r>
            <a:r>
              <a:rPr lang="zh-CN" altLang="en-US" dirty="0">
                <a:effectLst/>
                <a:latin typeface="Arial" panose="020B0604020202020204" pitchFamily="34" charset="0"/>
              </a:rPr>
              <a:t>，设计者就可以返回到</a:t>
            </a:r>
            <a:r>
              <a:rPr lang="en-US" altLang="zh-CN" dirty="0">
                <a:effectLst/>
                <a:latin typeface="Arial" panose="020B0604020202020204" pitchFamily="34" charset="0"/>
              </a:rPr>
              <a:t>Python</a:t>
            </a:r>
            <a:r>
              <a:rPr lang="zh-CN" altLang="en-US" dirty="0">
                <a:effectLst/>
                <a:latin typeface="Arial" panose="020B0604020202020204" pitchFamily="34" charset="0"/>
              </a:rPr>
              <a:t>环境来运行物理验证检查（</a:t>
            </a:r>
            <a:r>
              <a:rPr lang="en-US" altLang="zh-CN" dirty="0">
                <a:effectLst/>
                <a:latin typeface="Arial" panose="020B0604020202020204" pitchFamily="34" charset="0"/>
              </a:rPr>
              <a:t>DRC</a:t>
            </a:r>
            <a:r>
              <a:rPr lang="zh-CN" altLang="en-US" dirty="0">
                <a:effectLst/>
                <a:latin typeface="Arial" panose="020B0604020202020204" pitchFamily="34" charset="0"/>
              </a:rPr>
              <a:t>和</a:t>
            </a:r>
            <a:r>
              <a:rPr lang="en-US" altLang="zh-CN" dirty="0">
                <a:effectLst/>
                <a:latin typeface="Arial" panose="020B0604020202020204" pitchFamily="34" charset="0"/>
              </a:rPr>
              <a:t>LVS</a:t>
            </a:r>
            <a:r>
              <a:rPr lang="zh-CN" altLang="en-US" dirty="0">
                <a:effectLst/>
                <a:latin typeface="Arial" panose="020B0604020202020204" pitchFamily="34" charset="0"/>
              </a:rPr>
              <a:t>），提取</a:t>
            </a:r>
            <a:r>
              <a:rPr lang="en-US" altLang="zh-CN" dirty="0">
                <a:effectLst/>
                <a:latin typeface="Arial" panose="020B0604020202020204" pitchFamily="34" charset="0"/>
              </a:rPr>
              <a:t>layout </a:t>
            </a:r>
            <a:r>
              <a:rPr lang="en-US" altLang="zh-CN" dirty="0" err="1">
                <a:effectLst/>
                <a:latin typeface="Arial" panose="020B0604020202020204" pitchFamily="34" charset="0"/>
              </a:rPr>
              <a:t>parasitics</a:t>
            </a:r>
            <a:r>
              <a:rPr lang="zh-CN" altLang="en-US" dirty="0">
                <a:effectLst/>
                <a:latin typeface="Arial" panose="020B0604020202020204" pitchFamily="34" charset="0"/>
              </a:rPr>
              <a:t>并重新运行</a:t>
            </a:r>
            <a:r>
              <a:rPr lang="en-US" altLang="zh-CN" dirty="0">
                <a:effectLst/>
                <a:latin typeface="Arial" panose="020B0604020202020204" pitchFamily="34" charset="0"/>
              </a:rPr>
              <a:t>testbench</a:t>
            </a:r>
            <a:r>
              <a:rPr lang="zh-CN" altLang="en-US" dirty="0">
                <a:effectLst/>
                <a:latin typeface="Arial" panose="020B0604020202020204" pitchFamily="34" charset="0"/>
              </a:rPr>
              <a:t>模拟，如图（</a:t>
            </a:r>
            <a:r>
              <a:rPr lang="en-US" altLang="zh-CN" dirty="0">
                <a:effectLst/>
                <a:latin typeface="Arial" panose="020B0604020202020204" pitchFamily="34" charset="0"/>
              </a:rPr>
              <a:t>g</a:t>
            </a:r>
            <a:r>
              <a:rPr lang="zh-CN" altLang="en-US" dirty="0">
                <a:effectLst/>
                <a:latin typeface="Arial" panose="020B0604020202020204" pitchFamily="34" charset="0"/>
              </a:rPr>
              <a:t>）所示，。</a:t>
            </a:r>
            <a:endParaRPr lang="zh-CN" altLang="en-US" dirty="0"/>
          </a:p>
        </p:txBody>
      </p:sp>
      <p:sp>
        <p:nvSpPr>
          <p:cNvPr id="8" name="标题 2">
            <a:extLst>
              <a:ext uri="{FF2B5EF4-FFF2-40B4-BE49-F238E27FC236}">
                <a16:creationId xmlns:a16="http://schemas.microsoft.com/office/drawing/2014/main" id="{E80B219C-E4C5-40EB-AFD7-2A62C5929073}"/>
              </a:ext>
            </a:extLst>
          </p:cNvPr>
          <p:cNvSpPr>
            <a:spLocks noGrp="1"/>
          </p:cNvSpPr>
          <p:nvPr>
            <p:ph type="title"/>
          </p:nvPr>
        </p:nvSpPr>
        <p:spPr>
          <a:xfrm>
            <a:off x="1908175" y="115888"/>
            <a:ext cx="6778625" cy="633412"/>
          </a:xfrm>
        </p:spPr>
        <p:txBody>
          <a:bodyPr/>
          <a:lstStyle/>
          <a:p>
            <a:r>
              <a:rPr lang="en-US" altLang="zh-CN" sz="2400" dirty="0"/>
              <a:t>BAG Design Flow Example: Power Gated NOR</a:t>
            </a:r>
            <a:endParaRPr lang="zh-CN" altLang="en-US" sz="2400" dirty="0"/>
          </a:p>
        </p:txBody>
      </p:sp>
      <p:pic>
        <p:nvPicPr>
          <p:cNvPr id="10" name="图片 9">
            <a:extLst>
              <a:ext uri="{FF2B5EF4-FFF2-40B4-BE49-F238E27FC236}">
                <a16:creationId xmlns:a16="http://schemas.microsoft.com/office/drawing/2014/main" id="{9BF2BB32-C6EE-435C-B87F-BE68D090DC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194" y="3041710"/>
            <a:ext cx="6098286" cy="3679765"/>
          </a:xfrm>
          <a:prstGeom prst="rect">
            <a:avLst/>
          </a:prstGeom>
        </p:spPr>
      </p:pic>
      <p:sp>
        <p:nvSpPr>
          <p:cNvPr id="14" name="文本框 13">
            <a:extLst>
              <a:ext uri="{FF2B5EF4-FFF2-40B4-BE49-F238E27FC236}">
                <a16:creationId xmlns:a16="http://schemas.microsoft.com/office/drawing/2014/main" id="{A452DB19-E277-4632-9E60-F6386F42A78E}"/>
              </a:ext>
            </a:extLst>
          </p:cNvPr>
          <p:cNvSpPr txBox="1"/>
          <p:nvPr/>
        </p:nvSpPr>
        <p:spPr>
          <a:xfrm>
            <a:off x="179512" y="4797152"/>
            <a:ext cx="3888432" cy="1477328"/>
          </a:xfrm>
          <a:prstGeom prst="rect">
            <a:avLst/>
          </a:prstGeom>
          <a:noFill/>
        </p:spPr>
        <p:txBody>
          <a:bodyPr wrap="square">
            <a:spAutoFit/>
          </a:bodyPr>
          <a:lstStyle/>
          <a:p>
            <a:r>
              <a:rPr lang="zh-CN" altLang="en-US" dirty="0"/>
              <a:t>The designer now has enough information to implement the methods of the generator interface into the BAG Gated-NOR</a:t>
            </a:r>
          </a:p>
          <a:p>
            <a:r>
              <a:rPr lang="zh-CN" altLang="en-US" dirty="0"/>
              <a:t>generator class of Fig. 2(a).</a:t>
            </a:r>
          </a:p>
        </p:txBody>
      </p:sp>
    </p:spTree>
    <p:extLst>
      <p:ext uri="{BB962C8B-B14F-4D97-AF65-F5344CB8AC3E}">
        <p14:creationId xmlns:p14="http://schemas.microsoft.com/office/powerpoint/2010/main" val="2995343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8221225-0196-47A6-9EFF-99F0A80771A2}"/>
              </a:ext>
            </a:extLst>
          </p:cNvPr>
          <p:cNvSpPr>
            <a:spLocks noGrp="1"/>
          </p:cNvSpPr>
          <p:nvPr>
            <p:ph type="title"/>
          </p:nvPr>
        </p:nvSpPr>
        <p:spPr/>
        <p:txBody>
          <a:bodyPr/>
          <a:lstStyle/>
          <a:p>
            <a:r>
              <a:rPr lang="en-US" altLang="zh-CN" dirty="0"/>
              <a:t>HELPER CLASSES</a:t>
            </a:r>
            <a:endParaRPr lang="zh-CN" altLang="en-US" dirty="0"/>
          </a:p>
        </p:txBody>
      </p:sp>
      <p:sp>
        <p:nvSpPr>
          <p:cNvPr id="4" name="灯片编号占位符 3">
            <a:extLst>
              <a:ext uri="{FF2B5EF4-FFF2-40B4-BE49-F238E27FC236}">
                <a16:creationId xmlns:a16="http://schemas.microsoft.com/office/drawing/2014/main" id="{0C9F9F8B-AC64-40B1-9B2B-3E131725C3A0}"/>
              </a:ext>
            </a:extLst>
          </p:cNvPr>
          <p:cNvSpPr>
            <a:spLocks noGrp="1"/>
          </p:cNvSpPr>
          <p:nvPr>
            <p:ph type="sldNum" sz="quarter" idx="12"/>
          </p:nvPr>
        </p:nvSpPr>
        <p:spPr/>
        <p:txBody>
          <a:bodyPr/>
          <a:lstStyle/>
          <a:p>
            <a:pPr>
              <a:defRPr/>
            </a:pPr>
            <a:fld id="{5F2A2E64-0435-4335-8CCE-EE46D16D8B12}" type="slidenum">
              <a:rPr lang="zh-CN" altLang="en-US" smtClean="0"/>
              <a:t>14</a:t>
            </a:fld>
            <a:endParaRPr lang="zh-CN" altLang="en-US"/>
          </a:p>
        </p:txBody>
      </p:sp>
      <p:sp>
        <p:nvSpPr>
          <p:cNvPr id="5" name="文本框 4">
            <a:extLst>
              <a:ext uri="{FF2B5EF4-FFF2-40B4-BE49-F238E27FC236}">
                <a16:creationId xmlns:a16="http://schemas.microsoft.com/office/drawing/2014/main" id="{1FBB773C-3ABC-45EE-83C0-82CF15911DE8}"/>
              </a:ext>
            </a:extLst>
          </p:cNvPr>
          <p:cNvSpPr txBox="1"/>
          <p:nvPr/>
        </p:nvSpPr>
        <p:spPr>
          <a:xfrm>
            <a:off x="395536" y="1196752"/>
            <a:ext cx="8136904" cy="3778022"/>
          </a:xfrm>
          <a:prstGeom prst="rect">
            <a:avLst/>
          </a:prstGeom>
          <a:noFill/>
        </p:spPr>
        <p:txBody>
          <a:bodyPr wrap="square" rtlCol="0">
            <a:spAutoFit/>
          </a:bodyPr>
          <a:lstStyle/>
          <a:p>
            <a:pPr>
              <a:lnSpc>
                <a:spcPct val="150000"/>
              </a:lnSpc>
            </a:pPr>
            <a:r>
              <a:rPr lang="en-US" altLang="zh-CN" dirty="0"/>
              <a:t>H</a:t>
            </a:r>
            <a:r>
              <a:rPr lang="en-US" altLang="zh-CN" dirty="0">
                <a:effectLst/>
                <a:latin typeface="Arial" panose="020B0604020202020204" pitchFamily="34" charset="0"/>
              </a:rPr>
              <a:t>elper classes</a:t>
            </a:r>
            <a:r>
              <a:rPr lang="zh-CN" altLang="en-US" dirty="0">
                <a:effectLst/>
                <a:latin typeface="Arial" panose="020B0604020202020204" pitchFamily="34" charset="0"/>
              </a:rPr>
              <a:t>的定义：</a:t>
            </a:r>
            <a:endParaRPr lang="en-US" altLang="zh-CN" dirty="0">
              <a:effectLst/>
              <a:latin typeface="Arial" panose="020B0604020202020204" pitchFamily="34" charset="0"/>
            </a:endParaRPr>
          </a:p>
          <a:p>
            <a:pPr>
              <a:lnSpc>
                <a:spcPct val="150000"/>
              </a:lnSpc>
            </a:pPr>
            <a:r>
              <a:rPr lang="zh-CN" altLang="en-US" dirty="0">
                <a:effectLst/>
                <a:latin typeface="Arial" panose="020B0604020202020204" pitchFamily="34" charset="0"/>
              </a:rPr>
              <a:t>对于一个特定的电路拓扑，设计者通常会假设应该使用哪种</a:t>
            </a:r>
            <a:r>
              <a:rPr lang="en-US" altLang="zh-CN" dirty="0">
                <a:effectLst/>
                <a:latin typeface="Arial" panose="020B0604020202020204" pitchFamily="34" charset="0"/>
              </a:rPr>
              <a:t>design procedure</a:t>
            </a:r>
            <a:r>
              <a:rPr lang="zh-CN" altLang="en-US" dirty="0">
                <a:effectLst/>
                <a:latin typeface="Arial" panose="020B0604020202020204" pitchFamily="34" charset="0"/>
              </a:rPr>
              <a:t>来确定电路的尺寸，以及构造</a:t>
            </a:r>
            <a:r>
              <a:rPr lang="en-US" altLang="zh-CN" dirty="0">
                <a:effectLst/>
                <a:latin typeface="Arial" panose="020B0604020202020204" pitchFamily="34" charset="0"/>
              </a:rPr>
              <a:t>layout </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a:lnSpc>
                <a:spcPct val="150000"/>
              </a:lnSpc>
            </a:pPr>
            <a:r>
              <a:rPr lang="zh-CN" altLang="en-US" dirty="0">
                <a:effectLst/>
                <a:latin typeface="Arial" panose="020B0604020202020204" pitchFamily="34" charset="0"/>
              </a:rPr>
              <a:t>在许多情况下，这些假设在特定类别的电路中共享，因此创建</a:t>
            </a:r>
            <a:r>
              <a:rPr lang="en-US" altLang="zh-CN" dirty="0">
                <a:effectLst/>
                <a:latin typeface="Arial" panose="020B0604020202020204" pitchFamily="34" charset="0"/>
              </a:rPr>
              <a:t>helper functions</a:t>
            </a:r>
            <a:r>
              <a:rPr lang="zh-CN" altLang="en-US" dirty="0">
                <a:effectLst/>
                <a:latin typeface="Arial" panose="020B0604020202020204" pitchFamily="34" charset="0"/>
              </a:rPr>
              <a:t>（辅助函数）非常有用，可以帮助完成特定的大小调整和</a:t>
            </a:r>
            <a:r>
              <a:rPr lang="en-US" altLang="zh-CN" dirty="0">
                <a:effectLst/>
                <a:latin typeface="Arial" panose="020B0604020202020204" pitchFamily="34" charset="0"/>
              </a:rPr>
              <a:t>layout procedures </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a:lnSpc>
                <a:spcPct val="150000"/>
              </a:lnSpc>
            </a:pPr>
            <a:r>
              <a:rPr lang="zh-CN" altLang="en-US" dirty="0">
                <a:effectLst/>
                <a:latin typeface="Arial" panose="020B0604020202020204" pitchFamily="34" charset="0"/>
              </a:rPr>
              <a:t>所以将</a:t>
            </a:r>
            <a:r>
              <a:rPr lang="en-US" altLang="zh-CN" dirty="0">
                <a:effectLst/>
                <a:latin typeface="Arial" panose="020B0604020202020204" pitchFamily="34" charset="0"/>
              </a:rPr>
              <a:t>helper functions</a:t>
            </a:r>
            <a:r>
              <a:rPr lang="zh-CN" altLang="en-US" dirty="0">
                <a:effectLst/>
                <a:latin typeface="Arial" panose="020B0604020202020204" pitchFamily="34" charset="0"/>
              </a:rPr>
              <a:t>分组到与特定电路类别相关联的</a:t>
            </a:r>
            <a:r>
              <a:rPr lang="en-US" altLang="zh-CN" dirty="0">
                <a:effectLst/>
                <a:latin typeface="Arial" panose="020B0604020202020204" pitchFamily="34" charset="0"/>
              </a:rPr>
              <a:t>helper classes</a:t>
            </a:r>
            <a:r>
              <a:rPr lang="zh-CN" altLang="en-US" dirty="0">
                <a:effectLst/>
                <a:latin typeface="Arial" panose="020B0604020202020204" pitchFamily="34" charset="0"/>
              </a:rPr>
              <a:t>（辅助类）中，以实现重用并减少一个</a:t>
            </a:r>
            <a:r>
              <a:rPr lang="en-US" altLang="zh-CN" dirty="0">
                <a:effectLst/>
                <a:latin typeface="Arial" panose="020B0604020202020204" pitchFamily="34" charset="0"/>
              </a:rPr>
              <a:t>generator</a:t>
            </a:r>
            <a:r>
              <a:rPr lang="zh-CN" altLang="en-US" dirty="0">
                <a:effectLst/>
                <a:latin typeface="Arial" panose="020B0604020202020204" pitchFamily="34" charset="0"/>
              </a:rPr>
              <a:t>初始编码所需的工作量。</a:t>
            </a:r>
            <a:endParaRPr lang="en-US" altLang="zh-CN" dirty="0">
              <a:effectLst/>
              <a:latin typeface="Arial" panose="020B0604020202020204" pitchFamily="34" charset="0"/>
            </a:endParaRPr>
          </a:p>
          <a:p>
            <a:pPr>
              <a:lnSpc>
                <a:spcPct val="150000"/>
              </a:lnSpc>
            </a:pPr>
            <a:r>
              <a:rPr lang="en-US" altLang="zh-CN" dirty="0">
                <a:effectLst/>
                <a:latin typeface="Arial" panose="020B0604020202020204" pitchFamily="34" charset="0"/>
              </a:rPr>
              <a:t>For layout related functions, </a:t>
            </a:r>
            <a:r>
              <a:rPr lang="zh-CN" altLang="en-US" dirty="0">
                <a:effectLst/>
                <a:latin typeface="Arial" panose="020B0604020202020204" pitchFamily="34" charset="0"/>
              </a:rPr>
              <a:t>可将对应的</a:t>
            </a:r>
            <a:r>
              <a:rPr lang="en-US" altLang="zh-CN" dirty="0">
                <a:effectLst/>
                <a:latin typeface="Arial" panose="020B0604020202020204" pitchFamily="34" charset="0"/>
              </a:rPr>
              <a:t>helper classes</a:t>
            </a:r>
            <a:r>
              <a:rPr lang="zh-CN" altLang="en-US" dirty="0">
                <a:effectLst/>
                <a:latin typeface="Arial" panose="020B0604020202020204" pitchFamily="34" charset="0"/>
              </a:rPr>
              <a:t>称为</a:t>
            </a:r>
            <a:r>
              <a:rPr lang="en-US" altLang="zh-CN" dirty="0">
                <a:solidFill>
                  <a:srgbClr val="FF0000"/>
                </a:solidFill>
                <a:effectLst/>
                <a:latin typeface="Arial" panose="020B0604020202020204" pitchFamily="34" charset="0"/>
              </a:rPr>
              <a:t>layout styles</a:t>
            </a:r>
            <a:r>
              <a:rPr lang="zh-CN" altLang="en-US" dirty="0">
                <a:solidFill>
                  <a:srgbClr val="FF0000"/>
                </a:solidFill>
                <a:effectLst/>
                <a:latin typeface="Arial" panose="020B0604020202020204" pitchFamily="34" charset="0"/>
              </a:rPr>
              <a:t>：</a:t>
            </a:r>
            <a:r>
              <a:rPr lang="zh-CN" altLang="en-US" dirty="0">
                <a:effectLst/>
                <a:latin typeface="Arial" panose="020B0604020202020204" pitchFamily="34" charset="0"/>
              </a:rPr>
              <a:t>由抽象</a:t>
            </a:r>
            <a:r>
              <a:rPr lang="en-US" altLang="zh-CN" dirty="0" err="1">
                <a:effectLst/>
                <a:latin typeface="Arial" panose="020B0604020202020204" pitchFamily="34" charset="0"/>
              </a:rPr>
              <a:t>PyCell</a:t>
            </a:r>
            <a:r>
              <a:rPr lang="zh-CN" altLang="en-US" dirty="0">
                <a:effectLst/>
                <a:latin typeface="Arial" panose="020B0604020202020204" pitchFamily="34" charset="0"/>
              </a:rPr>
              <a:t>类实现，设计者在为特定</a:t>
            </a:r>
            <a:r>
              <a:rPr lang="en-US" altLang="zh-CN" dirty="0">
                <a:effectLst/>
                <a:latin typeface="Arial" panose="020B0604020202020204" pitchFamily="34" charset="0"/>
              </a:rPr>
              <a:t>generator</a:t>
            </a:r>
            <a:r>
              <a:rPr lang="zh-CN" altLang="en-US" dirty="0">
                <a:effectLst/>
                <a:latin typeface="Arial" panose="020B0604020202020204" pitchFamily="34" charset="0"/>
              </a:rPr>
              <a:t>设计</a:t>
            </a:r>
            <a:r>
              <a:rPr lang="en-US" altLang="zh-CN" dirty="0" err="1">
                <a:effectLst/>
                <a:latin typeface="Arial" panose="020B0604020202020204" pitchFamily="34" charset="0"/>
              </a:rPr>
              <a:t>PyCells</a:t>
            </a:r>
            <a:r>
              <a:rPr lang="zh-CN" altLang="en-US" dirty="0">
                <a:effectLst/>
                <a:latin typeface="Arial" panose="020B0604020202020204" pitchFamily="34" charset="0"/>
              </a:rPr>
              <a:t>时可以继承。</a:t>
            </a:r>
            <a:endParaRPr lang="zh-CN" altLang="en-US" dirty="0"/>
          </a:p>
        </p:txBody>
      </p:sp>
      <p:sp>
        <p:nvSpPr>
          <p:cNvPr id="7" name="文本框 6">
            <a:extLst>
              <a:ext uri="{FF2B5EF4-FFF2-40B4-BE49-F238E27FC236}">
                <a16:creationId xmlns:a16="http://schemas.microsoft.com/office/drawing/2014/main" id="{3350FB53-3DFF-4C56-8CC9-22358677FFE9}"/>
              </a:ext>
            </a:extLst>
          </p:cNvPr>
          <p:cNvSpPr txBox="1"/>
          <p:nvPr/>
        </p:nvSpPr>
        <p:spPr>
          <a:xfrm>
            <a:off x="467544" y="5061083"/>
            <a:ext cx="7704856" cy="1200329"/>
          </a:xfrm>
          <a:prstGeom prst="rect">
            <a:avLst/>
          </a:prstGeom>
          <a:noFill/>
        </p:spPr>
        <p:txBody>
          <a:bodyPr wrap="square" rtlCol="0">
            <a:spAutoFit/>
          </a:bodyPr>
          <a:lstStyle/>
          <a:p>
            <a:r>
              <a:rPr lang="zh-CN" altLang="en-US" dirty="0">
                <a:effectLst/>
                <a:latin typeface="Arial" panose="020B0604020202020204" pitchFamily="34" charset="0"/>
              </a:rPr>
              <a:t>从三个方向来介绍</a:t>
            </a:r>
            <a:r>
              <a:rPr lang="en-US" altLang="zh-CN" dirty="0">
                <a:effectLst/>
                <a:latin typeface="Arial" panose="020B0604020202020204" pitchFamily="34" charset="0"/>
              </a:rPr>
              <a:t>helper classes</a:t>
            </a:r>
            <a:endParaRPr lang="en-US" altLang="zh-CN" dirty="0"/>
          </a:p>
          <a:p>
            <a:r>
              <a:rPr lang="en-US" altLang="zh-CN" dirty="0">
                <a:solidFill>
                  <a:srgbClr val="00B0F0"/>
                </a:solidFill>
              </a:rPr>
              <a:t>Primitive Device</a:t>
            </a:r>
          </a:p>
          <a:p>
            <a:r>
              <a:rPr lang="en-US" altLang="zh-CN" dirty="0">
                <a:solidFill>
                  <a:srgbClr val="00B0F0"/>
                </a:solidFill>
              </a:rPr>
              <a:t>Variable Structure and Array</a:t>
            </a:r>
          </a:p>
          <a:p>
            <a:r>
              <a:rPr lang="en-US" altLang="zh-CN" dirty="0">
                <a:solidFill>
                  <a:srgbClr val="00B0F0"/>
                </a:solidFill>
              </a:rPr>
              <a:t>Standard Cells, Rows, and Blocks</a:t>
            </a:r>
            <a:endParaRPr lang="zh-CN" altLang="en-US" dirty="0">
              <a:solidFill>
                <a:srgbClr val="00B0F0"/>
              </a:solidFill>
            </a:endParaRPr>
          </a:p>
        </p:txBody>
      </p:sp>
    </p:spTree>
    <p:extLst>
      <p:ext uri="{BB962C8B-B14F-4D97-AF65-F5344CB8AC3E}">
        <p14:creationId xmlns:p14="http://schemas.microsoft.com/office/powerpoint/2010/main" val="117991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D419D43-0163-4104-88ED-90CED0997C59}"/>
              </a:ext>
            </a:extLst>
          </p:cNvPr>
          <p:cNvSpPr>
            <a:spLocks noGrp="1"/>
          </p:cNvSpPr>
          <p:nvPr>
            <p:ph type="title"/>
          </p:nvPr>
        </p:nvSpPr>
        <p:spPr/>
        <p:txBody>
          <a:bodyPr/>
          <a:lstStyle/>
          <a:p>
            <a:r>
              <a:rPr lang="en-US" altLang="zh-CN" dirty="0"/>
              <a:t>HELPER CLASSES</a:t>
            </a:r>
            <a:endParaRPr lang="zh-CN" altLang="en-US" dirty="0"/>
          </a:p>
        </p:txBody>
      </p:sp>
      <p:sp>
        <p:nvSpPr>
          <p:cNvPr id="4" name="灯片编号占位符 3">
            <a:extLst>
              <a:ext uri="{FF2B5EF4-FFF2-40B4-BE49-F238E27FC236}">
                <a16:creationId xmlns:a16="http://schemas.microsoft.com/office/drawing/2014/main" id="{D79F99CD-4D40-43BF-BF0D-EBFA4C94DFAF}"/>
              </a:ext>
            </a:extLst>
          </p:cNvPr>
          <p:cNvSpPr>
            <a:spLocks noGrp="1"/>
          </p:cNvSpPr>
          <p:nvPr>
            <p:ph type="sldNum" sz="quarter" idx="12"/>
          </p:nvPr>
        </p:nvSpPr>
        <p:spPr/>
        <p:txBody>
          <a:bodyPr/>
          <a:lstStyle/>
          <a:p>
            <a:pPr>
              <a:defRPr/>
            </a:pPr>
            <a:fld id="{5F2A2E64-0435-4335-8CCE-EE46D16D8B12}" type="slidenum">
              <a:rPr lang="zh-CN" altLang="en-US" smtClean="0"/>
              <a:t>15</a:t>
            </a:fld>
            <a:endParaRPr lang="zh-CN" altLang="en-US"/>
          </a:p>
        </p:txBody>
      </p:sp>
      <p:sp>
        <p:nvSpPr>
          <p:cNvPr id="5" name="文本框 4">
            <a:extLst>
              <a:ext uri="{FF2B5EF4-FFF2-40B4-BE49-F238E27FC236}">
                <a16:creationId xmlns:a16="http://schemas.microsoft.com/office/drawing/2014/main" id="{1660E567-B33F-42D5-862E-F288C88AB19B}"/>
              </a:ext>
            </a:extLst>
          </p:cNvPr>
          <p:cNvSpPr txBox="1"/>
          <p:nvPr/>
        </p:nvSpPr>
        <p:spPr>
          <a:xfrm>
            <a:off x="251520" y="980728"/>
            <a:ext cx="8064896" cy="5355312"/>
          </a:xfrm>
          <a:prstGeom prst="rect">
            <a:avLst/>
          </a:prstGeom>
          <a:noFill/>
        </p:spPr>
        <p:txBody>
          <a:bodyPr wrap="square" rtlCol="0">
            <a:spAutoFit/>
          </a:bodyPr>
          <a:lstStyle/>
          <a:p>
            <a:r>
              <a:rPr lang="en-US" altLang="zh-CN" dirty="0"/>
              <a:t>Primitive Device</a:t>
            </a:r>
            <a:r>
              <a:rPr lang="zh-CN" altLang="en-US" dirty="0"/>
              <a:t>：</a:t>
            </a:r>
            <a:endParaRPr lang="en-US" altLang="zh-CN" dirty="0"/>
          </a:p>
          <a:p>
            <a:endParaRPr lang="en-US" altLang="zh-CN" dirty="0"/>
          </a:p>
          <a:p>
            <a:r>
              <a:rPr lang="en-US" altLang="zh-CN" dirty="0"/>
              <a:t>BAG includes helper classes for primitive devices that enable</a:t>
            </a:r>
          </a:p>
          <a:p>
            <a:r>
              <a:rPr lang="en-US" altLang="zh-CN" dirty="0"/>
              <a:t>device characterization for any technology node. </a:t>
            </a:r>
          </a:p>
          <a:p>
            <a:r>
              <a:rPr lang="zh-CN" altLang="en-US" dirty="0">
                <a:effectLst/>
                <a:latin typeface="Arial" panose="020B0604020202020204" pitchFamily="34" charset="0"/>
              </a:rPr>
              <a:t>使</a:t>
            </a:r>
            <a:r>
              <a:rPr lang="en-US" altLang="zh-CN" dirty="0"/>
              <a:t>designers</a:t>
            </a:r>
            <a:r>
              <a:rPr lang="zh-CN" altLang="en-US" dirty="0">
                <a:effectLst/>
                <a:latin typeface="Arial" panose="020B0604020202020204" pitchFamily="34" charset="0"/>
              </a:rPr>
              <a:t>可以根据调用</a:t>
            </a:r>
            <a:r>
              <a:rPr lang="en-US" altLang="zh-CN" dirty="0">
                <a:solidFill>
                  <a:srgbClr val="00B0F0"/>
                </a:solidFill>
              </a:rPr>
              <a:t>characterization data lookup tables</a:t>
            </a:r>
            <a:r>
              <a:rPr lang="zh-CN" altLang="en-US" dirty="0">
                <a:effectLst/>
                <a:latin typeface="Arial" panose="020B0604020202020204" pitchFamily="34" charset="0"/>
              </a:rPr>
              <a:t>的函数来写</a:t>
            </a:r>
            <a:r>
              <a:rPr lang="en-US" altLang="zh-CN" dirty="0"/>
              <a:t> sizing procedures.</a:t>
            </a:r>
          </a:p>
          <a:p>
            <a:endParaRPr lang="en-US" altLang="zh-CN" dirty="0"/>
          </a:p>
          <a:p>
            <a:r>
              <a:rPr lang="en-US" altLang="zh-CN" dirty="0">
                <a:solidFill>
                  <a:srgbClr val="FF0000"/>
                </a:solidFill>
              </a:rPr>
              <a:t>Characterization data lookup tables</a:t>
            </a:r>
            <a:r>
              <a:rPr lang="zh-CN" altLang="en-US" dirty="0">
                <a:solidFill>
                  <a:srgbClr val="FF0000"/>
                </a:solidFill>
              </a:rPr>
              <a:t>从何而来？</a:t>
            </a:r>
            <a:endParaRPr lang="en-US" altLang="zh-CN" dirty="0">
              <a:solidFill>
                <a:srgbClr val="FF0000"/>
              </a:solidFill>
            </a:endParaRPr>
          </a:p>
          <a:p>
            <a:endParaRPr lang="en-US" altLang="zh-CN" dirty="0"/>
          </a:p>
          <a:p>
            <a:r>
              <a:rPr lang="en-US" altLang="zh-CN" dirty="0"/>
              <a:t>For example, the g</a:t>
            </a:r>
            <a:r>
              <a:rPr lang="en-US" altLang="zh-CN" baseline="-25000" dirty="0"/>
              <a:t>m</a:t>
            </a:r>
            <a:r>
              <a:rPr lang="en-US" altLang="zh-CN" dirty="0"/>
              <a:t>/I</a:t>
            </a:r>
            <a:r>
              <a:rPr lang="en-US" altLang="zh-CN" baseline="-25000" dirty="0"/>
              <a:t>d</a:t>
            </a:r>
            <a:r>
              <a:rPr lang="en-US" altLang="zh-CN" dirty="0"/>
              <a:t> sizing methodology commonly used to design analog circuits such as amplifiers, requires the ratio of the small-signal transconductance to drain current </a:t>
            </a:r>
            <a:r>
              <a:rPr lang="en-US" altLang="zh-CN" dirty="0">
                <a:solidFill>
                  <a:srgbClr val="00B0F0"/>
                </a:solidFill>
              </a:rPr>
              <a:t>as a function of device sizing and bias voltages</a:t>
            </a:r>
            <a:r>
              <a:rPr lang="en-US" altLang="zh-CN" dirty="0"/>
              <a:t>.</a:t>
            </a:r>
            <a:r>
              <a:rPr lang="zh-CN" altLang="en-US" dirty="0"/>
              <a:t>（要</a:t>
            </a:r>
            <a:r>
              <a:rPr lang="zh-CN" altLang="en-US" dirty="0">
                <a:effectLst/>
                <a:latin typeface="Arial" panose="020B0604020202020204" pitchFamily="34" charset="0"/>
              </a:rPr>
              <a:t>求小信号跨导与漏电流的比率作为器件尺寸和偏置电压的函数</a:t>
            </a:r>
            <a:r>
              <a:rPr lang="zh-CN" altLang="en-US" dirty="0"/>
              <a:t>）</a:t>
            </a:r>
            <a:endParaRPr lang="en-US" altLang="zh-CN" dirty="0"/>
          </a:p>
          <a:p>
            <a:r>
              <a:rPr lang="en-US" altLang="zh-CN" dirty="0"/>
              <a:t>The characterization helper class for transistors builds and maintains a </a:t>
            </a:r>
            <a:r>
              <a:rPr lang="en-US" altLang="zh-CN" dirty="0">
                <a:solidFill>
                  <a:srgbClr val="FF0000"/>
                </a:solidFill>
              </a:rPr>
              <a:t>lookup table</a:t>
            </a:r>
            <a:r>
              <a:rPr lang="zh-CN" altLang="en-US" dirty="0"/>
              <a:t>（构</a:t>
            </a:r>
            <a:r>
              <a:rPr lang="zh-CN" altLang="en-US" dirty="0">
                <a:effectLst/>
                <a:latin typeface="Arial" panose="020B0604020202020204" pitchFamily="34" charset="0"/>
              </a:rPr>
              <a:t>建并维护一个查找表</a:t>
            </a:r>
            <a:r>
              <a:rPr lang="en-US" altLang="zh-CN" dirty="0">
                <a:effectLst/>
                <a:latin typeface="Arial" panose="020B0604020202020204" pitchFamily="34" charset="0"/>
              </a:rPr>
              <a:t>:</a:t>
            </a:r>
            <a:r>
              <a:rPr lang="zh-CN" altLang="en-US" dirty="0">
                <a:effectLst/>
                <a:latin typeface="Arial" panose="020B0604020202020204" pitchFamily="34" charset="0"/>
              </a:rPr>
              <a:t>其中包含不同偏差条件、通道长度、通道宽度、过程角和温度的小信号参数。</a:t>
            </a:r>
            <a:r>
              <a:rPr lang="en-US" altLang="zh-CN" dirty="0">
                <a:effectLst/>
                <a:latin typeface="Arial" panose="020B0604020202020204" pitchFamily="34" charset="0"/>
              </a:rPr>
              <a:t>)</a:t>
            </a:r>
          </a:p>
          <a:p>
            <a:r>
              <a:rPr lang="en-US" altLang="zh-CN" dirty="0"/>
              <a:t>The class includes </a:t>
            </a:r>
            <a:r>
              <a:rPr lang="en-US" altLang="zh-CN" dirty="0">
                <a:solidFill>
                  <a:srgbClr val="00B0F0"/>
                </a:solidFill>
              </a:rPr>
              <a:t>a </a:t>
            </a:r>
            <a:r>
              <a:rPr lang="en-US" altLang="zh-CN" dirty="0" err="1">
                <a:solidFill>
                  <a:srgbClr val="00B0F0"/>
                </a:solidFill>
              </a:rPr>
              <a:t>size_for</a:t>
            </a:r>
            <a:r>
              <a:rPr lang="en-US" altLang="zh-CN" dirty="0">
                <a:solidFill>
                  <a:srgbClr val="00B0F0"/>
                </a:solidFill>
              </a:rPr>
              <a:t>() function </a:t>
            </a:r>
            <a:r>
              <a:rPr lang="en-US" altLang="zh-CN" dirty="0"/>
              <a:t>that allows the designer to set the device width based on the desired g</a:t>
            </a:r>
            <a:r>
              <a:rPr lang="en-US" altLang="zh-CN" baseline="-25000" dirty="0"/>
              <a:t>m</a:t>
            </a:r>
            <a:r>
              <a:rPr lang="en-US" altLang="zh-CN" dirty="0"/>
              <a:t>/I</a:t>
            </a:r>
            <a:r>
              <a:rPr lang="en-US" altLang="zh-CN" baseline="-25000" dirty="0"/>
              <a:t>d</a:t>
            </a:r>
            <a:r>
              <a:rPr lang="en-US" altLang="zh-CN" dirty="0"/>
              <a:t> (</a:t>
            </a:r>
            <a:r>
              <a:rPr lang="zh-CN" altLang="en-US" dirty="0">
                <a:effectLst/>
                <a:latin typeface="Arial" panose="020B0604020202020204" pitchFamily="34" charset="0"/>
              </a:rPr>
              <a:t>允许设计者基于所期望的</a:t>
            </a:r>
            <a:r>
              <a:rPr lang="en-US" altLang="zh-CN" dirty="0"/>
              <a:t>g</a:t>
            </a:r>
            <a:r>
              <a:rPr lang="en-US" altLang="zh-CN" baseline="-25000" dirty="0"/>
              <a:t>m</a:t>
            </a:r>
            <a:r>
              <a:rPr lang="en-US" altLang="zh-CN" dirty="0"/>
              <a:t>/I</a:t>
            </a:r>
            <a:r>
              <a:rPr lang="en-US" altLang="zh-CN" baseline="-25000" dirty="0"/>
              <a:t>d</a:t>
            </a:r>
            <a:r>
              <a:rPr lang="zh-CN" altLang="en-US" dirty="0">
                <a:effectLst/>
                <a:latin typeface="Arial" panose="020B0604020202020204" pitchFamily="34" charset="0"/>
              </a:rPr>
              <a:t>设置</a:t>
            </a:r>
            <a:r>
              <a:rPr lang="en-US" altLang="zh-CN" dirty="0"/>
              <a:t>device width)</a:t>
            </a:r>
          </a:p>
        </p:txBody>
      </p:sp>
    </p:spTree>
    <p:extLst>
      <p:ext uri="{BB962C8B-B14F-4D97-AF65-F5344CB8AC3E}">
        <p14:creationId xmlns:p14="http://schemas.microsoft.com/office/powerpoint/2010/main" val="2245493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6CB9CA5-E8DA-490C-8404-9298AE1042D4}"/>
              </a:ext>
            </a:extLst>
          </p:cNvPr>
          <p:cNvSpPr>
            <a:spLocks noGrp="1"/>
          </p:cNvSpPr>
          <p:nvPr>
            <p:ph type="title"/>
          </p:nvPr>
        </p:nvSpPr>
        <p:spPr/>
        <p:txBody>
          <a:bodyPr/>
          <a:lstStyle/>
          <a:p>
            <a:r>
              <a:rPr lang="en-US" altLang="zh-CN" dirty="0"/>
              <a:t>HELPER CLASSES</a:t>
            </a:r>
            <a:endParaRPr lang="zh-CN" altLang="en-US" dirty="0"/>
          </a:p>
        </p:txBody>
      </p:sp>
      <p:sp>
        <p:nvSpPr>
          <p:cNvPr id="4" name="灯片编号占位符 3">
            <a:extLst>
              <a:ext uri="{FF2B5EF4-FFF2-40B4-BE49-F238E27FC236}">
                <a16:creationId xmlns:a16="http://schemas.microsoft.com/office/drawing/2014/main" id="{EA0E1279-9F15-428B-85ED-DECD6C1B6D05}"/>
              </a:ext>
            </a:extLst>
          </p:cNvPr>
          <p:cNvSpPr>
            <a:spLocks noGrp="1"/>
          </p:cNvSpPr>
          <p:nvPr>
            <p:ph type="sldNum" sz="quarter" idx="12"/>
          </p:nvPr>
        </p:nvSpPr>
        <p:spPr/>
        <p:txBody>
          <a:bodyPr/>
          <a:lstStyle/>
          <a:p>
            <a:pPr>
              <a:defRPr/>
            </a:pPr>
            <a:fld id="{5F2A2E64-0435-4335-8CCE-EE46D16D8B12}" type="slidenum">
              <a:rPr lang="zh-CN" altLang="en-US" smtClean="0"/>
              <a:t>16</a:t>
            </a:fld>
            <a:endParaRPr lang="zh-CN" altLang="en-US"/>
          </a:p>
        </p:txBody>
      </p:sp>
      <p:sp>
        <p:nvSpPr>
          <p:cNvPr id="6" name="文本框 5">
            <a:extLst>
              <a:ext uri="{FF2B5EF4-FFF2-40B4-BE49-F238E27FC236}">
                <a16:creationId xmlns:a16="http://schemas.microsoft.com/office/drawing/2014/main" id="{CE7B2ADE-EFB3-4BB7-A472-190F82C9E6EE}"/>
              </a:ext>
            </a:extLst>
          </p:cNvPr>
          <p:cNvSpPr txBox="1"/>
          <p:nvPr/>
        </p:nvSpPr>
        <p:spPr>
          <a:xfrm>
            <a:off x="251520" y="980728"/>
            <a:ext cx="7992888" cy="4247317"/>
          </a:xfrm>
          <a:prstGeom prst="rect">
            <a:avLst/>
          </a:prstGeom>
          <a:noFill/>
        </p:spPr>
        <p:txBody>
          <a:bodyPr wrap="square">
            <a:spAutoFit/>
          </a:bodyPr>
          <a:lstStyle/>
          <a:p>
            <a:r>
              <a:rPr lang="zh-CN" altLang="en-US" dirty="0"/>
              <a:t>Variable Structure and Array</a:t>
            </a:r>
            <a:r>
              <a:rPr lang="en-US" altLang="zh-CN" dirty="0"/>
              <a:t>:</a:t>
            </a:r>
            <a:r>
              <a:rPr lang="zh-CN" altLang="en-US" dirty="0"/>
              <a:t>（可变结构和数组）</a:t>
            </a:r>
            <a:endParaRPr lang="en-US" altLang="zh-CN" dirty="0"/>
          </a:p>
          <a:p>
            <a:r>
              <a:rPr lang="en-US" altLang="zh-CN" dirty="0"/>
              <a:t>Although BAG generators typically have netlists with fixed structures, some types of circuits </a:t>
            </a:r>
            <a:r>
              <a:rPr lang="en-US" altLang="zh-CN" dirty="0">
                <a:solidFill>
                  <a:srgbClr val="FF0000"/>
                </a:solidFill>
              </a:rPr>
              <a:t>have netlists that vary in a predictable manner based on their input specifications.</a:t>
            </a:r>
            <a:r>
              <a:rPr lang="zh-CN" altLang="en-US" dirty="0"/>
              <a:t>（基于</a:t>
            </a:r>
            <a:r>
              <a:rPr lang="zh-CN" altLang="en-US" dirty="0">
                <a:effectLst/>
                <a:latin typeface="Arial" panose="020B0604020202020204" pitchFamily="34" charset="0"/>
              </a:rPr>
              <a:t>输入</a:t>
            </a:r>
            <a:r>
              <a:rPr lang="en-US" altLang="zh-CN" dirty="0">
                <a:effectLst/>
                <a:latin typeface="Arial" panose="020B0604020202020204" pitchFamily="34" charset="0"/>
              </a:rPr>
              <a:t>spec</a:t>
            </a:r>
            <a:r>
              <a:rPr lang="zh-CN" altLang="en-US" dirty="0">
                <a:effectLst/>
                <a:latin typeface="Arial" panose="020B0604020202020204" pitchFamily="34" charset="0"/>
              </a:rPr>
              <a:t>以一种可预测的方式变化的网表</a:t>
            </a:r>
            <a:r>
              <a:rPr lang="zh-CN" altLang="en-US" dirty="0"/>
              <a:t>）</a:t>
            </a:r>
            <a:endParaRPr lang="en-US" altLang="zh-CN" dirty="0"/>
          </a:p>
          <a:p>
            <a:r>
              <a:rPr lang="zh-CN" altLang="en-US" dirty="0"/>
              <a:t>换句话说：</a:t>
            </a:r>
            <a:r>
              <a:rPr lang="en-US" altLang="zh-CN" dirty="0">
                <a:solidFill>
                  <a:srgbClr val="FF0000"/>
                </a:solidFill>
              </a:rPr>
              <a:t> </a:t>
            </a:r>
            <a:r>
              <a:rPr lang="zh-CN" altLang="en-US" dirty="0">
                <a:solidFill>
                  <a:srgbClr val="FF0000"/>
                </a:solidFill>
              </a:rPr>
              <a:t>有些类型的电路的</a:t>
            </a:r>
            <a:r>
              <a:rPr lang="en-US" altLang="zh-CN" dirty="0">
                <a:solidFill>
                  <a:srgbClr val="FF0000"/>
                </a:solidFill>
              </a:rPr>
              <a:t>netlists</a:t>
            </a:r>
            <a:r>
              <a:rPr lang="zh-CN" altLang="en-US" dirty="0">
                <a:solidFill>
                  <a:srgbClr val="FF0000"/>
                </a:solidFill>
              </a:rPr>
              <a:t>结构可变</a:t>
            </a:r>
            <a:endParaRPr lang="en-US" altLang="zh-CN" dirty="0">
              <a:solidFill>
                <a:srgbClr val="FF0000"/>
              </a:solidFill>
            </a:endParaRPr>
          </a:p>
          <a:p>
            <a:endParaRPr lang="en-US" altLang="zh-CN" dirty="0">
              <a:solidFill>
                <a:srgbClr val="FF0000"/>
              </a:solidFill>
            </a:endParaRPr>
          </a:p>
          <a:p>
            <a:r>
              <a:rPr lang="en-US" altLang="zh-CN" dirty="0"/>
              <a:t>BAG supports common variable structure generators, including arrays</a:t>
            </a:r>
            <a:r>
              <a:rPr lang="en-US" altLang="zh-CN" dirty="0">
                <a:solidFill>
                  <a:srgbClr val="FF0000"/>
                </a:solidFill>
              </a:rPr>
              <a:t> and </a:t>
            </a:r>
            <a:r>
              <a:rPr lang="en-US" altLang="zh-CN" dirty="0"/>
              <a:t>trees(BAG</a:t>
            </a:r>
            <a:r>
              <a:rPr lang="zh-CN" altLang="en-US" dirty="0">
                <a:effectLst/>
                <a:latin typeface="Arial" panose="020B0604020202020204" pitchFamily="34" charset="0"/>
              </a:rPr>
              <a:t>支持常见的可变结构生成器，包括数组和树</a:t>
            </a:r>
            <a:r>
              <a:rPr lang="en-US" altLang="zh-CN" dirty="0"/>
              <a:t>)</a:t>
            </a:r>
            <a:r>
              <a:rPr lang="zh-CN" altLang="en-US" dirty="0"/>
              <a:t>，</a:t>
            </a:r>
            <a:r>
              <a:rPr lang="en-US" altLang="zh-CN" dirty="0"/>
              <a:t>with a </a:t>
            </a:r>
            <a:r>
              <a:rPr lang="en-US" altLang="zh-CN" dirty="0">
                <a:solidFill>
                  <a:srgbClr val="00B0F0"/>
                </a:solidFill>
              </a:rPr>
              <a:t>BAG Array class</a:t>
            </a:r>
            <a:r>
              <a:rPr lang="en-US" altLang="zh-CN" dirty="0"/>
              <a:t> that can procedurally create the circuit schematic structure using the base </a:t>
            </a:r>
            <a:r>
              <a:rPr lang="en-US" altLang="zh-CN" dirty="0" err="1"/>
              <a:t>subelements</a:t>
            </a:r>
            <a:r>
              <a:rPr lang="en-US" altLang="zh-CN" dirty="0"/>
              <a:t> of the structure and a simple specification of the pattern</a:t>
            </a:r>
          </a:p>
          <a:p>
            <a:r>
              <a:rPr lang="en-US" altLang="zh-CN" dirty="0">
                <a:effectLst/>
                <a:latin typeface="Arial" panose="020B0604020202020204" pitchFamily="34" charset="0"/>
              </a:rPr>
              <a:t>(</a:t>
            </a:r>
            <a:r>
              <a:rPr lang="en-US" altLang="zh-CN" dirty="0">
                <a:solidFill>
                  <a:srgbClr val="00B0F0"/>
                </a:solidFill>
              </a:rPr>
              <a:t>BAG Array class:</a:t>
            </a:r>
            <a:r>
              <a:rPr lang="zh-CN" altLang="en-US" dirty="0">
                <a:effectLst/>
                <a:latin typeface="Arial" panose="020B0604020202020204" pitchFamily="34" charset="0"/>
              </a:rPr>
              <a:t>可以使用基本结构的子元件和一个简单的图案</a:t>
            </a:r>
            <a:r>
              <a:rPr lang="en-US" altLang="zh-CN" dirty="0">
                <a:effectLst/>
                <a:latin typeface="Arial" panose="020B0604020202020204" pitchFamily="34" charset="0"/>
              </a:rPr>
              <a:t>spec</a:t>
            </a:r>
            <a:r>
              <a:rPr lang="zh-CN" altLang="en-US" dirty="0">
                <a:effectLst/>
                <a:latin typeface="Arial" panose="020B0604020202020204" pitchFamily="34" charset="0"/>
              </a:rPr>
              <a:t>程序地创建电路原理图结构</a:t>
            </a:r>
            <a:r>
              <a:rPr lang="en-US" altLang="zh-CN" dirty="0">
                <a:effectLst/>
                <a:latin typeface="Arial" panose="020B0604020202020204" pitchFamily="34" charset="0"/>
              </a:rPr>
              <a:t>)</a:t>
            </a:r>
          </a:p>
          <a:p>
            <a:endParaRPr lang="en-US" altLang="zh-CN" dirty="0"/>
          </a:p>
          <a:p>
            <a:r>
              <a:rPr lang="en-US" altLang="zh-CN" dirty="0">
                <a:effectLst/>
                <a:latin typeface="Arial" panose="020B0604020202020204" pitchFamily="34" charset="0"/>
              </a:rPr>
              <a:t>BAG also includes an Array layout style to simplify the creation of </a:t>
            </a:r>
            <a:r>
              <a:rPr lang="en-US" altLang="zh-CN" dirty="0" err="1">
                <a:effectLst/>
                <a:latin typeface="Arial" panose="020B0604020202020204" pitchFamily="34" charset="0"/>
              </a:rPr>
              <a:t>PyCells</a:t>
            </a:r>
            <a:r>
              <a:rPr lang="en-US" altLang="zh-CN" dirty="0">
                <a:effectLst/>
                <a:latin typeface="Arial" panose="020B0604020202020204" pitchFamily="34" charset="0"/>
              </a:rPr>
              <a:t> </a:t>
            </a:r>
          </a:p>
          <a:p>
            <a:r>
              <a:rPr lang="en-US" altLang="zh-CN" dirty="0">
                <a:effectLst/>
                <a:latin typeface="Arial" panose="020B0604020202020204" pitchFamily="34" charset="0"/>
              </a:rPr>
              <a:t>layout style</a:t>
            </a:r>
            <a:r>
              <a:rPr lang="zh-CN" altLang="en-US" dirty="0">
                <a:effectLst/>
                <a:latin typeface="Arial" panose="020B0604020202020204" pitchFamily="34" charset="0"/>
              </a:rPr>
              <a:t>平面图如下</a:t>
            </a:r>
            <a:r>
              <a:rPr lang="en-US" altLang="zh-CN" dirty="0">
                <a:effectLst/>
                <a:latin typeface="Arial" panose="020B0604020202020204" pitchFamily="34" charset="0"/>
              </a:rPr>
              <a:t>:</a:t>
            </a:r>
            <a:r>
              <a:rPr lang="zh-CN" altLang="en-US" dirty="0">
                <a:effectLst/>
                <a:latin typeface="Arial" panose="020B0604020202020204" pitchFamily="34" charset="0"/>
              </a:rPr>
              <a:t>（</a:t>
            </a:r>
            <a:r>
              <a:rPr lang="zh-CN" altLang="en-US" dirty="0">
                <a:solidFill>
                  <a:srgbClr val="FF0000"/>
                </a:solidFill>
                <a:effectLst/>
                <a:latin typeface="Arial" panose="020B0604020202020204" pitchFamily="34" charset="0"/>
              </a:rPr>
              <a:t>？</a:t>
            </a:r>
            <a:r>
              <a:rPr lang="zh-CN" altLang="en-US" dirty="0">
                <a:effectLst/>
                <a:latin typeface="Arial" panose="020B0604020202020204" pitchFamily="34" charset="0"/>
              </a:rPr>
              <a:t>）</a:t>
            </a:r>
            <a:endParaRPr lang="en-US" altLang="zh-CN" dirty="0"/>
          </a:p>
        </p:txBody>
      </p:sp>
      <p:pic>
        <p:nvPicPr>
          <p:cNvPr id="8" name="图片 7">
            <a:extLst>
              <a:ext uri="{FF2B5EF4-FFF2-40B4-BE49-F238E27FC236}">
                <a16:creationId xmlns:a16="http://schemas.microsoft.com/office/drawing/2014/main" id="{305D6852-AE47-4350-AB86-517C7FA2D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192789"/>
            <a:ext cx="2200275" cy="1636291"/>
          </a:xfrm>
          <a:prstGeom prst="rect">
            <a:avLst/>
          </a:prstGeom>
        </p:spPr>
      </p:pic>
      <p:sp>
        <p:nvSpPr>
          <p:cNvPr id="9" name="文本框 8">
            <a:extLst>
              <a:ext uri="{FF2B5EF4-FFF2-40B4-BE49-F238E27FC236}">
                <a16:creationId xmlns:a16="http://schemas.microsoft.com/office/drawing/2014/main" id="{68825ABB-2180-4D81-8798-23D2F02A91AF}"/>
              </a:ext>
            </a:extLst>
          </p:cNvPr>
          <p:cNvSpPr txBox="1"/>
          <p:nvPr/>
        </p:nvSpPr>
        <p:spPr>
          <a:xfrm>
            <a:off x="2699792" y="5301208"/>
            <a:ext cx="5328592" cy="1477328"/>
          </a:xfrm>
          <a:prstGeom prst="rect">
            <a:avLst/>
          </a:prstGeom>
          <a:noFill/>
        </p:spPr>
        <p:txBody>
          <a:bodyPr wrap="square" rtlCol="0">
            <a:spAutoFit/>
          </a:bodyPr>
          <a:lstStyle/>
          <a:p>
            <a:pPr algn="just"/>
            <a:r>
              <a:rPr lang="en-US" altLang="zh-CN" dirty="0">
                <a:effectLst/>
                <a:latin typeface="Arial" panose="020B0604020202020204" pitchFamily="34" charset="0"/>
              </a:rPr>
              <a:t>an array of unit cells</a:t>
            </a:r>
            <a:r>
              <a:rPr lang="zh-CN" altLang="en-US" dirty="0">
                <a:effectLst/>
                <a:latin typeface="Arial" panose="020B0604020202020204" pitchFamily="34" charset="0"/>
              </a:rPr>
              <a:t>使用共同质心</a:t>
            </a:r>
            <a:r>
              <a:rPr lang="en-US" altLang="zh-CN" dirty="0">
                <a:effectLst/>
                <a:latin typeface="Arial" panose="020B0604020202020204" pitchFamily="34" charset="0"/>
              </a:rPr>
              <a:t>(</a:t>
            </a:r>
            <a:r>
              <a:rPr lang="zh-CN" altLang="en-US" dirty="0">
                <a:effectLst/>
                <a:latin typeface="Arial" panose="020B0604020202020204" pitchFamily="34" charset="0"/>
              </a:rPr>
              <a:t>或其他</a:t>
            </a:r>
            <a:r>
              <a:rPr lang="en-US" altLang="zh-CN" dirty="0">
                <a:effectLst/>
                <a:latin typeface="Arial" panose="020B0604020202020204" pitchFamily="34" charset="0"/>
              </a:rPr>
              <a:t>)</a:t>
            </a:r>
            <a:r>
              <a:rPr lang="zh-CN" altLang="en-US" dirty="0">
                <a:effectLst/>
                <a:latin typeface="Arial" panose="020B0604020202020204" pitchFamily="34" charset="0"/>
              </a:rPr>
              <a:t>模式连接，并由虚拟</a:t>
            </a:r>
            <a:r>
              <a:rPr lang="en-US" altLang="zh-CN" dirty="0">
                <a:effectLst/>
                <a:latin typeface="Arial" panose="020B0604020202020204" pitchFamily="34" charset="0"/>
              </a:rPr>
              <a:t>unit cells</a:t>
            </a:r>
            <a:r>
              <a:rPr lang="zh-CN" altLang="en-US" dirty="0">
                <a:effectLst/>
                <a:latin typeface="Arial" panose="020B0604020202020204" pitchFamily="34" charset="0"/>
              </a:rPr>
              <a:t>包围。 </a:t>
            </a:r>
            <a:r>
              <a:rPr lang="en-US" altLang="zh-CN" dirty="0">
                <a:effectLst/>
                <a:latin typeface="Arial" panose="020B0604020202020204" pitchFamily="34" charset="0"/>
              </a:rPr>
              <a:t>Array layout style</a:t>
            </a:r>
            <a:r>
              <a:rPr lang="zh-CN" altLang="en-US" dirty="0">
                <a:effectLst/>
                <a:latin typeface="Arial" panose="020B0604020202020204" pitchFamily="34" charset="0"/>
              </a:rPr>
              <a:t>允许设计者参数化单元格的数量</a:t>
            </a:r>
            <a:r>
              <a:rPr lang="en-US" altLang="zh-CN" dirty="0">
                <a:effectLst/>
                <a:latin typeface="Arial" panose="020B0604020202020204" pitchFamily="34" charset="0"/>
              </a:rPr>
              <a:t>(</a:t>
            </a:r>
            <a:r>
              <a:rPr lang="zh-CN" altLang="en-US" dirty="0">
                <a:effectLst/>
                <a:latin typeface="Arial" panose="020B0604020202020204" pitchFamily="34" charset="0"/>
              </a:rPr>
              <a:t>或位的数量</a:t>
            </a:r>
            <a:r>
              <a:rPr lang="en-US" altLang="zh-CN" dirty="0">
                <a:effectLst/>
                <a:latin typeface="Arial" panose="020B0604020202020204" pitchFamily="34" charset="0"/>
              </a:rPr>
              <a:t>)</a:t>
            </a:r>
            <a:r>
              <a:rPr lang="zh-CN" altLang="en-US" dirty="0">
                <a:effectLst/>
                <a:latin typeface="Arial" panose="020B0604020202020204" pitchFamily="34" charset="0"/>
              </a:rPr>
              <a:t>、布局模式、相邻单元格的对称性以及虚拟单元格的行数。它还包括帮助将信号</a:t>
            </a:r>
            <a:r>
              <a:rPr lang="en-US" altLang="zh-CN" dirty="0">
                <a:effectLst/>
                <a:latin typeface="Arial" panose="020B0604020202020204" pitchFamily="34" charset="0"/>
              </a:rPr>
              <a:t>route</a:t>
            </a:r>
            <a:r>
              <a:rPr lang="zh-CN" altLang="en-US" dirty="0">
                <a:effectLst/>
                <a:latin typeface="Arial" panose="020B0604020202020204" pitchFamily="34" charset="0"/>
              </a:rPr>
              <a:t>到数组边缘的函数。</a:t>
            </a:r>
          </a:p>
        </p:txBody>
      </p:sp>
    </p:spTree>
    <p:extLst>
      <p:ext uri="{BB962C8B-B14F-4D97-AF65-F5344CB8AC3E}">
        <p14:creationId xmlns:p14="http://schemas.microsoft.com/office/powerpoint/2010/main" val="4273625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D419D43-0163-4104-88ED-90CED0997C59}"/>
              </a:ext>
            </a:extLst>
          </p:cNvPr>
          <p:cNvSpPr>
            <a:spLocks noGrp="1"/>
          </p:cNvSpPr>
          <p:nvPr>
            <p:ph type="title"/>
          </p:nvPr>
        </p:nvSpPr>
        <p:spPr/>
        <p:txBody>
          <a:bodyPr/>
          <a:lstStyle/>
          <a:p>
            <a:r>
              <a:rPr lang="en-US" altLang="zh-CN" dirty="0"/>
              <a:t>HELPER CLASSES</a:t>
            </a:r>
            <a:endParaRPr lang="zh-CN" altLang="en-US" dirty="0"/>
          </a:p>
        </p:txBody>
      </p:sp>
      <p:sp>
        <p:nvSpPr>
          <p:cNvPr id="4" name="灯片编号占位符 3">
            <a:extLst>
              <a:ext uri="{FF2B5EF4-FFF2-40B4-BE49-F238E27FC236}">
                <a16:creationId xmlns:a16="http://schemas.microsoft.com/office/drawing/2014/main" id="{D79F99CD-4D40-43BF-BF0D-EBFA4C94DFAF}"/>
              </a:ext>
            </a:extLst>
          </p:cNvPr>
          <p:cNvSpPr>
            <a:spLocks noGrp="1"/>
          </p:cNvSpPr>
          <p:nvPr>
            <p:ph type="sldNum" sz="quarter" idx="12"/>
          </p:nvPr>
        </p:nvSpPr>
        <p:spPr/>
        <p:txBody>
          <a:bodyPr/>
          <a:lstStyle/>
          <a:p>
            <a:pPr>
              <a:defRPr/>
            </a:pPr>
            <a:fld id="{5F2A2E64-0435-4335-8CCE-EE46D16D8B12}" type="slidenum">
              <a:rPr lang="zh-CN" altLang="en-US" smtClean="0"/>
              <a:t>17</a:t>
            </a:fld>
            <a:endParaRPr lang="zh-CN" altLang="en-US"/>
          </a:p>
        </p:txBody>
      </p:sp>
      <p:sp>
        <p:nvSpPr>
          <p:cNvPr id="5" name="文本框 4">
            <a:extLst>
              <a:ext uri="{FF2B5EF4-FFF2-40B4-BE49-F238E27FC236}">
                <a16:creationId xmlns:a16="http://schemas.microsoft.com/office/drawing/2014/main" id="{1660E567-B33F-42D5-862E-F288C88AB19B}"/>
              </a:ext>
            </a:extLst>
          </p:cNvPr>
          <p:cNvSpPr txBox="1"/>
          <p:nvPr/>
        </p:nvSpPr>
        <p:spPr>
          <a:xfrm>
            <a:off x="251520" y="980728"/>
            <a:ext cx="8064896" cy="1754326"/>
          </a:xfrm>
          <a:prstGeom prst="rect">
            <a:avLst/>
          </a:prstGeom>
          <a:noFill/>
        </p:spPr>
        <p:txBody>
          <a:bodyPr wrap="square" rtlCol="0">
            <a:spAutoFit/>
          </a:bodyPr>
          <a:lstStyle/>
          <a:p>
            <a:r>
              <a:rPr lang="en-US" altLang="zh-CN" dirty="0"/>
              <a:t>Standard Cells, Rows, and Blocks</a:t>
            </a:r>
            <a:r>
              <a:rPr lang="zh-CN" altLang="en-US" dirty="0"/>
              <a:t>：</a:t>
            </a:r>
            <a:endParaRPr lang="en-US" altLang="zh-CN" dirty="0"/>
          </a:p>
          <a:p>
            <a:r>
              <a:rPr lang="en-US" altLang="zh-CN" dirty="0"/>
              <a:t>Standard Cell </a:t>
            </a:r>
            <a:r>
              <a:rPr lang="zh-CN" altLang="en-US" dirty="0">
                <a:effectLst/>
                <a:latin typeface="Arial" panose="020B0604020202020204" pitchFamily="34" charset="0"/>
              </a:rPr>
              <a:t>用于实现</a:t>
            </a:r>
            <a:r>
              <a:rPr lang="en-US" altLang="zh-CN" dirty="0">
                <a:solidFill>
                  <a:schemeClr val="accent1"/>
                </a:solidFill>
                <a:effectLst/>
                <a:latin typeface="Arial" panose="020B0604020202020204" pitchFamily="34" charset="0"/>
              </a:rPr>
              <a:t>leaf  cells</a:t>
            </a:r>
            <a:r>
              <a:rPr lang="zh-CN" altLang="en-US" dirty="0">
                <a:effectLst/>
                <a:latin typeface="Arial" panose="020B0604020202020204" pitchFamily="34" charset="0"/>
              </a:rPr>
              <a:t>：</a:t>
            </a:r>
            <a:r>
              <a:rPr lang="en-US" altLang="zh-CN" dirty="0">
                <a:effectLst/>
                <a:latin typeface="Arial" panose="020B0604020202020204" pitchFamily="34" charset="0"/>
              </a:rPr>
              <a:t> </a:t>
            </a:r>
            <a:r>
              <a:rPr lang="zh-CN" altLang="en-US" dirty="0">
                <a:effectLst/>
                <a:latin typeface="Arial" panose="020B0604020202020204" pitchFamily="34" charset="0"/>
              </a:rPr>
              <a:t>完全由基本元件构建的单元（如下图</a:t>
            </a:r>
            <a:r>
              <a:rPr lang="en-US" altLang="zh-CN" dirty="0">
                <a:effectLst/>
                <a:latin typeface="Arial" panose="020B0604020202020204" pitchFamily="34" charset="0"/>
              </a:rPr>
              <a:t>a</a:t>
            </a:r>
            <a:r>
              <a:rPr lang="zh-CN" altLang="en-US" dirty="0">
                <a:effectLst/>
                <a:latin typeface="Arial" panose="020B0604020202020204" pitchFamily="34" charset="0"/>
              </a:rPr>
              <a:t>中的简单放大器） 。所有</a:t>
            </a:r>
            <a:r>
              <a:rPr lang="en-US" altLang="zh-CN" dirty="0"/>
              <a:t>Standard Cell</a:t>
            </a:r>
            <a:r>
              <a:rPr lang="zh-CN" altLang="en-US" dirty="0">
                <a:effectLst/>
                <a:latin typeface="Arial" panose="020B0604020202020204" pitchFamily="34" charset="0"/>
              </a:rPr>
              <a:t>都实现为抽象</a:t>
            </a:r>
            <a:r>
              <a:rPr lang="en-US" altLang="zh-CN" dirty="0" err="1">
                <a:effectLst/>
                <a:latin typeface="Arial" panose="020B0604020202020204" pitchFamily="34" charset="0"/>
              </a:rPr>
              <a:t>PyCell</a:t>
            </a:r>
            <a:r>
              <a:rPr lang="zh-CN" altLang="en-US" dirty="0">
                <a:effectLst/>
                <a:latin typeface="Arial" panose="020B0604020202020204" pitchFamily="34" charset="0"/>
              </a:rPr>
              <a:t>类，这些类读取输入的</a:t>
            </a:r>
            <a:r>
              <a:rPr lang="en-US" altLang="zh-CN" dirty="0"/>
              <a:t>schematic</a:t>
            </a:r>
            <a:r>
              <a:rPr lang="zh-CN" altLang="en-US" dirty="0"/>
              <a:t>的</a:t>
            </a:r>
            <a:r>
              <a:rPr lang="zh-CN" altLang="en-US" dirty="0">
                <a:effectLst/>
                <a:latin typeface="Arial" panose="020B0604020202020204" pitchFamily="34" charset="0"/>
              </a:rPr>
              <a:t>数据结构并将其转换为</a:t>
            </a:r>
            <a:r>
              <a:rPr lang="en-US" altLang="zh-CN" dirty="0">
                <a:effectLst/>
                <a:latin typeface="Arial" panose="020B0604020202020204" pitchFamily="34" charset="0"/>
              </a:rPr>
              <a:t>layout</a:t>
            </a:r>
            <a:r>
              <a:rPr lang="zh-CN" altLang="en-US" dirty="0">
                <a:effectLst/>
                <a:latin typeface="Arial" panose="020B0604020202020204" pitchFamily="34" charset="0"/>
              </a:rPr>
              <a:t>。</a:t>
            </a:r>
            <a:endParaRPr lang="en-US" altLang="zh-CN" dirty="0"/>
          </a:p>
          <a:p>
            <a:endParaRPr lang="en-US" altLang="zh-CN" dirty="0">
              <a:effectLst/>
              <a:latin typeface="Arial" panose="020B0604020202020204" pitchFamily="34" charset="0"/>
            </a:endParaRPr>
          </a:p>
          <a:p>
            <a:endParaRPr lang="zh-CN" altLang="en-US" dirty="0"/>
          </a:p>
        </p:txBody>
      </p:sp>
      <p:pic>
        <p:nvPicPr>
          <p:cNvPr id="6" name="图片 5">
            <a:extLst>
              <a:ext uri="{FF2B5EF4-FFF2-40B4-BE49-F238E27FC236}">
                <a16:creationId xmlns:a16="http://schemas.microsoft.com/office/drawing/2014/main" id="{8F91DC88-9811-4470-9326-C7C485EC6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58" y="2204864"/>
            <a:ext cx="838200" cy="3676650"/>
          </a:xfrm>
          <a:prstGeom prst="rect">
            <a:avLst/>
          </a:prstGeom>
        </p:spPr>
      </p:pic>
      <p:pic>
        <p:nvPicPr>
          <p:cNvPr id="8" name="图片 7">
            <a:extLst>
              <a:ext uri="{FF2B5EF4-FFF2-40B4-BE49-F238E27FC236}">
                <a16:creationId xmlns:a16="http://schemas.microsoft.com/office/drawing/2014/main" id="{D52568CC-9FC7-417C-859E-DBC142FF21ED}"/>
              </a:ext>
            </a:extLst>
          </p:cNvPr>
          <p:cNvPicPr>
            <a:picLocks noChangeAspect="1"/>
          </p:cNvPicPr>
          <p:nvPr/>
        </p:nvPicPr>
        <p:blipFill rotWithShape="1">
          <a:blip r:embed="rId3"/>
          <a:srcRect l="4007" t="11093" r="7039" b="3635"/>
          <a:stretch/>
        </p:blipFill>
        <p:spPr>
          <a:xfrm>
            <a:off x="1387860" y="2204864"/>
            <a:ext cx="4163516" cy="2880320"/>
          </a:xfrm>
          <a:prstGeom prst="rect">
            <a:avLst/>
          </a:prstGeom>
        </p:spPr>
      </p:pic>
      <p:sp>
        <p:nvSpPr>
          <p:cNvPr id="11" name="文本框 10">
            <a:extLst>
              <a:ext uri="{FF2B5EF4-FFF2-40B4-BE49-F238E27FC236}">
                <a16:creationId xmlns:a16="http://schemas.microsoft.com/office/drawing/2014/main" id="{CB51D16A-95E0-4928-84B0-9F2F4DC22123}"/>
              </a:ext>
            </a:extLst>
          </p:cNvPr>
          <p:cNvSpPr txBox="1"/>
          <p:nvPr/>
        </p:nvSpPr>
        <p:spPr>
          <a:xfrm>
            <a:off x="5692552" y="2492895"/>
            <a:ext cx="3199928" cy="3970318"/>
          </a:xfrm>
          <a:prstGeom prst="rect">
            <a:avLst/>
          </a:prstGeom>
          <a:noFill/>
        </p:spPr>
        <p:txBody>
          <a:bodyPr wrap="square">
            <a:spAutoFit/>
          </a:bodyPr>
          <a:lstStyle/>
          <a:p>
            <a:r>
              <a:rPr lang="zh-CN" altLang="en-US" dirty="0"/>
              <a:t>定义</a:t>
            </a:r>
            <a:r>
              <a:rPr lang="en-US" altLang="zh-CN" dirty="0"/>
              <a:t>Standard Cell</a:t>
            </a:r>
            <a:r>
              <a:rPr lang="zh-CN" altLang="en-US" dirty="0"/>
              <a:t>的数据结构，如左图所示，由Python字典组成，这些字典提供了关于功率AIL、晶体管设备、单元终端和内部路由网络的层和相对位置的详细信息。</a:t>
            </a:r>
            <a:r>
              <a:rPr lang="zh-CN" altLang="en-US" dirty="0">
                <a:effectLst/>
                <a:latin typeface="Arial" panose="020B0604020202020204" pitchFamily="34" charset="0"/>
              </a:rPr>
              <a:t>对于简单的电路，创建了上述的数据结构足以生成</a:t>
            </a:r>
            <a:r>
              <a:rPr lang="en-US" altLang="zh-CN" dirty="0">
                <a:effectLst/>
                <a:latin typeface="Arial" panose="020B0604020202020204" pitchFamily="34" charset="0"/>
              </a:rPr>
              <a:t>DRC</a:t>
            </a:r>
            <a:r>
              <a:rPr lang="zh-CN" altLang="en-US" dirty="0">
                <a:effectLst/>
                <a:latin typeface="Arial" panose="020B0604020202020204" pitchFamily="34" charset="0"/>
              </a:rPr>
              <a:t>和</a:t>
            </a:r>
            <a:r>
              <a:rPr lang="en-US" altLang="zh-CN" dirty="0">
                <a:effectLst/>
                <a:latin typeface="Arial" panose="020B0604020202020204" pitchFamily="34" charset="0"/>
              </a:rPr>
              <a:t>LVS</a:t>
            </a:r>
            <a:r>
              <a:rPr lang="zh-CN" altLang="en-US" dirty="0">
                <a:effectLst/>
                <a:latin typeface="Arial" panose="020B0604020202020204" pitchFamily="34" charset="0"/>
              </a:rPr>
              <a:t> </a:t>
            </a:r>
            <a:r>
              <a:rPr lang="en-US" altLang="zh-CN" dirty="0">
                <a:effectLst/>
                <a:latin typeface="Arial" panose="020B0604020202020204" pitchFamily="34" charset="0"/>
              </a:rPr>
              <a:t>clean</a:t>
            </a:r>
            <a:r>
              <a:rPr lang="zh-CN" altLang="en-US" dirty="0">
                <a:effectLst/>
                <a:latin typeface="Arial" panose="020B0604020202020204" pitchFamily="34" charset="0"/>
              </a:rPr>
              <a:t>的</a:t>
            </a:r>
            <a:r>
              <a:rPr lang="en-US" altLang="zh-CN" dirty="0">
                <a:effectLst/>
                <a:latin typeface="Arial" panose="020B0604020202020204" pitchFamily="34" charset="0"/>
              </a:rPr>
              <a:t>layout</a:t>
            </a:r>
            <a:r>
              <a:rPr lang="zh-CN" altLang="en-US" dirty="0">
                <a:effectLst/>
                <a:latin typeface="Arial" panose="020B0604020202020204" pitchFamily="34" charset="0"/>
              </a:rPr>
              <a:t>。</a:t>
            </a:r>
            <a:endParaRPr lang="en-US" altLang="zh-CN" dirty="0"/>
          </a:p>
          <a:p>
            <a:r>
              <a:rPr lang="zh-CN" altLang="en-US" dirty="0">
                <a:effectLst/>
                <a:latin typeface="Arial" panose="020B0604020202020204" pitchFamily="34" charset="0"/>
              </a:rPr>
              <a:t>当然对于更复杂的单元，也可以继续扩展或覆盖</a:t>
            </a:r>
            <a:r>
              <a:rPr lang="en-US" altLang="zh-CN" dirty="0"/>
              <a:t>Standard Cell</a:t>
            </a:r>
            <a:r>
              <a:rPr lang="zh-CN" altLang="en-US" dirty="0">
                <a:effectLst/>
                <a:latin typeface="Arial" panose="020B0604020202020204" pitchFamily="34" charset="0"/>
              </a:rPr>
              <a:t>类的功能</a:t>
            </a:r>
            <a:endParaRPr lang="zh-CN" altLang="en-US" dirty="0"/>
          </a:p>
          <a:p>
            <a:endParaRPr lang="en-US" altLang="zh-CN" dirty="0"/>
          </a:p>
          <a:p>
            <a:endParaRPr lang="zh-CN" altLang="en-US" dirty="0"/>
          </a:p>
        </p:txBody>
      </p:sp>
    </p:spTree>
    <p:extLst>
      <p:ext uri="{BB962C8B-B14F-4D97-AF65-F5344CB8AC3E}">
        <p14:creationId xmlns:p14="http://schemas.microsoft.com/office/powerpoint/2010/main" val="2753250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DBA662F-597B-4D3D-875B-74001F573C40}"/>
              </a:ext>
            </a:extLst>
          </p:cNvPr>
          <p:cNvSpPr>
            <a:spLocks noGrp="1"/>
          </p:cNvSpPr>
          <p:nvPr>
            <p:ph type="title"/>
          </p:nvPr>
        </p:nvSpPr>
        <p:spPr/>
        <p:txBody>
          <a:bodyPr/>
          <a:lstStyle/>
          <a:p>
            <a:r>
              <a:rPr lang="en-US" altLang="zh-CN" dirty="0"/>
              <a:t>HELPER CLASSES</a:t>
            </a:r>
            <a:endParaRPr lang="zh-CN" altLang="en-US" dirty="0"/>
          </a:p>
        </p:txBody>
      </p:sp>
      <p:sp>
        <p:nvSpPr>
          <p:cNvPr id="4" name="灯片编号占位符 3">
            <a:extLst>
              <a:ext uri="{FF2B5EF4-FFF2-40B4-BE49-F238E27FC236}">
                <a16:creationId xmlns:a16="http://schemas.microsoft.com/office/drawing/2014/main" id="{012FA19F-5F7D-4CFA-B98B-6255BCA7EBFE}"/>
              </a:ext>
            </a:extLst>
          </p:cNvPr>
          <p:cNvSpPr>
            <a:spLocks noGrp="1"/>
          </p:cNvSpPr>
          <p:nvPr>
            <p:ph type="sldNum" sz="quarter" idx="12"/>
          </p:nvPr>
        </p:nvSpPr>
        <p:spPr/>
        <p:txBody>
          <a:bodyPr/>
          <a:lstStyle/>
          <a:p>
            <a:pPr>
              <a:defRPr/>
            </a:pPr>
            <a:fld id="{5F2A2E64-0435-4335-8CCE-EE46D16D8B12}" type="slidenum">
              <a:rPr lang="zh-CN" altLang="en-US" smtClean="0"/>
              <a:t>18</a:t>
            </a:fld>
            <a:endParaRPr lang="zh-CN" altLang="en-US"/>
          </a:p>
        </p:txBody>
      </p:sp>
      <p:sp>
        <p:nvSpPr>
          <p:cNvPr id="7" name="文本框 6">
            <a:extLst>
              <a:ext uri="{FF2B5EF4-FFF2-40B4-BE49-F238E27FC236}">
                <a16:creationId xmlns:a16="http://schemas.microsoft.com/office/drawing/2014/main" id="{3B2D9E11-EFB8-4BAC-BA9E-409FD817E244}"/>
              </a:ext>
            </a:extLst>
          </p:cNvPr>
          <p:cNvSpPr txBox="1"/>
          <p:nvPr/>
        </p:nvSpPr>
        <p:spPr>
          <a:xfrm>
            <a:off x="179512" y="1124744"/>
            <a:ext cx="7776864" cy="1754326"/>
          </a:xfrm>
          <a:prstGeom prst="rect">
            <a:avLst/>
          </a:prstGeom>
          <a:noFill/>
        </p:spPr>
        <p:txBody>
          <a:bodyPr wrap="square">
            <a:spAutoFit/>
          </a:bodyPr>
          <a:lstStyle/>
          <a:p>
            <a:r>
              <a:rPr lang="zh-CN" altLang="en-US" dirty="0">
                <a:effectLst/>
                <a:latin typeface="Arial" panose="020B0604020202020204" pitchFamily="34" charset="0"/>
              </a:rPr>
              <a:t>如果将多个</a:t>
            </a:r>
            <a:r>
              <a:rPr lang="en-US" altLang="zh-CN" dirty="0"/>
              <a:t>Standard Cell</a:t>
            </a:r>
            <a:r>
              <a:rPr lang="zh-CN" altLang="en-US" dirty="0">
                <a:effectLst/>
                <a:latin typeface="Arial" panose="020B0604020202020204" pitchFamily="34" charset="0"/>
              </a:rPr>
              <a:t>连接在一起，并且互连块仍保持灵活的纵横比，则</a:t>
            </a:r>
            <a:r>
              <a:rPr lang="en-US" altLang="zh-CN" dirty="0">
                <a:effectLst/>
                <a:latin typeface="Arial" panose="020B0604020202020204" pitchFamily="34" charset="0"/>
              </a:rPr>
              <a:t>layout styles</a:t>
            </a:r>
            <a:r>
              <a:rPr lang="zh-CN" altLang="en-US" dirty="0">
                <a:effectLst/>
                <a:latin typeface="Arial" panose="020B0604020202020204" pitchFamily="34" charset="0"/>
              </a:rPr>
              <a:t>（</a:t>
            </a:r>
            <a:r>
              <a:rPr lang="en-US" altLang="zh-CN" dirty="0">
                <a:effectLst/>
                <a:latin typeface="Arial" panose="020B0604020202020204" pitchFamily="34" charset="0"/>
              </a:rPr>
              <a:t>layout</a:t>
            </a:r>
            <a:r>
              <a:rPr lang="zh-CN" altLang="en-US" dirty="0">
                <a:effectLst/>
                <a:latin typeface="Arial" panose="020B0604020202020204" pitchFamily="34" charset="0"/>
              </a:rPr>
              <a:t>相关的</a:t>
            </a:r>
            <a:r>
              <a:rPr lang="en-US" altLang="zh-CN" dirty="0">
                <a:effectLst/>
                <a:latin typeface="Arial" panose="020B0604020202020204" pitchFamily="34" charset="0"/>
              </a:rPr>
              <a:t>helper classes </a:t>
            </a:r>
            <a:r>
              <a:rPr lang="zh-CN" altLang="en-US" dirty="0">
                <a:effectLst/>
                <a:latin typeface="Arial" panose="020B0604020202020204" pitchFamily="34" charset="0"/>
              </a:rPr>
              <a:t>）的优势将得到充分发挥</a:t>
            </a:r>
            <a:endParaRPr lang="en-US" altLang="zh-CN" dirty="0">
              <a:effectLst/>
              <a:latin typeface="Arial" panose="020B0604020202020204" pitchFamily="34" charset="0"/>
            </a:endParaRPr>
          </a:p>
          <a:p>
            <a:r>
              <a:rPr lang="en-US" altLang="zh-CN" dirty="0">
                <a:effectLst/>
                <a:latin typeface="Arial" panose="020B0604020202020204" pitchFamily="34" charset="0"/>
              </a:rPr>
              <a:t>BAG</a:t>
            </a:r>
            <a:r>
              <a:rPr lang="zh-CN" altLang="en-US" dirty="0">
                <a:effectLst/>
                <a:latin typeface="Arial" panose="020B0604020202020204" pitchFamily="34" charset="0"/>
              </a:rPr>
              <a:t>提供了两种</a:t>
            </a:r>
            <a:r>
              <a:rPr lang="en-US" altLang="zh-CN" dirty="0">
                <a:effectLst/>
                <a:latin typeface="Arial" panose="020B0604020202020204" pitchFamily="34" charset="0"/>
              </a:rPr>
              <a:t>layout style</a:t>
            </a:r>
            <a:r>
              <a:rPr lang="zh-CN" altLang="en-US" dirty="0">
                <a:effectLst/>
                <a:latin typeface="Arial" panose="020B0604020202020204" pitchFamily="34" charset="0"/>
              </a:rPr>
              <a:t>，允许设计者连接多个</a:t>
            </a:r>
            <a:r>
              <a:rPr lang="en-US" altLang="zh-CN" dirty="0"/>
              <a:t>Standard Cell </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en-US" altLang="zh-CN" dirty="0">
                <a:solidFill>
                  <a:srgbClr val="FF0000"/>
                </a:solidFill>
              </a:rPr>
              <a:t>Standard Row style</a:t>
            </a:r>
            <a:r>
              <a:rPr lang="zh-CN" altLang="en-US" dirty="0">
                <a:solidFill>
                  <a:srgbClr val="FF0000"/>
                </a:solidFill>
              </a:rPr>
              <a:t>：</a:t>
            </a:r>
            <a:r>
              <a:rPr lang="zh-CN" altLang="en-US" dirty="0"/>
              <a:t>用</a:t>
            </a:r>
            <a:r>
              <a:rPr lang="zh-CN" altLang="en-US" dirty="0">
                <a:effectLst/>
                <a:latin typeface="Arial" panose="020B0604020202020204" pitchFamily="34" charset="0"/>
              </a:rPr>
              <a:t>于连接一行标准单元，如果其输入和输出仅连接到相邻单元。</a:t>
            </a:r>
            <a:endParaRPr lang="en-US" altLang="zh-CN" dirty="0">
              <a:solidFill>
                <a:srgbClr val="FF0000"/>
              </a:solidFill>
            </a:endParaRPr>
          </a:p>
          <a:p>
            <a:endParaRPr lang="zh-CN" altLang="en-US" dirty="0">
              <a:solidFill>
                <a:srgbClr val="FF0000"/>
              </a:solidFill>
            </a:endParaRPr>
          </a:p>
        </p:txBody>
      </p:sp>
      <p:pic>
        <p:nvPicPr>
          <p:cNvPr id="9" name="图片 8">
            <a:extLst>
              <a:ext uri="{FF2B5EF4-FFF2-40B4-BE49-F238E27FC236}">
                <a16:creationId xmlns:a16="http://schemas.microsoft.com/office/drawing/2014/main" id="{DD55379E-DB0D-452B-B963-4E368D56F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999" y="2225997"/>
            <a:ext cx="3019425" cy="1685925"/>
          </a:xfrm>
          <a:prstGeom prst="rect">
            <a:avLst/>
          </a:prstGeom>
        </p:spPr>
      </p:pic>
      <p:sp>
        <p:nvSpPr>
          <p:cNvPr id="11" name="文本框 10">
            <a:extLst>
              <a:ext uri="{FF2B5EF4-FFF2-40B4-BE49-F238E27FC236}">
                <a16:creationId xmlns:a16="http://schemas.microsoft.com/office/drawing/2014/main" id="{CD703110-C6B1-4A10-99FF-D06F0E5331DA}"/>
              </a:ext>
            </a:extLst>
          </p:cNvPr>
          <p:cNvSpPr txBox="1"/>
          <p:nvPr/>
        </p:nvSpPr>
        <p:spPr>
          <a:xfrm>
            <a:off x="253974" y="3789040"/>
            <a:ext cx="6264696" cy="923330"/>
          </a:xfrm>
          <a:prstGeom prst="rect">
            <a:avLst/>
          </a:prstGeom>
          <a:noFill/>
        </p:spPr>
        <p:txBody>
          <a:bodyPr wrap="square" rtlCol="0">
            <a:spAutoFit/>
          </a:bodyPr>
          <a:lstStyle/>
          <a:p>
            <a:r>
              <a:rPr lang="en-US" altLang="zh-CN" dirty="0">
                <a:solidFill>
                  <a:srgbClr val="FF0000"/>
                </a:solidFill>
              </a:rPr>
              <a:t>Standard Block style</a:t>
            </a:r>
            <a:r>
              <a:rPr lang="zh-CN" altLang="en-US" dirty="0">
                <a:solidFill>
                  <a:srgbClr val="FF0000"/>
                </a:solidFill>
              </a:rPr>
              <a:t>：</a:t>
            </a:r>
            <a:r>
              <a:rPr lang="zh-CN" altLang="en-US" dirty="0"/>
              <a:t>可以</a:t>
            </a:r>
            <a:r>
              <a:rPr lang="zh-CN" altLang="en-US" dirty="0">
                <a:effectLst/>
                <a:latin typeface="Arial" panose="020B0604020202020204" pitchFamily="34" charset="0"/>
              </a:rPr>
              <a:t>堆叠标准单元格行（或标准行对象）的能力，并包括更完整的单元格间路由机制。</a:t>
            </a:r>
            <a:endParaRPr lang="en-US" altLang="zh-CN" dirty="0">
              <a:effectLst/>
              <a:latin typeface="Arial" panose="020B0604020202020204" pitchFamily="34" charset="0"/>
            </a:endParaRPr>
          </a:p>
          <a:p>
            <a:endParaRPr lang="zh-CN" altLang="en-US" dirty="0"/>
          </a:p>
        </p:txBody>
      </p:sp>
      <p:pic>
        <p:nvPicPr>
          <p:cNvPr id="13" name="图片 12">
            <a:extLst>
              <a:ext uri="{FF2B5EF4-FFF2-40B4-BE49-F238E27FC236}">
                <a16:creationId xmlns:a16="http://schemas.microsoft.com/office/drawing/2014/main" id="{72842BC2-4EFC-415A-8073-00010FAD6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4455496"/>
            <a:ext cx="2409825" cy="2265979"/>
          </a:xfrm>
          <a:prstGeom prst="rect">
            <a:avLst/>
          </a:prstGeom>
        </p:spPr>
      </p:pic>
    </p:spTree>
    <p:extLst>
      <p:ext uri="{BB962C8B-B14F-4D97-AF65-F5344CB8AC3E}">
        <p14:creationId xmlns:p14="http://schemas.microsoft.com/office/powerpoint/2010/main" val="548204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D419D43-0163-4104-88ED-90CED0997C59}"/>
              </a:ext>
            </a:extLst>
          </p:cNvPr>
          <p:cNvSpPr>
            <a:spLocks noGrp="1"/>
          </p:cNvSpPr>
          <p:nvPr>
            <p:ph type="title"/>
          </p:nvPr>
        </p:nvSpPr>
        <p:spPr/>
        <p:txBody>
          <a:bodyPr/>
          <a:lstStyle/>
          <a:p>
            <a:r>
              <a:rPr lang="en-US" altLang="zh-CN" dirty="0"/>
              <a:t>HELPER CLASSES</a:t>
            </a:r>
            <a:endParaRPr lang="zh-CN" altLang="en-US" dirty="0"/>
          </a:p>
        </p:txBody>
      </p:sp>
      <p:sp>
        <p:nvSpPr>
          <p:cNvPr id="4" name="灯片编号占位符 3">
            <a:extLst>
              <a:ext uri="{FF2B5EF4-FFF2-40B4-BE49-F238E27FC236}">
                <a16:creationId xmlns:a16="http://schemas.microsoft.com/office/drawing/2014/main" id="{D79F99CD-4D40-43BF-BF0D-EBFA4C94DFAF}"/>
              </a:ext>
            </a:extLst>
          </p:cNvPr>
          <p:cNvSpPr>
            <a:spLocks noGrp="1"/>
          </p:cNvSpPr>
          <p:nvPr>
            <p:ph type="sldNum" sz="quarter" idx="12"/>
          </p:nvPr>
        </p:nvSpPr>
        <p:spPr/>
        <p:txBody>
          <a:bodyPr/>
          <a:lstStyle/>
          <a:p>
            <a:pPr>
              <a:defRPr/>
            </a:pPr>
            <a:fld id="{5F2A2E64-0435-4335-8CCE-EE46D16D8B12}" type="slidenum">
              <a:rPr lang="zh-CN" altLang="en-US" smtClean="0"/>
              <a:t>19</a:t>
            </a:fld>
            <a:endParaRPr lang="zh-CN" altLang="en-US"/>
          </a:p>
        </p:txBody>
      </p:sp>
      <p:sp>
        <p:nvSpPr>
          <p:cNvPr id="6" name="文本框 5">
            <a:extLst>
              <a:ext uri="{FF2B5EF4-FFF2-40B4-BE49-F238E27FC236}">
                <a16:creationId xmlns:a16="http://schemas.microsoft.com/office/drawing/2014/main" id="{064E9EE3-7444-4E58-AAA2-8E86C7CA0346}"/>
              </a:ext>
            </a:extLst>
          </p:cNvPr>
          <p:cNvSpPr txBox="1"/>
          <p:nvPr/>
        </p:nvSpPr>
        <p:spPr>
          <a:xfrm>
            <a:off x="395536" y="1196753"/>
            <a:ext cx="7200800" cy="646331"/>
          </a:xfrm>
          <a:prstGeom prst="rect">
            <a:avLst/>
          </a:prstGeom>
          <a:noFill/>
        </p:spPr>
        <p:txBody>
          <a:bodyPr wrap="square">
            <a:spAutoFit/>
          </a:bodyPr>
          <a:lstStyle/>
          <a:p>
            <a:pPr algn="just"/>
            <a:r>
              <a:rPr lang="zh-CN" altLang="en-US" dirty="0">
                <a:effectLst/>
                <a:latin typeface="Arial" panose="020B0604020202020204" pitchFamily="34" charset="0"/>
              </a:rPr>
              <a:t>由于</a:t>
            </a:r>
            <a:r>
              <a:rPr lang="en-US" altLang="zh-CN" dirty="0">
                <a:effectLst/>
                <a:latin typeface="Arial" panose="020B0604020202020204" pitchFamily="34" charset="0"/>
              </a:rPr>
              <a:t>layout style</a:t>
            </a:r>
            <a:r>
              <a:rPr lang="zh-CN" altLang="en-US" dirty="0">
                <a:effectLst/>
                <a:latin typeface="Arial" panose="020B0604020202020204" pitchFamily="34" charset="0"/>
              </a:rPr>
              <a:t>的</a:t>
            </a:r>
            <a:r>
              <a:rPr lang="en-US" altLang="zh-CN" dirty="0"/>
              <a:t>Standard</a:t>
            </a:r>
            <a:r>
              <a:rPr lang="zh-CN" altLang="en-US" dirty="0">
                <a:effectLst/>
                <a:latin typeface="Arial" panose="020B0604020202020204" pitchFamily="34" charset="0"/>
              </a:rPr>
              <a:t>系列是使用</a:t>
            </a:r>
            <a:r>
              <a:rPr lang="en-US" altLang="zh-CN" dirty="0" err="1">
                <a:effectLst/>
                <a:latin typeface="Arial" panose="020B0604020202020204" pitchFamily="34" charset="0"/>
              </a:rPr>
              <a:t>PyCell</a:t>
            </a:r>
            <a:r>
              <a:rPr lang="en-US" altLang="zh-CN" dirty="0">
                <a:effectLst/>
                <a:latin typeface="Arial" panose="020B0604020202020204" pitchFamily="34" charset="0"/>
              </a:rPr>
              <a:t> API</a:t>
            </a:r>
            <a:r>
              <a:rPr lang="zh-CN" altLang="en-US" dirty="0">
                <a:effectLst/>
                <a:latin typeface="Arial" panose="020B0604020202020204" pitchFamily="34" charset="0"/>
              </a:rPr>
              <a:t>中的</a:t>
            </a:r>
            <a:r>
              <a:rPr lang="en-US" altLang="zh-CN" dirty="0">
                <a:effectLst/>
                <a:latin typeface="Arial" panose="020B0604020202020204" pitchFamily="34" charset="0"/>
              </a:rPr>
              <a:t>DRC</a:t>
            </a:r>
            <a:r>
              <a:rPr lang="zh-CN" altLang="en-US" dirty="0">
                <a:effectLst/>
                <a:latin typeface="Arial" panose="020B0604020202020204" pitchFamily="34" charset="0"/>
              </a:rPr>
              <a:t>函数编写的，因此可以为不同的技术节点编译标准样式的</a:t>
            </a:r>
            <a:r>
              <a:rPr lang="en-US" altLang="zh-CN" dirty="0" err="1">
                <a:effectLst/>
                <a:latin typeface="Arial" panose="020B0604020202020204" pitchFamily="34" charset="0"/>
              </a:rPr>
              <a:t>PyCell</a:t>
            </a:r>
            <a:r>
              <a:rPr lang="zh-CN" altLang="en-US" dirty="0">
                <a:effectLst/>
                <a:latin typeface="Arial" panose="020B0604020202020204" pitchFamily="34" charset="0"/>
              </a:rPr>
              <a:t>。</a:t>
            </a:r>
          </a:p>
        </p:txBody>
      </p:sp>
      <p:pic>
        <p:nvPicPr>
          <p:cNvPr id="8" name="图片 7">
            <a:extLst>
              <a:ext uri="{FF2B5EF4-FFF2-40B4-BE49-F238E27FC236}">
                <a16:creationId xmlns:a16="http://schemas.microsoft.com/office/drawing/2014/main" id="{D2FC19A3-DF59-4CF5-9F4D-D594CE384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107879"/>
            <a:ext cx="4995333" cy="4248471"/>
          </a:xfrm>
          <a:prstGeom prst="rect">
            <a:avLst/>
          </a:prstGeom>
        </p:spPr>
      </p:pic>
      <p:sp>
        <p:nvSpPr>
          <p:cNvPr id="10" name="文本框 9">
            <a:extLst>
              <a:ext uri="{FF2B5EF4-FFF2-40B4-BE49-F238E27FC236}">
                <a16:creationId xmlns:a16="http://schemas.microsoft.com/office/drawing/2014/main" id="{C6C49CE9-8C3D-4710-A164-49062B9BF58D}"/>
              </a:ext>
            </a:extLst>
          </p:cNvPr>
          <p:cNvSpPr txBox="1"/>
          <p:nvPr/>
        </p:nvSpPr>
        <p:spPr>
          <a:xfrm>
            <a:off x="5652120" y="1843084"/>
            <a:ext cx="2880320" cy="3693319"/>
          </a:xfrm>
          <a:prstGeom prst="rect">
            <a:avLst/>
          </a:prstGeom>
          <a:noFill/>
        </p:spPr>
        <p:txBody>
          <a:bodyPr wrap="square">
            <a:spAutoFit/>
          </a:bodyPr>
          <a:lstStyle/>
          <a:p>
            <a:r>
              <a:rPr lang="zh-CN" altLang="en-US" dirty="0">
                <a:effectLst/>
                <a:latin typeface="Arial" panose="020B0604020202020204" pitchFamily="34" charset="0"/>
              </a:rPr>
              <a:t>左图显示了在</a:t>
            </a:r>
            <a:r>
              <a:rPr lang="en-US" altLang="zh-CN" dirty="0">
                <a:effectLst/>
                <a:latin typeface="Arial" panose="020B0604020202020204" pitchFamily="34" charset="0"/>
              </a:rPr>
              <a:t>65nm</a:t>
            </a:r>
            <a:r>
              <a:rPr lang="zh-CN" altLang="en-US" dirty="0">
                <a:effectLst/>
                <a:latin typeface="Arial" panose="020B0604020202020204" pitchFamily="34" charset="0"/>
              </a:rPr>
              <a:t>和</a:t>
            </a:r>
            <a:r>
              <a:rPr lang="en-US" altLang="zh-CN" dirty="0">
                <a:effectLst/>
                <a:latin typeface="Arial" panose="020B0604020202020204" pitchFamily="34" charset="0"/>
              </a:rPr>
              <a:t>40nm</a:t>
            </a:r>
            <a:r>
              <a:rPr lang="zh-CN" altLang="en-US" dirty="0">
                <a:effectLst/>
                <a:latin typeface="Arial" panose="020B0604020202020204" pitchFamily="34" charset="0"/>
              </a:rPr>
              <a:t>技术节点的商业流程中编译并验证为</a:t>
            </a:r>
            <a:r>
              <a:rPr lang="en-US" altLang="zh-CN" dirty="0">
                <a:effectLst/>
                <a:latin typeface="Arial" panose="020B0604020202020204" pitchFamily="34" charset="0"/>
              </a:rPr>
              <a:t>DRC clean</a:t>
            </a:r>
            <a:r>
              <a:rPr lang="zh-CN" altLang="en-US" dirty="0">
                <a:effectLst/>
                <a:latin typeface="Arial" panose="020B0604020202020204" pitchFamily="34" charset="0"/>
              </a:rPr>
              <a:t>的三种不同标准样式的</a:t>
            </a:r>
            <a:r>
              <a:rPr lang="en-US" altLang="zh-CN" dirty="0" err="1">
                <a:effectLst/>
                <a:latin typeface="Arial" panose="020B0604020202020204" pitchFamily="34" charset="0"/>
              </a:rPr>
              <a:t>PyCell</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zh-CN" altLang="en-US" dirty="0"/>
              <a:t>其中，（</a:t>
            </a:r>
            <a:r>
              <a:rPr lang="en-US" altLang="zh-CN" dirty="0"/>
              <a:t>a</a:t>
            </a:r>
            <a:r>
              <a:rPr lang="zh-CN" altLang="en-US" dirty="0"/>
              <a:t>）</a:t>
            </a:r>
            <a:r>
              <a:rPr lang="en-US" altLang="zh-CN" dirty="0"/>
              <a:t>-</a:t>
            </a:r>
            <a:r>
              <a:rPr lang="zh-CN" altLang="en-US" dirty="0"/>
              <a:t>（</a:t>
            </a:r>
            <a:r>
              <a:rPr lang="en-US" altLang="zh-CN" dirty="0"/>
              <a:t>b</a:t>
            </a:r>
            <a:r>
              <a:rPr lang="zh-CN" altLang="en-US" dirty="0"/>
              <a:t>）中的</a:t>
            </a:r>
            <a:r>
              <a:rPr lang="en-US" altLang="zh-CN" dirty="0"/>
              <a:t>Standard Cell style</a:t>
            </a:r>
            <a:r>
              <a:rPr lang="zh-CN" altLang="en-US" dirty="0"/>
              <a:t>放大器的两个节点的设备宽度和单元间距与（</a:t>
            </a:r>
            <a:r>
              <a:rPr lang="en-US" altLang="zh-CN" dirty="0"/>
              <a:t>c</a:t>
            </a:r>
            <a:r>
              <a:rPr lang="zh-CN" altLang="en-US" dirty="0"/>
              <a:t>）</a:t>
            </a:r>
            <a:r>
              <a:rPr lang="en-US" altLang="zh-CN" dirty="0"/>
              <a:t>-</a:t>
            </a:r>
            <a:r>
              <a:rPr lang="zh-CN" altLang="en-US" dirty="0"/>
              <a:t>（</a:t>
            </a:r>
            <a:r>
              <a:rPr lang="en-US" altLang="zh-CN" dirty="0"/>
              <a:t>d</a:t>
            </a:r>
            <a:r>
              <a:rPr lang="zh-CN" altLang="en-US" dirty="0"/>
              <a:t>）中的</a:t>
            </a:r>
            <a:r>
              <a:rPr lang="en-US" altLang="zh-CN" dirty="0"/>
              <a:t>Standard row style</a:t>
            </a:r>
            <a:r>
              <a:rPr lang="zh-CN" altLang="en-US" dirty="0"/>
              <a:t>异步比较器和（</a:t>
            </a:r>
            <a:r>
              <a:rPr lang="en-US" altLang="zh-CN" dirty="0"/>
              <a:t>e</a:t>
            </a:r>
            <a:r>
              <a:rPr lang="zh-CN" altLang="en-US" dirty="0"/>
              <a:t>）</a:t>
            </a:r>
            <a:r>
              <a:rPr lang="en-US" altLang="zh-CN" dirty="0"/>
              <a:t>-</a:t>
            </a:r>
            <a:r>
              <a:rPr lang="zh-CN" altLang="en-US" dirty="0"/>
              <a:t>（</a:t>
            </a:r>
            <a:r>
              <a:rPr lang="en-US" altLang="zh-CN" dirty="0"/>
              <a:t>f</a:t>
            </a:r>
            <a:r>
              <a:rPr lang="zh-CN" altLang="en-US" dirty="0"/>
              <a:t>）中的</a:t>
            </a:r>
            <a:r>
              <a:rPr lang="en-US" altLang="zh-CN" dirty="0"/>
              <a:t>Standard block style</a:t>
            </a:r>
            <a:r>
              <a:rPr lang="zh-CN" altLang="en-US" dirty="0"/>
              <a:t>飞行反相器相同。</a:t>
            </a:r>
          </a:p>
        </p:txBody>
      </p:sp>
    </p:spTree>
    <p:extLst>
      <p:ext uri="{BB962C8B-B14F-4D97-AF65-F5344CB8AC3E}">
        <p14:creationId xmlns:p14="http://schemas.microsoft.com/office/powerpoint/2010/main" val="1828629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DCD23F0-F19D-4B93-9ED2-42A4B03B2D58}"/>
              </a:ext>
            </a:extLst>
          </p:cNvPr>
          <p:cNvSpPr>
            <a:spLocks noGrp="1"/>
          </p:cNvSpPr>
          <p:nvPr>
            <p:ph type="title"/>
          </p:nvPr>
        </p:nvSpPr>
        <p:spPr/>
        <p:txBody>
          <a:bodyPr/>
          <a:lstStyle/>
          <a:p>
            <a:r>
              <a:rPr lang="en-US" altLang="zh-CN" sz="3200" b="1" dirty="0"/>
              <a:t>BAG</a:t>
            </a:r>
            <a:endParaRPr lang="zh-CN" altLang="en-US" dirty="0"/>
          </a:p>
        </p:txBody>
      </p:sp>
      <p:sp>
        <p:nvSpPr>
          <p:cNvPr id="4" name="灯片编号占位符 3">
            <a:extLst>
              <a:ext uri="{FF2B5EF4-FFF2-40B4-BE49-F238E27FC236}">
                <a16:creationId xmlns:a16="http://schemas.microsoft.com/office/drawing/2014/main" id="{0D108C4D-A0A7-458C-BE33-F3DD4842ACA8}"/>
              </a:ext>
            </a:extLst>
          </p:cNvPr>
          <p:cNvSpPr>
            <a:spLocks noGrp="1"/>
          </p:cNvSpPr>
          <p:nvPr>
            <p:ph type="sldNum" sz="quarter" idx="12"/>
          </p:nvPr>
        </p:nvSpPr>
        <p:spPr/>
        <p:txBody>
          <a:bodyPr/>
          <a:lstStyle/>
          <a:p>
            <a:pPr>
              <a:defRPr/>
            </a:pPr>
            <a:fld id="{5F2A2E64-0435-4335-8CCE-EE46D16D8B12}" type="slidenum">
              <a:rPr lang="zh-CN" altLang="en-US" smtClean="0"/>
              <a:t>2</a:t>
            </a:fld>
            <a:endParaRPr lang="zh-CN" altLang="en-US"/>
          </a:p>
        </p:txBody>
      </p:sp>
      <p:sp>
        <p:nvSpPr>
          <p:cNvPr id="5" name="文本框 4">
            <a:extLst>
              <a:ext uri="{FF2B5EF4-FFF2-40B4-BE49-F238E27FC236}">
                <a16:creationId xmlns:a16="http://schemas.microsoft.com/office/drawing/2014/main" id="{69AA685F-B5EE-4D9D-8562-7AF8FB628BF0}"/>
              </a:ext>
            </a:extLst>
          </p:cNvPr>
          <p:cNvSpPr txBox="1"/>
          <p:nvPr/>
        </p:nvSpPr>
        <p:spPr>
          <a:xfrm>
            <a:off x="251520" y="980728"/>
            <a:ext cx="8496944" cy="5078313"/>
          </a:xfrm>
          <a:prstGeom prst="rect">
            <a:avLst/>
          </a:prstGeom>
          <a:noFill/>
        </p:spPr>
        <p:txBody>
          <a:bodyPr wrap="square" rtlCol="0">
            <a:spAutoFit/>
          </a:bodyPr>
          <a:lstStyle/>
          <a:p>
            <a:r>
              <a:rPr lang="en-US" altLang="zh-CN" dirty="0"/>
              <a:t>Introductions:</a:t>
            </a:r>
          </a:p>
          <a:p>
            <a:r>
              <a:rPr lang="en-US" altLang="zh-CN" dirty="0"/>
              <a:t>Several techniques to automate various steps of circuit </a:t>
            </a:r>
            <a:r>
              <a:rPr lang="en-US" altLang="zh-CN" dirty="0" err="1"/>
              <a:t>desgin</a:t>
            </a:r>
            <a:r>
              <a:rPr lang="en-US" altLang="zh-CN" dirty="0"/>
              <a:t> flow have been explored. They can be divided into two categories: </a:t>
            </a:r>
            <a:r>
              <a:rPr lang="en-US" altLang="zh-CN" dirty="0">
                <a:solidFill>
                  <a:srgbClr val="00B0F0"/>
                </a:solidFill>
              </a:rPr>
              <a:t>Knowledge-Based Techniques</a:t>
            </a:r>
          </a:p>
          <a:p>
            <a:r>
              <a:rPr lang="en-US" altLang="zh-CN" dirty="0"/>
              <a:t>and </a:t>
            </a:r>
            <a:r>
              <a:rPr lang="en-US" altLang="zh-CN" dirty="0">
                <a:solidFill>
                  <a:srgbClr val="00B0F0"/>
                </a:solidFill>
              </a:rPr>
              <a:t>Optimization-Based Techniques</a:t>
            </a:r>
            <a:r>
              <a:rPr lang="zh-CN" altLang="en-US" dirty="0">
                <a:solidFill>
                  <a:srgbClr val="00B0F0"/>
                </a:solidFill>
              </a:rPr>
              <a:t>。</a:t>
            </a:r>
            <a:endParaRPr lang="en-US" altLang="zh-CN" dirty="0">
              <a:solidFill>
                <a:srgbClr val="00B0F0"/>
              </a:solidFill>
            </a:endParaRPr>
          </a:p>
          <a:p>
            <a:r>
              <a:rPr lang="en-US" altLang="zh-CN" dirty="0"/>
              <a:t>1</a:t>
            </a:r>
            <a:r>
              <a:rPr lang="zh-CN" altLang="en-US" dirty="0"/>
              <a:t>、</a:t>
            </a:r>
            <a:r>
              <a:rPr lang="en-US" altLang="zh-CN" dirty="0">
                <a:solidFill>
                  <a:srgbClr val="00B0F0"/>
                </a:solidFill>
              </a:rPr>
              <a:t>Knowledge-Based Techniques:   </a:t>
            </a:r>
          </a:p>
          <a:p>
            <a:r>
              <a:rPr lang="en-US" altLang="zh-CN" dirty="0"/>
              <a:t>design steps tailored to specific circuit architectures (e.g. Flash ADC, Switched-Capacitor filters, etc.) are encoded into a design scripts.</a:t>
            </a:r>
          </a:p>
          <a:p>
            <a:r>
              <a:rPr lang="en-US" altLang="zh-CN" dirty="0"/>
              <a:t>These scripts are usually fast to </a:t>
            </a:r>
            <a:r>
              <a:rPr lang="en-US" altLang="zh-CN" dirty="0" err="1"/>
              <a:t>run,but</a:t>
            </a:r>
            <a:r>
              <a:rPr lang="en-US" altLang="zh-CN" dirty="0"/>
              <a:t> the activity of setting up the synthesis scripts might be long and error prone, and </a:t>
            </a:r>
            <a:r>
              <a:rPr lang="en-US" altLang="zh-CN" dirty="0">
                <a:solidFill>
                  <a:srgbClr val="FF0000"/>
                </a:solidFill>
              </a:rPr>
              <a:t>new scripts are needed for each new design</a:t>
            </a:r>
            <a:r>
              <a:rPr lang="en-US" altLang="zh-CN" dirty="0"/>
              <a:t>, so a library of design scripts is required.</a:t>
            </a:r>
          </a:p>
          <a:p>
            <a:r>
              <a:rPr lang="en-US" altLang="zh-CN" dirty="0"/>
              <a:t>2</a:t>
            </a:r>
            <a:r>
              <a:rPr lang="zh-CN" altLang="en-US" dirty="0"/>
              <a:t>、</a:t>
            </a:r>
            <a:r>
              <a:rPr lang="en-US" altLang="zh-CN" dirty="0">
                <a:solidFill>
                  <a:srgbClr val="00B0F0"/>
                </a:solidFill>
              </a:rPr>
              <a:t>Optimization-Based Techniques:</a:t>
            </a:r>
          </a:p>
          <a:p>
            <a:r>
              <a:rPr lang="en-US" altLang="zh-CN" dirty="0"/>
              <a:t>instead, keep the functional description of the design under analysis separated from a library of available architectural implementations.</a:t>
            </a:r>
          </a:p>
          <a:p>
            <a:r>
              <a:rPr lang="zh-CN" altLang="en-US" dirty="0"/>
              <a:t>（将分析下的</a:t>
            </a:r>
            <a:r>
              <a:rPr lang="zh-CN" altLang="en-US" dirty="0">
                <a:effectLst/>
                <a:latin typeface="Arial" panose="020B0604020202020204" pitchFamily="34" charset="0"/>
              </a:rPr>
              <a:t>设计功能描述与可用架构实现的</a:t>
            </a:r>
            <a:r>
              <a:rPr lang="en-US" altLang="zh-CN" dirty="0">
                <a:effectLst/>
                <a:latin typeface="Arial" panose="020B0604020202020204" pitchFamily="34" charset="0"/>
              </a:rPr>
              <a:t>library</a:t>
            </a:r>
            <a:r>
              <a:rPr lang="zh-CN" altLang="en-US" dirty="0">
                <a:effectLst/>
                <a:latin typeface="Arial" panose="020B0604020202020204" pitchFamily="34" charset="0"/>
              </a:rPr>
              <a:t>分开</a:t>
            </a:r>
            <a:r>
              <a:rPr lang="zh-CN" altLang="en-US" dirty="0"/>
              <a:t>）</a:t>
            </a:r>
            <a:endParaRPr lang="en-US" altLang="zh-CN" dirty="0"/>
          </a:p>
          <a:p>
            <a:endParaRPr lang="en-US" altLang="zh-CN" dirty="0">
              <a:solidFill>
                <a:srgbClr val="FF0000"/>
              </a:solidFill>
            </a:endParaRPr>
          </a:p>
          <a:p>
            <a:r>
              <a:rPr lang="en-US" altLang="zh-CN" dirty="0">
                <a:solidFill>
                  <a:srgbClr val="FF0000"/>
                </a:solidFill>
              </a:rPr>
              <a:t>BAG</a:t>
            </a:r>
            <a:r>
              <a:rPr lang="en-US" altLang="zh-CN" dirty="0"/>
              <a:t> belongs to </a:t>
            </a:r>
            <a:r>
              <a:rPr lang="en-US" altLang="zh-CN" dirty="0">
                <a:solidFill>
                  <a:srgbClr val="FF0000"/>
                </a:solidFill>
              </a:rPr>
              <a:t>the </a:t>
            </a:r>
            <a:r>
              <a:rPr lang="en-US" altLang="zh-CN" dirty="0">
                <a:solidFill>
                  <a:srgbClr val="00B0F0"/>
                </a:solidFill>
              </a:rPr>
              <a:t>Knowledge-Based Techniques</a:t>
            </a:r>
            <a:r>
              <a:rPr lang="en-US" altLang="zh-CN" dirty="0"/>
              <a:t>, in that the design flow is codified as a set of procedural scripts.</a:t>
            </a:r>
          </a:p>
          <a:p>
            <a:endParaRPr lang="en-US" altLang="zh-CN" dirty="0"/>
          </a:p>
        </p:txBody>
      </p:sp>
    </p:spTree>
    <p:extLst>
      <p:ext uri="{BB962C8B-B14F-4D97-AF65-F5344CB8AC3E}">
        <p14:creationId xmlns:p14="http://schemas.microsoft.com/office/powerpoint/2010/main" val="303206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9E56140-6176-40BD-8E35-73BD305DD433}"/>
              </a:ext>
            </a:extLst>
          </p:cNvPr>
          <p:cNvSpPr>
            <a:spLocks noGrp="1"/>
          </p:cNvSpPr>
          <p:nvPr>
            <p:ph type="title"/>
          </p:nvPr>
        </p:nvSpPr>
        <p:spPr/>
        <p:txBody>
          <a:bodyPr/>
          <a:lstStyle/>
          <a:p>
            <a:r>
              <a:rPr lang="en-US" altLang="zh-CN" dirty="0"/>
              <a:t>Case Results</a:t>
            </a:r>
            <a:endParaRPr lang="zh-CN" altLang="en-US" dirty="0"/>
          </a:p>
        </p:txBody>
      </p:sp>
      <p:sp>
        <p:nvSpPr>
          <p:cNvPr id="4" name="灯片编号占位符 3">
            <a:extLst>
              <a:ext uri="{FF2B5EF4-FFF2-40B4-BE49-F238E27FC236}">
                <a16:creationId xmlns:a16="http://schemas.microsoft.com/office/drawing/2014/main" id="{D5461E76-0623-4ECF-84B7-99CBE5E75605}"/>
              </a:ext>
            </a:extLst>
          </p:cNvPr>
          <p:cNvSpPr>
            <a:spLocks noGrp="1"/>
          </p:cNvSpPr>
          <p:nvPr>
            <p:ph type="sldNum" sz="quarter" idx="12"/>
          </p:nvPr>
        </p:nvSpPr>
        <p:spPr/>
        <p:txBody>
          <a:bodyPr/>
          <a:lstStyle/>
          <a:p>
            <a:pPr>
              <a:defRPr/>
            </a:pPr>
            <a:fld id="{5F2A2E64-0435-4335-8CCE-EE46D16D8B12}" type="slidenum">
              <a:rPr lang="zh-CN" altLang="en-US" smtClean="0"/>
              <a:t>20</a:t>
            </a:fld>
            <a:endParaRPr lang="zh-CN" altLang="en-US"/>
          </a:p>
        </p:txBody>
      </p:sp>
      <p:sp>
        <p:nvSpPr>
          <p:cNvPr id="5" name="文本框 4">
            <a:extLst>
              <a:ext uri="{FF2B5EF4-FFF2-40B4-BE49-F238E27FC236}">
                <a16:creationId xmlns:a16="http://schemas.microsoft.com/office/drawing/2014/main" id="{A904ED54-FB70-4415-9BB2-B4D419304C27}"/>
              </a:ext>
            </a:extLst>
          </p:cNvPr>
          <p:cNvSpPr txBox="1"/>
          <p:nvPr/>
        </p:nvSpPr>
        <p:spPr>
          <a:xfrm>
            <a:off x="323528" y="1124744"/>
            <a:ext cx="7704856" cy="1200329"/>
          </a:xfrm>
          <a:prstGeom prst="rect">
            <a:avLst/>
          </a:prstGeom>
          <a:noFill/>
        </p:spPr>
        <p:txBody>
          <a:bodyPr wrap="square" rtlCol="0">
            <a:spAutoFit/>
          </a:bodyPr>
          <a:lstStyle/>
          <a:p>
            <a:r>
              <a:rPr lang="zh-CN" altLang="en-US" dirty="0">
                <a:effectLst/>
                <a:latin typeface="Arial" panose="020B0604020202020204" pitchFamily="34" charset="0"/>
              </a:rPr>
              <a:t>两个部分：</a:t>
            </a:r>
            <a:endParaRPr lang="en-US" altLang="zh-CN" dirty="0">
              <a:effectLst/>
              <a:latin typeface="Arial" panose="020B0604020202020204" pitchFamily="34" charset="0"/>
            </a:endParaRPr>
          </a:p>
          <a:p>
            <a:r>
              <a:rPr lang="en-US" altLang="zh-CN" dirty="0">
                <a:effectLst/>
                <a:latin typeface="Arial" panose="020B0604020202020204" pitchFamily="34" charset="0"/>
              </a:rPr>
              <a:t>1</a:t>
            </a:r>
            <a:r>
              <a:rPr lang="zh-CN" altLang="en-US" dirty="0">
                <a:effectLst/>
                <a:latin typeface="Arial" panose="020B0604020202020204" pitchFamily="34" charset="0"/>
              </a:rPr>
              <a:t>、介绍了一个功能块（</a:t>
            </a:r>
            <a:r>
              <a:rPr lang="en-US" altLang="zh-CN" dirty="0">
                <a:effectLst/>
                <a:latin typeface="Arial" panose="020B0604020202020204" pitchFamily="34" charset="0"/>
              </a:rPr>
              <a:t>Voltage Controlled Oscillator</a:t>
            </a:r>
            <a:r>
              <a:rPr lang="zh-CN" altLang="en-US" dirty="0">
                <a:effectLst/>
                <a:latin typeface="Arial" panose="020B0604020202020204" pitchFamily="34" charset="0"/>
              </a:rPr>
              <a:t>）的自定义</a:t>
            </a:r>
            <a:r>
              <a:rPr lang="en-US" altLang="zh-CN" dirty="0" err="1">
                <a:effectLst/>
                <a:latin typeface="Arial" panose="020B0604020202020204" pitchFamily="34" charset="0"/>
              </a:rPr>
              <a:t>PyCell</a:t>
            </a:r>
            <a:r>
              <a:rPr lang="zh-CN" altLang="en-US" dirty="0">
                <a:effectLst/>
                <a:latin typeface="Arial" panose="020B0604020202020204" pitchFamily="34" charset="0"/>
              </a:rPr>
              <a:t>，该功能块不直接映射到</a:t>
            </a:r>
            <a:r>
              <a:rPr lang="en-US" altLang="zh-CN" dirty="0">
                <a:effectLst/>
                <a:latin typeface="Arial" panose="020B0604020202020204" pitchFamily="34" charset="0"/>
              </a:rPr>
              <a:t>layout style</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en-US" altLang="zh-CN" dirty="0">
                <a:effectLst/>
                <a:latin typeface="Arial" panose="020B0604020202020204" pitchFamily="34" charset="0"/>
              </a:rPr>
              <a:t>2</a:t>
            </a:r>
            <a:r>
              <a:rPr lang="zh-CN" altLang="en-US" dirty="0">
                <a:effectLst/>
                <a:latin typeface="Arial" panose="020B0604020202020204" pitchFamily="34" charset="0"/>
              </a:rPr>
              <a:t>、展示一个</a:t>
            </a:r>
            <a:r>
              <a:rPr lang="en-US" altLang="zh-CN" dirty="0">
                <a:effectLst/>
                <a:latin typeface="Arial" panose="020B0604020202020204" pitchFamily="34" charset="0"/>
              </a:rPr>
              <a:t>DC-DC converter </a:t>
            </a:r>
            <a:r>
              <a:rPr lang="zh-CN" altLang="en-US" dirty="0">
                <a:effectLst/>
                <a:latin typeface="Arial" panose="020B0604020202020204" pitchFamily="34" charset="0"/>
              </a:rPr>
              <a:t>的完整</a:t>
            </a:r>
            <a:r>
              <a:rPr lang="en-US" altLang="zh-CN" dirty="0">
                <a:effectLst/>
                <a:latin typeface="Arial" panose="020B0604020202020204" pitchFamily="34" charset="0"/>
              </a:rPr>
              <a:t>generator</a:t>
            </a:r>
            <a:r>
              <a:rPr lang="zh-CN" altLang="en-US" dirty="0">
                <a:effectLst/>
                <a:latin typeface="Arial" panose="020B0604020202020204" pitchFamily="34" charset="0"/>
              </a:rPr>
              <a:t>示例</a:t>
            </a:r>
            <a:endParaRPr lang="zh-CN" altLang="en-US" dirty="0"/>
          </a:p>
        </p:txBody>
      </p:sp>
      <p:sp>
        <p:nvSpPr>
          <p:cNvPr id="6" name="文本框 5">
            <a:extLst>
              <a:ext uri="{FF2B5EF4-FFF2-40B4-BE49-F238E27FC236}">
                <a16:creationId xmlns:a16="http://schemas.microsoft.com/office/drawing/2014/main" id="{CD647A1D-6B47-4006-BFCC-F523C3FD5D9C}"/>
              </a:ext>
            </a:extLst>
          </p:cNvPr>
          <p:cNvSpPr txBox="1"/>
          <p:nvPr/>
        </p:nvSpPr>
        <p:spPr>
          <a:xfrm>
            <a:off x="323528" y="2492896"/>
            <a:ext cx="8424936" cy="646331"/>
          </a:xfrm>
          <a:prstGeom prst="rect">
            <a:avLst/>
          </a:prstGeom>
          <a:noFill/>
        </p:spPr>
        <p:txBody>
          <a:bodyPr wrap="square" rtlCol="0">
            <a:spAutoFit/>
          </a:bodyPr>
          <a:lstStyle/>
          <a:p>
            <a:r>
              <a:rPr lang="en-US" altLang="zh-CN" dirty="0">
                <a:effectLst/>
                <a:latin typeface="Arial" panose="020B0604020202020204" pitchFamily="34" charset="0"/>
              </a:rPr>
              <a:t>Voltage Controlled Oscillator</a:t>
            </a:r>
            <a:r>
              <a:rPr lang="zh-CN" altLang="en-US" dirty="0">
                <a:effectLst/>
                <a:latin typeface="Arial" panose="020B0604020202020204" pitchFamily="34" charset="0"/>
              </a:rPr>
              <a:t>（</a:t>
            </a:r>
            <a:r>
              <a:rPr lang="en-US" altLang="zh-CN" dirty="0">
                <a:effectLst/>
                <a:latin typeface="Arial" panose="020B0604020202020204" pitchFamily="34" charset="0"/>
              </a:rPr>
              <a:t> LC-based </a:t>
            </a:r>
            <a:r>
              <a:rPr lang="zh-CN" altLang="en-US" dirty="0">
                <a:effectLst/>
                <a:latin typeface="Arial" panose="020B0604020202020204" pitchFamily="34" charset="0"/>
              </a:rPr>
              <a:t>）</a:t>
            </a:r>
            <a:r>
              <a:rPr lang="en-US" altLang="zh-CN" dirty="0">
                <a:effectLst/>
                <a:latin typeface="Arial" panose="020B0604020202020204" pitchFamily="34" charset="0"/>
              </a:rPr>
              <a:t>:</a:t>
            </a:r>
          </a:p>
          <a:p>
            <a:r>
              <a:rPr lang="en-US" altLang="zh-CN" dirty="0">
                <a:effectLst/>
                <a:latin typeface="Arial" panose="020B0604020202020204" pitchFamily="34" charset="0"/>
              </a:rPr>
              <a:t>L</a:t>
            </a:r>
            <a:r>
              <a:rPr lang="zh-CN" altLang="en-US" dirty="0">
                <a:effectLst/>
                <a:latin typeface="Arial" panose="020B0604020202020204" pitchFamily="34" charset="0"/>
              </a:rPr>
              <a:t>、</a:t>
            </a:r>
            <a:r>
              <a:rPr lang="en-US" altLang="zh-CN" dirty="0">
                <a:effectLst/>
                <a:latin typeface="Arial" panose="020B0604020202020204" pitchFamily="34" charset="0"/>
              </a:rPr>
              <a:t>C</a:t>
            </a:r>
            <a:r>
              <a:rPr lang="zh-CN" altLang="en-US" dirty="0">
                <a:effectLst/>
                <a:latin typeface="Arial" panose="020B0604020202020204" pitchFamily="34" charset="0"/>
              </a:rPr>
              <a:t>值的乘积设定了</a:t>
            </a:r>
            <a:r>
              <a:rPr lang="en-US" altLang="zh-CN" dirty="0">
                <a:effectLst/>
                <a:latin typeface="Arial" panose="020B0604020202020204" pitchFamily="34" charset="0"/>
              </a:rPr>
              <a:t>VCO</a:t>
            </a:r>
            <a:r>
              <a:rPr lang="zh-CN" altLang="en-US" dirty="0">
                <a:effectLst/>
                <a:latin typeface="Arial" panose="020B0604020202020204" pitchFamily="34" charset="0"/>
              </a:rPr>
              <a:t>的振荡频率</a:t>
            </a:r>
            <a:endParaRPr lang="zh-CN" altLang="en-US" dirty="0"/>
          </a:p>
        </p:txBody>
      </p:sp>
      <p:pic>
        <p:nvPicPr>
          <p:cNvPr id="7" name="图片 6">
            <a:extLst>
              <a:ext uri="{FF2B5EF4-FFF2-40B4-BE49-F238E27FC236}">
                <a16:creationId xmlns:a16="http://schemas.microsoft.com/office/drawing/2014/main" id="{62F96D99-0061-4788-82C7-94EEFE3CD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3143420"/>
            <a:ext cx="2571750" cy="2286000"/>
          </a:xfrm>
          <a:prstGeom prst="rect">
            <a:avLst/>
          </a:prstGeom>
        </p:spPr>
      </p:pic>
      <p:sp>
        <p:nvSpPr>
          <p:cNvPr id="8" name="文本框 7">
            <a:extLst>
              <a:ext uri="{FF2B5EF4-FFF2-40B4-BE49-F238E27FC236}">
                <a16:creationId xmlns:a16="http://schemas.microsoft.com/office/drawing/2014/main" id="{E107C125-5C74-4DED-9CB2-139E067BD5E3}"/>
              </a:ext>
            </a:extLst>
          </p:cNvPr>
          <p:cNvSpPr txBox="1"/>
          <p:nvPr/>
        </p:nvSpPr>
        <p:spPr>
          <a:xfrm>
            <a:off x="3347864" y="3356992"/>
            <a:ext cx="5796136" cy="2308324"/>
          </a:xfrm>
          <a:prstGeom prst="rect">
            <a:avLst/>
          </a:prstGeom>
          <a:noFill/>
        </p:spPr>
        <p:txBody>
          <a:bodyPr wrap="square" rtlCol="0">
            <a:spAutoFit/>
          </a:bodyPr>
          <a:lstStyle/>
          <a:p>
            <a:r>
              <a:rPr lang="en-US" altLang="zh-CN" dirty="0"/>
              <a:t>Since it is often useful to dynamically tune the oscillation frequency</a:t>
            </a:r>
            <a:r>
              <a:rPr lang="zh-CN" altLang="en-US" dirty="0"/>
              <a:t>，</a:t>
            </a:r>
            <a:r>
              <a:rPr lang="en-US" altLang="zh-CN" dirty="0"/>
              <a:t> a Switched-Capacitor</a:t>
            </a:r>
          </a:p>
          <a:p>
            <a:r>
              <a:rPr lang="en-US" altLang="zh-CN" dirty="0"/>
              <a:t>(SC) bank has been added to the tank to modify</a:t>
            </a:r>
            <a:r>
              <a:rPr lang="zh-CN" altLang="en-US" dirty="0"/>
              <a:t>（改变）</a:t>
            </a:r>
            <a:r>
              <a:rPr lang="en-US" altLang="zh-CN" dirty="0"/>
              <a:t> the capacitance value.</a:t>
            </a:r>
          </a:p>
          <a:p>
            <a:endParaRPr lang="en-US" altLang="zh-CN" dirty="0"/>
          </a:p>
          <a:p>
            <a:r>
              <a:rPr lang="zh-CN" altLang="en-US" dirty="0">
                <a:effectLst/>
                <a:latin typeface="Arial" panose="020B0604020202020204" pitchFamily="34" charset="0"/>
              </a:rPr>
              <a:t>实现的</a:t>
            </a:r>
            <a:r>
              <a:rPr lang="en-US" altLang="zh-CN" dirty="0">
                <a:effectLst/>
                <a:latin typeface="Arial" panose="020B0604020202020204" pitchFamily="34" charset="0"/>
              </a:rPr>
              <a:t>LC-VCO </a:t>
            </a:r>
            <a:r>
              <a:rPr lang="en-US" altLang="zh-CN" dirty="0" err="1">
                <a:effectLst/>
                <a:latin typeface="Arial" panose="020B0604020202020204" pitchFamily="34" charset="0"/>
              </a:rPr>
              <a:t>PyCell</a:t>
            </a:r>
            <a:r>
              <a:rPr lang="zh-CN" altLang="en-US" dirty="0">
                <a:effectLst/>
                <a:latin typeface="Arial" panose="020B0604020202020204" pitchFamily="34" charset="0"/>
              </a:rPr>
              <a:t>继承</a:t>
            </a:r>
            <a:r>
              <a:rPr lang="en-US" altLang="zh-CN" dirty="0">
                <a:effectLst/>
                <a:latin typeface="Arial" panose="020B0604020202020204" pitchFamily="34" charset="0"/>
              </a:rPr>
              <a:t>Array(Standard Cell)helper</a:t>
            </a:r>
            <a:r>
              <a:rPr lang="zh-CN" altLang="en-US" dirty="0">
                <a:effectLst/>
                <a:latin typeface="Arial" panose="020B0604020202020204" pitchFamily="34" charset="0"/>
              </a:rPr>
              <a:t>类的模板体系结构来实现</a:t>
            </a:r>
            <a:r>
              <a:rPr lang="en-US" altLang="zh-CN" dirty="0">
                <a:effectLst/>
                <a:latin typeface="Arial" panose="020B0604020202020204" pitchFamily="34" charset="0"/>
              </a:rPr>
              <a:t>SC</a:t>
            </a:r>
            <a:r>
              <a:rPr lang="zh-CN" altLang="en-US" dirty="0">
                <a:effectLst/>
                <a:latin typeface="Arial" panose="020B0604020202020204" pitchFamily="34" charset="0"/>
              </a:rPr>
              <a:t>库</a:t>
            </a:r>
            <a:r>
              <a:rPr lang="en-US" altLang="zh-CN" dirty="0">
                <a:effectLst/>
                <a:latin typeface="Arial" panose="020B0604020202020204" pitchFamily="34" charset="0"/>
              </a:rPr>
              <a:t>(</a:t>
            </a:r>
            <a:r>
              <a:rPr lang="zh-CN" altLang="en-US" dirty="0">
                <a:effectLst/>
                <a:latin typeface="Arial" panose="020B0604020202020204" pitchFamily="34" charset="0"/>
              </a:rPr>
              <a:t>晶体管对和电流源</a:t>
            </a:r>
            <a:r>
              <a:rPr lang="en-US" altLang="zh-CN" dirty="0">
                <a:effectLst/>
                <a:latin typeface="Arial" panose="020B0604020202020204" pitchFamily="34" charset="0"/>
              </a:rPr>
              <a:t>)</a:t>
            </a:r>
            <a:r>
              <a:rPr lang="zh-CN" altLang="en-US" dirty="0">
                <a:effectLst/>
                <a:latin typeface="Arial" panose="020B0604020202020204" pitchFamily="34" charset="0"/>
              </a:rPr>
              <a:t>。它有多个输入参数，可以调整以实现不同的性能规格</a:t>
            </a:r>
            <a:endParaRPr lang="zh-CN" altLang="en-US" dirty="0"/>
          </a:p>
        </p:txBody>
      </p:sp>
    </p:spTree>
    <p:extLst>
      <p:ext uri="{BB962C8B-B14F-4D97-AF65-F5344CB8AC3E}">
        <p14:creationId xmlns:p14="http://schemas.microsoft.com/office/powerpoint/2010/main" val="2543198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5CBB972-7B85-4AE2-A6B4-DF7C38F66FEE}"/>
              </a:ext>
            </a:extLst>
          </p:cNvPr>
          <p:cNvSpPr>
            <a:spLocks noGrp="1"/>
          </p:cNvSpPr>
          <p:nvPr>
            <p:ph type="title"/>
          </p:nvPr>
        </p:nvSpPr>
        <p:spPr/>
        <p:txBody>
          <a:bodyPr/>
          <a:lstStyle/>
          <a:p>
            <a:r>
              <a:rPr lang="en-US" altLang="zh-CN" dirty="0"/>
              <a:t>Case Results</a:t>
            </a:r>
            <a:endParaRPr lang="zh-CN" altLang="en-US" dirty="0"/>
          </a:p>
        </p:txBody>
      </p:sp>
      <p:sp>
        <p:nvSpPr>
          <p:cNvPr id="4" name="灯片编号占位符 3">
            <a:extLst>
              <a:ext uri="{FF2B5EF4-FFF2-40B4-BE49-F238E27FC236}">
                <a16:creationId xmlns:a16="http://schemas.microsoft.com/office/drawing/2014/main" id="{49ECAF21-8BF8-4F23-8C02-18C0D6EB770E}"/>
              </a:ext>
            </a:extLst>
          </p:cNvPr>
          <p:cNvSpPr>
            <a:spLocks noGrp="1"/>
          </p:cNvSpPr>
          <p:nvPr>
            <p:ph type="sldNum" sz="quarter" idx="12"/>
          </p:nvPr>
        </p:nvSpPr>
        <p:spPr/>
        <p:txBody>
          <a:bodyPr/>
          <a:lstStyle/>
          <a:p>
            <a:pPr>
              <a:defRPr/>
            </a:pPr>
            <a:fld id="{5F2A2E64-0435-4335-8CCE-EE46D16D8B12}" type="slidenum">
              <a:rPr lang="zh-CN" altLang="en-US" smtClean="0"/>
              <a:t>21</a:t>
            </a:fld>
            <a:endParaRPr lang="zh-CN" altLang="en-US"/>
          </a:p>
        </p:txBody>
      </p:sp>
      <p:sp>
        <p:nvSpPr>
          <p:cNvPr id="8" name="文本框 7">
            <a:extLst>
              <a:ext uri="{FF2B5EF4-FFF2-40B4-BE49-F238E27FC236}">
                <a16:creationId xmlns:a16="http://schemas.microsoft.com/office/drawing/2014/main" id="{0F4016D5-8070-46EB-B506-AB5298BC976B}"/>
              </a:ext>
            </a:extLst>
          </p:cNvPr>
          <p:cNvSpPr txBox="1"/>
          <p:nvPr/>
        </p:nvSpPr>
        <p:spPr>
          <a:xfrm>
            <a:off x="467544" y="1340768"/>
            <a:ext cx="6390456" cy="1477328"/>
          </a:xfrm>
          <a:prstGeom prst="rect">
            <a:avLst/>
          </a:prstGeom>
          <a:noFill/>
        </p:spPr>
        <p:txBody>
          <a:bodyPr wrap="square">
            <a:spAutoFit/>
          </a:bodyPr>
          <a:lstStyle/>
          <a:p>
            <a:r>
              <a:rPr lang="zh-CN" altLang="en-US" dirty="0">
                <a:effectLst/>
                <a:latin typeface="Arial" panose="020B0604020202020204" pitchFamily="34" charset="0"/>
              </a:rPr>
              <a:t>例如，</a:t>
            </a:r>
            <a:r>
              <a:rPr lang="en-US" altLang="zh-CN" dirty="0">
                <a:effectLst/>
                <a:latin typeface="Arial" panose="020B0604020202020204" pitchFamily="34" charset="0"/>
              </a:rPr>
              <a:t> LC-VCO</a:t>
            </a:r>
            <a:r>
              <a:rPr lang="zh-CN" altLang="en-US" dirty="0">
                <a:effectLst/>
                <a:latin typeface="Arial" panose="020B0604020202020204" pitchFamily="34" charset="0"/>
              </a:rPr>
              <a:t>的中心频率可以通过调节电感值来设定，电感值是电感的物理直径和匝数的函数</a:t>
            </a:r>
            <a:r>
              <a:rPr lang="en-US" altLang="zh-CN" dirty="0">
                <a:effectLst/>
                <a:latin typeface="Arial" panose="020B0604020202020204" pitchFamily="34" charset="0"/>
              </a:rPr>
              <a:t>;</a:t>
            </a:r>
            <a:r>
              <a:rPr lang="zh-CN" altLang="en-US" dirty="0">
                <a:effectLst/>
                <a:latin typeface="Arial" panose="020B0604020202020204" pitchFamily="34" charset="0"/>
              </a:rPr>
              <a:t>通过设计一个具有适当比特数的</a:t>
            </a:r>
            <a:r>
              <a:rPr lang="en-US" altLang="zh-CN" dirty="0">
                <a:effectLst/>
                <a:latin typeface="Arial" panose="020B0604020202020204" pitchFamily="34" charset="0"/>
              </a:rPr>
              <a:t>SC</a:t>
            </a:r>
            <a:r>
              <a:rPr lang="zh-CN" altLang="en-US" dirty="0"/>
              <a:t> </a:t>
            </a:r>
            <a:r>
              <a:rPr lang="en-US" altLang="zh-CN" dirty="0"/>
              <a:t>bank</a:t>
            </a:r>
            <a:r>
              <a:rPr lang="zh-CN" altLang="en-US" dirty="0">
                <a:effectLst/>
                <a:latin typeface="Arial" panose="020B0604020202020204" pitchFamily="34" charset="0"/>
              </a:rPr>
              <a:t>，可以达到调节振荡频率所需的动态范围和分辨率。最后，在电感尺寸较大的情况下，为了节省面积，</a:t>
            </a:r>
            <a:r>
              <a:rPr lang="en-US" altLang="zh-CN" dirty="0" err="1">
                <a:effectLst/>
                <a:latin typeface="Arial" panose="020B0604020202020204" pitchFamily="34" charset="0"/>
              </a:rPr>
              <a:t>PyCell</a:t>
            </a:r>
            <a:r>
              <a:rPr lang="zh-CN" altLang="en-US" dirty="0">
                <a:effectLst/>
                <a:latin typeface="Arial" panose="020B0604020202020204" pitchFamily="34" charset="0"/>
              </a:rPr>
              <a:t>会自动将</a:t>
            </a:r>
            <a:r>
              <a:rPr lang="en-US" altLang="zh-CN" dirty="0">
                <a:effectLst/>
                <a:latin typeface="Arial" panose="020B0604020202020204" pitchFamily="34" charset="0"/>
              </a:rPr>
              <a:t>SC</a:t>
            </a:r>
            <a:r>
              <a:rPr lang="zh-CN" altLang="en-US" dirty="0">
                <a:effectLst/>
                <a:latin typeface="Arial" panose="020B0604020202020204" pitchFamily="34" charset="0"/>
              </a:rPr>
              <a:t> </a:t>
            </a:r>
            <a:r>
              <a:rPr lang="en-US" altLang="zh-CN" dirty="0">
                <a:effectLst/>
                <a:latin typeface="Arial" panose="020B0604020202020204" pitchFamily="34" charset="0"/>
              </a:rPr>
              <a:t>bank </a:t>
            </a:r>
            <a:r>
              <a:rPr lang="zh-CN" altLang="en-US" dirty="0">
                <a:effectLst/>
                <a:latin typeface="Arial" panose="020B0604020202020204" pitchFamily="34" charset="0"/>
              </a:rPr>
              <a:t>放置在电感下方，如下图所示</a:t>
            </a:r>
            <a:endParaRPr lang="zh-CN" altLang="en-US" dirty="0"/>
          </a:p>
        </p:txBody>
      </p:sp>
      <p:pic>
        <p:nvPicPr>
          <p:cNvPr id="10" name="图片 9">
            <a:extLst>
              <a:ext uri="{FF2B5EF4-FFF2-40B4-BE49-F238E27FC236}">
                <a16:creationId xmlns:a16="http://schemas.microsoft.com/office/drawing/2014/main" id="{C687799D-E671-43CC-A7EC-49956F3EB3EE}"/>
              </a:ext>
            </a:extLst>
          </p:cNvPr>
          <p:cNvPicPr>
            <a:picLocks noChangeAspect="1"/>
          </p:cNvPicPr>
          <p:nvPr/>
        </p:nvPicPr>
        <p:blipFill>
          <a:blip r:embed="rId2"/>
          <a:stretch>
            <a:fillRect/>
          </a:stretch>
        </p:blipFill>
        <p:spPr>
          <a:xfrm>
            <a:off x="1979712" y="3463772"/>
            <a:ext cx="2232248" cy="2347163"/>
          </a:xfrm>
          <a:prstGeom prst="rect">
            <a:avLst/>
          </a:prstGeom>
        </p:spPr>
      </p:pic>
    </p:spTree>
    <p:extLst>
      <p:ext uri="{BB962C8B-B14F-4D97-AF65-F5344CB8AC3E}">
        <p14:creationId xmlns:p14="http://schemas.microsoft.com/office/powerpoint/2010/main" val="3799422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0413D5-D225-4B8D-B68D-6F28FC4C44B0}"/>
              </a:ext>
            </a:extLst>
          </p:cNvPr>
          <p:cNvSpPr>
            <a:spLocks noGrp="1"/>
          </p:cNvSpPr>
          <p:nvPr>
            <p:ph type="title"/>
          </p:nvPr>
        </p:nvSpPr>
        <p:spPr/>
        <p:txBody>
          <a:bodyPr/>
          <a:lstStyle/>
          <a:p>
            <a:r>
              <a:rPr lang="en-US" altLang="zh-CN" dirty="0"/>
              <a:t>Case Results</a:t>
            </a:r>
            <a:endParaRPr lang="zh-CN" altLang="en-US" dirty="0"/>
          </a:p>
        </p:txBody>
      </p:sp>
      <p:sp>
        <p:nvSpPr>
          <p:cNvPr id="4" name="灯片编号占位符 3">
            <a:extLst>
              <a:ext uri="{FF2B5EF4-FFF2-40B4-BE49-F238E27FC236}">
                <a16:creationId xmlns:a16="http://schemas.microsoft.com/office/drawing/2014/main" id="{D0F8D080-3BFA-4C7D-8381-0D777C1B3EAC}"/>
              </a:ext>
            </a:extLst>
          </p:cNvPr>
          <p:cNvSpPr>
            <a:spLocks noGrp="1"/>
          </p:cNvSpPr>
          <p:nvPr>
            <p:ph type="sldNum" sz="quarter" idx="12"/>
          </p:nvPr>
        </p:nvSpPr>
        <p:spPr/>
        <p:txBody>
          <a:bodyPr/>
          <a:lstStyle/>
          <a:p>
            <a:pPr>
              <a:defRPr/>
            </a:pPr>
            <a:fld id="{5F2A2E64-0435-4335-8CCE-EE46D16D8B12}" type="slidenum">
              <a:rPr lang="zh-CN" altLang="en-US" smtClean="0"/>
              <a:t>22</a:t>
            </a:fld>
            <a:endParaRPr lang="zh-CN" altLang="en-US"/>
          </a:p>
        </p:txBody>
      </p:sp>
      <p:sp>
        <p:nvSpPr>
          <p:cNvPr id="6" name="文本框 5">
            <a:extLst>
              <a:ext uri="{FF2B5EF4-FFF2-40B4-BE49-F238E27FC236}">
                <a16:creationId xmlns:a16="http://schemas.microsoft.com/office/drawing/2014/main" id="{916632F3-7A24-47CA-A009-6035E54CC785}"/>
              </a:ext>
            </a:extLst>
          </p:cNvPr>
          <p:cNvSpPr txBox="1"/>
          <p:nvPr/>
        </p:nvSpPr>
        <p:spPr>
          <a:xfrm>
            <a:off x="251520" y="1124744"/>
            <a:ext cx="6606480" cy="369332"/>
          </a:xfrm>
          <a:prstGeom prst="rect">
            <a:avLst/>
          </a:prstGeom>
          <a:noFill/>
        </p:spPr>
        <p:txBody>
          <a:bodyPr wrap="square">
            <a:spAutoFit/>
          </a:bodyPr>
          <a:lstStyle/>
          <a:p>
            <a:r>
              <a:rPr lang="zh-CN" altLang="en-US" dirty="0"/>
              <a:t>Switched Capacitor DC-DC Regulator</a:t>
            </a:r>
            <a:r>
              <a:rPr lang="en-US" altLang="zh-CN" dirty="0"/>
              <a:t>(</a:t>
            </a:r>
            <a:r>
              <a:rPr lang="zh-CN" altLang="en-US" dirty="0"/>
              <a:t>开关电容直流稳压器</a:t>
            </a:r>
            <a:r>
              <a:rPr lang="en-US" altLang="zh-CN" dirty="0"/>
              <a:t>)</a:t>
            </a:r>
            <a:endParaRPr lang="zh-CN" altLang="en-US" dirty="0"/>
          </a:p>
        </p:txBody>
      </p:sp>
      <p:sp>
        <p:nvSpPr>
          <p:cNvPr id="7" name="文本框 6">
            <a:extLst>
              <a:ext uri="{FF2B5EF4-FFF2-40B4-BE49-F238E27FC236}">
                <a16:creationId xmlns:a16="http://schemas.microsoft.com/office/drawing/2014/main" id="{FBCFB28B-860D-4807-BEB8-2B90652C4FDD}"/>
              </a:ext>
            </a:extLst>
          </p:cNvPr>
          <p:cNvSpPr txBox="1"/>
          <p:nvPr/>
        </p:nvSpPr>
        <p:spPr>
          <a:xfrm>
            <a:off x="467544" y="1700808"/>
            <a:ext cx="7416824" cy="1200329"/>
          </a:xfrm>
          <a:prstGeom prst="rect">
            <a:avLst/>
          </a:prstGeom>
          <a:noFill/>
        </p:spPr>
        <p:txBody>
          <a:bodyPr wrap="square" rtlCol="0">
            <a:spAutoFit/>
          </a:bodyPr>
          <a:lstStyle/>
          <a:p>
            <a:r>
              <a:rPr lang="zh-CN" altLang="en-US" dirty="0">
                <a:effectLst/>
                <a:latin typeface="Arial" panose="020B0604020202020204" pitchFamily="34" charset="0"/>
              </a:rPr>
              <a:t>论文中提到：到目前为止创建的最复杂的</a:t>
            </a:r>
            <a:r>
              <a:rPr lang="en-US" altLang="zh-CN" dirty="0">
                <a:effectLst/>
                <a:latin typeface="Arial" panose="020B0604020202020204" pitchFamily="34" charset="0"/>
              </a:rPr>
              <a:t>circuit generator</a:t>
            </a:r>
            <a:r>
              <a:rPr lang="zh-CN" altLang="en-US" dirty="0">
                <a:effectLst/>
                <a:latin typeface="Arial" panose="020B0604020202020204" pitchFamily="34" charset="0"/>
              </a:rPr>
              <a:t>是一个完全集成的开关电容</a:t>
            </a:r>
            <a:r>
              <a:rPr lang="en-US" altLang="zh-CN" dirty="0">
                <a:effectLst/>
                <a:latin typeface="Arial" panose="020B0604020202020204" pitchFamily="34" charset="0"/>
              </a:rPr>
              <a:t>(SC) DC-DC</a:t>
            </a:r>
            <a:r>
              <a:rPr lang="zh-CN" altLang="en-US" dirty="0">
                <a:effectLst/>
                <a:latin typeface="Arial" panose="020B0604020202020204" pitchFamily="34" charset="0"/>
              </a:rPr>
              <a:t>稳压器，它通过在</a:t>
            </a:r>
            <a:r>
              <a:rPr lang="en-US" altLang="zh-CN" dirty="0">
                <a:effectLst/>
                <a:latin typeface="Arial" panose="020B0604020202020204" pitchFamily="34" charset="0"/>
              </a:rPr>
              <a:t>converter</a:t>
            </a:r>
            <a:r>
              <a:rPr lang="zh-CN" altLang="en-US" dirty="0">
                <a:effectLst/>
                <a:latin typeface="Arial" panose="020B0604020202020204" pitchFamily="34" charset="0"/>
              </a:rPr>
              <a:t>（变换器）上配备一个</a:t>
            </a:r>
            <a:r>
              <a:rPr lang="en-US" altLang="zh-CN" dirty="0">
                <a:effectLst/>
                <a:latin typeface="Arial" panose="020B0604020202020204" pitchFamily="34" charset="0"/>
              </a:rPr>
              <a:t>controller</a:t>
            </a:r>
            <a:r>
              <a:rPr lang="zh-CN" altLang="en-US" dirty="0">
                <a:effectLst/>
                <a:latin typeface="Arial" panose="020B0604020202020204" pitchFamily="34" charset="0"/>
              </a:rPr>
              <a:t>（控制器）来扩展工作，该控制器能够在负载电流的</a:t>
            </a:r>
            <a:r>
              <a:rPr lang="en-US" altLang="zh-CN" dirty="0">
                <a:effectLst/>
                <a:latin typeface="Arial" panose="020B0604020202020204" pitchFamily="34" charset="0"/>
              </a:rPr>
              <a:t>steps</a:t>
            </a:r>
            <a:r>
              <a:rPr lang="zh-CN" altLang="en-US" dirty="0">
                <a:effectLst/>
                <a:latin typeface="Arial" panose="020B0604020202020204" pitchFamily="34" charset="0"/>
              </a:rPr>
              <a:t>存在的情况下保持固定的输出电压</a:t>
            </a:r>
            <a:endParaRPr lang="zh-CN" altLang="en-US" dirty="0"/>
          </a:p>
        </p:txBody>
      </p:sp>
      <p:pic>
        <p:nvPicPr>
          <p:cNvPr id="9" name="图片 8">
            <a:extLst>
              <a:ext uri="{FF2B5EF4-FFF2-40B4-BE49-F238E27FC236}">
                <a16:creationId xmlns:a16="http://schemas.microsoft.com/office/drawing/2014/main" id="{FA5B4D6E-EA8A-46E6-9B92-0823D4F2B14C}"/>
              </a:ext>
            </a:extLst>
          </p:cNvPr>
          <p:cNvPicPr>
            <a:picLocks noChangeAspect="1"/>
          </p:cNvPicPr>
          <p:nvPr/>
        </p:nvPicPr>
        <p:blipFill>
          <a:blip r:embed="rId2"/>
          <a:stretch>
            <a:fillRect/>
          </a:stretch>
        </p:blipFill>
        <p:spPr>
          <a:xfrm>
            <a:off x="683568" y="3107869"/>
            <a:ext cx="1524132" cy="1958510"/>
          </a:xfrm>
          <a:prstGeom prst="rect">
            <a:avLst/>
          </a:prstGeom>
        </p:spPr>
      </p:pic>
      <p:sp>
        <p:nvSpPr>
          <p:cNvPr id="10" name="文本框 9">
            <a:extLst>
              <a:ext uri="{FF2B5EF4-FFF2-40B4-BE49-F238E27FC236}">
                <a16:creationId xmlns:a16="http://schemas.microsoft.com/office/drawing/2014/main" id="{9E67B18A-46A2-4CC5-B4EF-98797916B3A4}"/>
              </a:ext>
            </a:extLst>
          </p:cNvPr>
          <p:cNvSpPr txBox="1"/>
          <p:nvPr/>
        </p:nvSpPr>
        <p:spPr>
          <a:xfrm>
            <a:off x="251520" y="5157192"/>
            <a:ext cx="3456384" cy="369332"/>
          </a:xfrm>
          <a:prstGeom prst="rect">
            <a:avLst/>
          </a:prstGeom>
          <a:noFill/>
        </p:spPr>
        <p:txBody>
          <a:bodyPr wrap="square" rtlCol="0">
            <a:spAutoFit/>
          </a:bodyPr>
          <a:lstStyle/>
          <a:p>
            <a:r>
              <a:rPr lang="en-US" altLang="zh-CN" dirty="0"/>
              <a:t>SC converter topology</a:t>
            </a:r>
            <a:endParaRPr lang="zh-CN" altLang="en-US" dirty="0"/>
          </a:p>
        </p:txBody>
      </p:sp>
    </p:spTree>
    <p:extLst>
      <p:ext uri="{BB962C8B-B14F-4D97-AF65-F5344CB8AC3E}">
        <p14:creationId xmlns:p14="http://schemas.microsoft.com/office/powerpoint/2010/main" val="3869108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25B72F2-6F31-42BE-BBA3-9BDF565BD222}"/>
              </a:ext>
            </a:extLst>
          </p:cNvPr>
          <p:cNvSpPr>
            <a:spLocks noGrp="1"/>
          </p:cNvSpPr>
          <p:nvPr>
            <p:ph type="title"/>
          </p:nvPr>
        </p:nvSpPr>
        <p:spPr/>
        <p:txBody>
          <a:bodyPr/>
          <a:lstStyle/>
          <a:p>
            <a:r>
              <a:rPr lang="en-US" altLang="zh-CN" dirty="0"/>
              <a:t>Case Results</a:t>
            </a:r>
            <a:endParaRPr lang="zh-CN" altLang="en-US" dirty="0"/>
          </a:p>
        </p:txBody>
      </p:sp>
      <p:sp>
        <p:nvSpPr>
          <p:cNvPr id="4" name="灯片编号占位符 3">
            <a:extLst>
              <a:ext uri="{FF2B5EF4-FFF2-40B4-BE49-F238E27FC236}">
                <a16:creationId xmlns:a16="http://schemas.microsoft.com/office/drawing/2014/main" id="{B51ED209-9F17-410A-8966-A676732FB7A4}"/>
              </a:ext>
            </a:extLst>
          </p:cNvPr>
          <p:cNvSpPr>
            <a:spLocks noGrp="1"/>
          </p:cNvSpPr>
          <p:nvPr>
            <p:ph type="sldNum" sz="quarter" idx="12"/>
          </p:nvPr>
        </p:nvSpPr>
        <p:spPr/>
        <p:txBody>
          <a:bodyPr/>
          <a:lstStyle/>
          <a:p>
            <a:pPr>
              <a:defRPr/>
            </a:pPr>
            <a:fld id="{5F2A2E64-0435-4335-8CCE-EE46D16D8B12}" type="slidenum">
              <a:rPr lang="zh-CN" altLang="en-US" smtClean="0"/>
              <a:t>23</a:t>
            </a:fld>
            <a:endParaRPr lang="zh-CN" altLang="en-US"/>
          </a:p>
        </p:txBody>
      </p:sp>
      <p:sp>
        <p:nvSpPr>
          <p:cNvPr id="6" name="文本框 5">
            <a:extLst>
              <a:ext uri="{FF2B5EF4-FFF2-40B4-BE49-F238E27FC236}">
                <a16:creationId xmlns:a16="http://schemas.microsoft.com/office/drawing/2014/main" id="{1D3800F5-49FB-4FD9-9D80-B27AF1B5637A}"/>
              </a:ext>
            </a:extLst>
          </p:cNvPr>
          <p:cNvSpPr txBox="1"/>
          <p:nvPr/>
        </p:nvSpPr>
        <p:spPr>
          <a:xfrm>
            <a:off x="251520" y="1124744"/>
            <a:ext cx="8136904" cy="2308324"/>
          </a:xfrm>
          <a:prstGeom prst="rect">
            <a:avLst/>
          </a:prstGeom>
          <a:noFill/>
        </p:spPr>
        <p:txBody>
          <a:bodyPr wrap="square">
            <a:spAutoFit/>
          </a:bodyPr>
          <a:lstStyle/>
          <a:p>
            <a:pPr algn="just"/>
            <a:r>
              <a:rPr lang="en-US" altLang="zh-CN" dirty="0">
                <a:effectLst/>
                <a:latin typeface="Arial" panose="020B0604020202020204" pitchFamily="34" charset="0"/>
              </a:rPr>
              <a:t>DC-DC regulator generator</a:t>
            </a:r>
            <a:r>
              <a:rPr lang="zh-CN" altLang="en-US" dirty="0">
                <a:effectLst/>
                <a:latin typeface="Arial" panose="020B0604020202020204" pitchFamily="34" charset="0"/>
              </a:rPr>
              <a:t>的顶层</a:t>
            </a:r>
            <a:r>
              <a:rPr lang="en-US" altLang="zh-CN" dirty="0">
                <a:effectLst/>
                <a:latin typeface="Arial" panose="020B0604020202020204" pitchFamily="34" charset="0"/>
              </a:rPr>
              <a:t>UML</a:t>
            </a:r>
            <a:r>
              <a:rPr lang="zh-CN" altLang="en-US" dirty="0">
                <a:effectLst/>
                <a:latin typeface="Arial" panose="020B0604020202020204" pitchFamily="34" charset="0"/>
              </a:rPr>
              <a:t>图如下图所示。</a:t>
            </a:r>
            <a:r>
              <a:rPr lang="en-US" altLang="zh-CN" dirty="0">
                <a:effectLst/>
                <a:latin typeface="Arial" panose="020B0604020202020204" pitchFamily="34" charset="0"/>
              </a:rPr>
              <a:t>regulator instance</a:t>
            </a:r>
            <a:r>
              <a:rPr lang="zh-CN" altLang="en-US" dirty="0">
                <a:effectLst/>
                <a:latin typeface="Arial" panose="020B0604020202020204" pitchFamily="34" charset="0"/>
              </a:rPr>
              <a:t>由</a:t>
            </a:r>
            <a:r>
              <a:rPr lang="zh-CN" altLang="en-US" dirty="0">
                <a:solidFill>
                  <a:srgbClr val="FF0000"/>
                </a:solidFill>
                <a:effectLst/>
                <a:latin typeface="Arial" panose="020B0604020202020204" pitchFamily="34" charset="0"/>
              </a:rPr>
              <a:t>一个或多个交错</a:t>
            </a:r>
            <a:r>
              <a:rPr lang="en-US" altLang="zh-CN" dirty="0">
                <a:solidFill>
                  <a:srgbClr val="FF0000"/>
                </a:solidFill>
                <a:effectLst/>
                <a:latin typeface="Arial" panose="020B0604020202020204" pitchFamily="34" charset="0"/>
              </a:rPr>
              <a:t>phases</a:t>
            </a:r>
            <a:r>
              <a:rPr lang="zh-CN" altLang="en-US" dirty="0">
                <a:solidFill>
                  <a:srgbClr val="FF0000"/>
                </a:solidFill>
                <a:effectLst/>
                <a:latin typeface="Arial" panose="020B0604020202020204" pitchFamily="34" charset="0"/>
              </a:rPr>
              <a:t>组成</a:t>
            </a:r>
            <a:r>
              <a:rPr lang="en-US" altLang="zh-CN" dirty="0">
                <a:solidFill>
                  <a:srgbClr val="FF0000"/>
                </a:solidFill>
                <a:effectLst/>
                <a:latin typeface="Arial" panose="020B0604020202020204" pitchFamily="34" charset="0"/>
              </a:rPr>
              <a:t>(</a:t>
            </a:r>
            <a:r>
              <a:rPr lang="zh-CN" altLang="en-US" dirty="0">
                <a:effectLst/>
                <a:latin typeface="Arial" panose="020B0604020202020204" pitchFamily="34" charset="0"/>
              </a:rPr>
              <a:t>具体数目在优化时确定</a:t>
            </a:r>
            <a:r>
              <a:rPr lang="en-US" altLang="zh-CN" dirty="0">
                <a:effectLst/>
                <a:latin typeface="Arial" panose="020B0604020202020204" pitchFamily="34" charset="0"/>
              </a:rPr>
              <a:t>)</a:t>
            </a:r>
            <a:r>
              <a:rPr lang="zh-CN" altLang="en-US" dirty="0">
                <a:effectLst/>
                <a:latin typeface="Arial" panose="020B0604020202020204" pitchFamily="34" charset="0"/>
              </a:rPr>
              <a:t>，每个</a:t>
            </a:r>
            <a:r>
              <a:rPr lang="en-US" altLang="zh-CN" dirty="0">
                <a:effectLst/>
                <a:latin typeface="Arial" panose="020B0604020202020204" pitchFamily="34" charset="0"/>
              </a:rPr>
              <a:t>phase</a:t>
            </a:r>
            <a:r>
              <a:rPr lang="zh-CN" altLang="en-US" dirty="0">
                <a:effectLst/>
                <a:latin typeface="Arial" panose="020B0604020202020204" pitchFamily="34" charset="0"/>
              </a:rPr>
              <a:t>由</a:t>
            </a:r>
            <a:r>
              <a:rPr lang="zh-CN" altLang="en-US" dirty="0">
                <a:solidFill>
                  <a:srgbClr val="FF0000"/>
                </a:solidFill>
                <a:effectLst/>
                <a:latin typeface="Arial" panose="020B0604020202020204" pitchFamily="34" charset="0"/>
              </a:rPr>
              <a:t>电源开关、电容器和控制逻辑组成</a:t>
            </a:r>
            <a:r>
              <a:rPr lang="zh-CN" altLang="en-US" dirty="0">
                <a:effectLst/>
                <a:latin typeface="Arial" panose="020B0604020202020204" pitchFamily="34" charset="0"/>
              </a:rPr>
              <a:t>。该图的层次结构可以直接移植到</a:t>
            </a:r>
            <a:r>
              <a:rPr lang="en-US" altLang="zh-CN" dirty="0">
                <a:effectLst/>
                <a:latin typeface="Arial" panose="020B0604020202020204" pitchFamily="34" charset="0"/>
              </a:rPr>
              <a:t>BAG</a:t>
            </a:r>
            <a:r>
              <a:rPr lang="zh-CN" altLang="en-US" dirty="0">
                <a:effectLst/>
                <a:latin typeface="Arial" panose="020B0604020202020204" pitchFamily="34" charset="0"/>
              </a:rPr>
              <a:t>框架。我们为每个子块创建了</a:t>
            </a:r>
            <a:r>
              <a:rPr lang="en-US" altLang="zh-CN" dirty="0">
                <a:effectLst/>
                <a:latin typeface="Arial" panose="020B0604020202020204" pitchFamily="34" charset="0"/>
              </a:rPr>
              <a:t>generator </a:t>
            </a:r>
            <a:r>
              <a:rPr lang="zh-CN" altLang="en-US" dirty="0">
                <a:effectLst/>
                <a:latin typeface="Arial" panose="020B0604020202020204" pitchFamily="34" charset="0"/>
              </a:rPr>
              <a:t>，以便在更高级别的生成器中多次调用，即子块的</a:t>
            </a:r>
            <a:r>
              <a:rPr lang="en-US" altLang="zh-CN" dirty="0">
                <a:effectLst/>
                <a:latin typeface="Arial" panose="020B0604020202020204" pitchFamily="34" charset="0"/>
              </a:rPr>
              <a:t>size</a:t>
            </a:r>
            <a:r>
              <a:rPr lang="zh-CN" altLang="en-US" dirty="0">
                <a:effectLst/>
                <a:latin typeface="Arial" panose="020B0604020202020204" pitchFamily="34" charset="0"/>
              </a:rPr>
              <a:t>和</a:t>
            </a:r>
            <a:r>
              <a:rPr lang="en-US" altLang="zh-CN" dirty="0">
                <a:effectLst/>
                <a:latin typeface="Arial" panose="020B0604020202020204" pitchFamily="34" charset="0"/>
              </a:rPr>
              <a:t>layout</a:t>
            </a:r>
            <a:r>
              <a:rPr lang="zh-CN" altLang="en-US" dirty="0">
                <a:effectLst/>
                <a:latin typeface="Arial" panose="020B0604020202020204" pitchFamily="34" charset="0"/>
              </a:rPr>
              <a:t>的例化，</a:t>
            </a:r>
            <a:endParaRPr lang="en-US" altLang="zh-CN" dirty="0">
              <a:effectLst/>
              <a:latin typeface="Arial" panose="020B0604020202020204" pitchFamily="34" charset="0"/>
            </a:endParaRPr>
          </a:p>
          <a:p>
            <a:pPr algn="just"/>
            <a:r>
              <a:rPr lang="zh-CN" altLang="en-US" dirty="0">
                <a:effectLst/>
                <a:latin typeface="Arial" panose="020B0604020202020204" pitchFamily="34" charset="0"/>
              </a:rPr>
              <a:t>我们强调每个子块的</a:t>
            </a:r>
            <a:r>
              <a:rPr lang="en-US" altLang="zh-CN" dirty="0">
                <a:effectLst/>
                <a:latin typeface="Arial" panose="020B0604020202020204" pitchFamily="34" charset="0"/>
              </a:rPr>
              <a:t>specs</a:t>
            </a:r>
            <a:r>
              <a:rPr lang="zh-CN" altLang="en-US" dirty="0">
                <a:effectLst/>
                <a:latin typeface="Arial" panose="020B0604020202020204" pitchFamily="34" charset="0"/>
              </a:rPr>
              <a:t>是在更高级别的</a:t>
            </a:r>
            <a:r>
              <a:rPr lang="en-US" altLang="zh-CN" dirty="0">
                <a:effectLst/>
                <a:latin typeface="Arial" panose="020B0604020202020204" pitchFamily="34" charset="0"/>
              </a:rPr>
              <a:t>generator</a:t>
            </a:r>
            <a:r>
              <a:rPr lang="zh-CN" altLang="en-US" dirty="0">
                <a:effectLst/>
                <a:latin typeface="Arial" panose="020B0604020202020204" pitchFamily="34" charset="0"/>
              </a:rPr>
              <a:t>中分层设置的，以优化全局性能，例如为了创建尽可能紧凑的</a:t>
            </a:r>
            <a:r>
              <a:rPr lang="en-US" altLang="zh-CN" dirty="0">
                <a:effectLst/>
                <a:latin typeface="Arial" panose="020B0604020202020204" pitchFamily="34" charset="0"/>
              </a:rPr>
              <a:t>layout</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algn="just"/>
            <a:endParaRPr lang="zh-CN" altLang="en-US" dirty="0">
              <a:effectLst/>
              <a:latin typeface="Arial" panose="020B0604020202020204" pitchFamily="34" charset="0"/>
            </a:endParaRPr>
          </a:p>
        </p:txBody>
      </p:sp>
      <p:pic>
        <p:nvPicPr>
          <p:cNvPr id="8" name="图片 7">
            <a:extLst>
              <a:ext uri="{FF2B5EF4-FFF2-40B4-BE49-F238E27FC236}">
                <a16:creationId xmlns:a16="http://schemas.microsoft.com/office/drawing/2014/main" id="{67BFCBD4-1216-43BC-B945-C93A28CBF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3212977"/>
            <a:ext cx="3024336" cy="3312368"/>
          </a:xfrm>
          <a:prstGeom prst="rect">
            <a:avLst/>
          </a:prstGeom>
        </p:spPr>
      </p:pic>
    </p:spTree>
    <p:extLst>
      <p:ext uri="{BB962C8B-B14F-4D97-AF65-F5344CB8AC3E}">
        <p14:creationId xmlns:p14="http://schemas.microsoft.com/office/powerpoint/2010/main" val="633470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09E652B-5EAB-446A-AB3B-3C5DE96F6D27}"/>
              </a:ext>
            </a:extLst>
          </p:cNvPr>
          <p:cNvSpPr>
            <a:spLocks noGrp="1"/>
          </p:cNvSpPr>
          <p:nvPr>
            <p:ph type="title"/>
          </p:nvPr>
        </p:nvSpPr>
        <p:spPr/>
        <p:txBody>
          <a:bodyPr/>
          <a:lstStyle/>
          <a:p>
            <a:r>
              <a:rPr lang="en-US" altLang="zh-CN" dirty="0"/>
              <a:t>Case Results</a:t>
            </a:r>
            <a:endParaRPr lang="zh-CN" altLang="en-US" dirty="0"/>
          </a:p>
        </p:txBody>
      </p:sp>
      <p:sp>
        <p:nvSpPr>
          <p:cNvPr id="4" name="灯片编号占位符 3">
            <a:extLst>
              <a:ext uri="{FF2B5EF4-FFF2-40B4-BE49-F238E27FC236}">
                <a16:creationId xmlns:a16="http://schemas.microsoft.com/office/drawing/2014/main" id="{710DC5C0-823D-4713-864F-58B839E13FFA}"/>
              </a:ext>
            </a:extLst>
          </p:cNvPr>
          <p:cNvSpPr>
            <a:spLocks noGrp="1"/>
          </p:cNvSpPr>
          <p:nvPr>
            <p:ph type="sldNum" sz="quarter" idx="12"/>
          </p:nvPr>
        </p:nvSpPr>
        <p:spPr/>
        <p:txBody>
          <a:bodyPr/>
          <a:lstStyle/>
          <a:p>
            <a:pPr>
              <a:defRPr/>
            </a:pPr>
            <a:fld id="{5F2A2E64-0435-4335-8CCE-EE46D16D8B12}" type="slidenum">
              <a:rPr lang="zh-CN" altLang="en-US" smtClean="0"/>
              <a:t>24</a:t>
            </a:fld>
            <a:endParaRPr lang="zh-CN" altLang="en-US"/>
          </a:p>
        </p:txBody>
      </p:sp>
      <p:sp>
        <p:nvSpPr>
          <p:cNvPr id="7" name="文本框 6">
            <a:extLst>
              <a:ext uri="{FF2B5EF4-FFF2-40B4-BE49-F238E27FC236}">
                <a16:creationId xmlns:a16="http://schemas.microsoft.com/office/drawing/2014/main" id="{C0FC10C4-33E9-4361-8831-4B75720AFA38}"/>
              </a:ext>
            </a:extLst>
          </p:cNvPr>
          <p:cNvSpPr txBox="1"/>
          <p:nvPr/>
        </p:nvSpPr>
        <p:spPr>
          <a:xfrm>
            <a:off x="395536" y="1124744"/>
            <a:ext cx="7488832" cy="2031325"/>
          </a:xfrm>
          <a:prstGeom prst="rect">
            <a:avLst/>
          </a:prstGeom>
          <a:noFill/>
        </p:spPr>
        <p:txBody>
          <a:bodyPr wrap="square">
            <a:spAutoFit/>
          </a:bodyPr>
          <a:lstStyle/>
          <a:p>
            <a:r>
              <a:rPr lang="zh-CN" altLang="en-US" dirty="0">
                <a:effectLst/>
                <a:latin typeface="Arial" panose="020B0604020202020204" pitchFamily="34" charset="0"/>
              </a:rPr>
              <a:t>为此，创建了一个</a:t>
            </a:r>
            <a:r>
              <a:rPr lang="en-US" altLang="zh-CN" dirty="0">
                <a:effectLst/>
                <a:latin typeface="Arial" panose="020B0604020202020204" pitchFamily="34" charset="0"/>
              </a:rPr>
              <a:t>Python</a:t>
            </a:r>
            <a:r>
              <a:rPr lang="zh-CN" altLang="en-US" dirty="0">
                <a:effectLst/>
                <a:latin typeface="Arial" panose="020B0604020202020204" pitchFamily="34" charset="0"/>
              </a:rPr>
              <a:t>函数，接受基本的</a:t>
            </a:r>
            <a:r>
              <a:rPr lang="en-US" altLang="zh-CN" dirty="0">
                <a:effectLst/>
                <a:latin typeface="Arial" panose="020B0604020202020204" pitchFamily="34" charset="0"/>
              </a:rPr>
              <a:t>process characterization data(</a:t>
            </a:r>
            <a:r>
              <a:rPr lang="zh-CN" altLang="en-US" dirty="0">
                <a:effectLst/>
                <a:latin typeface="Arial" panose="020B0604020202020204" pitchFamily="34" charset="0"/>
              </a:rPr>
              <a:t>通过读取</a:t>
            </a:r>
            <a:r>
              <a:rPr lang="en-US" altLang="zh-CN" dirty="0">
                <a:effectLst/>
                <a:latin typeface="Arial" panose="020B0604020202020204" pitchFamily="34" charset="0"/>
              </a:rPr>
              <a:t>the Primitive Device helper</a:t>
            </a:r>
            <a:r>
              <a:rPr lang="zh-CN" altLang="en-US" dirty="0">
                <a:effectLst/>
                <a:latin typeface="Arial" panose="020B0604020202020204" pitchFamily="34" charset="0"/>
              </a:rPr>
              <a:t>类获得</a:t>
            </a:r>
            <a:r>
              <a:rPr lang="en-US" altLang="zh-CN" dirty="0">
                <a:effectLst/>
                <a:latin typeface="Arial" panose="020B0604020202020204" pitchFamily="34" charset="0"/>
              </a:rPr>
              <a:t>)</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zh-CN" altLang="en-US" dirty="0">
                <a:effectLst/>
                <a:latin typeface="Arial" panose="020B0604020202020204" pitchFamily="34" charset="0"/>
              </a:rPr>
              <a:t>开关阻抗、电容密度和目标输出功率</a:t>
            </a:r>
            <a:r>
              <a:rPr lang="en-US" altLang="zh-CN" dirty="0">
                <a:effectLst/>
                <a:latin typeface="Arial" panose="020B0604020202020204" pitchFamily="34" charset="0"/>
              </a:rPr>
              <a:t>spec</a:t>
            </a:r>
            <a:r>
              <a:rPr lang="zh-CN" altLang="en-US" dirty="0">
                <a:effectLst/>
                <a:latin typeface="Arial" panose="020B0604020202020204" pitchFamily="34" charset="0"/>
              </a:rPr>
              <a:t>作为输入。</a:t>
            </a:r>
            <a:endParaRPr lang="en-US" altLang="zh-CN" dirty="0">
              <a:effectLst/>
              <a:latin typeface="Arial" panose="020B0604020202020204" pitchFamily="34" charset="0"/>
            </a:endParaRPr>
          </a:p>
          <a:p>
            <a:r>
              <a:rPr lang="zh-CN" altLang="en-US" dirty="0">
                <a:effectLst/>
                <a:latin typeface="Arial" panose="020B0604020202020204" pitchFamily="34" charset="0"/>
              </a:rPr>
              <a:t>输出有：</a:t>
            </a:r>
            <a:endParaRPr lang="en-US" altLang="zh-CN" dirty="0">
              <a:effectLst/>
              <a:latin typeface="Arial" panose="020B0604020202020204" pitchFamily="34" charset="0"/>
            </a:endParaRPr>
          </a:p>
          <a:p>
            <a:r>
              <a:rPr lang="en-US" altLang="zh-CN" dirty="0">
                <a:effectLst/>
                <a:latin typeface="Arial" panose="020B0604020202020204" pitchFamily="34" charset="0"/>
              </a:rPr>
              <a:t> 1</a:t>
            </a:r>
            <a:r>
              <a:rPr lang="zh-CN" altLang="en-US" dirty="0">
                <a:effectLst/>
                <a:latin typeface="Arial" panose="020B0604020202020204" pitchFamily="34" charset="0"/>
              </a:rPr>
              <a:t>、在</a:t>
            </a:r>
            <a:r>
              <a:rPr lang="en-US" altLang="zh-CN" dirty="0">
                <a:effectLst/>
                <a:latin typeface="Arial" panose="020B0604020202020204" pitchFamily="34" charset="0"/>
              </a:rPr>
              <a:t>schematic level, DC-DC</a:t>
            </a:r>
            <a:r>
              <a:rPr lang="zh-CN" altLang="en-US" dirty="0">
                <a:effectLst/>
                <a:latin typeface="Arial" panose="020B0604020202020204" pitchFamily="34" charset="0"/>
              </a:rPr>
              <a:t>稳压器核心的最佳开关、电容器尺寸以及最佳交错相位数</a:t>
            </a:r>
            <a:endParaRPr lang="en-US" altLang="zh-CN" dirty="0"/>
          </a:p>
          <a:p>
            <a:r>
              <a:rPr lang="en-US" altLang="zh-CN" dirty="0"/>
              <a:t>2</a:t>
            </a:r>
            <a:r>
              <a:rPr lang="zh-CN" altLang="en-US" dirty="0"/>
              <a:t>、</a:t>
            </a:r>
            <a:r>
              <a:rPr lang="en-US" altLang="zh-CN" dirty="0"/>
              <a:t> </a:t>
            </a:r>
            <a:r>
              <a:rPr lang="zh-CN" altLang="en-US" dirty="0">
                <a:effectLst/>
                <a:latin typeface="Arial" panose="020B0604020202020204" pitchFamily="34" charset="0"/>
              </a:rPr>
              <a:t>飞行电容器的物理尺寸：为了在</a:t>
            </a:r>
            <a:r>
              <a:rPr lang="en-US" altLang="zh-CN" dirty="0">
                <a:effectLst/>
                <a:latin typeface="Arial" panose="020B0604020202020204" pitchFamily="34" charset="0"/>
              </a:rPr>
              <a:t>layout level</a:t>
            </a:r>
            <a:r>
              <a:rPr lang="zh-CN" altLang="en-US" dirty="0">
                <a:effectLst/>
                <a:latin typeface="Arial" panose="020B0604020202020204" pitchFamily="34" charset="0"/>
              </a:rPr>
              <a:t>获得所需的顶级纵横比。</a:t>
            </a:r>
            <a:endParaRPr lang="en-US" altLang="zh-CN" dirty="0">
              <a:effectLst/>
              <a:latin typeface="Arial" panose="020B0604020202020204" pitchFamily="34" charset="0"/>
            </a:endParaRPr>
          </a:p>
        </p:txBody>
      </p:sp>
    </p:spTree>
    <p:extLst>
      <p:ext uri="{BB962C8B-B14F-4D97-AF65-F5344CB8AC3E}">
        <p14:creationId xmlns:p14="http://schemas.microsoft.com/office/powerpoint/2010/main" val="799817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55D194A-3420-4A6B-9B86-31F332DBBFAC}"/>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FB6F0FAA-755C-4873-B392-6095767F19CB}"/>
              </a:ext>
            </a:extLst>
          </p:cNvPr>
          <p:cNvSpPr>
            <a:spLocks noGrp="1"/>
          </p:cNvSpPr>
          <p:nvPr>
            <p:ph type="sldNum" sz="quarter" idx="12"/>
          </p:nvPr>
        </p:nvSpPr>
        <p:spPr/>
        <p:txBody>
          <a:bodyPr/>
          <a:lstStyle/>
          <a:p>
            <a:pPr>
              <a:defRPr/>
            </a:pPr>
            <a:fld id="{5F2A2E64-0435-4335-8CCE-EE46D16D8B12}" type="slidenum">
              <a:rPr lang="zh-CN" altLang="en-US" smtClean="0"/>
              <a:t>25</a:t>
            </a:fld>
            <a:endParaRPr lang="zh-CN" altLang="en-US"/>
          </a:p>
        </p:txBody>
      </p:sp>
      <p:sp>
        <p:nvSpPr>
          <p:cNvPr id="5" name="文本框 4">
            <a:extLst>
              <a:ext uri="{FF2B5EF4-FFF2-40B4-BE49-F238E27FC236}">
                <a16:creationId xmlns:a16="http://schemas.microsoft.com/office/drawing/2014/main" id="{F5460C36-8279-437B-9182-66CBA1BD7E7B}"/>
              </a:ext>
            </a:extLst>
          </p:cNvPr>
          <p:cNvSpPr txBox="1"/>
          <p:nvPr/>
        </p:nvSpPr>
        <p:spPr>
          <a:xfrm>
            <a:off x="395536" y="1124744"/>
            <a:ext cx="6462464" cy="923330"/>
          </a:xfrm>
          <a:prstGeom prst="rect">
            <a:avLst/>
          </a:prstGeom>
          <a:noFill/>
        </p:spPr>
        <p:txBody>
          <a:bodyPr wrap="square">
            <a:spAutoFit/>
          </a:bodyPr>
          <a:lstStyle/>
          <a:p>
            <a:r>
              <a:rPr lang="en-US" altLang="zh-CN" dirty="0">
                <a:effectLst/>
                <a:latin typeface="Arial" panose="020B0604020202020204" pitchFamily="34" charset="0"/>
              </a:rPr>
              <a:t>system-level optimization</a:t>
            </a:r>
            <a:r>
              <a:rPr lang="zh-CN" altLang="en-US" dirty="0">
                <a:effectLst/>
                <a:latin typeface="Arial" panose="020B0604020202020204" pitchFamily="34" charset="0"/>
              </a:rPr>
              <a:t>的输出被层次化地传递给所有子块的</a:t>
            </a:r>
            <a:r>
              <a:rPr lang="en-US" altLang="zh-CN" dirty="0">
                <a:effectLst/>
                <a:latin typeface="Arial" panose="020B0604020202020204" pitchFamily="34" charset="0"/>
              </a:rPr>
              <a:t>circuit generators</a:t>
            </a:r>
            <a:r>
              <a:rPr lang="zh-CN" altLang="en-US" dirty="0">
                <a:effectLst/>
                <a:latin typeface="Arial" panose="020B0604020202020204" pitchFamily="34" charset="0"/>
              </a:rPr>
              <a:t>。下图为</a:t>
            </a:r>
            <a:r>
              <a:rPr lang="en-US" altLang="zh-CN" dirty="0">
                <a:effectLst/>
                <a:latin typeface="Arial" panose="020B0604020202020204" pitchFamily="34" charset="0"/>
              </a:rPr>
              <a:t>DC-DC regulator</a:t>
            </a:r>
            <a:r>
              <a:rPr lang="zh-CN" altLang="en-US" dirty="0">
                <a:effectLst/>
                <a:latin typeface="Arial" panose="020B0604020202020204" pitchFamily="34" charset="0"/>
              </a:rPr>
              <a:t>的分层</a:t>
            </a:r>
            <a:r>
              <a:rPr lang="en-US" altLang="zh-CN" dirty="0">
                <a:effectLst/>
                <a:latin typeface="Arial" panose="020B0604020202020204" pitchFamily="34" charset="0"/>
              </a:rPr>
              <a:t>layout</a:t>
            </a:r>
          </a:p>
          <a:p>
            <a:endParaRPr lang="zh-CN" altLang="en-US" dirty="0"/>
          </a:p>
        </p:txBody>
      </p:sp>
      <p:pic>
        <p:nvPicPr>
          <p:cNvPr id="7" name="图片 6">
            <a:extLst>
              <a:ext uri="{FF2B5EF4-FFF2-40B4-BE49-F238E27FC236}">
                <a16:creationId xmlns:a16="http://schemas.microsoft.com/office/drawing/2014/main" id="{9DE24753-6948-406B-BB99-C61A150C2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20" y="1929658"/>
            <a:ext cx="4572000" cy="4498255"/>
          </a:xfrm>
          <a:prstGeom prst="rect">
            <a:avLst/>
          </a:prstGeom>
        </p:spPr>
      </p:pic>
      <p:sp>
        <p:nvSpPr>
          <p:cNvPr id="9" name="文本框 8">
            <a:extLst>
              <a:ext uri="{FF2B5EF4-FFF2-40B4-BE49-F238E27FC236}">
                <a16:creationId xmlns:a16="http://schemas.microsoft.com/office/drawing/2014/main" id="{6D881B44-3197-45E8-B4B7-EF36C12CDC01}"/>
              </a:ext>
            </a:extLst>
          </p:cNvPr>
          <p:cNvSpPr txBox="1"/>
          <p:nvPr/>
        </p:nvSpPr>
        <p:spPr>
          <a:xfrm>
            <a:off x="4355976" y="1929658"/>
            <a:ext cx="4392487" cy="3970318"/>
          </a:xfrm>
          <a:prstGeom prst="rect">
            <a:avLst/>
          </a:prstGeom>
          <a:noFill/>
        </p:spPr>
        <p:txBody>
          <a:bodyPr wrap="square">
            <a:spAutoFit/>
          </a:bodyPr>
          <a:lstStyle/>
          <a:p>
            <a:r>
              <a:rPr lang="en-US" altLang="zh-CN" dirty="0">
                <a:effectLst/>
                <a:latin typeface="Arial" panose="020B0604020202020204" pitchFamily="34" charset="0"/>
              </a:rPr>
              <a:t>1</a:t>
            </a:r>
            <a:r>
              <a:rPr lang="zh-CN" altLang="en-US" dirty="0">
                <a:effectLst/>
                <a:latin typeface="Arial" panose="020B0604020202020204" pitchFamily="34" charset="0"/>
              </a:rPr>
              <a:t>、</a:t>
            </a:r>
            <a:r>
              <a:rPr lang="en-US" altLang="zh-CN" dirty="0">
                <a:effectLst/>
                <a:latin typeface="Arial" panose="020B0604020202020204" pitchFamily="34" charset="0"/>
              </a:rPr>
              <a:t>top-level  DC-DC regulator generator</a:t>
            </a:r>
            <a:r>
              <a:rPr lang="zh-CN" altLang="en-US" dirty="0">
                <a:effectLst/>
                <a:latin typeface="Arial" panose="020B0604020202020204" pitchFamily="34" charset="0"/>
              </a:rPr>
              <a:t>继承自</a:t>
            </a:r>
            <a:r>
              <a:rPr lang="en-US" altLang="zh-CN" dirty="0">
                <a:effectLst/>
                <a:latin typeface="Arial" panose="020B0604020202020204" pitchFamily="34" charset="0"/>
              </a:rPr>
              <a:t>Array helper class </a:t>
            </a:r>
            <a:r>
              <a:rPr lang="zh-CN" altLang="en-US" dirty="0">
                <a:effectLst/>
                <a:latin typeface="Arial" panose="020B0604020202020204" pitchFamily="34" charset="0"/>
              </a:rPr>
              <a:t>，以实例化所需的交错相位数量</a:t>
            </a:r>
            <a:r>
              <a:rPr lang="en-US" altLang="zh-CN" dirty="0">
                <a:effectLst/>
                <a:latin typeface="Arial" panose="020B0604020202020204" pitchFamily="34" charset="0"/>
              </a:rPr>
              <a:t>(</a:t>
            </a:r>
            <a:r>
              <a:rPr lang="zh-CN" altLang="en-US" dirty="0">
                <a:effectLst/>
                <a:latin typeface="Arial" panose="020B0604020202020204" pitchFamily="34" charset="0"/>
              </a:rPr>
              <a:t>图</a:t>
            </a:r>
            <a:r>
              <a:rPr lang="en-US" altLang="zh-CN" dirty="0">
                <a:effectLst/>
                <a:latin typeface="Arial" panose="020B0604020202020204" pitchFamily="34" charset="0"/>
              </a:rPr>
              <a:t>a)</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en-US" altLang="zh-CN" dirty="0">
                <a:effectLst/>
                <a:latin typeface="Arial" panose="020B0604020202020204" pitchFamily="34" charset="0"/>
              </a:rPr>
              <a:t>2</a:t>
            </a:r>
            <a:r>
              <a:rPr lang="zh-CN" altLang="en-US" dirty="0">
                <a:effectLst/>
                <a:latin typeface="Arial" panose="020B0604020202020204" pitchFamily="34" charset="0"/>
              </a:rPr>
              <a:t>、每个交错</a:t>
            </a:r>
            <a:r>
              <a:rPr lang="en-US" altLang="zh-CN" dirty="0">
                <a:effectLst/>
                <a:latin typeface="Arial" panose="020B0604020202020204" pitchFamily="34" charset="0"/>
              </a:rPr>
              <a:t>phase</a:t>
            </a:r>
            <a:r>
              <a:rPr lang="zh-CN" altLang="en-US" dirty="0">
                <a:effectLst/>
                <a:latin typeface="Arial" panose="020B0604020202020204" pitchFamily="34" charset="0"/>
              </a:rPr>
              <a:t>由飞电容、开关及其驱动器和产生开关驱动器控制信号的逻辑组成</a:t>
            </a:r>
            <a:r>
              <a:rPr lang="en-US" altLang="zh-CN" dirty="0">
                <a:effectLst/>
                <a:latin typeface="Arial" panose="020B0604020202020204" pitchFamily="34" charset="0"/>
              </a:rPr>
              <a:t>(</a:t>
            </a:r>
            <a:r>
              <a:rPr lang="zh-CN" altLang="en-US" dirty="0">
                <a:effectLst/>
                <a:latin typeface="Arial" panose="020B0604020202020204" pitchFamily="34" charset="0"/>
              </a:rPr>
              <a:t>图</a:t>
            </a:r>
            <a:r>
              <a:rPr lang="en-US" altLang="zh-CN" dirty="0">
                <a:effectLst/>
                <a:latin typeface="Arial" panose="020B0604020202020204" pitchFamily="34" charset="0"/>
              </a:rPr>
              <a:t> c)</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en-US" altLang="zh-CN" dirty="0">
                <a:effectLst/>
                <a:latin typeface="Arial" panose="020B0604020202020204" pitchFamily="34" charset="0"/>
              </a:rPr>
              <a:t>3</a:t>
            </a:r>
            <a:r>
              <a:rPr lang="zh-CN" altLang="en-US" dirty="0">
                <a:effectLst/>
                <a:latin typeface="Arial" panose="020B0604020202020204" pitchFamily="34" charset="0"/>
              </a:rPr>
              <a:t>、控制逻辑的</a:t>
            </a:r>
            <a:r>
              <a:rPr lang="en-US" altLang="zh-CN" dirty="0">
                <a:effectLst/>
                <a:latin typeface="Arial" panose="020B0604020202020204" pitchFamily="34" charset="0"/>
              </a:rPr>
              <a:t>generator</a:t>
            </a:r>
            <a:r>
              <a:rPr lang="zh-CN" altLang="en-US" dirty="0">
                <a:effectLst/>
                <a:latin typeface="Arial" panose="020B0604020202020204" pitchFamily="34" charset="0"/>
              </a:rPr>
              <a:t>，继承自</a:t>
            </a:r>
            <a:r>
              <a:rPr lang="en-US" altLang="zh-CN" dirty="0">
                <a:effectLst/>
                <a:latin typeface="Arial" panose="020B0604020202020204" pitchFamily="34" charset="0"/>
              </a:rPr>
              <a:t>Standard Block helper class </a:t>
            </a:r>
            <a:r>
              <a:rPr lang="zh-CN" altLang="en-US" dirty="0">
                <a:effectLst/>
                <a:latin typeface="Arial" panose="020B0604020202020204" pitchFamily="34" charset="0"/>
              </a:rPr>
              <a:t>。这个</a:t>
            </a:r>
            <a:r>
              <a:rPr lang="en-US" altLang="zh-CN" dirty="0">
                <a:effectLst/>
                <a:latin typeface="Arial" panose="020B0604020202020204" pitchFamily="34" charset="0"/>
              </a:rPr>
              <a:t>block</a:t>
            </a:r>
            <a:r>
              <a:rPr lang="zh-CN" altLang="en-US" dirty="0">
                <a:effectLst/>
                <a:latin typeface="Arial" panose="020B0604020202020204" pitchFamily="34" charset="0"/>
              </a:rPr>
              <a:t>中的门的大小使用一个</a:t>
            </a:r>
            <a:r>
              <a:rPr lang="en-US" altLang="zh-CN" dirty="0">
                <a:effectLst/>
                <a:latin typeface="Arial" panose="020B0604020202020204" pitchFamily="34" charset="0"/>
              </a:rPr>
              <a:t>script </a:t>
            </a:r>
            <a:r>
              <a:rPr lang="zh-CN" altLang="en-US" dirty="0">
                <a:effectLst/>
                <a:latin typeface="Arial" panose="020B0604020202020204" pitchFamily="34" charset="0"/>
              </a:rPr>
              <a:t>，</a:t>
            </a:r>
            <a:r>
              <a:rPr lang="zh-CN" altLang="en-US" dirty="0">
                <a:solidFill>
                  <a:srgbClr val="FF0000"/>
                </a:solidFill>
                <a:effectLst/>
                <a:latin typeface="Arial" panose="020B0604020202020204" pitchFamily="34" charset="0"/>
              </a:rPr>
              <a:t>目的在满足关键路径长度的约束的同时最小化功耗</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en-US" altLang="zh-CN" dirty="0">
                <a:effectLst/>
                <a:latin typeface="Arial" panose="020B0604020202020204" pitchFamily="34" charset="0"/>
              </a:rPr>
              <a:t>4</a:t>
            </a:r>
            <a:r>
              <a:rPr lang="zh-CN" altLang="en-US" dirty="0">
                <a:effectLst/>
                <a:latin typeface="Arial" panose="020B0604020202020204" pitchFamily="34" charset="0"/>
              </a:rPr>
              <a:t>、开关和驱动器被</a:t>
            </a:r>
            <a:r>
              <a:rPr lang="en-US" altLang="zh-CN" dirty="0">
                <a:effectLst/>
                <a:latin typeface="Arial" panose="020B0604020202020204" pitchFamily="34" charset="0"/>
              </a:rPr>
              <a:t>layout</a:t>
            </a:r>
            <a:r>
              <a:rPr lang="zh-CN" altLang="en-US" dirty="0">
                <a:effectLst/>
                <a:latin typeface="Arial" panose="020B0604020202020204" pitchFamily="34" charset="0"/>
              </a:rPr>
              <a:t>成两排</a:t>
            </a:r>
            <a:r>
              <a:rPr lang="en-US" altLang="zh-CN" dirty="0">
                <a:effectLst/>
                <a:latin typeface="Arial" panose="020B0604020202020204" pitchFamily="34" charset="0"/>
              </a:rPr>
              <a:t>(</a:t>
            </a:r>
            <a:r>
              <a:rPr lang="zh-CN" altLang="en-US" dirty="0">
                <a:effectLst/>
                <a:latin typeface="Arial" panose="020B0604020202020204" pitchFamily="34" charset="0"/>
              </a:rPr>
              <a:t>图</a:t>
            </a:r>
            <a:r>
              <a:rPr lang="en-US" altLang="zh-CN" dirty="0">
                <a:effectLst/>
                <a:latin typeface="Arial" panose="020B0604020202020204" pitchFamily="34" charset="0"/>
              </a:rPr>
              <a:t>d)</a:t>
            </a:r>
            <a:r>
              <a:rPr lang="zh-CN" altLang="en-US" dirty="0">
                <a:effectLst/>
                <a:latin typeface="Arial" panose="020B0604020202020204" pitchFamily="34" charset="0"/>
              </a:rPr>
              <a:t>。驱动继承自</a:t>
            </a:r>
            <a:r>
              <a:rPr lang="en-US" altLang="zh-CN" dirty="0">
                <a:effectLst/>
                <a:latin typeface="Arial" panose="020B0604020202020204" pitchFamily="34" charset="0"/>
              </a:rPr>
              <a:t>Standard Cell helper</a:t>
            </a:r>
            <a:r>
              <a:rPr lang="zh-CN" altLang="en-US" dirty="0"/>
              <a:t> </a:t>
            </a:r>
            <a:r>
              <a:rPr lang="en-US" altLang="zh-CN" dirty="0"/>
              <a:t>class</a:t>
            </a:r>
            <a:r>
              <a:rPr lang="zh-CN" altLang="en-US" dirty="0">
                <a:effectLst/>
                <a:latin typeface="Arial" panose="020B0604020202020204" pitchFamily="34" charset="0"/>
              </a:rPr>
              <a:t>，可用它们调整的能力来最小化这个块中的空白。</a:t>
            </a:r>
            <a:endParaRPr lang="en-US" altLang="zh-CN" dirty="0">
              <a:effectLst/>
              <a:latin typeface="Arial" panose="020B0604020202020204" pitchFamily="34" charset="0"/>
            </a:endParaRPr>
          </a:p>
        </p:txBody>
      </p:sp>
    </p:spTree>
    <p:extLst>
      <p:ext uri="{BB962C8B-B14F-4D97-AF65-F5344CB8AC3E}">
        <p14:creationId xmlns:p14="http://schemas.microsoft.com/office/powerpoint/2010/main" val="558823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00358E2-AAF7-4010-B477-0C8F3481F193}"/>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E1485EE4-F38A-47C0-B60E-B6DA878C1DC1}"/>
              </a:ext>
            </a:extLst>
          </p:cNvPr>
          <p:cNvSpPr>
            <a:spLocks noGrp="1"/>
          </p:cNvSpPr>
          <p:nvPr>
            <p:ph type="sldNum" sz="quarter" idx="12"/>
          </p:nvPr>
        </p:nvSpPr>
        <p:spPr/>
        <p:txBody>
          <a:bodyPr/>
          <a:lstStyle/>
          <a:p>
            <a:pPr>
              <a:defRPr/>
            </a:pPr>
            <a:fld id="{5F2A2E64-0435-4335-8CCE-EE46D16D8B12}" type="slidenum">
              <a:rPr lang="zh-CN" altLang="en-US" smtClean="0"/>
              <a:t>26</a:t>
            </a:fld>
            <a:endParaRPr lang="zh-CN" altLang="en-US"/>
          </a:p>
        </p:txBody>
      </p:sp>
      <p:sp>
        <p:nvSpPr>
          <p:cNvPr id="6" name="文本框 5">
            <a:extLst>
              <a:ext uri="{FF2B5EF4-FFF2-40B4-BE49-F238E27FC236}">
                <a16:creationId xmlns:a16="http://schemas.microsoft.com/office/drawing/2014/main" id="{C51A567A-2F68-44A6-BBD0-F27310BB1942}"/>
              </a:ext>
            </a:extLst>
          </p:cNvPr>
          <p:cNvSpPr txBox="1"/>
          <p:nvPr/>
        </p:nvSpPr>
        <p:spPr>
          <a:xfrm>
            <a:off x="539552" y="1268760"/>
            <a:ext cx="6318448" cy="923330"/>
          </a:xfrm>
          <a:prstGeom prst="rect">
            <a:avLst/>
          </a:prstGeom>
          <a:noFill/>
        </p:spPr>
        <p:txBody>
          <a:bodyPr wrap="square">
            <a:spAutoFit/>
          </a:bodyPr>
          <a:lstStyle/>
          <a:p>
            <a:r>
              <a:rPr lang="en-US" altLang="zh-CN" dirty="0"/>
              <a:t>5</a:t>
            </a:r>
            <a:r>
              <a:rPr lang="zh-CN" altLang="en-US" dirty="0"/>
              <a:t>、先</a:t>
            </a:r>
            <a:r>
              <a:rPr lang="zh-CN" altLang="en-US" dirty="0">
                <a:effectLst/>
                <a:latin typeface="Arial" panose="020B0604020202020204" pitchFamily="34" charset="0"/>
              </a:rPr>
              <a:t>固定底部一行的宽度，</a:t>
            </a:r>
            <a:r>
              <a:rPr lang="en-US" altLang="zh-CN" dirty="0">
                <a:effectLst/>
                <a:latin typeface="Arial" panose="020B0604020202020204" pitchFamily="34" charset="0"/>
              </a:rPr>
              <a:t> </a:t>
            </a:r>
            <a:r>
              <a:rPr lang="zh-CN" altLang="en-US" dirty="0">
                <a:effectLst/>
                <a:latin typeface="Arial" panose="020B0604020202020204" pitchFamily="34" charset="0"/>
              </a:rPr>
              <a:t>然后</a:t>
            </a:r>
            <a:r>
              <a:rPr lang="en-US" altLang="zh-CN" dirty="0">
                <a:effectLst/>
                <a:latin typeface="Arial" panose="020B0604020202020204" pitchFamily="34" charset="0"/>
              </a:rPr>
              <a:t>run a binary search on the pitch of the top row</a:t>
            </a:r>
            <a:r>
              <a:rPr lang="zh-CN" altLang="en-US" dirty="0">
                <a:effectLst/>
                <a:latin typeface="Arial" panose="020B0604020202020204" pitchFamily="34" charset="0"/>
              </a:rPr>
              <a:t>，以匹配底部一行的宽度。这是一个例子来说明可以快速生成非常紧凑的</a:t>
            </a:r>
            <a:r>
              <a:rPr lang="en-US" altLang="zh-CN" dirty="0">
                <a:effectLst/>
                <a:latin typeface="Arial" panose="020B0604020202020204" pitchFamily="34" charset="0"/>
              </a:rPr>
              <a:t>layout</a:t>
            </a:r>
            <a:endParaRPr lang="zh-CN" altLang="en-US" dirty="0"/>
          </a:p>
        </p:txBody>
      </p:sp>
    </p:spTree>
    <p:extLst>
      <p:ext uri="{BB962C8B-B14F-4D97-AF65-F5344CB8AC3E}">
        <p14:creationId xmlns:p14="http://schemas.microsoft.com/office/powerpoint/2010/main" val="1363285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200" b="1" dirty="0"/>
              <a:t>BAG</a:t>
            </a:r>
            <a:endParaRPr lang="zh-CN" altLang="en-US" dirty="0"/>
          </a:p>
        </p:txBody>
      </p:sp>
      <p:sp>
        <p:nvSpPr>
          <p:cNvPr id="4" name="灯片编号占位符 3"/>
          <p:cNvSpPr>
            <a:spLocks noGrp="1"/>
          </p:cNvSpPr>
          <p:nvPr>
            <p:ph type="sldNum" sz="quarter" idx="12"/>
          </p:nvPr>
        </p:nvSpPr>
        <p:spPr/>
        <p:txBody>
          <a:bodyPr/>
          <a:lstStyle/>
          <a:p>
            <a:pPr>
              <a:defRPr/>
            </a:pPr>
            <a:fld id="{5F2A2E64-0435-4335-8CCE-EE46D16D8B12}" type="slidenum">
              <a:rPr lang="zh-CN" altLang="en-US"/>
              <a:t>3</a:t>
            </a:fld>
            <a:endParaRPr lang="zh-CN" altLang="en-US"/>
          </a:p>
        </p:txBody>
      </p:sp>
      <p:sp>
        <p:nvSpPr>
          <p:cNvPr id="2" name="文本框 1">
            <a:extLst>
              <a:ext uri="{FF2B5EF4-FFF2-40B4-BE49-F238E27FC236}">
                <a16:creationId xmlns:a16="http://schemas.microsoft.com/office/drawing/2014/main" id="{15E34F69-9ACD-4581-9883-BEAF0AB95DAB}"/>
              </a:ext>
            </a:extLst>
          </p:cNvPr>
          <p:cNvSpPr txBox="1"/>
          <p:nvPr/>
        </p:nvSpPr>
        <p:spPr>
          <a:xfrm>
            <a:off x="467544" y="1268760"/>
            <a:ext cx="8219256" cy="3970318"/>
          </a:xfrm>
          <a:prstGeom prst="rect">
            <a:avLst/>
          </a:prstGeom>
          <a:noFill/>
        </p:spPr>
        <p:txBody>
          <a:bodyPr wrap="square" rtlCol="0">
            <a:spAutoFit/>
          </a:bodyPr>
          <a:lstStyle/>
          <a:p>
            <a:r>
              <a:rPr lang="en-US" altLang="zh-CN" dirty="0"/>
              <a:t>What</a:t>
            </a:r>
            <a:r>
              <a:rPr lang="zh-CN" altLang="en-US" dirty="0"/>
              <a:t> </a:t>
            </a:r>
            <a:r>
              <a:rPr lang="en-US" altLang="zh-CN" dirty="0"/>
              <a:t>is</a:t>
            </a:r>
            <a:r>
              <a:rPr lang="zh-CN" altLang="en-US" dirty="0"/>
              <a:t> </a:t>
            </a:r>
            <a:r>
              <a:rPr lang="en-US" altLang="zh-CN" dirty="0"/>
              <a:t>BAG?</a:t>
            </a:r>
          </a:p>
          <a:p>
            <a:endParaRPr lang="en-US" altLang="zh-CN" dirty="0"/>
          </a:p>
          <a:p>
            <a:r>
              <a:rPr lang="en-US" altLang="zh-CN" dirty="0">
                <a:solidFill>
                  <a:srgbClr val="FF0000"/>
                </a:solidFill>
              </a:rPr>
              <a:t>BAG: the Berkeley Analog Generator, </a:t>
            </a:r>
            <a:r>
              <a:rPr lang="en-US" altLang="zh-CN" dirty="0"/>
              <a:t>an integrated framework for the development of generators of AMS circuits, i.e. parametric design procedures(</a:t>
            </a:r>
            <a:r>
              <a:rPr lang="zh-CN" altLang="en-US" dirty="0"/>
              <a:t>参数化的设计程序</a:t>
            </a:r>
            <a:r>
              <a:rPr lang="en-US" altLang="zh-CN" dirty="0"/>
              <a:t>) to synthesize a schematic and layout of a circuit according to a set of input specifications. </a:t>
            </a:r>
          </a:p>
          <a:p>
            <a:endParaRPr lang="en-US" altLang="zh-CN" dirty="0"/>
          </a:p>
          <a:p>
            <a:r>
              <a:rPr lang="en-US" altLang="zh-CN" dirty="0"/>
              <a:t>Features:</a:t>
            </a:r>
          </a:p>
          <a:p>
            <a:endParaRPr lang="en-US" altLang="zh-CN" dirty="0"/>
          </a:p>
          <a:p>
            <a:r>
              <a:rPr lang="en-US" altLang="zh-CN" dirty="0">
                <a:solidFill>
                  <a:srgbClr val="FF0000"/>
                </a:solidFill>
              </a:rPr>
              <a:t>BAG</a:t>
            </a:r>
            <a:r>
              <a:rPr lang="en-US" altLang="zh-CN" dirty="0"/>
              <a:t> extends previous work by </a:t>
            </a:r>
            <a:r>
              <a:rPr lang="en-US" altLang="zh-CN" dirty="0">
                <a:solidFill>
                  <a:srgbClr val="FF0000"/>
                </a:solidFill>
              </a:rPr>
              <a:t>implementing interfaces</a:t>
            </a:r>
            <a:r>
              <a:rPr lang="en-US" altLang="zh-CN" dirty="0"/>
              <a:t>(</a:t>
            </a:r>
            <a:r>
              <a:rPr lang="zh-CN" altLang="en-US" dirty="0"/>
              <a:t>实现接口</a:t>
            </a:r>
            <a:r>
              <a:rPr lang="en-US" altLang="zh-CN" dirty="0"/>
              <a:t>) to integrate all steps of the design flow into a single environment and by providing </a:t>
            </a:r>
            <a:r>
              <a:rPr lang="en-US" altLang="zh-CN" dirty="0">
                <a:solidFill>
                  <a:srgbClr val="FF0000"/>
                </a:solidFill>
              </a:rPr>
              <a:t>helper classes </a:t>
            </a:r>
            <a:r>
              <a:rPr lang="en-US" altLang="zh-CN" dirty="0"/>
              <a:t>(</a:t>
            </a:r>
            <a:r>
              <a:rPr lang="zh-CN" altLang="en-US" dirty="0"/>
              <a:t>辅助类</a:t>
            </a:r>
            <a:r>
              <a:rPr lang="en-US" altLang="zh-CN" dirty="0"/>
              <a:t>)(both at the schematic and layout level) to help the designer in developing truly parameterized and technology-independent circuit generators.</a:t>
            </a:r>
          </a:p>
          <a:p>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A2EAD41-E31A-401F-907E-11212777A049}"/>
              </a:ext>
            </a:extLst>
          </p:cNvPr>
          <p:cNvSpPr>
            <a:spLocks noGrp="1"/>
          </p:cNvSpPr>
          <p:nvPr>
            <p:ph type="title"/>
          </p:nvPr>
        </p:nvSpPr>
        <p:spPr/>
        <p:txBody>
          <a:bodyPr/>
          <a:lstStyle/>
          <a:p>
            <a:r>
              <a:rPr lang="en-US" altLang="zh-CN" dirty="0"/>
              <a:t>BAG</a:t>
            </a:r>
            <a:endParaRPr lang="zh-CN" altLang="en-US" dirty="0"/>
          </a:p>
        </p:txBody>
      </p:sp>
      <p:sp>
        <p:nvSpPr>
          <p:cNvPr id="4" name="灯片编号占位符 3">
            <a:extLst>
              <a:ext uri="{FF2B5EF4-FFF2-40B4-BE49-F238E27FC236}">
                <a16:creationId xmlns:a16="http://schemas.microsoft.com/office/drawing/2014/main" id="{F272AE01-0BDF-4C86-8A3B-B90D895A6D17}"/>
              </a:ext>
            </a:extLst>
          </p:cNvPr>
          <p:cNvSpPr>
            <a:spLocks noGrp="1"/>
          </p:cNvSpPr>
          <p:nvPr>
            <p:ph type="sldNum" sz="quarter" idx="12"/>
          </p:nvPr>
        </p:nvSpPr>
        <p:spPr/>
        <p:txBody>
          <a:bodyPr/>
          <a:lstStyle/>
          <a:p>
            <a:pPr>
              <a:defRPr/>
            </a:pPr>
            <a:fld id="{5F2A2E64-0435-4335-8CCE-EE46D16D8B12}" type="slidenum">
              <a:rPr lang="zh-CN" altLang="en-US" smtClean="0"/>
              <a:t>4</a:t>
            </a:fld>
            <a:endParaRPr lang="zh-CN" altLang="en-US"/>
          </a:p>
        </p:txBody>
      </p:sp>
      <p:sp>
        <p:nvSpPr>
          <p:cNvPr id="5" name="文本框 4">
            <a:extLst>
              <a:ext uri="{FF2B5EF4-FFF2-40B4-BE49-F238E27FC236}">
                <a16:creationId xmlns:a16="http://schemas.microsoft.com/office/drawing/2014/main" id="{9D427FE0-A784-40D4-88F6-D1F4C20D51C0}"/>
              </a:ext>
            </a:extLst>
          </p:cNvPr>
          <p:cNvSpPr txBox="1"/>
          <p:nvPr/>
        </p:nvSpPr>
        <p:spPr>
          <a:xfrm>
            <a:off x="467544" y="1124744"/>
            <a:ext cx="8064896" cy="3416320"/>
          </a:xfrm>
          <a:prstGeom prst="rect">
            <a:avLst/>
          </a:prstGeom>
          <a:noFill/>
        </p:spPr>
        <p:txBody>
          <a:bodyPr wrap="square" rtlCol="0">
            <a:spAutoFit/>
          </a:bodyPr>
          <a:lstStyle/>
          <a:p>
            <a:r>
              <a:rPr lang="en-US" altLang="zh-CN" dirty="0"/>
              <a:t>Contributions:</a:t>
            </a:r>
          </a:p>
          <a:p>
            <a:r>
              <a:rPr lang="en-US" altLang="zh-CN" dirty="0"/>
              <a:t>1</a:t>
            </a:r>
            <a:r>
              <a:rPr lang="zh-CN" altLang="en-US" dirty="0"/>
              <a:t>、</a:t>
            </a:r>
            <a:r>
              <a:rPr lang="en-US" altLang="zh-CN" dirty="0"/>
              <a:t>by </a:t>
            </a:r>
            <a:r>
              <a:rPr lang="en-US" altLang="zh-CN" dirty="0">
                <a:solidFill>
                  <a:srgbClr val="FF0000"/>
                </a:solidFill>
              </a:rPr>
              <a:t>implementing interfaces</a:t>
            </a:r>
            <a:r>
              <a:rPr lang="en-US" altLang="zh-CN" dirty="0"/>
              <a:t> </a:t>
            </a:r>
            <a:r>
              <a:rPr lang="zh-CN" altLang="en-US" dirty="0"/>
              <a:t>，</a:t>
            </a:r>
            <a:r>
              <a:rPr lang="en-US" altLang="zh-CN" dirty="0"/>
              <a:t>integrate all steps of the design flow, from architectural-specification definition to correct layout </a:t>
            </a:r>
            <a:r>
              <a:rPr lang="en-US" altLang="zh-CN" dirty="0" err="1"/>
              <a:t>imple</a:t>
            </a:r>
            <a:r>
              <a:rPr lang="en-US" altLang="zh-CN" dirty="0"/>
              <a:t>-mentation, into procedural analog generators.</a:t>
            </a:r>
          </a:p>
          <a:p>
            <a:r>
              <a:rPr lang="zh-CN" altLang="en-US" dirty="0">
                <a:effectLst/>
                <a:latin typeface="Arial" panose="020B0604020202020204" pitchFamily="34" charset="0"/>
              </a:rPr>
              <a:t>能够将设计流程的所有步骤（从架构规范定义到正确的布局实施）集成到程序模拟生成器中</a:t>
            </a:r>
            <a:endParaRPr lang="en-US" altLang="zh-CN" dirty="0">
              <a:effectLst/>
              <a:latin typeface="Arial" panose="020B0604020202020204" pitchFamily="34" charset="0"/>
            </a:endParaRPr>
          </a:p>
          <a:p>
            <a:r>
              <a:rPr lang="en-US" altLang="zh-CN" dirty="0"/>
              <a:t>2</a:t>
            </a:r>
            <a:r>
              <a:rPr lang="zh-CN" altLang="en-US" dirty="0"/>
              <a:t>、</a:t>
            </a:r>
            <a:r>
              <a:rPr lang="en-US" altLang="zh-CN" dirty="0"/>
              <a:t> developed helper classes to ease the codification of schematic sizing procedures and to simplify the creation of parameterized layouts for a rich set of layout styles.</a:t>
            </a:r>
          </a:p>
          <a:p>
            <a:r>
              <a:rPr lang="zh-CN" altLang="en-US" dirty="0">
                <a:effectLst/>
                <a:latin typeface="Arial" panose="020B0604020202020204" pitchFamily="34" charset="0"/>
              </a:rPr>
              <a:t>开发了</a:t>
            </a:r>
            <a:r>
              <a:rPr lang="en-US" altLang="zh-CN" dirty="0">
                <a:solidFill>
                  <a:srgbClr val="FF0000"/>
                </a:solidFill>
              </a:rPr>
              <a:t>helper classes </a:t>
            </a:r>
            <a:r>
              <a:rPr lang="zh-CN" altLang="en-US" dirty="0">
                <a:effectLst/>
                <a:latin typeface="Arial" panose="020B0604020202020204" pitchFamily="34" charset="0"/>
              </a:rPr>
              <a:t>，简化了</a:t>
            </a:r>
            <a:r>
              <a:rPr lang="en-US" altLang="zh-CN" dirty="0"/>
              <a:t>schematic size</a:t>
            </a:r>
            <a:r>
              <a:rPr lang="zh-CN" altLang="en-US" dirty="0">
                <a:effectLst/>
                <a:latin typeface="Arial" panose="020B0604020202020204" pitchFamily="34" charset="0"/>
              </a:rPr>
              <a:t>调整过程的编码，也简化为用丰富的</a:t>
            </a:r>
            <a:r>
              <a:rPr lang="en-US" altLang="zh-CN" dirty="0"/>
              <a:t>layout styles</a:t>
            </a:r>
            <a:r>
              <a:rPr lang="zh-CN" altLang="en-US" dirty="0"/>
              <a:t>集合来</a:t>
            </a:r>
            <a:r>
              <a:rPr lang="zh-CN" altLang="en-US" dirty="0">
                <a:effectLst/>
                <a:latin typeface="Arial" panose="020B0604020202020204" pitchFamily="34" charset="0"/>
              </a:rPr>
              <a:t>创建</a:t>
            </a:r>
            <a:r>
              <a:rPr lang="en-US" altLang="zh-CN" dirty="0"/>
              <a:t>parameterized layouts </a:t>
            </a:r>
          </a:p>
          <a:p>
            <a:endParaRPr lang="zh-CN" altLang="en-US" dirty="0"/>
          </a:p>
        </p:txBody>
      </p:sp>
      <p:sp>
        <p:nvSpPr>
          <p:cNvPr id="6" name="文本框 5">
            <a:extLst>
              <a:ext uri="{FF2B5EF4-FFF2-40B4-BE49-F238E27FC236}">
                <a16:creationId xmlns:a16="http://schemas.microsoft.com/office/drawing/2014/main" id="{FC67C2E6-F502-44DC-9901-2209794FE8E7}"/>
              </a:ext>
            </a:extLst>
          </p:cNvPr>
          <p:cNvSpPr txBox="1"/>
          <p:nvPr/>
        </p:nvSpPr>
        <p:spPr>
          <a:xfrm>
            <a:off x="611560" y="4437112"/>
            <a:ext cx="7848872" cy="2308324"/>
          </a:xfrm>
          <a:prstGeom prst="rect">
            <a:avLst/>
          </a:prstGeom>
          <a:noFill/>
        </p:spPr>
        <p:txBody>
          <a:bodyPr wrap="square" rtlCol="0">
            <a:spAutoFit/>
          </a:bodyPr>
          <a:lstStyle/>
          <a:p>
            <a:r>
              <a:rPr lang="en-US" altLang="zh-CN" dirty="0"/>
              <a:t>Any analog circuit generator should (at least) be capable of reading a set of input specifications, automatically sizing all schematic components, generating the corresponding physical layout, and outputting the resulting performances, which need to meet all specifications while optimizing some application-specific figure of merit.</a:t>
            </a:r>
          </a:p>
          <a:p>
            <a:r>
              <a:rPr lang="zh-CN" altLang="en-US" dirty="0">
                <a:effectLst/>
                <a:latin typeface="Arial" panose="020B0604020202020204" pitchFamily="34" charset="0"/>
              </a:rPr>
              <a:t>任何模拟电路发生器应（至少）能够读取一组输入</a:t>
            </a:r>
            <a:r>
              <a:rPr lang="en-US" altLang="zh-CN" dirty="0">
                <a:effectLst/>
                <a:latin typeface="Arial" panose="020B0604020202020204" pitchFamily="34" charset="0"/>
              </a:rPr>
              <a:t>spec</a:t>
            </a:r>
            <a:r>
              <a:rPr lang="zh-CN" altLang="en-US" dirty="0">
                <a:effectLst/>
                <a:latin typeface="Arial" panose="020B0604020202020204" pitchFamily="34" charset="0"/>
              </a:rPr>
              <a:t>，自动调整所有</a:t>
            </a:r>
            <a:r>
              <a:rPr lang="en-US" altLang="zh-CN" dirty="0"/>
              <a:t>schematic</a:t>
            </a:r>
            <a:r>
              <a:rPr lang="zh-CN" altLang="en-US" dirty="0">
                <a:effectLst/>
                <a:latin typeface="Arial" panose="020B0604020202020204" pitchFamily="34" charset="0"/>
              </a:rPr>
              <a:t>元件的尺寸，生成相应的物理</a:t>
            </a:r>
            <a:r>
              <a:rPr lang="en-US" altLang="zh-CN" dirty="0"/>
              <a:t>layout </a:t>
            </a:r>
            <a:r>
              <a:rPr lang="zh-CN" altLang="en-US" dirty="0">
                <a:effectLst/>
                <a:latin typeface="Arial" panose="020B0604020202020204" pitchFamily="34" charset="0"/>
              </a:rPr>
              <a:t>，并输出结果性能，这些性能需要满足所有</a:t>
            </a:r>
            <a:r>
              <a:rPr lang="en-US" altLang="zh-CN" dirty="0">
                <a:effectLst/>
                <a:latin typeface="Arial" panose="020B0604020202020204" pitchFamily="34" charset="0"/>
              </a:rPr>
              <a:t>spec</a:t>
            </a:r>
            <a:r>
              <a:rPr lang="zh-CN" altLang="en-US" dirty="0">
                <a:effectLst/>
                <a:latin typeface="Arial" panose="020B0604020202020204" pitchFamily="34" charset="0"/>
              </a:rPr>
              <a:t>，同时优化某些特定于应用的优值</a:t>
            </a:r>
            <a:endParaRPr lang="zh-CN" altLang="en-US" dirty="0"/>
          </a:p>
        </p:txBody>
      </p:sp>
    </p:spTree>
    <p:extLst>
      <p:ext uri="{BB962C8B-B14F-4D97-AF65-F5344CB8AC3E}">
        <p14:creationId xmlns:p14="http://schemas.microsoft.com/office/powerpoint/2010/main" val="306754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E272DAF-01DF-480E-8728-6D6E23CF00CD}"/>
              </a:ext>
            </a:extLst>
          </p:cNvPr>
          <p:cNvSpPr>
            <a:spLocks noGrp="1"/>
          </p:cNvSpPr>
          <p:nvPr>
            <p:ph type="title"/>
          </p:nvPr>
        </p:nvSpPr>
        <p:spPr/>
        <p:txBody>
          <a:bodyPr/>
          <a:lstStyle/>
          <a:p>
            <a:r>
              <a:rPr lang="en-US" altLang="zh-CN" dirty="0"/>
              <a:t>ANALOG GENERATOR FRAMEWORK</a:t>
            </a:r>
            <a:endParaRPr lang="zh-CN" altLang="en-US" dirty="0"/>
          </a:p>
        </p:txBody>
      </p:sp>
      <p:sp>
        <p:nvSpPr>
          <p:cNvPr id="4" name="灯片编号占位符 3">
            <a:extLst>
              <a:ext uri="{FF2B5EF4-FFF2-40B4-BE49-F238E27FC236}">
                <a16:creationId xmlns:a16="http://schemas.microsoft.com/office/drawing/2014/main" id="{3EDE1CEA-2AB9-4BD4-A394-8043448A67B2}"/>
              </a:ext>
            </a:extLst>
          </p:cNvPr>
          <p:cNvSpPr>
            <a:spLocks noGrp="1"/>
          </p:cNvSpPr>
          <p:nvPr>
            <p:ph type="sldNum" sz="quarter" idx="12"/>
          </p:nvPr>
        </p:nvSpPr>
        <p:spPr/>
        <p:txBody>
          <a:bodyPr/>
          <a:lstStyle/>
          <a:p>
            <a:pPr>
              <a:defRPr/>
            </a:pPr>
            <a:fld id="{5F2A2E64-0435-4335-8CCE-EE46D16D8B12}" type="slidenum">
              <a:rPr lang="zh-CN" altLang="en-US" smtClean="0"/>
              <a:t>5</a:t>
            </a:fld>
            <a:endParaRPr lang="zh-CN" altLang="en-US"/>
          </a:p>
        </p:txBody>
      </p:sp>
      <p:sp>
        <p:nvSpPr>
          <p:cNvPr id="6" name="文本框 5">
            <a:extLst>
              <a:ext uri="{FF2B5EF4-FFF2-40B4-BE49-F238E27FC236}">
                <a16:creationId xmlns:a16="http://schemas.microsoft.com/office/drawing/2014/main" id="{4D964C90-1BE6-4EF5-B144-E1D7523434BA}"/>
              </a:ext>
            </a:extLst>
          </p:cNvPr>
          <p:cNvSpPr txBox="1"/>
          <p:nvPr/>
        </p:nvSpPr>
        <p:spPr>
          <a:xfrm>
            <a:off x="251520" y="980728"/>
            <a:ext cx="8435280" cy="369332"/>
          </a:xfrm>
          <a:prstGeom prst="rect">
            <a:avLst/>
          </a:prstGeom>
          <a:noFill/>
        </p:spPr>
        <p:txBody>
          <a:bodyPr wrap="square" rtlCol="0">
            <a:spAutoFit/>
          </a:bodyPr>
          <a:lstStyle/>
          <a:p>
            <a:r>
              <a:rPr lang="en-US" altLang="zh-CN" dirty="0"/>
              <a:t>This paper uses UML to define the interface Analog Generator shown in Fig. 1(a). </a:t>
            </a:r>
            <a:endParaRPr lang="zh-CN" altLang="en-US" dirty="0"/>
          </a:p>
        </p:txBody>
      </p:sp>
      <p:pic>
        <p:nvPicPr>
          <p:cNvPr id="8" name="图片 7">
            <a:extLst>
              <a:ext uri="{FF2B5EF4-FFF2-40B4-BE49-F238E27FC236}">
                <a16:creationId xmlns:a16="http://schemas.microsoft.com/office/drawing/2014/main" id="{3B984DDA-B58F-47DF-8536-9BA25A122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60" y="1288301"/>
            <a:ext cx="8229600" cy="2564904"/>
          </a:xfrm>
          <a:prstGeom prst="rect">
            <a:avLst/>
          </a:prstGeom>
        </p:spPr>
      </p:pic>
      <p:sp>
        <p:nvSpPr>
          <p:cNvPr id="10" name="文本框 9">
            <a:extLst>
              <a:ext uri="{FF2B5EF4-FFF2-40B4-BE49-F238E27FC236}">
                <a16:creationId xmlns:a16="http://schemas.microsoft.com/office/drawing/2014/main" id="{BEE85AF3-CE92-49EA-8DE3-2047A2573E20}"/>
              </a:ext>
            </a:extLst>
          </p:cNvPr>
          <p:cNvSpPr txBox="1"/>
          <p:nvPr/>
        </p:nvSpPr>
        <p:spPr>
          <a:xfrm>
            <a:off x="354360" y="3853205"/>
            <a:ext cx="7674024" cy="2585323"/>
          </a:xfrm>
          <a:prstGeom prst="rect">
            <a:avLst/>
          </a:prstGeom>
          <a:noFill/>
        </p:spPr>
        <p:txBody>
          <a:bodyPr wrap="square" rtlCol="0">
            <a:spAutoFit/>
          </a:bodyPr>
          <a:lstStyle/>
          <a:p>
            <a:r>
              <a:rPr lang="en-US" altLang="zh-CN" dirty="0">
                <a:effectLst/>
                <a:latin typeface="Arial" panose="020B0604020202020204" pitchFamily="34" charset="0"/>
              </a:rPr>
              <a:t>1</a:t>
            </a:r>
            <a:r>
              <a:rPr lang="zh-CN" altLang="en-US" dirty="0">
                <a:effectLst/>
                <a:latin typeface="Arial" panose="020B0604020202020204" pitchFamily="34" charset="0"/>
              </a:rPr>
              <a:t>、</a:t>
            </a:r>
            <a:r>
              <a:rPr lang="en-US" altLang="zh-CN" dirty="0">
                <a:effectLst/>
                <a:latin typeface="Arial" panose="020B0604020202020204" pitchFamily="34" charset="0"/>
              </a:rPr>
              <a:t>Each circuit generator is interpreted as a class which has to </a:t>
            </a:r>
            <a:r>
              <a:rPr lang="en-US" altLang="zh-CN" dirty="0">
                <a:solidFill>
                  <a:srgbClr val="FF0000"/>
                </a:solidFill>
                <a:effectLst/>
                <a:latin typeface="Arial" panose="020B0604020202020204" pitchFamily="34" charset="0"/>
              </a:rPr>
              <a:t>implement all the methods specified in the Analog Generator interface.</a:t>
            </a:r>
          </a:p>
          <a:p>
            <a:r>
              <a:rPr lang="zh-CN" altLang="en-US" dirty="0">
                <a:effectLst/>
                <a:latin typeface="Arial" panose="020B0604020202020204" pitchFamily="34" charset="0"/>
              </a:rPr>
              <a:t>每个电路生成器被解释为一个类，必须实现模拟生成器接口中指定的所有方法。</a:t>
            </a:r>
            <a:endParaRPr lang="en-US" altLang="zh-CN" dirty="0">
              <a:effectLst/>
              <a:latin typeface="Arial" panose="020B0604020202020204" pitchFamily="34" charset="0"/>
            </a:endParaRPr>
          </a:p>
          <a:p>
            <a:r>
              <a:rPr lang="en-US" altLang="zh-CN" dirty="0"/>
              <a:t>2</a:t>
            </a:r>
            <a:r>
              <a:rPr lang="zh-CN" altLang="en-US" dirty="0"/>
              <a:t>、</a:t>
            </a:r>
            <a:r>
              <a:rPr lang="zh-CN" altLang="en-US" dirty="0">
                <a:effectLst/>
                <a:latin typeface="Arial" panose="020B0604020202020204" pitchFamily="34" charset="0"/>
              </a:rPr>
              <a:t>因此，</a:t>
            </a:r>
            <a:r>
              <a:rPr lang="en-US" altLang="zh-CN" dirty="0">
                <a:effectLst/>
                <a:latin typeface="Arial" panose="020B0604020202020204" pitchFamily="34" charset="0"/>
              </a:rPr>
              <a:t>BAG</a:t>
            </a:r>
            <a:r>
              <a:rPr lang="zh-CN" altLang="en-US" dirty="0">
                <a:effectLst/>
                <a:latin typeface="Arial" panose="020B0604020202020204" pitchFamily="34" charset="0"/>
              </a:rPr>
              <a:t>提供了一组</a:t>
            </a:r>
            <a:r>
              <a:rPr lang="en-US" altLang="zh-CN" dirty="0">
                <a:effectLst/>
                <a:latin typeface="Arial" panose="020B0604020202020204" pitchFamily="34" charset="0"/>
              </a:rPr>
              <a:t>abstract base classes</a:t>
            </a:r>
            <a:r>
              <a:rPr lang="zh-CN" altLang="en-US" dirty="0">
                <a:effectLst/>
                <a:latin typeface="Arial" panose="020B0604020202020204" pitchFamily="34" charset="0"/>
              </a:rPr>
              <a:t>，这些</a:t>
            </a:r>
            <a:r>
              <a:rPr lang="en-US" altLang="zh-CN" dirty="0">
                <a:effectLst/>
                <a:latin typeface="Arial" panose="020B0604020202020204" pitchFamily="34" charset="0"/>
              </a:rPr>
              <a:t>base classes</a:t>
            </a:r>
            <a:r>
              <a:rPr lang="zh-CN" altLang="en-US" dirty="0">
                <a:effectLst/>
                <a:latin typeface="Arial" panose="020B0604020202020204" pitchFamily="34" charset="0"/>
              </a:rPr>
              <a:t>通过为在设计过程中执行常见功能的工具提供接口来帮助设计师创建新的生成器。图</a:t>
            </a:r>
            <a:r>
              <a:rPr lang="en-US" altLang="zh-CN" dirty="0">
                <a:effectLst/>
                <a:latin typeface="Arial" panose="020B0604020202020204" pitchFamily="34" charset="0"/>
              </a:rPr>
              <a:t>1</a:t>
            </a:r>
            <a:r>
              <a:rPr lang="zh-CN" altLang="en-US" dirty="0">
                <a:effectLst/>
                <a:latin typeface="Arial" panose="020B0604020202020204" pitchFamily="34" charset="0"/>
              </a:rPr>
              <a:t>（</a:t>
            </a:r>
            <a:r>
              <a:rPr lang="en-US" altLang="zh-CN" dirty="0">
                <a:effectLst/>
                <a:latin typeface="Arial" panose="020B0604020202020204" pitchFamily="34" charset="0"/>
              </a:rPr>
              <a:t>a</a:t>
            </a:r>
            <a:r>
              <a:rPr lang="zh-CN" altLang="en-US" dirty="0">
                <a:effectLst/>
                <a:latin typeface="Arial" panose="020B0604020202020204" pitchFamily="34" charset="0"/>
              </a:rPr>
              <a:t>）显示了作为主要</a:t>
            </a:r>
            <a:r>
              <a:rPr lang="en-US" altLang="zh-CN" dirty="0">
                <a:effectLst/>
                <a:latin typeface="Arial" panose="020B0604020202020204" pitchFamily="34" charset="0"/>
              </a:rPr>
              <a:t>abstract base classes  BAG Module</a:t>
            </a:r>
            <a:r>
              <a:rPr lang="zh-CN" altLang="en-US" dirty="0">
                <a:effectLst/>
                <a:latin typeface="Arial" panose="020B0604020202020204" pitchFamily="34" charset="0"/>
              </a:rPr>
              <a:t>的一部分的一些功能，所有</a:t>
            </a:r>
            <a:r>
              <a:rPr lang="en-US" altLang="zh-CN" dirty="0">
                <a:effectLst/>
                <a:latin typeface="Arial" panose="020B0604020202020204" pitchFamily="34" charset="0"/>
              </a:rPr>
              <a:t>analog generator</a:t>
            </a:r>
            <a:r>
              <a:rPr lang="zh-CN" altLang="en-US" dirty="0">
                <a:effectLst/>
                <a:latin typeface="Arial" panose="020B0604020202020204" pitchFamily="34" charset="0"/>
              </a:rPr>
              <a:t>类都从中继承。</a:t>
            </a:r>
            <a:endParaRPr lang="en-US" altLang="zh-CN" dirty="0">
              <a:effectLst/>
              <a:latin typeface="Arial" panose="020B0604020202020204" pitchFamily="34" charset="0"/>
            </a:endParaRPr>
          </a:p>
          <a:p>
            <a:endParaRPr lang="zh-CN" altLang="en-US" dirty="0"/>
          </a:p>
        </p:txBody>
      </p:sp>
      <p:cxnSp>
        <p:nvCxnSpPr>
          <p:cNvPr id="12" name="直接箭头连接符 11">
            <a:extLst>
              <a:ext uri="{FF2B5EF4-FFF2-40B4-BE49-F238E27FC236}">
                <a16:creationId xmlns:a16="http://schemas.microsoft.com/office/drawing/2014/main" id="{3E418FF0-5150-4183-B727-AD4863C3C5DD}"/>
              </a:ext>
            </a:extLst>
          </p:cNvPr>
          <p:cNvCxnSpPr>
            <a:cxnSpLocks/>
          </p:cNvCxnSpPr>
          <p:nvPr/>
        </p:nvCxnSpPr>
        <p:spPr>
          <a:xfrm flipH="1" flipV="1">
            <a:off x="2051720" y="3573016"/>
            <a:ext cx="216024"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88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A0BF6ED-EE95-4671-8794-E1DDBBC85E2B}"/>
              </a:ext>
            </a:extLst>
          </p:cNvPr>
          <p:cNvSpPr>
            <a:spLocks noGrp="1"/>
          </p:cNvSpPr>
          <p:nvPr>
            <p:ph type="title"/>
          </p:nvPr>
        </p:nvSpPr>
        <p:spPr/>
        <p:txBody>
          <a:bodyPr/>
          <a:lstStyle/>
          <a:p>
            <a:r>
              <a:rPr lang="en-US" altLang="zh-CN" dirty="0"/>
              <a:t>Design Flow</a:t>
            </a:r>
            <a:endParaRPr lang="zh-CN" altLang="en-US" dirty="0"/>
          </a:p>
        </p:txBody>
      </p:sp>
      <p:sp>
        <p:nvSpPr>
          <p:cNvPr id="4" name="灯片编号占位符 3">
            <a:extLst>
              <a:ext uri="{FF2B5EF4-FFF2-40B4-BE49-F238E27FC236}">
                <a16:creationId xmlns:a16="http://schemas.microsoft.com/office/drawing/2014/main" id="{3A5B589B-B8DF-492F-A79E-AE12A019D29E}"/>
              </a:ext>
            </a:extLst>
          </p:cNvPr>
          <p:cNvSpPr>
            <a:spLocks noGrp="1"/>
          </p:cNvSpPr>
          <p:nvPr>
            <p:ph type="sldNum" sz="quarter" idx="12"/>
          </p:nvPr>
        </p:nvSpPr>
        <p:spPr/>
        <p:txBody>
          <a:bodyPr/>
          <a:lstStyle/>
          <a:p>
            <a:pPr>
              <a:defRPr/>
            </a:pPr>
            <a:fld id="{5F2A2E64-0435-4335-8CCE-EE46D16D8B12}" type="slidenum">
              <a:rPr lang="zh-CN" altLang="en-US" smtClean="0"/>
              <a:t>6</a:t>
            </a:fld>
            <a:endParaRPr lang="zh-CN" altLang="en-US"/>
          </a:p>
        </p:txBody>
      </p:sp>
      <p:pic>
        <p:nvPicPr>
          <p:cNvPr id="7" name="图片 6">
            <a:extLst>
              <a:ext uri="{FF2B5EF4-FFF2-40B4-BE49-F238E27FC236}">
                <a16:creationId xmlns:a16="http://schemas.microsoft.com/office/drawing/2014/main" id="{6D1C1B71-FBC5-4A9A-8B67-5F60326F6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831646"/>
            <a:ext cx="5915000" cy="2247900"/>
          </a:xfrm>
          <a:prstGeom prst="rect">
            <a:avLst/>
          </a:prstGeom>
        </p:spPr>
      </p:pic>
      <p:sp>
        <p:nvSpPr>
          <p:cNvPr id="8" name="文本框 7">
            <a:extLst>
              <a:ext uri="{FF2B5EF4-FFF2-40B4-BE49-F238E27FC236}">
                <a16:creationId xmlns:a16="http://schemas.microsoft.com/office/drawing/2014/main" id="{84C2C499-E8D9-43FF-A883-2A89BD1ADF47}"/>
              </a:ext>
            </a:extLst>
          </p:cNvPr>
          <p:cNvSpPr txBox="1"/>
          <p:nvPr/>
        </p:nvSpPr>
        <p:spPr>
          <a:xfrm>
            <a:off x="179512" y="2957886"/>
            <a:ext cx="8352928" cy="3970318"/>
          </a:xfrm>
          <a:prstGeom prst="rect">
            <a:avLst/>
          </a:prstGeom>
          <a:noFill/>
        </p:spPr>
        <p:txBody>
          <a:bodyPr wrap="square" rtlCol="0">
            <a:spAutoFit/>
          </a:bodyPr>
          <a:lstStyle/>
          <a:p>
            <a:r>
              <a:rPr lang="en-US" altLang="zh-CN" dirty="0">
                <a:solidFill>
                  <a:srgbClr val="FF0000"/>
                </a:solidFill>
                <a:effectLst/>
                <a:latin typeface="Arial" panose="020B0604020202020204" pitchFamily="34" charset="0"/>
              </a:rPr>
              <a:t>1</a:t>
            </a:r>
            <a:r>
              <a:rPr lang="zh-CN" altLang="en-US" dirty="0">
                <a:solidFill>
                  <a:srgbClr val="FF0000"/>
                </a:solidFill>
                <a:effectLst/>
                <a:latin typeface="Arial" panose="020B0604020202020204" pitchFamily="34" charset="0"/>
              </a:rPr>
              <a:t>、</a:t>
            </a:r>
            <a:r>
              <a:rPr lang="en-US" altLang="zh-CN" dirty="0">
                <a:effectLst/>
                <a:latin typeface="Arial" panose="020B0604020202020204" pitchFamily="34" charset="0"/>
              </a:rPr>
              <a:t>BAG</a:t>
            </a:r>
            <a:r>
              <a:rPr lang="zh-CN" altLang="en-US" dirty="0">
                <a:effectLst/>
                <a:latin typeface="Arial" panose="020B0604020202020204" pitchFamily="34" charset="0"/>
              </a:rPr>
              <a:t>的设计流程的开始方式与手动设计流程基本相同：</a:t>
            </a:r>
            <a:r>
              <a:rPr lang="en-US" altLang="zh-CN" dirty="0">
                <a:effectLst/>
                <a:latin typeface="Arial" panose="020B0604020202020204" pitchFamily="34" charset="0"/>
              </a:rPr>
              <a:t> capturing a specific circuit architecture in schematic form.</a:t>
            </a:r>
          </a:p>
          <a:p>
            <a:r>
              <a:rPr lang="en-US" altLang="zh-CN" dirty="0">
                <a:solidFill>
                  <a:srgbClr val="FF0000"/>
                </a:solidFill>
                <a:effectLst/>
                <a:latin typeface="Arial" panose="020B0604020202020204" pitchFamily="34" charset="0"/>
              </a:rPr>
              <a:t>instead of entering a sized schematic, the designer creates a parametric</a:t>
            </a:r>
          </a:p>
          <a:p>
            <a:r>
              <a:rPr lang="en-US" altLang="zh-CN" dirty="0">
                <a:solidFill>
                  <a:srgbClr val="FF0000"/>
                </a:solidFill>
                <a:effectLst/>
                <a:latin typeface="Arial" panose="020B0604020202020204" pitchFamily="34" charset="0"/>
              </a:rPr>
              <a:t>Schematic.</a:t>
            </a:r>
            <a:r>
              <a:rPr lang="zh-CN" altLang="en-US" dirty="0">
                <a:solidFill>
                  <a:srgbClr val="FF0000"/>
                </a:solidFill>
                <a:effectLst/>
                <a:latin typeface="Arial" panose="020B0604020202020204" pitchFamily="34" charset="0"/>
              </a:rPr>
              <a:t>且仅完全指定了</a:t>
            </a:r>
            <a:r>
              <a:rPr lang="en-US" altLang="zh-CN" dirty="0">
                <a:solidFill>
                  <a:srgbClr val="FF0000"/>
                </a:solidFill>
                <a:effectLst/>
                <a:latin typeface="Arial" panose="020B0604020202020204" pitchFamily="34" charset="0"/>
              </a:rPr>
              <a:t>circuit devices</a:t>
            </a:r>
            <a:r>
              <a:rPr lang="zh-CN" altLang="en-US" dirty="0">
                <a:solidFill>
                  <a:srgbClr val="FF0000"/>
                </a:solidFill>
                <a:effectLst/>
                <a:latin typeface="Arial" panose="020B0604020202020204" pitchFamily="34" charset="0"/>
              </a:rPr>
              <a:t>之间的连接，而未提供</a:t>
            </a:r>
            <a:r>
              <a:rPr lang="en-US" altLang="zh-CN" dirty="0">
                <a:solidFill>
                  <a:srgbClr val="FF0000"/>
                </a:solidFill>
                <a:effectLst/>
                <a:latin typeface="Arial" panose="020B0604020202020204" pitchFamily="34" charset="0"/>
              </a:rPr>
              <a:t>device sizes nor process information</a:t>
            </a:r>
          </a:p>
          <a:p>
            <a:r>
              <a:rPr lang="zh-CN" altLang="en-US" dirty="0">
                <a:effectLst/>
                <a:latin typeface="Arial" panose="020B0604020202020204" pitchFamily="34" charset="0"/>
              </a:rPr>
              <a:t>参数化</a:t>
            </a:r>
            <a:r>
              <a:rPr lang="en-US" altLang="zh-CN" dirty="0">
                <a:effectLst/>
                <a:latin typeface="Arial" panose="020B0604020202020204" pitchFamily="34" charset="0"/>
              </a:rPr>
              <a:t>schematic</a:t>
            </a:r>
            <a:r>
              <a:rPr lang="zh-CN" altLang="en-US" dirty="0">
                <a:effectLst/>
                <a:latin typeface="Arial" panose="020B0604020202020204" pitchFamily="34" charset="0"/>
              </a:rPr>
              <a:t>的目的是尽可能多地注释设计者的意图。为此，</a:t>
            </a:r>
            <a:r>
              <a:rPr lang="en-US" altLang="zh-CN" dirty="0">
                <a:effectLst/>
                <a:latin typeface="Arial" panose="020B0604020202020204" pitchFamily="34" charset="0"/>
              </a:rPr>
              <a:t>BAG</a:t>
            </a:r>
            <a:r>
              <a:rPr lang="zh-CN" altLang="en-US" dirty="0">
                <a:effectLst/>
                <a:latin typeface="Arial" panose="020B0604020202020204" pitchFamily="34" charset="0"/>
              </a:rPr>
              <a:t>创建了与技术无关的</a:t>
            </a:r>
            <a:r>
              <a:rPr lang="en-US" altLang="zh-CN" dirty="0">
                <a:effectLst/>
                <a:latin typeface="Arial" panose="020B0604020202020204" pitchFamily="34" charset="0"/>
              </a:rPr>
              <a:t>primitive devices </a:t>
            </a:r>
            <a:r>
              <a:rPr lang="zh-CN" altLang="en-US" dirty="0">
                <a:effectLst/>
                <a:latin typeface="Arial" panose="020B0604020202020204" pitchFamily="34" charset="0"/>
              </a:rPr>
              <a:t>（如</a:t>
            </a:r>
            <a:r>
              <a:rPr lang="en-US" altLang="zh-CN" dirty="0">
                <a:effectLst/>
                <a:latin typeface="Arial" panose="020B0604020202020204" pitchFamily="34" charset="0"/>
              </a:rPr>
              <a:t>NMOS</a:t>
            </a:r>
            <a:r>
              <a:rPr lang="zh-CN" altLang="en-US" dirty="0">
                <a:effectLst/>
                <a:latin typeface="Arial" panose="020B0604020202020204" pitchFamily="34" charset="0"/>
              </a:rPr>
              <a:t>和</a:t>
            </a:r>
            <a:r>
              <a:rPr lang="en-US" altLang="zh-CN" dirty="0">
                <a:effectLst/>
                <a:latin typeface="Arial" panose="020B0604020202020204" pitchFamily="34" charset="0"/>
              </a:rPr>
              <a:t>PMOS</a:t>
            </a:r>
            <a:r>
              <a:rPr lang="zh-CN" altLang="en-US" dirty="0">
                <a:effectLst/>
                <a:latin typeface="Arial" panose="020B0604020202020204" pitchFamily="34" charset="0"/>
              </a:rPr>
              <a:t>管、电阻、电容等），其大小可以留空（以后填写）或指定有意义的参数名称来表示，如</a:t>
            </a:r>
            <a:r>
              <a:rPr lang="en-US" altLang="zh-CN" dirty="0">
                <a:effectLst/>
                <a:latin typeface="Arial" panose="020B0604020202020204" pitchFamily="34" charset="0"/>
              </a:rPr>
              <a:t>matching</a:t>
            </a:r>
            <a:r>
              <a:rPr lang="zh-CN" altLang="en-US" dirty="0">
                <a:effectLst/>
                <a:latin typeface="Arial" panose="020B0604020202020204" pitchFamily="34" charset="0"/>
              </a:rPr>
              <a:t>或者</a:t>
            </a:r>
            <a:r>
              <a:rPr lang="en-US" altLang="zh-CN" dirty="0">
                <a:effectLst/>
                <a:latin typeface="Arial" panose="020B0604020202020204" pitchFamily="34" charset="0"/>
              </a:rPr>
              <a:t>ratio constraints </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en-US" altLang="zh-CN" dirty="0">
                <a:solidFill>
                  <a:srgbClr val="FF0000"/>
                </a:solidFill>
              </a:rPr>
              <a:t>2</a:t>
            </a:r>
            <a:r>
              <a:rPr lang="zh-CN" altLang="en-US" dirty="0">
                <a:solidFill>
                  <a:srgbClr val="FF0000"/>
                </a:solidFill>
              </a:rPr>
              <a:t>、接着</a:t>
            </a:r>
            <a:r>
              <a:rPr lang="zh-CN" altLang="en-US" dirty="0">
                <a:effectLst/>
                <a:latin typeface="Arial" panose="020B0604020202020204" pitchFamily="34" charset="0"/>
              </a:rPr>
              <a:t>与</a:t>
            </a:r>
            <a:r>
              <a:rPr lang="en-US" altLang="zh-CN" dirty="0">
                <a:effectLst/>
                <a:latin typeface="Arial" panose="020B0604020202020204" pitchFamily="34" charset="0"/>
              </a:rPr>
              <a:t>design schematic</a:t>
            </a:r>
            <a:r>
              <a:rPr lang="zh-CN" altLang="en-US" dirty="0">
                <a:effectLst/>
                <a:latin typeface="Arial" panose="020B0604020202020204" pitchFamily="34" charset="0"/>
              </a:rPr>
              <a:t>相同的方式创建</a:t>
            </a:r>
            <a:r>
              <a:rPr lang="zh-CN" altLang="en-US" dirty="0"/>
              <a:t>创建</a:t>
            </a:r>
            <a:r>
              <a:rPr lang="en-US" altLang="zh-CN" dirty="0"/>
              <a:t>a parametric testbench schematic</a:t>
            </a:r>
            <a:r>
              <a:rPr lang="zh-CN" altLang="en-US" dirty="0"/>
              <a:t>，并</a:t>
            </a:r>
            <a:r>
              <a:rPr lang="zh-CN" altLang="en-US" dirty="0">
                <a:effectLst/>
                <a:latin typeface="Arial" panose="020B0604020202020204" pitchFamily="34" charset="0"/>
              </a:rPr>
              <a:t>通过</a:t>
            </a:r>
            <a:r>
              <a:rPr lang="en-US" altLang="zh-CN" dirty="0">
                <a:effectLst/>
                <a:latin typeface="Arial" panose="020B0604020202020204" pitchFamily="34" charset="0"/>
              </a:rPr>
              <a:t>Cadence ADE</a:t>
            </a:r>
            <a:r>
              <a:rPr lang="zh-CN" altLang="en-US" dirty="0">
                <a:effectLst/>
                <a:latin typeface="Arial" panose="020B0604020202020204" pitchFamily="34" charset="0"/>
              </a:rPr>
              <a:t>进入相关的模拟设置，包括模拟类型、模拟参数、探测点。</a:t>
            </a:r>
            <a:endParaRPr lang="en-US" altLang="zh-CN" dirty="0"/>
          </a:p>
          <a:p>
            <a:r>
              <a:rPr lang="en-US" altLang="zh-CN" dirty="0">
                <a:effectLst/>
                <a:latin typeface="Arial" panose="020B0604020202020204" pitchFamily="34" charset="0"/>
              </a:rPr>
              <a:t>parameterized design</a:t>
            </a:r>
            <a:r>
              <a:rPr lang="zh-CN" altLang="en-US" dirty="0">
                <a:effectLst/>
                <a:latin typeface="Arial" panose="020B0604020202020204" pitchFamily="34" charset="0"/>
              </a:rPr>
              <a:t>和</a:t>
            </a:r>
            <a:r>
              <a:rPr lang="en-US" altLang="zh-CN" dirty="0"/>
              <a:t>testbench schematic</a:t>
            </a:r>
            <a:r>
              <a:rPr lang="zh-CN" altLang="en-US" dirty="0">
                <a:effectLst/>
                <a:latin typeface="Arial" panose="020B0604020202020204" pitchFamily="34" charset="0"/>
              </a:rPr>
              <a:t>在</a:t>
            </a:r>
            <a:r>
              <a:rPr lang="en-US" altLang="zh-CN" dirty="0">
                <a:effectLst/>
                <a:latin typeface="Arial" panose="020B0604020202020204" pitchFamily="34" charset="0"/>
              </a:rPr>
              <a:t>BAG</a:t>
            </a:r>
            <a:r>
              <a:rPr lang="zh-CN" altLang="en-US" dirty="0">
                <a:effectLst/>
                <a:latin typeface="Arial" panose="020B0604020202020204" pitchFamily="34" charset="0"/>
              </a:rPr>
              <a:t>中递归导入，并用于为</a:t>
            </a:r>
            <a:endParaRPr lang="en-US" altLang="zh-CN" dirty="0">
              <a:effectLst/>
              <a:latin typeface="Arial" panose="020B0604020202020204" pitchFamily="34" charset="0"/>
            </a:endParaRPr>
          </a:p>
          <a:p>
            <a:r>
              <a:rPr lang="zh-CN" altLang="en-US" dirty="0">
                <a:effectLst/>
                <a:latin typeface="Arial" panose="020B0604020202020204" pitchFamily="34" charset="0"/>
              </a:rPr>
              <a:t>层次结构中的每个唯一</a:t>
            </a:r>
            <a:r>
              <a:rPr lang="en-US" altLang="zh-CN" dirty="0">
                <a:effectLst/>
                <a:latin typeface="Arial" panose="020B0604020202020204" pitchFamily="34" charset="0"/>
              </a:rPr>
              <a:t>cell</a:t>
            </a:r>
            <a:r>
              <a:rPr lang="zh-CN" altLang="en-US" dirty="0">
                <a:effectLst/>
                <a:latin typeface="Arial" panose="020B0604020202020204" pitchFamily="34" charset="0"/>
              </a:rPr>
              <a:t>创建</a:t>
            </a:r>
            <a:r>
              <a:rPr lang="en-US" altLang="zh-CN" dirty="0">
                <a:effectLst/>
                <a:latin typeface="Arial" panose="020B0604020202020204" pitchFamily="34" charset="0"/>
              </a:rPr>
              <a:t>stub class</a:t>
            </a:r>
            <a:r>
              <a:rPr lang="zh-CN" altLang="en-US" dirty="0">
                <a:effectLst/>
                <a:latin typeface="Arial" panose="020B0604020202020204" pitchFamily="34" charset="0"/>
              </a:rPr>
              <a:t>（存根类）定义</a:t>
            </a:r>
            <a:endParaRPr lang="zh-CN" altLang="en-US" dirty="0"/>
          </a:p>
        </p:txBody>
      </p:sp>
    </p:spTree>
    <p:extLst>
      <p:ext uri="{BB962C8B-B14F-4D97-AF65-F5344CB8AC3E}">
        <p14:creationId xmlns:p14="http://schemas.microsoft.com/office/powerpoint/2010/main" val="1616917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2AEECC3-C692-47E3-B4D2-9880330DF406}"/>
              </a:ext>
            </a:extLst>
          </p:cNvPr>
          <p:cNvSpPr>
            <a:spLocks noGrp="1"/>
          </p:cNvSpPr>
          <p:nvPr>
            <p:ph type="title"/>
          </p:nvPr>
        </p:nvSpPr>
        <p:spPr/>
        <p:txBody>
          <a:bodyPr/>
          <a:lstStyle/>
          <a:p>
            <a:r>
              <a:rPr lang="en-US" altLang="zh-CN" dirty="0"/>
              <a:t>Design Flow</a:t>
            </a:r>
            <a:endParaRPr lang="zh-CN" altLang="en-US" dirty="0"/>
          </a:p>
        </p:txBody>
      </p:sp>
      <p:sp>
        <p:nvSpPr>
          <p:cNvPr id="4" name="灯片编号占位符 3">
            <a:extLst>
              <a:ext uri="{FF2B5EF4-FFF2-40B4-BE49-F238E27FC236}">
                <a16:creationId xmlns:a16="http://schemas.microsoft.com/office/drawing/2014/main" id="{A8BA31B4-C493-447F-8144-E14DD47E2C94}"/>
              </a:ext>
            </a:extLst>
          </p:cNvPr>
          <p:cNvSpPr>
            <a:spLocks noGrp="1"/>
          </p:cNvSpPr>
          <p:nvPr>
            <p:ph type="sldNum" sz="quarter" idx="12"/>
          </p:nvPr>
        </p:nvSpPr>
        <p:spPr/>
        <p:txBody>
          <a:bodyPr/>
          <a:lstStyle/>
          <a:p>
            <a:pPr>
              <a:defRPr/>
            </a:pPr>
            <a:fld id="{5F2A2E64-0435-4335-8CCE-EE46D16D8B12}" type="slidenum">
              <a:rPr lang="zh-CN" altLang="en-US" smtClean="0"/>
              <a:t>7</a:t>
            </a:fld>
            <a:endParaRPr lang="zh-CN" altLang="en-US"/>
          </a:p>
        </p:txBody>
      </p:sp>
      <p:sp>
        <p:nvSpPr>
          <p:cNvPr id="7" name="文本框 6">
            <a:extLst>
              <a:ext uri="{FF2B5EF4-FFF2-40B4-BE49-F238E27FC236}">
                <a16:creationId xmlns:a16="http://schemas.microsoft.com/office/drawing/2014/main" id="{A66DE7A8-0411-49AE-8A9A-EA9F8B3B2A26}"/>
              </a:ext>
            </a:extLst>
          </p:cNvPr>
          <p:cNvSpPr txBox="1"/>
          <p:nvPr/>
        </p:nvSpPr>
        <p:spPr>
          <a:xfrm>
            <a:off x="395536" y="1124744"/>
            <a:ext cx="7344816" cy="3447098"/>
          </a:xfrm>
          <a:prstGeom prst="rect">
            <a:avLst/>
          </a:prstGeom>
          <a:noFill/>
        </p:spPr>
        <p:txBody>
          <a:bodyPr wrap="square">
            <a:spAutoFit/>
          </a:bodyPr>
          <a:lstStyle/>
          <a:p>
            <a:r>
              <a:rPr lang="en-US" altLang="zh-CN" dirty="0">
                <a:solidFill>
                  <a:srgbClr val="FF0000"/>
                </a:solidFill>
                <a:effectLst/>
                <a:latin typeface="Arial" panose="020B0604020202020204" pitchFamily="34" charset="0"/>
              </a:rPr>
              <a:t>3</a:t>
            </a:r>
            <a:r>
              <a:rPr lang="zh-CN" altLang="en-US" dirty="0">
                <a:solidFill>
                  <a:srgbClr val="FF0000"/>
                </a:solidFill>
                <a:effectLst/>
                <a:latin typeface="Arial" panose="020B0604020202020204" pitchFamily="34" charset="0"/>
              </a:rPr>
              <a:t>、</a:t>
            </a:r>
            <a:r>
              <a:rPr lang="en-US" altLang="zh-CN" dirty="0">
                <a:effectLst/>
                <a:latin typeface="Arial" panose="020B0604020202020204" pitchFamily="34" charset="0"/>
              </a:rPr>
              <a:t> The designer can now – without writing any code – create an</a:t>
            </a:r>
          </a:p>
          <a:p>
            <a:r>
              <a:rPr lang="en-US" altLang="zh-CN" dirty="0">
                <a:effectLst/>
                <a:latin typeface="Arial" panose="020B0604020202020204" pitchFamily="34" charset="0"/>
              </a:rPr>
              <a:t>instance of the design. </a:t>
            </a:r>
            <a:r>
              <a:rPr lang="zh-CN" altLang="en-US" dirty="0">
                <a:effectLst/>
                <a:latin typeface="Arial" panose="020B0604020202020204" pitchFamily="34" charset="0"/>
              </a:rPr>
              <a:t>（</a:t>
            </a:r>
            <a:r>
              <a:rPr lang="en-US" altLang="zh-CN" dirty="0">
                <a:solidFill>
                  <a:srgbClr val="FF0000"/>
                </a:solidFill>
                <a:effectLst/>
                <a:latin typeface="Arial" panose="020B0604020202020204" pitchFamily="34" charset="0"/>
              </a:rPr>
              <a:t>why</a:t>
            </a:r>
            <a:r>
              <a:rPr lang="zh-CN" altLang="en-US" dirty="0">
                <a:solidFill>
                  <a:srgbClr val="FF0000"/>
                </a:solidFill>
                <a:effectLst/>
                <a:latin typeface="Arial" panose="020B0604020202020204" pitchFamily="34" charset="0"/>
              </a:rPr>
              <a:t>？</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zh-CN" altLang="en-US" sz="1400" dirty="0">
                <a:solidFill>
                  <a:srgbClr val="00B0F0"/>
                </a:solidFill>
                <a:effectLst/>
                <a:latin typeface="Arial" panose="020B0604020202020204" pitchFamily="34" charset="0"/>
              </a:rPr>
              <a:t>在传统流程中，设计师通过选择一些初始尺寸、模拟、查看结果以及迭代调整尺寸直到满足</a:t>
            </a:r>
            <a:r>
              <a:rPr lang="en-US" altLang="zh-CN" sz="1400" dirty="0">
                <a:solidFill>
                  <a:srgbClr val="00B0F0"/>
                </a:solidFill>
                <a:effectLst/>
                <a:latin typeface="Arial" panose="020B0604020202020204" pitchFamily="34" charset="0"/>
              </a:rPr>
              <a:t>spec</a:t>
            </a:r>
            <a:r>
              <a:rPr lang="zh-CN" altLang="en-US" sz="1400" dirty="0">
                <a:solidFill>
                  <a:srgbClr val="00B0F0"/>
                </a:solidFill>
                <a:effectLst/>
                <a:latin typeface="Arial" panose="020B0604020202020204" pitchFamily="34" charset="0"/>
              </a:rPr>
              <a:t>，来</a:t>
            </a:r>
            <a:r>
              <a:rPr lang="en-US" altLang="zh-CN" sz="1400" dirty="0">
                <a:solidFill>
                  <a:srgbClr val="00B0F0"/>
                </a:solidFill>
                <a:effectLst/>
                <a:latin typeface="Arial" panose="020B0604020202020204" pitchFamily="34" charset="0"/>
              </a:rPr>
              <a:t>debug</a:t>
            </a:r>
            <a:r>
              <a:rPr lang="zh-CN" altLang="en-US" sz="1400" dirty="0">
                <a:solidFill>
                  <a:srgbClr val="00B0F0"/>
                </a:solidFill>
                <a:effectLst/>
                <a:latin typeface="Arial" panose="020B0604020202020204" pitchFamily="34" charset="0"/>
              </a:rPr>
              <a:t>和</a:t>
            </a:r>
            <a:r>
              <a:rPr lang="en-US" altLang="zh-CN" sz="1400" dirty="0">
                <a:solidFill>
                  <a:srgbClr val="00B0F0"/>
                </a:solidFill>
                <a:effectLst/>
                <a:latin typeface="Arial" panose="020B0604020202020204" pitchFamily="34" charset="0"/>
              </a:rPr>
              <a:t> explore</a:t>
            </a:r>
            <a:r>
              <a:rPr lang="zh-CN" altLang="en-US" sz="1400" dirty="0">
                <a:solidFill>
                  <a:srgbClr val="00B0F0"/>
                </a:solidFill>
                <a:effectLst/>
                <a:latin typeface="Arial" panose="020B0604020202020204" pitchFamily="34" charset="0"/>
              </a:rPr>
              <a:t>设计。这一流程可以在</a:t>
            </a:r>
            <a:r>
              <a:rPr lang="en-US" altLang="zh-CN" sz="1400" dirty="0">
                <a:solidFill>
                  <a:srgbClr val="00B0F0"/>
                </a:solidFill>
                <a:effectLst/>
                <a:latin typeface="Arial" panose="020B0604020202020204" pitchFamily="34" charset="0"/>
              </a:rPr>
              <a:t>BAG</a:t>
            </a:r>
            <a:r>
              <a:rPr lang="zh-CN" altLang="en-US" sz="1400" dirty="0">
                <a:solidFill>
                  <a:srgbClr val="00B0F0"/>
                </a:solidFill>
                <a:effectLst/>
                <a:latin typeface="Arial" panose="020B0604020202020204" pitchFamily="34" charset="0"/>
              </a:rPr>
              <a:t>中复制，重要的区别在于</a:t>
            </a:r>
            <a:r>
              <a:rPr lang="en-US" altLang="zh-CN" sz="1400" dirty="0">
                <a:solidFill>
                  <a:srgbClr val="00B0F0"/>
                </a:solidFill>
                <a:effectLst/>
                <a:latin typeface="Arial" panose="020B0604020202020204" pitchFamily="34" charset="0"/>
              </a:rPr>
              <a:t>explore</a:t>
            </a:r>
            <a:r>
              <a:rPr lang="zh-CN" altLang="en-US" sz="1400" dirty="0">
                <a:solidFill>
                  <a:srgbClr val="00B0F0"/>
                </a:solidFill>
                <a:effectLst/>
                <a:latin typeface="Arial" panose="020B0604020202020204" pitchFamily="34" charset="0"/>
              </a:rPr>
              <a:t>是在交互式、基于代码的环境中完成的（</a:t>
            </a:r>
            <a:r>
              <a:rPr lang="en-US" altLang="zh-CN" sz="1400" dirty="0" err="1">
                <a:solidFill>
                  <a:srgbClr val="00B0F0"/>
                </a:solidFill>
                <a:effectLst/>
                <a:latin typeface="Arial" panose="020B0604020202020204" pitchFamily="34" charset="0"/>
              </a:rPr>
              <a:t>Pthon</a:t>
            </a:r>
            <a:r>
              <a:rPr lang="zh-CN" altLang="en-US" sz="1400" dirty="0">
                <a:solidFill>
                  <a:srgbClr val="00B0F0"/>
                </a:solidFill>
                <a:effectLst/>
                <a:latin typeface="Arial" panose="020B0604020202020204" pitchFamily="34" charset="0"/>
              </a:rPr>
              <a:t>）。</a:t>
            </a:r>
            <a:endParaRPr lang="en-US" altLang="zh-CN" sz="1400" dirty="0">
              <a:solidFill>
                <a:srgbClr val="00B0F0"/>
              </a:solidFill>
              <a:effectLst/>
              <a:latin typeface="Arial" panose="020B0604020202020204" pitchFamily="34" charset="0"/>
            </a:endParaRPr>
          </a:p>
          <a:p>
            <a:endParaRPr lang="en-US" altLang="zh-CN" sz="1400" dirty="0">
              <a:solidFill>
                <a:srgbClr val="00B0F0"/>
              </a:solidFill>
              <a:effectLst/>
              <a:latin typeface="Arial" panose="020B0604020202020204" pitchFamily="34" charset="0"/>
            </a:endParaRPr>
          </a:p>
          <a:p>
            <a:r>
              <a:rPr lang="en-US" altLang="zh-CN" dirty="0">
                <a:effectLst/>
                <a:latin typeface="Arial" panose="020B0604020202020204" pitchFamily="34" charset="0"/>
              </a:rPr>
              <a:t>Performing the initial exploration using the same code constructs that will be used in the final generator is key in lowering the designer effort in writing</a:t>
            </a:r>
            <a:r>
              <a:rPr lang="zh-CN" altLang="en-US" dirty="0">
                <a:effectLst/>
                <a:latin typeface="Arial" panose="020B0604020202020204" pitchFamily="34" charset="0"/>
              </a:rPr>
              <a:t>。（使用将在最终生成器中使用的相同代码结构执行初始探索是降低设计人员编写工作量的关键）</a:t>
            </a:r>
            <a:r>
              <a:rPr lang="zh-CN" altLang="en-US" dirty="0">
                <a:solidFill>
                  <a:srgbClr val="00B0F0"/>
                </a:solidFill>
                <a:effectLst/>
                <a:latin typeface="Arial" panose="020B0604020202020204" pitchFamily="34" charset="0"/>
              </a:rPr>
              <a:t>例如，</a:t>
            </a:r>
            <a:r>
              <a:rPr lang="en-US" altLang="zh-CN" dirty="0">
                <a:solidFill>
                  <a:srgbClr val="00B0F0"/>
                </a:solidFill>
                <a:effectLst/>
                <a:latin typeface="Arial" panose="020B0604020202020204" pitchFamily="34" charset="0"/>
              </a:rPr>
              <a:t>explore</a:t>
            </a:r>
            <a:r>
              <a:rPr lang="zh-CN" altLang="en-US" dirty="0">
                <a:solidFill>
                  <a:srgbClr val="00B0F0"/>
                </a:solidFill>
                <a:effectLst/>
                <a:latin typeface="Arial" panose="020B0604020202020204" pitchFamily="34" charset="0"/>
              </a:rPr>
              <a:t>过程中使用的代码片段可被用来</a:t>
            </a:r>
            <a:r>
              <a:rPr lang="en-US" altLang="zh-CN" dirty="0">
                <a:solidFill>
                  <a:srgbClr val="00B0F0"/>
                </a:solidFill>
                <a:effectLst/>
                <a:latin typeface="Arial" panose="020B0604020202020204" pitchFamily="34" charset="0"/>
              </a:rPr>
              <a:t>build </a:t>
            </a:r>
            <a:r>
              <a:rPr lang="zh-CN" altLang="en-US" dirty="0">
                <a:solidFill>
                  <a:srgbClr val="00B0F0"/>
                </a:solidFill>
                <a:effectLst/>
                <a:latin typeface="Arial" panose="020B0604020202020204" pitchFamily="34" charset="0"/>
              </a:rPr>
              <a:t>图</a:t>
            </a:r>
            <a:r>
              <a:rPr lang="en-US" altLang="zh-CN" dirty="0">
                <a:solidFill>
                  <a:srgbClr val="00B0F0"/>
                </a:solidFill>
                <a:effectLst/>
                <a:latin typeface="Arial" panose="020B0604020202020204" pitchFamily="34" charset="0"/>
              </a:rPr>
              <a:t>1</a:t>
            </a:r>
            <a:r>
              <a:rPr lang="zh-CN" altLang="en-US" dirty="0">
                <a:solidFill>
                  <a:srgbClr val="00B0F0"/>
                </a:solidFill>
                <a:effectLst/>
                <a:latin typeface="Arial" panose="020B0604020202020204" pitchFamily="34" charset="0"/>
              </a:rPr>
              <a:t>（</a:t>
            </a:r>
            <a:r>
              <a:rPr lang="en-US" altLang="zh-CN" dirty="0">
                <a:solidFill>
                  <a:srgbClr val="00B0F0"/>
                </a:solidFill>
                <a:effectLst/>
                <a:latin typeface="Arial" panose="020B0604020202020204" pitchFamily="34" charset="0"/>
              </a:rPr>
              <a:t>a</a:t>
            </a:r>
            <a:r>
              <a:rPr lang="zh-CN" altLang="en-US" dirty="0">
                <a:solidFill>
                  <a:srgbClr val="00B0F0"/>
                </a:solidFill>
                <a:effectLst/>
                <a:latin typeface="Arial" panose="020B0604020202020204" pitchFamily="34" charset="0"/>
              </a:rPr>
              <a:t>）中</a:t>
            </a:r>
            <a:r>
              <a:rPr lang="en-US" altLang="zh-CN" dirty="0">
                <a:solidFill>
                  <a:srgbClr val="00B0F0"/>
                </a:solidFill>
                <a:effectLst/>
                <a:latin typeface="Arial" panose="020B0604020202020204" pitchFamily="34" charset="0"/>
              </a:rPr>
              <a:t>Analog Generator interface</a:t>
            </a:r>
            <a:r>
              <a:rPr lang="zh-CN" altLang="en-US" dirty="0">
                <a:solidFill>
                  <a:srgbClr val="00B0F0"/>
                </a:solidFill>
                <a:effectLst/>
                <a:latin typeface="Arial" panose="020B0604020202020204" pitchFamily="34" charset="0"/>
              </a:rPr>
              <a:t>所需的</a:t>
            </a:r>
            <a:r>
              <a:rPr lang="en-US" altLang="zh-CN" dirty="0" err="1">
                <a:solidFill>
                  <a:srgbClr val="00B0F0"/>
                </a:solidFill>
                <a:effectLst/>
                <a:latin typeface="Arial" panose="020B0604020202020204" pitchFamily="34" charset="0"/>
              </a:rPr>
              <a:t>designSchematic</a:t>
            </a:r>
            <a:r>
              <a:rPr lang="en-US" altLang="zh-CN" dirty="0">
                <a:solidFill>
                  <a:srgbClr val="00B0F0"/>
                </a:solidFill>
              </a:rPr>
              <a:t> ()</a:t>
            </a:r>
            <a:r>
              <a:rPr lang="zh-CN" altLang="en-US" dirty="0">
                <a:solidFill>
                  <a:srgbClr val="00B0F0"/>
                </a:solidFill>
                <a:effectLst/>
                <a:latin typeface="Arial" panose="020B0604020202020204" pitchFamily="34" charset="0"/>
              </a:rPr>
              <a:t>和</a:t>
            </a:r>
            <a:r>
              <a:rPr lang="en-US" altLang="zh-CN" dirty="0" err="1">
                <a:solidFill>
                  <a:srgbClr val="00B0F0"/>
                </a:solidFill>
                <a:effectLst/>
                <a:latin typeface="Arial" panose="020B0604020202020204" pitchFamily="34" charset="0"/>
              </a:rPr>
              <a:t>verifyArchitecture</a:t>
            </a:r>
            <a:r>
              <a:rPr lang="en-US" altLang="zh-CN" dirty="0">
                <a:solidFill>
                  <a:srgbClr val="00B0F0"/>
                </a:solidFill>
              </a:rPr>
              <a:t> () </a:t>
            </a:r>
            <a:r>
              <a:rPr lang="zh-CN" altLang="en-US" dirty="0">
                <a:solidFill>
                  <a:srgbClr val="00B0F0"/>
                </a:solidFill>
              </a:rPr>
              <a:t>方法。</a:t>
            </a:r>
            <a:endParaRPr lang="en-US" altLang="zh-CN" dirty="0">
              <a:solidFill>
                <a:srgbClr val="00B0F0"/>
              </a:solidFill>
            </a:endParaRPr>
          </a:p>
          <a:p>
            <a:endParaRPr lang="zh-CN" altLang="en-US" dirty="0"/>
          </a:p>
        </p:txBody>
      </p:sp>
      <p:pic>
        <p:nvPicPr>
          <p:cNvPr id="10" name="图片 9">
            <a:extLst>
              <a:ext uri="{FF2B5EF4-FFF2-40B4-BE49-F238E27FC236}">
                <a16:creationId xmlns:a16="http://schemas.microsoft.com/office/drawing/2014/main" id="{C9B28BE2-57E5-4515-895B-CC49F60F1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4259184"/>
            <a:ext cx="6192688" cy="2409825"/>
          </a:xfrm>
          <a:prstGeom prst="rect">
            <a:avLst/>
          </a:prstGeom>
        </p:spPr>
      </p:pic>
    </p:spTree>
    <p:extLst>
      <p:ext uri="{BB962C8B-B14F-4D97-AF65-F5344CB8AC3E}">
        <p14:creationId xmlns:p14="http://schemas.microsoft.com/office/powerpoint/2010/main" val="274989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9041561-41AE-4521-A484-3D7E21F2FAD7}"/>
              </a:ext>
            </a:extLst>
          </p:cNvPr>
          <p:cNvSpPr>
            <a:spLocks noGrp="1"/>
          </p:cNvSpPr>
          <p:nvPr>
            <p:ph type="title"/>
          </p:nvPr>
        </p:nvSpPr>
        <p:spPr/>
        <p:txBody>
          <a:bodyPr/>
          <a:lstStyle/>
          <a:p>
            <a:r>
              <a:rPr lang="en-US" altLang="zh-CN" dirty="0"/>
              <a:t>Design Flow</a:t>
            </a:r>
            <a:endParaRPr lang="zh-CN" altLang="en-US" dirty="0"/>
          </a:p>
        </p:txBody>
      </p:sp>
      <p:sp>
        <p:nvSpPr>
          <p:cNvPr id="4" name="灯片编号占位符 3">
            <a:extLst>
              <a:ext uri="{FF2B5EF4-FFF2-40B4-BE49-F238E27FC236}">
                <a16:creationId xmlns:a16="http://schemas.microsoft.com/office/drawing/2014/main" id="{CE94A4B5-95C3-49B2-9ED4-1BD73FE1ACFA}"/>
              </a:ext>
            </a:extLst>
          </p:cNvPr>
          <p:cNvSpPr>
            <a:spLocks noGrp="1"/>
          </p:cNvSpPr>
          <p:nvPr>
            <p:ph type="sldNum" sz="quarter" idx="12"/>
          </p:nvPr>
        </p:nvSpPr>
        <p:spPr/>
        <p:txBody>
          <a:bodyPr/>
          <a:lstStyle/>
          <a:p>
            <a:pPr>
              <a:defRPr/>
            </a:pPr>
            <a:fld id="{5F2A2E64-0435-4335-8CCE-EE46D16D8B12}" type="slidenum">
              <a:rPr lang="zh-CN" altLang="en-US" smtClean="0"/>
              <a:t>8</a:t>
            </a:fld>
            <a:endParaRPr lang="zh-CN" altLang="en-US"/>
          </a:p>
        </p:txBody>
      </p:sp>
      <p:sp>
        <p:nvSpPr>
          <p:cNvPr id="6" name="文本框 5">
            <a:extLst>
              <a:ext uri="{FF2B5EF4-FFF2-40B4-BE49-F238E27FC236}">
                <a16:creationId xmlns:a16="http://schemas.microsoft.com/office/drawing/2014/main" id="{EBD85B2B-AC89-447C-BEE4-9B77D969AFC1}"/>
              </a:ext>
            </a:extLst>
          </p:cNvPr>
          <p:cNvSpPr txBox="1"/>
          <p:nvPr/>
        </p:nvSpPr>
        <p:spPr>
          <a:xfrm>
            <a:off x="251520" y="836712"/>
            <a:ext cx="7632848" cy="3139321"/>
          </a:xfrm>
          <a:prstGeom prst="rect">
            <a:avLst/>
          </a:prstGeom>
          <a:noFill/>
        </p:spPr>
        <p:txBody>
          <a:bodyPr wrap="square">
            <a:spAutoFit/>
          </a:bodyPr>
          <a:lstStyle/>
          <a:p>
            <a:r>
              <a:rPr lang="en-US" altLang="zh-CN" dirty="0">
                <a:solidFill>
                  <a:srgbClr val="FF0000"/>
                </a:solidFill>
              </a:rPr>
              <a:t>4</a:t>
            </a:r>
            <a:r>
              <a:rPr lang="zh-CN" altLang="en-US" dirty="0">
                <a:solidFill>
                  <a:srgbClr val="FF0000"/>
                </a:solidFill>
              </a:rPr>
              <a:t>、</a:t>
            </a:r>
            <a:r>
              <a:rPr lang="en-US" altLang="zh-CN" dirty="0"/>
              <a:t>The next step is  creating a parameterized layout</a:t>
            </a:r>
            <a:r>
              <a:rPr lang="zh-CN" altLang="en-US" dirty="0"/>
              <a:t>，</a:t>
            </a:r>
            <a:r>
              <a:rPr lang="zh-CN" altLang="en-US" dirty="0">
                <a:effectLst/>
                <a:latin typeface="Arial" panose="020B0604020202020204" pitchFamily="34" charset="0"/>
              </a:rPr>
              <a:t>与</a:t>
            </a:r>
            <a:r>
              <a:rPr lang="en-US" altLang="zh-CN" dirty="0"/>
              <a:t>schematic size</a:t>
            </a:r>
            <a:r>
              <a:rPr lang="zh-CN" altLang="en-US" dirty="0">
                <a:effectLst/>
                <a:latin typeface="Arial" panose="020B0604020202020204" pitchFamily="34" charset="0"/>
              </a:rPr>
              <a:t>调整的</a:t>
            </a:r>
            <a:r>
              <a:rPr lang="en-US" altLang="zh-CN" dirty="0">
                <a:effectLst/>
                <a:latin typeface="Arial" panose="020B0604020202020204" pitchFamily="34" charset="0"/>
              </a:rPr>
              <a:t>explore</a:t>
            </a:r>
            <a:r>
              <a:rPr lang="zh-CN" altLang="en-US" dirty="0">
                <a:effectLst/>
                <a:latin typeface="Arial" panose="020B0604020202020204" pitchFamily="34" charset="0"/>
              </a:rPr>
              <a:t>步骤类似，设计者可以在交互环境（</a:t>
            </a:r>
            <a:r>
              <a:rPr lang="en-US" altLang="zh-CN" dirty="0">
                <a:effectLst/>
                <a:latin typeface="Arial" panose="020B0604020202020204" pitchFamily="34" charset="0"/>
              </a:rPr>
              <a:t>python</a:t>
            </a:r>
            <a:r>
              <a:rPr lang="zh-CN" altLang="en-US" dirty="0">
                <a:effectLst/>
                <a:latin typeface="Arial" panose="020B0604020202020204" pitchFamily="34" charset="0"/>
              </a:rPr>
              <a:t>）中查看</a:t>
            </a:r>
            <a:r>
              <a:rPr lang="en-US" altLang="zh-CN" dirty="0">
                <a:effectLst/>
                <a:latin typeface="Arial" panose="020B0604020202020204" pitchFamily="34" charset="0"/>
              </a:rPr>
              <a:t>layout</a:t>
            </a:r>
            <a:r>
              <a:rPr lang="zh-CN" altLang="en-US" dirty="0">
                <a:effectLst/>
                <a:latin typeface="Arial" panose="020B0604020202020204" pitchFamily="34" charset="0"/>
              </a:rPr>
              <a:t>，可以在</a:t>
            </a:r>
            <a:r>
              <a:rPr lang="en-US" altLang="zh-CN" dirty="0">
                <a:effectLst/>
                <a:latin typeface="Arial" panose="020B0604020202020204" pitchFamily="34" charset="0"/>
              </a:rPr>
              <a:t>python</a:t>
            </a:r>
            <a:r>
              <a:rPr lang="zh-CN" altLang="en-US" dirty="0">
                <a:effectLst/>
                <a:latin typeface="Arial" panose="020B0604020202020204" pitchFamily="34" charset="0"/>
              </a:rPr>
              <a:t>中测试更改，然后将更改合并到</a:t>
            </a:r>
            <a:r>
              <a:rPr lang="en-US" altLang="zh-CN" dirty="0" err="1">
                <a:solidFill>
                  <a:srgbClr val="00B0F0"/>
                </a:solidFill>
                <a:effectLst/>
                <a:latin typeface="Arial" panose="020B0604020202020204" pitchFamily="34" charset="0"/>
              </a:rPr>
              <a:t>designlayout</a:t>
            </a:r>
            <a:r>
              <a:rPr lang="en-US" altLang="zh-CN" dirty="0">
                <a:solidFill>
                  <a:srgbClr val="00B0F0"/>
                </a:solidFill>
              </a:rPr>
              <a:t>()</a:t>
            </a:r>
            <a:r>
              <a:rPr lang="zh-CN" altLang="en-US" dirty="0">
                <a:solidFill>
                  <a:srgbClr val="00B0F0"/>
                </a:solidFill>
              </a:rPr>
              <a:t>方法</a:t>
            </a:r>
            <a:r>
              <a:rPr lang="zh-CN" altLang="en-US" dirty="0"/>
              <a:t>中。</a:t>
            </a:r>
            <a:endParaRPr lang="en-US" altLang="zh-CN" dirty="0"/>
          </a:p>
          <a:p>
            <a:endParaRPr lang="en-US" altLang="zh-CN" dirty="0"/>
          </a:p>
          <a:p>
            <a:r>
              <a:rPr lang="zh-CN" altLang="en-US" dirty="0">
                <a:effectLst/>
                <a:latin typeface="Arial" panose="020B0604020202020204" pitchFamily="34" charset="0"/>
              </a:rPr>
              <a:t>一旦创建了</a:t>
            </a:r>
            <a:r>
              <a:rPr lang="en-US" altLang="zh-CN" dirty="0">
                <a:effectLst/>
                <a:latin typeface="Arial" panose="020B0604020202020204" pitchFamily="34" charset="0"/>
              </a:rPr>
              <a:t>initial layout </a:t>
            </a:r>
            <a:r>
              <a:rPr lang="zh-CN" altLang="en-US" dirty="0">
                <a:effectLst/>
                <a:latin typeface="Arial" panose="020B0604020202020204" pitchFamily="34" charset="0"/>
              </a:rPr>
              <a:t>，设计者可以返回交互环境（</a:t>
            </a:r>
            <a:r>
              <a:rPr lang="en-US" altLang="zh-CN" dirty="0">
                <a:effectLst/>
                <a:latin typeface="Arial" panose="020B0604020202020204" pitchFamily="34" charset="0"/>
              </a:rPr>
              <a:t>python</a:t>
            </a:r>
            <a:r>
              <a:rPr lang="zh-CN" altLang="en-US" dirty="0">
                <a:effectLst/>
                <a:latin typeface="Arial" panose="020B0604020202020204" pitchFamily="34" charset="0"/>
              </a:rPr>
              <a:t>）并运行</a:t>
            </a:r>
            <a:r>
              <a:rPr lang="en-US" altLang="zh-CN" dirty="0">
                <a:effectLst/>
                <a:latin typeface="Arial" panose="020B0604020202020204" pitchFamily="34" charset="0"/>
              </a:rPr>
              <a:t>physical verification checks – Design Rule Checking (DRC) and Layout Versus(</a:t>
            </a:r>
            <a:r>
              <a:rPr lang="zh-CN" altLang="en-US" dirty="0">
                <a:effectLst/>
                <a:latin typeface="Arial" panose="020B0604020202020204" pitchFamily="34" charset="0"/>
              </a:rPr>
              <a:t>交互</a:t>
            </a:r>
            <a:r>
              <a:rPr lang="en-US" altLang="zh-CN" dirty="0">
                <a:effectLst/>
                <a:latin typeface="Arial" panose="020B0604020202020204" pitchFamily="34" charset="0"/>
              </a:rPr>
              <a:t>) Schematic (LVS)</a:t>
            </a:r>
            <a:r>
              <a:rPr lang="zh-CN" altLang="en-US" dirty="0">
                <a:effectLst/>
                <a:latin typeface="Arial" panose="020B0604020202020204" pitchFamily="34" charset="0"/>
              </a:rPr>
              <a:t> ，然后</a:t>
            </a:r>
            <a:r>
              <a:rPr lang="zh-CN" altLang="en-US" dirty="0">
                <a:solidFill>
                  <a:srgbClr val="00B0F0"/>
                </a:solidFill>
                <a:effectLst/>
                <a:latin typeface="Arial" panose="020B0604020202020204" pitchFamily="34" charset="0"/>
              </a:rPr>
              <a:t>添加到</a:t>
            </a:r>
            <a:r>
              <a:rPr lang="en-US" altLang="zh-CN" dirty="0" err="1">
                <a:solidFill>
                  <a:srgbClr val="00B0F0"/>
                </a:solidFill>
                <a:effectLst/>
                <a:latin typeface="Arial" panose="020B0604020202020204" pitchFamily="34" charset="0"/>
              </a:rPr>
              <a:t>VerifyArchitecture</a:t>
            </a:r>
            <a:r>
              <a:rPr lang="zh-CN" altLang="en-US" dirty="0">
                <a:solidFill>
                  <a:srgbClr val="00B0F0"/>
                </a:solidFill>
                <a:effectLst/>
                <a:latin typeface="Arial" panose="020B0604020202020204" pitchFamily="34" charset="0"/>
              </a:rPr>
              <a:t>（）方法</a:t>
            </a:r>
            <a:r>
              <a:rPr lang="zh-CN" altLang="en-US" dirty="0">
                <a:effectLst/>
                <a:latin typeface="Arial" panose="020B0604020202020204" pitchFamily="34" charset="0"/>
              </a:rPr>
              <a:t>中。设计者可以修改</a:t>
            </a:r>
            <a:r>
              <a:rPr lang="en-US" altLang="zh-CN" dirty="0">
                <a:effectLst/>
                <a:latin typeface="Arial" panose="020B0604020202020204" pitchFamily="34" charset="0"/>
              </a:rPr>
              <a:t>layout</a:t>
            </a:r>
            <a:r>
              <a:rPr lang="zh-CN" altLang="en-US" dirty="0">
                <a:effectLst/>
                <a:latin typeface="Arial" panose="020B0604020202020204" pitchFamily="34" charset="0"/>
              </a:rPr>
              <a:t>并迭代，直到设计是</a:t>
            </a:r>
            <a:r>
              <a:rPr lang="en-US" altLang="zh-CN" dirty="0">
                <a:effectLst/>
                <a:latin typeface="Arial" panose="020B0604020202020204" pitchFamily="34" charset="0"/>
              </a:rPr>
              <a:t>DRC</a:t>
            </a:r>
            <a:r>
              <a:rPr lang="zh-CN" altLang="en-US" dirty="0">
                <a:effectLst/>
                <a:latin typeface="Arial" panose="020B0604020202020204" pitchFamily="34" charset="0"/>
              </a:rPr>
              <a:t>和</a:t>
            </a:r>
            <a:r>
              <a:rPr lang="en-US" altLang="zh-CN" dirty="0">
                <a:effectLst/>
                <a:latin typeface="Arial" panose="020B0604020202020204" pitchFamily="34" charset="0"/>
              </a:rPr>
              <a:t>LVS clean</a:t>
            </a:r>
            <a:r>
              <a:rPr lang="zh-CN" altLang="en-US" dirty="0">
                <a:effectLst/>
                <a:latin typeface="Arial" panose="020B0604020202020204" pitchFamily="34" charset="0"/>
              </a:rPr>
              <a:t>的。然后可以提取</a:t>
            </a:r>
            <a:r>
              <a:rPr lang="en-US" altLang="zh-CN" dirty="0">
                <a:effectLst/>
                <a:latin typeface="Arial" panose="020B0604020202020204" pitchFamily="34" charset="0"/>
              </a:rPr>
              <a:t>layout </a:t>
            </a:r>
            <a:r>
              <a:rPr lang="en-US" altLang="zh-CN" dirty="0" err="1">
                <a:effectLst/>
                <a:latin typeface="Arial" panose="020B0604020202020204" pitchFamily="34" charset="0"/>
              </a:rPr>
              <a:t>parasitics</a:t>
            </a:r>
            <a:r>
              <a:rPr lang="en-US" altLang="zh-CN" dirty="0">
                <a:effectLst/>
                <a:latin typeface="Arial" panose="020B0604020202020204" pitchFamily="34" charset="0"/>
              </a:rPr>
              <a:t> </a:t>
            </a:r>
            <a:r>
              <a:rPr lang="zh-CN" altLang="en-US" dirty="0">
                <a:effectLst/>
                <a:latin typeface="Arial" panose="020B0604020202020204" pitchFamily="34" charset="0"/>
              </a:rPr>
              <a:t>并运行</a:t>
            </a:r>
            <a:r>
              <a:rPr lang="en-US" altLang="zh-CN" dirty="0">
                <a:effectLst/>
                <a:latin typeface="Arial" panose="020B0604020202020204" pitchFamily="34" charset="0"/>
              </a:rPr>
              <a:t>post-layout simulations </a:t>
            </a:r>
            <a:r>
              <a:rPr lang="zh-CN" altLang="en-US" dirty="0">
                <a:effectLst/>
                <a:latin typeface="Arial" panose="020B0604020202020204" pitchFamily="34" charset="0"/>
              </a:rPr>
              <a:t>。使用这些仿真的结果，设计者可以重新访问</a:t>
            </a:r>
            <a:r>
              <a:rPr lang="en-US" altLang="zh-CN" dirty="0" err="1">
                <a:effectLst/>
                <a:latin typeface="Arial" panose="020B0604020202020204" pitchFamily="34" charset="0"/>
              </a:rPr>
              <a:t>designSchematic</a:t>
            </a:r>
            <a:r>
              <a:rPr lang="zh-CN" altLang="en-US" dirty="0">
                <a:effectLst/>
                <a:latin typeface="Arial" panose="020B0604020202020204" pitchFamily="34" charset="0"/>
              </a:rPr>
              <a:t>（）函数，并根据需要对其进行修改，以考虑</a:t>
            </a:r>
            <a:r>
              <a:rPr lang="en-US" altLang="zh-CN" dirty="0">
                <a:effectLst/>
                <a:latin typeface="Arial" panose="020B0604020202020204" pitchFamily="34" charset="0"/>
              </a:rPr>
              <a:t>layout</a:t>
            </a:r>
            <a:r>
              <a:rPr lang="zh-CN" altLang="en-US" dirty="0">
                <a:effectLst/>
                <a:latin typeface="Arial" panose="020B0604020202020204" pitchFamily="34" charset="0"/>
              </a:rPr>
              <a:t>效果。</a:t>
            </a:r>
          </a:p>
        </p:txBody>
      </p:sp>
      <p:pic>
        <p:nvPicPr>
          <p:cNvPr id="8" name="图片 7">
            <a:extLst>
              <a:ext uri="{FF2B5EF4-FFF2-40B4-BE49-F238E27FC236}">
                <a16:creationId xmlns:a16="http://schemas.microsoft.com/office/drawing/2014/main" id="{F2F95947-644D-4927-893C-068DA4520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3056"/>
            <a:ext cx="4923167" cy="2284363"/>
          </a:xfrm>
          <a:prstGeom prst="rect">
            <a:avLst/>
          </a:prstGeom>
        </p:spPr>
      </p:pic>
      <p:pic>
        <p:nvPicPr>
          <p:cNvPr id="9" name="图片 8">
            <a:extLst>
              <a:ext uri="{FF2B5EF4-FFF2-40B4-BE49-F238E27FC236}">
                <a16:creationId xmlns:a16="http://schemas.microsoft.com/office/drawing/2014/main" id="{3A7DB96A-1873-4DCA-8EB3-7C7C848B784C}"/>
              </a:ext>
            </a:extLst>
          </p:cNvPr>
          <p:cNvPicPr>
            <a:picLocks noChangeAspect="1"/>
          </p:cNvPicPr>
          <p:nvPr/>
        </p:nvPicPr>
        <p:blipFill rotWithShape="1">
          <a:blip r:embed="rId3">
            <a:extLst>
              <a:ext uri="{28A0092B-C50C-407E-A947-70E740481C1C}">
                <a14:useLocalDpi xmlns:a14="http://schemas.microsoft.com/office/drawing/2010/main" val="0"/>
              </a:ext>
            </a:extLst>
          </a:blip>
          <a:srcRect l="4869" r="29392"/>
          <a:stretch/>
        </p:blipFill>
        <p:spPr>
          <a:xfrm>
            <a:off x="5004048" y="3951287"/>
            <a:ext cx="3888432" cy="2247900"/>
          </a:xfrm>
          <a:prstGeom prst="rect">
            <a:avLst/>
          </a:prstGeom>
        </p:spPr>
      </p:pic>
    </p:spTree>
    <p:extLst>
      <p:ext uri="{BB962C8B-B14F-4D97-AF65-F5344CB8AC3E}">
        <p14:creationId xmlns:p14="http://schemas.microsoft.com/office/powerpoint/2010/main" val="3209177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12A79C2-37D3-46C2-8E9B-32B59AF62D6F}"/>
              </a:ext>
            </a:extLst>
          </p:cNvPr>
          <p:cNvSpPr>
            <a:spLocks noGrp="1"/>
          </p:cNvSpPr>
          <p:nvPr>
            <p:ph type="title"/>
          </p:nvPr>
        </p:nvSpPr>
        <p:spPr/>
        <p:txBody>
          <a:bodyPr/>
          <a:lstStyle/>
          <a:p>
            <a:r>
              <a:rPr lang="en-US" altLang="zh-CN" dirty="0"/>
              <a:t>Design Flow</a:t>
            </a:r>
            <a:endParaRPr lang="zh-CN" altLang="en-US" dirty="0"/>
          </a:p>
        </p:txBody>
      </p:sp>
      <p:sp>
        <p:nvSpPr>
          <p:cNvPr id="4" name="灯片编号占位符 3">
            <a:extLst>
              <a:ext uri="{FF2B5EF4-FFF2-40B4-BE49-F238E27FC236}">
                <a16:creationId xmlns:a16="http://schemas.microsoft.com/office/drawing/2014/main" id="{6C4758DC-3832-469F-8B2C-7F7B6E4F16DA}"/>
              </a:ext>
            </a:extLst>
          </p:cNvPr>
          <p:cNvSpPr>
            <a:spLocks noGrp="1"/>
          </p:cNvSpPr>
          <p:nvPr>
            <p:ph type="sldNum" sz="quarter" idx="12"/>
          </p:nvPr>
        </p:nvSpPr>
        <p:spPr/>
        <p:txBody>
          <a:bodyPr/>
          <a:lstStyle/>
          <a:p>
            <a:pPr>
              <a:defRPr/>
            </a:pPr>
            <a:fld id="{5F2A2E64-0435-4335-8CCE-EE46D16D8B12}" type="slidenum">
              <a:rPr lang="zh-CN" altLang="en-US" smtClean="0"/>
              <a:t>9</a:t>
            </a:fld>
            <a:endParaRPr lang="zh-CN" altLang="en-US"/>
          </a:p>
        </p:txBody>
      </p:sp>
      <p:sp>
        <p:nvSpPr>
          <p:cNvPr id="5" name="文本框 4">
            <a:extLst>
              <a:ext uri="{FF2B5EF4-FFF2-40B4-BE49-F238E27FC236}">
                <a16:creationId xmlns:a16="http://schemas.microsoft.com/office/drawing/2014/main" id="{FD4D4641-3140-41B5-8F4F-CD7EF523A978}"/>
              </a:ext>
            </a:extLst>
          </p:cNvPr>
          <p:cNvSpPr txBox="1"/>
          <p:nvPr/>
        </p:nvSpPr>
        <p:spPr>
          <a:xfrm>
            <a:off x="323528" y="1489869"/>
            <a:ext cx="8280920" cy="1754326"/>
          </a:xfrm>
          <a:prstGeom prst="rect">
            <a:avLst/>
          </a:prstGeom>
          <a:noFill/>
        </p:spPr>
        <p:txBody>
          <a:bodyPr wrap="square" rtlCol="0">
            <a:spAutoFit/>
          </a:bodyPr>
          <a:lstStyle/>
          <a:p>
            <a:r>
              <a:rPr lang="en-US" altLang="zh-CN" dirty="0">
                <a:effectLst/>
                <a:latin typeface="Arial" panose="020B0604020202020204" pitchFamily="34" charset="0"/>
              </a:rPr>
              <a:t>After the initial pass through the design flow,</a:t>
            </a:r>
            <a:r>
              <a:rPr lang="zh-CN" altLang="en-US" dirty="0"/>
              <a:t> </a:t>
            </a:r>
            <a:r>
              <a:rPr lang="zh-CN" altLang="en-US" dirty="0">
                <a:effectLst/>
                <a:latin typeface="Arial" panose="020B0604020202020204" pitchFamily="34" charset="0"/>
              </a:rPr>
              <a:t>设计者可以迭代地细化</a:t>
            </a:r>
            <a:r>
              <a:rPr lang="en-US" altLang="zh-CN" dirty="0">
                <a:effectLst/>
                <a:latin typeface="Arial" panose="020B0604020202020204" pitchFamily="34" charset="0"/>
              </a:rPr>
              <a:t> generator class</a:t>
            </a:r>
            <a:r>
              <a:rPr lang="zh-CN" altLang="en-US" dirty="0">
                <a:effectLst/>
                <a:latin typeface="Arial" panose="020B0604020202020204" pitchFamily="34" charset="0"/>
              </a:rPr>
              <a:t>以提高设计性能，例如。通过调用数值或基于方程的优化器，使</a:t>
            </a:r>
            <a:r>
              <a:rPr lang="en-US" altLang="zh-CN" dirty="0">
                <a:effectLst/>
                <a:latin typeface="Arial" panose="020B0604020202020204" pitchFamily="34" charset="0"/>
              </a:rPr>
              <a:t>generator</a:t>
            </a:r>
            <a:r>
              <a:rPr lang="zh-CN" altLang="en-US" dirty="0">
                <a:effectLst/>
                <a:latin typeface="Arial" panose="020B0604020202020204" pitchFamily="34" charset="0"/>
              </a:rPr>
              <a:t>更快、更健壮、更可重用。</a:t>
            </a:r>
            <a:endParaRPr lang="en-US" altLang="zh-CN" dirty="0">
              <a:effectLst/>
              <a:latin typeface="Arial" panose="020B0604020202020204" pitchFamily="34" charset="0"/>
            </a:endParaRPr>
          </a:p>
          <a:p>
            <a:r>
              <a:rPr lang="zh-CN" altLang="en-US" dirty="0">
                <a:effectLst/>
                <a:latin typeface="Arial" panose="020B0604020202020204" pitchFamily="34" charset="0"/>
              </a:rPr>
              <a:t>在完整的 </a:t>
            </a:r>
            <a:r>
              <a:rPr lang="en-US" altLang="zh-CN" dirty="0">
                <a:effectLst/>
                <a:latin typeface="Arial" panose="020B0604020202020204" pitchFamily="34" charset="0"/>
              </a:rPr>
              <a:t>BAG generator</a:t>
            </a:r>
            <a:r>
              <a:rPr lang="zh-CN" altLang="en-US" dirty="0">
                <a:effectLst/>
                <a:latin typeface="Arial" panose="020B0604020202020204" pitchFamily="34" charset="0"/>
              </a:rPr>
              <a:t>中，所有设计知识都应编入</a:t>
            </a:r>
            <a:r>
              <a:rPr lang="en-US" altLang="zh-CN" dirty="0">
                <a:effectLst/>
                <a:latin typeface="Arial" panose="020B0604020202020204" pitchFamily="34" charset="0"/>
              </a:rPr>
              <a:t>generator</a:t>
            </a:r>
            <a:r>
              <a:rPr lang="zh-CN" altLang="en-US" dirty="0">
                <a:effectLst/>
                <a:latin typeface="Arial" panose="020B0604020202020204" pitchFamily="34" charset="0"/>
              </a:rPr>
              <a:t>类定义中。</a:t>
            </a:r>
            <a:endParaRPr lang="en-US" altLang="zh-CN" dirty="0">
              <a:effectLst/>
              <a:latin typeface="Arial" panose="020B0604020202020204" pitchFamily="34" charset="0"/>
            </a:endParaRPr>
          </a:p>
          <a:p>
            <a:r>
              <a:rPr lang="zh-CN" altLang="en-US" dirty="0">
                <a:effectLst/>
                <a:latin typeface="Arial" panose="020B0604020202020204" pitchFamily="34" charset="0"/>
              </a:rPr>
              <a:t>一旦</a:t>
            </a:r>
            <a:r>
              <a:rPr lang="en-US" altLang="zh-CN" dirty="0">
                <a:effectLst/>
                <a:latin typeface="Arial" panose="020B0604020202020204" pitchFamily="34" charset="0"/>
              </a:rPr>
              <a:t>generator</a:t>
            </a:r>
            <a:r>
              <a:rPr lang="zh-CN" altLang="en-US" dirty="0">
                <a:effectLst/>
                <a:latin typeface="Arial" panose="020B0604020202020204" pitchFamily="34" charset="0"/>
              </a:rPr>
              <a:t>生成，设计者可以将</a:t>
            </a:r>
            <a:r>
              <a:rPr lang="en-US" altLang="zh-CN" dirty="0">
                <a:effectLst/>
                <a:latin typeface="Arial" panose="020B0604020202020204" pitchFamily="34" charset="0"/>
              </a:rPr>
              <a:t>input specifications</a:t>
            </a:r>
            <a:r>
              <a:rPr lang="zh-CN" altLang="en-US" dirty="0">
                <a:effectLst/>
                <a:latin typeface="Arial" panose="020B0604020202020204" pitchFamily="34" charset="0"/>
              </a:rPr>
              <a:t>和</a:t>
            </a:r>
            <a:r>
              <a:rPr lang="en-US" altLang="zh-CN" dirty="0">
                <a:effectLst/>
                <a:latin typeface="Arial" panose="020B0604020202020204" pitchFamily="34" charset="0"/>
              </a:rPr>
              <a:t>technology information</a:t>
            </a:r>
            <a:r>
              <a:rPr lang="zh-CN" altLang="en-US" dirty="0">
                <a:effectLst/>
                <a:latin typeface="Arial" panose="020B0604020202020204" pitchFamily="34" charset="0"/>
              </a:rPr>
              <a:t>传递给它，以便生成如图</a:t>
            </a:r>
            <a:r>
              <a:rPr lang="en-US" altLang="zh-CN" dirty="0">
                <a:effectLst/>
                <a:latin typeface="Arial" panose="020B0604020202020204" pitchFamily="34" charset="0"/>
              </a:rPr>
              <a:t>1</a:t>
            </a:r>
            <a:r>
              <a:rPr lang="zh-CN" altLang="en-US" dirty="0">
                <a:effectLst/>
                <a:latin typeface="Arial" panose="020B0604020202020204" pitchFamily="34" charset="0"/>
              </a:rPr>
              <a:t>（</a:t>
            </a:r>
            <a:r>
              <a:rPr lang="en-US" altLang="zh-CN" dirty="0">
                <a:effectLst/>
                <a:latin typeface="Arial" panose="020B0604020202020204" pitchFamily="34" charset="0"/>
              </a:rPr>
              <a:t>b</a:t>
            </a:r>
            <a:r>
              <a:rPr lang="zh-CN" altLang="en-US" dirty="0">
                <a:effectLst/>
                <a:latin typeface="Arial" panose="020B0604020202020204" pitchFamily="34" charset="0"/>
              </a:rPr>
              <a:t>）右侧所示的架构的独特设计实例。</a:t>
            </a:r>
            <a:endParaRPr lang="zh-CN" altLang="en-US" dirty="0"/>
          </a:p>
        </p:txBody>
      </p:sp>
      <p:pic>
        <p:nvPicPr>
          <p:cNvPr id="9" name="图片 8">
            <a:extLst>
              <a:ext uri="{FF2B5EF4-FFF2-40B4-BE49-F238E27FC236}">
                <a16:creationId xmlns:a16="http://schemas.microsoft.com/office/drawing/2014/main" id="{47F17222-7E23-4FC9-B8D1-0C2D1A2EF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3789040"/>
            <a:ext cx="5915000" cy="2247900"/>
          </a:xfrm>
          <a:prstGeom prst="rect">
            <a:avLst/>
          </a:prstGeom>
        </p:spPr>
      </p:pic>
    </p:spTree>
    <p:extLst>
      <p:ext uri="{BB962C8B-B14F-4D97-AF65-F5344CB8AC3E}">
        <p14:creationId xmlns:p14="http://schemas.microsoft.com/office/powerpoint/2010/main" val="37200838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nju</Template>
  <TotalTime>890</TotalTime>
  <Words>3282</Words>
  <Application>Microsoft Office PowerPoint</Application>
  <PresentationFormat>全屏显示(4:3)</PresentationFormat>
  <Paragraphs>180</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5</vt:i4>
      </vt:variant>
      <vt:variant>
        <vt:lpstr>幻灯片标题</vt:lpstr>
      </vt:variant>
      <vt:variant>
        <vt:i4>26</vt:i4>
      </vt:variant>
    </vt:vector>
  </HeadingPairs>
  <TitlesOfParts>
    <vt:vector size="36" baseType="lpstr">
      <vt:lpstr>黑体</vt:lpstr>
      <vt:lpstr>楷体_GB2312</vt:lpstr>
      <vt:lpstr>Arial</vt:lpstr>
      <vt:lpstr>Calibri</vt:lpstr>
      <vt:lpstr>Wingdings</vt:lpstr>
      <vt:lpstr>Office 主题</vt:lpstr>
      <vt:lpstr>自定义设计方案</vt:lpstr>
      <vt:lpstr>1_自定义设计方案</vt:lpstr>
      <vt:lpstr>2_自定义设计方案</vt:lpstr>
      <vt:lpstr>3_自定义设计方案</vt:lpstr>
      <vt:lpstr>PowerPoint 演示文稿</vt:lpstr>
      <vt:lpstr>BAG</vt:lpstr>
      <vt:lpstr>BAG</vt:lpstr>
      <vt:lpstr>BAG</vt:lpstr>
      <vt:lpstr>ANALOG GENERATOR FRAMEWORK</vt:lpstr>
      <vt:lpstr>Design Flow</vt:lpstr>
      <vt:lpstr>Design Flow</vt:lpstr>
      <vt:lpstr>Design Flow</vt:lpstr>
      <vt:lpstr>Design Flow</vt:lpstr>
      <vt:lpstr>BAG Design Flow Example: Power Gated NOR</vt:lpstr>
      <vt:lpstr>BAG Design Flow Example: Power Gated NOR</vt:lpstr>
      <vt:lpstr>BAG Design Flow Example: Power Gated NOR</vt:lpstr>
      <vt:lpstr>BAG Design Flow Example: Power Gated NOR</vt:lpstr>
      <vt:lpstr>HELPER CLASSES</vt:lpstr>
      <vt:lpstr>HELPER CLASSES</vt:lpstr>
      <vt:lpstr>HELPER CLASSES</vt:lpstr>
      <vt:lpstr>HELPER CLASSES</vt:lpstr>
      <vt:lpstr>HELPER CLASSES</vt:lpstr>
      <vt:lpstr>HELPER CLASSES</vt:lpstr>
      <vt:lpstr>Case Results</vt:lpstr>
      <vt:lpstr>Case Results</vt:lpstr>
      <vt:lpstr>Case Results</vt:lpstr>
      <vt:lpstr>Case Results</vt:lpstr>
      <vt:lpstr>Case Results</vt:lpstr>
      <vt:lpstr>PowerPoint 演示文稿</vt:lpstr>
      <vt:lpstr>PowerPoint 演示文稿</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Lu Xin</dc:creator>
  <cp:lastModifiedBy>陆 鑫</cp:lastModifiedBy>
  <cp:revision>255</cp:revision>
  <cp:lastPrinted>2013-04-08T12:26:00Z</cp:lastPrinted>
  <dcterms:created xsi:type="dcterms:W3CDTF">2021-01-28T10:51:00Z</dcterms:created>
  <dcterms:modified xsi:type="dcterms:W3CDTF">2021-10-19T15:36:12Z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0A102466F0424CB29D0B53454FEEB8F1</vt:lpwstr>
  </property>
</Properties>
</file>