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  <p:sldMasterId id="2147483657" r:id="rId4"/>
    <p:sldMasterId id="2147483659" r:id="rId5"/>
  </p:sldMasterIdLst>
  <p:notesMasterIdLst>
    <p:notesMasterId r:id="rId38"/>
  </p:notesMasterIdLst>
  <p:handoutMasterIdLst>
    <p:handoutMasterId r:id="rId39"/>
  </p:handoutMasterIdLst>
  <p:sldIdLst>
    <p:sldId id="567" r:id="rId6"/>
    <p:sldId id="595" r:id="rId7"/>
    <p:sldId id="597" r:id="rId8"/>
    <p:sldId id="598" r:id="rId9"/>
    <p:sldId id="596" r:id="rId10"/>
    <p:sldId id="568" r:id="rId11"/>
    <p:sldId id="600" r:id="rId12"/>
    <p:sldId id="602" r:id="rId13"/>
    <p:sldId id="601" r:id="rId14"/>
    <p:sldId id="619" r:id="rId15"/>
    <p:sldId id="620" r:id="rId16"/>
    <p:sldId id="603" r:id="rId17"/>
    <p:sldId id="604" r:id="rId18"/>
    <p:sldId id="605" r:id="rId19"/>
    <p:sldId id="622" r:id="rId20"/>
    <p:sldId id="606" r:id="rId21"/>
    <p:sldId id="607" r:id="rId22"/>
    <p:sldId id="625" r:id="rId23"/>
    <p:sldId id="608" r:id="rId24"/>
    <p:sldId id="609" r:id="rId25"/>
    <p:sldId id="611" r:id="rId26"/>
    <p:sldId id="610" r:id="rId27"/>
    <p:sldId id="612" r:id="rId28"/>
    <p:sldId id="613" r:id="rId29"/>
    <p:sldId id="615" r:id="rId30"/>
    <p:sldId id="621" r:id="rId31"/>
    <p:sldId id="623" r:id="rId32"/>
    <p:sldId id="624" r:id="rId33"/>
    <p:sldId id="614" r:id="rId34"/>
    <p:sldId id="616" r:id="rId35"/>
    <p:sldId id="617" r:id="rId36"/>
    <p:sldId id="618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陆 鑫" initials="陆" lastIdx="2" clrIdx="0">
    <p:extLst>
      <p:ext uri="{19B8F6BF-5375-455C-9EA6-DF929625EA0E}">
        <p15:presenceInfo xmlns:p15="http://schemas.microsoft.com/office/powerpoint/2012/main" userId="eac13c682dea60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4CC"/>
    <a:srgbClr val="58296F"/>
    <a:srgbClr val="8E5E98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63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8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66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D87D-269A-4B11-9C7A-8DEF33689F59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3F0E3-C3D9-43F3-843D-DD0AB8952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388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116632"/>
            <a:ext cx="6778625" cy="633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1AE8-A833-4394-A344-CFE503898192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2E64-0435-4335-8CCE-EE46D16D8B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F750-3D92-4C0B-A1BB-EA1601307995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D835-DFBD-491F-BAFD-36E26FD54F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2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6E2A-6C42-4FD8-BE3D-D1B1EAFFD31D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2DB7-C3B9-4658-88DA-58C041B2BB1D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3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5637213"/>
            <a:ext cx="3049587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BE09F-ADB1-4C33-9C38-EF8A9BE5F878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CC122-9E07-44C4-BBE8-510EBF2BFF30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9AA14-9FD0-4181-9F5E-70B9C35CCCDE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08175" y="274638"/>
            <a:ext cx="67786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7CEBA1-1F55-4DCC-9434-C8E7EA782FCD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17375E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165F6F-EBB9-4CF3-B8F2-4C680E8F1806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399BE8-EE7F-429F-ACE7-637D59D693E2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FB593B-0015-407C-A7FD-E7770D8E3F1C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EF26A7-5B17-4FD8-8B64-71230B1F48A4}" type="datetime1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4880" y="2581910"/>
            <a:ext cx="723836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dirty="0"/>
              <a:t>BAG2: A Process-Portable Framework for</a:t>
            </a:r>
          </a:p>
          <a:p>
            <a:pPr algn="ctr"/>
            <a:r>
              <a:rPr lang="en-US" altLang="zh-CN" sz="2800" b="1" dirty="0"/>
              <a:t>Generator-Based AMS Circuit Design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4077072"/>
            <a:ext cx="84592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/>
              <a:t>Eric Chang, </a:t>
            </a:r>
            <a:r>
              <a:rPr lang="en-US" altLang="zh-CN" sz="1200" dirty="0" err="1"/>
              <a:t>Jaeduk</a:t>
            </a:r>
            <a:r>
              <a:rPr lang="en-US" altLang="zh-CN" sz="1200" dirty="0"/>
              <a:t> Han, </a:t>
            </a:r>
            <a:r>
              <a:rPr lang="en-US" altLang="zh-CN" sz="1200" dirty="0" err="1"/>
              <a:t>Woorham</a:t>
            </a:r>
            <a:r>
              <a:rPr lang="en-US" altLang="zh-CN" sz="1200" dirty="0"/>
              <a:t> Bae, </a:t>
            </a:r>
            <a:r>
              <a:rPr lang="en-US" altLang="zh-CN" sz="1200" dirty="0" err="1"/>
              <a:t>Zhongkai</a:t>
            </a:r>
            <a:r>
              <a:rPr lang="en-US" altLang="zh-CN" sz="1200" dirty="0"/>
              <a:t> Wang, Nathan </a:t>
            </a:r>
            <a:r>
              <a:rPr lang="en-US" altLang="zh-CN" sz="1200" dirty="0" err="1"/>
              <a:t>Narevsky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Borivoje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Nikoli´c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Elad</a:t>
            </a:r>
            <a:r>
              <a:rPr lang="en-US" altLang="zh-CN" sz="1200" dirty="0"/>
              <a:t> Alon</a:t>
            </a:r>
          </a:p>
          <a:p>
            <a:pPr algn="ctr"/>
            <a:r>
              <a:rPr lang="en-US" altLang="zh-CN" sz="1200" dirty="0"/>
              <a:t>University of California, Berkeley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4C5100-797C-40A7-ACD9-F40FEB55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: Overview and Top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2F193-3E6A-42C3-8729-94B5B18A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2ED3D-30B5-47F2-AA77-28C698CFC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/>
          <a:stretch/>
        </p:blipFill>
        <p:spPr>
          <a:xfrm>
            <a:off x="1187624" y="912238"/>
            <a:ext cx="6480720" cy="31804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D04EC9-F630-4F5C-90AE-C77A2FF8B57E}"/>
              </a:ext>
            </a:extLst>
          </p:cNvPr>
          <p:cNvSpPr txBox="1"/>
          <p:nvPr/>
        </p:nvSpPr>
        <p:spPr>
          <a:xfrm>
            <a:off x="179512" y="4005064"/>
            <a:ext cx="78488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在最低的层次是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。它们负责产生电路和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的物理过程。为了使用它们，还有一个顶级脚本，它读取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并使用这些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运行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/ layout 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。顶层还负责决定是否在生成的实例上运行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LVS/PEX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在更高的层次是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script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的概念。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design manager: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i="1" dirty="0">
                <a:effectLst/>
                <a:latin typeface="Arial" panose="020B0604020202020204" pitchFamily="34" charset="0"/>
              </a:rPr>
              <a:t>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是一个类，负责使用前面提到的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 level generator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，并监督运行测试的过程和对测试结果的后处理。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已经关联了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 script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，这些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script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负责将生成的</a:t>
            </a:r>
            <a:r>
              <a:rPr lang="en-US" altLang="zh-CN" dirty="0"/>
              <a:t>device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连接到之前制作的测试工具中。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0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4C5100-797C-40A7-ACD9-F40FEB55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:Overview and Top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2F193-3E6A-42C3-8729-94B5B18A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2ED3D-30B5-47F2-AA77-28C698CFC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/>
          <a:stretch/>
        </p:blipFill>
        <p:spPr>
          <a:xfrm>
            <a:off x="1187624" y="912238"/>
            <a:ext cx="6480720" cy="31804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E2DAD6-F0DA-47F2-8631-F47857419E7F}"/>
              </a:ext>
            </a:extLst>
          </p:cNvPr>
          <p:cNvSpPr txBox="1"/>
          <p:nvPr/>
        </p:nvSpPr>
        <p:spPr>
          <a:xfrm>
            <a:off x="395536" y="4092651"/>
            <a:ext cx="7848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testbench script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将电路实例的引脚映射到测试装置的引脚，并在将结果导出到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之前，运行预先确定的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SPICE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仿真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即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、瞬态、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S-parameters)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/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然后，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可以将结果传递给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 manager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measurement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可以进行处理、绘图等。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design script:</a:t>
            </a: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design script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也是一个更高层次的概念，它允许设计者将自己的设计过程自动编码成一个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close-looped script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（闭环脚本）。用户可以编写一个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script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来计算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passive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和晶体管尺寸，允许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生成和测试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post-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pex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网表，并基于结果进行迭代。</a:t>
            </a:r>
            <a:endParaRPr lang="en-US" altLang="zh-CN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1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D391CE-4A05-4EE4-B01F-8CEDCED0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niversal Verification 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ramework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5D330-692F-4D2A-B118-957178C3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64946-B3E6-42A4-8D9E-A84D25C90164}"/>
              </a:ext>
            </a:extLst>
          </p:cNvPr>
          <p:cNvSpPr txBox="1"/>
          <p:nvPr/>
        </p:nvSpPr>
        <p:spPr>
          <a:xfrm>
            <a:off x="179512" y="980728"/>
            <a:ext cx="8280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在传统的模拟电路设计中，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verification 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和仿真数据处理往往与特定的电路和技术节点紧密耦合，限制了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的可重用性，阻碍了模拟电路验证标准的制定。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之前的工作</a:t>
            </a:r>
            <a:r>
              <a:rPr lang="en-US" altLang="zh-CN" dirty="0"/>
              <a:t>(J. Mao, “</a:t>
            </a:r>
            <a:r>
              <a:rPr lang="en-US" altLang="zh-CN" dirty="0" err="1"/>
              <a:t>CircuitBook</a:t>
            </a:r>
            <a:r>
              <a:rPr lang="en-US" altLang="zh-CN" dirty="0"/>
              <a:t>: A framework for analog design reuse,” Ph.D.</a:t>
            </a:r>
          </a:p>
          <a:p>
            <a:r>
              <a:rPr lang="en-US" altLang="zh-CN" dirty="0"/>
              <a:t>dissertation, Stanford University, May 2013)</a:t>
            </a:r>
            <a:r>
              <a:rPr lang="zh-CN" altLang="en-US" dirty="0"/>
              <a:t>已经解决了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testbench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的可重用性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/>
              <a:t>，方法是在电路和测试之间定义清晰的接口，然后建立一个可重复使用的测试组件的库，允许设计独立于电路的测试。</a:t>
            </a:r>
            <a:endParaRPr lang="en-US" altLang="zh-CN" dirty="0"/>
          </a:p>
          <a:p>
            <a:r>
              <a:rPr lang="en-US" altLang="zh-CN" dirty="0"/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采用了相同的原理，并使用</a:t>
            </a:r>
            <a:r>
              <a:rPr lang="en-US" altLang="zh-CN" dirty="0"/>
              <a:t>BAG2</a:t>
            </a:r>
            <a:r>
              <a:rPr lang="zh-CN" altLang="en-US" dirty="0"/>
              <a:t>的</a:t>
            </a:r>
            <a:r>
              <a:rPr lang="en-US" altLang="zh-CN" dirty="0"/>
              <a:t>schematic generation 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开发了一个通用的验证框架。下图概述了设计脚本、验证框架和各种生成器之间的接口。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BDEDC-D68F-4862-A9C7-3CEF1BEF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3645024"/>
            <a:ext cx="3228975" cy="29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2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BDDBF47-C4B4-4EAF-9594-5A4479A5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Flow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BC6D7-B99C-4E50-B021-86E5BD2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D4EFC-1AF4-43DF-80B4-E3C5759CD5F7}"/>
              </a:ext>
            </a:extLst>
          </p:cNvPr>
          <p:cNvSpPr txBox="1"/>
          <p:nvPr/>
        </p:nvSpPr>
        <p:spPr>
          <a:xfrm>
            <a:off x="107504" y="1124744"/>
            <a:ext cx="85792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还是以差分放大器为例来演示验证流程：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、首先，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design script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为它要实例化的每个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testbench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生成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device-under-test (DUT) wrapper schematic (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DUT wrapper</a:t>
            </a:r>
            <a:r>
              <a:rPr lang="zh-CN" altLang="en-US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有两点作用：</a:t>
            </a:r>
            <a:endParaRPr lang="en-US" altLang="zh-CN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①将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输出引脚接口转换为</a:t>
            </a:r>
            <a:r>
              <a:rPr lang="en-US" altLang="zh-CN" dirty="0"/>
              <a:t>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定义的标准接口。在图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中，它实例化了两个理想的不平衡器来执行差分到单端转换，并添加了各种偏置电压源。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②给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提供合适的负载，可以是电容，电阻，甚至其他电路实例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B2C54-95A1-4D17-9289-4306EC4D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3" y="4077072"/>
            <a:ext cx="4505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36C9E9-0367-47F9-90DA-B90EEA3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Flow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4525B-623F-4C09-B1BE-F3470BB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34F1-8D68-4868-B841-1D776B47F22F}"/>
              </a:ext>
            </a:extLst>
          </p:cNvPr>
          <p:cNvSpPr txBox="1"/>
          <p:nvPr/>
        </p:nvSpPr>
        <p:spPr>
          <a:xfrm>
            <a:off x="251520" y="1124744"/>
            <a:ext cx="7920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、生成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DUT wrapper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后，验证框架为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configuration file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中指定的每个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实例化一个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（测量管理器）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实例化和模拟一个或多个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，并后处理仿真数据，来确定电路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performance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在差分放大器电路的例子里，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measurement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只是实例化一个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AC analysis 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Bode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图计算放大器的增益和带宽。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、完成所有的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后，结果被报告回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script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：如果电路没有满足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specifications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，可以用来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tune circuit parameters.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4BE5C-1E35-4086-9176-D6455E28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50952"/>
            <a:ext cx="3324225" cy="30743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DFA255-077C-45A5-A444-DF54D0A758F4}"/>
              </a:ext>
            </a:extLst>
          </p:cNvPr>
          <p:cNvSpPr txBox="1"/>
          <p:nvPr/>
        </p:nvSpPr>
        <p:spPr>
          <a:xfrm>
            <a:off x="3923928" y="380776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通过这种验证流程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，可以为所有模拟电路定义一个通用的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verification framework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即使是复杂的验证程序，也只需由设计者编写一次程序，即可应用于所有类似电路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59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45914B-135B-4AEE-8240-D3F755A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补充：</a:t>
            </a:r>
            <a:r>
              <a:rPr lang="en-US" altLang="zh-CN" sz="2400" dirty="0"/>
              <a:t>Design Manager and Test Benches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727A0C-0CC7-44A4-B4A7-7F1BB9A1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8AD29-AFA3-4DA0-9193-C5D0983B0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/>
          <a:stretch/>
        </p:blipFill>
        <p:spPr>
          <a:xfrm>
            <a:off x="1139280" y="908721"/>
            <a:ext cx="6480720" cy="2808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622307-B6D0-4698-9DF8-786D097F2C24}"/>
              </a:ext>
            </a:extLst>
          </p:cNvPr>
          <p:cNvSpPr txBox="1"/>
          <p:nvPr/>
        </p:nvSpPr>
        <p:spPr>
          <a:xfrm>
            <a:off x="251520" y="378904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如图所示，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and schematic generators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更高级别的实体。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包含多个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 managers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 managers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都有自己相应的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 manager.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 file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中，用户可以决定运行哪些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design manager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会生成实例（通过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）并将其传递到所选的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simulation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中。这就是测试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验证电路的方法。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51E3E8-DC62-4385-AE95-02EB201F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Process-portable layout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EE413-11E7-49B7-A1DA-BFE19561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88684-9A0E-4F5E-A462-63C2B9B9FB72}"/>
              </a:ext>
            </a:extLst>
          </p:cNvPr>
          <p:cNvSpPr txBox="1"/>
          <p:nvPr/>
        </p:nvSpPr>
        <p:spPr>
          <a:xfrm>
            <a:off x="251520" y="1052736"/>
            <a:ext cx="7992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前面系统的介绍了设计流程和验证框架，因为</a:t>
            </a:r>
            <a:r>
              <a:rPr lang="en-US" altLang="zh-CN" dirty="0"/>
              <a:t>layout</a:t>
            </a:r>
            <a:r>
              <a:rPr lang="zh-CN" altLang="en-US" dirty="0"/>
              <a:t>是解决模拟设计的关键瓶颈，所以下面具体介绍了</a:t>
            </a:r>
            <a:r>
              <a:rPr lang="en-US" altLang="zh-CN" dirty="0"/>
              <a:t>BAG2</a:t>
            </a:r>
            <a:r>
              <a:rPr lang="zh-CN" altLang="en-US" dirty="0"/>
              <a:t>的两种特别的</a:t>
            </a:r>
            <a:r>
              <a:rPr lang="en-US" altLang="zh-CN" dirty="0"/>
              <a:t>layout</a:t>
            </a:r>
            <a:r>
              <a:rPr lang="zh-CN" altLang="en-US" dirty="0"/>
              <a:t>引擎：</a:t>
            </a:r>
            <a:r>
              <a:rPr lang="en-US" altLang="zh-CN" dirty="0" err="1">
                <a:solidFill>
                  <a:srgbClr val="00B0F0"/>
                </a:solidFill>
              </a:rPr>
              <a:t>XBase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F0"/>
                </a:solidFill>
              </a:rPr>
              <a:t>Laygo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Xbase</a:t>
            </a:r>
            <a:r>
              <a:rPr lang="zh-CN" altLang="en-US" dirty="0"/>
              <a:t>的顶层框架如下：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BB5747-E13D-4841-AF17-B4C915A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5543550" cy="34563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676325A-4D49-400C-B8AF-CFDB6B4CF365}"/>
              </a:ext>
            </a:extLst>
          </p:cNvPr>
          <p:cNvSpPr txBox="1"/>
          <p:nvPr/>
        </p:nvSpPr>
        <p:spPr>
          <a:xfrm>
            <a:off x="5652120" y="2132856"/>
            <a:ext cx="2880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抽象基类不仅被用来封装常用的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方法，还用来将过程不可知的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与特定于进程的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primitives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2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8BB60F-A7D9-464B-AC55-DB9520DA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34084-C64A-4B40-8CC4-9CFBB603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B2B5C-EBD2-436F-8805-1C30DD5D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0" y="990116"/>
            <a:ext cx="5543550" cy="3295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D40963-35F5-4C88-A47E-D17A66DAE622}"/>
              </a:ext>
            </a:extLst>
          </p:cNvPr>
          <p:cNvSpPr txBox="1"/>
          <p:nvPr/>
        </p:nvSpPr>
        <p:spPr>
          <a:xfrm>
            <a:off x="5525789" y="908720"/>
            <a:ext cx="34918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TemplateBase</a:t>
            </a:r>
            <a:r>
              <a:rPr lang="zh-CN" altLang="en-US" dirty="0"/>
              <a:t>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基本类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它定义了两组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，一组是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high-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的，一组是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low-level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的，设计者调用它们来创建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图形。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低级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包含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add_rect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add_via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等方法，它们允许设计者不受任何限制地绘制任何原始几何图形。这些方法不能保证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的正确性，因此大多只用于实现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primitives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D8A38B-B5F1-49D9-B5F5-6F22F2A2919F}"/>
              </a:ext>
            </a:extLst>
          </p:cNvPr>
          <p:cNvSpPr txBox="1"/>
          <p:nvPr/>
        </p:nvSpPr>
        <p:spPr>
          <a:xfrm>
            <a:off x="179512" y="465313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高级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执行网格路由方法，并包含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connect_to_track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connect_wire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等方法，它们在路由网格上创建由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RoutingGrid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类描述的连线。由于它们生成的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遵循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可调节的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网格，只使用高级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中的方法编写的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有高度的过程可移植性。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最后，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TemplateBase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定义了一个叫做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draw_layout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的抽象方法，它必须通过它的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subclasses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来实现，以便为特定的电路创建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8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4D7397-E698-4867-83F7-5FA64688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补充：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templatebase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B343F-FF4B-49B3-8149-ACE1E71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87A7A7-D9F9-43A2-B6AE-9880776F7FC0}"/>
              </a:ext>
            </a:extLst>
          </p:cNvPr>
          <p:cNvSpPr txBox="1"/>
          <p:nvPr/>
        </p:nvSpPr>
        <p:spPr>
          <a:xfrm>
            <a:off x="323528" y="980729"/>
            <a:ext cx="6534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emplatebase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中提供了层次结构</a:t>
            </a:r>
            <a:r>
              <a:rPr lang="en-US" altLang="zh-CN" dirty="0"/>
              <a:t>: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当创建一个小单元库时，用户可以将这些单元“标记”成一个更大的单元，并将它们连接在一起，形成更复杂的系统。使用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emplatebase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，我们可以放置任意数量的模板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，允许单个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具有很大程度的自由度来创建这样的电路。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27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B8FE49-AE2E-4373-8A11-054198BE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F880F-07A5-428E-BFB5-831F020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6912B-8802-4397-976E-53E7AE5A5811}"/>
              </a:ext>
            </a:extLst>
          </p:cNvPr>
          <p:cNvSpPr txBox="1"/>
          <p:nvPr/>
        </p:nvSpPr>
        <p:spPr>
          <a:xfrm>
            <a:off x="395536" y="1052737"/>
            <a:ext cx="7920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nalogBase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是一个类，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用于绘制完全由晶体管组成的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 它还定义了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draw_mos</a:t>
            </a:r>
            <a:r>
              <a:rPr lang="en-US" altLang="zh-CN" dirty="0" err="1"/>
              <a:t>_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connect_to_substrate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，用于将晶体管和衬底接头连接到路由网格。要用这个平面图创建一个放大器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dirty="0"/>
              <a:t>A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mplifier class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，设计者只需调用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draw_base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和带有适当参数的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draw_layout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来实现。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AD280B-F879-4C03-949E-5F5E7C08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43262"/>
            <a:ext cx="5543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CD23F0-F19D-4B93-9ED2-42A4B03B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BAG2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08C4D-A0A7-458C-BE33-F3DD4842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7A1AC-E159-4051-AF84-AE6F3C38DDDC}"/>
              </a:ext>
            </a:extLst>
          </p:cNvPr>
          <p:cNvSpPr txBox="1"/>
          <p:nvPr/>
        </p:nvSpPr>
        <p:spPr>
          <a:xfrm>
            <a:off x="395536" y="1052736"/>
            <a:ext cx="8291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What is BAG2?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framework for the development of process-portable Analog and Mixed Signal (AMS) circuit generators. Such generators are parametrized design procedures that</a:t>
            </a:r>
            <a:r>
              <a:rPr lang="zh-CN" altLang="en-US" dirty="0">
                <a:solidFill>
                  <a:srgbClr val="FF0000"/>
                </a:solidFill>
              </a:rPr>
              <a:t> produce schematics, layouts, and verification testbenches for a circuit given input specifications</a:t>
            </a:r>
            <a:r>
              <a:rPr lang="zh-CN" altLang="en-US" dirty="0"/>
              <a:t>.</a:t>
            </a:r>
            <a:endParaRPr lang="en-US" altLang="zh-CN" dirty="0"/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用来生成给定输入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的电路的原理图、布局和验证测试台（和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的定义基本相同）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C42E6-731C-4C36-803B-94C0E203B80F}"/>
              </a:ext>
            </a:extLst>
          </p:cNvPr>
          <p:cNvSpPr txBox="1"/>
          <p:nvPr/>
        </p:nvSpPr>
        <p:spPr>
          <a:xfrm>
            <a:off x="395536" y="3566042"/>
            <a:ext cx="8394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BAG2</a:t>
            </a:r>
            <a:r>
              <a:rPr lang="zh-CN" altLang="en-US" sz="2400" dirty="0"/>
              <a:t>相比</a:t>
            </a:r>
            <a:r>
              <a:rPr lang="en-US" altLang="zh-CN" sz="2400" dirty="0"/>
              <a:t>BAG1</a:t>
            </a:r>
            <a:r>
              <a:rPr lang="zh-CN" altLang="en-US" sz="2400" dirty="0"/>
              <a:t>的创新</a:t>
            </a:r>
            <a:r>
              <a:rPr lang="en-US" altLang="zh-CN" sz="2400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This paper expands on previous work by </a:t>
            </a:r>
            <a:r>
              <a:rPr lang="zh-CN" altLang="en-US" dirty="0">
                <a:solidFill>
                  <a:srgbClr val="FF0000"/>
                </a:solidFill>
              </a:rPr>
              <a:t>introducing a universal AMS circuit verification framework </a:t>
            </a:r>
            <a:r>
              <a:rPr lang="zh-CN" altLang="en-US" dirty="0"/>
              <a:t>into BAG2, as well as </a:t>
            </a:r>
            <a:r>
              <a:rPr lang="zh-CN" altLang="en-US" dirty="0">
                <a:solidFill>
                  <a:srgbClr val="00B0F0"/>
                </a:solidFill>
              </a:rPr>
              <a:t>two new layout engines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00B0F0"/>
                </a:solidFill>
              </a:rPr>
              <a:t>XBase</a:t>
            </a:r>
            <a:r>
              <a:rPr lang="zh-CN" altLang="en-US" dirty="0"/>
              <a:t> and </a:t>
            </a:r>
            <a:r>
              <a:rPr lang="zh-CN" altLang="en-US" dirty="0">
                <a:solidFill>
                  <a:srgbClr val="00B0F0"/>
                </a:solidFill>
              </a:rPr>
              <a:t>Laygo</a:t>
            </a:r>
            <a:r>
              <a:rPr lang="zh-CN" altLang="en-US" dirty="0"/>
              <a:t>, that enable development of process-portable layout generators.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06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202E0E-CF28-4DA4-83B2-0ED34270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8ACF4-36F8-42EF-9FB3-A798DB8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AD9B75-56A3-445C-98A6-89BFD7286829}"/>
              </a:ext>
            </a:extLst>
          </p:cNvPr>
          <p:cNvSpPr txBox="1"/>
          <p:nvPr/>
        </p:nvSpPr>
        <p:spPr>
          <a:xfrm>
            <a:off x="251520" y="1124744"/>
            <a:ext cx="8136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为了实现过程可移植性，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abstract primitive classes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被用来从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AnalogBase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中分离特定于进程的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laytout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。这些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primitive classes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定义了抽象方法，这些方法封装了与它们所支持的平面图相关的所有设计规则。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AnalogBase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中的方法，如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draw_base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调用这些函数，并确定如何正确地将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primitives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组装在一起。因此，通过简单地改变路由网格参数和这些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abstract primitive classes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的实现，设计者可以使用相同的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在另一种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process technology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中生成电路。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EFE204-02A6-4B97-AF6A-8E7E7E71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5543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AC898C-A60D-4A56-A7AA-E13E068C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0102C-578D-49E7-A69B-111EF99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BFA4D7-5819-42F1-A566-B16D5E1D7706}"/>
              </a:ext>
            </a:extLst>
          </p:cNvPr>
          <p:cNvSpPr txBox="1"/>
          <p:nvPr/>
        </p:nvSpPr>
        <p:spPr>
          <a:xfrm>
            <a:off x="395536" y="1124745"/>
            <a:ext cx="80648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除了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AnalogBase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之外，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还提供了对多种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style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的支持，包括用于绘制电阻阵列的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ResArrayBase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，用于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blacking-box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标准单元的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StdCellBase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，以及自定义函数，可用于在平行导线上创建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MOM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电容器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在一个特殊的路由网格上绘制，以最大化电容器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。利用这些类和函数，可以实现许多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AMS circuit generators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695072-F8A8-4354-AC88-D81A4A1E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85102"/>
            <a:ext cx="5543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27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69E1EE-463A-48BF-B111-9782BFFF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Laygo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3DD30-D7F7-4D8A-A844-709D2F47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A30DB0-D22F-405B-A35B-DC018C66AEF3}"/>
              </a:ext>
            </a:extLst>
          </p:cNvPr>
          <p:cNvSpPr txBox="1"/>
          <p:nvPr/>
        </p:nvSpPr>
        <p:spPr>
          <a:xfrm>
            <a:off x="323528" y="1052736"/>
            <a:ext cx="813690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effectLst/>
                <a:latin typeface="Arial" panose="020B0604020202020204" pitchFamily="34" charset="0"/>
              </a:rPr>
              <a:t>Laygo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ay out with gridded objects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通过在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grids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上放置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元素来生成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 clean-by-construction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Note:</a:t>
            </a:r>
            <a:r>
              <a:rPr lang="zh-CN" altLang="en-US" dirty="0"/>
              <a:t>使用</a:t>
            </a:r>
            <a:r>
              <a:rPr lang="en-US" altLang="zh-CN" dirty="0"/>
              <a:t>relative and symbolic information (rather than hard-coded numbers) </a:t>
            </a:r>
            <a:r>
              <a:rPr lang="zh-CN" altLang="en-US" dirty="0"/>
              <a:t>来放置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元素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altLang="zh-CN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的主要区别</a:t>
            </a:r>
            <a:r>
              <a:rPr lang="en-US" altLang="zh-CN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使用手动设计的、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process-specific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primitives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这些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primitives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本身无法编程，但因此可以进行深度定制。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abstract base classes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来支持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programmable primitives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，这需要更多的工作来实现相同程度的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(process-specific)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定制，但它在遵循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的同时可以保持可编程性。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99724-13FC-458C-BD32-56F41284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8" y="4321790"/>
            <a:ext cx="3914775" cy="23762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BDF3B3-9573-407A-A501-296670FA1CD7}"/>
              </a:ext>
            </a:extLst>
          </p:cNvPr>
          <p:cNvSpPr txBox="1"/>
          <p:nvPr/>
        </p:nvSpPr>
        <p:spPr>
          <a:xfrm>
            <a:off x="4499992" y="4284390"/>
            <a:ext cx="4536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GridLayoutGenerator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的主类。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设计者通过调用在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GridLayoutGenerator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中定义的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函数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来创建各种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图形。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比如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relplace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()(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for instance placements)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route()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(for wire routing)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via()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(for via placement)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75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C2B860-0DC5-4032-9C33-F82840F7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Laygo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C464F-558A-4CDD-858E-1531658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D6DB9-9C88-4807-8965-E478658E41AC}"/>
              </a:ext>
            </a:extLst>
          </p:cNvPr>
          <p:cNvSpPr txBox="1"/>
          <p:nvPr/>
        </p:nvSpPr>
        <p:spPr>
          <a:xfrm>
            <a:off x="179512" y="980729"/>
            <a:ext cx="7992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relplace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函数基于整数网格坐标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在放置网格中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和相邻结构的相关信息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5(a)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ref parameter)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来放置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instances 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其泛型参数存储在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TemplateDB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中。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GridDB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存储放置操作的放置网格信息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(x, y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分辨率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F1C71-B3DD-4E38-8010-B552468C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" y="3429000"/>
            <a:ext cx="3914775" cy="2376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83708E-D366-45D8-B1E0-B075E4FF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67" y="2684251"/>
            <a:ext cx="4229467" cy="36960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67864F-2C6B-4695-AAA8-E78C478CD3A6}"/>
              </a:ext>
            </a:extLst>
          </p:cNvPr>
          <p:cNvSpPr txBox="1"/>
          <p:nvPr/>
        </p:nvSpPr>
        <p:spPr>
          <a:xfrm>
            <a:off x="179512" y="1889995"/>
            <a:ext cx="8028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由于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replace()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函数使用抽象网格以及实例之间的相对信息，因此如果所有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primitive templates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都设计为与特定于流程的放置网格对齐，那么流程可移植性就很容易实现。</a:t>
            </a:r>
          </a:p>
        </p:txBody>
      </p:sp>
    </p:spTree>
    <p:extLst>
      <p:ext uri="{BB962C8B-B14F-4D97-AF65-F5344CB8AC3E}">
        <p14:creationId xmlns:p14="http://schemas.microsoft.com/office/powerpoint/2010/main" val="318009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C2B860-0DC5-4032-9C33-F82840F7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Laygo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C464F-558A-4CDD-858E-1531658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27409C-810F-44C4-9D27-4B4F8C500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3" y="3425304"/>
            <a:ext cx="3914775" cy="2800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95D64B-D258-4FD8-9886-E3B0F73BA13A}"/>
              </a:ext>
            </a:extLst>
          </p:cNvPr>
          <p:cNvSpPr txBox="1"/>
          <p:nvPr/>
        </p:nvSpPr>
        <p:spPr>
          <a:xfrm>
            <a:off x="179512" y="1124744"/>
            <a:ext cx="8802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route()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函数的作用是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在预定义的路由网格上绘制路由模式。类似于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relplace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函数，为了在不处理物理坐标的情况下创建连线，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route()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函数接收整数坐标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在路由网格中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或目标对象来连接到连线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5(b))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。通过组合整数值和路由网格信息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音高、宽度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所有整数路由坐标都被转换为物理坐标。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via()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places via objects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，使用与前面提到的函数类似的方法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5(c))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3CA850-39DC-4AD0-A254-C69001BC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13" y="2842892"/>
            <a:ext cx="422946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C2B860-0DC5-4032-9C33-F82840F7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Laygo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C464F-558A-4CDD-858E-1531658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24C4C-F901-4E38-984F-68FFD4FA214B}"/>
              </a:ext>
            </a:extLst>
          </p:cNvPr>
          <p:cNvSpPr txBox="1"/>
          <p:nvPr/>
        </p:nvSpPr>
        <p:spPr>
          <a:xfrm>
            <a:off x="179512" y="1052736"/>
            <a:ext cx="7848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上述三个函数组成了核心</a:t>
            </a:r>
            <a:r>
              <a:rPr lang="en-US" altLang="zh-CN" dirty="0"/>
              <a:t> generator flow, </a:t>
            </a:r>
            <a:r>
              <a:rPr lang="zh-CN" altLang="en-US" dirty="0"/>
              <a:t> 但是也提供了构造更复杂</a:t>
            </a:r>
            <a:r>
              <a:rPr lang="en-US" altLang="zh-CN" dirty="0"/>
              <a:t>layout</a:t>
            </a:r>
            <a:r>
              <a:rPr lang="zh-CN" altLang="en-US" dirty="0"/>
              <a:t>几何图形的高级方法：组合核心函数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Notes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尽管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是网格的，但网格在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 given layer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内不一定是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uniform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例如，可以允许低电平水平布线轨道连接到晶体管的栅极、源极和漏极，它们之间的间隔不一定是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uniform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的。如图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支持这种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non-uniform  grids(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只要网格可以通过有限的重复宽度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空间列表指定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，这就可以实现高质量的结果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通过优化给定技术的网格值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，同时仍然抽象设计规则。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877C2A-37AB-4EDE-ADA4-F39A45E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3" y="3370513"/>
            <a:ext cx="4229467" cy="34874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C3A746-0810-42BA-8A72-5E32CC58CA94}"/>
              </a:ext>
            </a:extLst>
          </p:cNvPr>
          <p:cNvSpPr txBox="1"/>
          <p:nvPr/>
        </p:nvSpPr>
        <p:spPr>
          <a:xfrm>
            <a:off x="4408979" y="3140968"/>
            <a:ext cx="4277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所有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结构都存储在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LayoutDB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中并导出到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LayoutIO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中，以创建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OpenAccess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GDS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格式的最终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0E0D1A13-ADCD-4D6E-95CA-BA0A9AC4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1"/>
          <a:stretch/>
        </p:blipFill>
        <p:spPr>
          <a:xfrm>
            <a:off x="4457333" y="4219532"/>
            <a:ext cx="3914775" cy="2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657E9D-1039-40C6-9266-C781F280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 Layout Generators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24C72-3F70-4128-8D19-A6C45D5C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D794C5-4498-4345-BAC4-29B85A59280B}"/>
              </a:ext>
            </a:extLst>
          </p:cNvPr>
          <p:cNvSpPr txBox="1"/>
          <p:nvPr/>
        </p:nvSpPr>
        <p:spPr>
          <a:xfrm>
            <a:off x="395536" y="1196753"/>
            <a:ext cx="7488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可以说是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整个过程中最重要的部分。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提供了一套函数，用于绘制晶体管，自动布线，拉通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等，以实现与手工设计相同的功能。设计者的目标是以通用的方式使用这些函数，自动计算在何处以及如何绘制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LVS clean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的连接，而不管输入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如何。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产生一个大的复杂块的典型过程是从一个小单元开始的。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首先，用户绘制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template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，以下图的差分放大器为例演示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template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只保存了人们可读的连接描述。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schematic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将它复制过来，之后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将填写实际值。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algn="just"/>
            <a:endParaRPr lang="zh-CN" altLang="en-US" dirty="0">
              <a:effectLst/>
              <a:latin typeface="Arial" panose="020B0604020202020204" pitchFamily="34" charset="0"/>
            </a:endParaRPr>
          </a:p>
          <a:p>
            <a:pPr algn="just"/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B48041-C2C1-42B9-8EED-991CCD15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7"/>
            <a:ext cx="6800850" cy="25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611EA-FCBC-4687-961A-D08B7D1E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 Layout Generators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A392B-991F-432B-B45B-ABFB189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F41C38-1171-4091-85EA-8DB97FD6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4608512" cy="21602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D2CBD5-B67F-4A9B-986D-BE7901EAC17A}"/>
              </a:ext>
            </a:extLst>
          </p:cNvPr>
          <p:cNvSpPr txBox="1"/>
          <p:nvPr/>
        </p:nvSpPr>
        <p:spPr>
          <a:xfrm>
            <a:off x="467543" y="3108054"/>
            <a:ext cx="79928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使用这个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template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，然后用户决定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中有多少行晶体管，并为每一行分配若干个晶体管。有许多辅助函数来生成一个数据结构，该数据结构包含关于晶体管所在行、漏源金属方向、手指数量等信息，这被称为“初始化步骤”。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在初始化所有的晶体管之后，用户必须通过创建虚构的列来指定它们在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中的位置，这些列将放置大量的晶体管。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晶体管放置的最后一步是设置漏极和源极方向。晶体管的源可以向上或向下排列，这将影响栅极放置的位置，每个晶体管的第一个扩散区域可以是源区或漏区，以使对齐更简单。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然后，用户可以使用前面步骤中设置的行、晶体管等信息调用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drawbase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函数。然后，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MOS devices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的金属连接和其他所有东西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绘制所有所需的多边形。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02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611EA-FCBC-4687-961A-D08B7D1E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 Layout Generators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A392B-991F-432B-B45B-ABFB189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F41C38-1171-4091-85EA-8DB97FD6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4608512" cy="21602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1A62B2-D722-4C89-8CB0-7E6FF1E578D3}"/>
              </a:ext>
            </a:extLst>
          </p:cNvPr>
          <p:cNvSpPr txBox="1"/>
          <p:nvPr/>
        </p:nvSpPr>
        <p:spPr>
          <a:xfrm>
            <a:off x="467544" y="3429000"/>
            <a:ext cx="7632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绘制基础的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后，用户可以指定金属层、线宽和轨道来指定如何连接导线和端口。轨道是一个无形的网格，它跨越了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所使用的</a:t>
            </a:r>
            <a:r>
              <a:rPr lang="en-US" altLang="zh-CN" dirty="0"/>
              <a:t>design space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，用来正确地放置电线。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最后，用户完成连接并将引脚添加到电线上。在最后一步中，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将绘制虚拟晶体管，并为电源创建条带，连接电源</a:t>
            </a:r>
            <a:r>
              <a:rPr lang="en-US" altLang="zh-CN" dirty="0"/>
              <a:t>.</a:t>
            </a:r>
          </a:p>
          <a:p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注意：用户不用知道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的设计规则，因为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处理这些内部复杂性，并抽象他们远离用户。</a:t>
            </a:r>
            <a:endParaRPr lang="en-US" altLang="zh-CN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9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C2B860-0DC5-4032-9C33-F82840F7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C464F-558A-4CDD-858E-1531658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07A0F5-8089-45DB-A5C3-B3C39405F2EC}"/>
              </a:ext>
            </a:extLst>
          </p:cNvPr>
          <p:cNvSpPr txBox="1"/>
          <p:nvPr/>
        </p:nvSpPr>
        <p:spPr>
          <a:xfrm>
            <a:off x="107504" y="1052736"/>
            <a:ext cx="8208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实现了一个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SerDes frontend layout generator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CN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支持简单的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CML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驱动作为发送器，使用动态锁存器和电荷集成拓扑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[13]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的接收数据路径，其中包括无源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CTLE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FFE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DFE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所示。所有晶体管的尺寸都是可编程的，正如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DFE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水龙头的数量。图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分别显示了带有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4tap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6-tap DFE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的两个接收器数据路径实例。用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TSMC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16nm FFC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工艺对该发生器生产的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CTLE/1-tap FFE/4-tap DFE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实例进行了条带化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;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这个实例在后布局提取模拟中得到验证，以支持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20gb /s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。所生成的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Serdes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前端实例占地面积为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195μm × 110μm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，包括交流耦合电容器和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ESD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二极管。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34E5DE-70DF-4617-BCF2-825557CA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9" y="3361060"/>
            <a:ext cx="6553199" cy="34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3AABC0-D0B5-4722-AADE-B41DAB39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BAG1</a:t>
            </a:r>
            <a:r>
              <a:rPr lang="zh-CN" altLang="en-US" dirty="0"/>
              <a:t>的局限性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5BC65-6AC2-40BD-9F80-40285C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9299D0-1FD1-4CBC-A966-94E95B1BA215}"/>
              </a:ext>
            </a:extLst>
          </p:cNvPr>
          <p:cNvSpPr txBox="1"/>
          <p:nvPr/>
        </p:nvSpPr>
        <p:spPr>
          <a:xfrm>
            <a:off x="488758" y="1159521"/>
            <a:ext cx="339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BAG1</a:t>
            </a:r>
            <a:r>
              <a:rPr lang="zh-CN" altLang="en-US" sz="2400" dirty="0"/>
              <a:t>的局限性：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D6D2AB-3427-468F-A43A-F5AA8A682625}"/>
              </a:ext>
            </a:extLst>
          </p:cNvPr>
          <p:cNvSpPr txBox="1"/>
          <p:nvPr/>
        </p:nvSpPr>
        <p:spPr>
          <a:xfrm>
            <a:off x="457200" y="1638092"/>
            <a:ext cx="8579296" cy="460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Two </a:t>
            </a:r>
            <a:r>
              <a:rPr lang="en-US" altLang="zh-CN" dirty="0">
                <a:solidFill>
                  <a:srgbClr val="FF0000"/>
                </a:solidFill>
              </a:rPr>
              <a:t>shortcomings</a:t>
            </a:r>
            <a:r>
              <a:rPr lang="en-US" altLang="zh-CN" dirty="0"/>
              <a:t> limited the </a:t>
            </a:r>
            <a:r>
              <a:rPr lang="en-US" altLang="zh-CN" dirty="0" err="1"/>
              <a:t>reuseability</a:t>
            </a:r>
            <a:r>
              <a:rPr lang="en-US" altLang="zh-CN" dirty="0"/>
              <a:t> of generators written in the original version of BAG.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Testbenches generated by BAG expected fixed pin interfaces to the device-under-test</a:t>
            </a:r>
            <a:r>
              <a:rPr lang="zh-CN" altLang="en-US" dirty="0"/>
              <a:t>（</a:t>
            </a:r>
            <a:r>
              <a:rPr lang="en-US" altLang="zh-CN" dirty="0"/>
              <a:t>DUT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生成的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testbench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期望与被测器件（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）固定引脚接口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This prevents testbench generators from being shared between similar circuits and leads to duplicated code, which is difficult to maintain and debug.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Layout generators in BAG1 were written by relying on Synopsys’ </a:t>
            </a:r>
            <a:r>
              <a:rPr lang="en-US" altLang="zh-CN" dirty="0" err="1"/>
              <a:t>PyCell</a:t>
            </a:r>
            <a:r>
              <a:rPr lang="en-US" altLang="zh-CN" dirty="0"/>
              <a:t> API , which unfortunately is not broadly available for recent technology nodes, thus hindering application of BAG in state-of-the-art technologies.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Layout generators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是依赖于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Synopsys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PyCell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 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编写的。该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在最近的技术节点中并不广泛可用，阻碍了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5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2095D0-6F43-465D-8366-F889BAF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71F30-7C5F-49BA-B5DD-1E6344B4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690AD-929A-4851-88A8-4C6A1630FC21}"/>
              </a:ext>
            </a:extLst>
          </p:cNvPr>
          <p:cNvSpPr txBox="1"/>
          <p:nvPr/>
        </p:nvSpPr>
        <p:spPr>
          <a:xfrm>
            <a:off x="179512" y="1124744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进一步使用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开发了一个时间交错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SAR ADC generator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由时钟分配和校准电路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Laygo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、前端采样器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、参考</a:t>
            </a:r>
            <a:r>
              <a:rPr lang="en-US" altLang="zh-CN" dirty="0"/>
              <a:t>DACS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和缓冲区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SAR ADC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核心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Laygo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和输出重定时器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组成。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464243-23E9-438C-97C8-CBB421D9A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"/>
          <a:stretch/>
        </p:blipFill>
        <p:spPr>
          <a:xfrm>
            <a:off x="468560" y="2780928"/>
            <a:ext cx="7847856" cy="34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757C6D-EBF1-4C62-96DE-E199DB6D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24405-5E6E-4449-8199-5FBE0F0C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7F1ED1-26BF-4B85-8DD3-934422F31E1B}"/>
              </a:ext>
            </a:extLst>
          </p:cNvPr>
          <p:cNvSpPr txBox="1"/>
          <p:nvPr/>
        </p:nvSpPr>
        <p:spPr>
          <a:xfrm>
            <a:off x="179512" y="1052736"/>
            <a:ext cx="7992888" cy="239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为了验证Process Portability：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GLOBALFOUNDRIES RF SOI 45nm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TSMC 28nm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TSMC 16nm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环境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运行了前面示例的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差分放大器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generator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编写的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generators)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。所有放大器的设计都是为了驱动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100ff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电容负载，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目标直流增益为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，目标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3db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带宽为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4GHz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，功耗最小。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生成的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DRC-clean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的，如图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所示，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EFF6E1-5E26-4F63-BCE0-68D4E351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" y="3846452"/>
            <a:ext cx="9144000" cy="262244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C2235E-5164-4D10-BF1A-AE8EFB68A4C3}"/>
              </a:ext>
            </a:extLst>
          </p:cNvPr>
          <p:cNvCxnSpPr/>
          <p:nvPr/>
        </p:nvCxnSpPr>
        <p:spPr>
          <a:xfrm>
            <a:off x="1908175" y="3284984"/>
            <a:ext cx="64760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D57F2-F2B3-455D-A4E6-497E884ED5A2}"/>
              </a:ext>
            </a:extLst>
          </p:cNvPr>
          <p:cNvSpPr txBox="1"/>
          <p:nvPr/>
        </p:nvSpPr>
        <p:spPr>
          <a:xfrm>
            <a:off x="2555776" y="3477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82B0F-17B9-48CD-AC7B-B36D594B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79604-D42A-4C2C-B1C1-9862AB9B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57C24-9272-457A-85DF-E51ED690090F}"/>
              </a:ext>
            </a:extLst>
          </p:cNvPr>
          <p:cNvSpPr txBox="1"/>
          <p:nvPr/>
        </p:nvSpPr>
        <p:spPr>
          <a:xfrm>
            <a:off x="251520" y="1124744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post-layout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提取模拟的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Bode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图如下所示。最终设计的直流增益为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2.07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2.22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2.17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3-db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带宽为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4.12 GHz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4.15 GHz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4.03 GHz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。尽管在设计规则和晶体管器件物理基础上存在巨大差异，但这个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能够生产出符合目标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DRC/LVS clean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电路。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E0FCD7-94E5-4651-A333-3F45D2D5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13" y="2780928"/>
            <a:ext cx="4581525" cy="3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6E779A-BE5B-4DE6-B133-C29D8D0D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EAB1E-214D-41F5-BCED-31C21D8B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A9B4F-717B-424A-8144-2A742E4D0535}"/>
              </a:ext>
            </a:extLst>
          </p:cNvPr>
          <p:cNvSpPr txBox="1"/>
          <p:nvPr/>
        </p:nvSpPr>
        <p:spPr>
          <a:xfrm>
            <a:off x="251520" y="1196752"/>
            <a:ext cx="8892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this paper, we present </a:t>
            </a:r>
            <a:r>
              <a:rPr lang="zh-CN" altLang="en-US" dirty="0">
                <a:solidFill>
                  <a:srgbClr val="FF0000"/>
                </a:solidFill>
              </a:rPr>
              <a:t>BAG2, an evolved and updated version of BAG </a:t>
            </a:r>
            <a:r>
              <a:rPr lang="zh-CN" altLang="en-US" dirty="0"/>
              <a:t>that enables development of process-portable circuit generators. 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We implemented a universal AMS circuit verification framework enabled by BAG2’s schematic generation API, and incorporated this methodology into the generator-based design flow.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schematic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生成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实现了一个通用的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AMS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电路验证框架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，并将该方法纳入基于</a:t>
            </a:r>
            <a:r>
              <a:rPr lang="zh-CN" altLang="en-US" dirty="0"/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的设计流程。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We also developed two new layout generation engines, XBase and Laygo, both of which interface with BAG2 to provide process-independent layout APIs for designers to program layout generators. </a:t>
            </a:r>
            <a:endParaRPr lang="en-US" altLang="zh-CN" dirty="0"/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还开发了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两个新的</a:t>
            </a:r>
            <a:r>
              <a:rPr lang="zh-CN" altLang="en-US" dirty="0">
                <a:solidFill>
                  <a:srgbClr val="FF0000"/>
                </a:solidFill>
              </a:rPr>
              <a:t>layout 生成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引擎，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，它们都与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接口，为设计人员编程</a:t>
            </a:r>
            <a:r>
              <a:rPr lang="zh-CN" altLang="en-US" dirty="0"/>
              <a:t>layout generators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提供与过程无关的</a:t>
            </a:r>
            <a:r>
              <a:rPr lang="zh-CN" altLang="en-US" dirty="0"/>
              <a:t>layout  APIs。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Using BAG, XBase, and Laygo, we have realized complete time-interleaved SAR ADC and SerDes transceiver frontend generators, and produced verified instances using these generators that were taped out in TSMC 16nm. </a:t>
            </a:r>
          </a:p>
        </p:txBody>
      </p:sp>
    </p:spTree>
    <p:extLst>
      <p:ext uri="{BB962C8B-B14F-4D97-AF65-F5344CB8AC3E}">
        <p14:creationId xmlns:p14="http://schemas.microsoft.com/office/powerpoint/2010/main" val="369169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66FB0B-FDD0-4445-9F16-19890486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enerator-based </a:t>
            </a:r>
            <a:r>
              <a:rPr lang="en-US" altLang="zh-CN" dirty="0"/>
              <a:t>D</a:t>
            </a:r>
            <a:r>
              <a:rPr lang="zh-CN" altLang="en-US" dirty="0"/>
              <a:t>esign </a:t>
            </a:r>
            <a:r>
              <a:rPr lang="en-US" altLang="zh-CN" dirty="0"/>
              <a:t>F</a:t>
            </a:r>
            <a:r>
              <a:rPr lang="zh-CN" altLang="en-US" dirty="0"/>
              <a:t>low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80C94-D63A-459C-970F-28E24329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AEEA3-940A-4B62-BCCE-61C08B801E2B}"/>
              </a:ext>
            </a:extLst>
          </p:cNvPr>
          <p:cNvSpPr txBox="1"/>
          <p:nvPr/>
        </p:nvSpPr>
        <p:spPr>
          <a:xfrm>
            <a:off x="107504" y="9807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以差分放大器为例来讲解</a:t>
            </a:r>
            <a:r>
              <a:rPr lang="en-US" altLang="zh-CN" dirty="0"/>
              <a:t>BAG2</a:t>
            </a:r>
            <a:r>
              <a:rPr lang="zh-CN" altLang="en-US" dirty="0"/>
              <a:t>设计流程：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BDB93-DA25-4D99-9EC9-1DA9097769F9}"/>
              </a:ext>
            </a:extLst>
          </p:cNvPr>
          <p:cNvSpPr txBox="1"/>
          <p:nvPr/>
        </p:nvSpPr>
        <p:spPr>
          <a:xfrm>
            <a:off x="0" y="139607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与传统电路设计类似，设计者先创建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 normal schematic of the circuit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（如下图）。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C11FEF-01D5-4F63-86D8-DB5BA81B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27475"/>
            <a:ext cx="2828925" cy="24288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2C7160-947F-446E-AD20-048902BEC18F}"/>
              </a:ext>
            </a:extLst>
          </p:cNvPr>
          <p:cNvSpPr txBox="1"/>
          <p:nvPr/>
        </p:nvSpPr>
        <p:spPr>
          <a:xfrm>
            <a:off x="179512" y="1811428"/>
            <a:ext cx="8280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接着，将该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作为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template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（模板），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将通过复制和修改这个模板来创建新的电路实例。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Compared to a purely netlist-based approach, this allows BAG2 to generate human-readable schematics that integrate well into the traditional manual design flow. </a:t>
            </a:r>
          </a:p>
          <a:p>
            <a:r>
              <a:rPr lang="zh-CN" altLang="en-US" dirty="0"/>
              <a:t>相比与纯粹的基于</a:t>
            </a:r>
          </a:p>
        </p:txBody>
      </p:sp>
    </p:spTree>
    <p:extLst>
      <p:ext uri="{BB962C8B-B14F-4D97-AF65-F5344CB8AC3E}">
        <p14:creationId xmlns:p14="http://schemas.microsoft.com/office/powerpoint/2010/main" val="13626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enerator-based </a:t>
            </a:r>
            <a:r>
              <a:rPr lang="en-US" altLang="zh-CN" dirty="0"/>
              <a:t>D</a:t>
            </a:r>
            <a:r>
              <a:rPr lang="zh-CN" altLang="en-US" dirty="0"/>
              <a:t>esign </a:t>
            </a:r>
            <a:r>
              <a:rPr lang="en-US" altLang="zh-CN" dirty="0"/>
              <a:t>F</a:t>
            </a:r>
            <a:r>
              <a:rPr lang="zh-CN" altLang="en-US" dirty="0"/>
              <a:t>low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2BF1ED-D6A1-41A3-BDA7-AA550BEB5851}"/>
              </a:ext>
            </a:extLst>
          </p:cNvPr>
          <p:cNvSpPr txBox="1"/>
          <p:nvPr/>
        </p:nvSpPr>
        <p:spPr>
          <a:xfrm>
            <a:off x="251520" y="980728"/>
            <a:ext cx="83529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在schematic template创建后, 设计者</a:t>
            </a:r>
            <a:r>
              <a:rPr lang="zh-CN" altLang="en-US" dirty="0">
                <a:solidFill>
                  <a:srgbClr val="FF0000"/>
                </a:solidFill>
              </a:rPr>
              <a:t>输入相应的schematic generator的参数</a:t>
            </a:r>
            <a:r>
              <a:rPr lang="zh-CN" altLang="en-US" dirty="0"/>
              <a:t>. These parameters are usually low-level structural parameters (such as transistor dimensions) instead of high-level specifications, as this allows for the reuse of the same schematic generator for different high-level design specifications.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/>
              <a:t>有了输入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参数后，设计者在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类中实现了</a:t>
            </a:r>
            <a:r>
              <a:rPr lang="zh-CN" altLang="en-US" dirty="0"/>
              <a:t>schematic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例程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：即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调用各种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函数将</a:t>
            </a:r>
            <a:r>
              <a:rPr lang="zh-CN" altLang="en-US" dirty="0">
                <a:solidFill>
                  <a:srgbClr val="FF0000"/>
                </a:solidFill>
              </a:rPr>
              <a:t>schematic template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转换为特定的电路实例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除了可以修改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device dimensions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还提供了一个用于添加或修改引脚、实例和实例连接的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。这允许设计者自由地修改底层电路结构，如添加共源共栅晶体管，创建可变阵列结构等等。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59785C-E4BA-4407-8865-ACDDF4CD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376737"/>
            <a:ext cx="62769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B2BD65-0AB2-4507-A809-F87061D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enerator-based </a:t>
            </a:r>
            <a:r>
              <a:rPr lang="en-US" altLang="zh-CN" dirty="0"/>
              <a:t>D</a:t>
            </a:r>
            <a:r>
              <a:rPr lang="zh-CN" altLang="en-US" dirty="0"/>
              <a:t>esign </a:t>
            </a:r>
            <a:r>
              <a:rPr lang="en-US" altLang="zh-CN" dirty="0"/>
              <a:t>F</a:t>
            </a:r>
            <a:r>
              <a:rPr lang="zh-CN" altLang="en-US" dirty="0"/>
              <a:t>low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8C992-A740-45FE-89B7-2E9A1C2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3C8AEF-8F20-45CB-A26A-08507332357C}"/>
              </a:ext>
            </a:extLst>
          </p:cNvPr>
          <p:cNvSpPr txBox="1"/>
          <p:nvPr/>
        </p:nvSpPr>
        <p:spPr>
          <a:xfrm>
            <a:off x="251520" y="1124744"/>
            <a:ext cx="8435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实现</a:t>
            </a:r>
            <a:r>
              <a:rPr lang="zh-CN" altLang="en-US" dirty="0"/>
              <a:t>schematic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后，设计者使用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Laygo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开发相应的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因为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parameters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如纵横比和信号线宽度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/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间距对生成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schematic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来说不是必需的，所以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的输入通常是</a:t>
            </a:r>
            <a:r>
              <a:rPr lang="zh-CN" altLang="en-US" dirty="0"/>
              <a:t>schematic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的输入的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super-set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（超集）。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 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完成后，设计者就可以使用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生成具有各种参数组合的</a:t>
            </a:r>
            <a:r>
              <a:rPr lang="zh-CN" altLang="en-US" dirty="0"/>
              <a:t>schematic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实例，并验证</a:t>
            </a:r>
            <a:r>
              <a:rPr lang="zh-CN" altLang="en-US" dirty="0"/>
              <a:t>generator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生成的是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DRC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LVS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layout(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E862B7-3C94-49EE-8AC1-DD48EB12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36457"/>
            <a:ext cx="4320480" cy="3038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9AD1A4-99C1-43CC-A19E-FCCF7F912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3453460"/>
            <a:ext cx="2305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1BB4CA-001B-4ECD-A074-793A0671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enerator-based </a:t>
            </a:r>
            <a:r>
              <a:rPr lang="en-US" altLang="zh-CN" dirty="0"/>
              <a:t>D</a:t>
            </a:r>
            <a:r>
              <a:rPr lang="zh-CN" altLang="en-US" dirty="0"/>
              <a:t>esign </a:t>
            </a:r>
            <a:r>
              <a:rPr lang="en-US" altLang="zh-CN" dirty="0"/>
              <a:t>F</a:t>
            </a:r>
            <a:r>
              <a:rPr lang="zh-CN" altLang="en-US" dirty="0"/>
              <a:t>low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FBCA6-7740-41CF-9F38-33882D51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7DA120-49AC-4C12-BE16-24DD6FA8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662587"/>
            <a:ext cx="4464496" cy="3819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FC8733-5758-4E0F-9A08-60C1AE2642C5}"/>
              </a:ext>
            </a:extLst>
          </p:cNvPr>
          <p:cNvSpPr txBox="1"/>
          <p:nvPr/>
        </p:nvSpPr>
        <p:spPr>
          <a:xfrm>
            <a:off x="251520" y="1052736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接着，设计师将</a:t>
            </a:r>
            <a:r>
              <a:rPr lang="en-US" altLang="zh-CN" dirty="0"/>
              <a:t>design procedure</a:t>
            </a:r>
            <a:r>
              <a:rPr lang="zh-CN" altLang="en-US" dirty="0"/>
              <a:t>编码成</a:t>
            </a:r>
            <a:r>
              <a:rPr lang="en-US" altLang="zh-CN" dirty="0"/>
              <a:t>a design script (</a:t>
            </a:r>
            <a:r>
              <a:rPr lang="zh-CN" altLang="en-US" dirty="0"/>
              <a:t>图</a:t>
            </a:r>
            <a:r>
              <a:rPr lang="en-US" altLang="zh-CN" dirty="0"/>
              <a:t>e)</a:t>
            </a:r>
            <a:r>
              <a:rPr lang="zh-CN" altLang="en-US" dirty="0"/>
              <a:t>：接受</a:t>
            </a:r>
            <a:r>
              <a:rPr lang="en-US" altLang="zh-CN" dirty="0"/>
              <a:t>top-level specifications</a:t>
            </a:r>
            <a:r>
              <a:rPr lang="zh-CN" altLang="en-US" dirty="0"/>
              <a:t>并计算</a:t>
            </a:r>
            <a:r>
              <a:rPr lang="en-US" altLang="zh-CN" dirty="0"/>
              <a:t>schematic and layout generator</a:t>
            </a:r>
            <a:r>
              <a:rPr lang="zh-CN" altLang="en-US" dirty="0"/>
              <a:t>的参数。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771666-00CA-409B-8D1E-312BAB794CD5}"/>
              </a:ext>
            </a:extLst>
          </p:cNvPr>
          <p:cNvSpPr txBox="1"/>
          <p:nvPr/>
        </p:nvSpPr>
        <p:spPr>
          <a:xfrm>
            <a:off x="4932040" y="2276872"/>
            <a:ext cx="3672408" cy="253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通常，</a:t>
            </a:r>
            <a:r>
              <a:rPr lang="zh-CN" altLang="en-US" dirty="0"/>
              <a:t>design procedure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使用设计方程和预先描述的</a:t>
            </a:r>
            <a:r>
              <a:rPr lang="zh-CN" altLang="en-US" dirty="0"/>
              <a:t>technology database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来计算</a:t>
            </a:r>
            <a:r>
              <a:rPr lang="zh-CN" altLang="en-US" dirty="0"/>
              <a:t>an initial starting point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，然后迭代</a:t>
            </a:r>
            <a:r>
              <a:rPr lang="zh-CN" altLang="en-US" dirty="0"/>
              <a:t>post-extraction simulation results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，以考虑</a:t>
            </a:r>
            <a:r>
              <a:rPr lang="zh-CN" altLang="en-US" dirty="0"/>
              <a:t>layout parasitics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并收敛到最终解决方案。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50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83E0C3-131D-4D22-B3C9-17C6720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enerator-based </a:t>
            </a:r>
            <a:r>
              <a:rPr lang="en-US" altLang="zh-CN" dirty="0"/>
              <a:t>D</a:t>
            </a:r>
            <a:r>
              <a:rPr lang="zh-CN" altLang="en-US" dirty="0"/>
              <a:t>esign </a:t>
            </a:r>
            <a:r>
              <a:rPr lang="en-US" altLang="zh-CN" dirty="0"/>
              <a:t>F</a:t>
            </a:r>
            <a:r>
              <a:rPr lang="zh-CN" altLang="en-US" dirty="0"/>
              <a:t>low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A062F-A31C-45F5-A950-0DDCD44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BE1EF2-3630-4FFD-B72B-A17B6A722253}"/>
              </a:ext>
            </a:extLst>
          </p:cNvPr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为了运行仿真并从仿真数据中获得电路性能，设计者只需在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configuration file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中指定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measurement parameters(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测量参数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见左图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，并将该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configuration file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传递给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universal verification framework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（通用验证框架）。然后验证框架会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setup testbench, simulate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给定的电路实例，并报告电路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performance(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A7D0C8-0853-4417-A958-7BBFC330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3857625" cy="3228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94EC2B-C7FF-4F17-B372-5303CAB30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36521"/>
            <a:ext cx="3324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</Template>
  <TotalTime>1447</TotalTime>
  <Words>3682</Words>
  <Application>Microsoft Office PowerPoint</Application>
  <PresentationFormat>全屏显示(4:3)</PresentationFormat>
  <Paragraphs>189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楷体_GB2312</vt:lpstr>
      <vt:lpstr>Arial</vt:lpstr>
      <vt:lpstr>Calibri</vt:lpstr>
      <vt:lpstr>Wingdings</vt:lpstr>
      <vt:lpstr>Office 主题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BAG2</vt:lpstr>
      <vt:lpstr>BAG1的局限性</vt:lpstr>
      <vt:lpstr>BAG2</vt:lpstr>
      <vt:lpstr>Generator-based Design Flow</vt:lpstr>
      <vt:lpstr>Generator-based Design Flow</vt:lpstr>
      <vt:lpstr>Generator-based Design Flow</vt:lpstr>
      <vt:lpstr>Generator-based Design Flow</vt:lpstr>
      <vt:lpstr>Generator-based Design Flow</vt:lpstr>
      <vt:lpstr>补充: Overview and Top Level</vt:lpstr>
      <vt:lpstr>补充:Overview and Top Level</vt:lpstr>
      <vt:lpstr>Universal Verification Framework</vt:lpstr>
      <vt:lpstr>Verification Flow</vt:lpstr>
      <vt:lpstr>Verification Flow</vt:lpstr>
      <vt:lpstr>补充：Design Manager and Test Benches</vt:lpstr>
      <vt:lpstr>Process-portable layout</vt:lpstr>
      <vt:lpstr>XBase</vt:lpstr>
      <vt:lpstr>补充： templatebase</vt:lpstr>
      <vt:lpstr>XBase</vt:lpstr>
      <vt:lpstr>XBase</vt:lpstr>
      <vt:lpstr>XBase</vt:lpstr>
      <vt:lpstr>Laygo </vt:lpstr>
      <vt:lpstr>Laygo </vt:lpstr>
      <vt:lpstr>Laygo </vt:lpstr>
      <vt:lpstr>Laygo </vt:lpstr>
      <vt:lpstr>补充： Layout Generators</vt:lpstr>
      <vt:lpstr>补充： Layout Generators</vt:lpstr>
      <vt:lpstr>补充： Layout Generators</vt:lpstr>
      <vt:lpstr>Results</vt:lpstr>
      <vt:lpstr>Results</vt:lpstr>
      <vt:lpstr>Results</vt:lpstr>
      <vt:lpstr>Results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Lu Xin</dc:creator>
  <cp:lastModifiedBy>陆 鑫</cp:lastModifiedBy>
  <cp:revision>264</cp:revision>
  <cp:lastPrinted>2013-04-08T12:26:00Z</cp:lastPrinted>
  <dcterms:created xsi:type="dcterms:W3CDTF">2021-01-28T10:51:00Z</dcterms:created>
  <dcterms:modified xsi:type="dcterms:W3CDTF">2021-10-20T14:14:26Z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0A102466F0424CB29D0B53454FEEB8F1</vt:lpwstr>
  </property>
</Properties>
</file>