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5" r:id="rId3"/>
    <p:sldMasterId id="2147483657" r:id="rId4"/>
    <p:sldMasterId id="2147483659" r:id="rId5"/>
  </p:sldMasterIdLst>
  <p:notesMasterIdLst>
    <p:notesMasterId r:id="rId20"/>
  </p:notesMasterIdLst>
  <p:handoutMasterIdLst>
    <p:handoutMasterId r:id="rId21"/>
  </p:handoutMasterIdLst>
  <p:sldIdLst>
    <p:sldId id="567" r:id="rId6"/>
    <p:sldId id="568" r:id="rId7"/>
    <p:sldId id="570" r:id="rId8"/>
    <p:sldId id="572" r:id="rId9"/>
    <p:sldId id="573" r:id="rId10"/>
    <p:sldId id="574" r:id="rId11"/>
    <p:sldId id="579" r:id="rId12"/>
    <p:sldId id="580" r:id="rId13"/>
    <p:sldId id="576" r:id="rId14"/>
    <p:sldId id="578" r:id="rId15"/>
    <p:sldId id="583" r:id="rId16"/>
    <p:sldId id="584" r:id="rId17"/>
    <p:sldId id="577" r:id="rId18"/>
    <p:sldId id="582" r:id="rId1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陆 鑫" initials="陆" lastIdx="1" clrIdx="0">
    <p:extLst>
      <p:ext uri="{19B8F6BF-5375-455C-9EA6-DF929625EA0E}">
        <p15:presenceInfo xmlns:p15="http://schemas.microsoft.com/office/powerpoint/2012/main" userId="eac13c682dea60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04CC"/>
    <a:srgbClr val="58296F"/>
    <a:srgbClr val="8E5E98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63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802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66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D87D-269A-4B11-9C7A-8DEF33689F59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3F0E3-C3D9-43F3-843D-DD0AB8952E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388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175" y="116632"/>
            <a:ext cx="6778625" cy="633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01AE8-A833-4394-A344-CFE503898192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A2E64-0435-4335-8CCE-EE46D16D8B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1F750-3D92-4C0B-A1BB-EA1601307995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D835-DFBD-491F-BAFD-36E26FD54F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2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6E2A-6C42-4FD8-BE3D-D1B1EAFFD31D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2DB7-C3B9-4658-88DA-58C041B2BB1D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3.jpg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5637213"/>
            <a:ext cx="3049587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BE09F-ADB1-4C33-9C38-EF8A9BE5F878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CC122-9E07-44C4-BBE8-510EBF2BFF30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6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5637213"/>
            <a:ext cx="30511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9AA14-9FD0-4181-9F5E-70B9C35CCCDE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908175" y="274638"/>
            <a:ext cx="67786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7CEBA1-1F55-4DCC-9434-C8E7EA782FCD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03152"/>
          </a:solidFill>
          <a:latin typeface="黑体" panose="02010609060101010101" pitchFamily="2" charset="-122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17375E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165F6F-EBB9-4CF3-B8F2-4C680E8F1806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399BE8-EE7F-429F-ACE7-637D59D693E2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FB593B-0015-407C-A7FD-E7770D8E3F1C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EF26A7-5B17-4FD8-8B64-71230B1F48A4}" type="datetime1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2817" y="2150715"/>
            <a:ext cx="723836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dirty="0" err="1"/>
              <a:t>BagNet</a:t>
            </a:r>
            <a:r>
              <a:rPr lang="en-US" altLang="zh-CN" sz="2800" b="1" dirty="0"/>
              <a:t>: Berkeley Analog Generator with Layout Optimizer</a:t>
            </a:r>
          </a:p>
          <a:p>
            <a:pPr algn="ctr"/>
            <a:r>
              <a:rPr lang="en-US" altLang="zh-CN" sz="2800" b="1" dirty="0"/>
              <a:t>Boosted with Deep Neural Networks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95605" y="3860800"/>
            <a:ext cx="853122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 err="1"/>
              <a:t>kourosh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hakhamaneshi</a:t>
            </a:r>
            <a:endParaRPr lang="en-US" altLang="zh-CN" sz="1200" dirty="0"/>
          </a:p>
          <a:p>
            <a:pPr algn="ctr"/>
            <a:r>
              <a:rPr lang="en-US" altLang="zh-CN" sz="1200" dirty="0"/>
              <a:t>Electrical Engineering and Computer Sciences</a:t>
            </a:r>
          </a:p>
          <a:p>
            <a:pPr algn="ctr"/>
            <a:r>
              <a:rPr lang="en-US" altLang="zh-CN" sz="1200" dirty="0"/>
              <a:t>University of California at Berkeley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C3E4BA-D9F3-414C-A3A3-11D23239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2844-6858-4363-861E-50A51A4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100E03-07B1-4F0F-BA5F-7BEBAFFE10EE}"/>
              </a:ext>
            </a:extLst>
          </p:cNvPr>
          <p:cNvSpPr txBox="1"/>
          <p:nvPr/>
        </p:nvSpPr>
        <p:spPr>
          <a:xfrm>
            <a:off x="203678" y="1052736"/>
            <a:ext cx="717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Example1:Schematic Design of a Two Stage Amplifier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51E3E5-D786-4B1A-A6A3-35B14220C992}"/>
              </a:ext>
            </a:extLst>
          </p:cNvPr>
          <p:cNvSpPr txBox="1"/>
          <p:nvPr/>
        </p:nvSpPr>
        <p:spPr>
          <a:xfrm>
            <a:off x="395536" y="1556792"/>
            <a:ext cx="829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45nm BSIM models on NGSPICE to  clarify the convergence and benefits of the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66EE59-E590-420F-8725-38C62EAB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8" y="2482719"/>
            <a:ext cx="829126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C3E4BA-D9F3-414C-A3A3-11D23239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2844-6858-4363-861E-50A51A4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100E03-07B1-4F0F-BA5F-7BEBAFFE10EE}"/>
              </a:ext>
            </a:extLst>
          </p:cNvPr>
          <p:cNvSpPr txBox="1"/>
          <p:nvPr/>
        </p:nvSpPr>
        <p:spPr>
          <a:xfrm>
            <a:off x="203678" y="1052736"/>
            <a:ext cx="7176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Example2:Layout Design of a Two Stage Amplifier and</a:t>
            </a:r>
          </a:p>
          <a:p>
            <a:r>
              <a:rPr lang="en-US" altLang="zh-CN" sz="2000" b="1" dirty="0"/>
              <a:t>Comparison against an Expert Design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51E3E5-D786-4B1A-A6A3-35B14220C992}"/>
              </a:ext>
            </a:extLst>
          </p:cNvPr>
          <p:cNvSpPr txBox="1"/>
          <p:nvPr/>
        </p:nvSpPr>
        <p:spPr>
          <a:xfrm>
            <a:off x="426368" y="1760622"/>
            <a:ext cx="82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circuit the resistor and capacitor are schematic parameters, while all</a:t>
            </a:r>
          </a:p>
          <a:p>
            <a:r>
              <a:rPr lang="en-US" altLang="zh-CN" dirty="0"/>
              <a:t>transistors and all connecting wires use the GF14 nm PDK extraction model.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B49A09-2345-4973-B107-3B404CB2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7038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C3E4BA-D9F3-414C-A3A3-11D23239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2844-6858-4363-861E-50A51A4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100E03-07B1-4F0F-BA5F-7BEBAFFE10EE}"/>
              </a:ext>
            </a:extLst>
          </p:cNvPr>
          <p:cNvSpPr txBox="1"/>
          <p:nvPr/>
        </p:nvSpPr>
        <p:spPr>
          <a:xfrm>
            <a:off x="203678" y="1052736"/>
            <a:ext cx="7176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Example3: End-to-End Layout Optimization of an Optical</a:t>
            </a:r>
          </a:p>
          <a:p>
            <a:r>
              <a:rPr lang="en-US" altLang="zh-CN" sz="2000" b="1" dirty="0"/>
              <a:t>Receiver Link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3DE2F8-930E-4B74-A3A3-6F6B4D1E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751"/>
            <a:ext cx="6888602" cy="46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7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1C4F51-8CFA-414F-BEC2-0B8EFDA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62EF-5BC2-443B-A5ED-8A15167C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6DC80-0141-4B0D-AD00-3BBE08B9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93563"/>
            <a:ext cx="8686800" cy="3724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3A8EFF-326D-4762-806F-8BCCCA0C5135}"/>
              </a:ext>
            </a:extLst>
          </p:cNvPr>
          <p:cNvSpPr txBox="1"/>
          <p:nvPr/>
        </p:nvSpPr>
        <p:spPr>
          <a:xfrm>
            <a:off x="323528" y="908720"/>
            <a:ext cx="6534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Example3: End-to-End Layout Optimization of an Optical</a:t>
            </a:r>
          </a:p>
          <a:p>
            <a:r>
              <a:rPr lang="en-US" altLang="zh-CN" sz="1800" b="1" dirty="0"/>
              <a:t>Receiver Link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6608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CFCFCD3-5735-425A-A9BF-F31A4C72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410B8-B5D7-4EBF-960C-686CC2B7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EE9CE-AB90-4A06-929D-059E62D71017}"/>
              </a:ext>
            </a:extLst>
          </p:cNvPr>
          <p:cNvSpPr txBox="1"/>
          <p:nvPr/>
        </p:nvSpPr>
        <p:spPr>
          <a:xfrm>
            <a:off x="467544" y="1268760"/>
            <a:ext cx="8219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可供参考的创新点</a:t>
            </a:r>
            <a:r>
              <a:rPr lang="en-US" altLang="zh-CN" dirty="0"/>
              <a:t>(paper</a:t>
            </a:r>
            <a:r>
              <a:rPr lang="zh-CN" altLang="en-US" dirty="0"/>
              <a:t>中提到的</a:t>
            </a:r>
            <a:r>
              <a:rPr lang="en-US" altLang="zh-CN" dirty="0"/>
              <a:t>future work)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、缺少一个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无偏性能指标来比较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BagNet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中部署的不同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DNN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模型。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可以</a:t>
            </a:r>
            <a:r>
              <a:rPr lang="zh-CN" alt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根据原理图训练一些东西，用相同的参数将这些知识转移到版图上，并加快算法的收敛速度。即可以从优化原理图开始，然后微调布局。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对于模拟的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，其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API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是有限的。需要加快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BAG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中的模拟过程，以便更方便地调试。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9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/>
              <a:t>BagNet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530155-028D-4FF1-93CC-1A23B2EB60CD}"/>
              </a:ext>
            </a:extLst>
          </p:cNvPr>
          <p:cNvSpPr txBox="1"/>
          <p:nvPr/>
        </p:nvSpPr>
        <p:spPr>
          <a:xfrm>
            <a:off x="467544" y="1268760"/>
            <a:ext cx="8280920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BagNet</a:t>
            </a:r>
            <a:r>
              <a:rPr lang="en-US" altLang="zh-CN" sz="2400" dirty="0">
                <a:solidFill>
                  <a:srgbClr val="FF0000"/>
                </a:solidFill>
              </a:rPr>
              <a:t>: it  proposes a new sample-efficient evolutionary-based optimization algorithm for designing analog circuits using layout generators.</a:t>
            </a:r>
          </a:p>
          <a:p>
            <a:endParaRPr lang="en-US" altLang="zh-CN" dirty="0"/>
          </a:p>
          <a:p>
            <a:pPr algn="l" rtl="0"/>
            <a:r>
              <a:rPr lang="en-US" altLang="zh-CN" sz="2400" b="1" dirty="0">
                <a:solidFill>
                  <a:srgbClr val="000000"/>
                </a:solidFill>
              </a:rPr>
              <a:t>S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tructure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：</a:t>
            </a:r>
            <a:endParaRPr lang="en-US" altLang="zh-CN" sz="2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Algorithm Overview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Experiments: Run several example AMS circuits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Conclusions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158215-A6FF-4A1E-B572-F2B544C00BCC}"/>
              </a:ext>
            </a:extLst>
          </p:cNvPr>
          <p:cNvSpPr txBox="1"/>
          <p:nvPr/>
        </p:nvSpPr>
        <p:spPr>
          <a:xfrm>
            <a:off x="251520" y="1124744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由</a:t>
            </a:r>
            <a:r>
              <a:rPr lang="en-US" altLang="zh-CN" sz="1600" dirty="0">
                <a:solidFill>
                  <a:srgbClr val="FF0000"/>
                </a:solidFill>
              </a:rPr>
              <a:t>Population-Based Methods</a:t>
            </a:r>
            <a:r>
              <a:rPr lang="zh-CN" altLang="en-US" sz="1600" dirty="0">
                <a:solidFill>
                  <a:srgbClr val="FF0000"/>
                </a:solidFill>
              </a:rPr>
              <a:t>的缺点引出进化算法：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Population-Based Methods</a:t>
            </a:r>
            <a:r>
              <a:rPr lang="zh-CN" altLang="en-US" sz="1600" dirty="0"/>
              <a:t>：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从一个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initial population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开始，通过一些进化操作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如组合、变异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，从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old population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迭代地得到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new population 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。然后，一些选择机制为下一代挑选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population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中的精英，这个过程被称为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elitism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。这个过程一直持续到</a:t>
            </a:r>
            <a:r>
              <a:rPr lang="en-US" altLang="zh-CN" sz="1600" dirty="0"/>
              <a:t>Population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mean cost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达到最低。</a:t>
            </a:r>
            <a:endParaRPr lang="en-US" altLang="zh-CN" sz="16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Arial" panose="020B0604020202020204" pitchFamily="34" charset="0"/>
              </a:rPr>
              <a:t>此方法会</a:t>
            </a:r>
            <a:r>
              <a:rPr lang="en-US" altLang="zh-CN" sz="1600" dirty="0">
                <a:solidFill>
                  <a:srgbClr val="FF0000"/>
                </a:solidFill>
              </a:rPr>
              <a:t>sample inefficiency 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，且容易收敛不稳定。并由于随机性，过程须重复多次。因此，不能直接用于需要大量时间来仿真的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layout-based optimizations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导致</a:t>
            </a:r>
            <a:r>
              <a:rPr lang="en-US" altLang="zh-CN" sz="1600" dirty="0">
                <a:solidFill>
                  <a:srgbClr val="FF0000"/>
                </a:solidFill>
              </a:rPr>
              <a:t>sample inefficiency</a:t>
            </a:r>
            <a:r>
              <a:rPr lang="zh-CN" altLang="en-US" sz="1600" dirty="0">
                <a:solidFill>
                  <a:srgbClr val="FF0000"/>
                </a:solidFill>
              </a:rPr>
              <a:t>的两个原因：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 </a:t>
            </a:r>
            <a:r>
              <a:rPr lang="zh-CN" altLang="en-US" sz="1600" dirty="0"/>
              <a:t>许多</a:t>
            </a:r>
            <a:r>
              <a:rPr lang="en-US" altLang="zh-CN" sz="1600" dirty="0"/>
              <a:t>new population</a:t>
            </a:r>
            <a:r>
              <a:rPr lang="zh-CN" altLang="en-US" sz="1600" dirty="0"/>
              <a:t>相比</a:t>
            </a:r>
            <a:r>
              <a:rPr lang="en-US" altLang="zh-CN" sz="1600" dirty="0"/>
              <a:t>old</a:t>
            </a:r>
            <a:r>
              <a:rPr lang="zh-CN" altLang="en-US" sz="1600" dirty="0"/>
              <a:t>仅轻微改善，并且随着不断改善，取代</a:t>
            </a:r>
            <a:r>
              <a:rPr lang="en-US" altLang="zh-CN" sz="1600" dirty="0"/>
              <a:t>old</a:t>
            </a:r>
            <a:r>
              <a:rPr lang="zh-CN" altLang="en-US" sz="1600" dirty="0"/>
              <a:t>的难度也增大。因此需要多次</a:t>
            </a:r>
            <a:r>
              <a:rPr lang="zh-CN" altLang="en-US" sz="1600" dirty="0">
                <a:solidFill>
                  <a:srgbClr val="FF0000"/>
                </a:solidFill>
              </a:rPr>
              <a:t>迭代</a:t>
            </a:r>
            <a:r>
              <a:rPr lang="zh-CN" altLang="en-US" sz="1600" dirty="0"/>
              <a:t>，直到产生足够好的</a:t>
            </a:r>
            <a:r>
              <a:rPr lang="en-US" altLang="zh-CN" sz="1600" dirty="0"/>
              <a:t>new population</a:t>
            </a:r>
            <a:r>
              <a:rPr lang="zh-CN" altLang="en-US" sz="1600" dirty="0"/>
              <a:t>取代</a:t>
            </a:r>
            <a:r>
              <a:rPr lang="en-US" altLang="zh-CN" sz="1600" dirty="0"/>
              <a:t>old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Only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total cost 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不考虑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cost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对每个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design constraint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的敏感性，即不考虑每个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spec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是如何影响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total cost 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的。人们通常根据最限制其设计的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constraint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来确定设计目标的优先级。而仅考虑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total cost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可能会产生误导，搞错指标的优先级。</a:t>
            </a:r>
            <a:endParaRPr lang="en-US" altLang="zh-CN" sz="1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3FFA5A-DCF6-40A6-89A1-69C68D7A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3642B-03CF-4BCB-A97E-6D1B61A5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60A90-166A-49ED-A023-F518DBFEBE25}"/>
              </a:ext>
            </a:extLst>
          </p:cNvPr>
          <p:cNvSpPr txBox="1"/>
          <p:nvPr/>
        </p:nvSpPr>
        <p:spPr>
          <a:xfrm>
            <a:off x="179512" y="1124744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对缺点</a:t>
            </a:r>
            <a:r>
              <a:rPr lang="en-US" altLang="zh-CN" dirty="0"/>
              <a:t>1</a:t>
            </a:r>
            <a:r>
              <a:rPr lang="zh-CN" altLang="en-US" dirty="0"/>
              <a:t>的解决：</a:t>
            </a:r>
            <a:r>
              <a:rPr lang="en-US" altLang="zh-CN" dirty="0">
                <a:solidFill>
                  <a:srgbClr val="FF0000"/>
                </a:solidFill>
              </a:rPr>
              <a:t>oracle(DNN model)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tell us how two designs were compared in terms of each design constraint, then use it to direct the selection of new designs. Each time a new design is generated we can run the </a:t>
            </a:r>
            <a:r>
              <a:rPr lang="en-US" altLang="zh-CN" dirty="0">
                <a:solidFill>
                  <a:srgbClr val="FF0000"/>
                </a:solidFill>
              </a:rPr>
              <a:t>oracle(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查看新设计与上一代的一些平均设计相比如何</a:t>
            </a:r>
            <a:r>
              <a:rPr lang="en-US" altLang="zh-CN" dirty="0"/>
              <a:t>)(</a:t>
            </a:r>
            <a:r>
              <a:rPr lang="en-US" altLang="zh-CN" dirty="0">
                <a:solidFill>
                  <a:srgbClr val="FF0000"/>
                </a:solidFill>
              </a:rPr>
              <a:t>oracle:</a:t>
            </a:r>
            <a:r>
              <a:rPr lang="zh-CN" altLang="en-US" dirty="0">
                <a:solidFill>
                  <a:srgbClr val="FF0000"/>
                </a:solidFill>
              </a:rPr>
              <a:t>评估模型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对缺点</a:t>
            </a:r>
            <a:r>
              <a:rPr lang="en-US" altLang="zh-CN" dirty="0"/>
              <a:t>2</a:t>
            </a:r>
            <a:r>
              <a:rPr lang="zh-CN" altLang="en-US" dirty="0"/>
              <a:t>的解决：先查看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total cost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，但要确定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 set of critical specifications</a:t>
            </a:r>
            <a:r>
              <a:rPr lang="en-US" altLang="zh-CN" dirty="0"/>
              <a:t> (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最具限制性且应优先考虑的规范</a:t>
            </a:r>
            <a:r>
              <a:rPr lang="en-US" altLang="zh-CN" dirty="0"/>
              <a:t>). Each step that we search the 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en-US" altLang="zh-CN" dirty="0"/>
              <a:t>, we only add designs that have better performance than the reference design in all metrics in the </a:t>
            </a:r>
            <a:r>
              <a:rPr lang="en-US" altLang="zh-CN" dirty="0">
                <a:solidFill>
                  <a:srgbClr val="00B0F0"/>
                </a:solidFill>
              </a:rPr>
              <a:t>critical specification set</a:t>
            </a:r>
            <a:r>
              <a:rPr lang="en-US" altLang="zh-CN" dirty="0"/>
              <a:t>.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O</a:t>
            </a:r>
            <a:r>
              <a:rPr lang="en-US" altLang="zh-CN" dirty="0"/>
              <a:t>nce a metric enters the </a:t>
            </a:r>
            <a:r>
              <a:rPr lang="en-US" altLang="zh-CN" dirty="0">
                <a:solidFill>
                  <a:srgbClr val="00B0F0"/>
                </a:solidFill>
              </a:rPr>
              <a:t>critical specification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en-US" altLang="zh-CN" dirty="0"/>
              <a:t>it will keep</a:t>
            </a:r>
            <a:r>
              <a:rPr lang="zh-CN" altLang="en-US" dirty="0"/>
              <a:t>。</a:t>
            </a:r>
            <a:r>
              <a:rPr lang="en-US" altLang="zh-CN" dirty="0"/>
              <a:t>For each time to find </a:t>
            </a:r>
            <a:r>
              <a:rPr lang="en-US" altLang="zh-CN" dirty="0">
                <a:solidFill>
                  <a:srgbClr val="00B0F0"/>
                </a:solidFill>
              </a:rPr>
              <a:t>critical specification 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the algorithm shows below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：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0EF193-D43F-49BF-B1F2-D81CE4DB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51" y="3717032"/>
            <a:ext cx="4968552" cy="24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3AAAA8-33A6-462E-A14F-7E18F336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1A691-8057-4044-B269-FA34647A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0D4D34-94D7-4BAA-82F1-3E66CD974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24744"/>
            <a:ext cx="4724400" cy="25202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430130-41A6-4640-9866-FAF4EE3101BB}"/>
              </a:ext>
            </a:extLst>
          </p:cNvPr>
          <p:cNvSpPr txBox="1"/>
          <p:nvPr/>
        </p:nvSpPr>
        <p:spPr>
          <a:xfrm>
            <a:off x="755576" y="414908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illustration shows that the oracle can significantly reduce</a:t>
            </a:r>
          </a:p>
          <a:p>
            <a:r>
              <a:rPr lang="en-US" altLang="zh-CN" dirty="0"/>
              <a:t>the number of iterations for convergence if we knew what designs to add and what designs to reject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18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96A525-1EE3-4B84-BD1B-A093BCC7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ACE39-0138-4300-B6BA-DDA38B38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F690C-BB7F-456A-A576-F648C51A7F01}"/>
              </a:ext>
            </a:extLst>
          </p:cNvPr>
          <p:cNvSpPr txBox="1"/>
          <p:nvPr/>
        </p:nvSpPr>
        <p:spPr>
          <a:xfrm>
            <a:off x="179512" y="98072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model of oracle: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8277E3-4ACB-477E-87F8-A8D2FDF7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79032"/>
            <a:ext cx="7571184" cy="275129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960508-4614-4482-B098-C87A67C9EE9F}"/>
              </a:ext>
            </a:extLst>
          </p:cNvPr>
          <p:cNvCxnSpPr/>
          <p:nvPr/>
        </p:nvCxnSpPr>
        <p:spPr>
          <a:xfrm flipH="1" flipV="1">
            <a:off x="2173992" y="3001598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15F07BC-9156-4BF2-971A-7FA4B91F1516}"/>
              </a:ext>
            </a:extLst>
          </p:cNvPr>
          <p:cNvSpPr txBox="1"/>
          <p:nvPr/>
        </p:nvSpPr>
        <p:spPr>
          <a:xfrm rot="10800000" flipV="1">
            <a:off x="1104216" y="2846317"/>
            <a:ext cx="1069776" cy="379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FC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layer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C1E113-33CC-4AD7-9210-1563763A0D1C}"/>
              </a:ext>
            </a:extLst>
          </p:cNvPr>
          <p:cNvSpPr txBox="1"/>
          <p:nvPr/>
        </p:nvSpPr>
        <p:spPr>
          <a:xfrm>
            <a:off x="455214" y="4031282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Each </a:t>
            </a:r>
            <a:r>
              <a:rPr lang="en-US" altLang="zh-CN" sz="1600" dirty="0" err="1"/>
              <a:t>sepc</a:t>
            </a:r>
            <a:r>
              <a:rPr lang="zh-CN" altLang="en-US" sz="1600" dirty="0"/>
              <a:t> </a:t>
            </a:r>
            <a:r>
              <a:rPr lang="en-US" altLang="zh-CN" sz="1600" dirty="0"/>
              <a:t>has a  </a:t>
            </a:r>
            <a:r>
              <a:rPr lang="en-US" altLang="zh-CN" sz="1600" dirty="0">
                <a:solidFill>
                  <a:srgbClr val="00B0F0"/>
                </a:solidFill>
              </a:rPr>
              <a:t>sub-DNN layer (</a:t>
            </a:r>
            <a:r>
              <a:rPr lang="zh-CN" altLang="en-US" sz="1600" dirty="0"/>
              <a:t>使用</a:t>
            </a:r>
            <a:r>
              <a:rPr lang="en-US" altLang="zh-CN" sz="1600" dirty="0"/>
              <a:t>FC</a:t>
            </a:r>
            <a:r>
              <a:rPr lang="zh-CN" altLang="en-US" sz="1600" dirty="0"/>
              <a:t>层预测</a:t>
            </a:r>
            <a:r>
              <a:rPr lang="en-US" altLang="zh-CN" sz="1600" dirty="0"/>
              <a:t>spec</a:t>
            </a:r>
            <a:r>
              <a:rPr lang="zh-CN" altLang="en-US" sz="1600" dirty="0"/>
              <a:t>的</a:t>
            </a:r>
            <a:r>
              <a:rPr lang="en-US" altLang="zh-CN" sz="1600" dirty="0"/>
              <a:t>preference)</a:t>
            </a:r>
          </a:p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A constrain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zh-CN" altLang="en-US" sz="1600" dirty="0"/>
              <a:t>网络应该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预测输入的</a:t>
            </a:r>
            <a:r>
              <a:rPr lang="zh-CN" alt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互补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概率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[D</a:t>
            </a:r>
            <a:r>
              <a:rPr lang="en-US" altLang="zh-CN" sz="1600" baseline="-25000" dirty="0">
                <a:effectLst/>
                <a:latin typeface="Arial" panose="020B0604020202020204" pitchFamily="34" charset="0"/>
              </a:rPr>
              <a:t>A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,D</a:t>
            </a:r>
            <a:r>
              <a:rPr lang="en-US" altLang="zh-CN" sz="1600" baseline="-25000" dirty="0">
                <a:effectLst/>
                <a:latin typeface="Arial" panose="020B0604020202020204" pitchFamily="34" charset="0"/>
              </a:rPr>
              <a:t>B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]VS[D</a:t>
            </a:r>
            <a:r>
              <a:rPr lang="en-US" altLang="zh-CN" sz="1600" baseline="-25000" dirty="0">
                <a:effectLst/>
                <a:latin typeface="Arial" panose="020B0604020202020204" pitchFamily="34" charset="0"/>
              </a:rPr>
              <a:t>B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,D</a:t>
            </a:r>
            <a:r>
              <a:rPr lang="en-US" altLang="zh-CN" sz="1600" baseline="-25000" dirty="0">
                <a:effectLst/>
                <a:latin typeface="Arial" panose="020B0604020202020204" pitchFamily="34" charset="0"/>
              </a:rPr>
              <a:t>A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],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即</a:t>
            </a:r>
            <a:endParaRPr lang="en-US" altLang="zh-CN" sz="1600" dirty="0">
              <a:effectLst/>
              <a:latin typeface="Arial" panose="020B0604020202020204" pitchFamily="34" charset="0"/>
            </a:endParaRPr>
          </a:p>
          <a:p>
            <a:r>
              <a:rPr lang="zh-CN" altLang="en-US" sz="1600" dirty="0">
                <a:effectLst/>
                <a:latin typeface="Arial" panose="020B0604020202020204" pitchFamily="34" charset="0"/>
              </a:rPr>
              <a:t>这样根据输入的顺序，预测的概率不应该存在矛盾。</a:t>
            </a:r>
            <a:endParaRPr lang="en-US" altLang="zh-CN" sz="1600" dirty="0">
              <a:effectLst/>
              <a:latin typeface="Arial" panose="020B0604020202020204" pitchFamily="34" charset="0"/>
            </a:endParaRP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、为了保证</a:t>
            </a:r>
            <a:r>
              <a:rPr lang="en-US" altLang="zh-CN" sz="1600" dirty="0"/>
              <a:t>constrain</a:t>
            </a:r>
            <a:r>
              <a:rPr lang="zh-CN" altLang="en-US" sz="1600" dirty="0"/>
              <a:t>特性，并更容易</a:t>
            </a:r>
            <a:r>
              <a:rPr lang="en-US" altLang="zh-CN" sz="1600" dirty="0"/>
              <a:t>train</a:t>
            </a:r>
            <a:r>
              <a:rPr lang="zh-CN" altLang="en-US" sz="1600" dirty="0"/>
              <a:t>，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所以</a:t>
            </a:r>
            <a:r>
              <a:rPr lang="en-US" altLang="zh-CN" sz="1600" dirty="0">
                <a:solidFill>
                  <a:srgbClr val="00B0F0"/>
                </a:solidFill>
              </a:rPr>
              <a:t>sub-DNN layer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应具有偶数个隐藏单元，并且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decision networks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中的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weight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sz="1600" dirty="0">
                <a:effectLst/>
                <a:latin typeface="Arial" panose="020B0604020202020204" pitchFamily="34" charset="0"/>
              </a:rPr>
              <a:t>bias matrices</a:t>
            </a:r>
            <a:r>
              <a:rPr lang="zh-CN" altLang="en-US" sz="1600" dirty="0">
                <a:effectLst/>
                <a:latin typeface="Arial" panose="020B0604020202020204" pitchFamily="34" charset="0"/>
              </a:rPr>
              <a:t>有如下关系：</a:t>
            </a:r>
            <a:endParaRPr lang="en-US" altLang="zh-CN" sz="16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26C842-FAE4-4C32-995F-918608146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361315"/>
            <a:ext cx="2197621" cy="247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3F957B-B1D1-4D55-BA14-9095BA253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625" y="5365246"/>
            <a:ext cx="3886200" cy="13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F2E58E9-2429-401A-96E3-9E68C3D3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Framework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5C8DA3-0343-4089-8856-9C19C255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8CB69A-3234-4AAE-8EC1-919623BE9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08720"/>
            <a:ext cx="6576070" cy="24806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7ACA4EB-E90F-4921-8DFA-97F1AA0871EB}"/>
              </a:ext>
            </a:extLst>
          </p:cNvPr>
          <p:cNvSpPr txBox="1"/>
          <p:nvPr/>
        </p:nvSpPr>
        <p:spPr>
          <a:xfrm>
            <a:off x="457200" y="3468640"/>
            <a:ext cx="8229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The agent</a:t>
            </a:r>
            <a:r>
              <a:rPr lang="zh-CN" altLang="en-US" dirty="0"/>
              <a:t>：</a:t>
            </a:r>
            <a:r>
              <a:rPr lang="en-US" altLang="zh-CN" dirty="0"/>
              <a:t>handle the flow of  </a:t>
            </a:r>
            <a:r>
              <a:rPr lang="en-US" altLang="zh-CN" dirty="0">
                <a:solidFill>
                  <a:srgbClr val="FF0000"/>
                </a:solidFill>
              </a:rPr>
              <a:t>full algorithm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Evaluation Engine</a:t>
            </a:r>
            <a:r>
              <a:rPr lang="zh-CN" altLang="en-US" dirty="0"/>
              <a:t>：</a:t>
            </a:r>
            <a:r>
              <a:rPr lang="en-US" altLang="zh-CN" dirty="0"/>
              <a:t>run the evaluation core and handles parallel evaluation. The module itself is initialized by a specification file that has all the information about </a:t>
            </a:r>
            <a:r>
              <a:rPr lang="en-US" altLang="zh-CN" dirty="0">
                <a:solidFill>
                  <a:srgbClr val="00B050"/>
                </a:solidFill>
              </a:rPr>
              <a:t>the parameters to optimize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their range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the circuit specification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00B050"/>
                </a:solidFill>
              </a:rPr>
              <a:t>how to evaluate the cost function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model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oracle</a:t>
            </a:r>
            <a:r>
              <a:rPr lang="zh-CN" altLang="en-US" dirty="0"/>
              <a:t>）：</a:t>
            </a:r>
            <a:r>
              <a:rPr lang="en-US" altLang="zh-CN" dirty="0"/>
              <a:t>the neural network model</a:t>
            </a:r>
            <a:r>
              <a:rPr lang="zh-CN" altLang="en-US" dirty="0"/>
              <a:t>（</a:t>
            </a:r>
            <a:r>
              <a:rPr lang="en-US" altLang="zh-CN" dirty="0"/>
              <a:t>FC / </a:t>
            </a:r>
            <a:r>
              <a:rPr lang="en-US" altLang="zh-CN" dirty="0" err="1"/>
              <a:t>FC+Drop</a:t>
            </a:r>
            <a:r>
              <a:rPr lang="en-US" altLang="zh-CN" dirty="0"/>
              <a:t> out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Black-box optimization: handle all the evolutionary operations needed for the optimization framework.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Decision Box</a:t>
            </a:r>
            <a:r>
              <a:rPr lang="zh-CN" altLang="en-US" dirty="0"/>
              <a:t>：</a:t>
            </a:r>
            <a:r>
              <a:rPr lang="en-US" altLang="zh-CN" dirty="0"/>
              <a:t> handles all the heuristic-based decisions </a:t>
            </a:r>
          </a:p>
          <a:p>
            <a:r>
              <a:rPr lang="en-US" altLang="zh-CN" dirty="0"/>
              <a:t>such as </a:t>
            </a:r>
            <a:r>
              <a:rPr lang="en-US" altLang="zh-CN" dirty="0">
                <a:solidFill>
                  <a:srgbClr val="00B0F0"/>
                </a:solidFill>
              </a:rPr>
              <a:t>determining which designs to accept based on DNN’s output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whether the convergence condition is met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F0"/>
                </a:solidFill>
              </a:rPr>
              <a:t>and getting parents and the reference design from population.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7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C72026-B486-489D-ADCD-2833744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Algorithm Process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75815-FEF7-4490-B321-E95FCAA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5608A8-6EDA-441E-A7D4-C8F76BD3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7596906" cy="49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14B16B-75D2-4E47-81B1-8732D571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level architecture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55925-D2BB-4334-A7C5-F74AF75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FBEFA9-9360-48E7-B0F6-D5BFE90E1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85293"/>
            <a:ext cx="7056784" cy="54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0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</Template>
  <TotalTime>585</TotalTime>
  <Words>900</Words>
  <Application>Microsoft Office PowerPoint</Application>
  <PresentationFormat>全屏显示(4:3)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楷体_GB2312</vt:lpstr>
      <vt:lpstr>Arial</vt:lpstr>
      <vt:lpstr>Calibri</vt:lpstr>
      <vt:lpstr>Wingdings</vt:lpstr>
      <vt:lpstr>Office 主题</vt:lpstr>
      <vt:lpstr>自定义设计方案</vt:lpstr>
      <vt:lpstr>1_自定义设计方案</vt:lpstr>
      <vt:lpstr>2_自定义设计方案</vt:lpstr>
      <vt:lpstr>3_自定义设计方案</vt:lpstr>
      <vt:lpstr>PowerPoint 演示文稿</vt:lpstr>
      <vt:lpstr>BagNet</vt:lpstr>
      <vt:lpstr>Algorithm</vt:lpstr>
      <vt:lpstr>Algorithm</vt:lpstr>
      <vt:lpstr>Algorithm</vt:lpstr>
      <vt:lpstr>Algorithm</vt:lpstr>
      <vt:lpstr>Overview of Framework Structure</vt:lpstr>
      <vt:lpstr>Full Algorithm Process</vt:lpstr>
      <vt:lpstr>High level architecture </vt:lpstr>
      <vt:lpstr>Experiments</vt:lpstr>
      <vt:lpstr>Experiments</vt:lpstr>
      <vt:lpstr>Experiments</vt:lpstr>
      <vt:lpstr>Experiments</vt:lpstr>
      <vt:lpstr>Conclusion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Lu Xin</dc:creator>
  <cp:lastModifiedBy>陆 鑫</cp:lastModifiedBy>
  <cp:revision>253</cp:revision>
  <cp:lastPrinted>2013-04-08T12:26:00Z</cp:lastPrinted>
  <dcterms:created xsi:type="dcterms:W3CDTF">2021-01-28T10:51:00Z</dcterms:created>
  <dcterms:modified xsi:type="dcterms:W3CDTF">2021-10-18T15:35:16Z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0A102466F0424CB29D0B53454FEEB8F1</vt:lpwstr>
  </property>
</Properties>
</file>