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5" r:id="rId3"/>
    <p:sldMasterId id="2147483657" r:id="rId4"/>
    <p:sldMasterId id="2147483659" r:id="rId5"/>
  </p:sldMasterIdLst>
  <p:notesMasterIdLst>
    <p:notesMasterId r:id="rId19"/>
  </p:notesMasterIdLst>
  <p:handoutMasterIdLst>
    <p:handoutMasterId r:id="rId20"/>
  </p:handoutMasterIdLst>
  <p:sldIdLst>
    <p:sldId id="567" r:id="rId6"/>
    <p:sldId id="568" r:id="rId7"/>
    <p:sldId id="570" r:id="rId8"/>
    <p:sldId id="569" r:id="rId9"/>
    <p:sldId id="576" r:id="rId10"/>
    <p:sldId id="581" r:id="rId11"/>
    <p:sldId id="577" r:id="rId12"/>
    <p:sldId id="584" r:id="rId13"/>
    <p:sldId id="582" r:id="rId14"/>
    <p:sldId id="583" r:id="rId15"/>
    <p:sldId id="585" r:id="rId16"/>
    <p:sldId id="586" r:id="rId17"/>
    <p:sldId id="587" r:id="rId1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陆 鑫" initials="陆" lastIdx="1" clrIdx="0">
    <p:extLst>
      <p:ext uri="{19B8F6BF-5375-455C-9EA6-DF929625EA0E}">
        <p15:presenceInfo xmlns:p15="http://schemas.microsoft.com/office/powerpoint/2012/main" userId="eac13c682dea60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04CC"/>
    <a:srgbClr val="58296F"/>
    <a:srgbClr val="8E5E98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963" autoAdjust="0"/>
  </p:normalViewPr>
  <p:slideViewPr>
    <p:cSldViewPr>
      <p:cViewPr varScale="1">
        <p:scale>
          <a:sx n="86" d="100"/>
          <a:sy n="86" d="100"/>
        </p:scale>
        <p:origin x="1382" y="62"/>
      </p:cViewPr>
      <p:guideLst>
        <p:guide orient="horz" pos="2160"/>
        <p:guide pos="2875"/>
      </p:guideLst>
    </p:cSldViewPr>
  </p:slideViewPr>
  <p:outlineViewPr>
    <p:cViewPr>
      <p:scale>
        <a:sx n="33" d="100"/>
        <a:sy n="33" d="100"/>
      </p:scale>
      <p:origin x="0" y="802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663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492FB41-A481-446E-A5D7-98FC130C801E}" type="datetimeFigureOut">
              <a:rPr lang="zh-CN" altLang="en-US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9D7B14B-2CC7-4923-90AE-672CD39AB32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EB064C9-9A4A-40D3-B43E-D20DDEC2BF17}" type="datetimeFigureOut">
              <a:rPr lang="zh-CN" altLang="en-US"/>
              <a:t>2021/10/24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B54E8E1-5FB2-4DE1-888D-4C9792C8894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6D87D-269A-4B11-9C7A-8DEF33689F59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3F0E3-C3D9-43F3-843D-DD0AB8952E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 descr="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38800"/>
            <a:ext cx="3048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3pPr>
              <a:defRPr sz="1800"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8175" y="116632"/>
            <a:ext cx="6778625" cy="6334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01AE8-A833-4394-A344-CFE503898192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A2E64-0435-4335-8CCE-EE46D16D8B1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1F750-3D92-4C0B-A1BB-EA1601307995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CD835-DFBD-491F-BAFD-36E26FD54FE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 descr="2.jp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5637213"/>
            <a:ext cx="305117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3pPr>
              <a:defRPr sz="1800"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26E2A-6C42-4FD8-BE3D-D1B1EAFFD31D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D55C0-BF88-4EE6-BC06-CCF63D99AB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52DB7-C3B9-4658-88DA-58C041B2BB1D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05D4B-F3F8-4E4E-B3DB-8C55B57009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 descr="3.jp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3" y="5637213"/>
            <a:ext cx="3049587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BE09F-ADB1-4C33-9C38-EF8A9BE5F878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C4000-7B99-4794-A184-AF7FA1CF48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 descr="4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5637213"/>
            <a:ext cx="305117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CC122-9E07-44C4-BBE8-510EBF2BFF30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29375-F350-4BE1-AAF9-04E1D90293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 descr="6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5637213"/>
            <a:ext cx="305117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9AA14-9FD0-4181-9F5E-70B9C35CCCDE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B9DB3-B41C-4B44-B419-C200F0A698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908175" y="274638"/>
            <a:ext cx="677862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17CEBA1-1F55-4DCC-9434-C8E7EA782FCD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FB667D9-E507-47CC-A035-F8D5C6E429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17375E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165F6F-EBB9-4CF3-B8F2-4C680E8F1806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3DC45C-B6E9-43FD-AAA1-D81656BB093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A399BE8-EE7F-429F-ACE7-637D59D693E2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8BE48FF-9186-4D28-8D18-E480A8B127B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4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8FB593B-0015-407C-A7FD-E7770D8E3F1C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556944-249B-419D-A0BD-FA694102B1F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8EF26A7-5B17-4FD8-8B64-71230B1F48A4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3C377A-E1D8-4193-9A3B-ECF92C7F928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4880" y="2581910"/>
            <a:ext cx="723836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dirty="0"/>
              <a:t>AutoCkt: Deep Reinforcement Learning of Analog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Circuit Designs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5605" y="3860800"/>
            <a:ext cx="85312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dirty="0"/>
              <a:t>Keertana Settaluri, Ameer Haj-Ali, Qijing Huang, Kourosh Hakhamaneshi, Borivoje Nikolic</a:t>
            </a:r>
          </a:p>
          <a:p>
            <a:pPr algn="ctr"/>
            <a:r>
              <a:rPr lang="zh-CN" altLang="en-US" sz="1200" dirty="0"/>
              <a:t>University of California, Berkeley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B6C442B-7478-4F24-82F4-45FB5784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CFB38F-C322-486B-AF7B-E5872693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DAB3C2-2A2B-4809-9B44-C7906D04D080}"/>
              </a:ext>
            </a:extLst>
          </p:cNvPr>
          <p:cNvSpPr txBox="1"/>
          <p:nvPr/>
        </p:nvSpPr>
        <p:spPr>
          <a:xfrm>
            <a:off x="395536" y="1307561"/>
            <a:ext cx="6462464" cy="4473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paper uses </a:t>
            </a:r>
            <a:r>
              <a:rPr lang="zh-CN" altLang="en-US" dirty="0"/>
              <a:t>three different simulation environments as well as </a:t>
            </a:r>
            <a:r>
              <a:rPr lang="en-US" altLang="zh-CN" dirty="0">
                <a:solidFill>
                  <a:srgbClr val="FF0000"/>
                </a:solidFill>
              </a:rPr>
              <a:t>four</a:t>
            </a:r>
            <a:r>
              <a:rPr lang="zh-CN" altLang="en-US" dirty="0">
                <a:solidFill>
                  <a:srgbClr val="FF0000"/>
                </a:solidFill>
              </a:rPr>
              <a:t> circuit topologies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（图见下页）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Transimpedance amplifier(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跨阻放大器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Two stage operational amplifier(</a:t>
            </a:r>
            <a:r>
              <a:rPr lang="zh-CN" altLang="en-US" dirty="0"/>
              <a:t>两级运放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Two stage OTA with negative g</a:t>
            </a:r>
            <a:r>
              <a:rPr lang="en-US" altLang="zh-CN" baseline="-25000" dirty="0"/>
              <a:t>m</a:t>
            </a:r>
            <a:r>
              <a:rPr lang="en-US" altLang="zh-CN" dirty="0"/>
              <a:t> load</a:t>
            </a:r>
            <a:r>
              <a:rPr lang="zh-CN" altLang="en-US" dirty="0"/>
              <a:t>（带</a:t>
            </a:r>
            <a:r>
              <a:rPr lang="en-US" altLang="zh-CN" dirty="0"/>
              <a:t>g</a:t>
            </a:r>
            <a:r>
              <a:rPr lang="en-US" altLang="zh-CN" baseline="-25000" dirty="0"/>
              <a:t>m</a:t>
            </a:r>
            <a:r>
              <a:rPr lang="zh-CN" altLang="en-US" dirty="0"/>
              <a:t>负载的两级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跨导放大器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 Two stage operational amplifier with </a:t>
            </a:r>
            <a:r>
              <a:rPr lang="en-US" altLang="zh-CN" dirty="0" err="1"/>
              <a:t>negativegmload</a:t>
            </a:r>
            <a:r>
              <a:rPr lang="en-US" altLang="zh-CN" dirty="0"/>
              <a:t> and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layout </a:t>
            </a:r>
            <a:r>
              <a:rPr lang="en-US" altLang="zh-CN" dirty="0" err="1">
                <a:solidFill>
                  <a:srgbClr val="FF0000"/>
                </a:solidFill>
              </a:rPr>
              <a:t>parasitics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In these</a:t>
            </a:r>
            <a:r>
              <a:rPr lang="zh-CN" altLang="en-US" dirty="0"/>
              <a:t> circuit </a:t>
            </a:r>
            <a:r>
              <a:rPr lang="en-US" altLang="zh-CN" dirty="0" err="1"/>
              <a:t>testbenchs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this work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compares  </a:t>
            </a:r>
            <a:r>
              <a:rPr lang="en-US" altLang="zh-CN" dirty="0" err="1"/>
              <a:t>AutoCkt</a:t>
            </a:r>
            <a:r>
              <a:rPr lang="en-US" altLang="zh-CN" dirty="0"/>
              <a:t> to the combined machine learning and genetic algorithm.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60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A06996F-8BD6-483A-9F00-DFBB1DA0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653A1-7FFC-4518-AE98-6FD5959A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F798EB-B1B5-42ED-A6E3-4EFCA9E4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884201"/>
            <a:ext cx="4536504" cy="26955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003946-F67D-4E05-8B62-1F587836A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989571"/>
            <a:ext cx="4324350" cy="26955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189DBFE-A0EF-4AA3-8F71-CD19371BD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456" y="878844"/>
            <a:ext cx="4305300" cy="287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2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D56545F-661D-406E-8ADF-46BA6612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80FD99-7BA6-45CB-90CF-E4E0842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57D347-55BF-400B-8BD2-891F3C9E4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908720"/>
            <a:ext cx="6057900" cy="33843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D7B2B05-2A1A-4E06-89A2-E6472F410E50}"/>
              </a:ext>
            </a:extLst>
          </p:cNvPr>
          <p:cNvSpPr txBox="1"/>
          <p:nvPr/>
        </p:nvSpPr>
        <p:spPr>
          <a:xfrm>
            <a:off x="467544" y="4437111"/>
            <a:ext cx="7416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例如：在</a:t>
            </a:r>
            <a:r>
              <a:rPr lang="zh-CN" altLang="en-US" dirty="0">
                <a:solidFill>
                  <a:srgbClr val="FF0000"/>
                </a:solidFill>
              </a:rPr>
              <a:t>两级运放</a:t>
            </a:r>
            <a:r>
              <a:rPr lang="zh-CN" altLang="en-US" dirty="0"/>
              <a:t>拓扑的</a:t>
            </a:r>
            <a:r>
              <a:rPr lang="en-US" altLang="zh-CN" dirty="0"/>
              <a:t>testbench</a:t>
            </a:r>
            <a:r>
              <a:rPr lang="zh-CN" altLang="en-US" dirty="0"/>
              <a:t>中，</a:t>
            </a:r>
            <a:r>
              <a:rPr lang="en-US" altLang="zh-CN" dirty="0" err="1"/>
              <a:t>AutoCkt</a:t>
            </a:r>
            <a:r>
              <a:rPr lang="zh-CN" altLang="en-US" dirty="0"/>
              <a:t>能够达到</a:t>
            </a:r>
            <a:r>
              <a:rPr lang="en-US" altLang="zh-CN" dirty="0"/>
              <a:t>1000</a:t>
            </a:r>
            <a:r>
              <a:rPr lang="zh-CN" altLang="en-US" dirty="0"/>
              <a:t>个目标设计规范中的</a:t>
            </a:r>
            <a:r>
              <a:rPr lang="en-US" altLang="zh-CN" dirty="0"/>
              <a:t>963</a:t>
            </a:r>
            <a:r>
              <a:rPr lang="zh-CN" altLang="en-US" dirty="0"/>
              <a:t>个，模拟步骤的平均为</a:t>
            </a:r>
            <a:r>
              <a:rPr lang="en-US" altLang="zh-CN" dirty="0"/>
              <a:t>27</a:t>
            </a:r>
            <a:r>
              <a:rPr lang="zh-CN" altLang="en-US" dirty="0"/>
              <a:t>步，比遗传算法快</a:t>
            </a:r>
            <a:r>
              <a:rPr lang="en-US" altLang="zh-CN" dirty="0"/>
              <a:t>40</a:t>
            </a:r>
            <a:r>
              <a:rPr lang="zh-CN" altLang="en-US" dirty="0"/>
              <a:t>倍。并且在上图中，</a:t>
            </a:r>
            <a:r>
              <a:rPr lang="en-US" altLang="zh-CN" dirty="0"/>
              <a:t>Not reached</a:t>
            </a:r>
            <a:r>
              <a:rPr lang="zh-CN" altLang="en-US" dirty="0"/>
              <a:t>的设计点位于一个垂直区域，该区域的</a:t>
            </a:r>
            <a:r>
              <a:rPr lang="en-US" altLang="zh-CN" dirty="0"/>
              <a:t>I-</a:t>
            </a:r>
            <a:r>
              <a:rPr lang="en-US" altLang="zh-CN" dirty="0" err="1"/>
              <a:t>bIas</a:t>
            </a:r>
            <a:r>
              <a:rPr lang="zh-CN" altLang="en-US" dirty="0"/>
              <a:t>非常低。即可以假设这些点确实是实际不可达的</a:t>
            </a:r>
            <a:r>
              <a:rPr lang="en-US" altLang="zh-CN" dirty="0"/>
              <a:t>power</a:t>
            </a:r>
            <a:r>
              <a:rPr lang="zh-CN" altLang="en-US" dirty="0"/>
              <a:t>。这些</a:t>
            </a:r>
            <a:r>
              <a:rPr lang="en-US" altLang="zh-CN" dirty="0"/>
              <a:t>Not reached</a:t>
            </a:r>
            <a:r>
              <a:rPr lang="zh-CN" altLang="en-US" dirty="0"/>
              <a:t>的聚合设计规范，可以看出它试图在最小化功率的同时满足增益和带宽要求，类似于电路设计者处理这个问题的方式。</a:t>
            </a:r>
          </a:p>
        </p:txBody>
      </p:sp>
    </p:spTree>
    <p:extLst>
      <p:ext uri="{BB962C8B-B14F-4D97-AF65-F5344CB8AC3E}">
        <p14:creationId xmlns:p14="http://schemas.microsoft.com/office/powerpoint/2010/main" val="3278096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E6879E-5243-4CD1-AAB3-427A6BF4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409AB2-6C9A-472E-B65A-585A23D5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04C3D-2771-4E4E-9469-E5B3C45B3708}"/>
              </a:ext>
            </a:extLst>
          </p:cNvPr>
          <p:cNvSpPr txBox="1"/>
          <p:nvPr/>
        </p:nvSpPr>
        <p:spPr>
          <a:xfrm>
            <a:off x="539552" y="1124744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可创新点（参考）：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、摘要中的</a:t>
            </a:r>
            <a:r>
              <a:rPr lang="en-US" altLang="zh-CN" dirty="0">
                <a:solidFill>
                  <a:srgbClr val="FF0000"/>
                </a:solidFill>
              </a:rPr>
              <a:t>limitations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being schematic-only</a:t>
            </a:r>
            <a:r>
              <a:rPr lang="en-US" altLang="zh-CN" dirty="0"/>
              <a:t>,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inaccurate</a:t>
            </a:r>
            <a:endParaRPr lang="en-US" altLang="zh-CN" dirty="0"/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sample-inefficient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generalizable</a:t>
            </a: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NN</a:t>
            </a:r>
            <a:r>
              <a:rPr lang="zh-CN" altLang="en-US" dirty="0"/>
              <a:t>模型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FF0000"/>
                </a:solidFill>
              </a:rPr>
              <a:t>GNN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spec</a:t>
            </a:r>
            <a:r>
              <a:rPr lang="zh-CN" altLang="en-US" dirty="0">
                <a:solidFill>
                  <a:srgbClr val="FF0000"/>
                </a:solidFill>
              </a:rPr>
              <a:t>： </a:t>
            </a:r>
            <a:r>
              <a:rPr lang="en-US" altLang="zh-CN" dirty="0">
                <a:solidFill>
                  <a:srgbClr val="FF0000"/>
                </a:solidFill>
              </a:rPr>
              <a:t>type and number</a:t>
            </a:r>
            <a:r>
              <a:rPr lang="zh-CN" altLang="en-US" dirty="0">
                <a:solidFill>
                  <a:srgbClr val="FF0000"/>
                </a:solidFill>
              </a:rPr>
              <a:t>做改变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、自主</a:t>
            </a:r>
            <a:r>
              <a:rPr lang="en-US" altLang="zh-CN" dirty="0">
                <a:solidFill>
                  <a:srgbClr val="FF0000"/>
                </a:solidFill>
              </a:rPr>
              <a:t>design</a:t>
            </a:r>
            <a:r>
              <a:rPr lang="zh-CN" altLang="en-US" dirty="0">
                <a:solidFill>
                  <a:srgbClr val="FF0000"/>
                </a:solidFill>
              </a:rPr>
              <a:t>的电路拓扑结构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2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AutoCkt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/>
              <a:t>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CCBD91-9552-4DAD-9C8C-0E65D6CCDDD2}"/>
              </a:ext>
            </a:extLst>
          </p:cNvPr>
          <p:cNvSpPr txBox="1"/>
          <p:nvPr/>
        </p:nvSpPr>
        <p:spPr>
          <a:xfrm>
            <a:off x="899592" y="1492572"/>
            <a:ext cx="7560840" cy="387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Abstract</a:t>
            </a:r>
            <a:r>
              <a:rPr lang="zh-CN" altLang="en-US" dirty="0"/>
              <a:t>：</a:t>
            </a:r>
            <a:r>
              <a:rPr lang="en-US" altLang="zh-CN" dirty="0"/>
              <a:t>Existing automated solutions that optimize circuit parameters for a given target design specification have </a:t>
            </a:r>
            <a:r>
              <a:rPr lang="en-US" altLang="zh-CN" dirty="0">
                <a:solidFill>
                  <a:srgbClr val="FF0000"/>
                </a:solidFill>
              </a:rPr>
              <a:t>limitations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being schematic-only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inaccurate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sample-inefficient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not generalizable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This work presents </a:t>
            </a:r>
            <a:r>
              <a:rPr lang="en-US" altLang="zh-CN" dirty="0" err="1">
                <a:solidFill>
                  <a:srgbClr val="FF0000"/>
                </a:solidFill>
              </a:rPr>
              <a:t>AutoCkt</a:t>
            </a:r>
            <a:r>
              <a:rPr lang="en-US" altLang="zh-CN" dirty="0"/>
              <a:t>, a machine learning optimization framework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trained using deep reinforcement learning that not only finds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post-layout circuit parameters for a given target specification,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but also gains knowledge about the entire design space through a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sparse subsampling(</a:t>
            </a:r>
            <a:r>
              <a:rPr lang="zh-CN" altLang="en-US" dirty="0">
                <a:solidFill>
                  <a:srgbClr val="FF0000"/>
                </a:solidFill>
              </a:rPr>
              <a:t>稀疏子采样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technique.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AutoCkt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4D28AF-BCAC-4693-8F4B-C6A6B408D307}"/>
              </a:ext>
            </a:extLst>
          </p:cNvPr>
          <p:cNvSpPr txBox="1"/>
          <p:nvPr/>
        </p:nvSpPr>
        <p:spPr>
          <a:xfrm>
            <a:off x="791580" y="1340768"/>
            <a:ext cx="7560840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The </a:t>
            </a:r>
            <a:r>
              <a:rPr lang="en-US" altLang="zh-CN" sz="2800" b="1" dirty="0" err="1"/>
              <a:t>Feartures</a:t>
            </a:r>
            <a:r>
              <a:rPr lang="en-US" altLang="zh-CN" sz="2800" b="1" dirty="0"/>
              <a:t> Of </a:t>
            </a:r>
            <a:r>
              <a:rPr lang="en-US" altLang="zh-CN" sz="2800" b="1" dirty="0" err="1"/>
              <a:t>AutoCkt</a:t>
            </a:r>
            <a:r>
              <a:rPr lang="en-US" altLang="zh-CN" sz="2800" b="1" dirty="0"/>
              <a:t>(Contributions)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The framework is able to understand </a:t>
            </a:r>
            <a:r>
              <a:rPr lang="en-US" altLang="zh-CN" dirty="0">
                <a:solidFill>
                  <a:srgbClr val="FF0000"/>
                </a:solidFill>
              </a:rPr>
              <a:t>tradeoffs between different target specifications</a:t>
            </a:r>
            <a:r>
              <a:rPr lang="en-US" altLang="zh-CN" dirty="0"/>
              <a:t> across the design space.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During run-time, it converges</a:t>
            </a:r>
            <a:r>
              <a:rPr lang="en-US" altLang="zh-CN" dirty="0">
                <a:solidFill>
                  <a:srgbClr val="FF0000"/>
                </a:solidFill>
              </a:rPr>
              <a:t>∼40X </a:t>
            </a:r>
            <a:r>
              <a:rPr lang="en-US" altLang="zh-CN" dirty="0"/>
              <a:t>faster than a traditional evolutionary algorithm. This allows the analog designer to </a:t>
            </a:r>
            <a:r>
              <a:rPr lang="en-US" altLang="zh-CN" dirty="0">
                <a:solidFill>
                  <a:srgbClr val="FF0000"/>
                </a:solidFill>
              </a:rPr>
              <a:t>quickly iterate </a:t>
            </a:r>
            <a:r>
              <a:rPr lang="en-US" altLang="zh-CN" dirty="0"/>
              <a:t>through designs in an agile manner.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It reliably reaches many target specifications(</a:t>
            </a:r>
            <a:r>
              <a:rPr lang="zh-CN" altLang="en-US" dirty="0"/>
              <a:t>在电路图仿真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中，对于多种电路拓扑，收敛和满足所有</a:t>
            </a:r>
            <a:r>
              <a:rPr lang="en-US" altLang="zh-CN" dirty="0"/>
              <a:t>target specifications</a:t>
            </a:r>
            <a:r>
              <a:rPr lang="zh-CN" altLang="en-US" dirty="0"/>
              <a:t>达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96.3%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 Using transfer learning, </a:t>
            </a:r>
            <a:r>
              <a:rPr lang="en-US" altLang="zh-CN" dirty="0" err="1"/>
              <a:t>AutoCkt</a:t>
            </a:r>
            <a:r>
              <a:rPr lang="en-US" altLang="zh-CN" dirty="0"/>
              <a:t> designs circuits while </a:t>
            </a:r>
            <a:r>
              <a:rPr lang="en-US" altLang="zh-CN" dirty="0">
                <a:solidFill>
                  <a:srgbClr val="FF0000"/>
                </a:solidFill>
              </a:rPr>
              <a:t>taking into account layout </a:t>
            </a:r>
            <a:r>
              <a:rPr lang="en-US" altLang="zh-CN" dirty="0" err="1">
                <a:solidFill>
                  <a:srgbClr val="FF0000"/>
                </a:solidFill>
              </a:rPr>
              <a:t>parasitics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/>
              <a:t> 9.6X faster than the state-of-the-art.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AutoCkt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D5DFF8-9CC6-45D4-8BE1-98CBF5C0E7BF}"/>
              </a:ext>
            </a:extLst>
          </p:cNvPr>
          <p:cNvSpPr txBox="1"/>
          <p:nvPr/>
        </p:nvSpPr>
        <p:spPr>
          <a:xfrm>
            <a:off x="685056" y="1123862"/>
            <a:ext cx="8244916" cy="1143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Structures</a:t>
            </a:r>
            <a:r>
              <a:rPr lang="zh-CN" altLang="en-US" sz="2800" b="1" dirty="0"/>
              <a:t>：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The reinforcement learning agent</a:t>
            </a:r>
            <a:r>
              <a:rPr lang="zh-CN" altLang="en-US" sz="2000" b="1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RL agent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	    	     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Simulation environment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6D786E-0565-423E-942A-E29EC1021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2474171"/>
            <a:ext cx="6768752" cy="406474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0F6BB2A-F2F5-4C5A-AE6A-89B7C1EA1C17}"/>
              </a:ext>
            </a:extLst>
          </p:cNvPr>
          <p:cNvSpPr txBox="1"/>
          <p:nvPr/>
        </p:nvSpPr>
        <p:spPr>
          <a:xfrm>
            <a:off x="3203848" y="27089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145EB5-D959-4834-AF75-28B504EF8073}"/>
              </a:ext>
            </a:extLst>
          </p:cNvPr>
          <p:cNvSpPr txBox="1"/>
          <p:nvPr/>
        </p:nvSpPr>
        <p:spPr>
          <a:xfrm flipV="1">
            <a:off x="3779912" y="45369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6139F4-6944-4785-96EE-FC06ADD82322}"/>
              </a:ext>
            </a:extLst>
          </p:cNvPr>
          <p:cNvSpPr txBox="1"/>
          <p:nvPr/>
        </p:nvSpPr>
        <p:spPr>
          <a:xfrm flipV="1">
            <a:off x="68796" y="4899437"/>
            <a:ext cx="111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025EF8-0180-45FC-8776-6EB217AA7A31}"/>
              </a:ext>
            </a:extLst>
          </p:cNvPr>
          <p:cNvSpPr txBox="1"/>
          <p:nvPr/>
        </p:nvSpPr>
        <p:spPr>
          <a:xfrm>
            <a:off x="5766049" y="36236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baseline="-25000" dirty="0">
                <a:solidFill>
                  <a:srgbClr val="FF0000"/>
                </a:solidFill>
              </a:rPr>
              <a:t>H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C32EEDE-D9A1-4808-86F9-629412332156}"/>
              </a:ext>
            </a:extLst>
          </p:cNvPr>
          <p:cNvCxnSpPr/>
          <p:nvPr/>
        </p:nvCxnSpPr>
        <p:spPr>
          <a:xfrm flipV="1">
            <a:off x="5076056" y="3160556"/>
            <a:ext cx="786681" cy="42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2645417-DE65-4C42-A999-C6908E5CB138}"/>
              </a:ext>
            </a:extLst>
          </p:cNvPr>
          <p:cNvSpPr txBox="1"/>
          <p:nvPr/>
        </p:nvSpPr>
        <p:spPr>
          <a:xfrm>
            <a:off x="5862737" y="2893586"/>
            <a:ext cx="151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RL agent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</a:t>
            </a:r>
            <a:r>
              <a:rPr lang="en-US" altLang="zh-CN" sz="3200" b="1" dirty="0"/>
              <a:t>he </a:t>
            </a:r>
            <a:r>
              <a:rPr lang="en-US" altLang="zh-CN" b="1" dirty="0"/>
              <a:t>R</a:t>
            </a:r>
            <a:r>
              <a:rPr lang="en-US" altLang="zh-CN" sz="3200" b="1" dirty="0"/>
              <a:t>einforcement Learning Agent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E1739F-4C6F-4081-867A-A2850E4031F0}"/>
              </a:ext>
            </a:extLst>
          </p:cNvPr>
          <p:cNvSpPr txBox="1"/>
          <p:nvPr/>
        </p:nvSpPr>
        <p:spPr>
          <a:xfrm>
            <a:off x="467544" y="1446060"/>
            <a:ext cx="7344816" cy="401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Process</a:t>
            </a:r>
            <a:r>
              <a:rPr lang="zh-CN" altLang="en-US" sz="2800" b="1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、At each environment step, the RL agent observes the state of the environment and takes an action based on what it knows. The environment then returns a new state that is used to calculate the reward for taking that particular action.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、The agent </a:t>
            </a:r>
            <a:r>
              <a:rPr lang="zh-CN" altLang="en-US" dirty="0">
                <a:solidFill>
                  <a:srgbClr val="FF0000"/>
                </a:solidFill>
              </a:rPr>
              <a:t>iterates </a:t>
            </a:r>
            <a:r>
              <a:rPr lang="zh-CN" altLang="en-US" dirty="0"/>
              <a:t>through a </a:t>
            </a:r>
            <a:r>
              <a:rPr lang="zh-CN" altLang="en-US" dirty="0">
                <a:solidFill>
                  <a:srgbClr val="FF0000"/>
                </a:solidFill>
              </a:rPr>
              <a:t>trajectory of multiple environment steps</a:t>
            </a:r>
            <a:r>
              <a:rPr lang="zh-CN" altLang="en-US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accumulating</a:t>
            </a:r>
            <a:r>
              <a:rPr lang="zh-CN" altLang="en-US" dirty="0"/>
              <a:t> the rewards at each step until the goal is met or a predetermined </a:t>
            </a:r>
            <a:r>
              <a:rPr lang="en-US" altLang="zh-CN" dirty="0"/>
              <a:t>maximum number of steps is reached. After running multiple trajectories the neural network is updated to maximize the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expected accumulated reward via policy gradient.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88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</a:t>
            </a:r>
            <a:r>
              <a:rPr lang="en-US" altLang="zh-CN" sz="3200" b="1" dirty="0"/>
              <a:t>he </a:t>
            </a:r>
            <a:r>
              <a:rPr lang="en-US" altLang="zh-CN" b="1" dirty="0"/>
              <a:t>R</a:t>
            </a:r>
            <a:r>
              <a:rPr lang="en-US" altLang="zh-CN" sz="3200" b="1" dirty="0"/>
              <a:t>einforcement Learning Agent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E1739F-4C6F-4081-867A-A2850E4031F0}"/>
              </a:ext>
            </a:extLst>
          </p:cNvPr>
          <p:cNvSpPr txBox="1"/>
          <p:nvPr/>
        </p:nvSpPr>
        <p:spPr>
          <a:xfrm>
            <a:off x="14757" y="750044"/>
            <a:ext cx="7416823" cy="103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Trajectory generation:(</a:t>
            </a:r>
            <a:r>
              <a:rPr lang="en-US" altLang="zh-CN" sz="2000" b="1" dirty="0" err="1">
                <a:solidFill>
                  <a:srgbClr val="FF0000"/>
                </a:solidFill>
              </a:rPr>
              <a:t>Autockt</a:t>
            </a:r>
            <a:r>
              <a:rPr lang="zh-CN" altLang="en-US" sz="2000" b="1" dirty="0">
                <a:solidFill>
                  <a:srgbClr val="FF0000"/>
                </a:solidFill>
              </a:rPr>
              <a:t>如何生成一个</a:t>
            </a:r>
            <a:r>
              <a:rPr lang="en-US" altLang="zh-CN" sz="2000" b="1" dirty="0">
                <a:solidFill>
                  <a:srgbClr val="FF0000"/>
                </a:solidFill>
              </a:rPr>
              <a:t>Trajectory</a:t>
            </a:r>
            <a:r>
              <a:rPr lang="en-US" altLang="zh-CN" sz="2000" b="1" dirty="0"/>
              <a:t>)</a:t>
            </a:r>
          </a:p>
          <a:p>
            <a:pPr>
              <a:lnSpc>
                <a:spcPct val="150000"/>
              </a:lnSpc>
            </a:pP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A2382D-931E-4B34-A9D1-A00D2B58E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8"/>
          <a:stretch/>
        </p:blipFill>
        <p:spPr>
          <a:xfrm>
            <a:off x="1335580" y="1207178"/>
            <a:ext cx="6096000" cy="21821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E3017EF-EEA7-4240-A32C-A019CCCF55AD}"/>
              </a:ext>
            </a:extLst>
          </p:cNvPr>
          <p:cNvSpPr txBox="1"/>
          <p:nvPr/>
        </p:nvSpPr>
        <p:spPr>
          <a:xfrm>
            <a:off x="395536" y="3389362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Upon reset, the parameters are initialized to the center point K/2. 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The neural network then uses the </a:t>
            </a:r>
            <a:r>
              <a:rPr lang="en-US" altLang="zh-CN" sz="1600" dirty="0">
                <a:solidFill>
                  <a:srgbClr val="FF0000"/>
                </a:solidFill>
              </a:rPr>
              <a:t>observed performance o</a:t>
            </a:r>
            <a:r>
              <a:rPr lang="en-US" altLang="zh-CN" sz="1600" dirty="0"/>
              <a:t>(</a:t>
            </a:r>
            <a:r>
              <a:rPr lang="zh-CN" altLang="en-US" sz="1600" dirty="0"/>
              <a:t>由模拟电路创建</a:t>
            </a:r>
            <a:r>
              <a:rPr lang="en-US" altLang="zh-CN" sz="1600" dirty="0"/>
              <a:t>) and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target specification o∗</a:t>
            </a:r>
            <a:r>
              <a:rPr lang="en-US" altLang="zh-CN" sz="1600" dirty="0"/>
              <a:t>, as well as </a:t>
            </a:r>
            <a:r>
              <a:rPr lang="en-US" altLang="zh-CN" sz="1600" dirty="0" err="1">
                <a:solidFill>
                  <a:srgbClr val="FF0000"/>
                </a:solidFill>
              </a:rPr>
              <a:t>cu</a:t>
            </a:r>
            <a:r>
              <a:rPr lang="en-US" altLang="zh-CN" sz="1600" dirty="0" err="1"/>
              <a:t>increment</a:t>
            </a:r>
            <a:r>
              <a:rPr lang="en-US" altLang="zh-CN" sz="1600" dirty="0"/>
              <a:t>, decrement, or retain the same value for each circuit </a:t>
            </a:r>
            <a:r>
              <a:rPr lang="en-US" altLang="zh-CN" sz="1600" dirty="0" err="1"/>
              <a:t>parameter</a:t>
            </a:r>
            <a:r>
              <a:rPr lang="en-US" altLang="zh-CN" sz="1600" dirty="0" err="1">
                <a:solidFill>
                  <a:srgbClr val="FF0000"/>
                </a:solidFill>
              </a:rPr>
              <a:t>rrent</a:t>
            </a:r>
            <a:r>
              <a:rPr lang="en-US" altLang="zh-CN" sz="1600" dirty="0">
                <a:solidFill>
                  <a:srgbClr val="FF0000"/>
                </a:solidFill>
              </a:rPr>
              <a:t> parameters p1 </a:t>
            </a:r>
            <a:r>
              <a:rPr lang="en-US" altLang="zh-CN" sz="1600" dirty="0"/>
              <a:t>to decide whether to. These actions are then </a:t>
            </a:r>
            <a:r>
              <a:rPr lang="en-US" altLang="zh-CN" sz="1600" dirty="0">
                <a:solidFill>
                  <a:srgbClr val="0070C0"/>
                </a:solidFill>
              </a:rPr>
              <a:t>constrained by any circuit specific rules or boundary limitations for the parameters.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The RL agent has </a:t>
            </a:r>
            <a:r>
              <a:rPr lang="en-US" altLang="zh-CN" sz="1600" dirty="0">
                <a:solidFill>
                  <a:srgbClr val="FF0000"/>
                </a:solidFill>
              </a:rPr>
              <a:t>H total simulation steps to reach o∗</a:t>
            </a:r>
            <a:r>
              <a:rPr lang="en-US" altLang="zh-CN" sz="1600" dirty="0"/>
              <a:t>. If the objective is reached before H steps, the trajectory ends.</a:t>
            </a:r>
            <a:endParaRPr lang="zh-CN" altLang="en-US" sz="1600" dirty="0"/>
          </a:p>
          <a:p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en-US" altLang="zh-CN" sz="2000" b="1" dirty="0">
                <a:solidFill>
                  <a:srgbClr val="00B050"/>
                </a:solidFill>
              </a:rPr>
              <a:t>Note</a:t>
            </a:r>
            <a:r>
              <a:rPr lang="zh-CN" altLang="en-US" sz="2000" b="1" dirty="0">
                <a:solidFill>
                  <a:srgbClr val="00B050"/>
                </a:solidFill>
              </a:rPr>
              <a:t>：</a:t>
            </a:r>
            <a:r>
              <a:rPr lang="en-US" altLang="zh-CN" sz="1600" dirty="0"/>
              <a:t>For different topologies</a:t>
            </a:r>
            <a:r>
              <a:rPr lang="zh-CN" altLang="en-US" sz="1600" dirty="0"/>
              <a:t>，约束</a:t>
            </a:r>
            <a:r>
              <a:rPr lang="en-US" altLang="zh-CN" sz="1600" dirty="0">
                <a:solidFill>
                  <a:srgbClr val="0070C0"/>
                </a:solidFill>
              </a:rPr>
              <a:t>constraints</a:t>
            </a:r>
            <a:r>
              <a:rPr lang="zh-CN" altLang="en-US" sz="1600" dirty="0">
                <a:solidFill>
                  <a:srgbClr val="0070C0"/>
                </a:solidFill>
              </a:rPr>
              <a:t>可以是特定的也可以是通用的。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AutoCkt</a:t>
            </a:r>
            <a:r>
              <a:rPr lang="en-US" altLang="zh-CN" sz="1600" dirty="0"/>
              <a:t> is not reliant on having these circuit constraints exist.</a:t>
            </a:r>
          </a:p>
        </p:txBody>
      </p:sp>
    </p:spTree>
    <p:extLst>
      <p:ext uri="{BB962C8B-B14F-4D97-AF65-F5344CB8AC3E}">
        <p14:creationId xmlns:p14="http://schemas.microsoft.com/office/powerpoint/2010/main" val="386455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</a:t>
            </a:r>
            <a:r>
              <a:rPr lang="en-US" altLang="zh-CN" sz="3200" b="1" dirty="0"/>
              <a:t>he </a:t>
            </a:r>
            <a:r>
              <a:rPr lang="en-US" altLang="zh-CN" b="1" dirty="0"/>
              <a:t>R</a:t>
            </a:r>
            <a:r>
              <a:rPr lang="en-US" altLang="zh-CN" sz="3200" b="1" dirty="0"/>
              <a:t>einforcement Learning Agent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97ACE2-5423-4F84-A18F-24748AFBA7CC}"/>
              </a:ext>
            </a:extLst>
          </p:cNvPr>
          <p:cNvSpPr txBox="1"/>
          <p:nvPr/>
        </p:nvSpPr>
        <p:spPr>
          <a:xfrm>
            <a:off x="14757" y="750044"/>
            <a:ext cx="741682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Train and Deployment: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90686D-53F7-481A-B847-E1201CB7831D}"/>
              </a:ext>
            </a:extLst>
          </p:cNvPr>
          <p:cNvSpPr txBox="1"/>
          <p:nvPr/>
        </p:nvSpPr>
        <p:spPr>
          <a:xfrm>
            <a:off x="251520" y="1340768"/>
            <a:ext cx="84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train the RL agent</a:t>
            </a:r>
            <a:r>
              <a:rPr lang="zh-CN" altLang="en-US" dirty="0"/>
              <a:t>，</a:t>
            </a:r>
            <a:r>
              <a:rPr lang="en-US" altLang="zh-CN" dirty="0"/>
              <a:t>50 target specifications are randomly sampled: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115E08-FB97-4DA0-BBBF-3DA14C37E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30071"/>
            <a:ext cx="3833192" cy="4343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4A3890C-3D79-42FC-B0F8-D4AACF682BFA}"/>
              </a:ext>
            </a:extLst>
          </p:cNvPr>
          <p:cNvSpPr txBox="1"/>
          <p:nvPr/>
        </p:nvSpPr>
        <p:spPr>
          <a:xfrm>
            <a:off x="251520" y="2184420"/>
            <a:ext cx="8208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number of target specifications needed to train was optimized through a hyperparameter sweep（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通过超参数扫描优化训练所需的</a:t>
            </a:r>
            <a:r>
              <a:rPr lang="zh-CN" altLang="en-US" dirty="0"/>
              <a:t>target specifications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数量</a:t>
            </a:r>
            <a:r>
              <a:rPr lang="zh-CN" altLang="en-US" dirty="0"/>
              <a:t>），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L trajectories are then generated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whose targets are chosen from O∗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F646CF-E2AD-449A-9431-36AF06D92ACB}"/>
              </a:ext>
            </a:extLst>
          </p:cNvPr>
          <p:cNvSpPr txBox="1"/>
          <p:nvPr/>
        </p:nvSpPr>
        <p:spPr>
          <a:xfrm>
            <a:off x="251520" y="3247087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reward for each trajectory is obtained by accumulating the rewards for</a:t>
            </a:r>
          </a:p>
          <a:p>
            <a:r>
              <a:rPr lang="en-US" altLang="zh-CN" dirty="0"/>
              <a:t>each action, The reward increases as the RL agent’s </a:t>
            </a:r>
            <a:r>
              <a:rPr lang="en-US" altLang="zh-CN" dirty="0">
                <a:solidFill>
                  <a:srgbClr val="FF0000"/>
                </a:solidFill>
              </a:rPr>
              <a:t>observed Performance O</a:t>
            </a:r>
            <a:r>
              <a:rPr lang="en-US" altLang="zh-CN" dirty="0"/>
              <a:t> gets closer to the </a:t>
            </a:r>
            <a:r>
              <a:rPr lang="en-US" altLang="zh-CN" dirty="0">
                <a:solidFill>
                  <a:srgbClr val="FF0000"/>
                </a:solidFill>
              </a:rPr>
              <a:t>target specification O*. </a:t>
            </a:r>
            <a:r>
              <a:rPr lang="en-US" altLang="zh-CN" dirty="0"/>
              <a:t>The training terminates once the mean reward has reached 0, meaning all target specifications are consistently satisfied.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6DA5C1A-2659-497E-95B8-A1696938B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371250"/>
            <a:ext cx="4156720" cy="23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8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D6493F-EBF0-4442-853C-0D742142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0538951C-3D44-486C-98C6-8EE3058B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115888"/>
            <a:ext cx="6778625" cy="633412"/>
          </a:xfrm>
        </p:spPr>
        <p:txBody>
          <a:bodyPr/>
          <a:lstStyle/>
          <a:p>
            <a:r>
              <a:rPr lang="en-US" altLang="zh-CN" b="1" dirty="0"/>
              <a:t>T</a:t>
            </a:r>
            <a:r>
              <a:rPr lang="en-US" altLang="zh-CN" sz="3200" b="1" dirty="0"/>
              <a:t>he </a:t>
            </a:r>
            <a:r>
              <a:rPr lang="en-US" altLang="zh-CN" b="1" dirty="0"/>
              <a:t>R</a:t>
            </a:r>
            <a:r>
              <a:rPr lang="en-US" altLang="zh-CN" sz="3200" b="1" dirty="0"/>
              <a:t>einforcement Learning Agent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97F834-5944-452C-BBDF-C73CFCB52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831170"/>
            <a:ext cx="6029325" cy="33179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CF3B992-8DC6-45E9-A38B-BD0CD6006F59}"/>
              </a:ext>
            </a:extLst>
          </p:cNvPr>
          <p:cNvSpPr txBox="1"/>
          <p:nvPr/>
        </p:nvSpPr>
        <p:spPr>
          <a:xfrm>
            <a:off x="251520" y="4020600"/>
            <a:ext cx="8136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In implementation, </a:t>
            </a:r>
            <a:r>
              <a:rPr lang="en-US" altLang="zh-CN" dirty="0"/>
              <a:t>the</a:t>
            </a:r>
            <a:r>
              <a:rPr lang="zh-CN" altLang="en-US" dirty="0"/>
              <a:t> neural network is a three layers with 50 neurons</a:t>
            </a:r>
            <a:r>
              <a:rPr lang="en-US" altLang="zh-CN" dirty="0"/>
              <a:t>(</a:t>
            </a:r>
            <a:r>
              <a:rPr lang="zh-CN" altLang="en-US" dirty="0"/>
              <a:t>神经元</a:t>
            </a:r>
            <a:r>
              <a:rPr lang="en-US" altLang="zh-CN" dirty="0"/>
              <a:t>)</a:t>
            </a:r>
            <a:r>
              <a:rPr lang="zh-CN" altLang="en-US" dirty="0"/>
              <a:t> each, trained with Proximal Policy Optimization </a:t>
            </a:r>
            <a:r>
              <a:rPr lang="zh-CN" altLang="en-US" dirty="0">
                <a:solidFill>
                  <a:srgbClr val="FF0000"/>
                </a:solidFill>
              </a:rPr>
              <a:t>using OpenAI Gym </a:t>
            </a:r>
            <a:r>
              <a:rPr lang="zh-CN" altLang="en-US" dirty="0"/>
              <a:t>and </a:t>
            </a:r>
            <a:r>
              <a:rPr lang="zh-CN" altLang="en-US" dirty="0">
                <a:solidFill>
                  <a:srgbClr val="FF0000"/>
                </a:solidFill>
              </a:rPr>
              <a:t>the Ray</a:t>
            </a:r>
            <a:r>
              <a:rPr lang="zh-CN" altLang="en-US" dirty="0"/>
              <a:t> framework for running distributed reinforcement learning tasks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FA5393-62AF-4542-9BCA-1687E7A14C70}"/>
              </a:ext>
            </a:extLst>
          </p:cNvPr>
          <p:cNvSpPr txBox="1"/>
          <p:nvPr/>
        </p:nvSpPr>
        <p:spPr>
          <a:xfrm>
            <a:off x="251520" y="5229200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During deployment, the trained agent is used to generate trajectories with unique target specifications sampled from O∗.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Note</a:t>
            </a:r>
            <a:r>
              <a:rPr lang="zh-CN" altLang="en-US" dirty="0">
                <a:solidFill>
                  <a:srgbClr val="00B050"/>
                </a:solidFill>
              </a:rPr>
              <a:t>：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the simulation environment can be different from the one used in training. </a:t>
            </a:r>
            <a:r>
              <a:rPr lang="en-US" altLang="zh-CN" dirty="0"/>
              <a:t>The final</a:t>
            </a:r>
            <a:r>
              <a:rPr lang="en-US" altLang="zh-CN" dirty="0">
                <a:solidFill>
                  <a:srgbClr val="FF0000"/>
                </a:solidFill>
              </a:rPr>
              <a:t> O </a:t>
            </a:r>
            <a:r>
              <a:rPr lang="en-US" altLang="zh-CN" dirty="0"/>
              <a:t>obtained by the trajectory is then compared with </a:t>
            </a:r>
            <a:r>
              <a:rPr lang="en-US" altLang="zh-CN" dirty="0">
                <a:solidFill>
                  <a:srgbClr val="FF0000"/>
                </a:solidFill>
              </a:rPr>
              <a:t>O∗</a:t>
            </a:r>
            <a:r>
              <a:rPr lang="en-US" altLang="zh-CN" dirty="0"/>
              <a:t> and incremented in a respective counter.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67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261F205-BCB5-498D-A395-13B09156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Simulation environment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65D996-DAF6-40ED-80F9-DE09D22D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AE7FD5-AC1D-4059-B8A8-D6273300DE6E}"/>
              </a:ext>
            </a:extLst>
          </p:cNvPr>
          <p:cNvSpPr txBox="1"/>
          <p:nvPr/>
        </p:nvSpPr>
        <p:spPr>
          <a:xfrm>
            <a:off x="408354" y="1340768"/>
            <a:ext cx="8064896" cy="313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AutoCkt</a:t>
            </a:r>
            <a:r>
              <a:rPr lang="en-US" altLang="zh-CN" sz="2400" dirty="0">
                <a:solidFill>
                  <a:srgbClr val="FF0000"/>
                </a:solidFill>
              </a:rPr>
              <a:t> is able to interface with different simulation environments</a:t>
            </a:r>
            <a:r>
              <a:rPr lang="en-US" altLang="zh-CN" sz="2400" dirty="0"/>
              <a:t>.</a:t>
            </a: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This work demonstrates results using a simulator that works on predictive technology models</a:t>
            </a:r>
            <a:r>
              <a:rPr lang="zh-CN" altLang="en-US" dirty="0"/>
              <a:t>（</a:t>
            </a:r>
            <a:r>
              <a:rPr lang="en-US" altLang="zh-CN" dirty="0"/>
              <a:t>PDK</a:t>
            </a:r>
            <a:r>
              <a:rPr lang="zh-CN" altLang="en-US" dirty="0"/>
              <a:t>）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FF0000"/>
                </a:solidFill>
              </a:rPr>
              <a:t>Spectre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原理图级仿真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, which run on schematic level simulations, as well as the </a:t>
            </a:r>
            <a:r>
              <a:rPr lang="en-US" altLang="zh-CN" dirty="0">
                <a:solidFill>
                  <a:srgbClr val="FF0000"/>
                </a:solidFill>
              </a:rPr>
              <a:t>Berkeley Analog Generator (BAG)(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布局寄生仿真</a:t>
            </a:r>
            <a:r>
              <a:rPr lang="en-US" altLang="zh-CN" dirty="0">
                <a:solidFill>
                  <a:srgbClr val="FF0000"/>
                </a:solidFill>
              </a:rPr>
              <a:t>), </a:t>
            </a:r>
            <a:r>
              <a:rPr lang="en-US" altLang="zh-CN" dirty="0"/>
              <a:t>which runs simulations in Cadence with layout </a:t>
            </a:r>
            <a:r>
              <a:rPr lang="en-US" altLang="zh-CN" dirty="0" err="1"/>
              <a:t>parasitics</a:t>
            </a:r>
            <a:r>
              <a:rPr lang="en-US" altLang="zh-CN" dirty="0"/>
              <a:t> automatically.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80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nju</Template>
  <TotalTime>329</TotalTime>
  <Words>1034</Words>
  <Application>Microsoft Office PowerPoint</Application>
  <PresentationFormat>全屏显示(4:3)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黑体</vt:lpstr>
      <vt:lpstr>楷体_GB2312</vt:lpstr>
      <vt:lpstr>Arial</vt:lpstr>
      <vt:lpstr>Calibri</vt:lpstr>
      <vt:lpstr>Wingdings</vt:lpstr>
      <vt:lpstr>Office 主题</vt:lpstr>
      <vt:lpstr>自定义设计方案</vt:lpstr>
      <vt:lpstr>1_自定义设计方案</vt:lpstr>
      <vt:lpstr>2_自定义设计方案</vt:lpstr>
      <vt:lpstr>3_自定义设计方案</vt:lpstr>
      <vt:lpstr>PowerPoint 演示文稿</vt:lpstr>
      <vt:lpstr>AutoCkt</vt:lpstr>
      <vt:lpstr>AutoCkt</vt:lpstr>
      <vt:lpstr>AutoCkt</vt:lpstr>
      <vt:lpstr>The Reinforcement Learning Agent</vt:lpstr>
      <vt:lpstr>The Reinforcement Learning Agent</vt:lpstr>
      <vt:lpstr>The Reinforcement Learning Agent</vt:lpstr>
      <vt:lpstr>The Reinforcement Learning Agent</vt:lpstr>
      <vt:lpstr>Simulation environment</vt:lpstr>
      <vt:lpstr>EXPERIMENTS</vt:lpstr>
      <vt:lpstr>EXPERIMENTS</vt:lpstr>
      <vt:lpstr>EXPERIMENTS</vt:lpstr>
      <vt:lpstr>Summary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Lu Xin</dc:creator>
  <cp:lastModifiedBy>陆 鑫</cp:lastModifiedBy>
  <cp:revision>252</cp:revision>
  <cp:lastPrinted>2013-04-08T12:26:00Z</cp:lastPrinted>
  <dcterms:created xsi:type="dcterms:W3CDTF">2021-01-28T10:51:00Z</dcterms:created>
  <dcterms:modified xsi:type="dcterms:W3CDTF">2021-10-24T12:57:08Z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0A102466F0424CB29D0B53454FEEB8F1</vt:lpwstr>
  </property>
</Properties>
</file>