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9" r:id="rId4"/>
    <p:sldId id="258" r:id="rId5"/>
    <p:sldId id="270" r:id="rId6"/>
    <p:sldId id="259" r:id="rId7"/>
    <p:sldId id="260" r:id="rId8"/>
    <p:sldId id="261" r:id="rId9"/>
    <p:sldId id="263" r:id="rId10"/>
    <p:sldId id="264" r:id="rId11"/>
    <p:sldId id="266" r:id="rId12"/>
    <p:sldId id="272" r:id="rId13"/>
    <p:sldId id="265" r:id="rId14"/>
    <p:sldId id="27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46" d="100"/>
          <a:sy n="46" d="100"/>
        </p:scale>
        <p:origin x="54" y="15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77DD83A-8103-4426-9E6C-5231C1938F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103478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77DD83A-8103-4426-9E6C-5231C1938F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266542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77DD83A-8103-4426-9E6C-5231C1938F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359105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77DD83A-8103-4426-9E6C-5231C1938F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164826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7DD83A-8103-4426-9E6C-5231C1938F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117999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077DD83A-8103-4426-9E6C-5231C1938FE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164742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077DD83A-8103-4426-9E6C-5231C1938FE6}"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48165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77DD83A-8103-4426-9E6C-5231C1938FE6}"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107229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DD83A-8103-4426-9E6C-5231C1938FE6}"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288880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DD83A-8103-4426-9E6C-5231C1938FE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417381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DD83A-8103-4426-9E6C-5231C1938FE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F35B8-116E-45A2-977C-73BA6D75A4D3}" type="slidenum">
              <a:rPr lang="en-US" smtClean="0"/>
              <a:t>‹#›</a:t>
            </a:fld>
            <a:endParaRPr lang="en-US"/>
          </a:p>
        </p:txBody>
      </p:sp>
    </p:spTree>
    <p:extLst>
      <p:ext uri="{BB962C8B-B14F-4D97-AF65-F5344CB8AC3E}">
        <p14:creationId xmlns:p14="http://schemas.microsoft.com/office/powerpoint/2010/main" val="388540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DD83A-8103-4426-9E6C-5231C1938FE6}" type="datetimeFigureOut">
              <a:rPr lang="en-US" smtClean="0"/>
              <a:t>12/4/2016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F35B8-116E-45A2-977C-73BA6D75A4D3}" type="slidenum">
              <a:rPr lang="en-US" smtClean="0"/>
              <a:t>‹#›</a:t>
            </a:fld>
            <a:endParaRPr lang="en-US"/>
          </a:p>
        </p:txBody>
      </p:sp>
    </p:spTree>
    <p:extLst>
      <p:ext uri="{BB962C8B-B14F-4D97-AF65-F5344CB8AC3E}">
        <p14:creationId xmlns:p14="http://schemas.microsoft.com/office/powerpoint/2010/main" val="1971230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748337" y="863720"/>
            <a:ext cx="4090737" cy="3454820"/>
          </a:xfrm>
          <a:prstGeom prst="rect">
            <a:avLst/>
          </a:prstGeom>
        </p:spPr>
      </p:pic>
      <p:sp>
        <p:nvSpPr>
          <p:cNvPr id="5" name="Rectangle 4"/>
          <p:cNvSpPr/>
          <p:nvPr/>
        </p:nvSpPr>
        <p:spPr>
          <a:xfrm>
            <a:off x="1771286" y="1298468"/>
            <a:ext cx="6096000" cy="1292662"/>
          </a:xfrm>
          <a:prstGeom prst="rect">
            <a:avLst/>
          </a:prstGeom>
        </p:spPr>
        <p:txBody>
          <a:bodyPr>
            <a:spAutoFit/>
          </a:bodyPr>
          <a:lstStyle/>
          <a:p>
            <a:endParaRPr lang="en-US" dirty="0">
              <a:solidFill>
                <a:srgbClr val="000000"/>
              </a:solidFill>
            </a:endParaRPr>
          </a:p>
          <a:p>
            <a:r>
              <a:rPr lang="en-US" dirty="0">
                <a:solidFill>
                  <a:srgbClr val="000000"/>
                </a:solidFill>
              </a:rPr>
              <a:t> </a:t>
            </a:r>
            <a:r>
              <a:rPr lang="en-US" sz="6000" b="1" dirty="0">
                <a:solidFill>
                  <a:schemeClr val="tx1">
                    <a:lumMod val="65000"/>
                    <a:lumOff val="35000"/>
                  </a:schemeClr>
                </a:solidFill>
              </a:rPr>
              <a:t>DEGREE PLANER</a:t>
            </a:r>
            <a:endParaRPr lang="en-US" b="1" dirty="0">
              <a:solidFill>
                <a:schemeClr val="tx1">
                  <a:lumMod val="65000"/>
                  <a:lumOff val="35000"/>
                </a:schemeClr>
              </a:solidFill>
            </a:endParaRPr>
          </a:p>
        </p:txBody>
      </p:sp>
      <p:grpSp>
        <p:nvGrpSpPr>
          <p:cNvPr id="6" name="Group 5"/>
          <p:cNvGrpSpPr/>
          <p:nvPr/>
        </p:nvGrpSpPr>
        <p:grpSpPr>
          <a:xfrm>
            <a:off x="753979" y="561474"/>
            <a:ext cx="671011" cy="5546558"/>
            <a:chOff x="0" y="0"/>
            <a:chExt cx="219456" cy="9144000"/>
          </a:xfrm>
          <a:solidFill>
            <a:schemeClr val="tx1">
              <a:lumMod val="65000"/>
              <a:lumOff val="35000"/>
            </a:schemeClr>
          </a:solidFill>
        </p:grpSpPr>
        <p:sp>
          <p:nvSpPr>
            <p:cNvPr id="7" name="Shape 28379"/>
            <p:cNvSpPr/>
            <p:nvPr/>
          </p:nvSpPr>
          <p:spPr>
            <a:xfrm>
              <a:off x="0" y="0"/>
              <a:ext cx="219456" cy="8782812"/>
            </a:xfrm>
            <a:custGeom>
              <a:avLst/>
              <a:gdLst/>
              <a:ahLst/>
              <a:cxnLst/>
              <a:rect l="0" t="0" r="0" b="0"/>
              <a:pathLst>
                <a:path w="219456" h="8782812">
                  <a:moveTo>
                    <a:pt x="0" y="0"/>
                  </a:moveTo>
                  <a:lnTo>
                    <a:pt x="219456" y="0"/>
                  </a:lnTo>
                  <a:lnTo>
                    <a:pt x="219456" y="8782812"/>
                  </a:lnTo>
                  <a:lnTo>
                    <a:pt x="0" y="8782812"/>
                  </a:lnTo>
                  <a:lnTo>
                    <a:pt x="0" y="0"/>
                  </a:lnTo>
                </a:path>
              </a:pathLst>
            </a:custGeom>
            <a:grpFill/>
            <a:ln w="0" cap="flat">
              <a:miter lim="127000"/>
            </a:ln>
          </p:spPr>
          <p:style>
            <a:lnRef idx="0">
              <a:srgbClr val="000000">
                <a:alpha val="0"/>
              </a:srgbClr>
            </a:lnRef>
            <a:fillRef idx="1">
              <a:srgbClr val="ED7D31"/>
            </a:fillRef>
            <a:effectRef idx="0">
              <a:scrgbClr r="0" g="0" b="0"/>
            </a:effectRef>
            <a:fontRef idx="none"/>
          </p:style>
          <p:txBody>
            <a:bodyPr/>
            <a:lstStyle/>
            <a:p>
              <a:endParaRPr lang="en-US"/>
            </a:p>
          </p:txBody>
        </p:sp>
        <p:sp>
          <p:nvSpPr>
            <p:cNvPr id="8" name="Shape 28380"/>
            <p:cNvSpPr/>
            <p:nvPr/>
          </p:nvSpPr>
          <p:spPr>
            <a:xfrm>
              <a:off x="0" y="8915400"/>
              <a:ext cx="219456" cy="228600"/>
            </a:xfrm>
            <a:custGeom>
              <a:avLst/>
              <a:gdLst/>
              <a:ahLst/>
              <a:cxnLst/>
              <a:rect l="0" t="0" r="0" b="0"/>
              <a:pathLst>
                <a:path w="219456" h="228600">
                  <a:moveTo>
                    <a:pt x="0" y="0"/>
                  </a:moveTo>
                  <a:lnTo>
                    <a:pt x="219456" y="0"/>
                  </a:lnTo>
                  <a:lnTo>
                    <a:pt x="219456" y="228600"/>
                  </a:lnTo>
                  <a:lnTo>
                    <a:pt x="0" y="228600"/>
                  </a:lnTo>
                  <a:lnTo>
                    <a:pt x="0" y="0"/>
                  </a:lnTo>
                </a:path>
              </a:pathLst>
            </a:custGeom>
            <a:grpFill/>
            <a:ln w="0" cap="flat">
              <a:miter lim="127000"/>
            </a:ln>
          </p:spPr>
          <p:style>
            <a:lnRef idx="0">
              <a:srgbClr val="000000">
                <a:alpha val="0"/>
              </a:srgbClr>
            </a:lnRef>
            <a:fillRef idx="1">
              <a:srgbClr val="5B9BD5"/>
            </a:fillRef>
            <a:effectRef idx="0">
              <a:scrgbClr r="0" g="0" b="0"/>
            </a:effectRef>
            <a:fontRef idx="none"/>
          </p:style>
          <p:txBody>
            <a:bodyPr/>
            <a:lstStyle/>
            <a:p>
              <a:endParaRPr lang="en-US"/>
            </a:p>
          </p:txBody>
        </p:sp>
      </p:grpSp>
      <p:sp>
        <p:nvSpPr>
          <p:cNvPr id="9" name="TextBox 8"/>
          <p:cNvSpPr txBox="1"/>
          <p:nvPr/>
        </p:nvSpPr>
        <p:spPr>
          <a:xfrm>
            <a:off x="3207396" y="3325176"/>
            <a:ext cx="2262158" cy="400110"/>
          </a:xfrm>
          <a:prstGeom prst="rect">
            <a:avLst/>
          </a:prstGeom>
          <a:noFill/>
        </p:spPr>
        <p:txBody>
          <a:bodyPr wrap="none" rtlCol="0">
            <a:spAutoFit/>
          </a:bodyPr>
          <a:lstStyle/>
          <a:p>
            <a:r>
              <a:rPr lang="en-US" sz="2000" b="1" dirty="0">
                <a:solidFill>
                  <a:schemeClr val="tx1">
                    <a:lumMod val="65000"/>
                    <a:lumOff val="35000"/>
                  </a:schemeClr>
                </a:solidFill>
              </a:rPr>
              <a:t>December 5</a:t>
            </a:r>
            <a:r>
              <a:rPr lang="en-US" sz="2000" b="1" baseline="30000" dirty="0">
                <a:solidFill>
                  <a:schemeClr val="tx1">
                    <a:lumMod val="65000"/>
                    <a:lumOff val="35000"/>
                  </a:schemeClr>
                </a:solidFill>
              </a:rPr>
              <a:t>th</a:t>
            </a:r>
            <a:r>
              <a:rPr lang="en-US" sz="2000" b="1" dirty="0">
                <a:solidFill>
                  <a:schemeClr val="tx1">
                    <a:lumMod val="65000"/>
                    <a:lumOff val="35000"/>
                  </a:schemeClr>
                </a:solidFill>
              </a:rPr>
              <a:t>, 2016</a:t>
            </a:r>
          </a:p>
        </p:txBody>
      </p:sp>
      <p:sp>
        <p:nvSpPr>
          <p:cNvPr id="10" name="TextBox 9"/>
          <p:cNvSpPr txBox="1"/>
          <p:nvPr/>
        </p:nvSpPr>
        <p:spPr>
          <a:xfrm>
            <a:off x="7748337" y="4953001"/>
            <a:ext cx="4293932" cy="1477328"/>
          </a:xfrm>
          <a:prstGeom prst="rect">
            <a:avLst/>
          </a:prstGeom>
          <a:noFill/>
        </p:spPr>
        <p:txBody>
          <a:bodyPr wrap="none" rtlCol="0">
            <a:spAutoFit/>
          </a:bodyPr>
          <a:lstStyle/>
          <a:p>
            <a:r>
              <a:rPr lang="en-US" b="1" dirty="0">
                <a:solidFill>
                  <a:schemeClr val="tx1">
                    <a:lumMod val="65000"/>
                    <a:lumOff val="35000"/>
                  </a:schemeClr>
                </a:solidFill>
              </a:rPr>
              <a:t>System designed by:</a:t>
            </a:r>
            <a:br>
              <a:rPr lang="en-US" b="1" dirty="0">
                <a:solidFill>
                  <a:schemeClr val="tx1">
                    <a:lumMod val="65000"/>
                    <a:lumOff val="35000"/>
                  </a:schemeClr>
                </a:solidFill>
              </a:rPr>
            </a:br>
            <a:endParaRPr lang="en-US" b="1" dirty="0">
              <a:solidFill>
                <a:schemeClr val="tx1">
                  <a:lumMod val="65000"/>
                  <a:lumOff val="35000"/>
                </a:schemeClr>
              </a:solidFill>
            </a:endParaRPr>
          </a:p>
          <a:p>
            <a:r>
              <a:rPr lang="en-US" b="1" dirty="0">
                <a:solidFill>
                  <a:schemeClr val="tx1">
                    <a:lumMod val="65000"/>
                    <a:lumOff val="35000"/>
                  </a:schemeClr>
                </a:solidFill>
              </a:rPr>
              <a:t>RAMON BAUTISTA JR, MIGUEL SANCHEZ, </a:t>
            </a:r>
            <a:br>
              <a:rPr lang="en-US" b="1" dirty="0">
                <a:solidFill>
                  <a:schemeClr val="tx1">
                    <a:lumMod val="65000"/>
                    <a:lumOff val="35000"/>
                  </a:schemeClr>
                </a:solidFill>
              </a:rPr>
            </a:br>
            <a:r>
              <a:rPr lang="en-US" b="1" dirty="0">
                <a:solidFill>
                  <a:schemeClr val="tx1">
                    <a:lumMod val="65000"/>
                    <a:lumOff val="35000"/>
                  </a:schemeClr>
                </a:solidFill>
              </a:rPr>
              <a:t>OMOGBOLABO KUPOLUYI, KEVIN ENARIO, </a:t>
            </a:r>
            <a:br>
              <a:rPr lang="en-US" b="1" dirty="0">
                <a:solidFill>
                  <a:schemeClr val="tx1">
                    <a:lumMod val="65000"/>
                    <a:lumOff val="35000"/>
                  </a:schemeClr>
                </a:solidFill>
              </a:rPr>
            </a:br>
            <a:r>
              <a:rPr lang="en-US" b="1" dirty="0">
                <a:solidFill>
                  <a:schemeClr val="tx1">
                    <a:lumMod val="65000"/>
                    <a:lumOff val="35000"/>
                  </a:schemeClr>
                </a:solidFill>
              </a:rPr>
              <a:t>BABAK ARIAN, LOUIS WAGNER </a:t>
            </a:r>
          </a:p>
        </p:txBody>
      </p:sp>
      <p:sp>
        <p:nvSpPr>
          <p:cNvPr id="11" name="TextBox 10"/>
          <p:cNvSpPr txBox="1"/>
          <p:nvPr/>
        </p:nvSpPr>
        <p:spPr>
          <a:xfrm>
            <a:off x="1424990" y="680984"/>
            <a:ext cx="4044564" cy="400110"/>
          </a:xfrm>
          <a:prstGeom prst="rect">
            <a:avLst/>
          </a:prstGeom>
          <a:noFill/>
        </p:spPr>
        <p:txBody>
          <a:bodyPr wrap="square" rtlCol="0">
            <a:spAutoFit/>
          </a:bodyPr>
          <a:lstStyle/>
          <a:p>
            <a:r>
              <a:rPr lang="en-US" sz="2000" b="1" dirty="0"/>
              <a:t>Team 3</a:t>
            </a:r>
          </a:p>
        </p:txBody>
      </p:sp>
    </p:spTree>
    <p:extLst>
      <p:ext uri="{BB962C8B-B14F-4D97-AF65-F5344CB8AC3E}">
        <p14:creationId xmlns:p14="http://schemas.microsoft.com/office/powerpoint/2010/main" val="316881629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7687221" y="2012865"/>
            <a:ext cx="4049584" cy="41640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9" name="Title 1"/>
          <p:cNvSpPr>
            <a:spLocks noGrp="1"/>
          </p:cNvSpPr>
          <p:nvPr>
            <p:ph type="title"/>
          </p:nvPr>
        </p:nvSpPr>
        <p:spPr>
          <a:xfrm>
            <a:off x="838200" y="365125"/>
            <a:ext cx="10515600" cy="1325563"/>
          </a:xfrm>
        </p:spPr>
        <p:txBody>
          <a:bodyPr>
            <a:normAutofit/>
          </a:bodyPr>
          <a:lstStyle/>
          <a:p>
            <a:r>
              <a:rPr lang="en-US" dirty="0"/>
              <a:t>Grade</a:t>
            </a:r>
          </a:p>
        </p:txBody>
      </p:sp>
      <p:sp>
        <p:nvSpPr>
          <p:cNvPr id="20" name="Content Placeholder 2"/>
          <p:cNvSpPr>
            <a:spLocks noGrp="1"/>
          </p:cNvSpPr>
          <p:nvPr>
            <p:ph idx="1"/>
          </p:nvPr>
        </p:nvSpPr>
        <p:spPr>
          <a:xfrm>
            <a:off x="225387" y="2012865"/>
            <a:ext cx="4435086" cy="4678880"/>
          </a:xfrm>
        </p:spPr>
        <p:txBody>
          <a:bodyPr anchor="ctr">
            <a:norm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Grade component is responsible for getting grades at the end of a semester and stores in the course component. The component will get the course ID and professor’s name. After the component will get grades from the Database based on the course ID and professor’s name. The GPA will be calculated and the component will return to the course.</a:t>
            </a:r>
          </a:p>
        </p:txBody>
      </p:sp>
    </p:spTree>
    <p:extLst>
      <p:ext uri="{BB962C8B-B14F-4D97-AF65-F5344CB8AC3E}">
        <p14:creationId xmlns:p14="http://schemas.microsoft.com/office/powerpoint/2010/main" val="13804842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heel(1)">
                                      <p:cBhvr>
                                        <p:cTn id="10" dur="2000"/>
                                        <p:tgtEl>
                                          <p:spTgt spid="37"/>
                                        </p:tgtEl>
                                      </p:cBhvr>
                                    </p:animEffect>
                                  </p:childTnLst>
                                </p:cTn>
                              </p:par>
                              <p:par>
                                <p:cTn id="11" presetID="21"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2000"/>
                                        <p:tgtEl>
                                          <p:spTgt spid="1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heel(1)">
                                      <p:cBhvr>
                                        <p:cTn id="19"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9" grpId="0"/>
      <p:bldP spid="2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7563721" y="2236641"/>
            <a:ext cx="4296585" cy="371654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9" name="Title 1"/>
          <p:cNvSpPr>
            <a:spLocks noGrp="1"/>
          </p:cNvSpPr>
          <p:nvPr>
            <p:ph type="title"/>
          </p:nvPr>
        </p:nvSpPr>
        <p:spPr>
          <a:xfrm>
            <a:off x="838200" y="365125"/>
            <a:ext cx="10515600" cy="1325563"/>
          </a:xfrm>
        </p:spPr>
        <p:txBody>
          <a:bodyPr>
            <a:normAutofit/>
          </a:bodyPr>
          <a:lstStyle/>
          <a:p>
            <a:r>
              <a:rPr lang="en-US" dirty="0"/>
              <a:t>Survey</a:t>
            </a:r>
          </a:p>
        </p:txBody>
      </p:sp>
      <p:sp>
        <p:nvSpPr>
          <p:cNvPr id="20" name="Content Placeholder 2"/>
          <p:cNvSpPr>
            <a:spLocks noGrp="1"/>
          </p:cNvSpPr>
          <p:nvPr>
            <p:ph idx="1"/>
          </p:nvPr>
        </p:nvSpPr>
        <p:spPr>
          <a:xfrm>
            <a:off x="299501" y="2012864"/>
            <a:ext cx="4484471" cy="4616536"/>
          </a:xfrm>
        </p:spPr>
        <p:txBody>
          <a:bodyPr anchor="ctr">
            <a:normAutofit fontScale="92500" lnSpcReduction="20000"/>
          </a:bodyPr>
          <a:lstStyle/>
          <a:p>
            <a:pPr>
              <a:lnSpc>
                <a:spcPct val="160000"/>
              </a:lnSpc>
            </a:pPr>
            <a:r>
              <a:rPr lang="en-US" sz="2000" dirty="0">
                <a:solidFill>
                  <a:schemeClr val="bg1"/>
                </a:solidFill>
                <a:latin typeface="Times New Roman" panose="02020603050405020304" pitchFamily="18" charset="0"/>
                <a:cs typeface="Times New Roman" panose="02020603050405020304" pitchFamily="18" charset="0"/>
              </a:rPr>
              <a:t>Survey component is responsible for collecting data for a class from students to present to future students who may take the class later. The user is prompted to take the survey for their course. The survey pulls information on the student’s major and their Professor’s name. The survey displays the questions and the user answers the questions which then get saved into a hash table where the results are stored.</a:t>
            </a:r>
          </a:p>
        </p:txBody>
      </p:sp>
    </p:spTree>
    <p:extLst>
      <p:ext uri="{BB962C8B-B14F-4D97-AF65-F5344CB8AC3E}">
        <p14:creationId xmlns:p14="http://schemas.microsoft.com/office/powerpoint/2010/main" val="33691688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heel(1)">
                                      <p:cBhvr>
                                        <p:cTn id="7" dur="2000"/>
                                        <p:tgtEl>
                                          <p:spTgt spid="3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heel(1)">
                                      <p:cBhvr>
                                        <p:cTn id="10" dur="2000"/>
                                        <p:tgtEl>
                                          <p:spTgt spid="40"/>
                                        </p:tgtEl>
                                      </p:cBhvr>
                                    </p:animEffect>
                                  </p:childTnLst>
                                </p:cTn>
                              </p:par>
                              <p:par>
                                <p:cTn id="11" presetID="21" presetClass="entr" presetSubtype="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2000"/>
                                        <p:tgtEl>
                                          <p:spTgt spid="1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heel(1)">
                                      <p:cBhvr>
                                        <p:cTn id="19"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19" grpId="0"/>
      <p:bldP spid="2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6" y="2380961"/>
            <a:ext cx="10515600" cy="1325563"/>
          </a:xfrm>
        </p:spPr>
        <p:txBody>
          <a:bodyPr/>
          <a:lstStyle/>
          <a:p>
            <a:pPr algn="ctr"/>
            <a:r>
              <a:rPr lang="en-US" b="1" dirty="0"/>
              <a:t>User Interface Design &amp; Rules </a:t>
            </a:r>
            <a:endParaRPr lang="en-US" dirty="0"/>
          </a:p>
        </p:txBody>
      </p:sp>
    </p:spTree>
    <p:extLst>
      <p:ext uri="{BB962C8B-B14F-4D97-AF65-F5344CB8AC3E}">
        <p14:creationId xmlns:p14="http://schemas.microsoft.com/office/powerpoint/2010/main" val="233052533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946" y="0"/>
            <a:ext cx="11658599" cy="6546273"/>
          </a:xfrm>
          <a:prstGeom prst="rect">
            <a:avLst/>
          </a:prstGeom>
        </p:spPr>
        <p:txBody>
          <a:bodyPr wrap="square">
            <a:spAutoFit/>
          </a:bodyPr>
          <a:lstStyle/>
          <a:p>
            <a:pPr algn="ctr">
              <a:lnSpc>
                <a:spcPct val="150000"/>
              </a:lnSpc>
            </a:pPr>
            <a:r>
              <a:rPr lang="en-US" sz="2800" b="1" dirty="0"/>
              <a:t>User Interface Design rules </a:t>
            </a:r>
          </a:p>
          <a:p>
            <a:pPr>
              <a:lnSpc>
                <a:spcPct val="150000"/>
              </a:lnSpc>
            </a:pPr>
            <a:r>
              <a:rPr lang="en-US" sz="2800" b="1" dirty="0"/>
              <a:t>The following rules for Degree Planner was drafted from </a:t>
            </a:r>
            <a:r>
              <a:rPr lang="en-US" sz="2800" b="1" dirty="0" err="1"/>
              <a:t>Shneiderman’s</a:t>
            </a:r>
            <a:r>
              <a:rPr lang="en-US" sz="2800" b="1" dirty="0"/>
              <a:t> “Eight Golden Rules of Interface Design”. </a:t>
            </a:r>
          </a:p>
          <a:p>
            <a:pPr>
              <a:lnSpc>
                <a:spcPct val="150000"/>
              </a:lnSpc>
            </a:pPr>
            <a:r>
              <a:rPr lang="en-US" sz="2800" b="1" dirty="0"/>
              <a:t>1. Offer informative feedback. </a:t>
            </a:r>
          </a:p>
          <a:p>
            <a:pPr>
              <a:lnSpc>
                <a:spcPct val="150000"/>
              </a:lnSpc>
            </a:pPr>
            <a:r>
              <a:rPr lang="en-US" sz="2800" b="1" dirty="0"/>
              <a:t>2.Design dialog to yield closure. </a:t>
            </a:r>
          </a:p>
          <a:p>
            <a:pPr>
              <a:lnSpc>
                <a:spcPct val="150000"/>
              </a:lnSpc>
            </a:pPr>
            <a:r>
              <a:rPr lang="en-US" sz="2800" b="1" dirty="0"/>
              <a:t>3. Permit easy reversal of actions. </a:t>
            </a:r>
          </a:p>
          <a:p>
            <a:pPr>
              <a:lnSpc>
                <a:spcPct val="150000"/>
              </a:lnSpc>
            </a:pPr>
            <a:r>
              <a:rPr lang="en-US" sz="2800" b="1" dirty="0"/>
              <a:t>4. Offer simple error handling</a:t>
            </a:r>
          </a:p>
          <a:p>
            <a:pPr>
              <a:lnSpc>
                <a:spcPct val="150000"/>
              </a:lnSpc>
            </a:pPr>
            <a:r>
              <a:rPr lang="en-US" sz="2800" b="1" dirty="0"/>
              <a:t>5. Support internal locus of control. </a:t>
            </a:r>
          </a:p>
          <a:p>
            <a:pPr>
              <a:lnSpc>
                <a:spcPct val="150000"/>
              </a:lnSpc>
            </a:pPr>
            <a:r>
              <a:rPr lang="en-US" sz="2800" b="1" dirty="0"/>
              <a:t>6. Strive for consistency. </a:t>
            </a:r>
            <a:br>
              <a:rPr lang="en-US" sz="2800" b="1" dirty="0"/>
            </a:br>
            <a:r>
              <a:rPr lang="en-US" sz="2800" b="1" dirty="0"/>
              <a:t>7. Reduce short-term memory load</a:t>
            </a:r>
          </a:p>
        </p:txBody>
      </p:sp>
    </p:spTree>
    <p:extLst>
      <p:ext uri="{BB962C8B-B14F-4D97-AF65-F5344CB8AC3E}">
        <p14:creationId xmlns:p14="http://schemas.microsoft.com/office/powerpoint/2010/main" val="95360643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2651125"/>
            <a:ext cx="10515600" cy="1325563"/>
          </a:xfrm>
        </p:spPr>
        <p:txBody>
          <a:bodyPr/>
          <a:lstStyle/>
          <a:p>
            <a:pPr algn="ctr"/>
            <a:r>
              <a:rPr lang="en-US" b="1" dirty="0"/>
              <a:t>Demo &amp; Test Plan</a:t>
            </a:r>
          </a:p>
        </p:txBody>
      </p:sp>
    </p:spTree>
    <p:extLst>
      <p:ext uri="{BB962C8B-B14F-4D97-AF65-F5344CB8AC3E}">
        <p14:creationId xmlns:p14="http://schemas.microsoft.com/office/powerpoint/2010/main" val="340008996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6994" y="2988117"/>
            <a:ext cx="58446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for your Time</a:t>
            </a:r>
          </a:p>
        </p:txBody>
      </p:sp>
    </p:spTree>
    <p:extLst>
      <p:ext uri="{BB962C8B-B14F-4D97-AF65-F5344CB8AC3E}">
        <p14:creationId xmlns:p14="http://schemas.microsoft.com/office/powerpoint/2010/main" val="208525505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anim calcmode="lin" valueType="num">
                                      <p:cBhvr>
                                        <p:cTn id="8"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6">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42999" y="727363"/>
            <a:ext cx="7435049" cy="4448013"/>
          </a:xfrm>
          <a:prstGeom prst="rect">
            <a:avLst/>
          </a:prstGeom>
          <a:noFill/>
        </p:spPr>
        <p:txBody>
          <a:bodyPr wrap="none" rtlCol="0">
            <a:spAutoFit/>
          </a:bodyPr>
          <a:lstStyle/>
          <a:p>
            <a:pPr marL="285750" lvl="0" indent="-285750">
              <a:lnSpc>
                <a:spcPct val="150000"/>
              </a:lnSpc>
              <a:buFont typeface="Arial" panose="020B0604020202020204" pitchFamily="34" charset="0"/>
              <a:buChar char="•"/>
            </a:pPr>
            <a:r>
              <a:rPr lang="en-US" sz="3200" dirty="0"/>
              <a:t>Introduction</a:t>
            </a:r>
          </a:p>
          <a:p>
            <a:pPr marL="285750" lvl="0" indent="-285750">
              <a:lnSpc>
                <a:spcPct val="150000"/>
              </a:lnSpc>
              <a:buFont typeface="Arial" panose="020B0604020202020204" pitchFamily="34" charset="0"/>
              <a:buChar char="•"/>
            </a:pPr>
            <a:r>
              <a:rPr lang="en-US" sz="3200" dirty="0"/>
              <a:t>Scope of Software</a:t>
            </a:r>
          </a:p>
          <a:p>
            <a:pPr marL="285750" lvl="0" indent="-285750">
              <a:lnSpc>
                <a:spcPct val="150000"/>
              </a:lnSpc>
              <a:buFont typeface="Arial" panose="020B0604020202020204" pitchFamily="34" charset="0"/>
              <a:buChar char="•"/>
            </a:pPr>
            <a:r>
              <a:rPr lang="en-US" sz="3200" dirty="0"/>
              <a:t>Software context</a:t>
            </a:r>
          </a:p>
          <a:p>
            <a:pPr marL="285750" lvl="0" indent="-285750">
              <a:lnSpc>
                <a:spcPct val="150000"/>
              </a:lnSpc>
              <a:buFont typeface="Arial" panose="020B0604020202020204" pitchFamily="34" charset="0"/>
              <a:buChar char="•"/>
            </a:pPr>
            <a:r>
              <a:rPr lang="en-US" sz="3200" dirty="0"/>
              <a:t>Architectural and component-level design</a:t>
            </a:r>
          </a:p>
          <a:p>
            <a:pPr marL="285750" lvl="0" indent="-285750">
              <a:lnSpc>
                <a:spcPct val="150000"/>
              </a:lnSpc>
              <a:buFont typeface="Arial" panose="020B0604020202020204" pitchFamily="34" charset="0"/>
              <a:buChar char="•"/>
            </a:pPr>
            <a:r>
              <a:rPr lang="en-US" sz="3200" dirty="0"/>
              <a:t>Demo &amp; Test Plan</a:t>
            </a:r>
          </a:p>
          <a:p>
            <a:pPr marL="285750" lvl="0" indent="-285750">
              <a:lnSpc>
                <a:spcPct val="150000"/>
              </a:lnSpc>
              <a:buFont typeface="Arial" panose="020B0604020202020204" pitchFamily="34" charset="0"/>
              <a:buChar char="•"/>
            </a:pPr>
            <a:r>
              <a:rPr lang="en-US" sz="3200" dirty="0"/>
              <a:t>Major Constraints</a:t>
            </a:r>
          </a:p>
        </p:txBody>
      </p:sp>
    </p:spTree>
    <p:extLst>
      <p:ext uri="{BB962C8B-B14F-4D97-AF65-F5344CB8AC3E}">
        <p14:creationId xmlns:p14="http://schemas.microsoft.com/office/powerpoint/2010/main" val="13991615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9811" y="3098264"/>
            <a:ext cx="8823158" cy="2251065"/>
          </a:xfrm>
          <a:prstGeom prst="rect">
            <a:avLst/>
          </a:prstGeom>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Provide students with the proper resources to give them a better chance to graduate within the four year expected time</a:t>
            </a:r>
          </a:p>
          <a:p>
            <a:pPr marL="342900" marR="0" lvl="0" indent="-342900">
              <a:lnSpc>
                <a:spcPct val="150000"/>
              </a:lnSpc>
              <a:spcBef>
                <a:spcPts val="0"/>
              </a:spcBef>
              <a:spcAft>
                <a:spcPts val="80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Help students choose their classes from semester to semester depending on their major</a:t>
            </a:r>
          </a:p>
        </p:txBody>
      </p:sp>
      <p:sp>
        <p:nvSpPr>
          <p:cNvPr id="3" name="TextBox 2"/>
          <p:cNvSpPr txBox="1"/>
          <p:nvPr/>
        </p:nvSpPr>
        <p:spPr>
          <a:xfrm>
            <a:off x="689811" y="927205"/>
            <a:ext cx="11036968" cy="2610843"/>
          </a:xfrm>
          <a:prstGeom prst="rect">
            <a:avLst/>
          </a:prstGeom>
          <a:noFill/>
        </p:spPr>
        <p:txBody>
          <a:bodyPr wrap="square" rtlCol="0">
            <a:spAutoFit/>
          </a:bodyPr>
          <a:lstStyle/>
          <a:p>
            <a:pPr>
              <a:lnSpc>
                <a:spcPct val="150000"/>
              </a:lnSpc>
            </a:pPr>
            <a:r>
              <a:rPr lang="en-US" sz="2800" dirty="0">
                <a:latin typeface="Calibri" panose="020F0502020204030204" pitchFamily="34" charset="0"/>
                <a:ea typeface="Calibri" panose="020F0502020204030204" pitchFamily="34" charset="0"/>
                <a:cs typeface="Times New Roman" panose="02020603050405020304" pitchFamily="18" charset="0"/>
              </a:rPr>
              <a:t>Degree Planner is a Software System that will resolve issues that prevent students from graduating in a timely manner at California State Universities.</a:t>
            </a:r>
          </a:p>
          <a:p>
            <a:pPr>
              <a:lnSpc>
                <a:spcPct val="150000"/>
              </a:lnSpc>
            </a:pPr>
            <a:endParaRPr lang="en-US" sz="2800" dirty="0"/>
          </a:p>
        </p:txBody>
      </p:sp>
    </p:spTree>
    <p:extLst>
      <p:ext uri="{BB962C8B-B14F-4D97-AF65-F5344CB8AC3E}">
        <p14:creationId xmlns:p14="http://schemas.microsoft.com/office/powerpoint/2010/main" val="28990160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0"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2"/>
          <a:stretch>
            <a:fillRect/>
          </a:stretch>
        </p:blipFill>
        <p:spPr>
          <a:xfrm>
            <a:off x="3876707" y="1675227"/>
            <a:ext cx="4438585" cy="4394199"/>
          </a:xfrm>
          <a:prstGeom prst="rect">
            <a:avLst/>
          </a:prstGeom>
        </p:spPr>
      </p:pic>
      <p:sp>
        <p:nvSpPr>
          <p:cNvPr id="25" name="TextBox 24"/>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pPr>
            <a:r>
              <a:rPr lang="en-US" sz="3200" b="1" dirty="0">
                <a:solidFill>
                  <a:schemeClr val="bg1"/>
                </a:solidFill>
                <a:latin typeface="+mj-lt"/>
                <a:ea typeface="+mj-ea"/>
                <a:cs typeface="+mj-cs"/>
              </a:rPr>
              <a:t>Architectural and component-level design </a:t>
            </a:r>
            <a:endParaRPr lang="en-US" sz="3200" dirty="0">
              <a:solidFill>
                <a:schemeClr val="bg1"/>
              </a:solidFill>
              <a:latin typeface="+mj-lt"/>
              <a:ea typeface="+mj-ea"/>
              <a:cs typeface="+mj-cs"/>
            </a:endParaRPr>
          </a:p>
        </p:txBody>
      </p:sp>
    </p:spTree>
    <p:extLst>
      <p:ext uri="{BB962C8B-B14F-4D97-AF65-F5344CB8AC3E}">
        <p14:creationId xmlns:p14="http://schemas.microsoft.com/office/powerpoint/2010/main" val="266969816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2092" y="2930236"/>
            <a:ext cx="7876309" cy="584775"/>
          </a:xfrm>
          <a:prstGeom prst="rect">
            <a:avLst/>
          </a:prstGeom>
        </p:spPr>
        <p:txBody>
          <a:bodyPr wrap="square">
            <a:spAutoFit/>
          </a:bodyPr>
          <a:lstStyle/>
          <a:p>
            <a:pPr algn="ctr"/>
            <a:r>
              <a:rPr lang="en-US" sz="3200" b="1" dirty="0">
                <a:solidFill>
                  <a:srgbClr val="000000"/>
                </a:solidFill>
                <a:latin typeface="Times New Roman" panose="02020603050405020304" pitchFamily="18" charset="0"/>
              </a:rPr>
              <a:t>Component Interface Descriptions </a:t>
            </a:r>
            <a:endParaRPr lang="en-US" sz="3200" dirty="0"/>
          </a:p>
        </p:txBody>
      </p:sp>
    </p:spTree>
    <p:extLst>
      <p:ext uri="{BB962C8B-B14F-4D97-AF65-F5344CB8AC3E}">
        <p14:creationId xmlns:p14="http://schemas.microsoft.com/office/powerpoint/2010/main" val="24989672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2"/>
          <a:srcRect/>
          <a:stretch/>
        </p:blipFill>
        <p:spPr>
          <a:xfrm>
            <a:off x="7900631" y="2012865"/>
            <a:ext cx="3622765" cy="41640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9" name="Title 1"/>
          <p:cNvSpPr>
            <a:spLocks noGrp="1"/>
          </p:cNvSpPr>
          <p:nvPr>
            <p:ph type="title"/>
          </p:nvPr>
        </p:nvSpPr>
        <p:spPr>
          <a:xfrm>
            <a:off x="838200" y="365125"/>
            <a:ext cx="10515600" cy="1325563"/>
          </a:xfrm>
        </p:spPr>
        <p:txBody>
          <a:bodyPr>
            <a:normAutofit/>
          </a:bodyPr>
          <a:lstStyle/>
          <a:p>
            <a:r>
              <a:rPr lang="en-US" dirty="0"/>
              <a:t>Planner</a:t>
            </a:r>
          </a:p>
        </p:txBody>
      </p:sp>
      <p:sp>
        <p:nvSpPr>
          <p:cNvPr id="20" name="Content Placeholder 2"/>
          <p:cNvSpPr>
            <a:spLocks noGrp="1"/>
          </p:cNvSpPr>
          <p:nvPr>
            <p:ph idx="1"/>
          </p:nvPr>
        </p:nvSpPr>
        <p:spPr>
          <a:xfrm>
            <a:off x="315598" y="1777165"/>
            <a:ext cx="4632920" cy="4960519"/>
          </a:xfrm>
        </p:spPr>
        <p:txBody>
          <a:bodyPr anchor="ctr">
            <a:normAutofit fontScale="85000" lnSpcReduction="10000"/>
          </a:bodyPr>
          <a:lstStyle/>
          <a:p>
            <a:pPr>
              <a:lnSpc>
                <a:spcPct val="160000"/>
              </a:lnSpc>
            </a:pPr>
            <a:r>
              <a:rPr lang="en-US" sz="2000" dirty="0">
                <a:solidFill>
                  <a:schemeClr val="bg1"/>
                </a:solidFill>
                <a:latin typeface="Times New Roman" panose="02020603050405020304" pitchFamily="18" charset="0"/>
                <a:cs typeface="Times New Roman" panose="02020603050405020304" pitchFamily="18" charset="0"/>
              </a:rPr>
              <a:t>Planner component is responsible for creating a plan to earn a degree for specified program or major. The user’s filter is applied and a loop is started, while the student isn’t at max units and still wants to add more classes it will continue. Within the loop the user selects a course. The component gets the major from the user and retrieves prerequisites for the course, a message is printed if prerequisites are not met. After the loop ends the component retrieves the survey information and creates an optimized plan for the user. </a:t>
            </a:r>
          </a:p>
        </p:txBody>
      </p:sp>
    </p:spTree>
    <p:extLst>
      <p:ext uri="{BB962C8B-B14F-4D97-AF65-F5344CB8AC3E}">
        <p14:creationId xmlns:p14="http://schemas.microsoft.com/office/powerpoint/2010/main" val="145816331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heel(1)">
                                      <p:cBhvr>
                                        <p:cTn id="10" dur="2000"/>
                                        <p:tgtEl>
                                          <p:spTgt spid="23"/>
                                        </p:tgtEl>
                                      </p:cBhvr>
                                    </p:animEffect>
                                  </p:childTnLst>
                                </p:cTn>
                              </p:par>
                              <p:par>
                                <p:cTn id="11" presetID="21"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heel(1)">
                                      <p:cBhvr>
                                        <p:cTn id="13" dur="2000"/>
                                        <p:tgtEl>
                                          <p:spTgt spid="18"/>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2000"/>
                                        <p:tgtEl>
                                          <p:spTgt spid="1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heel(1)">
                                      <p:cBhvr>
                                        <p:cTn id="19"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19" grpId="0"/>
      <p:bldP spid="2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7791323" y="2012865"/>
            <a:ext cx="3841380" cy="41640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9" name="Title 1"/>
          <p:cNvSpPr>
            <a:spLocks noGrp="1"/>
          </p:cNvSpPr>
          <p:nvPr>
            <p:ph type="title"/>
          </p:nvPr>
        </p:nvSpPr>
        <p:spPr>
          <a:xfrm>
            <a:off x="838200" y="365125"/>
            <a:ext cx="10515600" cy="1325563"/>
          </a:xfrm>
        </p:spPr>
        <p:txBody>
          <a:bodyPr>
            <a:normAutofit/>
          </a:bodyPr>
          <a:lstStyle/>
          <a:p>
            <a:r>
              <a:rPr lang="en-US" dirty="0"/>
              <a:t>Course</a:t>
            </a:r>
          </a:p>
        </p:txBody>
      </p:sp>
      <p:sp>
        <p:nvSpPr>
          <p:cNvPr id="20" name="Content Placeholder 2"/>
          <p:cNvSpPr>
            <a:spLocks noGrp="1"/>
          </p:cNvSpPr>
          <p:nvPr>
            <p:ph idx="1"/>
          </p:nvPr>
        </p:nvSpPr>
        <p:spPr>
          <a:xfrm>
            <a:off x="239049" y="2012865"/>
            <a:ext cx="4317322" cy="4164098"/>
          </a:xfrm>
        </p:spPr>
        <p:txBody>
          <a:bodyPr anchor="ctr">
            <a:normAutofit lnSpcReduction="10000"/>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Course component is responsible for returning a list of available classes for a semester based on the major chosen. The course component also interacts with the survey and grades component to compile extra data for the user such as average grades, professor ratings, estimated workloads.</a:t>
            </a:r>
          </a:p>
        </p:txBody>
      </p:sp>
    </p:spTree>
    <p:extLst>
      <p:ext uri="{BB962C8B-B14F-4D97-AF65-F5344CB8AC3E}">
        <p14:creationId xmlns:p14="http://schemas.microsoft.com/office/powerpoint/2010/main" val="189058813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1)">
                                      <p:cBhvr>
                                        <p:cTn id="10" dur="2000"/>
                                        <p:tgtEl>
                                          <p:spTgt spid="31"/>
                                        </p:tgtEl>
                                      </p:cBhvr>
                                    </p:animEffect>
                                  </p:childTnLst>
                                </p:cTn>
                              </p:par>
                              <p:par>
                                <p:cTn id="11" presetID="21" presetClass="entr" presetSubtype="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2000"/>
                                        <p:tgtEl>
                                          <p:spTgt spid="1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heel(1)">
                                      <p:cBhvr>
                                        <p:cTn id="19"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19" grpId="0"/>
      <p:bldP spid="2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563721" y="2041749"/>
            <a:ext cx="4296585" cy="410633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9" name="Title 1"/>
          <p:cNvSpPr>
            <a:spLocks noGrp="1"/>
          </p:cNvSpPr>
          <p:nvPr>
            <p:ph type="title"/>
          </p:nvPr>
        </p:nvSpPr>
        <p:spPr>
          <a:xfrm>
            <a:off x="838200" y="365125"/>
            <a:ext cx="10515600" cy="1325563"/>
          </a:xfrm>
        </p:spPr>
        <p:txBody>
          <a:bodyPr>
            <a:normAutofit/>
          </a:bodyPr>
          <a:lstStyle/>
          <a:p>
            <a:r>
              <a:rPr lang="en-US" dirty="0"/>
              <a:t>Student</a:t>
            </a:r>
          </a:p>
        </p:txBody>
      </p:sp>
      <p:sp>
        <p:nvSpPr>
          <p:cNvPr id="20" name="Content Placeholder 2"/>
          <p:cNvSpPr>
            <a:spLocks noGrp="1"/>
          </p:cNvSpPr>
          <p:nvPr>
            <p:ph idx="1"/>
          </p:nvPr>
        </p:nvSpPr>
        <p:spPr>
          <a:xfrm>
            <a:off x="299502" y="1983981"/>
            <a:ext cx="4317322" cy="4164098"/>
          </a:xfrm>
        </p:spPr>
        <p:txBody>
          <a:bodyPr anchor="ctr">
            <a:normAutofit fontScale="85000" lnSpcReduction="10000"/>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Student component responsibilities is to allocate student objects to a hash table. The student object itself holds information from the database. The student object is assigned a key value for the student hash table. The student object retrieves information from the database to be stored in the object on the hash table. The information is stored from the student ID number as the key to access the location in the hash table.</a:t>
            </a:r>
          </a:p>
        </p:txBody>
      </p:sp>
    </p:spTree>
    <p:extLst>
      <p:ext uri="{BB962C8B-B14F-4D97-AF65-F5344CB8AC3E}">
        <p14:creationId xmlns:p14="http://schemas.microsoft.com/office/powerpoint/2010/main" val="4928197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1)">
                                      <p:cBhvr>
                                        <p:cTn id="10" dur="2000"/>
                                        <p:tgtEl>
                                          <p:spTgt spid="34"/>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2000"/>
                                        <p:tgtEl>
                                          <p:spTgt spid="1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heel(1)">
                                      <p:cBhvr>
                                        <p:cTn id="19"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19" grpId="0"/>
      <p:bldP spid="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7563721" y="2184900"/>
            <a:ext cx="4296585" cy="38200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9" name="Title 1"/>
          <p:cNvSpPr>
            <a:spLocks noGrp="1"/>
          </p:cNvSpPr>
          <p:nvPr>
            <p:ph type="title"/>
          </p:nvPr>
        </p:nvSpPr>
        <p:spPr>
          <a:xfrm>
            <a:off x="838200" y="365125"/>
            <a:ext cx="10515600" cy="1325563"/>
          </a:xfrm>
        </p:spPr>
        <p:txBody>
          <a:bodyPr>
            <a:normAutofit/>
          </a:bodyPr>
          <a:lstStyle/>
          <a:p>
            <a:r>
              <a:rPr lang="en-US" dirty="0"/>
              <a:t>Major</a:t>
            </a:r>
          </a:p>
        </p:txBody>
      </p:sp>
      <p:sp>
        <p:nvSpPr>
          <p:cNvPr id="20" name="Content Placeholder 2"/>
          <p:cNvSpPr>
            <a:spLocks noGrp="1"/>
          </p:cNvSpPr>
          <p:nvPr>
            <p:ph idx="1"/>
          </p:nvPr>
        </p:nvSpPr>
        <p:spPr>
          <a:xfrm>
            <a:off x="155693" y="1840829"/>
            <a:ext cx="4792825" cy="4726226"/>
          </a:xfrm>
        </p:spPr>
        <p:txBody>
          <a:bodyPr anchor="ctr">
            <a:normAutofit fontScale="85000" lnSpcReduction="10000"/>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The Major component is responsible for selecting the major for the user and storing it within the database. The major component waits for input after displaying the major categories. When the user selects a major category it retrieves the major from the database along with the information of the selected major. Once the user chooses to save the component will display a review page and wait for user to select submit to save the selected major to the database. After the major the user selected is saved to the database a confirmation message is displayed.</a:t>
            </a:r>
          </a:p>
        </p:txBody>
      </p:sp>
    </p:spTree>
    <p:extLst>
      <p:ext uri="{BB962C8B-B14F-4D97-AF65-F5344CB8AC3E}">
        <p14:creationId xmlns:p14="http://schemas.microsoft.com/office/powerpoint/2010/main" val="298351525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heel(1)">
                                      <p:cBhvr>
                                        <p:cTn id="10" dur="2000"/>
                                        <p:tgtEl>
                                          <p:spTgt spid="37"/>
                                        </p:tgtEl>
                                      </p:cBhvr>
                                    </p:animEffect>
                                  </p:childTnLst>
                                </p:cTn>
                              </p:par>
                              <p:par>
                                <p:cTn id="11" presetID="21"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2000"/>
                                        <p:tgtEl>
                                          <p:spTgt spid="1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heel(1)">
                                      <p:cBhvr>
                                        <p:cTn id="19"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9" grpId="0"/>
      <p:bldP spid="2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1509</TotalTime>
  <Words>637</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Planner</vt:lpstr>
      <vt:lpstr>Course</vt:lpstr>
      <vt:lpstr>Student</vt:lpstr>
      <vt:lpstr>Major</vt:lpstr>
      <vt:lpstr>Grade</vt:lpstr>
      <vt:lpstr>Survey</vt:lpstr>
      <vt:lpstr>User Interface Design &amp; Rules </vt:lpstr>
      <vt:lpstr>PowerPoint Presentation</vt:lpstr>
      <vt:lpstr>Demo &amp; Test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Automata</dc:creator>
  <cp:lastModifiedBy>Automata</cp:lastModifiedBy>
  <cp:revision>11</cp:revision>
  <dcterms:created xsi:type="dcterms:W3CDTF">2016-12-04T19:47:12Z</dcterms:created>
  <dcterms:modified xsi:type="dcterms:W3CDTF">2016-12-05T20:56:41Z</dcterms:modified>
</cp:coreProperties>
</file>