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2F3"/>
    <a:srgbClr val="4C376B"/>
    <a:srgbClr val="6A6178"/>
    <a:srgbClr val="78757F"/>
    <a:srgbClr val="ADBB9B"/>
    <a:srgbClr val="BBC7AD"/>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039" autoAdjust="0"/>
    <p:restoredTop sz="94701" autoAdjust="0"/>
  </p:normalViewPr>
  <p:slideViewPr>
    <p:cSldViewPr snapToGrid="0" snapToObjects="1" showGuides="1">
      <p:cViewPr>
        <p:scale>
          <a:sx n="22" d="100"/>
          <a:sy n="22" d="100"/>
        </p:scale>
        <p:origin x="688" y="24"/>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image" Target="../media/image9.png"/><Relationship Id="rId18" Type="http://schemas.openxmlformats.org/officeDocument/2006/relationships/image" Target="../media/image4.wmf"/><Relationship Id="rId3" Type="http://schemas.openxmlformats.org/officeDocument/2006/relationships/vmlDrawing" Target="../drawings/vmlDrawing1.vml"/><Relationship Id="rId7" Type="http://schemas.openxmlformats.org/officeDocument/2006/relationships/oleObject" Target="../embeddings/oleObject2.bin"/><Relationship Id="rId12" Type="http://schemas.openxmlformats.org/officeDocument/2006/relationships/image" Target="../media/image8.png"/><Relationship Id="rId17" Type="http://schemas.openxmlformats.org/officeDocument/2006/relationships/oleObject" Target="../embeddings/oleObject4.bin"/><Relationship Id="rId2" Type="http://schemas.openxmlformats.org/officeDocument/2006/relationships/theme" Target="../theme/theme2.xml"/><Relationship Id="rId16"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1.wmf"/><Relationship Id="rId15" Type="http://schemas.openxmlformats.org/officeDocument/2006/relationships/oleObject" Target="../embeddings/oleObject3.bin"/><Relationship Id="rId10" Type="http://schemas.openxmlformats.org/officeDocument/2006/relationships/image" Target="../media/image6.jpeg"/><Relationship Id="rId4" Type="http://schemas.openxmlformats.org/officeDocument/2006/relationships/oleObject" Target="../embeddings/oleObject1.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wmf"/><Relationship Id="rId18" Type="http://schemas.openxmlformats.org/officeDocument/2006/relationships/image" Target="../media/image6.jpe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2.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60" name="Group 59"/>
          <p:cNvGrpSpPr/>
          <p:nvPr userDrawn="1"/>
        </p:nvGrpSpPr>
        <p:grpSpPr>
          <a:xfrm>
            <a:off x="-122803" y="-102882"/>
            <a:ext cx="44373863" cy="33075071"/>
            <a:chOff x="-109728" y="0"/>
            <a:chExt cx="44267567" cy="32991552"/>
          </a:xfrm>
        </p:grpSpPr>
        <p:sp>
          <p:nvSpPr>
            <p:cNvPr id="64" name="Freeform 63"/>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8"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7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7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148" name="Group 147"/>
          <p:cNvGrpSpPr/>
          <p:nvPr userDrawn="1"/>
        </p:nvGrpSpPr>
        <p:grpSpPr>
          <a:xfrm>
            <a:off x="-11293868" y="-27534"/>
            <a:ext cx="11018865" cy="32918401"/>
            <a:chOff x="-11225189" y="-1"/>
            <a:chExt cx="11018865" cy="32918401"/>
          </a:xfrm>
        </p:grpSpPr>
        <p:sp>
          <p:nvSpPr>
            <p:cNvPr id="149" name="Rectangle 148"/>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50" name="Straight Connector 149"/>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1" name="Picture 150"/>
            <p:cNvPicPr>
              <a:picLocks noChangeAspect="1"/>
            </p:cNvPicPr>
            <p:nvPr userDrawn="1"/>
          </p:nvPicPr>
          <p:blipFill>
            <a:blip r:embed="rId11"/>
            <a:stretch>
              <a:fillRect/>
            </a:stretch>
          </p:blipFill>
          <p:spPr>
            <a:xfrm>
              <a:off x="-10740740" y="10261718"/>
              <a:ext cx="1597666" cy="1201935"/>
            </a:xfrm>
            <a:prstGeom prst="rect">
              <a:avLst/>
            </a:prstGeom>
          </p:spPr>
        </p:pic>
        <p:pic>
          <p:nvPicPr>
            <p:cNvPr id="152" name="Picture 151"/>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153" name="Group 152"/>
            <p:cNvGrpSpPr/>
            <p:nvPr userDrawn="1"/>
          </p:nvGrpSpPr>
          <p:grpSpPr>
            <a:xfrm>
              <a:off x="-9744993" y="23540957"/>
              <a:ext cx="7531182" cy="2120439"/>
              <a:chOff x="-4470427" y="11016658"/>
              <a:chExt cx="3470785" cy="974220"/>
            </a:xfrm>
          </p:grpSpPr>
          <p:grpSp>
            <p:nvGrpSpPr>
              <p:cNvPr id="159" name="Group 158"/>
              <p:cNvGrpSpPr/>
              <p:nvPr userDrawn="1"/>
            </p:nvGrpSpPr>
            <p:grpSpPr>
              <a:xfrm>
                <a:off x="-2783495" y="11060886"/>
                <a:ext cx="624431" cy="893535"/>
                <a:chOff x="-3958697" y="11117435"/>
                <a:chExt cx="779338" cy="1280430"/>
              </a:xfrm>
            </p:grpSpPr>
            <p:pic>
              <p:nvPicPr>
                <p:cNvPr id="165" name="Picture 164"/>
                <p:cNvPicPr>
                  <a:picLocks noChangeAspect="1"/>
                </p:cNvPicPr>
                <p:nvPr userDrawn="1"/>
              </p:nvPicPr>
              <p:blipFill>
                <a:blip r:embed="rId13"/>
                <a:stretch>
                  <a:fillRect/>
                </a:stretch>
              </p:blipFill>
              <p:spPr>
                <a:xfrm>
                  <a:off x="-3948160" y="11117435"/>
                  <a:ext cx="768801" cy="1090857"/>
                </a:xfrm>
                <a:prstGeom prst="rect">
                  <a:avLst/>
                </a:prstGeom>
              </p:spPr>
            </p:pic>
            <p:sp>
              <p:nvSpPr>
                <p:cNvPr id="166" name="TextBox 16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160" name="Group 159"/>
              <p:cNvGrpSpPr/>
              <p:nvPr userDrawn="1"/>
            </p:nvGrpSpPr>
            <p:grpSpPr>
              <a:xfrm>
                <a:off x="-2033159" y="11060889"/>
                <a:ext cx="1033517" cy="893529"/>
                <a:chOff x="-2921738" y="11200127"/>
                <a:chExt cx="1420279" cy="1227904"/>
              </a:xfrm>
            </p:grpSpPr>
            <p:pic>
              <p:nvPicPr>
                <p:cNvPr id="163" name="Picture 162"/>
                <p:cNvPicPr>
                  <a:picLocks noChangeAspect="1"/>
                </p:cNvPicPr>
                <p:nvPr userDrawn="1"/>
              </p:nvPicPr>
              <p:blipFill>
                <a:blip r:embed="rId13"/>
                <a:stretch>
                  <a:fillRect/>
                </a:stretch>
              </p:blipFill>
              <p:spPr>
                <a:xfrm>
                  <a:off x="-2921738" y="11200127"/>
                  <a:ext cx="1420279" cy="1029694"/>
                </a:xfrm>
                <a:prstGeom prst="rect">
                  <a:avLst/>
                </a:prstGeom>
              </p:spPr>
            </p:pic>
            <p:sp>
              <p:nvSpPr>
                <p:cNvPr id="164" name="TextBox 16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161" name="Picture 160"/>
              <p:cNvPicPr>
                <a:picLocks noChangeAspect="1"/>
              </p:cNvPicPr>
              <p:nvPr userDrawn="1"/>
            </p:nvPicPr>
            <p:blipFill>
              <a:blip r:embed="rId14"/>
              <a:stretch>
                <a:fillRect/>
              </a:stretch>
            </p:blipFill>
            <p:spPr>
              <a:xfrm>
                <a:off x="-4470427" y="11016658"/>
                <a:ext cx="1098742" cy="847761"/>
              </a:xfrm>
              <a:prstGeom prst="rect">
                <a:avLst/>
              </a:prstGeom>
            </p:spPr>
          </p:pic>
          <p:sp>
            <p:nvSpPr>
              <p:cNvPr id="162" name="TextBox 16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54" name="Group 153"/>
            <p:cNvGrpSpPr/>
            <p:nvPr userDrawn="1"/>
          </p:nvGrpSpPr>
          <p:grpSpPr>
            <a:xfrm>
              <a:off x="-10398793" y="27751410"/>
              <a:ext cx="9323012" cy="2453251"/>
              <a:chOff x="-4754996" y="12734136"/>
              <a:chExt cx="4296559" cy="1127128"/>
            </a:xfrm>
          </p:grpSpPr>
          <p:graphicFrame>
            <p:nvGraphicFramePr>
              <p:cNvPr id="155" name="Object 154"/>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7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156" name="Object 155"/>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7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157" name="TextBox 15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58" name="TextBox 15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5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62" name="Group 61"/>
          <p:cNvGrpSpPr/>
          <p:nvPr userDrawn="1"/>
        </p:nvGrpSpPr>
        <p:grpSpPr>
          <a:xfrm>
            <a:off x="-122803" y="-102882"/>
            <a:ext cx="44373863" cy="33075071"/>
            <a:chOff x="-109728" y="0"/>
            <a:chExt cx="44267567" cy="32991552"/>
          </a:xfrm>
        </p:grpSpPr>
        <p:sp>
          <p:nvSpPr>
            <p:cNvPr id="63" name="Freeform 62"/>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7"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7" name="Group 106"/>
          <p:cNvGrpSpPr/>
          <p:nvPr userDrawn="1"/>
        </p:nvGrpSpPr>
        <p:grpSpPr>
          <a:xfrm>
            <a:off x="-11225189" y="32851"/>
            <a:ext cx="11018865" cy="32918401"/>
            <a:chOff x="-11225189" y="-1"/>
            <a:chExt cx="11018865" cy="32918401"/>
          </a:xfrm>
        </p:grpSpPr>
        <p:sp>
          <p:nvSpPr>
            <p:cNvPr id="108" name="Rectangle 10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09" name="Straight Connector 10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userDrawn="1"/>
          </p:nvPicPr>
          <p:blipFill>
            <a:blip r:embed="rId4"/>
            <a:stretch>
              <a:fillRect/>
            </a:stretch>
          </p:blipFill>
          <p:spPr>
            <a:xfrm>
              <a:off x="-10740740" y="10261718"/>
              <a:ext cx="1597666" cy="1201935"/>
            </a:xfrm>
            <a:prstGeom prst="rect">
              <a:avLst/>
            </a:prstGeom>
          </p:spPr>
        </p:pic>
        <p:pic>
          <p:nvPicPr>
            <p:cNvPr id="111" name="Picture 11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112" name="Group 111"/>
            <p:cNvGrpSpPr/>
            <p:nvPr userDrawn="1"/>
          </p:nvGrpSpPr>
          <p:grpSpPr>
            <a:xfrm>
              <a:off x="-9744993" y="23540957"/>
              <a:ext cx="7531182" cy="2120439"/>
              <a:chOff x="-4470427" y="11016658"/>
              <a:chExt cx="3470785" cy="974220"/>
            </a:xfrm>
          </p:grpSpPr>
          <p:grpSp>
            <p:nvGrpSpPr>
              <p:cNvPr id="118" name="Group 117"/>
              <p:cNvGrpSpPr/>
              <p:nvPr userDrawn="1"/>
            </p:nvGrpSpPr>
            <p:grpSpPr>
              <a:xfrm>
                <a:off x="-2783495" y="11060886"/>
                <a:ext cx="624431" cy="893535"/>
                <a:chOff x="-3958697" y="11117435"/>
                <a:chExt cx="779338" cy="1280430"/>
              </a:xfrm>
            </p:grpSpPr>
            <p:pic>
              <p:nvPicPr>
                <p:cNvPr id="124" name="Picture 123"/>
                <p:cNvPicPr>
                  <a:picLocks noChangeAspect="1"/>
                </p:cNvPicPr>
                <p:nvPr userDrawn="1"/>
              </p:nvPicPr>
              <p:blipFill>
                <a:blip r:embed="rId6"/>
                <a:stretch>
                  <a:fillRect/>
                </a:stretch>
              </p:blipFill>
              <p:spPr>
                <a:xfrm>
                  <a:off x="-3948160" y="11117435"/>
                  <a:ext cx="768801" cy="1090857"/>
                </a:xfrm>
                <a:prstGeom prst="rect">
                  <a:avLst/>
                </a:prstGeom>
              </p:spPr>
            </p:pic>
            <p:sp>
              <p:nvSpPr>
                <p:cNvPr id="125" name="TextBox 12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119" name="Group 118"/>
              <p:cNvGrpSpPr/>
              <p:nvPr userDrawn="1"/>
            </p:nvGrpSpPr>
            <p:grpSpPr>
              <a:xfrm>
                <a:off x="-2033159" y="11060889"/>
                <a:ext cx="1033517" cy="893529"/>
                <a:chOff x="-2921738" y="11200127"/>
                <a:chExt cx="1420279" cy="1227904"/>
              </a:xfrm>
            </p:grpSpPr>
            <p:pic>
              <p:nvPicPr>
                <p:cNvPr id="122" name="Picture 121"/>
                <p:cNvPicPr>
                  <a:picLocks noChangeAspect="1"/>
                </p:cNvPicPr>
                <p:nvPr userDrawn="1"/>
              </p:nvPicPr>
              <p:blipFill>
                <a:blip r:embed="rId6"/>
                <a:stretch>
                  <a:fillRect/>
                </a:stretch>
              </p:blipFill>
              <p:spPr>
                <a:xfrm>
                  <a:off x="-2921738" y="11200127"/>
                  <a:ext cx="1420279" cy="1029694"/>
                </a:xfrm>
                <a:prstGeom prst="rect">
                  <a:avLst/>
                </a:prstGeom>
              </p:spPr>
            </p:pic>
            <p:sp>
              <p:nvSpPr>
                <p:cNvPr id="123" name="TextBox 12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120" name="Picture 119"/>
              <p:cNvPicPr>
                <a:picLocks noChangeAspect="1"/>
              </p:cNvPicPr>
              <p:nvPr userDrawn="1"/>
            </p:nvPicPr>
            <p:blipFill>
              <a:blip r:embed="rId7"/>
              <a:stretch>
                <a:fillRect/>
              </a:stretch>
            </p:blipFill>
            <p:spPr>
              <a:xfrm>
                <a:off x="-4470427" y="11016658"/>
                <a:ext cx="1098742" cy="847761"/>
              </a:xfrm>
              <a:prstGeom prst="rect">
                <a:avLst/>
              </a:prstGeom>
            </p:spPr>
          </p:pic>
          <p:sp>
            <p:nvSpPr>
              <p:cNvPr id="121" name="TextBox 12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13" name="Group 112"/>
            <p:cNvGrpSpPr/>
            <p:nvPr userDrawn="1"/>
          </p:nvGrpSpPr>
          <p:grpSpPr>
            <a:xfrm>
              <a:off x="-10398793" y="27751410"/>
              <a:ext cx="9323012" cy="2453251"/>
              <a:chOff x="-4754996" y="12734136"/>
              <a:chExt cx="4296559" cy="1127128"/>
            </a:xfrm>
          </p:grpSpPr>
          <p:graphicFrame>
            <p:nvGraphicFramePr>
              <p:cNvPr id="114" name="Object 113"/>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9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115" name="Object 114"/>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9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116" name="TextBox 11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17" name="TextBox 11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126" name="Group 125"/>
          <p:cNvGrpSpPr/>
          <p:nvPr userDrawn="1"/>
        </p:nvGrpSpPr>
        <p:grpSpPr>
          <a:xfrm>
            <a:off x="44157839" y="-22213"/>
            <a:ext cx="11062139" cy="32973465"/>
            <a:chOff x="44157839" y="-55065"/>
            <a:chExt cx="11062139" cy="32973465"/>
          </a:xfrm>
        </p:grpSpPr>
        <p:sp>
          <p:nvSpPr>
            <p:cNvPr id="127" name="Rectangle 12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128" name="Object 127"/>
            <p:cNvGraphicFramePr>
              <a:graphicFrameLocks noChangeAspect="1"/>
            </p:cNvGraphicFramePr>
            <p:nvPr userDrawn="1">
              <p:extLst>
                <p:ext uri="{D42A27DB-BD31-4B8C-83A1-F6EECF244321}">
                  <p14:modId xmlns:p14="http://schemas.microsoft.com/office/powerpoint/2010/main" val="1733497096"/>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9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129" name="Picture 12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130" name="Object 129"/>
            <p:cNvGraphicFramePr>
              <a:graphicFrameLocks noChangeAspect="1"/>
            </p:cNvGraphicFramePr>
            <p:nvPr userDrawn="1">
              <p:extLst>
                <p:ext uri="{D42A27DB-BD31-4B8C-83A1-F6EECF244321}">
                  <p14:modId xmlns:p14="http://schemas.microsoft.com/office/powerpoint/2010/main" val="425452433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9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131" name="Group 130"/>
            <p:cNvGrpSpPr/>
            <p:nvPr userDrawn="1"/>
          </p:nvGrpSpPr>
          <p:grpSpPr>
            <a:xfrm>
              <a:off x="44487207" y="29414560"/>
              <a:ext cx="10354213" cy="1265612"/>
              <a:chOff x="44200453" y="28362386"/>
              <a:chExt cx="9771399" cy="1090622"/>
            </a:xfrm>
          </p:grpSpPr>
          <p:sp>
            <p:nvSpPr>
              <p:cNvPr id="133" name="Rounded Rectangle 13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135" name="TextBox 13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40" name="Group 39"/>
          <p:cNvGrpSpPr/>
          <p:nvPr userDrawn="1"/>
        </p:nvGrpSpPr>
        <p:grpSpPr>
          <a:xfrm>
            <a:off x="-122803" y="-102882"/>
            <a:ext cx="44373863" cy="33075071"/>
            <a:chOff x="-109728" y="0"/>
            <a:chExt cx="44267567" cy="32991552"/>
          </a:xfrm>
        </p:grpSpPr>
        <p:sp>
          <p:nvSpPr>
            <p:cNvPr id="41" name="Freeform 40"/>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45"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hyperlink" Target="https://sites.google.com/site/rickecon/" TargetMode="External"/><Relationship Id="rId2" Type="http://schemas.openxmlformats.org/officeDocument/2006/relationships/image" Target="../media/image11.png"/><Relationship Id="rId16" Type="http://schemas.openxmlformats.org/officeDocument/2006/relationships/hyperlink" Target="mailto:rwevans@uchicago.edu" TargetMode="Externa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hyperlink" Target="https://github.com/SixueLiuMACSS" TargetMode="External"/><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hyperlink" Target="mailto:sixueliu@uchicago.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46076" y="5371778"/>
            <a:ext cx="10048875" cy="1107988"/>
          </a:xfrm>
        </p:spPr>
        <p:txBody>
          <a:bodyPr/>
          <a:lstStyle/>
          <a:p>
            <a:r>
              <a:rPr lang="en-US" sz="6000" dirty="0"/>
              <a:t>INTRODUCTION</a:t>
            </a:r>
          </a:p>
        </p:txBody>
      </p:sp>
      <p:sp>
        <p:nvSpPr>
          <p:cNvPr id="4" name="Text Placeholder 3"/>
          <p:cNvSpPr>
            <a:spLocks noGrp="1"/>
          </p:cNvSpPr>
          <p:nvPr>
            <p:ph type="body" sz="quarter" idx="20"/>
          </p:nvPr>
        </p:nvSpPr>
        <p:spPr>
          <a:xfrm>
            <a:off x="446074" y="14035542"/>
            <a:ext cx="10050462" cy="1107988"/>
          </a:xfrm>
        </p:spPr>
        <p:txBody>
          <a:bodyPr/>
          <a:lstStyle/>
          <a:p>
            <a:r>
              <a:rPr lang="en-US" sz="6000" dirty="0"/>
              <a:t>SITUATION</a:t>
            </a:r>
          </a:p>
        </p:txBody>
      </p:sp>
      <p:sp>
        <p:nvSpPr>
          <p:cNvPr id="6" name="Text Placeholder 5"/>
          <p:cNvSpPr>
            <a:spLocks noGrp="1"/>
          </p:cNvSpPr>
          <p:nvPr>
            <p:ph type="body" sz="quarter" idx="22"/>
          </p:nvPr>
        </p:nvSpPr>
        <p:spPr>
          <a:xfrm>
            <a:off x="11424306" y="5371778"/>
            <a:ext cx="10048875" cy="1107988"/>
          </a:xfrm>
        </p:spPr>
        <p:txBody>
          <a:bodyPr/>
          <a:lstStyle/>
          <a:p>
            <a:r>
              <a:rPr lang="en-US" sz="6000" dirty="0"/>
              <a:t>METHODS</a:t>
            </a:r>
          </a:p>
        </p:txBody>
      </p:sp>
      <p:sp>
        <p:nvSpPr>
          <p:cNvPr id="8" name="Text Placeholder 7"/>
          <p:cNvSpPr>
            <a:spLocks noGrp="1"/>
          </p:cNvSpPr>
          <p:nvPr>
            <p:ph type="body" sz="quarter" idx="24"/>
          </p:nvPr>
        </p:nvSpPr>
        <p:spPr>
          <a:xfrm>
            <a:off x="22457093" y="5371778"/>
            <a:ext cx="10058400" cy="1107988"/>
          </a:xfrm>
        </p:spPr>
        <p:txBody>
          <a:bodyPr/>
          <a:lstStyle/>
          <a:p>
            <a:r>
              <a:rPr lang="en-US" sz="6000" dirty="0"/>
              <a:t>RESULTS</a:t>
            </a:r>
          </a:p>
        </p:txBody>
      </p:sp>
      <p:sp>
        <p:nvSpPr>
          <p:cNvPr id="9" name="Text Placeholder 8"/>
          <p:cNvSpPr>
            <a:spLocks noGrp="1"/>
          </p:cNvSpPr>
          <p:nvPr>
            <p:ph type="body" sz="quarter" idx="25"/>
          </p:nvPr>
        </p:nvSpPr>
        <p:spPr>
          <a:xfrm>
            <a:off x="33390292" y="5371778"/>
            <a:ext cx="10047018" cy="1107988"/>
          </a:xfrm>
        </p:spPr>
        <p:txBody>
          <a:bodyPr/>
          <a:lstStyle/>
          <a:p>
            <a:r>
              <a:rPr lang="en-US" sz="6000" dirty="0"/>
              <a:t>CONCLUSIONS</a:t>
            </a:r>
          </a:p>
        </p:txBody>
      </p:sp>
      <p:sp>
        <p:nvSpPr>
          <p:cNvPr id="11" name="Text Placeholder 10"/>
          <p:cNvSpPr>
            <a:spLocks noGrp="1"/>
          </p:cNvSpPr>
          <p:nvPr>
            <p:ph type="body" sz="quarter" idx="27"/>
          </p:nvPr>
        </p:nvSpPr>
        <p:spPr>
          <a:xfrm>
            <a:off x="33688457" y="17632348"/>
            <a:ext cx="10047018" cy="1107988"/>
          </a:xfrm>
        </p:spPr>
        <p:txBody>
          <a:bodyPr/>
          <a:lstStyle/>
          <a:p>
            <a:r>
              <a:rPr lang="en-US" sz="6000" dirty="0"/>
              <a:t>LIMITATIONS</a:t>
            </a:r>
          </a:p>
        </p:txBody>
      </p:sp>
      <p:sp>
        <p:nvSpPr>
          <p:cNvPr id="13" name="Text Placeholder 12"/>
          <p:cNvSpPr>
            <a:spLocks noGrp="1"/>
          </p:cNvSpPr>
          <p:nvPr>
            <p:ph type="body" sz="quarter" idx="29"/>
          </p:nvPr>
        </p:nvSpPr>
        <p:spPr>
          <a:xfrm>
            <a:off x="33688457" y="26438302"/>
            <a:ext cx="10047018" cy="1107988"/>
          </a:xfrm>
        </p:spPr>
        <p:txBody>
          <a:bodyPr/>
          <a:lstStyle/>
          <a:p>
            <a:r>
              <a:rPr lang="en-US" sz="6000" dirty="0"/>
              <a:t>CONTACT</a:t>
            </a:r>
          </a:p>
        </p:txBody>
      </p:sp>
      <p:sp>
        <p:nvSpPr>
          <p:cNvPr id="16" name="Text Placeholder 15"/>
          <p:cNvSpPr>
            <a:spLocks noGrp="1"/>
          </p:cNvSpPr>
          <p:nvPr>
            <p:ph type="body" sz="quarter" idx="150"/>
          </p:nvPr>
        </p:nvSpPr>
        <p:spPr>
          <a:xfrm>
            <a:off x="5932593" y="3755238"/>
            <a:ext cx="31998968" cy="1280160"/>
          </a:xfrm>
        </p:spPr>
        <p:txBody>
          <a:bodyPr>
            <a:noAutofit/>
          </a:bodyPr>
          <a:lstStyle/>
          <a:p>
            <a:r>
              <a:rPr lang="en-US" sz="8100" b="1" dirty="0"/>
              <a:t>Advisor: Richard W. Evans</a:t>
            </a:r>
          </a:p>
        </p:txBody>
      </p:sp>
      <p:sp>
        <p:nvSpPr>
          <p:cNvPr id="17" name="Text Placeholder 16"/>
          <p:cNvSpPr>
            <a:spLocks noGrp="1"/>
          </p:cNvSpPr>
          <p:nvPr>
            <p:ph type="body" sz="quarter" idx="151"/>
          </p:nvPr>
        </p:nvSpPr>
        <p:spPr>
          <a:xfrm>
            <a:off x="5932592" y="2395193"/>
            <a:ext cx="31998968" cy="1280160"/>
          </a:xfrm>
        </p:spPr>
        <p:txBody>
          <a:bodyPr>
            <a:normAutofit fontScale="92500" lnSpcReduction="10000"/>
          </a:bodyPr>
          <a:lstStyle/>
          <a:p>
            <a:r>
              <a:rPr lang="en-US" b="1" dirty="0" err="1"/>
              <a:t>S</a:t>
            </a:r>
            <a:r>
              <a:rPr lang="en-US" altLang="zh-CN" b="1" dirty="0" err="1"/>
              <a:t>ixue</a:t>
            </a:r>
            <a:r>
              <a:rPr lang="en-US" altLang="zh-CN" b="1" dirty="0"/>
              <a:t> Liu  </a:t>
            </a:r>
            <a:endParaRPr lang="en-US" b="1" dirty="0"/>
          </a:p>
        </p:txBody>
      </p:sp>
      <p:sp>
        <p:nvSpPr>
          <p:cNvPr id="18" name="Text Placeholder 17"/>
          <p:cNvSpPr>
            <a:spLocks noGrp="1"/>
          </p:cNvSpPr>
          <p:nvPr>
            <p:ph type="body" sz="quarter" idx="153"/>
          </p:nvPr>
        </p:nvSpPr>
        <p:spPr>
          <a:xfrm>
            <a:off x="2120861" y="936103"/>
            <a:ext cx="40613434" cy="1637973"/>
          </a:xfrm>
        </p:spPr>
        <p:txBody>
          <a:bodyPr>
            <a:noAutofit/>
          </a:bodyPr>
          <a:lstStyle/>
          <a:p>
            <a:r>
              <a:rPr lang="en-US" sz="8000" dirty="0"/>
              <a:t>Did agricultural collectivization normalize the skewed sex ratio in China?</a:t>
            </a:r>
          </a:p>
        </p:txBody>
      </p:sp>
      <p:sp>
        <p:nvSpPr>
          <p:cNvPr id="19" name="矩形: 圆角 18">
            <a:extLst>
              <a:ext uri="{FF2B5EF4-FFF2-40B4-BE49-F238E27FC236}">
                <a16:creationId xmlns:a16="http://schemas.microsoft.com/office/drawing/2014/main" id="{AE3867E2-48A1-483A-8706-62E4F85B4E25}"/>
              </a:ext>
            </a:extLst>
          </p:cNvPr>
          <p:cNvSpPr/>
          <p:nvPr/>
        </p:nvSpPr>
        <p:spPr>
          <a:xfrm>
            <a:off x="732339" y="6639537"/>
            <a:ext cx="9752397" cy="72362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Placeholder 1"/>
          <p:cNvSpPr>
            <a:spLocks noGrp="1"/>
          </p:cNvSpPr>
          <p:nvPr>
            <p:ph type="body" sz="quarter" idx="10"/>
          </p:nvPr>
        </p:nvSpPr>
        <p:spPr>
          <a:xfrm>
            <a:off x="840126" y="7170666"/>
            <a:ext cx="9298485" cy="6173976"/>
          </a:xfrm>
        </p:spPr>
        <p:txBody>
          <a:bodyPr/>
          <a:lstStyle/>
          <a:p>
            <a:pPr marL="685800" indent="-685800">
              <a:buFont typeface="Arial" panose="020B0604020202020204" pitchFamily="34" charset="0"/>
              <a:buChar char="•"/>
            </a:pPr>
            <a:r>
              <a:rPr lang="en-US" sz="3200" dirty="0"/>
              <a:t>F</a:t>
            </a:r>
            <a:r>
              <a:rPr lang="en-US" altLang="zh-CN" sz="3200" dirty="0"/>
              <a:t>urther explore the fundamental reason of the skewed sex ratio in China </a:t>
            </a:r>
          </a:p>
          <a:p>
            <a:pPr marL="685800" indent="-685800">
              <a:buFont typeface="Arial" panose="020B0604020202020204" pitchFamily="34" charset="0"/>
              <a:buChar char="•"/>
            </a:pPr>
            <a:r>
              <a:rPr lang="en-US" altLang="zh-CN" sz="3200" dirty="0"/>
              <a:t>The seriousness of the gender imbalance problem and the current China’s situation </a:t>
            </a:r>
          </a:p>
          <a:p>
            <a:pPr marL="685800" indent="-685800">
              <a:buFont typeface="Arial" panose="020B0604020202020204" pitchFamily="34" charset="0"/>
              <a:buChar char="•"/>
            </a:pPr>
            <a:r>
              <a:rPr lang="en-US" altLang="zh-CN" sz="3200" dirty="0"/>
              <a:t>A short normalization of gender ratio period and industrialization and agricultural collectivization time</a:t>
            </a:r>
          </a:p>
          <a:p>
            <a:pPr marL="685800" indent="-685800">
              <a:buFont typeface="Arial" panose="020B0604020202020204" pitchFamily="34" charset="0"/>
              <a:buChar char="•"/>
            </a:pPr>
            <a:r>
              <a:rPr lang="en-US" sz="3200" dirty="0"/>
              <a:t>Three main stages in agricultural collectivization: mutual aid group of agricultural production; the primary agricultural production cooperative and the advanced agricultural production cooperative</a:t>
            </a:r>
          </a:p>
        </p:txBody>
      </p:sp>
      <p:sp>
        <p:nvSpPr>
          <p:cNvPr id="20" name="矩形: 圆角 19">
            <a:extLst>
              <a:ext uri="{FF2B5EF4-FFF2-40B4-BE49-F238E27FC236}">
                <a16:creationId xmlns:a16="http://schemas.microsoft.com/office/drawing/2014/main" id="{FD453DE1-E95F-4FF2-8374-9268C18130D6}"/>
              </a:ext>
            </a:extLst>
          </p:cNvPr>
          <p:cNvSpPr/>
          <p:nvPr/>
        </p:nvSpPr>
        <p:spPr>
          <a:xfrm>
            <a:off x="11766816" y="6639537"/>
            <a:ext cx="9752397" cy="105570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20">
            <a:extLst>
              <a:ext uri="{FF2B5EF4-FFF2-40B4-BE49-F238E27FC236}">
                <a16:creationId xmlns:a16="http://schemas.microsoft.com/office/drawing/2014/main" id="{05730B8E-6D9C-499D-B14F-49A4044E2D5D}"/>
              </a:ext>
            </a:extLst>
          </p:cNvPr>
          <p:cNvSpPr/>
          <p:nvPr/>
        </p:nvSpPr>
        <p:spPr>
          <a:xfrm>
            <a:off x="22801293" y="6639537"/>
            <a:ext cx="9752397" cy="258130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828A63AE-9172-4D8A-AAFC-7F00CFC50192}"/>
              </a:ext>
            </a:extLst>
          </p:cNvPr>
          <p:cNvSpPr/>
          <p:nvPr/>
        </p:nvSpPr>
        <p:spPr>
          <a:xfrm>
            <a:off x="33692729" y="6639536"/>
            <a:ext cx="9752397" cy="105104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Placeholder 4"/>
          <p:cNvSpPr>
            <a:spLocks noGrp="1"/>
          </p:cNvSpPr>
          <p:nvPr>
            <p:ph type="body" sz="quarter" idx="21"/>
          </p:nvPr>
        </p:nvSpPr>
        <p:spPr>
          <a:xfrm>
            <a:off x="12067517" y="7220446"/>
            <a:ext cx="8937072" cy="2923855"/>
          </a:xfrm>
        </p:spPr>
        <p:txBody>
          <a:bodyPr/>
          <a:lstStyle/>
          <a:p>
            <a:pPr marL="685800" indent="-685800">
              <a:buFont typeface="Arial" panose="020B0604020202020204" pitchFamily="34" charset="0"/>
              <a:buChar char="•"/>
            </a:pPr>
            <a:r>
              <a:rPr lang="en-US" sz="3200" dirty="0"/>
              <a:t>Among the 46 counties selected, each county started to implement the collectivization in a different time. Therefore, I use a fixed effect model to explore the effects of different stages on the sex ratio at birth</a:t>
            </a:r>
          </a:p>
        </p:txBody>
      </p:sp>
      <p:sp>
        <p:nvSpPr>
          <p:cNvPr id="23" name="Text Placeholder 4">
            <a:extLst>
              <a:ext uri="{FF2B5EF4-FFF2-40B4-BE49-F238E27FC236}">
                <a16:creationId xmlns:a16="http://schemas.microsoft.com/office/drawing/2014/main" id="{3CC81D3D-88C2-4B81-9D43-0AB3BEF8FEE3}"/>
              </a:ext>
            </a:extLst>
          </p:cNvPr>
          <p:cNvSpPr txBox="1">
            <a:spLocks/>
          </p:cNvSpPr>
          <p:nvPr/>
        </p:nvSpPr>
        <p:spPr>
          <a:xfrm>
            <a:off x="23341417" y="7135127"/>
            <a:ext cx="8855087" cy="597699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t>We can see that the presence of advanced agricultural production cooperative has a significant negative impact on gender ratio, regardless of whether or not the control variables are added. </a:t>
            </a:r>
          </a:p>
          <a:p>
            <a:pPr marL="457200" indent="-457200">
              <a:buFont typeface="Arial" panose="020B0604020202020204" pitchFamily="34" charset="0"/>
              <a:buChar char="•"/>
            </a:pPr>
            <a:r>
              <a:rPr lang="en-US" sz="3200" dirty="0"/>
              <a:t>The primary agricultural production cooperative also has some influence; the mutual aid group nearly has no impact. At 95% significant level, the establishment of an advanced agricultural production cooperative can reduce the sex ratio at birth by about three percentage points. </a:t>
            </a:r>
          </a:p>
        </p:txBody>
      </p:sp>
      <p:sp>
        <p:nvSpPr>
          <p:cNvPr id="24" name="Text Placeholder 4">
            <a:extLst>
              <a:ext uri="{FF2B5EF4-FFF2-40B4-BE49-F238E27FC236}">
                <a16:creationId xmlns:a16="http://schemas.microsoft.com/office/drawing/2014/main" id="{81E3C82B-1535-4199-9D30-CC5D47B6A211}"/>
              </a:ext>
            </a:extLst>
          </p:cNvPr>
          <p:cNvSpPr txBox="1">
            <a:spLocks/>
          </p:cNvSpPr>
          <p:nvPr/>
        </p:nvSpPr>
        <p:spPr>
          <a:xfrm>
            <a:off x="34499982" y="7396886"/>
            <a:ext cx="8423968" cy="912863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t>The establishment of advanced agricultural production cooperatives has indeed reduced the gender ratio at birth</a:t>
            </a:r>
          </a:p>
          <a:p>
            <a:pPr marL="457200" indent="-457200">
              <a:buFont typeface="Arial" panose="020B0604020202020204" pitchFamily="34" charset="0"/>
              <a:buChar char="•"/>
            </a:pPr>
            <a:r>
              <a:rPr lang="en-US" sz="3200" dirty="0"/>
              <a:t>The impact of the first two stages of collectivization on the sex ratio at birth is not very significant</a:t>
            </a:r>
          </a:p>
          <a:p>
            <a:pPr marL="457200" indent="-457200">
              <a:buFont typeface="Arial" panose="020B0604020202020204" pitchFamily="34" charset="0"/>
              <a:buChar char="•"/>
            </a:pPr>
            <a:r>
              <a:rPr lang="en-US" sz="3200" dirty="0"/>
              <a:t>Based on my result, the establishment of a high-level agricultural production cooperatives has reduced the sex ratio by about three percentage points</a:t>
            </a:r>
          </a:p>
          <a:p>
            <a:pPr marL="457200" indent="-457200">
              <a:buFont typeface="Arial" panose="020B0604020202020204" pitchFamily="34" charset="0"/>
              <a:buChar char="•"/>
            </a:pPr>
            <a:r>
              <a:rPr lang="en-US" sz="3200" dirty="0"/>
              <a:t>Specifically, the influence results in Shaanxi province are in line with the situation in the whole country. Additionally, the establishment of a senior agricultural production cooperatives has reduced the sex ratio by nearly four percentage, which is higher than the national level. </a:t>
            </a:r>
          </a:p>
        </p:txBody>
      </p:sp>
      <p:sp>
        <p:nvSpPr>
          <p:cNvPr id="25" name="矩形: 圆角 24">
            <a:extLst>
              <a:ext uri="{FF2B5EF4-FFF2-40B4-BE49-F238E27FC236}">
                <a16:creationId xmlns:a16="http://schemas.microsoft.com/office/drawing/2014/main" id="{05F41634-9FC9-4A3B-951F-29FB81042E31}"/>
              </a:ext>
            </a:extLst>
          </p:cNvPr>
          <p:cNvSpPr/>
          <p:nvPr/>
        </p:nvSpPr>
        <p:spPr>
          <a:xfrm>
            <a:off x="732338" y="15463071"/>
            <a:ext cx="9752397" cy="1698951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015CE49-0E57-4FFB-AF48-3A23D2B127B0}"/>
              </a:ext>
            </a:extLst>
          </p:cNvPr>
          <p:cNvSpPr/>
          <p:nvPr/>
        </p:nvSpPr>
        <p:spPr>
          <a:xfrm>
            <a:off x="33835769" y="19300873"/>
            <a:ext cx="9752397" cy="678432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260091A7-1C68-476B-9F56-8F17BFE50F8F}"/>
              </a:ext>
            </a:extLst>
          </p:cNvPr>
          <p:cNvSpPr/>
          <p:nvPr/>
        </p:nvSpPr>
        <p:spPr>
          <a:xfrm>
            <a:off x="33835768" y="27952915"/>
            <a:ext cx="9752397" cy="44996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 Placeholder 3">
            <a:extLst>
              <a:ext uri="{FF2B5EF4-FFF2-40B4-BE49-F238E27FC236}">
                <a16:creationId xmlns:a16="http://schemas.microsoft.com/office/drawing/2014/main" id="{F665A117-69A4-453A-A8E9-4F44F38FC164}"/>
              </a:ext>
            </a:extLst>
          </p:cNvPr>
          <p:cNvSpPr txBox="1">
            <a:spLocks/>
          </p:cNvSpPr>
          <p:nvPr/>
        </p:nvSpPr>
        <p:spPr>
          <a:xfrm>
            <a:off x="11424306" y="17556656"/>
            <a:ext cx="10050462" cy="1107988"/>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dirty="0"/>
              <a:t>DATA</a:t>
            </a:r>
          </a:p>
        </p:txBody>
      </p:sp>
      <p:sp>
        <p:nvSpPr>
          <p:cNvPr id="29" name="Text Placeholder 4">
            <a:extLst>
              <a:ext uri="{FF2B5EF4-FFF2-40B4-BE49-F238E27FC236}">
                <a16:creationId xmlns:a16="http://schemas.microsoft.com/office/drawing/2014/main" id="{E9ACCA6E-582E-46F4-B874-95877CC03FE9}"/>
              </a:ext>
            </a:extLst>
          </p:cNvPr>
          <p:cNvSpPr txBox="1">
            <a:spLocks/>
          </p:cNvSpPr>
          <p:nvPr/>
        </p:nvSpPr>
        <p:spPr>
          <a:xfrm>
            <a:off x="2319346" y="15672946"/>
            <a:ext cx="10048874"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685800" indent="-685800">
              <a:buFont typeface="Arial" panose="020B0604020202020204" pitchFamily="34" charset="0"/>
              <a:buChar char="•"/>
            </a:pPr>
            <a:r>
              <a:rPr lang="en-US" sz="3200" dirty="0"/>
              <a:t>China’s population development:</a:t>
            </a:r>
          </a:p>
        </p:txBody>
      </p:sp>
      <p:sp>
        <p:nvSpPr>
          <p:cNvPr id="30" name="Text Placeholder 4">
            <a:extLst>
              <a:ext uri="{FF2B5EF4-FFF2-40B4-BE49-F238E27FC236}">
                <a16:creationId xmlns:a16="http://schemas.microsoft.com/office/drawing/2014/main" id="{3C2D04D8-D0B9-4F14-BD42-EDC0F0DA2E03}"/>
              </a:ext>
            </a:extLst>
          </p:cNvPr>
          <p:cNvSpPr txBox="1">
            <a:spLocks/>
          </p:cNvSpPr>
          <p:nvPr/>
        </p:nvSpPr>
        <p:spPr>
          <a:xfrm>
            <a:off x="1076900" y="21810245"/>
            <a:ext cx="10048874"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685800" indent="-685800">
              <a:buFont typeface="Arial" panose="020B0604020202020204" pitchFamily="34" charset="0"/>
              <a:buChar char="•"/>
            </a:pPr>
            <a:r>
              <a:rPr lang="en-US" sz="3200" dirty="0"/>
              <a:t>Skewed sex ratio and one-child policy</a:t>
            </a:r>
          </a:p>
        </p:txBody>
      </p:sp>
      <p:pic>
        <p:nvPicPr>
          <p:cNvPr id="36" name="图片 35">
            <a:extLst>
              <a:ext uri="{FF2B5EF4-FFF2-40B4-BE49-F238E27FC236}">
                <a16:creationId xmlns:a16="http://schemas.microsoft.com/office/drawing/2014/main" id="{19F3279B-03AF-4E73-9EE5-45DFA692E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92" y="22875914"/>
            <a:ext cx="4635477" cy="28718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8" name="图片 37">
            <a:extLst>
              <a:ext uri="{FF2B5EF4-FFF2-40B4-BE49-F238E27FC236}">
                <a16:creationId xmlns:a16="http://schemas.microsoft.com/office/drawing/2014/main" id="{6BA1987B-262E-4D05-864A-28D2262C3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413" y="22875912"/>
            <a:ext cx="4635478" cy="28718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9" name="Text Placeholder 4">
            <a:extLst>
              <a:ext uri="{FF2B5EF4-FFF2-40B4-BE49-F238E27FC236}">
                <a16:creationId xmlns:a16="http://schemas.microsoft.com/office/drawing/2014/main" id="{7E55DDFF-C5A9-4E01-9B53-B69815DA87DB}"/>
              </a:ext>
            </a:extLst>
          </p:cNvPr>
          <p:cNvSpPr txBox="1">
            <a:spLocks/>
          </p:cNvSpPr>
          <p:nvPr/>
        </p:nvSpPr>
        <p:spPr>
          <a:xfrm>
            <a:off x="820060" y="26085197"/>
            <a:ext cx="10048874"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685800" indent="-685800">
              <a:buFont typeface="Arial" panose="020B0604020202020204" pitchFamily="34" charset="0"/>
              <a:buChar char="•"/>
            </a:pPr>
            <a:r>
              <a:rPr lang="en-US" sz="3200" dirty="0"/>
              <a:t>The real influence of one-child policy on sex ratio</a:t>
            </a:r>
          </a:p>
        </p:txBody>
      </p:sp>
      <p:pic>
        <p:nvPicPr>
          <p:cNvPr id="41" name="图片 40">
            <a:extLst>
              <a:ext uri="{FF2B5EF4-FFF2-40B4-BE49-F238E27FC236}">
                <a16:creationId xmlns:a16="http://schemas.microsoft.com/office/drawing/2014/main" id="{E221294D-61FA-461B-B8B4-82CA904BC9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968" y="27215889"/>
            <a:ext cx="8731136" cy="45714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mc:AlternateContent xmlns:mc="http://schemas.openxmlformats.org/markup-compatibility/2006" xmlns:a14="http://schemas.microsoft.com/office/drawing/2010/main">
        <mc:Choice Requires="a14">
          <p:sp>
            <p:nvSpPr>
              <p:cNvPr id="44" name="Text Placeholder 4">
                <a:extLst>
                  <a:ext uri="{FF2B5EF4-FFF2-40B4-BE49-F238E27FC236}">
                    <a16:creationId xmlns:a16="http://schemas.microsoft.com/office/drawing/2014/main" id="{76663524-2C05-4977-83AF-8B03DD387119}"/>
                  </a:ext>
                </a:extLst>
              </p:cNvPr>
              <p:cNvSpPr txBox="1">
                <a:spLocks/>
              </p:cNvSpPr>
              <p:nvPr/>
            </p:nvSpPr>
            <p:spPr>
              <a:xfrm>
                <a:off x="12067517" y="10696033"/>
                <a:ext cx="9298703" cy="357518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685800" indent="-685800">
                  <a:buFont typeface="Arial" pitchFamily="34" charset="0"/>
                  <a:buChar char="•"/>
                </a:pPr>
                <a:r>
                  <a:rPr lang="en-US" sz="3200" dirty="0"/>
                  <a:t>In addition, we can visually see the effect of collectivization on gender ratio over time by the mean shift of β obtained by regression equation.</a:t>
                </a:r>
              </a:p>
              <a:p>
                <a:pPr/>
                <a14:m>
                  <m:oMathPara xmlns:m="http://schemas.openxmlformats.org/officeDocument/2006/math">
                    <m:oMathParaPr>
                      <m:jc m:val="centerGroup"/>
                    </m:oMathParaPr>
                    <m:oMath xmlns:m="http://schemas.openxmlformats.org/officeDocument/2006/math">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𝑆𝑅𝐵</m:t>
                          </m:r>
                        </m:e>
                        <m:sub>
                          <m:r>
                            <a:rPr lang="en-US" altLang="zh-CN" sz="2800" i="1">
                              <a:latin typeface="Cambria Math" panose="02040503050406030204" pitchFamily="18" charset="0"/>
                            </a:rPr>
                            <m:t>𝑖𝑡</m:t>
                          </m:r>
                        </m:sub>
                      </m:sSub>
                      <m:r>
                        <a:rPr lang="en-US" altLang="zh-CN" sz="2800" i="1">
                          <a:latin typeface="Cambria Math" panose="02040503050406030204" pitchFamily="18" charset="0"/>
                        </a:rPr>
                        <m:t>=</m:t>
                      </m:r>
                      <m:nary>
                        <m:naryPr>
                          <m:chr m:val="∑"/>
                          <m:limLoc m:val="undOvr"/>
                          <m:supHide m:val="on"/>
                          <m:ctrlPr>
                            <a:rPr lang="zh-CN" altLang="zh-CN" sz="2800" i="1">
                              <a:latin typeface="Cambria Math" panose="02040503050406030204" pitchFamily="18" charset="0"/>
                            </a:rPr>
                          </m:ctrlPr>
                        </m:naryPr>
                        <m:sub>
                          <m:r>
                            <a:rPr lang="en-US" altLang="zh-CN" sz="2800" i="1">
                              <a:latin typeface="Cambria Math" panose="02040503050406030204" pitchFamily="18" charset="0"/>
                            </a:rPr>
                            <m:t>𝑘</m:t>
                          </m:r>
                        </m:sub>
                        <m:sup/>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𝑘</m:t>
                              </m:r>
                            </m:sub>
                          </m:sSub>
                        </m:e>
                      </m:nary>
                      <m:r>
                        <a:rPr lang="en-US" altLang="zh-CN" sz="2800" i="1">
                          <a:latin typeface="Cambria Math" panose="02040503050406030204" pitchFamily="18" charset="0"/>
                        </a:rPr>
                        <m:t>×</m:t>
                      </m:r>
                      <m:r>
                        <a:rPr lang="en-US" altLang="zh-CN" sz="2800" i="1">
                          <a:latin typeface="Cambria Math" panose="02040503050406030204" pitchFamily="18" charset="0"/>
                        </a:rPr>
                        <m:t>𝐼</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𝐶𝑌</m:t>
                              </m:r>
                            </m:e>
                            <m:sub>
                              <m:r>
                                <a:rPr lang="en-US" altLang="zh-CN" sz="2800" i="1">
                                  <a:latin typeface="Cambria Math" panose="02040503050406030204" pitchFamily="18" charset="0"/>
                                </a:rPr>
                                <m:t>𝑖𝑡</m:t>
                              </m:r>
                            </m:sub>
                          </m:sSub>
                          <m:r>
                            <a:rPr lang="en-US" altLang="zh-CN" sz="2800" i="1">
                              <a:latin typeface="Cambria Math" panose="02040503050406030204" pitchFamily="18" charset="0"/>
                            </a:rPr>
                            <m:t>=</m:t>
                          </m:r>
                          <m:r>
                            <a:rPr lang="en-US" altLang="zh-CN" sz="2800" i="1">
                              <a:latin typeface="Cambria Math" panose="02040503050406030204" pitchFamily="18" charset="0"/>
                            </a:rPr>
                            <m:t>𝑘</m:t>
                          </m:r>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𝑦𝑒𝑎𝑟</m:t>
                          </m:r>
                        </m:e>
                        <m:sub>
                          <m:r>
                            <a:rPr lang="en-US" altLang="zh-CN" sz="2800" i="1">
                              <a:latin typeface="Cambria Math" panose="02040503050406030204" pitchFamily="18" charset="0"/>
                            </a:rPr>
                            <m:t>𝑡</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𝑋</m:t>
                          </m:r>
                        </m:e>
                        <m:sub>
                          <m:r>
                            <a:rPr lang="en-US" altLang="zh-CN" sz="2800" i="1">
                              <a:latin typeface="Cambria Math" panose="02040503050406030204" pitchFamily="18" charset="0"/>
                            </a:rPr>
                            <m:t>𝑖𝑡</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𝑖𝑡</m:t>
                          </m:r>
                        </m:sub>
                      </m:sSub>
                    </m:oMath>
                  </m:oMathPara>
                </a14:m>
                <a:endParaRPr lang="zh-CN" altLang="zh-CN" sz="2800" dirty="0"/>
              </a:p>
              <a:p>
                <a:endParaRPr lang="en-US" sz="3200" dirty="0"/>
              </a:p>
            </p:txBody>
          </p:sp>
        </mc:Choice>
        <mc:Fallback xmlns="">
          <p:sp>
            <p:nvSpPr>
              <p:cNvPr id="44" name="Text Placeholder 4">
                <a:extLst>
                  <a:ext uri="{FF2B5EF4-FFF2-40B4-BE49-F238E27FC236}">
                    <a16:creationId xmlns:a16="http://schemas.microsoft.com/office/drawing/2014/main" id="{76663524-2C05-4977-83AF-8B03DD387119}"/>
                  </a:ext>
                </a:extLst>
              </p:cNvPr>
              <p:cNvSpPr txBox="1">
                <a:spLocks noRot="1" noChangeAspect="1" noMove="1" noResize="1" noEditPoints="1" noAdjustHandles="1" noChangeArrowheads="1" noChangeShapeType="1" noTextEdit="1"/>
              </p:cNvSpPr>
              <p:nvPr/>
            </p:nvSpPr>
            <p:spPr>
              <a:xfrm>
                <a:off x="12067517" y="10696033"/>
                <a:ext cx="9298703" cy="3575187"/>
              </a:xfrm>
              <a:prstGeom prst="rect">
                <a:avLst/>
              </a:prstGeom>
              <a:blipFill>
                <a:blip r:embed="rId5"/>
                <a:stretch>
                  <a:fillRect l="-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 Placeholder 4">
                <a:extLst>
                  <a:ext uri="{FF2B5EF4-FFF2-40B4-BE49-F238E27FC236}">
                    <a16:creationId xmlns:a16="http://schemas.microsoft.com/office/drawing/2014/main" id="{F0B375D1-836A-436B-95D0-CF8FE1F4FC76}"/>
                  </a:ext>
                </a:extLst>
              </p:cNvPr>
              <p:cNvSpPr txBox="1">
                <a:spLocks/>
              </p:cNvSpPr>
              <p:nvPr/>
            </p:nvSpPr>
            <p:spPr>
              <a:xfrm>
                <a:off x="12174478" y="9842418"/>
                <a:ext cx="8937072" cy="92330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zh-CN" altLang="zh-CN" sz="3000" i="1">
                              <a:latin typeface="Cambria Math" panose="02040503050406030204" pitchFamily="18" charset="0"/>
                            </a:rPr>
                          </m:ctrlPr>
                        </m:sSubPr>
                        <m:e>
                          <m:r>
                            <a:rPr lang="en-US" altLang="zh-CN" sz="3000" i="1">
                              <a:latin typeface="Cambria Math" panose="02040503050406030204" pitchFamily="18" charset="0"/>
                            </a:rPr>
                            <m:t>𝑆𝑅𝐵</m:t>
                          </m:r>
                        </m:e>
                        <m:sub>
                          <m:r>
                            <a:rPr lang="en-US" altLang="zh-CN" sz="3000" i="1">
                              <a:latin typeface="Cambria Math" panose="02040503050406030204" pitchFamily="18" charset="0"/>
                            </a:rPr>
                            <m:t>𝑖𝑡</m:t>
                          </m:r>
                        </m:sub>
                      </m:sSub>
                      <m:r>
                        <a:rPr lang="en-US" altLang="zh-CN" sz="3000" i="1">
                          <a:latin typeface="Cambria Math" panose="02040503050406030204" pitchFamily="18" charset="0"/>
                        </a:rPr>
                        <m:t>=</m:t>
                      </m:r>
                      <m:r>
                        <a:rPr lang="en-US" altLang="zh-CN" sz="3000" i="1">
                          <a:latin typeface="Cambria Math" panose="02040503050406030204" pitchFamily="18" charset="0"/>
                        </a:rPr>
                        <m:t>𝛽</m:t>
                      </m:r>
                      <m:r>
                        <a:rPr lang="en-US" altLang="zh-CN" sz="3000" i="1">
                          <a:latin typeface="Cambria Math" panose="02040503050406030204" pitchFamily="18" charset="0"/>
                        </a:rPr>
                        <m:t>∙</m:t>
                      </m:r>
                      <m:sSub>
                        <m:sSubPr>
                          <m:ctrlPr>
                            <a:rPr lang="zh-CN" altLang="zh-CN" sz="3000" i="1">
                              <a:latin typeface="Cambria Math" panose="02040503050406030204" pitchFamily="18" charset="0"/>
                            </a:rPr>
                          </m:ctrlPr>
                        </m:sSubPr>
                        <m:e>
                          <m:r>
                            <a:rPr lang="en-US" altLang="zh-CN" sz="3000" i="1">
                              <a:latin typeface="Cambria Math" panose="02040503050406030204" pitchFamily="18" charset="0"/>
                            </a:rPr>
                            <m:t>𝑐𝑜𝑙𝑙𝑒𝑐𝑡</m:t>
                          </m:r>
                        </m:e>
                        <m:sub>
                          <m:r>
                            <a:rPr lang="en-US" altLang="zh-CN" sz="3000" i="1">
                              <a:latin typeface="Cambria Math" panose="02040503050406030204" pitchFamily="18" charset="0"/>
                            </a:rPr>
                            <m:t>𝑖𝑡</m:t>
                          </m:r>
                        </m:sub>
                      </m:sSub>
                      <m:r>
                        <a:rPr lang="en-US" altLang="zh-CN" sz="3000" i="1">
                          <a:latin typeface="Cambria Math" panose="02040503050406030204" pitchFamily="18" charset="0"/>
                        </a:rPr>
                        <m:t>+</m:t>
                      </m:r>
                      <m:sSub>
                        <m:sSubPr>
                          <m:ctrlPr>
                            <a:rPr lang="zh-CN" altLang="zh-CN" sz="3000" i="1">
                              <a:latin typeface="Cambria Math" panose="02040503050406030204" pitchFamily="18" charset="0"/>
                            </a:rPr>
                          </m:ctrlPr>
                        </m:sSubPr>
                        <m:e>
                          <m:r>
                            <a:rPr lang="en-US" altLang="zh-CN" sz="3000" i="1">
                              <a:latin typeface="Cambria Math" panose="02040503050406030204" pitchFamily="18" charset="0"/>
                            </a:rPr>
                            <m:t>𝑦𝑒𝑎𝑟</m:t>
                          </m:r>
                        </m:e>
                        <m:sub>
                          <m:r>
                            <a:rPr lang="en-US" altLang="zh-CN" sz="3000" i="1">
                              <a:latin typeface="Cambria Math" panose="02040503050406030204" pitchFamily="18" charset="0"/>
                            </a:rPr>
                            <m:t>𝑡</m:t>
                          </m:r>
                        </m:sub>
                      </m:sSub>
                      <m:r>
                        <a:rPr lang="en-US" altLang="zh-CN" sz="3000" i="1">
                          <a:latin typeface="Cambria Math" panose="02040503050406030204" pitchFamily="18" charset="0"/>
                        </a:rPr>
                        <m:t>+</m:t>
                      </m:r>
                      <m:sSub>
                        <m:sSubPr>
                          <m:ctrlPr>
                            <a:rPr lang="zh-CN" altLang="zh-CN" sz="3000" i="1">
                              <a:latin typeface="Cambria Math" panose="02040503050406030204" pitchFamily="18" charset="0"/>
                            </a:rPr>
                          </m:ctrlPr>
                        </m:sSubPr>
                        <m:e>
                          <m:r>
                            <a:rPr lang="en-US" altLang="zh-CN" sz="3000" i="1">
                              <a:latin typeface="Cambria Math" panose="02040503050406030204" pitchFamily="18" charset="0"/>
                            </a:rPr>
                            <m:t>𝑑</m:t>
                          </m:r>
                        </m:e>
                        <m:sub>
                          <m:r>
                            <a:rPr lang="en-US" altLang="zh-CN" sz="3000" i="1">
                              <a:latin typeface="Cambria Math" panose="02040503050406030204" pitchFamily="18" charset="0"/>
                            </a:rPr>
                            <m:t>𝑖</m:t>
                          </m:r>
                        </m:sub>
                      </m:sSub>
                      <m:r>
                        <a:rPr lang="en-US" altLang="zh-CN" sz="3000" i="1">
                          <a:latin typeface="Cambria Math" panose="02040503050406030204" pitchFamily="18" charset="0"/>
                        </a:rPr>
                        <m:t>+</m:t>
                      </m:r>
                      <m:sSub>
                        <m:sSubPr>
                          <m:ctrlPr>
                            <a:rPr lang="zh-CN" altLang="zh-CN" sz="3000" i="1">
                              <a:latin typeface="Cambria Math" panose="02040503050406030204" pitchFamily="18" charset="0"/>
                            </a:rPr>
                          </m:ctrlPr>
                        </m:sSubPr>
                        <m:e>
                          <m:r>
                            <a:rPr lang="en-US" altLang="zh-CN" sz="3000" i="1">
                              <a:latin typeface="Cambria Math" panose="02040503050406030204" pitchFamily="18" charset="0"/>
                            </a:rPr>
                            <m:t>𝑋</m:t>
                          </m:r>
                        </m:e>
                        <m:sub>
                          <m:r>
                            <a:rPr lang="en-US" altLang="zh-CN" sz="3000" i="1">
                              <a:latin typeface="Cambria Math" panose="02040503050406030204" pitchFamily="18" charset="0"/>
                            </a:rPr>
                            <m:t>𝑖𝑡</m:t>
                          </m:r>
                        </m:sub>
                      </m:sSub>
                      <m:r>
                        <a:rPr lang="en-US" altLang="zh-CN" sz="3000" i="1">
                          <a:latin typeface="Cambria Math" panose="02040503050406030204" pitchFamily="18" charset="0"/>
                        </a:rPr>
                        <m:t>+</m:t>
                      </m:r>
                      <m:sSub>
                        <m:sSubPr>
                          <m:ctrlPr>
                            <a:rPr lang="zh-CN" altLang="zh-CN" sz="3000" i="1">
                              <a:latin typeface="Cambria Math" panose="02040503050406030204" pitchFamily="18" charset="0"/>
                            </a:rPr>
                          </m:ctrlPr>
                        </m:sSubPr>
                        <m:e>
                          <m:r>
                            <a:rPr lang="en-US" altLang="zh-CN" sz="3000" i="1">
                              <a:latin typeface="Cambria Math" panose="02040503050406030204" pitchFamily="18" charset="0"/>
                            </a:rPr>
                            <m:t>𝜀</m:t>
                          </m:r>
                        </m:e>
                        <m:sub>
                          <m:r>
                            <a:rPr lang="en-US" altLang="zh-CN" sz="3000" i="1">
                              <a:latin typeface="Cambria Math" panose="02040503050406030204" pitchFamily="18" charset="0"/>
                            </a:rPr>
                            <m:t>𝑖𝑡</m:t>
                          </m:r>
                        </m:sub>
                      </m:sSub>
                    </m:oMath>
                  </m:oMathPara>
                </a14:m>
                <a:endParaRPr lang="zh-CN" altLang="zh-CN" sz="3000" dirty="0"/>
              </a:p>
            </p:txBody>
          </p:sp>
        </mc:Choice>
        <mc:Fallback xmlns="">
          <p:sp>
            <p:nvSpPr>
              <p:cNvPr id="45" name="Text Placeholder 4">
                <a:extLst>
                  <a:ext uri="{FF2B5EF4-FFF2-40B4-BE49-F238E27FC236}">
                    <a16:creationId xmlns:a16="http://schemas.microsoft.com/office/drawing/2014/main" id="{F0B375D1-836A-436B-95D0-CF8FE1F4FC76}"/>
                  </a:ext>
                </a:extLst>
              </p:cNvPr>
              <p:cNvSpPr txBox="1">
                <a:spLocks noRot="1" noChangeAspect="1" noMove="1" noResize="1" noEditPoints="1" noAdjustHandles="1" noChangeArrowheads="1" noChangeShapeType="1" noTextEdit="1"/>
              </p:cNvSpPr>
              <p:nvPr/>
            </p:nvSpPr>
            <p:spPr>
              <a:xfrm>
                <a:off x="12174478" y="9842418"/>
                <a:ext cx="8937072" cy="923307"/>
              </a:xfrm>
              <a:prstGeom prst="rect">
                <a:avLst/>
              </a:prstGeom>
              <a:blipFill>
                <a:blip r:embed="rId6"/>
                <a:stretch>
                  <a:fillRect/>
                </a:stretch>
              </a:blipFill>
            </p:spPr>
            <p:txBody>
              <a:bodyPr/>
              <a:lstStyle/>
              <a:p>
                <a:r>
                  <a:rPr lang="zh-CN" altLang="en-US">
                    <a:noFill/>
                  </a:rPr>
                  <a:t> </a:t>
                </a:r>
              </a:p>
            </p:txBody>
          </p:sp>
        </mc:Fallback>
      </mc:AlternateContent>
      <p:pic>
        <p:nvPicPr>
          <p:cNvPr id="46" name="图片 45" descr="C:\Users\Graci\Documents\Tencent Files\1281294724\FileRecv\MobileFile\Image\]TFL}7B6]O)NEXJ40ZG1]`G.png">
            <a:extLst>
              <a:ext uri="{FF2B5EF4-FFF2-40B4-BE49-F238E27FC236}">
                <a16:creationId xmlns:a16="http://schemas.microsoft.com/office/drawing/2014/main" id="{9BC65C1A-1E1B-4D0B-AADF-97EA4E9896A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6433825" y="13689303"/>
            <a:ext cx="4396440" cy="27126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7" name="文本框 46">
            <a:extLst>
              <a:ext uri="{FF2B5EF4-FFF2-40B4-BE49-F238E27FC236}">
                <a16:creationId xmlns:a16="http://schemas.microsoft.com/office/drawing/2014/main" id="{E06651F6-2057-444C-8D2E-0E4F077A4D4F}"/>
              </a:ext>
            </a:extLst>
          </p:cNvPr>
          <p:cNvSpPr txBox="1"/>
          <p:nvPr/>
        </p:nvSpPr>
        <p:spPr>
          <a:xfrm>
            <a:off x="12363872" y="14002587"/>
            <a:ext cx="4058643" cy="1938992"/>
          </a:xfrm>
          <a:prstGeom prst="rect">
            <a:avLst/>
          </a:prstGeom>
          <a:noFill/>
        </p:spPr>
        <p:txBody>
          <a:bodyPr wrap="square" rtlCol="0">
            <a:spAutoFit/>
          </a:bodyPr>
          <a:lstStyle/>
          <a:p>
            <a:pPr marL="457200" indent="-457200">
              <a:buFont typeface="Arial" panose="020B0604020202020204" pitchFamily="34" charset="0"/>
              <a:buChar char="•"/>
            </a:pPr>
            <a:r>
              <a:rPr lang="en-US" altLang="zh-CN" sz="3000" dirty="0">
                <a:solidFill>
                  <a:srgbClr val="4C376B"/>
                </a:solidFill>
                <a:latin typeface="Times New Roman" panose="02020603050405020304" pitchFamily="18" charset="0"/>
                <a:cs typeface="Times New Roman" panose="02020603050405020304" pitchFamily="18" charset="0"/>
              </a:rPr>
              <a:t>Dynamic change of the influence of collectivization on gender ratio</a:t>
            </a:r>
            <a:endParaRPr lang="zh-CN" altLang="en-US" sz="3000" dirty="0">
              <a:solidFill>
                <a:srgbClr val="4C376B"/>
              </a:solidFill>
              <a:latin typeface="Times New Roman" panose="02020603050405020304" pitchFamily="18" charset="0"/>
              <a:cs typeface="Times New Roman" panose="02020603050405020304" pitchFamily="18" charset="0"/>
            </a:endParaRPr>
          </a:p>
        </p:txBody>
      </p:sp>
      <p:sp>
        <p:nvSpPr>
          <p:cNvPr id="48" name="矩形: 圆角 47">
            <a:extLst>
              <a:ext uri="{FF2B5EF4-FFF2-40B4-BE49-F238E27FC236}">
                <a16:creationId xmlns:a16="http://schemas.microsoft.com/office/drawing/2014/main" id="{54CE7D94-4230-48A4-AD82-46D72CAFD88A}"/>
              </a:ext>
            </a:extLst>
          </p:cNvPr>
          <p:cNvSpPr/>
          <p:nvPr/>
        </p:nvSpPr>
        <p:spPr>
          <a:xfrm>
            <a:off x="11766813" y="19071270"/>
            <a:ext cx="9752397" cy="133813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文本框 49">
            <a:extLst>
              <a:ext uri="{FF2B5EF4-FFF2-40B4-BE49-F238E27FC236}">
                <a16:creationId xmlns:a16="http://schemas.microsoft.com/office/drawing/2014/main" id="{EB0BACC6-061D-4951-9A9B-45B2217ADD9A}"/>
              </a:ext>
            </a:extLst>
          </p:cNvPr>
          <p:cNvSpPr txBox="1"/>
          <p:nvPr/>
        </p:nvSpPr>
        <p:spPr>
          <a:xfrm>
            <a:off x="12379424" y="19909345"/>
            <a:ext cx="8527179" cy="1015663"/>
          </a:xfrm>
          <a:prstGeom prst="rect">
            <a:avLst/>
          </a:prstGeom>
          <a:noFill/>
        </p:spPr>
        <p:txBody>
          <a:bodyPr wrap="square" rtlCol="0">
            <a:spAutoFit/>
          </a:bodyPr>
          <a:lstStyle/>
          <a:p>
            <a:pPr marL="457200" indent="-457200">
              <a:buFont typeface="Arial" panose="020B0604020202020204" pitchFamily="34" charset="0"/>
              <a:buChar char="•"/>
            </a:pPr>
            <a:r>
              <a:rPr lang="en-US" altLang="zh-CN" sz="3000" dirty="0">
                <a:solidFill>
                  <a:srgbClr val="4C376B"/>
                </a:solidFill>
                <a:latin typeface="Times New Roman" panose="02020603050405020304" pitchFamily="18" charset="0"/>
                <a:cs typeface="Times New Roman" panose="02020603050405020304" pitchFamily="18" charset="0"/>
              </a:rPr>
              <a:t>General statistical description of collectivization and sex ratio</a:t>
            </a:r>
            <a:endParaRPr lang="zh-CN" altLang="en-US" sz="3000" dirty="0">
              <a:solidFill>
                <a:srgbClr val="4C376B"/>
              </a:solidFill>
              <a:latin typeface="Times New Roman" panose="02020603050405020304" pitchFamily="18" charset="0"/>
              <a:cs typeface="Times New Roman" panose="02020603050405020304" pitchFamily="18" charset="0"/>
            </a:endParaRPr>
          </a:p>
        </p:txBody>
      </p:sp>
      <p:pic>
        <p:nvPicPr>
          <p:cNvPr id="51" name="图片 50" descr="C:\Users\Graci\Documents\Tencent Files\1281294724\FileRecv\MobileFile\Image\E2AIAG)3MWD@L@COXG4BY06.png">
            <a:extLst>
              <a:ext uri="{FF2B5EF4-FFF2-40B4-BE49-F238E27FC236}">
                <a16:creationId xmlns:a16="http://schemas.microsoft.com/office/drawing/2014/main" id="{EC1311BA-0A7B-4461-8512-6921812D329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2379424" y="21166128"/>
            <a:ext cx="3913066" cy="24493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7" name="图片 56" descr="QGNQMVGW4{KS7X1H08(@M{4">
            <a:extLst>
              <a:ext uri="{FF2B5EF4-FFF2-40B4-BE49-F238E27FC236}">
                <a16:creationId xmlns:a16="http://schemas.microsoft.com/office/drawing/2014/main" id="{36EB514C-8822-4004-868B-F027A5609CDB}"/>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789705" y="21166128"/>
            <a:ext cx="4214884" cy="24493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8" name="文本框 57">
            <a:extLst>
              <a:ext uri="{FF2B5EF4-FFF2-40B4-BE49-F238E27FC236}">
                <a16:creationId xmlns:a16="http://schemas.microsoft.com/office/drawing/2014/main" id="{2A46FF8C-D0BA-4350-BBCB-A3D2888EB668}"/>
              </a:ext>
            </a:extLst>
          </p:cNvPr>
          <p:cNvSpPr txBox="1"/>
          <p:nvPr/>
        </p:nvSpPr>
        <p:spPr>
          <a:xfrm>
            <a:off x="12424169" y="23885016"/>
            <a:ext cx="8527179" cy="3785652"/>
          </a:xfrm>
          <a:prstGeom prst="rect">
            <a:avLst/>
          </a:prstGeom>
          <a:noFill/>
        </p:spPr>
        <p:txBody>
          <a:bodyPr wrap="square" rtlCol="0">
            <a:spAutoFit/>
          </a:bodyPr>
          <a:lstStyle/>
          <a:p>
            <a:pPr marL="457200" indent="-457200">
              <a:buFont typeface="Arial" panose="020B0604020202020204" pitchFamily="34" charset="0"/>
              <a:buChar char="•"/>
            </a:pPr>
            <a:r>
              <a:rPr lang="en-US" altLang="zh-CN" sz="3000" dirty="0">
                <a:solidFill>
                  <a:srgbClr val="4C376B"/>
                </a:solidFill>
                <a:latin typeface="Times New Roman" panose="02020603050405020304" pitchFamily="18" charset="0"/>
                <a:cs typeface="Times New Roman" panose="02020603050405020304" pitchFamily="18" charset="0"/>
              </a:rPr>
              <a:t>The main data source is from China Gazetteer Project. This database collects the China’s development in population, education, and agriculture of nearly 2000 counties from 1949 to 1990. At present, the project has initially established a database covering 2,000 counties and cities for 65 years and a total of more than 120 variables.</a:t>
            </a:r>
          </a:p>
        </p:txBody>
      </p:sp>
      <p:sp>
        <p:nvSpPr>
          <p:cNvPr id="60" name="文本框 59">
            <a:extLst>
              <a:ext uri="{FF2B5EF4-FFF2-40B4-BE49-F238E27FC236}">
                <a16:creationId xmlns:a16="http://schemas.microsoft.com/office/drawing/2014/main" id="{505FF9D1-F701-4A03-BDDD-C06303A8E206}"/>
              </a:ext>
            </a:extLst>
          </p:cNvPr>
          <p:cNvSpPr txBox="1"/>
          <p:nvPr/>
        </p:nvSpPr>
        <p:spPr>
          <a:xfrm>
            <a:off x="12363872" y="27778741"/>
            <a:ext cx="8527179" cy="553998"/>
          </a:xfrm>
          <a:prstGeom prst="rect">
            <a:avLst/>
          </a:prstGeom>
          <a:noFill/>
        </p:spPr>
        <p:txBody>
          <a:bodyPr wrap="square" rtlCol="0">
            <a:spAutoFit/>
          </a:bodyPr>
          <a:lstStyle/>
          <a:p>
            <a:pPr marL="457200" indent="-457200">
              <a:buFont typeface="Arial" panose="020B0604020202020204" pitchFamily="34" charset="0"/>
              <a:buChar char="•"/>
            </a:pPr>
            <a:r>
              <a:rPr lang="en-US" altLang="zh-CN" sz="3000" dirty="0">
                <a:solidFill>
                  <a:srgbClr val="4C376B"/>
                </a:solidFill>
                <a:latin typeface="Times New Roman" panose="02020603050405020304" pitchFamily="18" charset="0"/>
                <a:cs typeface="Times New Roman" panose="02020603050405020304" pitchFamily="18" charset="0"/>
              </a:rPr>
              <a:t>Male and female population change charts </a:t>
            </a:r>
            <a:endParaRPr lang="zh-CN" altLang="en-US" sz="3000" dirty="0">
              <a:solidFill>
                <a:srgbClr val="4C376B"/>
              </a:solidFill>
              <a:latin typeface="Times New Roman" panose="02020603050405020304" pitchFamily="18" charset="0"/>
              <a:cs typeface="Times New Roman" panose="02020603050405020304" pitchFamily="18" charset="0"/>
            </a:endParaRPr>
          </a:p>
        </p:txBody>
      </p:sp>
      <p:pic>
        <p:nvPicPr>
          <p:cNvPr id="62" name="图片 61">
            <a:extLst>
              <a:ext uri="{FF2B5EF4-FFF2-40B4-BE49-F238E27FC236}">
                <a16:creationId xmlns:a16="http://schemas.microsoft.com/office/drawing/2014/main" id="{8C66CF13-0556-42D8-92A5-C7CB4110F3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967512" y="28600855"/>
            <a:ext cx="4481231" cy="29421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4" name="图片 63">
            <a:extLst>
              <a:ext uri="{FF2B5EF4-FFF2-40B4-BE49-F238E27FC236}">
                <a16:creationId xmlns:a16="http://schemas.microsoft.com/office/drawing/2014/main" id="{1BBF220C-E380-482F-8180-801C0E6B0E7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596986" y="28621416"/>
            <a:ext cx="4725692" cy="29215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6" name="图片 65">
            <a:extLst>
              <a:ext uri="{FF2B5EF4-FFF2-40B4-BE49-F238E27FC236}">
                <a16:creationId xmlns:a16="http://schemas.microsoft.com/office/drawing/2014/main" id="{41544175-8CD4-46BB-8850-AB8E76A78B7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20861" y="16588870"/>
            <a:ext cx="7316221" cy="52490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69" name="表格 68">
            <a:extLst>
              <a:ext uri="{FF2B5EF4-FFF2-40B4-BE49-F238E27FC236}">
                <a16:creationId xmlns:a16="http://schemas.microsoft.com/office/drawing/2014/main" id="{B7D9E71B-2950-4397-BB25-9BB108F2BBAB}"/>
              </a:ext>
            </a:extLst>
          </p:cNvPr>
          <p:cNvGraphicFramePr>
            <a:graphicFrameLocks noGrp="1"/>
          </p:cNvGraphicFramePr>
          <p:nvPr>
            <p:extLst>
              <p:ext uri="{D42A27DB-BD31-4B8C-83A1-F6EECF244321}">
                <p14:modId xmlns:p14="http://schemas.microsoft.com/office/powerpoint/2010/main" val="3555365136"/>
              </p:ext>
            </p:extLst>
          </p:nvPr>
        </p:nvGraphicFramePr>
        <p:xfrm>
          <a:off x="23058749" y="12954103"/>
          <a:ext cx="9456745" cy="7665146"/>
        </p:xfrm>
        <a:graphic>
          <a:graphicData uri="http://schemas.openxmlformats.org/drawingml/2006/table">
            <a:tbl>
              <a:tblPr>
                <a:tableStyleId>{5C22544A-7EE6-4342-B048-85BDC9FD1C3A}</a:tableStyleId>
              </a:tblPr>
              <a:tblGrid>
                <a:gridCol w="2454970">
                  <a:extLst>
                    <a:ext uri="{9D8B030D-6E8A-4147-A177-3AD203B41FA5}">
                      <a16:colId xmlns:a16="http://schemas.microsoft.com/office/drawing/2014/main" val="935944375"/>
                    </a:ext>
                  </a:extLst>
                </a:gridCol>
                <a:gridCol w="1469579">
                  <a:extLst>
                    <a:ext uri="{9D8B030D-6E8A-4147-A177-3AD203B41FA5}">
                      <a16:colId xmlns:a16="http://schemas.microsoft.com/office/drawing/2014/main" val="4293926313"/>
                    </a:ext>
                  </a:extLst>
                </a:gridCol>
                <a:gridCol w="1963220">
                  <a:extLst>
                    <a:ext uri="{9D8B030D-6E8A-4147-A177-3AD203B41FA5}">
                      <a16:colId xmlns:a16="http://schemas.microsoft.com/office/drawing/2014/main" val="2882633246"/>
                    </a:ext>
                  </a:extLst>
                </a:gridCol>
                <a:gridCol w="1605756">
                  <a:extLst>
                    <a:ext uri="{9D8B030D-6E8A-4147-A177-3AD203B41FA5}">
                      <a16:colId xmlns:a16="http://schemas.microsoft.com/office/drawing/2014/main" val="1543251166"/>
                    </a:ext>
                  </a:extLst>
                </a:gridCol>
                <a:gridCol w="1963220">
                  <a:extLst>
                    <a:ext uri="{9D8B030D-6E8A-4147-A177-3AD203B41FA5}">
                      <a16:colId xmlns:a16="http://schemas.microsoft.com/office/drawing/2014/main" val="3417187143"/>
                    </a:ext>
                  </a:extLst>
                </a:gridCol>
              </a:tblGrid>
              <a:tr h="470185">
                <a:tc>
                  <a:txBody>
                    <a:bodyPr/>
                    <a:lstStyle/>
                    <a:p>
                      <a:pPr indent="266700" algn="ctr">
                        <a:lnSpc>
                          <a:spcPct val="120000"/>
                        </a:lnSpc>
                        <a:spcAft>
                          <a:spcPts val="0"/>
                        </a:spcAft>
                      </a:pPr>
                      <a:r>
                        <a:rPr lang="en-US" sz="1500" kern="100" dirty="0">
                          <a:effectLst/>
                        </a:rPr>
                        <a:t> </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zh-CN" sz="1500" kern="100">
                          <a:effectLst/>
                        </a:rPr>
                        <a:t>（</a:t>
                      </a:r>
                      <a:r>
                        <a:rPr lang="en-US" sz="1500" kern="100">
                          <a:effectLst/>
                        </a:rPr>
                        <a:t>1</a:t>
                      </a:r>
                      <a:r>
                        <a:rPr lang="zh-CN" sz="1500" kern="100">
                          <a:effectLst/>
                        </a:rPr>
                        <a:t>）</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zh-CN" sz="1500" kern="100">
                          <a:effectLst/>
                        </a:rPr>
                        <a:t>（</a:t>
                      </a:r>
                      <a:r>
                        <a:rPr lang="en-US" sz="1500" kern="100">
                          <a:effectLst/>
                        </a:rPr>
                        <a:t>2</a:t>
                      </a:r>
                      <a:r>
                        <a:rPr lang="zh-CN" sz="1500" kern="100">
                          <a:effectLst/>
                        </a:rPr>
                        <a:t>）</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zh-CN" sz="1500" kern="100">
                          <a:effectLst/>
                        </a:rPr>
                        <a:t>（</a:t>
                      </a:r>
                      <a:r>
                        <a:rPr lang="en-US" sz="1500" kern="100">
                          <a:effectLst/>
                        </a:rPr>
                        <a:t>3</a:t>
                      </a:r>
                      <a:r>
                        <a:rPr lang="zh-CN" sz="1500" kern="100">
                          <a:effectLst/>
                        </a:rPr>
                        <a:t>）</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dirty="0">
                          <a:effectLst/>
                        </a:rPr>
                        <a:t>  </a:t>
                      </a:r>
                      <a:r>
                        <a:rPr lang="zh-CN" sz="1500" kern="100" dirty="0">
                          <a:effectLst/>
                        </a:rPr>
                        <a:t>（</a:t>
                      </a:r>
                      <a:r>
                        <a:rPr lang="en-US" sz="1500" kern="100" dirty="0">
                          <a:effectLst/>
                        </a:rPr>
                        <a:t>4</a:t>
                      </a:r>
                      <a:r>
                        <a:rPr lang="zh-CN" sz="1500" kern="100" dirty="0">
                          <a:effectLst/>
                        </a:rPr>
                        <a:t>）</a:t>
                      </a:r>
                      <a:endParaRPr lang="zh-CN" sz="15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55861108"/>
                  </a:ext>
                </a:extLst>
              </a:tr>
              <a:tr h="470185">
                <a:tc>
                  <a:txBody>
                    <a:bodyPr/>
                    <a:lstStyle/>
                    <a:p>
                      <a:pPr indent="127000" algn="ctr">
                        <a:lnSpc>
                          <a:spcPct val="120000"/>
                        </a:lnSpc>
                        <a:spcAft>
                          <a:spcPts val="0"/>
                        </a:spcAft>
                      </a:pPr>
                      <a:r>
                        <a:rPr lang="en-US" sz="1500" kern="100" dirty="0">
                          <a:effectLst/>
                        </a:rPr>
                        <a:t>Mutual aid group</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en-US" sz="1500" kern="100">
                          <a:effectLst/>
                        </a:rPr>
                        <a:t>0.051</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dirty="0">
                          <a:effectLst/>
                        </a:rPr>
                        <a:t>0.035</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-0.094</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9715" algn="just">
                        <a:lnSpc>
                          <a:spcPct val="120000"/>
                        </a:lnSpc>
                        <a:spcAft>
                          <a:spcPts val="0"/>
                        </a:spcAft>
                      </a:pPr>
                      <a:r>
                        <a:rPr lang="en-US" sz="1500" kern="100">
                          <a:effectLst/>
                        </a:rPr>
                        <a:t>-0.072</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32846948"/>
                  </a:ext>
                </a:extLst>
              </a:tr>
              <a:tr h="470185">
                <a:tc>
                  <a:txBody>
                    <a:bodyPr/>
                    <a:lstStyle/>
                    <a:p>
                      <a:pPr indent="127000" algn="ctr">
                        <a:lnSpc>
                          <a:spcPct val="120000"/>
                        </a:lnSpc>
                        <a:spcAft>
                          <a:spcPts val="0"/>
                        </a:spcAft>
                      </a:pPr>
                      <a:r>
                        <a:rPr lang="en-US" sz="1500" kern="100" dirty="0">
                          <a:effectLst/>
                        </a:rPr>
                        <a:t>Primary cooperative</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en-US" sz="1500" kern="100">
                          <a:effectLst/>
                        </a:rPr>
                        <a:t>-0.018</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-0.021*</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-0.039</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93040" algn="just">
                        <a:lnSpc>
                          <a:spcPct val="120000"/>
                        </a:lnSpc>
                        <a:spcAft>
                          <a:spcPts val="0"/>
                        </a:spcAft>
                      </a:pPr>
                      <a:r>
                        <a:rPr lang="en-US" sz="1500" kern="100">
                          <a:effectLst/>
                        </a:rPr>
                        <a:t> -0.029</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402"/>
                  </a:ext>
                </a:extLst>
              </a:tr>
              <a:tr h="470185">
                <a:tc>
                  <a:txBody>
                    <a:bodyPr/>
                    <a:lstStyle/>
                    <a:p>
                      <a:pPr indent="127000" algn="ctr">
                        <a:lnSpc>
                          <a:spcPct val="120000"/>
                        </a:lnSpc>
                        <a:spcAft>
                          <a:spcPts val="0"/>
                        </a:spcAft>
                      </a:pPr>
                      <a:r>
                        <a:rPr lang="en-US" sz="1500" kern="100" dirty="0">
                          <a:effectLst/>
                        </a:rPr>
                        <a:t>Advanced cooperative</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en-US" sz="1500" kern="100" dirty="0">
                          <a:effectLst/>
                        </a:rPr>
                        <a:t>-0.033*</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-0.026**</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en-US" sz="1500" kern="100">
                          <a:effectLst/>
                        </a:rPr>
                        <a:t>-0.034**</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52400" algn="just">
                        <a:lnSpc>
                          <a:spcPct val="120000"/>
                        </a:lnSpc>
                        <a:spcAft>
                          <a:spcPts val="0"/>
                        </a:spcAft>
                      </a:pPr>
                      <a:r>
                        <a:rPr lang="en-US" sz="1500" kern="100">
                          <a:effectLst/>
                        </a:rPr>
                        <a:t> -0.033**</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24070863"/>
                  </a:ext>
                </a:extLst>
              </a:tr>
              <a:tr h="470185">
                <a:tc>
                  <a:txBody>
                    <a:bodyPr/>
                    <a:lstStyle/>
                    <a:p>
                      <a:pPr indent="127000" algn="ctr">
                        <a:lnSpc>
                          <a:spcPct val="120000"/>
                        </a:lnSpc>
                        <a:spcAft>
                          <a:spcPts val="0"/>
                        </a:spcAft>
                      </a:pPr>
                      <a:r>
                        <a:rPr lang="en-US" sz="1500" kern="100">
                          <a:effectLst/>
                        </a:rPr>
                        <a:t>Cultivated area per capita</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500" kern="100">
                          <a:effectLst/>
                        </a:rPr>
                        <a:t> </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0.001</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0.062</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9715" algn="just">
                        <a:lnSpc>
                          <a:spcPct val="120000"/>
                        </a:lnSpc>
                        <a:spcAft>
                          <a:spcPts val="0"/>
                        </a:spcAft>
                      </a:pPr>
                      <a:r>
                        <a:rPr lang="en-US" sz="1500" kern="100">
                          <a:effectLst/>
                        </a:rPr>
                        <a:t>0.052*</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18427316"/>
                  </a:ext>
                </a:extLst>
              </a:tr>
              <a:tr h="489887">
                <a:tc>
                  <a:txBody>
                    <a:bodyPr/>
                    <a:lstStyle/>
                    <a:p>
                      <a:pPr indent="127000" algn="ctr">
                        <a:lnSpc>
                          <a:spcPct val="120000"/>
                        </a:lnSpc>
                        <a:spcAft>
                          <a:spcPts val="0"/>
                        </a:spcAft>
                      </a:pPr>
                      <a:r>
                        <a:rPr lang="en-US" sz="1500" kern="100" dirty="0">
                          <a:effectLst/>
                        </a:rPr>
                        <a:t>Agricultural output value per capita</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500" kern="100" dirty="0">
                          <a:effectLst/>
                        </a:rPr>
                        <a:t> </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dirty="0">
                          <a:effectLst/>
                        </a:rPr>
                        <a:t>0.069*</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0.085</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a:effectLst/>
                        </a:rPr>
                        <a:t>0.024*</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5917578"/>
                  </a:ext>
                </a:extLst>
              </a:tr>
              <a:tr h="489887">
                <a:tc>
                  <a:txBody>
                    <a:bodyPr/>
                    <a:lstStyle/>
                    <a:p>
                      <a:pPr indent="127000" algn="ctr">
                        <a:lnSpc>
                          <a:spcPct val="120000"/>
                        </a:lnSpc>
                        <a:spcAft>
                          <a:spcPts val="0"/>
                        </a:spcAft>
                      </a:pPr>
                      <a:r>
                        <a:rPr lang="en-US" sz="1500" kern="100" dirty="0">
                          <a:effectLst/>
                        </a:rPr>
                        <a:t>Annual crop yield per capita </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500" kern="100" dirty="0">
                          <a:effectLst/>
                        </a:rPr>
                        <a:t> </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-0.001</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-0.002</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a:effectLst/>
                        </a:rPr>
                        <a:t>-0.001 </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76916055"/>
                  </a:ext>
                </a:extLst>
              </a:tr>
              <a:tr h="766087">
                <a:tc>
                  <a:txBody>
                    <a:bodyPr/>
                    <a:lstStyle/>
                    <a:p>
                      <a:pPr indent="127000" algn="ctr">
                        <a:lnSpc>
                          <a:spcPct val="120000"/>
                        </a:lnSpc>
                        <a:spcAft>
                          <a:spcPts val="0"/>
                        </a:spcAft>
                      </a:pPr>
                      <a:r>
                        <a:rPr lang="en-US" sz="1500" kern="100" dirty="0">
                          <a:effectLst/>
                        </a:rPr>
                        <a:t>Number of primary </a:t>
                      </a:r>
                      <a:r>
                        <a:rPr lang="en-US" sz="1500" kern="100" dirty="0" err="1">
                          <a:effectLst/>
                        </a:rPr>
                        <a:t>schoold</a:t>
                      </a:r>
                      <a:r>
                        <a:rPr lang="en-US" sz="1500" kern="100" dirty="0">
                          <a:effectLst/>
                        </a:rPr>
                        <a:t> student per thousand people</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500" kern="100" dirty="0">
                          <a:effectLst/>
                        </a:rPr>
                        <a:t> </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dirty="0">
                          <a:effectLst/>
                        </a:rPr>
                        <a:t>0.003*</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0.002*</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a:effectLst/>
                        </a:rPr>
                        <a:t>0.003*</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6296320"/>
                  </a:ext>
                </a:extLst>
              </a:tr>
              <a:tr h="766087">
                <a:tc>
                  <a:txBody>
                    <a:bodyPr/>
                    <a:lstStyle/>
                    <a:p>
                      <a:pPr indent="127000" algn="ctr">
                        <a:lnSpc>
                          <a:spcPct val="120000"/>
                        </a:lnSpc>
                        <a:spcAft>
                          <a:spcPts val="0"/>
                        </a:spcAft>
                      </a:pPr>
                      <a:r>
                        <a:rPr lang="en-US" sz="1500" kern="100" dirty="0">
                          <a:effectLst/>
                        </a:rPr>
                        <a:t>Number of high school students per thousand people</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500" kern="100" dirty="0">
                          <a:effectLst/>
                        </a:rPr>
                        <a:t> </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dirty="0">
                          <a:effectLst/>
                        </a:rPr>
                        <a:t>0.129</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0.007</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33375" algn="just">
                        <a:lnSpc>
                          <a:spcPct val="120000"/>
                        </a:lnSpc>
                        <a:spcAft>
                          <a:spcPts val="0"/>
                        </a:spcAft>
                      </a:pPr>
                      <a:r>
                        <a:rPr lang="en-US" sz="1500" kern="100">
                          <a:effectLst/>
                        </a:rPr>
                        <a:t>0.006</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1777976"/>
                  </a:ext>
                </a:extLst>
              </a:tr>
              <a:tr h="766087">
                <a:tc>
                  <a:txBody>
                    <a:bodyPr/>
                    <a:lstStyle/>
                    <a:p>
                      <a:pPr indent="127000" algn="ctr">
                        <a:lnSpc>
                          <a:spcPct val="120000"/>
                        </a:lnSpc>
                        <a:spcAft>
                          <a:spcPts val="0"/>
                        </a:spcAft>
                      </a:pPr>
                      <a:r>
                        <a:rPr lang="en-US" sz="1500" kern="100">
                          <a:effectLst/>
                        </a:rPr>
                        <a:t>Number of high school per thousand people</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20000"/>
                        </a:lnSpc>
                        <a:spcAft>
                          <a:spcPts val="0"/>
                        </a:spcAft>
                      </a:pPr>
                      <a:r>
                        <a:rPr lang="en-US" sz="1500" kern="100" dirty="0">
                          <a:effectLst/>
                        </a:rPr>
                        <a:t> </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dirty="0">
                          <a:effectLst/>
                        </a:rPr>
                        <a:t>0.018</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0.033*</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   0.036</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26770363"/>
                  </a:ext>
                </a:extLst>
              </a:tr>
              <a:tr h="489887">
                <a:tc>
                  <a:txBody>
                    <a:bodyPr/>
                    <a:lstStyle/>
                    <a:p>
                      <a:pPr indent="127000" algn="ctr">
                        <a:lnSpc>
                          <a:spcPct val="120000"/>
                        </a:lnSpc>
                        <a:spcAft>
                          <a:spcPts val="0"/>
                        </a:spcAft>
                      </a:pPr>
                      <a:r>
                        <a:rPr lang="en-US" sz="1500" kern="100">
                          <a:effectLst/>
                        </a:rPr>
                        <a:t>Constant </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just">
                        <a:lnSpc>
                          <a:spcPct val="120000"/>
                        </a:lnSpc>
                        <a:spcAft>
                          <a:spcPts val="0"/>
                        </a:spcAft>
                      </a:pPr>
                      <a:r>
                        <a:rPr lang="en-US" sz="1500" kern="100" dirty="0">
                          <a:effectLst/>
                        </a:rPr>
                        <a:t>9.923***</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dirty="0">
                          <a:effectLst/>
                        </a:rPr>
                        <a:t>8.234</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a:effectLst/>
                        </a:rPr>
                        <a:t>7.525</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9715" algn="just">
                        <a:lnSpc>
                          <a:spcPct val="120000"/>
                        </a:lnSpc>
                        <a:spcAft>
                          <a:spcPts val="0"/>
                        </a:spcAft>
                      </a:pPr>
                      <a:r>
                        <a:rPr lang="en-US" sz="1500" kern="100">
                          <a:effectLst/>
                        </a:rPr>
                        <a:t>10.232</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367357"/>
                  </a:ext>
                </a:extLst>
              </a:tr>
              <a:tr h="489887">
                <a:tc>
                  <a:txBody>
                    <a:bodyPr/>
                    <a:lstStyle/>
                    <a:p>
                      <a:pPr indent="127000" algn="ctr">
                        <a:lnSpc>
                          <a:spcPct val="120000"/>
                        </a:lnSpc>
                        <a:spcAft>
                          <a:spcPts val="0"/>
                        </a:spcAft>
                      </a:pPr>
                      <a:r>
                        <a:rPr lang="en-US" sz="1500" kern="100">
                          <a:effectLst/>
                        </a:rPr>
                        <a:t>County-level fix effects</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9715" algn="just">
                        <a:lnSpc>
                          <a:spcPct val="120000"/>
                        </a:lnSpc>
                        <a:spcAft>
                          <a:spcPts val="0"/>
                        </a:spcAft>
                      </a:pPr>
                      <a:r>
                        <a:rPr lang="en-US" sz="1500" kern="100">
                          <a:effectLst/>
                        </a:rPr>
                        <a:t>N</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dirty="0">
                          <a:effectLst/>
                        </a:rPr>
                        <a:t>N</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a:effectLst/>
                        </a:rPr>
                        <a:t>Y</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93065" algn="just">
                        <a:lnSpc>
                          <a:spcPct val="120000"/>
                        </a:lnSpc>
                        <a:spcAft>
                          <a:spcPts val="0"/>
                        </a:spcAft>
                      </a:pPr>
                      <a:r>
                        <a:rPr lang="en-US" sz="1500" kern="100">
                          <a:effectLst/>
                        </a:rPr>
                        <a:t>Y</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55930933"/>
                  </a:ext>
                </a:extLst>
              </a:tr>
              <a:tr h="489887">
                <a:tc>
                  <a:txBody>
                    <a:bodyPr/>
                    <a:lstStyle/>
                    <a:p>
                      <a:pPr indent="127000" algn="ctr">
                        <a:lnSpc>
                          <a:spcPct val="120000"/>
                        </a:lnSpc>
                        <a:spcAft>
                          <a:spcPts val="0"/>
                        </a:spcAft>
                      </a:pPr>
                      <a:r>
                        <a:rPr lang="en-US" sz="1500" kern="100">
                          <a:effectLst/>
                        </a:rPr>
                        <a:t>Year fix effects</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a:effectLst/>
                        </a:rPr>
                        <a:t>N</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dirty="0">
                          <a:effectLst/>
                        </a:rPr>
                        <a:t>N</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dirty="0">
                          <a:effectLst/>
                        </a:rPr>
                        <a:t>N</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93065" algn="just">
                        <a:lnSpc>
                          <a:spcPct val="120000"/>
                        </a:lnSpc>
                        <a:spcAft>
                          <a:spcPts val="0"/>
                        </a:spcAft>
                      </a:pPr>
                      <a:r>
                        <a:rPr lang="en-US" sz="1500" kern="100">
                          <a:effectLst/>
                        </a:rPr>
                        <a:t>Y</a:t>
                      </a:r>
                      <a:endParaRPr lang="zh-CN" sz="15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63810419"/>
                  </a:ext>
                </a:extLst>
              </a:tr>
              <a:tr h="489887">
                <a:tc>
                  <a:txBody>
                    <a:bodyPr/>
                    <a:lstStyle/>
                    <a:p>
                      <a:pPr indent="133350" algn="ctr">
                        <a:lnSpc>
                          <a:spcPct val="120000"/>
                        </a:lnSpc>
                        <a:spcAft>
                          <a:spcPts val="0"/>
                        </a:spcAft>
                      </a:pPr>
                      <a:r>
                        <a:rPr lang="en-US" sz="1500" kern="100">
                          <a:effectLst/>
                        </a:rPr>
                        <a:t>Observations </a:t>
                      </a:r>
                      <a:endParaRPr lang="zh-CN" sz="15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6365" algn="just">
                        <a:lnSpc>
                          <a:spcPct val="120000"/>
                        </a:lnSpc>
                        <a:spcAft>
                          <a:spcPts val="0"/>
                        </a:spcAft>
                      </a:pPr>
                      <a:r>
                        <a:rPr lang="en-US" sz="1500" kern="100" dirty="0">
                          <a:effectLst/>
                        </a:rPr>
                        <a:t>540</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dirty="0">
                          <a:effectLst/>
                        </a:rPr>
                        <a:t>515</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9715" algn="just">
                        <a:lnSpc>
                          <a:spcPct val="120000"/>
                        </a:lnSpc>
                        <a:spcAft>
                          <a:spcPts val="0"/>
                        </a:spcAft>
                      </a:pPr>
                      <a:r>
                        <a:rPr lang="en-US" sz="1500" kern="100" dirty="0">
                          <a:effectLst/>
                        </a:rPr>
                        <a:t>501</a:t>
                      </a:r>
                      <a:endParaRPr lang="zh-CN" sz="15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20000"/>
                        </a:lnSpc>
                        <a:spcAft>
                          <a:spcPts val="0"/>
                        </a:spcAft>
                      </a:pPr>
                      <a:r>
                        <a:rPr lang="en-US" sz="1500" kern="100" dirty="0">
                          <a:effectLst/>
                        </a:rPr>
                        <a:t> 501</a:t>
                      </a:r>
                      <a:endParaRPr lang="zh-CN" sz="15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54493124"/>
                  </a:ext>
                </a:extLst>
              </a:tr>
            </a:tbl>
          </a:graphicData>
        </a:graphic>
      </p:graphicFrame>
      <p:sp>
        <p:nvSpPr>
          <p:cNvPr id="71" name="Text Placeholder 4">
            <a:extLst>
              <a:ext uri="{FF2B5EF4-FFF2-40B4-BE49-F238E27FC236}">
                <a16:creationId xmlns:a16="http://schemas.microsoft.com/office/drawing/2014/main" id="{37C081A2-4CCD-49B4-87AB-6BAFCC14129E}"/>
              </a:ext>
            </a:extLst>
          </p:cNvPr>
          <p:cNvSpPr txBox="1">
            <a:spLocks/>
          </p:cNvSpPr>
          <p:nvPr/>
        </p:nvSpPr>
        <p:spPr>
          <a:xfrm>
            <a:off x="23058749" y="20967305"/>
            <a:ext cx="8855087" cy="646944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t>After controlling the fixed effect at the county level. It can be clearly seen that the influence of advanced agricultural production cooperative on the sex ratio is still stable, and the influence of the primary agricultural production cooperative is also significant, but the significance level is lower. </a:t>
            </a:r>
          </a:p>
          <a:p>
            <a:pPr marL="457200" indent="-457200">
              <a:buFont typeface="Arial" panose="020B0604020202020204" pitchFamily="34" charset="0"/>
              <a:buChar char="•"/>
            </a:pPr>
            <a:r>
              <a:rPr lang="en-US" sz="3200" dirty="0"/>
              <a:t>After adding the fixed effect of county level and year to the regression (i.e. column (5)). The influence of the advanced agricultural production cooperative on the sex ratio is still very significant.</a:t>
            </a:r>
          </a:p>
        </p:txBody>
      </p:sp>
      <p:pic>
        <p:nvPicPr>
          <p:cNvPr id="73" name="图片 72">
            <a:extLst>
              <a:ext uri="{FF2B5EF4-FFF2-40B4-BE49-F238E27FC236}">
                <a16:creationId xmlns:a16="http://schemas.microsoft.com/office/drawing/2014/main" id="{1D7DE34B-49AD-4692-B5D2-10E60EB78B0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369056" y="27448936"/>
            <a:ext cx="6799808" cy="41906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4" name="Text Placeholder 4">
            <a:extLst>
              <a:ext uri="{FF2B5EF4-FFF2-40B4-BE49-F238E27FC236}">
                <a16:creationId xmlns:a16="http://schemas.microsoft.com/office/drawing/2014/main" id="{D2F2BF41-7BF3-4C31-8CEC-9230E1349985}"/>
              </a:ext>
            </a:extLst>
          </p:cNvPr>
          <p:cNvSpPr txBox="1">
            <a:spLocks/>
          </p:cNvSpPr>
          <p:nvPr/>
        </p:nvSpPr>
        <p:spPr>
          <a:xfrm>
            <a:off x="34734894" y="19726586"/>
            <a:ext cx="8423968" cy="607548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t>The sex ratio I use is calculated by the county-level death population data and the death ratio by sex. It’s better to use more accurate data for this research.</a:t>
            </a:r>
          </a:p>
          <a:p>
            <a:pPr marL="457200" indent="-457200">
              <a:buFont typeface="Arial" panose="020B0604020202020204" pitchFamily="34" charset="0"/>
              <a:buChar char="•"/>
            </a:pPr>
            <a:r>
              <a:rPr lang="en-US" sz="3200" dirty="0"/>
              <a:t>Due to the missing county records, the data coverage in this study is not wide enough.</a:t>
            </a:r>
          </a:p>
          <a:p>
            <a:pPr marL="457200" indent="-457200">
              <a:buFont typeface="Arial" panose="020B0604020202020204" pitchFamily="34" charset="0"/>
              <a:buChar char="•"/>
            </a:pPr>
            <a:r>
              <a:rPr lang="en-US" sz="3200" dirty="0"/>
              <a:t>The sex ratio at birth data in this research is from 1949 to around 1985, and it would be better if the data can be extended to a longer period. This could help to gain a more convincing result.</a:t>
            </a:r>
          </a:p>
        </p:txBody>
      </p:sp>
      <p:sp>
        <p:nvSpPr>
          <p:cNvPr id="75" name="Text Placeholder 4">
            <a:extLst>
              <a:ext uri="{FF2B5EF4-FFF2-40B4-BE49-F238E27FC236}">
                <a16:creationId xmlns:a16="http://schemas.microsoft.com/office/drawing/2014/main" id="{461AA7E8-A280-442B-B583-C9B0D9323703}"/>
              </a:ext>
            </a:extLst>
          </p:cNvPr>
          <p:cNvSpPr txBox="1">
            <a:spLocks/>
          </p:cNvSpPr>
          <p:nvPr/>
        </p:nvSpPr>
        <p:spPr>
          <a:xfrm>
            <a:off x="35071401" y="27952915"/>
            <a:ext cx="7515445" cy="44996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3200" dirty="0"/>
              <a:t>Author: </a:t>
            </a:r>
            <a:r>
              <a:rPr lang="en-US" sz="3200" dirty="0" err="1"/>
              <a:t>Sixue</a:t>
            </a:r>
            <a:r>
              <a:rPr lang="en-US" sz="3200" dirty="0"/>
              <a:t> Liu</a:t>
            </a:r>
          </a:p>
          <a:p>
            <a:pPr algn="ctr"/>
            <a:r>
              <a:rPr lang="en-US" sz="3200" dirty="0">
                <a:hlinkClick r:id="rId14"/>
              </a:rPr>
              <a:t>sixueliu@uchicago.edu</a:t>
            </a:r>
            <a:r>
              <a:rPr lang="en-US" sz="3200" dirty="0"/>
              <a:t> </a:t>
            </a:r>
          </a:p>
          <a:p>
            <a:pPr algn="ctr"/>
            <a:r>
              <a:rPr lang="en-US" sz="3200" dirty="0"/>
              <a:t>Computational Social Science Program </a:t>
            </a:r>
          </a:p>
          <a:p>
            <a:pPr algn="ctr"/>
            <a:r>
              <a:rPr lang="en-US" sz="3200" dirty="0">
                <a:hlinkClick r:id="rId15"/>
              </a:rPr>
              <a:t>https://github.com/SixueLiuMACSS</a:t>
            </a:r>
            <a:endParaRPr lang="en-US" sz="3200" dirty="0"/>
          </a:p>
          <a:p>
            <a:pPr algn="ctr"/>
            <a:r>
              <a:rPr lang="en-US" sz="3200" dirty="0"/>
              <a:t>Advisor: Richard W. Evans</a:t>
            </a:r>
          </a:p>
          <a:p>
            <a:pPr algn="ctr"/>
            <a:r>
              <a:rPr lang="en-US" sz="3200" dirty="0">
                <a:hlinkClick r:id="rId16"/>
              </a:rPr>
              <a:t>rwevans@uchicago.edu</a:t>
            </a:r>
            <a:endParaRPr lang="en-US" sz="3200" dirty="0"/>
          </a:p>
          <a:p>
            <a:pPr algn="ctr"/>
            <a:r>
              <a:rPr lang="en-US" altLang="zh-CN" sz="3200" dirty="0">
                <a:hlinkClick r:id="rId17"/>
              </a:rPr>
              <a:t>https://sites.google.com/site/rickecon/</a:t>
            </a:r>
            <a:endParaRPr lang="en-US" sz="3200" dirty="0"/>
          </a:p>
        </p:txBody>
      </p:sp>
    </p:spTree>
    <p:extLst>
      <p:ext uri="{BB962C8B-B14F-4D97-AF65-F5344CB8AC3E}">
        <p14:creationId xmlns:p14="http://schemas.microsoft.com/office/powerpoint/2010/main" val="1347833560"/>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1100</TotalTime>
  <Words>829</Words>
  <Application>Microsoft Office PowerPoint</Application>
  <PresentationFormat>自定义</PresentationFormat>
  <Paragraphs>114</Paragraphs>
  <Slides>1</Slides>
  <Notes>0</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1</vt:i4>
      </vt:variant>
    </vt:vector>
  </HeadingPairs>
  <TitlesOfParts>
    <vt:vector size="11" baseType="lpstr">
      <vt:lpstr>宋体</vt:lpstr>
      <vt:lpstr>Arial</vt:lpstr>
      <vt:lpstr>Calibri</vt:lpstr>
      <vt:lpstr>Cambria Math</vt:lpstr>
      <vt:lpstr>Times New Roman</vt:lpstr>
      <vt:lpstr>Trebuchet MS</vt:lpstr>
      <vt:lpstr>36x48-Template-V2b</vt:lpstr>
      <vt:lpstr>1_Classic 3 Columns</vt:lpstr>
      <vt:lpstr>Classic - Wide Center</vt:lpstr>
      <vt:lpstr>Image</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f o</cp:lastModifiedBy>
  <cp:revision>99</cp:revision>
  <dcterms:created xsi:type="dcterms:W3CDTF">2012-02-03T19:11:35Z</dcterms:created>
  <dcterms:modified xsi:type="dcterms:W3CDTF">2019-06-03T16:33:43Z</dcterms:modified>
</cp:coreProperties>
</file>