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6" r:id="rId3"/>
    <p:sldId id="258" r:id="rId4"/>
    <p:sldId id="259" r:id="rId5"/>
    <p:sldId id="273" r:id="rId6"/>
    <p:sldId id="271" r:id="rId7"/>
    <p:sldId id="260" r:id="rId8"/>
    <p:sldId id="267" r:id="rId9"/>
    <p:sldId id="261" r:id="rId10"/>
    <p:sldId id="27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96" autoAdjust="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47E59-E16E-4D36-8012-D8E8743BBA65}"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DD8CD-145C-4FC9-905A-FD2E4F559E73}" type="slidenum">
              <a:rPr lang="zh-CN" altLang="en-US" smtClean="0"/>
              <a:t>‹#›</a:t>
            </a:fld>
            <a:endParaRPr lang="zh-CN" altLang="en-US"/>
          </a:p>
        </p:txBody>
      </p:sp>
    </p:spTree>
    <p:extLst>
      <p:ext uri="{BB962C8B-B14F-4D97-AF65-F5344CB8AC3E}">
        <p14:creationId xmlns:p14="http://schemas.microsoft.com/office/powerpoint/2010/main" val="285373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people believe that one child policy is the driver of skewed sex ratio in China. And China’s government now are paying attention to alleviating this problem by loosing the restriction of one child policy. So understanding the skewed sex ratio problem is very important. </a:t>
            </a:r>
            <a:endParaRPr lang="zh-CN" altLang="en-US" dirty="0"/>
          </a:p>
        </p:txBody>
      </p:sp>
      <p:sp>
        <p:nvSpPr>
          <p:cNvPr id="4" name="灯片编号占位符 3"/>
          <p:cNvSpPr>
            <a:spLocks noGrp="1"/>
          </p:cNvSpPr>
          <p:nvPr>
            <p:ph type="sldNum" sz="quarter" idx="5"/>
          </p:nvPr>
        </p:nvSpPr>
        <p:spPr/>
        <p:txBody>
          <a:bodyPr/>
          <a:lstStyle/>
          <a:p>
            <a:fld id="{708DD8CD-145C-4FC9-905A-FD2E4F559E73}" type="slidenum">
              <a:rPr lang="zh-CN" altLang="en-US" smtClean="0"/>
              <a:t>1</a:t>
            </a:fld>
            <a:endParaRPr lang="zh-CN" altLang="en-US"/>
          </a:p>
        </p:txBody>
      </p:sp>
    </p:spTree>
    <p:extLst>
      <p:ext uri="{BB962C8B-B14F-4D97-AF65-F5344CB8AC3E}">
        <p14:creationId xmlns:p14="http://schemas.microsoft.com/office/powerpoint/2010/main" val="408053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normal range of male to female ratio in the world is below the 105. </a:t>
            </a:r>
            <a:endParaRPr lang="zh-CN" altLang="en-US" dirty="0"/>
          </a:p>
        </p:txBody>
      </p:sp>
      <p:sp>
        <p:nvSpPr>
          <p:cNvPr id="4" name="灯片编号占位符 3"/>
          <p:cNvSpPr>
            <a:spLocks noGrp="1"/>
          </p:cNvSpPr>
          <p:nvPr>
            <p:ph type="sldNum" sz="quarter" idx="5"/>
          </p:nvPr>
        </p:nvSpPr>
        <p:spPr/>
        <p:txBody>
          <a:bodyPr/>
          <a:lstStyle/>
          <a:p>
            <a:fld id="{708DD8CD-145C-4FC9-905A-FD2E4F559E73}" type="slidenum">
              <a:rPr lang="zh-CN" altLang="en-US" smtClean="0"/>
              <a:t>2</a:t>
            </a:fld>
            <a:endParaRPr lang="zh-CN" altLang="en-US"/>
          </a:p>
        </p:txBody>
      </p:sp>
    </p:spTree>
    <p:extLst>
      <p:ext uri="{BB962C8B-B14F-4D97-AF65-F5344CB8AC3E}">
        <p14:creationId xmlns:p14="http://schemas.microsoft.com/office/powerpoint/2010/main" val="3233292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DD8CD-145C-4FC9-905A-FD2E4F559E73}" type="slidenum">
              <a:rPr lang="zh-CN" altLang="en-US" smtClean="0"/>
              <a:t>3</a:t>
            </a:fld>
            <a:endParaRPr lang="zh-CN" altLang="en-US"/>
          </a:p>
        </p:txBody>
      </p:sp>
    </p:spTree>
    <p:extLst>
      <p:ext uri="{BB962C8B-B14F-4D97-AF65-F5344CB8AC3E}">
        <p14:creationId xmlns:p14="http://schemas.microsoft.com/office/powerpoint/2010/main" val="312099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satisfaction or costs associated with children are morally the same as those associated with other durables. </a:t>
            </a:r>
          </a:p>
          <a:p>
            <a:r>
              <a:rPr lang="en-US" altLang="zh-CN" dirty="0"/>
              <a:t>As consumer durables, children are assumed to provide "utility." The utility from children is compared with that from other goods via a utility function or a set of indifference curves.</a:t>
            </a:r>
            <a:endParaRPr lang="zh-CN" altLang="en-US" dirty="0"/>
          </a:p>
        </p:txBody>
      </p:sp>
      <p:sp>
        <p:nvSpPr>
          <p:cNvPr id="4" name="灯片编号占位符 3"/>
          <p:cNvSpPr>
            <a:spLocks noGrp="1"/>
          </p:cNvSpPr>
          <p:nvPr>
            <p:ph type="sldNum" sz="quarter" idx="5"/>
          </p:nvPr>
        </p:nvSpPr>
        <p:spPr/>
        <p:txBody>
          <a:bodyPr/>
          <a:lstStyle/>
          <a:p>
            <a:fld id="{708DD8CD-145C-4FC9-905A-FD2E4F559E73}" type="slidenum">
              <a:rPr lang="zh-CN" altLang="en-US" smtClean="0"/>
              <a:t>6</a:t>
            </a:fld>
            <a:endParaRPr lang="zh-CN" altLang="en-US"/>
          </a:p>
        </p:txBody>
      </p:sp>
    </p:spTree>
    <p:extLst>
      <p:ext uri="{BB962C8B-B14F-4D97-AF65-F5344CB8AC3E}">
        <p14:creationId xmlns:p14="http://schemas.microsoft.com/office/powerpoint/2010/main" val="246290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good thing is we have county-level data and the bad thing is there are actually some missing data and it is hard to check the accuracy of our data. </a:t>
            </a:r>
            <a:endParaRPr lang="zh-CN" altLang="en-US" dirty="0"/>
          </a:p>
        </p:txBody>
      </p:sp>
      <p:sp>
        <p:nvSpPr>
          <p:cNvPr id="4" name="灯片编号占位符 3"/>
          <p:cNvSpPr>
            <a:spLocks noGrp="1"/>
          </p:cNvSpPr>
          <p:nvPr>
            <p:ph type="sldNum" sz="quarter" idx="5"/>
          </p:nvPr>
        </p:nvSpPr>
        <p:spPr/>
        <p:txBody>
          <a:bodyPr/>
          <a:lstStyle/>
          <a:p>
            <a:fld id="{708DD8CD-145C-4FC9-905A-FD2E4F559E73}" type="slidenum">
              <a:rPr lang="zh-CN" altLang="en-US" smtClean="0"/>
              <a:t>8</a:t>
            </a:fld>
            <a:endParaRPr lang="zh-CN" altLang="en-US"/>
          </a:p>
        </p:txBody>
      </p:sp>
    </p:spTree>
    <p:extLst>
      <p:ext uri="{BB962C8B-B14F-4D97-AF65-F5344CB8AC3E}">
        <p14:creationId xmlns:p14="http://schemas.microsoft.com/office/powerpoint/2010/main" val="6898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6747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228293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235832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344734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31362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335443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71961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209883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69559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390609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4D56CB6-CBC6-48B0-A4B4-70F9A5B5ED12}" type="datetimeFigureOut">
              <a:rPr lang="zh-CN" altLang="en-US" smtClean="0"/>
              <a:t>2019/4/10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284937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56CB6-CBC6-48B0-A4B4-70F9A5B5ED12}" type="datetimeFigureOut">
              <a:rPr lang="zh-CN" altLang="en-US" smtClean="0"/>
              <a:t>2019/4/10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6B21C-4A20-4580-889A-461D16DCD9D4}" type="slidenum">
              <a:rPr lang="zh-CN" altLang="en-US" smtClean="0"/>
              <a:t>‹#›</a:t>
            </a:fld>
            <a:endParaRPr lang="zh-CN" altLang="en-US"/>
          </a:p>
        </p:txBody>
      </p:sp>
    </p:spTree>
    <p:extLst>
      <p:ext uri="{BB962C8B-B14F-4D97-AF65-F5344CB8AC3E}">
        <p14:creationId xmlns:p14="http://schemas.microsoft.com/office/powerpoint/2010/main" val="2759467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E11D1-38D1-475B-8F28-90189833913D}"/>
              </a:ext>
            </a:extLst>
          </p:cNvPr>
          <p:cNvSpPr>
            <a:spLocks noGrp="1"/>
          </p:cNvSpPr>
          <p:nvPr>
            <p:ph type="ctrTitle"/>
          </p:nvPr>
        </p:nvSpPr>
        <p:spPr>
          <a:xfrm>
            <a:off x="150668" y="1279382"/>
            <a:ext cx="8842664" cy="2387600"/>
          </a:xfrm>
        </p:spPr>
        <p:txBody>
          <a:bodyPr>
            <a:normAutofit/>
          </a:bodyPr>
          <a:lstStyle/>
          <a:p>
            <a:r>
              <a:rPr lang="en-US" altLang="zh-CN" sz="4400" dirty="0"/>
              <a:t>Did “industrialization and agricultural collectivization” normalize the skewed sex ratio in China?</a:t>
            </a:r>
            <a:endParaRPr lang="zh-CN" altLang="en-US" sz="4400" dirty="0"/>
          </a:p>
        </p:txBody>
      </p:sp>
      <p:sp>
        <p:nvSpPr>
          <p:cNvPr id="3" name="副标题 2">
            <a:extLst>
              <a:ext uri="{FF2B5EF4-FFF2-40B4-BE49-F238E27FC236}">
                <a16:creationId xmlns:a16="http://schemas.microsoft.com/office/drawing/2014/main" id="{1B23FFCA-6FB2-403A-9068-D3901DBFE59B}"/>
              </a:ext>
            </a:extLst>
          </p:cNvPr>
          <p:cNvSpPr>
            <a:spLocks noGrp="1"/>
          </p:cNvSpPr>
          <p:nvPr>
            <p:ph type="subTitle" idx="1"/>
          </p:nvPr>
        </p:nvSpPr>
        <p:spPr>
          <a:xfrm>
            <a:off x="1143000" y="4451783"/>
            <a:ext cx="6858000" cy="979198"/>
          </a:xfrm>
        </p:spPr>
        <p:txBody>
          <a:bodyPr/>
          <a:lstStyle/>
          <a:p>
            <a:r>
              <a:rPr lang="en-US" altLang="zh-CN" dirty="0" err="1"/>
              <a:t>Sixue</a:t>
            </a:r>
            <a:r>
              <a:rPr lang="en-US" altLang="zh-CN" dirty="0"/>
              <a:t> Liu</a:t>
            </a:r>
          </a:p>
          <a:p>
            <a:r>
              <a:rPr lang="en-US" altLang="zh-CN" dirty="0"/>
              <a:t>Computational Social Science </a:t>
            </a:r>
            <a:endParaRPr lang="zh-CN" altLang="en-US" dirty="0"/>
          </a:p>
        </p:txBody>
      </p:sp>
    </p:spTree>
    <p:extLst>
      <p:ext uri="{BB962C8B-B14F-4D97-AF65-F5344CB8AC3E}">
        <p14:creationId xmlns:p14="http://schemas.microsoft.com/office/powerpoint/2010/main" val="31392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65CAD-3001-4BAB-9E96-A17550C75ED9}"/>
              </a:ext>
            </a:extLst>
          </p:cNvPr>
          <p:cNvSpPr>
            <a:spLocks noGrp="1"/>
          </p:cNvSpPr>
          <p:nvPr>
            <p:ph type="title"/>
          </p:nvPr>
        </p:nvSpPr>
        <p:spPr/>
        <p:txBody>
          <a:bodyPr/>
          <a:lstStyle/>
          <a:p>
            <a:r>
              <a:rPr lang="en-US" altLang="zh-CN" dirty="0"/>
              <a:t>6. Framework Model </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E559E32-516F-4F99-B4BE-480B09448457}"/>
                  </a:ext>
                </a:extLst>
              </p:cNvPr>
              <p:cNvSpPr txBox="1"/>
              <p:nvPr/>
            </p:nvSpPr>
            <p:spPr>
              <a:xfrm>
                <a:off x="628650" y="2395330"/>
                <a:ext cx="8155057" cy="3960058"/>
              </a:xfrm>
              <a:prstGeom prst="rect">
                <a:avLst/>
              </a:prstGeom>
              <a:noFill/>
            </p:spPr>
            <p:txBody>
              <a:bodyPr wrap="square" rtlCol="0">
                <a:spAutoFit/>
              </a:bodyPr>
              <a:lstStyle/>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𝑆𝑅𝐵</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mj-lt"/>
                    <a:ea typeface="楷体" panose="02010609060101010101" pitchFamily="49"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sex ratio at birth, the main dependent variable</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𝑂𝐶𝑃</m:t>
                        </m:r>
                      </m:e>
                      <m:sub>
                        <m:r>
                          <a:rPr lang="zh-CN" altLang="en-US" sz="2400" i="1">
                            <a:latin typeface="Cambria Math" panose="02040503050406030204" pitchFamily="18" charset="0"/>
                          </a:rPr>
                          <m:t>𝑖</m:t>
                        </m:r>
                        <m:r>
                          <a:rPr lang="zh-CN" altLang="en-US" sz="2400">
                            <a:latin typeface="Cambria Math" panose="02040503050406030204" pitchFamily="18" charset="0"/>
                          </a:rPr>
                          <m:t>, </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dummy variable, will be marked as 1 if this county has implemented one-child policy </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𝑐𝑜𝑙𝑙𝑒𝑐𝑡</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dummy variable, will be marked as 0 if this country has implemented the household responsibility system  </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𝑂𝑃𝐶</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other principle components, will be selected using feature selection</a:t>
                </a:r>
              </a:p>
              <a:p>
                <a:endParaRPr lang="zh-CN" altLang="en-US" dirty="0"/>
              </a:p>
            </p:txBody>
          </p:sp>
        </mc:Choice>
        <mc:Fallback xmlns="">
          <p:sp>
            <p:nvSpPr>
              <p:cNvPr id="5" name="文本框 4">
                <a:extLst>
                  <a:ext uri="{FF2B5EF4-FFF2-40B4-BE49-F238E27FC236}">
                    <a16:creationId xmlns:a16="http://schemas.microsoft.com/office/drawing/2014/main" id="{CE559E32-516F-4F99-B4BE-480B09448457}"/>
                  </a:ext>
                </a:extLst>
              </p:cNvPr>
              <p:cNvSpPr txBox="1">
                <a:spLocks noRot="1" noChangeAspect="1" noMove="1" noResize="1" noEditPoints="1" noAdjustHandles="1" noChangeArrowheads="1" noChangeShapeType="1" noTextEdit="1"/>
              </p:cNvSpPr>
              <p:nvPr/>
            </p:nvSpPr>
            <p:spPr>
              <a:xfrm>
                <a:off x="628650" y="2395330"/>
                <a:ext cx="8155057" cy="3960058"/>
              </a:xfrm>
              <a:prstGeom prst="rect">
                <a:avLst/>
              </a:prstGeom>
              <a:blipFill>
                <a:blip r:embed="rId2"/>
                <a:stretch>
                  <a:fillRect l="-972" r="-1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6AAB7E7-DD1B-4EE3-97ED-6BAB83EFF85C}"/>
                  </a:ext>
                </a:extLst>
              </p:cNvPr>
              <p:cNvSpPr/>
              <p:nvPr/>
            </p:nvSpPr>
            <p:spPr>
              <a:xfrm>
                <a:off x="964096" y="1690689"/>
                <a:ext cx="6698974"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𝑆𝑅𝐵</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𝑂𝐶𝑃</m:t>
                          </m:r>
                        </m:e>
                        <m:sub>
                          <m:r>
                            <a:rPr lang="zh-CN" altLang="en-US" i="1">
                              <a:latin typeface="Cambria Math" panose="02040503050406030204" pitchFamily="18" charset="0"/>
                            </a:rPr>
                            <m:t>𝑖</m:t>
                          </m:r>
                          <m:r>
                            <a:rPr lang="zh-CN" altLang="en-US" i="0">
                              <a:latin typeface="Cambria Math" panose="02040503050406030204" pitchFamily="18" charset="0"/>
                            </a:rPr>
                            <m:t>, </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𝑐𝑜𝑙𝑙𝑒𝑐𝑡</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𝑂𝑃𝐶</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𝑢</m:t>
                      </m:r>
                    </m:oMath>
                  </m:oMathPara>
                </a14:m>
                <a:endParaRPr lang="zh-CN" altLang="en-US" dirty="0"/>
              </a:p>
            </p:txBody>
          </p:sp>
        </mc:Choice>
        <mc:Fallback xmlns="">
          <p:sp>
            <p:nvSpPr>
              <p:cNvPr id="6" name="矩形 5">
                <a:extLst>
                  <a:ext uri="{FF2B5EF4-FFF2-40B4-BE49-F238E27FC236}">
                    <a16:creationId xmlns:a16="http://schemas.microsoft.com/office/drawing/2014/main" id="{16AAB7E7-DD1B-4EE3-97ED-6BAB83EFF85C}"/>
                  </a:ext>
                </a:extLst>
              </p:cNvPr>
              <p:cNvSpPr>
                <a:spLocks noRot="1" noChangeAspect="1" noMove="1" noResize="1" noEditPoints="1" noAdjustHandles="1" noChangeArrowheads="1" noChangeShapeType="1" noTextEdit="1"/>
              </p:cNvSpPr>
              <p:nvPr/>
            </p:nvSpPr>
            <p:spPr>
              <a:xfrm>
                <a:off x="964096" y="1690689"/>
                <a:ext cx="6698974" cy="381515"/>
              </a:xfrm>
              <a:prstGeom prst="rect">
                <a:avLst/>
              </a:prstGeom>
              <a:blipFill>
                <a:blip r:embed="rId3"/>
                <a:stretch>
                  <a:fillRect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691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44A63-B325-49E0-99B0-6200D5338763}"/>
              </a:ext>
            </a:extLst>
          </p:cNvPr>
          <p:cNvSpPr>
            <a:spLocks noGrp="1"/>
          </p:cNvSpPr>
          <p:nvPr>
            <p:ph type="title"/>
          </p:nvPr>
        </p:nvSpPr>
        <p:spPr>
          <a:xfrm>
            <a:off x="628650" y="273743"/>
            <a:ext cx="7886700" cy="945976"/>
          </a:xfrm>
        </p:spPr>
        <p:txBody>
          <a:bodyPr>
            <a:normAutofit/>
          </a:bodyPr>
          <a:lstStyle/>
          <a:p>
            <a:pPr algn="ctr"/>
            <a:r>
              <a:rPr lang="en-US" altLang="zh-CN" sz="4000" dirty="0"/>
              <a:t>1. Research Background </a:t>
            </a:r>
            <a:endParaRPr lang="zh-CN" altLang="en-US" sz="4000" dirty="0"/>
          </a:p>
        </p:txBody>
      </p:sp>
      <p:pic>
        <p:nvPicPr>
          <p:cNvPr id="4" name="图片 3">
            <a:extLst>
              <a:ext uri="{FF2B5EF4-FFF2-40B4-BE49-F238E27FC236}">
                <a16:creationId xmlns:a16="http://schemas.microsoft.com/office/drawing/2014/main" id="{2843EE32-E744-4CFC-AC5D-208B0924E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785" y="1136592"/>
            <a:ext cx="6840430" cy="5050501"/>
          </a:xfrm>
          <a:prstGeom prst="rect">
            <a:avLst/>
          </a:prstGeom>
        </p:spPr>
      </p:pic>
      <p:sp>
        <p:nvSpPr>
          <p:cNvPr id="5" name="文本框 4">
            <a:extLst>
              <a:ext uri="{FF2B5EF4-FFF2-40B4-BE49-F238E27FC236}">
                <a16:creationId xmlns:a16="http://schemas.microsoft.com/office/drawing/2014/main" id="{EE5C519F-5BE7-4D88-8570-59C841B81D17}"/>
              </a:ext>
            </a:extLst>
          </p:cNvPr>
          <p:cNvSpPr txBox="1"/>
          <p:nvPr/>
        </p:nvSpPr>
        <p:spPr>
          <a:xfrm>
            <a:off x="369454" y="6287422"/>
            <a:ext cx="5310910" cy="369332"/>
          </a:xfrm>
          <a:prstGeom prst="rect">
            <a:avLst/>
          </a:prstGeom>
          <a:noFill/>
        </p:spPr>
        <p:txBody>
          <a:bodyPr wrap="square" rtlCol="0">
            <a:spAutoFit/>
          </a:bodyPr>
          <a:lstStyle/>
          <a:p>
            <a:r>
              <a:rPr lang="en-US" altLang="zh-CN" dirty="0"/>
              <a:t>Source: World Population Prospects: The 2017 Revision</a:t>
            </a:r>
            <a:endParaRPr lang="zh-CN" altLang="en-US" dirty="0"/>
          </a:p>
        </p:txBody>
      </p:sp>
      <p:sp>
        <p:nvSpPr>
          <p:cNvPr id="6" name="矩形 5">
            <a:extLst>
              <a:ext uri="{FF2B5EF4-FFF2-40B4-BE49-F238E27FC236}">
                <a16:creationId xmlns:a16="http://schemas.microsoft.com/office/drawing/2014/main" id="{B6A87E70-81D1-4896-9068-A01320E29167}"/>
              </a:ext>
            </a:extLst>
          </p:cNvPr>
          <p:cNvSpPr/>
          <p:nvPr/>
        </p:nvSpPr>
        <p:spPr>
          <a:xfrm>
            <a:off x="4495523" y="1729410"/>
            <a:ext cx="3088034" cy="4096914"/>
          </a:xfrm>
          <a:prstGeom prst="rect">
            <a:avLst/>
          </a:prstGeom>
          <a:solidFill>
            <a:schemeClr val="accent4">
              <a:lumMod val="20000"/>
              <a:lumOff val="80000"/>
              <a:alpha val="52000"/>
            </a:schemeClr>
          </a:solidFill>
          <a:ln w="25400" cap="flat" cmpd="sng" algn="ctr">
            <a:solidFill>
              <a:srgbClr val="FF6600">
                <a:shade val="50000"/>
              </a:srgbClr>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prstClr val="white"/>
                </a:solidFill>
                <a:effectLst/>
                <a:uLnTx/>
                <a:uFillTx/>
                <a:latin typeface="Arial"/>
                <a:ea typeface="微软雅黑"/>
                <a:cs typeface="+mn-cs"/>
              </a:rPr>
              <a:t> </a:t>
            </a:r>
            <a:endParaRPr kumimoji="0" lang="zh-CN" altLang="en-US" sz="19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134270CA-F748-4AAA-BD8C-6622E237F874}"/>
              </a:ext>
            </a:extLst>
          </p:cNvPr>
          <p:cNvSpPr/>
          <p:nvPr/>
        </p:nvSpPr>
        <p:spPr>
          <a:xfrm>
            <a:off x="2534478" y="1729410"/>
            <a:ext cx="2763079" cy="4096913"/>
          </a:xfrm>
          <a:prstGeom prst="rect">
            <a:avLst/>
          </a:prstGeom>
          <a:solidFill>
            <a:schemeClr val="accent1">
              <a:lumMod val="40000"/>
              <a:lumOff val="60000"/>
              <a:alpha val="52000"/>
            </a:schemeClr>
          </a:solidFill>
          <a:ln w="25400" cap="flat" cmpd="sng" algn="ctr">
            <a:solidFill>
              <a:srgbClr val="FF6600">
                <a:shade val="50000"/>
              </a:srgbClr>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9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67398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70492-CE8D-43BD-9E37-E9882DC9B670}"/>
              </a:ext>
            </a:extLst>
          </p:cNvPr>
          <p:cNvSpPr>
            <a:spLocks noGrp="1"/>
          </p:cNvSpPr>
          <p:nvPr>
            <p:ph type="title"/>
          </p:nvPr>
        </p:nvSpPr>
        <p:spPr>
          <a:xfrm>
            <a:off x="642793" y="153697"/>
            <a:ext cx="7886700" cy="1325563"/>
          </a:xfrm>
        </p:spPr>
        <p:txBody>
          <a:bodyPr>
            <a:normAutofit/>
          </a:bodyPr>
          <a:lstStyle/>
          <a:p>
            <a:pPr algn="ctr"/>
            <a:r>
              <a:rPr lang="en-US" altLang="zh-CN" sz="4000" dirty="0"/>
              <a:t>2. Research Question  </a:t>
            </a:r>
            <a:endParaRPr lang="zh-CN" altLang="en-US" sz="4000" dirty="0"/>
          </a:p>
        </p:txBody>
      </p:sp>
      <p:sp>
        <p:nvSpPr>
          <p:cNvPr id="3" name="内容占位符 2">
            <a:extLst>
              <a:ext uri="{FF2B5EF4-FFF2-40B4-BE49-F238E27FC236}">
                <a16:creationId xmlns:a16="http://schemas.microsoft.com/office/drawing/2014/main" id="{BE205349-F08A-41EC-9947-38F7C7EFE185}"/>
              </a:ext>
            </a:extLst>
          </p:cNvPr>
          <p:cNvSpPr>
            <a:spLocks noGrp="1"/>
          </p:cNvSpPr>
          <p:nvPr>
            <p:ph idx="1"/>
          </p:nvPr>
        </p:nvSpPr>
        <p:spPr>
          <a:xfrm>
            <a:off x="806450" y="1479260"/>
            <a:ext cx="7559386" cy="1000702"/>
          </a:xfrm>
        </p:spPr>
        <p:txBody>
          <a:bodyPr>
            <a:normAutofit/>
          </a:bodyPr>
          <a:lstStyle/>
          <a:p>
            <a:pPr marL="0" indent="0">
              <a:buNone/>
            </a:pPr>
            <a:r>
              <a:rPr lang="en-US" altLang="zh-CN" sz="2600" dirty="0"/>
              <a:t>Did “industrialization and agricultural collectivization” normalize the skewed sex ratio in China?</a:t>
            </a:r>
            <a:endParaRPr lang="zh-CN" altLang="en-US" sz="2600" dirty="0"/>
          </a:p>
        </p:txBody>
      </p:sp>
      <p:sp>
        <p:nvSpPr>
          <p:cNvPr id="4" name="文本框 3">
            <a:extLst>
              <a:ext uri="{FF2B5EF4-FFF2-40B4-BE49-F238E27FC236}">
                <a16:creationId xmlns:a16="http://schemas.microsoft.com/office/drawing/2014/main" id="{D40F80AF-62FC-4EEF-BEE4-16F812A3AD12}"/>
              </a:ext>
            </a:extLst>
          </p:cNvPr>
          <p:cNvSpPr txBox="1"/>
          <p:nvPr/>
        </p:nvSpPr>
        <p:spPr>
          <a:xfrm>
            <a:off x="369455" y="2798618"/>
            <a:ext cx="8441459" cy="267765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t>Skewed sex ratio is a serious problem in China, the government is seeking ways to alleviate it. </a:t>
            </a:r>
          </a:p>
          <a:p>
            <a:endParaRPr lang="en-US" altLang="zh-CN" sz="2400" dirty="0"/>
          </a:p>
          <a:p>
            <a:pPr marL="285750" indent="-285750">
              <a:buFont typeface="Wingdings" panose="05000000000000000000" pitchFamily="2" charset="2"/>
              <a:buChar char="Ø"/>
            </a:pPr>
            <a:r>
              <a:rPr lang="en-US" altLang="zh-CN" sz="2400" dirty="0"/>
              <a:t>Understanding the real driver of skewed sex ratio in China. </a:t>
            </a:r>
          </a:p>
          <a:p>
            <a:endParaRPr lang="en-US" altLang="zh-CN" sz="2400" dirty="0"/>
          </a:p>
          <a:p>
            <a:pPr marL="285750" indent="-285750">
              <a:buFont typeface="Wingdings" panose="05000000000000000000" pitchFamily="2" charset="2"/>
              <a:buChar char="Ø"/>
            </a:pPr>
            <a:r>
              <a:rPr lang="en-US" altLang="zh-CN" sz="2400" dirty="0"/>
              <a:t>Analyzing the relationship between one-child policy and sex ratio in China. </a:t>
            </a:r>
          </a:p>
        </p:txBody>
      </p:sp>
    </p:spTree>
    <p:extLst>
      <p:ext uri="{BB962C8B-B14F-4D97-AF65-F5344CB8AC3E}">
        <p14:creationId xmlns:p14="http://schemas.microsoft.com/office/powerpoint/2010/main" val="295978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7CB7A-41A3-4AA2-9949-ED2BDB78AC42}"/>
              </a:ext>
            </a:extLst>
          </p:cNvPr>
          <p:cNvSpPr>
            <a:spLocks noGrp="1"/>
          </p:cNvSpPr>
          <p:nvPr>
            <p:ph type="title"/>
          </p:nvPr>
        </p:nvSpPr>
        <p:spPr>
          <a:xfrm>
            <a:off x="628650" y="235917"/>
            <a:ext cx="7886700" cy="1325563"/>
          </a:xfrm>
        </p:spPr>
        <p:txBody>
          <a:bodyPr>
            <a:normAutofit/>
          </a:bodyPr>
          <a:lstStyle/>
          <a:p>
            <a:pPr algn="ctr"/>
            <a:r>
              <a:rPr lang="en-US" altLang="zh-CN" sz="4000" dirty="0"/>
              <a:t>3. Literature Review</a:t>
            </a:r>
            <a:endParaRPr lang="zh-CN" altLang="en-US" sz="4000" dirty="0"/>
          </a:p>
        </p:txBody>
      </p:sp>
      <p:sp>
        <p:nvSpPr>
          <p:cNvPr id="3" name="内容占位符 2">
            <a:extLst>
              <a:ext uri="{FF2B5EF4-FFF2-40B4-BE49-F238E27FC236}">
                <a16:creationId xmlns:a16="http://schemas.microsoft.com/office/drawing/2014/main" id="{FF12F60A-32B7-459C-B9BE-52F4DA7BACCE}"/>
              </a:ext>
            </a:extLst>
          </p:cNvPr>
          <p:cNvSpPr>
            <a:spLocks noGrp="1"/>
          </p:cNvSpPr>
          <p:nvPr>
            <p:ph idx="1"/>
          </p:nvPr>
        </p:nvSpPr>
        <p:spPr>
          <a:xfrm>
            <a:off x="306902" y="1422331"/>
            <a:ext cx="8530195" cy="5199752"/>
          </a:xfrm>
        </p:spPr>
        <p:txBody>
          <a:bodyPr>
            <a:normAutofit/>
          </a:bodyPr>
          <a:lstStyle/>
          <a:p>
            <a:pPr marL="0" indent="0">
              <a:buNone/>
            </a:pPr>
            <a:r>
              <a:rPr lang="en-US" altLang="zh-CN" sz="2400" b="1" i="1" dirty="0"/>
              <a:t>Most studies of gender imbalances focus on the implementation of the one-child policy.</a:t>
            </a:r>
            <a:r>
              <a:rPr lang="zh-CN" altLang="en-US" sz="2400" b="1" i="1" dirty="0"/>
              <a:t> </a:t>
            </a:r>
            <a:endParaRPr lang="en-US" altLang="zh-CN" sz="2400" b="1" i="1" dirty="0"/>
          </a:p>
          <a:p>
            <a:pPr marL="0" indent="0">
              <a:buNone/>
            </a:pPr>
            <a:r>
              <a:rPr lang="en-US" altLang="zh-CN" sz="2400" dirty="0"/>
              <a:t>1) One-child policy (1980) </a:t>
            </a:r>
          </a:p>
          <a:p>
            <a:r>
              <a:rPr lang="en-US" altLang="zh-CN" sz="2400" dirty="0"/>
              <a:t>“Gender discrimination policy” </a:t>
            </a:r>
            <a:r>
              <a:rPr lang="en-US" altLang="zh-CN" sz="2400" i="1" dirty="0"/>
              <a:t>(</a:t>
            </a:r>
            <a:r>
              <a:rPr lang="en-US" altLang="zh-CN" sz="2400" i="1" dirty="0" err="1"/>
              <a:t>Loh</a:t>
            </a:r>
            <a:r>
              <a:rPr lang="en-US" altLang="zh-CN" sz="2400" i="1" dirty="0"/>
              <a:t> and Remick 2015)</a:t>
            </a:r>
          </a:p>
          <a:p>
            <a:r>
              <a:rPr lang="en-US" altLang="zh-CN" sz="2400" dirty="0"/>
              <a:t>Whether allowing birth of the second child can improve the gender imbalance problem </a:t>
            </a:r>
            <a:r>
              <a:rPr lang="en-US" altLang="zh-CN" sz="2400" i="1" dirty="0"/>
              <a:t>(Zeng Yi 1993)</a:t>
            </a:r>
          </a:p>
          <a:p>
            <a:pPr marL="0" indent="0">
              <a:buNone/>
            </a:pPr>
            <a:r>
              <a:rPr lang="en-US" altLang="zh-CN" sz="2400" dirty="0"/>
              <a:t>2) The Household Responsibility System (1978)</a:t>
            </a:r>
          </a:p>
          <a:p>
            <a:r>
              <a:rPr lang="en-US" altLang="zh-CN" sz="2400" dirty="0"/>
              <a:t>The increase in household’s income</a:t>
            </a:r>
          </a:p>
          <a:p>
            <a:r>
              <a:rPr lang="en-US" altLang="zh-CN" sz="2400" dirty="0"/>
              <a:t>Stronger labor productivity </a:t>
            </a:r>
            <a:r>
              <a:rPr lang="en-US" altLang="zh-CN" sz="2400" i="1" dirty="0"/>
              <a:t>(Almond, Li and Zhang 2013) </a:t>
            </a:r>
          </a:p>
          <a:p>
            <a:pPr marL="0" indent="0">
              <a:buNone/>
            </a:pPr>
            <a:r>
              <a:rPr lang="en-US" altLang="zh-CN" sz="2400" dirty="0"/>
              <a:t>3) Technical improvement </a:t>
            </a:r>
          </a:p>
          <a:p>
            <a:r>
              <a:rPr lang="en-US" altLang="zh-CN" sz="2400" dirty="0"/>
              <a:t>B-ultrasound selection reduces gender selection costs </a:t>
            </a:r>
            <a:r>
              <a:rPr lang="en-US" altLang="zh-CN" sz="2400" i="1" dirty="0"/>
              <a:t>(Chen et al 2013)</a:t>
            </a:r>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214684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7CB7A-41A3-4AA2-9949-ED2BDB78AC42}"/>
              </a:ext>
            </a:extLst>
          </p:cNvPr>
          <p:cNvSpPr>
            <a:spLocks noGrp="1"/>
          </p:cNvSpPr>
          <p:nvPr>
            <p:ph type="title"/>
          </p:nvPr>
        </p:nvSpPr>
        <p:spPr>
          <a:xfrm>
            <a:off x="628650" y="235917"/>
            <a:ext cx="7886700" cy="1325563"/>
          </a:xfrm>
        </p:spPr>
        <p:txBody>
          <a:bodyPr>
            <a:normAutofit/>
          </a:bodyPr>
          <a:lstStyle/>
          <a:p>
            <a:pPr algn="ctr"/>
            <a:r>
              <a:rPr lang="en-US" altLang="zh-CN" sz="4000" dirty="0"/>
              <a:t>3. Literature Review</a:t>
            </a:r>
            <a:endParaRPr lang="zh-CN" altLang="en-US" sz="4000" dirty="0"/>
          </a:p>
        </p:txBody>
      </p:sp>
      <p:sp>
        <p:nvSpPr>
          <p:cNvPr id="3" name="内容占位符 2">
            <a:extLst>
              <a:ext uri="{FF2B5EF4-FFF2-40B4-BE49-F238E27FC236}">
                <a16:creationId xmlns:a16="http://schemas.microsoft.com/office/drawing/2014/main" id="{FF12F60A-32B7-459C-B9BE-52F4DA7BACCE}"/>
              </a:ext>
            </a:extLst>
          </p:cNvPr>
          <p:cNvSpPr>
            <a:spLocks noGrp="1"/>
          </p:cNvSpPr>
          <p:nvPr>
            <p:ph idx="1"/>
          </p:nvPr>
        </p:nvSpPr>
        <p:spPr>
          <a:xfrm>
            <a:off x="306902" y="1422331"/>
            <a:ext cx="8530195" cy="5199752"/>
          </a:xfrm>
        </p:spPr>
        <p:txBody>
          <a:bodyPr>
            <a:normAutofit/>
          </a:bodyPr>
          <a:lstStyle/>
          <a:p>
            <a:pPr marL="0" indent="0">
              <a:buNone/>
            </a:pPr>
            <a:r>
              <a:rPr lang="en-US" altLang="zh-CN" sz="2400" b="1" i="1" dirty="0"/>
              <a:t>Most studies of gender imbalances focus on the implementation of the one-child policy.</a:t>
            </a:r>
            <a:r>
              <a:rPr lang="zh-CN" altLang="en-US" sz="2400" b="1" i="1" dirty="0"/>
              <a:t> </a:t>
            </a:r>
            <a:endParaRPr lang="en-US" altLang="zh-CN" sz="2400" b="1" i="1" dirty="0"/>
          </a:p>
          <a:p>
            <a:pPr marL="0" indent="0">
              <a:buNone/>
            </a:pPr>
            <a:r>
              <a:rPr lang="en-US" altLang="zh-CN" sz="2400" dirty="0"/>
              <a:t>1) One-child policy (1980) </a:t>
            </a:r>
          </a:p>
          <a:p>
            <a:r>
              <a:rPr lang="en-US" altLang="zh-CN" sz="2400" dirty="0"/>
              <a:t>“Gender discrimination policy” </a:t>
            </a:r>
            <a:r>
              <a:rPr lang="en-US" altLang="zh-CN" sz="2400" i="1" dirty="0"/>
              <a:t>(</a:t>
            </a:r>
            <a:r>
              <a:rPr lang="en-US" altLang="zh-CN" sz="2400" i="1" dirty="0" err="1"/>
              <a:t>Loh</a:t>
            </a:r>
            <a:r>
              <a:rPr lang="en-US" altLang="zh-CN" sz="2400" i="1" dirty="0"/>
              <a:t> and Remick 2015)</a:t>
            </a:r>
          </a:p>
          <a:p>
            <a:r>
              <a:rPr lang="en-US" altLang="zh-CN" sz="2400" dirty="0"/>
              <a:t>Whether allowing birth of the second child can improve the gender imbalance problem </a:t>
            </a:r>
            <a:r>
              <a:rPr lang="en-US" altLang="zh-CN" sz="2400" i="1" dirty="0"/>
              <a:t>(Zeng Yi 1993)</a:t>
            </a:r>
          </a:p>
          <a:p>
            <a:pPr marL="0" indent="0">
              <a:buNone/>
            </a:pPr>
            <a:r>
              <a:rPr lang="en-US" altLang="zh-CN" sz="2400" dirty="0"/>
              <a:t>2) The Household Responsibility System (1978)</a:t>
            </a:r>
          </a:p>
          <a:p>
            <a:r>
              <a:rPr lang="en-US" altLang="zh-CN" sz="2400" dirty="0"/>
              <a:t>The increase in household’s income</a:t>
            </a:r>
          </a:p>
          <a:p>
            <a:r>
              <a:rPr lang="en-US" altLang="zh-CN" sz="2400" dirty="0"/>
              <a:t>Stronger labor productivity </a:t>
            </a:r>
            <a:r>
              <a:rPr lang="en-US" altLang="zh-CN" sz="2400" i="1" dirty="0"/>
              <a:t>(Almond, Li and Zhang 2013) </a:t>
            </a:r>
          </a:p>
          <a:p>
            <a:pPr marL="0" indent="0">
              <a:buNone/>
            </a:pPr>
            <a:r>
              <a:rPr lang="en-US" altLang="zh-CN" sz="2400" dirty="0"/>
              <a:t>3) Technical improvement </a:t>
            </a:r>
          </a:p>
          <a:p>
            <a:r>
              <a:rPr lang="en-US" altLang="zh-CN" sz="2400" dirty="0"/>
              <a:t>B-ultrasound selection reduces gender selection costs </a:t>
            </a:r>
            <a:r>
              <a:rPr lang="en-US" altLang="zh-CN" sz="2400" i="1" dirty="0"/>
              <a:t>(Chen et al 2013)</a:t>
            </a:r>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32626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041E3-F8DD-4D0C-8E78-1E7B4BC8FD52}"/>
              </a:ext>
            </a:extLst>
          </p:cNvPr>
          <p:cNvSpPr>
            <a:spLocks noGrp="1"/>
          </p:cNvSpPr>
          <p:nvPr>
            <p:ph type="title"/>
          </p:nvPr>
        </p:nvSpPr>
        <p:spPr>
          <a:xfrm>
            <a:off x="195053" y="360948"/>
            <a:ext cx="8753889" cy="1325563"/>
          </a:xfrm>
        </p:spPr>
        <p:txBody>
          <a:bodyPr>
            <a:normAutofit/>
          </a:bodyPr>
          <a:lstStyle/>
          <a:p>
            <a:pPr algn="ctr"/>
            <a:r>
              <a:rPr lang="en-US" altLang="zh-CN" sz="3800" dirty="0"/>
              <a:t>4. Exploring the reasons for raising child</a:t>
            </a:r>
            <a:endParaRPr lang="zh-CN" altLang="en-US" sz="3800" dirty="0"/>
          </a:p>
        </p:txBody>
      </p:sp>
      <p:sp>
        <p:nvSpPr>
          <p:cNvPr id="3" name="内容占位符 2">
            <a:extLst>
              <a:ext uri="{FF2B5EF4-FFF2-40B4-BE49-F238E27FC236}">
                <a16:creationId xmlns:a16="http://schemas.microsoft.com/office/drawing/2014/main" id="{09500308-B0B9-4A3D-872A-E938BCE48B75}"/>
              </a:ext>
            </a:extLst>
          </p:cNvPr>
          <p:cNvSpPr>
            <a:spLocks noGrp="1"/>
          </p:cNvSpPr>
          <p:nvPr>
            <p:ph idx="1"/>
          </p:nvPr>
        </p:nvSpPr>
        <p:spPr>
          <a:xfrm>
            <a:off x="836128" y="1944895"/>
            <a:ext cx="7471741" cy="3660775"/>
          </a:xfrm>
        </p:spPr>
        <p:txBody>
          <a:bodyPr>
            <a:normAutofit/>
          </a:bodyPr>
          <a:lstStyle/>
          <a:p>
            <a:pPr marL="0" indent="0">
              <a:buNone/>
            </a:pPr>
            <a:r>
              <a:rPr lang="en-US" altLang="zh-CN" sz="2400" dirty="0"/>
              <a:t>1) Investment/ Production Good </a:t>
            </a:r>
            <a:r>
              <a:rPr lang="en-US" altLang="zh-CN" sz="2400" i="1" dirty="0"/>
              <a:t>(</a:t>
            </a:r>
            <a:r>
              <a:rPr lang="en-US" altLang="zh-CN" sz="2400" i="1" dirty="0" err="1"/>
              <a:t>Loh</a:t>
            </a:r>
            <a:r>
              <a:rPr lang="en-US" altLang="zh-CN" sz="2400" i="1" dirty="0"/>
              <a:t> and Remick 2015)</a:t>
            </a:r>
          </a:p>
          <a:p>
            <a:r>
              <a:rPr lang="en-US" altLang="zh-CN" sz="2400" dirty="0"/>
              <a:t>Labor-related incentives </a:t>
            </a:r>
          </a:p>
          <a:p>
            <a:r>
              <a:rPr lang="en-US" altLang="zh-CN" sz="2400" dirty="0"/>
              <a:t>Ritual-related incentives (less important)</a:t>
            </a:r>
          </a:p>
          <a:p>
            <a:r>
              <a:rPr lang="en-US" altLang="zh-CN" sz="2400" dirty="0"/>
              <a:t>Inheritance and property ownership</a:t>
            </a:r>
          </a:p>
          <a:p>
            <a:r>
              <a:rPr lang="en-US" altLang="zh-CN" sz="2400" dirty="0"/>
              <a:t>old-age security-related incentives (most important)</a:t>
            </a:r>
          </a:p>
          <a:p>
            <a:pPr marL="0" indent="0">
              <a:buNone/>
            </a:pPr>
            <a:endParaRPr lang="en-US" altLang="zh-CN" sz="2400" dirty="0"/>
          </a:p>
          <a:p>
            <a:pPr marL="0" indent="0">
              <a:buNone/>
            </a:pPr>
            <a:r>
              <a:rPr lang="en-US" altLang="zh-CN" sz="2400" dirty="0"/>
              <a:t>2) Consumer Durables </a:t>
            </a:r>
            <a:r>
              <a:rPr lang="en-US" altLang="zh-CN" sz="2400" i="1" dirty="0"/>
              <a:t>(Beker, 1960)</a:t>
            </a:r>
          </a:p>
          <a:p>
            <a:r>
              <a:rPr lang="en-US" altLang="zh-CN" sz="2400" dirty="0"/>
              <a:t>Consumer preference for children </a:t>
            </a:r>
          </a:p>
          <a:p>
            <a:endParaRPr lang="en-US" altLang="zh-CN" sz="2400" i="1" dirty="0"/>
          </a:p>
        </p:txBody>
      </p:sp>
    </p:spTree>
    <p:extLst>
      <p:ext uri="{BB962C8B-B14F-4D97-AF65-F5344CB8AC3E}">
        <p14:creationId xmlns:p14="http://schemas.microsoft.com/office/powerpoint/2010/main" val="364105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7DF43-1999-4351-AAA8-B14C8EFEACCF}"/>
              </a:ext>
            </a:extLst>
          </p:cNvPr>
          <p:cNvSpPr>
            <a:spLocks noGrp="1"/>
          </p:cNvSpPr>
          <p:nvPr>
            <p:ph type="title"/>
          </p:nvPr>
        </p:nvSpPr>
        <p:spPr/>
        <p:txBody>
          <a:bodyPr/>
          <a:lstStyle/>
          <a:p>
            <a:r>
              <a:rPr lang="en-US" altLang="zh-CN" dirty="0"/>
              <a:t>5. Data</a:t>
            </a:r>
            <a:endParaRPr lang="zh-CN" altLang="en-US" dirty="0"/>
          </a:p>
        </p:txBody>
      </p:sp>
      <p:sp>
        <p:nvSpPr>
          <p:cNvPr id="3" name="内容占位符 2">
            <a:extLst>
              <a:ext uri="{FF2B5EF4-FFF2-40B4-BE49-F238E27FC236}">
                <a16:creationId xmlns:a16="http://schemas.microsoft.com/office/drawing/2014/main" id="{79E94DD8-9F1E-4010-91B4-DC6A496A736E}"/>
              </a:ext>
            </a:extLst>
          </p:cNvPr>
          <p:cNvSpPr>
            <a:spLocks noGrp="1"/>
          </p:cNvSpPr>
          <p:nvPr>
            <p:ph idx="1"/>
          </p:nvPr>
        </p:nvSpPr>
        <p:spPr>
          <a:xfrm>
            <a:off x="628650" y="1775930"/>
            <a:ext cx="7886700" cy="4351338"/>
          </a:xfrm>
        </p:spPr>
        <p:txBody>
          <a:bodyPr>
            <a:normAutofit/>
          </a:bodyPr>
          <a:lstStyle/>
          <a:p>
            <a:pPr marL="514350" indent="-514350">
              <a:buAutoNum type="arabicParenR"/>
            </a:pPr>
            <a:r>
              <a:rPr lang="en-US" altLang="zh-CN" sz="2400" dirty="0"/>
              <a:t>Gazetteer Data from county books </a:t>
            </a:r>
          </a:p>
        </p:txBody>
      </p:sp>
      <p:pic>
        <p:nvPicPr>
          <p:cNvPr id="9" name="图片 8">
            <a:extLst>
              <a:ext uri="{FF2B5EF4-FFF2-40B4-BE49-F238E27FC236}">
                <a16:creationId xmlns:a16="http://schemas.microsoft.com/office/drawing/2014/main" id="{61AC5AE6-4221-4486-AB94-0CA236DDF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6609"/>
            <a:ext cx="9144000" cy="3476625"/>
          </a:xfrm>
          <a:prstGeom prst="rect">
            <a:avLst/>
          </a:prstGeom>
        </p:spPr>
      </p:pic>
      <p:sp>
        <p:nvSpPr>
          <p:cNvPr id="5" name="矩形 4">
            <a:extLst>
              <a:ext uri="{FF2B5EF4-FFF2-40B4-BE49-F238E27FC236}">
                <a16:creationId xmlns:a16="http://schemas.microsoft.com/office/drawing/2014/main" id="{A44C38BA-06BA-4306-841A-7205ABB9C258}"/>
              </a:ext>
            </a:extLst>
          </p:cNvPr>
          <p:cNvSpPr/>
          <p:nvPr/>
        </p:nvSpPr>
        <p:spPr>
          <a:xfrm>
            <a:off x="3517871" y="2164135"/>
            <a:ext cx="2276642" cy="5483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1064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A737F-FC14-4B76-ABE7-9C3B48B814BF}"/>
              </a:ext>
            </a:extLst>
          </p:cNvPr>
          <p:cNvSpPr>
            <a:spLocks noGrp="1"/>
          </p:cNvSpPr>
          <p:nvPr>
            <p:ph type="title"/>
          </p:nvPr>
        </p:nvSpPr>
        <p:spPr/>
        <p:txBody>
          <a:bodyPr/>
          <a:lstStyle/>
          <a:p>
            <a:r>
              <a:rPr lang="en-US" altLang="zh-CN" dirty="0"/>
              <a:t>5. Data</a:t>
            </a:r>
            <a:endParaRPr lang="zh-CN" altLang="en-US" dirty="0"/>
          </a:p>
        </p:txBody>
      </p:sp>
      <p:sp>
        <p:nvSpPr>
          <p:cNvPr id="3" name="内容占位符 2">
            <a:extLst>
              <a:ext uri="{FF2B5EF4-FFF2-40B4-BE49-F238E27FC236}">
                <a16:creationId xmlns:a16="http://schemas.microsoft.com/office/drawing/2014/main" id="{7FCC267B-4F7D-492D-B148-8193E65ED63D}"/>
              </a:ext>
            </a:extLst>
          </p:cNvPr>
          <p:cNvSpPr>
            <a:spLocks noGrp="1"/>
          </p:cNvSpPr>
          <p:nvPr>
            <p:ph idx="1"/>
          </p:nvPr>
        </p:nvSpPr>
        <p:spPr/>
        <p:txBody>
          <a:bodyPr/>
          <a:lstStyle/>
          <a:p>
            <a:pPr marL="0" indent="0">
              <a:buNone/>
            </a:pPr>
            <a:r>
              <a:rPr lang="en-US" altLang="zh-CN" sz="2400" dirty="0"/>
              <a:t>2) United Nation Data </a:t>
            </a:r>
            <a:endParaRPr lang="zh-CN" altLang="en-US" sz="2400" dirty="0"/>
          </a:p>
          <a:p>
            <a:endParaRPr lang="zh-CN" altLang="en-US" dirty="0"/>
          </a:p>
        </p:txBody>
      </p:sp>
      <p:pic>
        <p:nvPicPr>
          <p:cNvPr id="4" name="图片 3">
            <a:extLst>
              <a:ext uri="{FF2B5EF4-FFF2-40B4-BE49-F238E27FC236}">
                <a16:creationId xmlns:a16="http://schemas.microsoft.com/office/drawing/2014/main" id="{D4B7726F-2CBC-4DEC-B1D4-B1183D794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58" y="2866175"/>
            <a:ext cx="8681884" cy="2270238"/>
          </a:xfrm>
          <a:prstGeom prst="rect">
            <a:avLst/>
          </a:prstGeom>
        </p:spPr>
      </p:pic>
      <p:sp>
        <p:nvSpPr>
          <p:cNvPr id="5" name="矩形 4">
            <a:extLst>
              <a:ext uri="{FF2B5EF4-FFF2-40B4-BE49-F238E27FC236}">
                <a16:creationId xmlns:a16="http://schemas.microsoft.com/office/drawing/2014/main" id="{585F7AD6-7FB3-46FA-BFC0-1527F4F2F91E}"/>
              </a:ext>
            </a:extLst>
          </p:cNvPr>
          <p:cNvSpPr/>
          <p:nvPr/>
        </p:nvSpPr>
        <p:spPr>
          <a:xfrm>
            <a:off x="5919536" y="3008960"/>
            <a:ext cx="2128135" cy="5483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8789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65CAD-3001-4BAB-9E96-A17550C75ED9}"/>
              </a:ext>
            </a:extLst>
          </p:cNvPr>
          <p:cNvSpPr>
            <a:spLocks noGrp="1"/>
          </p:cNvSpPr>
          <p:nvPr>
            <p:ph type="title"/>
          </p:nvPr>
        </p:nvSpPr>
        <p:spPr/>
        <p:txBody>
          <a:bodyPr/>
          <a:lstStyle/>
          <a:p>
            <a:r>
              <a:rPr lang="en-US" altLang="zh-CN" dirty="0"/>
              <a:t>6. Framework Model </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E559E32-516F-4F99-B4BE-480B09448457}"/>
                  </a:ext>
                </a:extLst>
              </p:cNvPr>
              <p:cNvSpPr txBox="1"/>
              <p:nvPr/>
            </p:nvSpPr>
            <p:spPr>
              <a:xfrm>
                <a:off x="628650" y="2395330"/>
                <a:ext cx="8155057" cy="3960058"/>
              </a:xfrm>
              <a:prstGeom prst="rect">
                <a:avLst/>
              </a:prstGeom>
              <a:noFill/>
            </p:spPr>
            <p:txBody>
              <a:bodyPr wrap="square" rtlCol="0">
                <a:spAutoFit/>
              </a:bodyPr>
              <a:lstStyle/>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𝑆𝑅𝐵</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mj-lt"/>
                    <a:ea typeface="楷体" panose="02010609060101010101" pitchFamily="49"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sex ratio at birth, the main dependent variable</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𝑂𝐶𝑃</m:t>
                        </m:r>
                      </m:e>
                      <m:sub>
                        <m:r>
                          <a:rPr lang="zh-CN" altLang="en-US" sz="2400" i="1">
                            <a:latin typeface="Cambria Math" panose="02040503050406030204" pitchFamily="18" charset="0"/>
                          </a:rPr>
                          <m:t>𝑖</m:t>
                        </m:r>
                        <m:r>
                          <a:rPr lang="zh-CN" altLang="en-US" sz="2400">
                            <a:latin typeface="Cambria Math" panose="02040503050406030204" pitchFamily="18" charset="0"/>
                          </a:rPr>
                          <m:t>, </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dummy variable, will be marked as 1 if this county has implemented one-child policy </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𝑐𝑜𝑙𝑙𝑒𝑐𝑡</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dummy variable, will be marked as 0 if this country has implemented the household responsibility system  </a:t>
                </a:r>
              </a:p>
              <a:p>
                <a:pPr marL="342900" lvl="0" indent="-342900">
                  <a:lnSpc>
                    <a:spcPts val="4000"/>
                  </a:lnSpc>
                  <a:buFont typeface="Arial" panose="020B0604020202020204" pitchFamily="34" charset="0"/>
                  <a:buChar char="•"/>
                </a:pP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𝑂𝑃𝐶</m:t>
                        </m:r>
                      </m:e>
                      <m:sub>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𝑡</m:t>
                        </m:r>
                      </m:sub>
                    </m:sSub>
                  </m:oMath>
                </a14:m>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other principle components, will be selected using feature selection</a:t>
                </a:r>
              </a:p>
              <a:p>
                <a:endParaRPr lang="zh-CN" altLang="en-US" dirty="0"/>
              </a:p>
            </p:txBody>
          </p:sp>
        </mc:Choice>
        <mc:Fallback xmlns="">
          <p:sp>
            <p:nvSpPr>
              <p:cNvPr id="5" name="文本框 4">
                <a:extLst>
                  <a:ext uri="{FF2B5EF4-FFF2-40B4-BE49-F238E27FC236}">
                    <a16:creationId xmlns:a16="http://schemas.microsoft.com/office/drawing/2014/main" id="{CE559E32-516F-4F99-B4BE-480B09448457}"/>
                  </a:ext>
                </a:extLst>
              </p:cNvPr>
              <p:cNvSpPr txBox="1">
                <a:spLocks noRot="1" noChangeAspect="1" noMove="1" noResize="1" noEditPoints="1" noAdjustHandles="1" noChangeArrowheads="1" noChangeShapeType="1" noTextEdit="1"/>
              </p:cNvSpPr>
              <p:nvPr/>
            </p:nvSpPr>
            <p:spPr>
              <a:xfrm>
                <a:off x="628650" y="2395330"/>
                <a:ext cx="8155057" cy="3960058"/>
              </a:xfrm>
              <a:prstGeom prst="rect">
                <a:avLst/>
              </a:prstGeom>
              <a:blipFill>
                <a:blip r:embed="rId2"/>
                <a:stretch>
                  <a:fillRect l="-972" r="-1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6AAB7E7-DD1B-4EE3-97ED-6BAB83EFF85C}"/>
                  </a:ext>
                </a:extLst>
              </p:cNvPr>
              <p:cNvSpPr/>
              <p:nvPr/>
            </p:nvSpPr>
            <p:spPr>
              <a:xfrm>
                <a:off x="964096" y="1690689"/>
                <a:ext cx="6698974"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𝑆𝑅𝐵</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𝑂𝐶𝑃</m:t>
                          </m:r>
                        </m:e>
                        <m:sub>
                          <m:r>
                            <a:rPr lang="zh-CN" altLang="en-US" i="1">
                              <a:latin typeface="Cambria Math" panose="02040503050406030204" pitchFamily="18" charset="0"/>
                            </a:rPr>
                            <m:t>𝑖</m:t>
                          </m:r>
                          <m:r>
                            <a:rPr lang="zh-CN" altLang="en-US" i="0">
                              <a:latin typeface="Cambria Math" panose="02040503050406030204" pitchFamily="18" charset="0"/>
                            </a:rPr>
                            <m:t>, </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𝑐𝑜𝑙𝑙𝑒𝑐𝑡</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𝑂𝑃𝐶</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𝑢</m:t>
                      </m:r>
                    </m:oMath>
                  </m:oMathPara>
                </a14:m>
                <a:endParaRPr lang="zh-CN" altLang="en-US" dirty="0"/>
              </a:p>
            </p:txBody>
          </p:sp>
        </mc:Choice>
        <mc:Fallback xmlns="">
          <p:sp>
            <p:nvSpPr>
              <p:cNvPr id="6" name="矩形 5">
                <a:extLst>
                  <a:ext uri="{FF2B5EF4-FFF2-40B4-BE49-F238E27FC236}">
                    <a16:creationId xmlns:a16="http://schemas.microsoft.com/office/drawing/2014/main" id="{16AAB7E7-DD1B-4EE3-97ED-6BAB83EFF85C}"/>
                  </a:ext>
                </a:extLst>
              </p:cNvPr>
              <p:cNvSpPr>
                <a:spLocks noRot="1" noChangeAspect="1" noMove="1" noResize="1" noEditPoints="1" noAdjustHandles="1" noChangeArrowheads="1" noChangeShapeType="1" noTextEdit="1"/>
              </p:cNvSpPr>
              <p:nvPr/>
            </p:nvSpPr>
            <p:spPr>
              <a:xfrm>
                <a:off x="964096" y="1690689"/>
                <a:ext cx="6698974" cy="381515"/>
              </a:xfrm>
              <a:prstGeom prst="rect">
                <a:avLst/>
              </a:prstGeom>
              <a:blipFill>
                <a:blip r:embed="rId3"/>
                <a:stretch>
                  <a:fillRect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12752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697</Words>
  <Application>Microsoft Office PowerPoint</Application>
  <PresentationFormat>全屏显示(4:3)</PresentationFormat>
  <Paragraphs>74</Paragraphs>
  <Slides>10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等线 Light</vt:lpstr>
      <vt:lpstr>楷体</vt:lpstr>
      <vt:lpstr>微软雅黑</vt:lpstr>
      <vt:lpstr>Arial</vt:lpstr>
      <vt:lpstr>Calibri</vt:lpstr>
      <vt:lpstr>Calibri Light</vt:lpstr>
      <vt:lpstr>Cambria Math</vt:lpstr>
      <vt:lpstr>Times New Roman</vt:lpstr>
      <vt:lpstr>Wingdings</vt:lpstr>
      <vt:lpstr>Office 主题​​</vt:lpstr>
      <vt:lpstr>Did “industrialization and agricultural collectivization” normalize the skewed sex ratio in China?</vt:lpstr>
      <vt:lpstr>1. Research Background </vt:lpstr>
      <vt:lpstr>2. Research Question  </vt:lpstr>
      <vt:lpstr>3. Literature Review</vt:lpstr>
      <vt:lpstr>3. Literature Review</vt:lpstr>
      <vt:lpstr>4. Exploring the reasons for raising child</vt:lpstr>
      <vt:lpstr>5. Data</vt:lpstr>
      <vt:lpstr>5. Data</vt:lpstr>
      <vt:lpstr>6. Framework Model </vt:lpstr>
      <vt:lpstr>6. Framework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“industrialization and agricultural collectivization” normalize the skewed sex ratio in China?</dc:title>
  <dc:creator>f o</dc:creator>
  <cp:lastModifiedBy>of</cp:lastModifiedBy>
  <cp:revision>24</cp:revision>
  <dcterms:created xsi:type="dcterms:W3CDTF">2019-04-08T00:17:25Z</dcterms:created>
  <dcterms:modified xsi:type="dcterms:W3CDTF">2019-04-10T20:57:53Z</dcterms:modified>
</cp:coreProperties>
</file>