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4778" r:id="rId2"/>
    <p:sldId id="1010" r:id="rId3"/>
    <p:sldId id="4780" r:id="rId4"/>
    <p:sldId id="4779" r:id="rId5"/>
    <p:sldId id="4781" r:id="rId6"/>
    <p:sldId id="4782" r:id="rId7"/>
    <p:sldId id="4783" r:id="rId8"/>
    <p:sldId id="4788" r:id="rId9"/>
    <p:sldId id="4787" r:id="rId10"/>
    <p:sldId id="4784" r:id="rId11"/>
    <p:sldId id="4785" r:id="rId12"/>
    <p:sldId id="4786" r:id="rId13"/>
    <p:sldId id="275"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italic r:id="rId25"/>
    </p:embeddedFont>
    <p:embeddedFont>
      <p:font typeface="Roboto Medium" panose="02000000000000000000" pitchFamily="2"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8"/>
            <p14:sldId id="4787"/>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yam Dodhia" initials="SD" lastIdx="1" clrIdx="0">
    <p:extLst>
      <p:ext uri="{19B8F6BF-5375-455C-9EA6-DF929625EA0E}">
        <p15:presenceInfo xmlns:p15="http://schemas.microsoft.com/office/powerpoint/2012/main" userId="8e37f1260d47cd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BEE71-434E-4EBF-ABA8-E9C54B240897}" v="53" dt="2022-02-20T06:29:0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054" autoAdjust="0"/>
  </p:normalViewPr>
  <p:slideViewPr>
    <p:cSldViewPr snapToGrid="0" showGuides="1">
      <p:cViewPr>
        <p:scale>
          <a:sx n="100" d="100"/>
          <a:sy n="100" d="100"/>
        </p:scale>
        <p:origin x="1356"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20/02/2022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8.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r>
              <a:rPr lang="en-AU" dirty="0"/>
              <a:t>By Siyam Dodhia</a:t>
            </a:r>
          </a:p>
          <a:p>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
        <p:nvSpPr>
          <p:cNvPr id="2" name="TextBox 1">
            <a:extLst>
              <a:ext uri="{FF2B5EF4-FFF2-40B4-BE49-F238E27FC236}">
                <a16:creationId xmlns:a16="http://schemas.microsoft.com/office/drawing/2014/main" id="{C006EE9A-4108-4E51-9621-09D935ECB5E6}"/>
              </a:ext>
            </a:extLst>
          </p:cNvPr>
          <p:cNvSpPr txBox="1"/>
          <p:nvPr/>
        </p:nvSpPr>
        <p:spPr>
          <a:xfrm>
            <a:off x="1485900" y="3752850"/>
            <a:ext cx="3800475" cy="2057400"/>
          </a:xfrm>
          <a:prstGeom prst="rect">
            <a:avLst/>
          </a:prstGeom>
          <a:noFill/>
        </p:spPr>
        <p:txBody>
          <a:bodyPr wrap="square" lIns="0" tIns="0" rIns="0" bIns="0" rtlCol="0" anchor="t">
            <a:noAutofit/>
          </a:bodyPr>
          <a:lstStyle/>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Number 77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Data Period: July 2018 to June 2019</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Period: February 2019 to April 2019</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Testing the effects of changing a store layout based on Sales and Number of Customers. </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a:p>
            <a:r>
              <a:rPr lang="en-AU" sz="1800" dirty="0">
                <a:latin typeface="+mj-lt"/>
              </a:rPr>
              <a:t>Trial Store 77 was compared to Control Store 233 due to its similarities prior to the trial period. </a:t>
            </a:r>
          </a:p>
        </p:txBody>
      </p:sp>
      <p:sp>
        <p:nvSpPr>
          <p:cNvPr id="5" name="TextBox 4">
            <a:extLst>
              <a:ext uri="{FF2B5EF4-FFF2-40B4-BE49-F238E27FC236}">
                <a16:creationId xmlns:a16="http://schemas.microsoft.com/office/drawing/2014/main" id="{363C13ED-B612-482D-9BFF-7320A30125E0}"/>
              </a:ext>
            </a:extLst>
          </p:cNvPr>
          <p:cNvSpPr txBox="1"/>
          <p:nvPr/>
        </p:nvSpPr>
        <p:spPr>
          <a:xfrm>
            <a:off x="1187055" y="1351214"/>
            <a:ext cx="3793184" cy="2561253"/>
          </a:xfrm>
          <a:prstGeom prst="rect">
            <a:avLst/>
          </a:prstGeom>
          <a:noFill/>
        </p:spPr>
        <p:txBody>
          <a:bodyPr wrap="square" lIns="0" tIns="0" rIns="0" bIns="0" rtlCol="0" anchor="t">
            <a:noAutofit/>
          </a:bodyPr>
          <a:lstStyle/>
          <a:p>
            <a:pPr algn="l"/>
            <a:r>
              <a:rPr lang="en-AU" sz="1600" b="1" dirty="0"/>
              <a:t>How the control store was determined:</a:t>
            </a:r>
            <a:r>
              <a:rPr lang="en-AU" sz="1200" b="1" dirty="0">
                <a:latin typeface="Roboto Light" panose="02000000000000000000" pitchFamily="2" charset="0"/>
                <a:ea typeface="Roboto Light" panose="02000000000000000000" pitchFamily="2" charset="0"/>
              </a:rPr>
              <a:t> </a:t>
            </a:r>
          </a:p>
          <a:p>
            <a:pPr algn="l"/>
            <a:r>
              <a:rPr lang="en-AU" sz="1200" dirty="0">
                <a:latin typeface="Roboto Light" panose="02000000000000000000" pitchFamily="2" charset="0"/>
                <a:ea typeface="Roboto Light" panose="02000000000000000000" pitchFamily="2" charset="0"/>
              </a:rPr>
              <a:t>To determine the control store, I use 2 measures to score each store based on their correlation and magnitude distance between the trial store and control store. To determine a final score, I used a weighted average and ordered final score in descending order.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From Table 3, Chart 6 and Chart 7 it can be concluded that store 233 is our control store as it shows the most similarities in sales and customer size to the trial store</a:t>
            </a:r>
          </a:p>
        </p:txBody>
      </p:sp>
      <p:graphicFrame>
        <p:nvGraphicFramePr>
          <p:cNvPr id="6" name="Table 5">
            <a:extLst>
              <a:ext uri="{FF2B5EF4-FFF2-40B4-BE49-F238E27FC236}">
                <a16:creationId xmlns:a16="http://schemas.microsoft.com/office/drawing/2014/main" id="{F2C8AA34-DAEB-4E86-B08B-9A1813089511}"/>
              </a:ext>
            </a:extLst>
          </p:cNvPr>
          <p:cNvGraphicFramePr>
            <a:graphicFrameLocks noGrp="1"/>
          </p:cNvGraphicFramePr>
          <p:nvPr>
            <p:extLst>
              <p:ext uri="{D42A27DB-BD31-4B8C-83A1-F6EECF244321}">
                <p14:modId xmlns:p14="http://schemas.microsoft.com/office/powerpoint/2010/main" val="1640578913"/>
              </p:ext>
            </p:extLst>
          </p:nvPr>
        </p:nvGraphicFramePr>
        <p:xfrm>
          <a:off x="6167271" y="1544058"/>
          <a:ext cx="2385059" cy="1738329"/>
        </p:xfrm>
        <a:graphic>
          <a:graphicData uri="http://schemas.openxmlformats.org/drawingml/2006/table">
            <a:tbl>
              <a:tblPr/>
              <a:tblGrid>
                <a:gridCol w="745907">
                  <a:extLst>
                    <a:ext uri="{9D8B030D-6E8A-4147-A177-3AD203B41FA5}">
                      <a16:colId xmlns:a16="http://schemas.microsoft.com/office/drawing/2014/main" val="448411631"/>
                    </a:ext>
                  </a:extLst>
                </a:gridCol>
                <a:gridCol w="819576">
                  <a:extLst>
                    <a:ext uri="{9D8B030D-6E8A-4147-A177-3AD203B41FA5}">
                      <a16:colId xmlns:a16="http://schemas.microsoft.com/office/drawing/2014/main" val="1517333934"/>
                    </a:ext>
                  </a:extLst>
                </a:gridCol>
                <a:gridCol w="819576">
                  <a:extLst>
                    <a:ext uri="{9D8B030D-6E8A-4147-A177-3AD203B41FA5}">
                      <a16:colId xmlns:a16="http://schemas.microsoft.com/office/drawing/2014/main" val="2281835056"/>
                    </a:ext>
                  </a:extLst>
                </a:gridCol>
              </a:tblGrid>
              <a:tr h="413106">
                <a:tc>
                  <a:txBody>
                    <a:bodyPr/>
                    <a:lstStyle/>
                    <a:p>
                      <a:pPr algn="ctr"/>
                      <a:r>
                        <a:rPr lang="en-AU" sz="1000" b="1" dirty="0">
                          <a:solidFill>
                            <a:srgbClr val="000000"/>
                          </a:solidFill>
                          <a:effectLst/>
                        </a:rPr>
                        <a:t>Trial Store</a:t>
                      </a:r>
                    </a:p>
                  </a:txBody>
                  <a:tcPr marL="4775" marR="4775" marT="9167" marB="916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000" b="1" dirty="0">
                          <a:solidFill>
                            <a:srgbClr val="000000"/>
                          </a:solidFill>
                          <a:effectLst/>
                        </a:rPr>
                        <a:t>Control Store</a:t>
                      </a:r>
                    </a:p>
                  </a:txBody>
                  <a:tcPr marL="4775" marR="4775" marT="9167" marB="916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000" b="1" dirty="0">
                          <a:solidFill>
                            <a:srgbClr val="000000"/>
                          </a:solidFill>
                          <a:effectLst/>
                        </a:rPr>
                        <a:t>Trial Store</a:t>
                      </a:r>
                    </a:p>
                  </a:txBody>
                  <a:tcPr marL="4775" marR="4775" marT="9167" marB="916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568124"/>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233</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0.9777796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66863"/>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50</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0.8889665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4134"/>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35</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0.8497934</a:t>
                      </a:r>
                    </a:p>
                  </a:txBody>
                  <a:tcPr marL="47625" marR="47625" marT="38100" marB="381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37909"/>
                  </a:ext>
                </a:extLst>
              </a:tr>
              <a:tr h="157626">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254</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0.8321038</a:t>
                      </a:r>
                    </a:p>
                  </a:txBody>
                  <a:tcPr marL="47625" marR="47625" marT="38100" marB="3810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553713"/>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41</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b="0" i="0" kern="1200" dirty="0">
                          <a:solidFill>
                            <a:schemeClr val="tx1"/>
                          </a:solidFill>
                          <a:effectLst/>
                          <a:latin typeface="+mn-lt"/>
                          <a:ea typeface="+mn-ea"/>
                          <a:cs typeface="+mn-cs"/>
                        </a:rPr>
                        <a:t>0.8084115</a:t>
                      </a:r>
                      <a:endParaRPr lang="en-AU" sz="1000" dirty="0"/>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57844"/>
                  </a:ext>
                </a:extLst>
              </a:tr>
              <a:tr h="208061">
                <a:tc>
                  <a:txBody>
                    <a:bodyPr/>
                    <a:lstStyle/>
                    <a:p>
                      <a:pPr algn="ctr"/>
                      <a:r>
                        <a:rPr lang="en-AU" sz="1000" dirty="0">
                          <a:effectLst/>
                        </a:rPr>
                        <a:t>77</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00" dirty="0">
                          <a:effectLst/>
                        </a:rPr>
                        <a:t>167</a:t>
                      </a:r>
                    </a:p>
                  </a:txBody>
                  <a:tcPr marL="4775" marR="4775" marT="3820" marB="382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00" b="0" i="0" kern="1200" dirty="0">
                          <a:solidFill>
                            <a:schemeClr val="tx1"/>
                          </a:solidFill>
                          <a:effectLst/>
                          <a:latin typeface="+mn-lt"/>
                          <a:ea typeface="+mn-ea"/>
                          <a:cs typeface="+mn-cs"/>
                        </a:rPr>
                        <a:t>0.8081593</a:t>
                      </a:r>
                      <a:endParaRPr lang="en-AU" sz="1000" dirty="0">
                        <a:effectLst/>
                      </a:endParaRP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4471"/>
                  </a:ext>
                </a:extLst>
              </a:tr>
            </a:tbl>
          </a:graphicData>
        </a:graphic>
      </p:graphicFrame>
      <p:pic>
        <p:nvPicPr>
          <p:cNvPr id="8" name="Picture 7" descr="Chart, line chart&#10;&#10;Description automatically generated">
            <a:extLst>
              <a:ext uri="{FF2B5EF4-FFF2-40B4-BE49-F238E27FC236}">
                <a16:creationId xmlns:a16="http://schemas.microsoft.com/office/drawing/2014/main" id="{5D26860C-6D3F-4275-841E-152F17BC3A46}"/>
              </a:ext>
            </a:extLst>
          </p:cNvPr>
          <p:cNvPicPr>
            <a:picLocks noChangeAspect="1"/>
          </p:cNvPicPr>
          <p:nvPr/>
        </p:nvPicPr>
        <p:blipFill rotWithShape="1">
          <a:blip r:embed="rId2">
            <a:extLst>
              <a:ext uri="{28A0092B-C50C-407E-A947-70E740481C1C}">
                <a14:useLocalDpi xmlns:a14="http://schemas.microsoft.com/office/drawing/2010/main" val="0"/>
              </a:ext>
            </a:extLst>
          </a:blip>
          <a:srcRect t="7978"/>
          <a:stretch/>
        </p:blipFill>
        <p:spPr>
          <a:xfrm>
            <a:off x="989658" y="3621693"/>
            <a:ext cx="4659284" cy="2662693"/>
          </a:xfrm>
          <a:prstGeom prst="rect">
            <a:avLst/>
          </a:prstGeom>
        </p:spPr>
      </p:pic>
      <p:sp>
        <p:nvSpPr>
          <p:cNvPr id="9" name="TextBox 8">
            <a:extLst>
              <a:ext uri="{FF2B5EF4-FFF2-40B4-BE49-F238E27FC236}">
                <a16:creationId xmlns:a16="http://schemas.microsoft.com/office/drawing/2014/main" id="{2347A5EC-E295-41CA-BDC7-F94E6B51D49F}"/>
              </a:ext>
            </a:extLst>
          </p:cNvPr>
          <p:cNvSpPr txBox="1"/>
          <p:nvPr/>
        </p:nvSpPr>
        <p:spPr>
          <a:xfrm>
            <a:off x="1133768" y="3386333"/>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Chart6: Total Sales by Month (Control Vs Trial Store)</a:t>
            </a:r>
          </a:p>
        </p:txBody>
      </p:sp>
      <p:pic>
        <p:nvPicPr>
          <p:cNvPr id="11" name="Picture 10" descr="Chart, line chart&#10;&#10;Description automatically generated">
            <a:extLst>
              <a:ext uri="{FF2B5EF4-FFF2-40B4-BE49-F238E27FC236}">
                <a16:creationId xmlns:a16="http://schemas.microsoft.com/office/drawing/2014/main" id="{00EC06E2-C44C-4053-95CF-0C348C95C80E}"/>
              </a:ext>
            </a:extLst>
          </p:cNvPr>
          <p:cNvPicPr>
            <a:picLocks noChangeAspect="1"/>
          </p:cNvPicPr>
          <p:nvPr/>
        </p:nvPicPr>
        <p:blipFill rotWithShape="1">
          <a:blip r:embed="rId3">
            <a:extLst>
              <a:ext uri="{28A0092B-C50C-407E-A947-70E740481C1C}">
                <a14:useLocalDpi xmlns:a14="http://schemas.microsoft.com/office/drawing/2010/main" val="0"/>
              </a:ext>
            </a:extLst>
          </a:blip>
          <a:srcRect t="6742"/>
          <a:stretch/>
        </p:blipFill>
        <p:spPr>
          <a:xfrm>
            <a:off x="5673844" y="3618198"/>
            <a:ext cx="4659284" cy="2698443"/>
          </a:xfrm>
          <a:prstGeom prst="rect">
            <a:avLst/>
          </a:prstGeom>
        </p:spPr>
      </p:pic>
      <p:sp>
        <p:nvSpPr>
          <p:cNvPr id="12" name="TextBox 11">
            <a:extLst>
              <a:ext uri="{FF2B5EF4-FFF2-40B4-BE49-F238E27FC236}">
                <a16:creationId xmlns:a16="http://schemas.microsoft.com/office/drawing/2014/main" id="{872BA707-A670-4880-987B-EA51B31877D0}"/>
              </a:ext>
            </a:extLst>
          </p:cNvPr>
          <p:cNvSpPr txBox="1"/>
          <p:nvPr/>
        </p:nvSpPr>
        <p:spPr>
          <a:xfrm>
            <a:off x="5692277" y="3386333"/>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Chart7: Total Customers per Month (Control Vs Trial Store)</a:t>
            </a:r>
          </a:p>
        </p:txBody>
      </p:sp>
      <p:sp>
        <p:nvSpPr>
          <p:cNvPr id="13" name="TextBox 12">
            <a:extLst>
              <a:ext uri="{FF2B5EF4-FFF2-40B4-BE49-F238E27FC236}">
                <a16:creationId xmlns:a16="http://schemas.microsoft.com/office/drawing/2014/main" id="{ACD73DC0-4BE7-44B3-A3F4-321E113C6BA5}"/>
              </a:ext>
            </a:extLst>
          </p:cNvPr>
          <p:cNvSpPr txBox="1"/>
          <p:nvPr/>
        </p:nvSpPr>
        <p:spPr>
          <a:xfrm>
            <a:off x="6972300" y="1286415"/>
            <a:ext cx="775003"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Table 3</a:t>
            </a:r>
          </a:p>
        </p:txBody>
      </p:sp>
      <p:sp>
        <p:nvSpPr>
          <p:cNvPr id="14" name="Rectangle 13">
            <a:extLst>
              <a:ext uri="{FF2B5EF4-FFF2-40B4-BE49-F238E27FC236}">
                <a16:creationId xmlns:a16="http://schemas.microsoft.com/office/drawing/2014/main" id="{AEC06C5C-B111-405C-AEA0-088380B08194}"/>
              </a:ext>
            </a:extLst>
          </p:cNvPr>
          <p:cNvSpPr/>
          <p:nvPr/>
        </p:nvSpPr>
        <p:spPr>
          <a:xfrm>
            <a:off x="1419377" y="5174096"/>
            <a:ext cx="3390748" cy="78452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cxnSp>
        <p:nvCxnSpPr>
          <p:cNvPr id="19" name="Straight Connector 18">
            <a:extLst>
              <a:ext uri="{FF2B5EF4-FFF2-40B4-BE49-F238E27FC236}">
                <a16:creationId xmlns:a16="http://schemas.microsoft.com/office/drawing/2014/main" id="{CEB4D80A-B10B-436D-9301-DE73D82131E8}"/>
              </a:ext>
            </a:extLst>
          </p:cNvPr>
          <p:cNvCxnSpPr>
            <a:cxnSpLocks/>
          </p:cNvCxnSpPr>
          <p:nvPr/>
        </p:nvCxnSpPr>
        <p:spPr>
          <a:xfrm flipV="1">
            <a:off x="1876425" y="4514850"/>
            <a:ext cx="447675" cy="659246"/>
          </a:xfrm>
          <a:prstGeom prst="line">
            <a:avLst/>
          </a:prstGeom>
          <a:ln w="6350">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3B45DC6-A415-43B6-9295-CF037325F7F8}"/>
              </a:ext>
            </a:extLst>
          </p:cNvPr>
          <p:cNvSpPr txBox="1"/>
          <p:nvPr/>
        </p:nvSpPr>
        <p:spPr>
          <a:xfrm>
            <a:off x="2412898" y="4134073"/>
            <a:ext cx="2000250" cy="784529"/>
          </a:xfrm>
          <a:prstGeom prst="rect">
            <a:avLst/>
          </a:prstGeom>
          <a:noFill/>
        </p:spPr>
        <p:txBody>
          <a:bodyPr wrap="square" lIns="0" tIns="0" rIns="0" bIns="0" rtlCol="0" anchor="t">
            <a:noAutofit/>
          </a:bodyPr>
          <a:lstStyle/>
          <a:p>
            <a:pPr algn="l"/>
            <a:r>
              <a:rPr lang="en-AU" sz="1100" dirty="0">
                <a:solidFill>
                  <a:srgbClr val="0070C0"/>
                </a:solidFill>
                <a:latin typeface="Roboto Light" panose="02000000000000000000" pitchFamily="2" charset="0"/>
                <a:ea typeface="Roboto Light" panose="02000000000000000000" pitchFamily="2" charset="0"/>
              </a:rPr>
              <a:t>Control store 233 and Trial store 77 show very similar sales pre-trial period </a:t>
            </a:r>
          </a:p>
        </p:txBody>
      </p:sp>
      <p:pic>
        <p:nvPicPr>
          <p:cNvPr id="22" name="Picture 21">
            <a:extLst>
              <a:ext uri="{FF2B5EF4-FFF2-40B4-BE49-F238E27FC236}">
                <a16:creationId xmlns:a16="http://schemas.microsoft.com/office/drawing/2014/main" id="{3382680C-5D62-41D8-97D1-322266E71299}"/>
              </a:ext>
            </a:extLst>
          </p:cNvPr>
          <p:cNvPicPr>
            <a:picLocks noChangeAspect="1"/>
          </p:cNvPicPr>
          <p:nvPr/>
        </p:nvPicPr>
        <p:blipFill>
          <a:blip r:embed="rId4"/>
          <a:stretch>
            <a:fillRect/>
          </a:stretch>
        </p:blipFill>
        <p:spPr>
          <a:xfrm>
            <a:off x="1188056" y="6170586"/>
            <a:ext cx="462643" cy="468086"/>
          </a:xfrm>
          <a:prstGeom prst="rect">
            <a:avLst/>
          </a:prstGeom>
        </p:spPr>
      </p:pic>
      <p:sp>
        <p:nvSpPr>
          <p:cNvPr id="24" name="Rectangle 23">
            <a:extLst>
              <a:ext uri="{FF2B5EF4-FFF2-40B4-BE49-F238E27FC236}">
                <a16:creationId xmlns:a16="http://schemas.microsoft.com/office/drawing/2014/main" id="{C7E563FD-07B3-4558-BDB8-B490021E2BA4}"/>
              </a:ext>
            </a:extLst>
          </p:cNvPr>
          <p:cNvSpPr/>
          <p:nvPr/>
        </p:nvSpPr>
        <p:spPr>
          <a:xfrm>
            <a:off x="6078661" y="4927246"/>
            <a:ext cx="3389189" cy="1031379"/>
          </a:xfrm>
          <a:prstGeom prst="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cxnSp>
        <p:nvCxnSpPr>
          <p:cNvPr id="25" name="Straight Connector 24">
            <a:extLst>
              <a:ext uri="{FF2B5EF4-FFF2-40B4-BE49-F238E27FC236}">
                <a16:creationId xmlns:a16="http://schemas.microsoft.com/office/drawing/2014/main" id="{B05C7FC0-6D43-4B38-865C-5F51F170FD4D}"/>
              </a:ext>
            </a:extLst>
          </p:cNvPr>
          <p:cNvCxnSpPr>
            <a:cxnSpLocks/>
          </p:cNvCxnSpPr>
          <p:nvPr/>
        </p:nvCxnSpPr>
        <p:spPr>
          <a:xfrm flipV="1">
            <a:off x="6535709" y="4514850"/>
            <a:ext cx="436591" cy="403752"/>
          </a:xfrm>
          <a:prstGeom prst="line">
            <a:avLst/>
          </a:prstGeom>
          <a:ln w="6350">
            <a:solidFill>
              <a:srgbClr val="0070C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379105B-16ED-4CD1-9490-71F57554CDFE}"/>
              </a:ext>
            </a:extLst>
          </p:cNvPr>
          <p:cNvSpPr txBox="1"/>
          <p:nvPr/>
        </p:nvSpPr>
        <p:spPr>
          <a:xfrm>
            <a:off x="7067748" y="3996390"/>
            <a:ext cx="2000250" cy="784529"/>
          </a:xfrm>
          <a:prstGeom prst="rect">
            <a:avLst/>
          </a:prstGeom>
          <a:noFill/>
          <a:ln>
            <a:noFill/>
          </a:ln>
        </p:spPr>
        <p:txBody>
          <a:bodyPr wrap="square" lIns="0" tIns="0" rIns="0" bIns="0" rtlCol="0" anchor="t">
            <a:noAutofit/>
          </a:bodyPr>
          <a:lstStyle/>
          <a:p>
            <a:pPr algn="l"/>
            <a:r>
              <a:rPr lang="en-AU" sz="1100" dirty="0">
                <a:solidFill>
                  <a:srgbClr val="0070C0"/>
                </a:solidFill>
                <a:latin typeface="Roboto Light" panose="02000000000000000000" pitchFamily="2" charset="0"/>
                <a:ea typeface="Roboto Light" panose="02000000000000000000" pitchFamily="2" charset="0"/>
              </a:rPr>
              <a:t>Similarly, Control store 233 and Trial store 77 also very similar number of customers in the pre-trial period </a:t>
            </a:r>
          </a:p>
        </p:txBody>
      </p:sp>
      <p:sp>
        <p:nvSpPr>
          <p:cNvPr id="31" name="TextBox 30">
            <a:extLst>
              <a:ext uri="{FF2B5EF4-FFF2-40B4-BE49-F238E27FC236}">
                <a16:creationId xmlns:a16="http://schemas.microsoft.com/office/drawing/2014/main" id="{24B16624-9428-4B50-A618-EAE9AC056030}"/>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18 – 229</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Trial Store Performance</a:t>
            </a:r>
          </a:p>
          <a:p>
            <a:r>
              <a:rPr lang="en-AU" sz="1800" dirty="0">
                <a:latin typeface="+mj-lt"/>
              </a:rPr>
              <a:t>Trial Store 77 outperformed Control Store 233 in both Customers and Sales over the trial period	</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id="{2F282EC3-2DCD-4A8B-BD27-3E307905C982}"/>
              </a:ext>
            </a:extLst>
          </p:cNvPr>
          <p:cNvSpPr txBox="1"/>
          <p:nvPr/>
        </p:nvSpPr>
        <p:spPr>
          <a:xfrm>
            <a:off x="1291830" y="1417889"/>
            <a:ext cx="3793184" cy="1687261"/>
          </a:xfrm>
          <a:prstGeom prst="rect">
            <a:avLst/>
          </a:prstGeom>
          <a:noFill/>
        </p:spPr>
        <p:txBody>
          <a:bodyPr wrap="square" lIns="0" tIns="0" rIns="0" bIns="0" rtlCol="0" anchor="t">
            <a:noAutofit/>
          </a:bodyPr>
          <a:lstStyle/>
          <a:p>
            <a:pPr algn="l"/>
            <a:r>
              <a:rPr lang="en-AU" sz="1600" b="1" dirty="0"/>
              <a:t>Conclusion:</a:t>
            </a:r>
            <a:r>
              <a:rPr lang="en-AU" sz="1200" b="1" dirty="0">
                <a:latin typeface="Roboto Light" panose="02000000000000000000" pitchFamily="2" charset="0"/>
                <a:ea typeface="Roboto Light" panose="02000000000000000000" pitchFamily="2" charset="0"/>
              </a:rPr>
              <a:t> </a:t>
            </a:r>
          </a:p>
          <a:p>
            <a:pPr algn="l"/>
            <a:r>
              <a:rPr lang="en-AU" sz="1200" dirty="0">
                <a:latin typeface="Roboto Light" panose="02000000000000000000" pitchFamily="2" charset="0"/>
                <a:ea typeface="Roboto Light" panose="02000000000000000000" pitchFamily="2" charset="0"/>
              </a:rPr>
              <a:t>Trial Store 77 saw a significant increase in Sales in the month of March and April (Trail period) as seen in Chart 8. This was also supported by the increase in customers as the trial store compared to the control store in Chart 9. Concluding that the new trial layout had significantly improved sales and the number of customers purchasing chip packets at store 77. </a:t>
            </a:r>
          </a:p>
        </p:txBody>
      </p:sp>
      <p:pic>
        <p:nvPicPr>
          <p:cNvPr id="6" name="Picture 5" descr="Chart, line chart&#10;&#10;Description automatically generated">
            <a:extLst>
              <a:ext uri="{FF2B5EF4-FFF2-40B4-BE49-F238E27FC236}">
                <a16:creationId xmlns:a16="http://schemas.microsoft.com/office/drawing/2014/main" id="{D94D8CDE-77EA-4D79-8814-23C0C4B7620F}"/>
              </a:ext>
            </a:extLst>
          </p:cNvPr>
          <p:cNvPicPr>
            <a:picLocks noChangeAspect="1"/>
          </p:cNvPicPr>
          <p:nvPr/>
        </p:nvPicPr>
        <p:blipFill rotWithShape="1">
          <a:blip r:embed="rId3">
            <a:extLst>
              <a:ext uri="{28A0092B-C50C-407E-A947-70E740481C1C}">
                <a14:useLocalDpi xmlns:a14="http://schemas.microsoft.com/office/drawing/2010/main" val="0"/>
              </a:ext>
            </a:extLst>
          </a:blip>
          <a:srcRect t="5682"/>
          <a:stretch/>
        </p:blipFill>
        <p:spPr>
          <a:xfrm>
            <a:off x="911796" y="3283958"/>
            <a:ext cx="6167545" cy="2968371"/>
          </a:xfrm>
          <a:prstGeom prst="rect">
            <a:avLst/>
          </a:prstGeom>
        </p:spPr>
      </p:pic>
      <p:pic>
        <p:nvPicPr>
          <p:cNvPr id="7" name="Picture 6">
            <a:extLst>
              <a:ext uri="{FF2B5EF4-FFF2-40B4-BE49-F238E27FC236}">
                <a16:creationId xmlns:a16="http://schemas.microsoft.com/office/drawing/2014/main" id="{A93CA84C-520C-49FD-B458-E32FAD89FF52}"/>
              </a:ext>
            </a:extLst>
          </p:cNvPr>
          <p:cNvPicPr>
            <a:picLocks noChangeAspect="1"/>
          </p:cNvPicPr>
          <p:nvPr/>
        </p:nvPicPr>
        <p:blipFill>
          <a:blip r:embed="rId4"/>
          <a:stretch>
            <a:fillRect/>
          </a:stretch>
        </p:blipFill>
        <p:spPr>
          <a:xfrm>
            <a:off x="1188056" y="6170586"/>
            <a:ext cx="462643" cy="468086"/>
          </a:xfrm>
          <a:prstGeom prst="rect">
            <a:avLst/>
          </a:prstGeom>
        </p:spPr>
      </p:pic>
      <p:pic>
        <p:nvPicPr>
          <p:cNvPr id="9" name="Picture 8" descr="Chart&#10;&#10;Description automatically generated">
            <a:extLst>
              <a:ext uri="{FF2B5EF4-FFF2-40B4-BE49-F238E27FC236}">
                <a16:creationId xmlns:a16="http://schemas.microsoft.com/office/drawing/2014/main" id="{99DAB790-1E17-427C-B7F7-E674EB0B8C17}"/>
              </a:ext>
            </a:extLst>
          </p:cNvPr>
          <p:cNvPicPr>
            <a:picLocks noChangeAspect="1"/>
          </p:cNvPicPr>
          <p:nvPr/>
        </p:nvPicPr>
        <p:blipFill rotWithShape="1">
          <a:blip r:embed="rId5">
            <a:extLst>
              <a:ext uri="{28A0092B-C50C-407E-A947-70E740481C1C}">
                <a14:useLocalDpi xmlns:a14="http://schemas.microsoft.com/office/drawing/2010/main" val="0"/>
              </a:ext>
            </a:extLst>
          </a:blip>
          <a:srcRect t="4315"/>
          <a:stretch/>
        </p:blipFill>
        <p:spPr>
          <a:xfrm>
            <a:off x="6535078" y="1519161"/>
            <a:ext cx="5656922" cy="2762049"/>
          </a:xfrm>
          <a:prstGeom prst="rect">
            <a:avLst/>
          </a:prstGeom>
        </p:spPr>
      </p:pic>
      <p:sp>
        <p:nvSpPr>
          <p:cNvPr id="10" name="TextBox 9">
            <a:extLst>
              <a:ext uri="{FF2B5EF4-FFF2-40B4-BE49-F238E27FC236}">
                <a16:creationId xmlns:a16="http://schemas.microsoft.com/office/drawing/2014/main" id="{A161C97B-EF06-4502-83CC-C0EE7CA4E35A}"/>
              </a:ext>
            </a:extLst>
          </p:cNvPr>
          <p:cNvSpPr txBox="1"/>
          <p:nvPr/>
        </p:nvSpPr>
        <p:spPr>
          <a:xfrm>
            <a:off x="6740027" y="1287296"/>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Chart7: Total Customers per Month (Control Vs Trial Store)</a:t>
            </a:r>
          </a:p>
        </p:txBody>
      </p:sp>
      <p:sp>
        <p:nvSpPr>
          <p:cNvPr id="11" name="TextBox 10">
            <a:extLst>
              <a:ext uri="{FF2B5EF4-FFF2-40B4-BE49-F238E27FC236}">
                <a16:creationId xmlns:a16="http://schemas.microsoft.com/office/drawing/2014/main" id="{5355ABD7-22E1-4638-8864-0C3DA50B1BB1}"/>
              </a:ext>
            </a:extLst>
          </p:cNvPr>
          <p:cNvSpPr txBox="1"/>
          <p:nvPr/>
        </p:nvSpPr>
        <p:spPr>
          <a:xfrm>
            <a:off x="1291830" y="3059688"/>
            <a:ext cx="4558509" cy="463730"/>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Chart7: Total Customers per Month (Control Vs Trial Store)</a:t>
            </a:r>
          </a:p>
        </p:txBody>
      </p:sp>
      <p:sp>
        <p:nvSpPr>
          <p:cNvPr id="12" name="Left Brace 11">
            <a:extLst>
              <a:ext uri="{FF2B5EF4-FFF2-40B4-BE49-F238E27FC236}">
                <a16:creationId xmlns:a16="http://schemas.microsoft.com/office/drawing/2014/main" id="{2A02501E-C53C-4476-B194-8C56108DDDDE}"/>
              </a:ext>
            </a:extLst>
          </p:cNvPr>
          <p:cNvSpPr/>
          <p:nvPr/>
        </p:nvSpPr>
        <p:spPr>
          <a:xfrm rot="16200000">
            <a:off x="4685181" y="5814895"/>
            <a:ext cx="238125" cy="811869"/>
          </a:xfrm>
          <a:prstGeom prst="leftBrace">
            <a:avLst>
              <a:gd name="adj1" fmla="val 12333"/>
              <a:gd name="adj2" fmla="val 48827"/>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TextBox 12">
            <a:extLst>
              <a:ext uri="{FF2B5EF4-FFF2-40B4-BE49-F238E27FC236}">
                <a16:creationId xmlns:a16="http://schemas.microsoft.com/office/drawing/2014/main" id="{B6463283-0CC8-4A41-BCFE-00C046038CC6}"/>
              </a:ext>
            </a:extLst>
          </p:cNvPr>
          <p:cNvSpPr txBox="1"/>
          <p:nvPr/>
        </p:nvSpPr>
        <p:spPr>
          <a:xfrm>
            <a:off x="4398309" y="6357536"/>
            <a:ext cx="1162050" cy="238126"/>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Trial Period </a:t>
            </a:r>
          </a:p>
        </p:txBody>
      </p:sp>
      <p:sp>
        <p:nvSpPr>
          <p:cNvPr id="14" name="Left Brace 13">
            <a:extLst>
              <a:ext uri="{FF2B5EF4-FFF2-40B4-BE49-F238E27FC236}">
                <a16:creationId xmlns:a16="http://schemas.microsoft.com/office/drawing/2014/main" id="{9A16E569-6C69-464E-B6E2-1F7B0AB2A6FF}"/>
              </a:ext>
            </a:extLst>
          </p:cNvPr>
          <p:cNvSpPr/>
          <p:nvPr/>
        </p:nvSpPr>
        <p:spPr>
          <a:xfrm rot="16200000">
            <a:off x="9900117" y="3894234"/>
            <a:ext cx="238125" cy="726141"/>
          </a:xfrm>
          <a:prstGeom prst="leftBrace">
            <a:avLst>
              <a:gd name="adj1" fmla="val 12333"/>
              <a:gd name="adj2" fmla="val 48827"/>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313C3D77-1301-4737-B21D-B1FC737F5922}"/>
              </a:ext>
            </a:extLst>
          </p:cNvPr>
          <p:cNvSpPr txBox="1"/>
          <p:nvPr/>
        </p:nvSpPr>
        <p:spPr>
          <a:xfrm>
            <a:off x="9656109" y="4394012"/>
            <a:ext cx="1039345" cy="238126"/>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Trial Period </a:t>
            </a:r>
          </a:p>
        </p:txBody>
      </p:sp>
      <p:sp>
        <p:nvSpPr>
          <p:cNvPr id="16" name="TextBox 15">
            <a:extLst>
              <a:ext uri="{FF2B5EF4-FFF2-40B4-BE49-F238E27FC236}">
                <a16:creationId xmlns:a16="http://schemas.microsoft.com/office/drawing/2014/main" id="{8A64C568-054F-48C1-B33B-365F6F4A3F0F}"/>
              </a:ext>
            </a:extLst>
          </p:cNvPr>
          <p:cNvSpPr txBox="1"/>
          <p:nvPr/>
        </p:nvSpPr>
        <p:spPr>
          <a:xfrm>
            <a:off x="7619106" y="4768143"/>
            <a:ext cx="2800350" cy="1402443"/>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As seen in both Chart 8 and Chart 9, Trial Store 77 saw a significant increase in sales and number of customers compared to the Control Store which saw a decline in sales and number of customers over the trial period. </a:t>
            </a:r>
          </a:p>
        </p:txBody>
      </p:sp>
      <p:sp>
        <p:nvSpPr>
          <p:cNvPr id="18" name="Rectangle 17">
            <a:extLst>
              <a:ext uri="{FF2B5EF4-FFF2-40B4-BE49-F238E27FC236}">
                <a16:creationId xmlns:a16="http://schemas.microsoft.com/office/drawing/2014/main" id="{EDCDA2B2-82DD-4B50-9F87-F38E39728B3F}"/>
              </a:ext>
            </a:extLst>
          </p:cNvPr>
          <p:cNvSpPr/>
          <p:nvPr/>
        </p:nvSpPr>
        <p:spPr>
          <a:xfrm>
            <a:off x="7534427" y="4744940"/>
            <a:ext cx="2885029" cy="1208185"/>
          </a:xfrm>
          <a:prstGeom prst="rect">
            <a:avLst/>
          </a:prstGeom>
          <a:noFill/>
          <a:ln>
            <a:solidFill>
              <a:srgbClr val="8E72B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cxnSp>
        <p:nvCxnSpPr>
          <p:cNvPr id="19" name="Straight Connector 18">
            <a:extLst>
              <a:ext uri="{FF2B5EF4-FFF2-40B4-BE49-F238E27FC236}">
                <a16:creationId xmlns:a16="http://schemas.microsoft.com/office/drawing/2014/main" id="{3F7DBEA1-57BC-45E9-AB3B-DF5DBFE1D21F}"/>
              </a:ext>
            </a:extLst>
          </p:cNvPr>
          <p:cNvCxnSpPr>
            <a:cxnSpLocks/>
            <a:stCxn id="18" idx="1"/>
          </p:cNvCxnSpPr>
          <p:nvPr/>
        </p:nvCxnSpPr>
        <p:spPr>
          <a:xfrm flipH="1" flipV="1">
            <a:off x="4979334" y="4544169"/>
            <a:ext cx="2555093" cy="804864"/>
          </a:xfrm>
          <a:prstGeom prst="line">
            <a:avLst/>
          </a:prstGeom>
          <a:ln w="6350">
            <a:solidFill>
              <a:srgbClr val="8E72B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A78ABB-DEE5-4D4D-9C7C-8975ED82E556}"/>
              </a:ext>
            </a:extLst>
          </p:cNvPr>
          <p:cNvCxnSpPr>
            <a:cxnSpLocks/>
          </p:cNvCxnSpPr>
          <p:nvPr/>
        </p:nvCxnSpPr>
        <p:spPr>
          <a:xfrm flipV="1">
            <a:off x="9300972" y="2537982"/>
            <a:ext cx="718207" cy="2208671"/>
          </a:xfrm>
          <a:prstGeom prst="line">
            <a:avLst/>
          </a:prstGeom>
          <a:ln w="6350">
            <a:solidFill>
              <a:srgbClr val="8E72BF"/>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A1E8E4C-068A-4EAC-A0A1-7402CFA2B09A}"/>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233 – 283</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Sales spike in December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Older and Young families buy more average units of chips per customer segment.</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Mainstream </a:t>
            </a:r>
            <a:r>
              <a:rPr lang="en-AU" sz="1200" dirty="0" err="1">
                <a:latin typeface="Roboto Light" panose="02000000000000000000" pitchFamily="2" charset="0"/>
                <a:ea typeface="Roboto Light" panose="02000000000000000000" pitchFamily="2" charset="0"/>
              </a:rPr>
              <a:t>Midage</a:t>
            </a:r>
            <a:r>
              <a:rPr lang="en-AU" sz="1200" dirty="0">
                <a:latin typeface="Roboto Light" panose="02000000000000000000" pitchFamily="2" charset="0"/>
                <a:ea typeface="Roboto Light" panose="02000000000000000000" pitchFamily="2" charset="0"/>
              </a:rPr>
              <a:t> and Young Singles/Couples are more willing to pay more per packet of chips.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Mainstream Young Singles/Couples are the target segment as they pay a higher average price per unit of chips. </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Store 77 saw a significant improvement in sales and number of customers from the new layout trial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
        <p:nvSpPr>
          <p:cNvPr id="5" name="TextBox 4">
            <a:extLst>
              <a:ext uri="{FF2B5EF4-FFF2-40B4-BE49-F238E27FC236}">
                <a16:creationId xmlns:a16="http://schemas.microsoft.com/office/drawing/2014/main" id="{632DA884-DDB9-416A-A45F-36B6F7283449}"/>
              </a:ext>
            </a:extLst>
          </p:cNvPr>
          <p:cNvSpPr txBox="1"/>
          <p:nvPr/>
        </p:nvSpPr>
        <p:spPr>
          <a:xfrm>
            <a:off x="1485900" y="3752850"/>
            <a:ext cx="4486275" cy="2305050"/>
          </a:xfrm>
          <a:prstGeom prst="rect">
            <a:avLst/>
          </a:prstGeom>
          <a:noFill/>
        </p:spPr>
        <p:txBody>
          <a:bodyPr wrap="square" lIns="0" tIns="0" rIns="0" bIns="0" rtlCol="0" anchor="t">
            <a:noAutofit/>
          </a:bodyPr>
          <a:lstStyle/>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Give a better understanding about the types of customers who purchase Chips and their purchasing behaviours.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Examine transaction data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Examine customer data</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Data analysis and customer segments </a:t>
            </a:r>
          </a:p>
          <a:p>
            <a:pPr marL="171450" indent="-171450" algn="l">
              <a:lnSpc>
                <a:spcPct val="200000"/>
              </a:lnSpc>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Deep dive into customer segments </a:t>
            </a:r>
          </a:p>
          <a:p>
            <a:pPr marL="171450" indent="-171450" algn="l">
              <a:lnSpc>
                <a:spcPct val="200000"/>
              </a:lnSpc>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with medium confidence">
            <a:extLst>
              <a:ext uri="{FF2B5EF4-FFF2-40B4-BE49-F238E27FC236}">
                <a16:creationId xmlns:a16="http://schemas.microsoft.com/office/drawing/2014/main" id="{FB2B7851-64AB-47FC-92F3-9F41DA5C4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193" y="2247901"/>
            <a:ext cx="9991782" cy="3924300"/>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over 2018/19 Financial Year </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3"/>
          <a:stretch>
            <a:fillRect/>
          </a:stretch>
        </p:blipFill>
        <p:spPr>
          <a:xfrm>
            <a:off x="12316275" y="0"/>
            <a:ext cx="1993565" cy="1639966"/>
          </a:xfrm>
          <a:prstGeom prst="rect">
            <a:avLst/>
          </a:prstGeom>
        </p:spPr>
      </p:pic>
      <p:sp>
        <p:nvSpPr>
          <p:cNvPr id="5" name="TextBox 4">
            <a:extLst>
              <a:ext uri="{FF2B5EF4-FFF2-40B4-BE49-F238E27FC236}">
                <a16:creationId xmlns:a16="http://schemas.microsoft.com/office/drawing/2014/main" id="{0BE64691-76A8-48F4-8BA6-2CCB516539B0}"/>
              </a:ext>
            </a:extLst>
          </p:cNvPr>
          <p:cNvSpPr txBox="1"/>
          <p:nvPr/>
        </p:nvSpPr>
        <p:spPr>
          <a:xfrm>
            <a:off x="1513115" y="2884714"/>
            <a:ext cx="3668486" cy="1190583"/>
          </a:xfrm>
          <a:prstGeom prst="roundRect">
            <a:avLst/>
          </a:prstGeom>
          <a:noFill/>
          <a:ln>
            <a:solidFill>
              <a:srgbClr val="C00000"/>
            </a:solidFill>
            <a:prstDash val="dash"/>
          </a:ln>
        </p:spPr>
        <p:txBody>
          <a:bodyPr wrap="square" lIns="0" tIns="0" rIns="0" bIns="0" rtlCol="0" anchor="t">
            <a:noAutofit/>
          </a:bodyPr>
          <a:lstStyle/>
          <a:p>
            <a:pPr algn="l"/>
            <a:r>
              <a:rPr lang="en-AU" sz="1200" b="1" dirty="0">
                <a:solidFill>
                  <a:srgbClr val="C00000"/>
                </a:solidFill>
                <a:latin typeface="Roboto Light" panose="02000000000000000000" pitchFamily="2" charset="0"/>
                <a:ea typeface="Roboto Light" panose="02000000000000000000" pitchFamily="2" charset="0"/>
              </a:rPr>
              <a:t>Due to Christmas, there is a spike in December chip purchases as people are buying more for family/Christmas events with all stores being closed on 25</a:t>
            </a:r>
            <a:r>
              <a:rPr lang="en-AU" sz="1200" b="1" baseline="30000" dirty="0">
                <a:solidFill>
                  <a:srgbClr val="C00000"/>
                </a:solidFill>
                <a:latin typeface="Roboto Light" panose="02000000000000000000" pitchFamily="2" charset="0"/>
                <a:ea typeface="Roboto Light" panose="02000000000000000000" pitchFamily="2" charset="0"/>
              </a:rPr>
              <a:t>th</a:t>
            </a:r>
            <a:r>
              <a:rPr lang="en-AU" sz="1200" b="1" dirty="0">
                <a:solidFill>
                  <a:srgbClr val="C00000"/>
                </a:solidFill>
                <a:latin typeface="Roboto Light" panose="02000000000000000000" pitchFamily="2" charset="0"/>
                <a:ea typeface="Roboto Light" panose="02000000000000000000" pitchFamily="2" charset="0"/>
              </a:rPr>
              <a:t> December. This time period could be used to supply more premium brands. </a:t>
            </a:r>
          </a:p>
        </p:txBody>
      </p:sp>
      <p:pic>
        <p:nvPicPr>
          <p:cNvPr id="11" name="Picture 10" descr="Chart, line chart&#10;&#10;Description automatically generated">
            <a:extLst>
              <a:ext uri="{FF2B5EF4-FFF2-40B4-BE49-F238E27FC236}">
                <a16:creationId xmlns:a16="http://schemas.microsoft.com/office/drawing/2014/main" id="{A319FCD2-C883-45D8-95B5-7FA9A7DC7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187" y="952499"/>
            <a:ext cx="6085744" cy="2759529"/>
          </a:xfrm>
          <a:prstGeom prst="rect">
            <a:avLst/>
          </a:prstGeom>
        </p:spPr>
      </p:pic>
      <p:sp>
        <p:nvSpPr>
          <p:cNvPr id="15" name="Callout: Line 14">
            <a:extLst>
              <a:ext uri="{FF2B5EF4-FFF2-40B4-BE49-F238E27FC236}">
                <a16:creationId xmlns:a16="http://schemas.microsoft.com/office/drawing/2014/main" id="{152BD32C-04B0-4779-BE5B-D512D2340CF1}"/>
              </a:ext>
            </a:extLst>
          </p:cNvPr>
          <p:cNvSpPr/>
          <p:nvPr/>
        </p:nvSpPr>
        <p:spPr>
          <a:xfrm>
            <a:off x="5367811" y="2659175"/>
            <a:ext cx="726376" cy="3044811"/>
          </a:xfrm>
          <a:prstGeom prst="borderCallout1">
            <a:avLst>
              <a:gd name="adj1" fmla="val -241"/>
              <a:gd name="adj2" fmla="val 52582"/>
              <a:gd name="adj3" fmla="val -27887"/>
              <a:gd name="adj4" fmla="val 109031"/>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2" name="TextBox 1">
            <a:extLst>
              <a:ext uri="{FF2B5EF4-FFF2-40B4-BE49-F238E27FC236}">
                <a16:creationId xmlns:a16="http://schemas.microsoft.com/office/drawing/2014/main" id="{127CB6D7-9F43-4480-ACDF-51E4679450CF}"/>
              </a:ext>
            </a:extLst>
          </p:cNvPr>
          <p:cNvSpPr txBox="1"/>
          <p:nvPr/>
        </p:nvSpPr>
        <p:spPr>
          <a:xfrm>
            <a:off x="1196975" y="952500"/>
            <a:ext cx="10565039" cy="402771"/>
          </a:xfrm>
          <a:prstGeom prst="rect">
            <a:avLst/>
          </a:prstGeom>
          <a:noFill/>
        </p:spPr>
        <p:txBody>
          <a:bodyPr wrap="square" lIns="0" tIns="0" rIns="0" bIns="0" rtlCol="0" anchor="t">
            <a:noAutofit/>
          </a:bodyPr>
          <a:lstStyle/>
          <a:p>
            <a:pPr algn="l"/>
            <a:r>
              <a:rPr lang="en-AU" dirty="0">
                <a:latin typeface="Roboto Light" panose="02000000000000000000" pitchFamily="2" charset="0"/>
                <a:ea typeface="Roboto Light" panose="02000000000000000000" pitchFamily="2" charset="0"/>
              </a:rPr>
              <a:t>Transactions in December Spike </a:t>
            </a:r>
          </a:p>
        </p:txBody>
      </p:sp>
      <p:sp>
        <p:nvSpPr>
          <p:cNvPr id="6" name="TextBox 5">
            <a:extLst>
              <a:ext uri="{FF2B5EF4-FFF2-40B4-BE49-F238E27FC236}">
                <a16:creationId xmlns:a16="http://schemas.microsoft.com/office/drawing/2014/main" id="{C45E63C4-2C23-4A60-B08D-05107ABB6BDA}"/>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17 – 111</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31FED872-1095-49F2-B946-0DE080D98A9B}"/>
              </a:ext>
            </a:extLst>
          </p:cNvPr>
          <p:cNvSpPr txBox="1"/>
          <p:nvPr/>
        </p:nvSpPr>
        <p:spPr>
          <a:xfrm>
            <a:off x="1014979" y="969065"/>
            <a:ext cx="10843591" cy="4919870"/>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Mainstream has the highest number of customers with 29245 customers and contribute to the highest total sales ($700865.40) and chips packet purchases (180780 packets). Budget and Premium then have 24470 and 18922 customers, respectively.</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From the graph below we can see that ‘Kettle’ chips is the most popular brand between all 3 customers categories and ‘Smiths’ being the second most popular brand. </a:t>
            </a: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 </a:t>
            </a: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pic>
        <p:nvPicPr>
          <p:cNvPr id="8" name="Picture 7" descr="Chart, bar chart&#10;&#10;Description automatically generated">
            <a:extLst>
              <a:ext uri="{FF2B5EF4-FFF2-40B4-BE49-F238E27FC236}">
                <a16:creationId xmlns:a16="http://schemas.microsoft.com/office/drawing/2014/main" id="{697D871B-E4B0-4F08-AF38-82377F5A6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182" y="2521580"/>
            <a:ext cx="8733183" cy="3367355"/>
          </a:xfrm>
          <a:prstGeom prst="rect">
            <a:avLst/>
          </a:prstGeom>
        </p:spPr>
      </p:pic>
      <p:sp>
        <p:nvSpPr>
          <p:cNvPr id="7" name="TextBox 6">
            <a:extLst>
              <a:ext uri="{FF2B5EF4-FFF2-40B4-BE49-F238E27FC236}">
                <a16:creationId xmlns:a16="http://schemas.microsoft.com/office/drawing/2014/main" id="{866FA2A6-1352-457E-A47F-21348C0CC134}"/>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115 – 338</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Life Stage effect on category of chips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1" name="TextBox 10">
            <a:extLst>
              <a:ext uri="{FF2B5EF4-FFF2-40B4-BE49-F238E27FC236}">
                <a16:creationId xmlns:a16="http://schemas.microsoft.com/office/drawing/2014/main" id="{5BE2EF4C-E713-403C-B56E-AC89986E50CD}"/>
              </a:ext>
            </a:extLst>
          </p:cNvPr>
          <p:cNvSpPr txBox="1"/>
          <p:nvPr/>
        </p:nvSpPr>
        <p:spPr>
          <a:xfrm>
            <a:off x="1419377" y="1269337"/>
            <a:ext cx="3793184" cy="2561253"/>
          </a:xfrm>
          <a:prstGeom prst="rect">
            <a:avLst/>
          </a:prstGeom>
          <a:noFill/>
        </p:spPr>
        <p:txBody>
          <a:bodyPr wrap="square" lIns="0" tIns="0" rIns="0" bIns="0" rtlCol="0" anchor="t">
            <a:noAutofit/>
          </a:bodyPr>
          <a:lstStyle/>
          <a:p>
            <a:pPr algn="l"/>
            <a:r>
              <a:rPr lang="en-AU" sz="1600" b="1" dirty="0"/>
              <a:t>Summary:</a:t>
            </a:r>
            <a:r>
              <a:rPr lang="en-AU" sz="1200" b="1" dirty="0">
                <a:latin typeface="Roboto Light" panose="02000000000000000000" pitchFamily="2" charset="0"/>
                <a:ea typeface="Roboto Light" panose="02000000000000000000" pitchFamily="2" charset="0"/>
              </a:rPr>
              <a:t> </a:t>
            </a:r>
          </a:p>
          <a:p>
            <a:pPr algn="l"/>
            <a:r>
              <a:rPr lang="en-AU" sz="1200" dirty="0">
                <a:latin typeface="Roboto Light" panose="02000000000000000000" pitchFamily="2" charset="0"/>
                <a:ea typeface="Roboto Light" panose="02000000000000000000" pitchFamily="2" charset="0"/>
              </a:rPr>
              <a:t>Sales are mainly coming from Budget Older Families, Mainstream Young Singles/Couples, and Mainstream Retirees (chart1). However, there are more Mainstream Young Singles/Couples and Retirees who buy chips which contribute to there being more sales but there is no major driver for the Budget Older Families segment (chart2). </a:t>
            </a:r>
          </a:p>
          <a:p>
            <a:pPr algn="l"/>
            <a:r>
              <a:rPr lang="en-AU" sz="1200" dirty="0">
                <a:latin typeface="Roboto Light" panose="02000000000000000000" pitchFamily="2" charset="0"/>
                <a:ea typeface="Roboto Light" panose="02000000000000000000" pitchFamily="2" charset="0"/>
              </a:rPr>
              <a:t>Higher sales for Older Families could be due to more units of chips being bought per customer as seen (chart3). In general, Older and Young Families tend to buy more chips per customer.  </a:t>
            </a:r>
          </a:p>
        </p:txBody>
      </p:sp>
      <p:sp>
        <p:nvSpPr>
          <p:cNvPr id="15" name="TextBox 14">
            <a:extLst>
              <a:ext uri="{FF2B5EF4-FFF2-40B4-BE49-F238E27FC236}">
                <a16:creationId xmlns:a16="http://schemas.microsoft.com/office/drawing/2014/main" id="{99BC7EDF-564E-4032-B032-020D374724D5}"/>
              </a:ext>
            </a:extLst>
          </p:cNvPr>
          <p:cNvSpPr txBox="1"/>
          <p:nvPr/>
        </p:nvSpPr>
        <p:spPr>
          <a:xfrm>
            <a:off x="1188056" y="894073"/>
            <a:ext cx="10227129" cy="288471"/>
          </a:xfrm>
          <a:prstGeom prst="rect">
            <a:avLst/>
          </a:prstGeom>
          <a:noFill/>
        </p:spPr>
        <p:txBody>
          <a:bodyPr wrap="square" lIns="0" tIns="0" rIns="0" bIns="0" rtlCol="0" anchor="t">
            <a:noAutofit/>
          </a:bodyPr>
          <a:lstStyle/>
          <a:p>
            <a:pPr algn="l"/>
            <a:r>
              <a:rPr lang="en-GB" dirty="0"/>
              <a:t>Older Families and Young Families in general buy more chips per customer</a:t>
            </a:r>
            <a:endParaRPr lang="en-AU" dirty="0" err="1">
              <a:latin typeface="Roboto Light" panose="02000000000000000000" pitchFamily="2" charset="0"/>
              <a:ea typeface="Roboto Light" panose="02000000000000000000" pitchFamily="2" charset="0"/>
            </a:endParaRPr>
          </a:p>
        </p:txBody>
      </p:sp>
      <p:pic>
        <p:nvPicPr>
          <p:cNvPr id="17" name="Picture 16">
            <a:extLst>
              <a:ext uri="{FF2B5EF4-FFF2-40B4-BE49-F238E27FC236}">
                <a16:creationId xmlns:a16="http://schemas.microsoft.com/office/drawing/2014/main" id="{1D9AC397-E307-485F-AF2E-2055C872A66C}"/>
              </a:ext>
            </a:extLst>
          </p:cNvPr>
          <p:cNvPicPr>
            <a:picLocks noChangeAspect="1"/>
          </p:cNvPicPr>
          <p:nvPr/>
        </p:nvPicPr>
        <p:blipFill>
          <a:blip r:embed="rId3"/>
          <a:stretch>
            <a:fillRect/>
          </a:stretch>
        </p:blipFill>
        <p:spPr>
          <a:xfrm>
            <a:off x="10576563" y="207930"/>
            <a:ext cx="1287211" cy="945379"/>
          </a:xfrm>
          <a:prstGeom prst="rect">
            <a:avLst/>
          </a:prstGeom>
        </p:spPr>
      </p:pic>
      <p:grpSp>
        <p:nvGrpSpPr>
          <p:cNvPr id="25" name="Group 24">
            <a:extLst>
              <a:ext uri="{FF2B5EF4-FFF2-40B4-BE49-F238E27FC236}">
                <a16:creationId xmlns:a16="http://schemas.microsoft.com/office/drawing/2014/main" id="{D4B5B692-E6A0-4402-8BF5-A3A5CF76213D}"/>
              </a:ext>
            </a:extLst>
          </p:cNvPr>
          <p:cNvGrpSpPr/>
          <p:nvPr/>
        </p:nvGrpSpPr>
        <p:grpSpPr>
          <a:xfrm>
            <a:off x="1163197" y="3890168"/>
            <a:ext cx="5072299" cy="2329281"/>
            <a:chOff x="1260894" y="3723238"/>
            <a:chExt cx="5072299" cy="2378498"/>
          </a:xfrm>
        </p:grpSpPr>
        <p:pic>
          <p:nvPicPr>
            <p:cNvPr id="13" name="Picture 12" descr="Chart, bar chart&#10;&#10;Description automatically generated">
              <a:extLst>
                <a:ext uri="{FF2B5EF4-FFF2-40B4-BE49-F238E27FC236}">
                  <a16:creationId xmlns:a16="http://schemas.microsoft.com/office/drawing/2014/main" id="{491AAED9-FF17-4757-93DB-69CFE511F3DD}"/>
                </a:ext>
              </a:extLst>
            </p:cNvPr>
            <p:cNvPicPr>
              <a:picLocks noChangeAspect="1"/>
            </p:cNvPicPr>
            <p:nvPr/>
          </p:nvPicPr>
          <p:blipFill rotWithShape="1">
            <a:blip r:embed="rId4">
              <a:extLst>
                <a:ext uri="{28A0092B-C50C-407E-A947-70E740481C1C}">
                  <a14:useLocalDpi xmlns:a14="http://schemas.microsoft.com/office/drawing/2010/main" val="0"/>
                </a:ext>
              </a:extLst>
            </a:blip>
            <a:srcRect t="6842" r="15693"/>
            <a:stretch/>
          </p:blipFill>
          <p:spPr>
            <a:xfrm>
              <a:off x="1260894" y="3930001"/>
              <a:ext cx="4162178" cy="2171735"/>
            </a:xfrm>
            <a:prstGeom prst="rect">
              <a:avLst/>
            </a:prstGeom>
          </p:spPr>
        </p:pic>
        <p:sp>
          <p:nvSpPr>
            <p:cNvPr id="18" name="TextBox 17">
              <a:extLst>
                <a:ext uri="{FF2B5EF4-FFF2-40B4-BE49-F238E27FC236}">
                  <a16:creationId xmlns:a16="http://schemas.microsoft.com/office/drawing/2014/main" id="{3D2BA437-8223-4C52-8B99-ED784A07F2EA}"/>
                </a:ext>
              </a:extLst>
            </p:cNvPr>
            <p:cNvSpPr txBox="1"/>
            <p:nvPr/>
          </p:nvSpPr>
          <p:spPr>
            <a:xfrm>
              <a:off x="1774684" y="3723238"/>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Chart2: Number of Customers Per Segment</a:t>
              </a:r>
            </a:p>
          </p:txBody>
        </p:sp>
      </p:grpSp>
      <p:grpSp>
        <p:nvGrpSpPr>
          <p:cNvPr id="27" name="Group 26">
            <a:extLst>
              <a:ext uri="{FF2B5EF4-FFF2-40B4-BE49-F238E27FC236}">
                <a16:creationId xmlns:a16="http://schemas.microsoft.com/office/drawing/2014/main" id="{083ECC4A-9F07-4BEA-B332-6CAAE0FF7575}"/>
              </a:ext>
            </a:extLst>
          </p:cNvPr>
          <p:cNvGrpSpPr/>
          <p:nvPr/>
        </p:nvGrpSpPr>
        <p:grpSpPr>
          <a:xfrm>
            <a:off x="6235496" y="1224953"/>
            <a:ext cx="5750171" cy="2660707"/>
            <a:chOff x="6235496" y="1286882"/>
            <a:chExt cx="5750171" cy="2660707"/>
          </a:xfrm>
        </p:grpSpPr>
        <p:pic>
          <p:nvPicPr>
            <p:cNvPr id="6" name="Picture 5" descr="Chart, bar chart&#10;&#10;Description automatically generated">
              <a:extLst>
                <a:ext uri="{FF2B5EF4-FFF2-40B4-BE49-F238E27FC236}">
                  <a16:creationId xmlns:a16="http://schemas.microsoft.com/office/drawing/2014/main" id="{00819511-D149-42B2-A73D-5A5BA5B56B64}"/>
                </a:ext>
              </a:extLst>
            </p:cNvPr>
            <p:cNvPicPr>
              <a:picLocks noChangeAspect="1"/>
            </p:cNvPicPr>
            <p:nvPr/>
          </p:nvPicPr>
          <p:blipFill rotWithShape="1">
            <a:blip r:embed="rId5">
              <a:extLst>
                <a:ext uri="{28A0092B-C50C-407E-A947-70E740481C1C}">
                  <a14:useLocalDpi xmlns:a14="http://schemas.microsoft.com/office/drawing/2010/main" val="0"/>
                </a:ext>
              </a:extLst>
            </a:blip>
            <a:srcRect t="6036" r="10140"/>
            <a:stretch/>
          </p:blipFill>
          <p:spPr>
            <a:xfrm>
              <a:off x="6235496" y="1468224"/>
              <a:ext cx="4518130" cy="2479365"/>
            </a:xfrm>
            <a:prstGeom prst="rect">
              <a:avLst/>
            </a:prstGeom>
          </p:spPr>
        </p:pic>
        <p:sp>
          <p:nvSpPr>
            <p:cNvPr id="19" name="TextBox 18">
              <a:extLst>
                <a:ext uri="{FF2B5EF4-FFF2-40B4-BE49-F238E27FC236}">
                  <a16:creationId xmlns:a16="http://schemas.microsoft.com/office/drawing/2014/main" id="{70666550-3578-4427-AA60-3EC715F002D6}"/>
                </a:ext>
              </a:extLst>
            </p:cNvPr>
            <p:cNvSpPr txBox="1"/>
            <p:nvPr/>
          </p:nvSpPr>
          <p:spPr>
            <a:xfrm>
              <a:off x="7427158" y="1286882"/>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Chart1: Total Sales Per Segment</a:t>
              </a:r>
            </a:p>
          </p:txBody>
        </p:sp>
      </p:grpSp>
      <p:grpSp>
        <p:nvGrpSpPr>
          <p:cNvPr id="26" name="Group 25">
            <a:extLst>
              <a:ext uri="{FF2B5EF4-FFF2-40B4-BE49-F238E27FC236}">
                <a16:creationId xmlns:a16="http://schemas.microsoft.com/office/drawing/2014/main" id="{01956D68-4DEF-42A7-82D2-702850FB99A8}"/>
              </a:ext>
            </a:extLst>
          </p:cNvPr>
          <p:cNvGrpSpPr/>
          <p:nvPr/>
        </p:nvGrpSpPr>
        <p:grpSpPr>
          <a:xfrm>
            <a:off x="6301620" y="3895611"/>
            <a:ext cx="5247656" cy="2323617"/>
            <a:chOff x="6333193" y="3895346"/>
            <a:chExt cx="5247656" cy="2323617"/>
          </a:xfrm>
        </p:grpSpPr>
        <p:pic>
          <p:nvPicPr>
            <p:cNvPr id="21" name="Picture 20" descr="Chart, bar chart&#10;&#10;Description automatically generated">
              <a:extLst>
                <a:ext uri="{FF2B5EF4-FFF2-40B4-BE49-F238E27FC236}">
                  <a16:creationId xmlns:a16="http://schemas.microsoft.com/office/drawing/2014/main" id="{36DE7247-D5C6-4A95-9DBA-99B7832664BD}"/>
                </a:ext>
              </a:extLst>
            </p:cNvPr>
            <p:cNvPicPr>
              <a:picLocks noChangeAspect="1"/>
            </p:cNvPicPr>
            <p:nvPr/>
          </p:nvPicPr>
          <p:blipFill rotWithShape="1">
            <a:blip r:embed="rId6">
              <a:extLst>
                <a:ext uri="{28A0092B-C50C-407E-A947-70E740481C1C}">
                  <a14:useLocalDpi xmlns:a14="http://schemas.microsoft.com/office/drawing/2010/main" val="0"/>
                </a:ext>
              </a:extLst>
            </a:blip>
            <a:srcRect t="6822" r="16328"/>
            <a:stretch/>
          </p:blipFill>
          <p:spPr>
            <a:xfrm>
              <a:off x="6333193" y="4104791"/>
              <a:ext cx="4420433" cy="2114172"/>
            </a:xfrm>
            <a:prstGeom prst="rect">
              <a:avLst/>
            </a:prstGeom>
          </p:spPr>
        </p:pic>
        <p:sp>
          <p:nvSpPr>
            <p:cNvPr id="22" name="TextBox 21">
              <a:extLst>
                <a:ext uri="{FF2B5EF4-FFF2-40B4-BE49-F238E27FC236}">
                  <a16:creationId xmlns:a16="http://schemas.microsoft.com/office/drawing/2014/main" id="{62103643-704B-480A-BB09-593EF6788D2F}"/>
                </a:ext>
              </a:extLst>
            </p:cNvPr>
            <p:cNvSpPr txBox="1"/>
            <p:nvPr/>
          </p:nvSpPr>
          <p:spPr>
            <a:xfrm>
              <a:off x="7022340" y="3895346"/>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Chart3: Average Unit by Customer Segment</a:t>
              </a:r>
            </a:p>
          </p:txBody>
        </p:sp>
      </p:grpSp>
      <p:pic>
        <p:nvPicPr>
          <p:cNvPr id="24" name="Picture 23">
            <a:extLst>
              <a:ext uri="{FF2B5EF4-FFF2-40B4-BE49-F238E27FC236}">
                <a16:creationId xmlns:a16="http://schemas.microsoft.com/office/drawing/2014/main" id="{656A7897-2B1C-4DEE-B688-C65D483895CB}"/>
              </a:ext>
            </a:extLst>
          </p:cNvPr>
          <p:cNvPicPr>
            <a:picLocks noChangeAspect="1"/>
          </p:cNvPicPr>
          <p:nvPr/>
        </p:nvPicPr>
        <p:blipFill>
          <a:blip r:embed="rId7"/>
          <a:stretch>
            <a:fillRect/>
          </a:stretch>
        </p:blipFill>
        <p:spPr>
          <a:xfrm>
            <a:off x="1188056" y="6170586"/>
            <a:ext cx="462643" cy="468086"/>
          </a:xfrm>
          <a:prstGeom prst="rect">
            <a:avLst/>
          </a:prstGeom>
        </p:spPr>
      </p:pic>
      <p:sp>
        <p:nvSpPr>
          <p:cNvPr id="23" name="TextBox 22">
            <a:extLst>
              <a:ext uri="{FF2B5EF4-FFF2-40B4-BE49-F238E27FC236}">
                <a16:creationId xmlns:a16="http://schemas.microsoft.com/office/drawing/2014/main" id="{CA913D2F-D05C-44B3-906A-DC2FD4EBCE02}"/>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342 – 495</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Life Stage effect on category of chips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1" name="TextBox 10">
            <a:extLst>
              <a:ext uri="{FF2B5EF4-FFF2-40B4-BE49-F238E27FC236}">
                <a16:creationId xmlns:a16="http://schemas.microsoft.com/office/drawing/2014/main" id="{5BE2EF4C-E713-403C-B56E-AC89986E50CD}"/>
              </a:ext>
            </a:extLst>
          </p:cNvPr>
          <p:cNvSpPr txBox="1"/>
          <p:nvPr/>
        </p:nvSpPr>
        <p:spPr>
          <a:xfrm>
            <a:off x="1419377" y="1269337"/>
            <a:ext cx="3793184" cy="2561253"/>
          </a:xfrm>
          <a:prstGeom prst="rect">
            <a:avLst/>
          </a:prstGeom>
          <a:noFill/>
        </p:spPr>
        <p:txBody>
          <a:bodyPr wrap="square" lIns="0" tIns="0" rIns="0" bIns="0" rtlCol="0" anchor="t">
            <a:noAutofit/>
          </a:bodyPr>
          <a:lstStyle/>
          <a:p>
            <a:pPr algn="l"/>
            <a:r>
              <a:rPr lang="en-AU" sz="1600" b="1" dirty="0"/>
              <a:t>Summary:</a:t>
            </a:r>
            <a:r>
              <a:rPr lang="en-AU" sz="1200" b="1" dirty="0">
                <a:latin typeface="Roboto Light" panose="02000000000000000000" pitchFamily="2" charset="0"/>
                <a:ea typeface="Roboto Light" panose="02000000000000000000" pitchFamily="2" charset="0"/>
              </a:rPr>
              <a:t> </a:t>
            </a:r>
          </a:p>
          <a:p>
            <a:pPr algn="l"/>
            <a:r>
              <a:rPr lang="en-GB" sz="1200" dirty="0"/>
              <a:t>Mainstream Mid age and Young Singles/Couples are more willing to pay more per packet of chips compared to their budget and premium counterparts (Chart4). This may be due to premium shoppers being more likely to buy healthy snacks and when they buy chips, this is mainly for entertainment purposes rather than their own consumption. This is also supported by there being fewer Premium Mid Age and Young Singles/Couples buying chips compared to their Mainstream counterparts(Chart5). </a:t>
            </a:r>
            <a:endParaRPr lang="en-AU" sz="1200"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99BC7EDF-564E-4032-B032-020D374724D5}"/>
              </a:ext>
            </a:extLst>
          </p:cNvPr>
          <p:cNvSpPr txBox="1"/>
          <p:nvPr/>
        </p:nvSpPr>
        <p:spPr>
          <a:xfrm>
            <a:off x="1188056" y="894073"/>
            <a:ext cx="10227129" cy="288471"/>
          </a:xfrm>
          <a:prstGeom prst="rect">
            <a:avLst/>
          </a:prstGeom>
          <a:noFill/>
        </p:spPr>
        <p:txBody>
          <a:bodyPr wrap="square" lIns="0" tIns="0" rIns="0" bIns="0" rtlCol="0" anchor="t">
            <a:noAutofit/>
          </a:bodyPr>
          <a:lstStyle/>
          <a:p>
            <a:pPr algn="l"/>
            <a:r>
              <a:rPr lang="en-GB" dirty="0"/>
              <a:t>Mainstream Mid Age and Young Singles/Couples pay more per packet of chips</a:t>
            </a:r>
            <a:endParaRPr lang="en-AU" dirty="0" err="1">
              <a:latin typeface="Roboto Light" panose="02000000000000000000" pitchFamily="2" charset="0"/>
              <a:ea typeface="Roboto Light" panose="02000000000000000000" pitchFamily="2" charset="0"/>
            </a:endParaRPr>
          </a:p>
        </p:txBody>
      </p:sp>
      <p:pic>
        <p:nvPicPr>
          <p:cNvPr id="17" name="Picture 16">
            <a:extLst>
              <a:ext uri="{FF2B5EF4-FFF2-40B4-BE49-F238E27FC236}">
                <a16:creationId xmlns:a16="http://schemas.microsoft.com/office/drawing/2014/main" id="{1D9AC397-E307-485F-AF2E-2055C872A66C}"/>
              </a:ext>
            </a:extLst>
          </p:cNvPr>
          <p:cNvPicPr>
            <a:picLocks noChangeAspect="1"/>
          </p:cNvPicPr>
          <p:nvPr/>
        </p:nvPicPr>
        <p:blipFill>
          <a:blip r:embed="rId3"/>
          <a:stretch>
            <a:fillRect/>
          </a:stretch>
        </p:blipFill>
        <p:spPr>
          <a:xfrm>
            <a:off x="10576563" y="207930"/>
            <a:ext cx="1287211" cy="945379"/>
          </a:xfrm>
          <a:prstGeom prst="rect">
            <a:avLst/>
          </a:prstGeom>
        </p:spPr>
      </p:pic>
      <p:grpSp>
        <p:nvGrpSpPr>
          <p:cNvPr id="25" name="Group 24">
            <a:extLst>
              <a:ext uri="{FF2B5EF4-FFF2-40B4-BE49-F238E27FC236}">
                <a16:creationId xmlns:a16="http://schemas.microsoft.com/office/drawing/2014/main" id="{D4B5B692-E6A0-4402-8BF5-A3A5CF76213D}"/>
              </a:ext>
            </a:extLst>
          </p:cNvPr>
          <p:cNvGrpSpPr/>
          <p:nvPr/>
        </p:nvGrpSpPr>
        <p:grpSpPr>
          <a:xfrm>
            <a:off x="1188056" y="3652280"/>
            <a:ext cx="5331198" cy="2518306"/>
            <a:chOff x="1260894" y="3751028"/>
            <a:chExt cx="5072299" cy="2350708"/>
          </a:xfrm>
        </p:grpSpPr>
        <p:pic>
          <p:nvPicPr>
            <p:cNvPr id="13" name="Picture 12" descr="Chart, bar chart&#10;&#10;Description automatically generated">
              <a:extLst>
                <a:ext uri="{FF2B5EF4-FFF2-40B4-BE49-F238E27FC236}">
                  <a16:creationId xmlns:a16="http://schemas.microsoft.com/office/drawing/2014/main" id="{491AAED9-FF17-4757-93DB-69CFE511F3DD}"/>
                </a:ext>
              </a:extLst>
            </p:cNvPr>
            <p:cNvPicPr>
              <a:picLocks noChangeAspect="1"/>
            </p:cNvPicPr>
            <p:nvPr/>
          </p:nvPicPr>
          <p:blipFill rotWithShape="1">
            <a:blip r:embed="rId4">
              <a:extLst>
                <a:ext uri="{28A0092B-C50C-407E-A947-70E740481C1C}">
                  <a14:useLocalDpi xmlns:a14="http://schemas.microsoft.com/office/drawing/2010/main" val="0"/>
                </a:ext>
              </a:extLst>
            </a:blip>
            <a:srcRect t="6842" r="15693"/>
            <a:stretch/>
          </p:blipFill>
          <p:spPr>
            <a:xfrm>
              <a:off x="1260894" y="3930001"/>
              <a:ext cx="4162178" cy="2171735"/>
            </a:xfrm>
            <a:prstGeom prst="rect">
              <a:avLst/>
            </a:prstGeom>
          </p:spPr>
        </p:pic>
        <p:sp>
          <p:nvSpPr>
            <p:cNvPr id="18" name="TextBox 17">
              <a:extLst>
                <a:ext uri="{FF2B5EF4-FFF2-40B4-BE49-F238E27FC236}">
                  <a16:creationId xmlns:a16="http://schemas.microsoft.com/office/drawing/2014/main" id="{3D2BA437-8223-4C52-8B99-ED784A07F2EA}"/>
                </a:ext>
              </a:extLst>
            </p:cNvPr>
            <p:cNvSpPr txBox="1"/>
            <p:nvPr/>
          </p:nvSpPr>
          <p:spPr>
            <a:xfrm>
              <a:off x="1774684" y="3751028"/>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Chart5: Number of Customers Per Segment</a:t>
              </a:r>
            </a:p>
          </p:txBody>
        </p:sp>
      </p:grpSp>
      <p:pic>
        <p:nvPicPr>
          <p:cNvPr id="24" name="Picture 23">
            <a:extLst>
              <a:ext uri="{FF2B5EF4-FFF2-40B4-BE49-F238E27FC236}">
                <a16:creationId xmlns:a16="http://schemas.microsoft.com/office/drawing/2014/main" id="{656A7897-2B1C-4DEE-B688-C65D483895CB}"/>
              </a:ext>
            </a:extLst>
          </p:cNvPr>
          <p:cNvPicPr>
            <a:picLocks noChangeAspect="1"/>
          </p:cNvPicPr>
          <p:nvPr/>
        </p:nvPicPr>
        <p:blipFill>
          <a:blip r:embed="rId5"/>
          <a:stretch>
            <a:fillRect/>
          </a:stretch>
        </p:blipFill>
        <p:spPr>
          <a:xfrm>
            <a:off x="1188056" y="6170586"/>
            <a:ext cx="462643" cy="468086"/>
          </a:xfrm>
          <a:prstGeom prst="rect">
            <a:avLst/>
          </a:prstGeom>
        </p:spPr>
      </p:pic>
      <p:grpSp>
        <p:nvGrpSpPr>
          <p:cNvPr id="14" name="Group 13">
            <a:extLst>
              <a:ext uri="{FF2B5EF4-FFF2-40B4-BE49-F238E27FC236}">
                <a16:creationId xmlns:a16="http://schemas.microsoft.com/office/drawing/2014/main" id="{66049D6E-5883-4DBD-B2C0-CFBFE65F5DE7}"/>
              </a:ext>
            </a:extLst>
          </p:cNvPr>
          <p:cNvGrpSpPr/>
          <p:nvPr/>
        </p:nvGrpSpPr>
        <p:grpSpPr>
          <a:xfrm>
            <a:off x="6138709" y="1235839"/>
            <a:ext cx="5846958" cy="2557082"/>
            <a:chOff x="6138709" y="1235839"/>
            <a:chExt cx="5846958" cy="2400466"/>
          </a:xfrm>
        </p:grpSpPr>
        <p:sp>
          <p:nvSpPr>
            <p:cNvPr id="19" name="TextBox 18">
              <a:extLst>
                <a:ext uri="{FF2B5EF4-FFF2-40B4-BE49-F238E27FC236}">
                  <a16:creationId xmlns:a16="http://schemas.microsoft.com/office/drawing/2014/main" id="{70666550-3578-4427-AA60-3EC715F002D6}"/>
                </a:ext>
              </a:extLst>
            </p:cNvPr>
            <p:cNvSpPr txBox="1"/>
            <p:nvPr/>
          </p:nvSpPr>
          <p:spPr>
            <a:xfrm>
              <a:off x="7427158" y="1235839"/>
              <a:ext cx="4558509" cy="473528"/>
            </a:xfrm>
            <a:prstGeom prst="rect">
              <a:avLst/>
            </a:prstGeom>
            <a:noFill/>
          </p:spPr>
          <p:txBody>
            <a:bodyPr wrap="square" lIns="0" tIns="0" rIns="0" bIns="0" rtlCol="0" anchor="t">
              <a:noAutofit/>
            </a:bodyPr>
            <a:lstStyle/>
            <a:p>
              <a:pPr algn="l"/>
              <a:r>
                <a:rPr lang="en-AU" sz="1400" b="1" dirty="0">
                  <a:latin typeface="Roboto Light" panose="02000000000000000000" pitchFamily="2" charset="0"/>
                  <a:ea typeface="Roboto Light" panose="02000000000000000000" pitchFamily="2" charset="0"/>
                </a:rPr>
                <a:t>Chart4: Average Chips Price Per Unit</a:t>
              </a:r>
            </a:p>
          </p:txBody>
        </p:sp>
        <p:pic>
          <p:nvPicPr>
            <p:cNvPr id="12" name="Picture 11" descr="Chart, bar chart&#10;&#10;Description automatically generated">
              <a:extLst>
                <a:ext uri="{FF2B5EF4-FFF2-40B4-BE49-F238E27FC236}">
                  <a16:creationId xmlns:a16="http://schemas.microsoft.com/office/drawing/2014/main" id="{AF48AC82-6DC2-4F7D-8134-1ADD58530DA6}"/>
                </a:ext>
              </a:extLst>
            </p:cNvPr>
            <p:cNvPicPr>
              <a:picLocks noChangeAspect="1"/>
            </p:cNvPicPr>
            <p:nvPr/>
          </p:nvPicPr>
          <p:blipFill rotWithShape="1">
            <a:blip r:embed="rId6">
              <a:extLst>
                <a:ext uri="{28A0092B-C50C-407E-A947-70E740481C1C}">
                  <a14:useLocalDpi xmlns:a14="http://schemas.microsoft.com/office/drawing/2010/main" val="0"/>
                </a:ext>
              </a:extLst>
            </a:blip>
            <a:srcRect t="7469" r="11280"/>
            <a:stretch/>
          </p:blipFill>
          <p:spPr>
            <a:xfrm>
              <a:off x="6138709" y="1463620"/>
              <a:ext cx="5148993" cy="2172685"/>
            </a:xfrm>
            <a:prstGeom prst="rect">
              <a:avLst/>
            </a:prstGeom>
          </p:spPr>
        </p:pic>
      </p:grpSp>
      <p:sp>
        <p:nvSpPr>
          <p:cNvPr id="21" name="TextBox 20">
            <a:extLst>
              <a:ext uri="{FF2B5EF4-FFF2-40B4-BE49-F238E27FC236}">
                <a16:creationId xmlns:a16="http://schemas.microsoft.com/office/drawing/2014/main" id="{AEBC4A74-BD8A-4F6B-B596-A77F924A3741}"/>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342 – 495</a:t>
            </a:r>
          </a:p>
        </p:txBody>
      </p:sp>
    </p:spTree>
    <p:extLst>
      <p:ext uri="{BB962C8B-B14F-4D97-AF65-F5344CB8AC3E}">
        <p14:creationId xmlns:p14="http://schemas.microsoft.com/office/powerpoint/2010/main" val="107936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Target Segments Affinity</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1" name="TextBox 10">
            <a:extLst>
              <a:ext uri="{FF2B5EF4-FFF2-40B4-BE49-F238E27FC236}">
                <a16:creationId xmlns:a16="http://schemas.microsoft.com/office/drawing/2014/main" id="{5BE2EF4C-E713-403C-B56E-AC89986E50CD}"/>
              </a:ext>
            </a:extLst>
          </p:cNvPr>
          <p:cNvSpPr txBox="1"/>
          <p:nvPr/>
        </p:nvSpPr>
        <p:spPr>
          <a:xfrm>
            <a:off x="1061845" y="1638459"/>
            <a:ext cx="4125198" cy="1943211"/>
          </a:xfrm>
          <a:prstGeom prst="rect">
            <a:avLst/>
          </a:prstGeom>
          <a:noFill/>
        </p:spPr>
        <p:txBody>
          <a:bodyPr wrap="square" lIns="0" tIns="0" rIns="0" bIns="0" rtlCol="0" anchor="t">
            <a:noAutofit/>
          </a:bodyPr>
          <a:lstStyle/>
          <a:p>
            <a:pPr algn="l"/>
            <a:r>
              <a:rPr lang="en-GB" sz="1200" dirty="0"/>
              <a:t>Mainstream Young Singles/Couples are 22.70% more likely to purchase Tyrrells and are 55.24% less likely to purchase Burger Rings compared to the population. </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rPr>
              <a:t>Mainstream Young Singles/Couples have a preference towards 270g pack size being 26.96% more likely to buy this pack size compared to the rest of the population. However, taking a deeper look we can see that Twisties brand is the only brand which offers a 270g pack size which may instead reflect a higher likelihood of purchasing Twisties over Tyrrells. </a:t>
            </a:r>
          </a:p>
        </p:txBody>
      </p:sp>
      <p:sp>
        <p:nvSpPr>
          <p:cNvPr id="14" name="TextBox 13">
            <a:extLst>
              <a:ext uri="{FF2B5EF4-FFF2-40B4-BE49-F238E27FC236}">
                <a16:creationId xmlns:a16="http://schemas.microsoft.com/office/drawing/2014/main" id="{A9C92951-AC2A-4EF2-949F-26EBD2D3BC93}"/>
              </a:ext>
            </a:extLst>
          </p:cNvPr>
          <p:cNvSpPr txBox="1"/>
          <p:nvPr/>
        </p:nvSpPr>
        <p:spPr>
          <a:xfrm>
            <a:off x="1196975" y="886529"/>
            <a:ext cx="11010411" cy="522358"/>
          </a:xfrm>
          <a:prstGeom prst="rect">
            <a:avLst/>
          </a:prstGeom>
          <a:noFill/>
        </p:spPr>
        <p:txBody>
          <a:bodyPr wrap="square" lIns="0" tIns="0" rIns="0" bIns="0" rtlCol="0" anchor="t">
            <a:noAutofit/>
          </a:bodyPr>
          <a:lstStyle/>
          <a:p>
            <a:pPr algn="l"/>
            <a:r>
              <a:rPr lang="en-AU" dirty="0">
                <a:latin typeface="Roboto Light" panose="02000000000000000000" pitchFamily="2" charset="0"/>
                <a:ea typeface="Roboto Light" panose="02000000000000000000" pitchFamily="2" charset="0"/>
              </a:rPr>
              <a:t>Mainstream Young Singles/Couples have a preference towards “Tyrrells” brand and “270g” pack size</a:t>
            </a:r>
          </a:p>
        </p:txBody>
      </p:sp>
      <p:sp>
        <p:nvSpPr>
          <p:cNvPr id="15" name="TextBox 14">
            <a:extLst>
              <a:ext uri="{FF2B5EF4-FFF2-40B4-BE49-F238E27FC236}">
                <a16:creationId xmlns:a16="http://schemas.microsoft.com/office/drawing/2014/main" id="{A6C578A4-9044-4767-ADCE-7686F6AE9C54}"/>
              </a:ext>
            </a:extLst>
          </p:cNvPr>
          <p:cNvSpPr txBox="1"/>
          <p:nvPr/>
        </p:nvSpPr>
        <p:spPr>
          <a:xfrm>
            <a:off x="975256" y="1404489"/>
            <a:ext cx="11010411"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Summary</a:t>
            </a:r>
          </a:p>
        </p:txBody>
      </p:sp>
      <p:sp>
        <p:nvSpPr>
          <p:cNvPr id="16" name="TextBox 15">
            <a:extLst>
              <a:ext uri="{FF2B5EF4-FFF2-40B4-BE49-F238E27FC236}">
                <a16:creationId xmlns:a16="http://schemas.microsoft.com/office/drawing/2014/main" id="{05F40105-5D36-4E73-A863-BEFFE50F421C}"/>
              </a:ext>
            </a:extLst>
          </p:cNvPr>
          <p:cNvSpPr txBox="1"/>
          <p:nvPr/>
        </p:nvSpPr>
        <p:spPr>
          <a:xfrm>
            <a:off x="6186411" y="1188571"/>
            <a:ext cx="775003"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Table 1</a:t>
            </a:r>
          </a:p>
        </p:txBody>
      </p:sp>
      <p:graphicFrame>
        <p:nvGraphicFramePr>
          <p:cNvPr id="23" name="Table 22">
            <a:extLst>
              <a:ext uri="{FF2B5EF4-FFF2-40B4-BE49-F238E27FC236}">
                <a16:creationId xmlns:a16="http://schemas.microsoft.com/office/drawing/2014/main" id="{007C772C-FF33-4853-8DAD-FBDB6C1F7226}"/>
              </a:ext>
            </a:extLst>
          </p:cNvPr>
          <p:cNvGraphicFramePr>
            <a:graphicFrameLocks noGrp="1"/>
          </p:cNvGraphicFramePr>
          <p:nvPr>
            <p:extLst>
              <p:ext uri="{D42A27DB-BD31-4B8C-83A1-F6EECF244321}">
                <p14:modId xmlns:p14="http://schemas.microsoft.com/office/powerpoint/2010/main" val="2546826568"/>
              </p:ext>
            </p:extLst>
          </p:nvPr>
        </p:nvGraphicFramePr>
        <p:xfrm>
          <a:off x="5600700" y="1449750"/>
          <a:ext cx="1850571" cy="4904125"/>
        </p:xfrm>
        <a:graphic>
          <a:graphicData uri="http://schemas.openxmlformats.org/drawingml/2006/table">
            <a:tbl>
              <a:tblPr/>
              <a:tblGrid>
                <a:gridCol w="881743">
                  <a:extLst>
                    <a:ext uri="{9D8B030D-6E8A-4147-A177-3AD203B41FA5}">
                      <a16:colId xmlns:a16="http://schemas.microsoft.com/office/drawing/2014/main" val="448411631"/>
                    </a:ext>
                  </a:extLst>
                </a:gridCol>
                <a:gridCol w="968828">
                  <a:extLst>
                    <a:ext uri="{9D8B030D-6E8A-4147-A177-3AD203B41FA5}">
                      <a16:colId xmlns:a16="http://schemas.microsoft.com/office/drawing/2014/main" val="1517333934"/>
                    </a:ext>
                  </a:extLst>
                </a:gridCol>
              </a:tblGrid>
              <a:tr h="413106">
                <a:tc>
                  <a:txBody>
                    <a:bodyPr/>
                    <a:lstStyle/>
                    <a:p>
                      <a:pPr algn="ctr"/>
                      <a:r>
                        <a:rPr lang="en-AU" sz="1000" b="1" dirty="0">
                          <a:solidFill>
                            <a:srgbClr val="000000"/>
                          </a:solidFill>
                          <a:effectLst/>
                        </a:rPr>
                        <a:t>BRAND</a:t>
                      </a:r>
                    </a:p>
                  </a:txBody>
                  <a:tcPr marL="4775" marR="4775" marT="9167" marB="9167"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000" b="1" dirty="0">
                          <a:solidFill>
                            <a:srgbClr val="000000"/>
                          </a:solidFill>
                          <a:effectLst/>
                        </a:rPr>
                        <a:t>AFFINITY TO BRAND</a:t>
                      </a:r>
                    </a:p>
                  </a:txBody>
                  <a:tcPr marL="4775" marR="4775" marT="9167" marB="9167"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4568124"/>
                  </a:ext>
                </a:extLst>
              </a:tr>
              <a:tr h="208061">
                <a:tc>
                  <a:txBody>
                    <a:bodyPr/>
                    <a:lstStyle/>
                    <a:p>
                      <a:pPr algn="ctr"/>
                      <a:r>
                        <a:rPr lang="en-AU" sz="1000" dirty="0">
                          <a:effectLst/>
                        </a:rPr>
                        <a:t>Tyrrells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1.2270252</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66863"/>
                  </a:ext>
                </a:extLst>
              </a:tr>
              <a:tr h="208061">
                <a:tc>
                  <a:txBody>
                    <a:bodyPr/>
                    <a:lstStyle/>
                    <a:p>
                      <a:pPr algn="ctr"/>
                      <a:r>
                        <a:rPr lang="en-AU" sz="1000" dirty="0">
                          <a:effectLst/>
                        </a:rPr>
                        <a:t>Twisties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1.2175057</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4134"/>
                  </a:ext>
                </a:extLst>
              </a:tr>
              <a:tr h="208061">
                <a:tc>
                  <a:txBody>
                    <a:bodyPr/>
                    <a:lstStyle/>
                    <a:p>
                      <a:pPr algn="ctr"/>
                      <a:r>
                        <a:rPr lang="en-AU" sz="1000" dirty="0">
                          <a:effectLst/>
                        </a:rPr>
                        <a:t>Doritos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1.2133968</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37909"/>
                  </a:ext>
                </a:extLst>
              </a:tr>
              <a:tr h="157626">
                <a:tc>
                  <a:txBody>
                    <a:bodyPr/>
                    <a:lstStyle/>
                    <a:p>
                      <a:pPr algn="ctr"/>
                      <a:r>
                        <a:rPr lang="en-AU" sz="1000" dirty="0">
                          <a:effectLst/>
                        </a:rPr>
                        <a:t>Kettle</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1.1886666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553713"/>
                  </a:ext>
                </a:extLst>
              </a:tr>
              <a:tr h="208061">
                <a:tc>
                  <a:txBody>
                    <a:bodyPr/>
                    <a:lstStyle/>
                    <a:p>
                      <a:pPr algn="ctr"/>
                      <a:r>
                        <a:rPr lang="en-AU" sz="1000" dirty="0">
                          <a:effectLst/>
                        </a:rPr>
                        <a:t>Tostitos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1.1841000</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57844"/>
                  </a:ext>
                </a:extLst>
              </a:tr>
              <a:tr h="208061">
                <a:tc>
                  <a:txBody>
                    <a:bodyPr/>
                    <a:lstStyle/>
                    <a:p>
                      <a:pPr algn="ctr"/>
                      <a:r>
                        <a:rPr lang="en-AU" sz="1000" dirty="0">
                          <a:effectLst/>
                        </a:rPr>
                        <a:t>Pringles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1.1810898</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4471"/>
                  </a:ext>
                </a:extLst>
              </a:tr>
              <a:tr h="157626">
                <a:tc>
                  <a:txBody>
                    <a:bodyPr/>
                    <a:lstStyle/>
                    <a:p>
                      <a:pPr algn="ctr"/>
                      <a:r>
                        <a:rPr lang="en-AU" sz="1000" dirty="0">
                          <a:effectLst/>
                        </a:rPr>
                        <a:t>Cobs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1.1609586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140948"/>
                  </a:ext>
                </a:extLst>
              </a:tr>
              <a:tr h="258495">
                <a:tc>
                  <a:txBody>
                    <a:bodyPr/>
                    <a:lstStyle/>
                    <a:p>
                      <a:pPr algn="ctr"/>
                      <a:r>
                        <a:rPr lang="en-AU" sz="1000" dirty="0" err="1">
                          <a:effectLst/>
                        </a:rPr>
                        <a:t>Infuzions</a:t>
                      </a:r>
                      <a:endParaRPr lang="en-AU" sz="1000" dirty="0">
                        <a:effectLst/>
                      </a:endParaRP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1.1266217</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709914"/>
                  </a:ext>
                </a:extLst>
              </a:tr>
              <a:tr h="157626">
                <a:tc>
                  <a:txBody>
                    <a:bodyPr/>
                    <a:lstStyle/>
                    <a:p>
                      <a:pPr algn="ctr"/>
                      <a:r>
                        <a:rPr lang="en-AU" sz="1000" dirty="0">
                          <a:effectLst/>
                        </a:rPr>
                        <a:t>Thins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1.0562172</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1797640"/>
                  </a:ext>
                </a:extLst>
              </a:tr>
              <a:tr h="324056">
                <a:tc>
                  <a:txBody>
                    <a:bodyPr/>
                    <a:lstStyle/>
                    <a:p>
                      <a:pPr algn="ctr"/>
                      <a:r>
                        <a:rPr lang="en-AU" sz="1000" dirty="0">
                          <a:effectLst/>
                        </a:rPr>
                        <a:t>Grain waves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1.0528955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622002"/>
                  </a:ext>
                </a:extLst>
              </a:tr>
              <a:tr h="258495">
                <a:tc>
                  <a:txBody>
                    <a:bodyPr/>
                    <a:lstStyle/>
                    <a:p>
                      <a:pPr algn="ctr"/>
                      <a:r>
                        <a:rPr lang="en-AU" sz="1000">
                          <a:effectLst/>
                        </a:rPr>
                        <a:t>Cheezels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0.9506530</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777468"/>
                  </a:ext>
                </a:extLst>
              </a:tr>
              <a:tr h="208061">
                <a:tc>
                  <a:txBody>
                    <a:bodyPr/>
                    <a:lstStyle/>
                    <a:p>
                      <a:pPr algn="ctr"/>
                      <a:r>
                        <a:rPr lang="en-AU" sz="1000">
                          <a:effectLst/>
                        </a:rPr>
                        <a:t>Smiths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0.7758106</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434436"/>
                  </a:ext>
                </a:extLst>
              </a:tr>
              <a:tr h="258495">
                <a:tc>
                  <a:txBody>
                    <a:bodyPr/>
                    <a:lstStyle/>
                    <a:p>
                      <a:pPr algn="ctr"/>
                      <a:r>
                        <a:rPr lang="en-AU" sz="1000" dirty="0">
                          <a:effectLst/>
                        </a:rPr>
                        <a:t>French Fries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0.6917242</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9239504"/>
                  </a:ext>
                </a:extLst>
              </a:tr>
              <a:tr h="258495">
                <a:tc>
                  <a:txBody>
                    <a:bodyPr/>
                    <a:lstStyle/>
                    <a:p>
                      <a:pPr algn="ctr"/>
                      <a:r>
                        <a:rPr lang="en-AU" sz="1000">
                          <a:effectLst/>
                        </a:rPr>
                        <a:t>Cheetos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0.6831501</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45922"/>
                  </a:ext>
                </a:extLst>
              </a:tr>
              <a:tr h="157626">
                <a:tc>
                  <a:txBody>
                    <a:bodyPr/>
                    <a:lstStyle/>
                    <a:p>
                      <a:pPr algn="ctr"/>
                      <a:r>
                        <a:rPr lang="en-AU" sz="1000" dirty="0">
                          <a:effectLst/>
                        </a:rPr>
                        <a:t>RRD</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0.6520805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809530"/>
                  </a:ext>
                </a:extLst>
              </a:tr>
              <a:tr h="208061">
                <a:tc>
                  <a:txBody>
                    <a:bodyPr/>
                    <a:lstStyle/>
                    <a:p>
                      <a:pPr algn="ctr"/>
                      <a:r>
                        <a:rPr lang="en-AU" sz="1000">
                          <a:effectLst/>
                        </a:rPr>
                        <a:t>Natural</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0.6330910</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217619"/>
                  </a:ext>
                </a:extLst>
              </a:tr>
              <a:tr h="157626">
                <a:tc>
                  <a:txBody>
                    <a:bodyPr/>
                    <a:lstStyle/>
                    <a:p>
                      <a:pPr algn="ctr"/>
                      <a:r>
                        <a:rPr lang="en-AU" sz="1000">
                          <a:effectLst/>
                        </a:rPr>
                        <a:t>CCs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0.6061417</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45616"/>
                  </a:ext>
                </a:extLst>
              </a:tr>
              <a:tr h="308930">
                <a:tc>
                  <a:txBody>
                    <a:bodyPr/>
                    <a:lstStyle/>
                    <a:p>
                      <a:pPr algn="ctr"/>
                      <a:r>
                        <a:rPr lang="en-AU" sz="1000" dirty="0" err="1">
                          <a:effectLst/>
                        </a:rPr>
                        <a:t>Sunbites</a:t>
                      </a:r>
                      <a:endParaRPr lang="en-AU" sz="1000" dirty="0">
                        <a:effectLst/>
                      </a:endParaRP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0.5033981</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162666"/>
                  </a:ext>
                </a:extLst>
              </a:tr>
              <a:tr h="359365">
                <a:tc>
                  <a:txBody>
                    <a:bodyPr/>
                    <a:lstStyle/>
                    <a:p>
                      <a:pPr algn="ctr"/>
                      <a:r>
                        <a:rPr lang="en-AU" sz="1000" dirty="0">
                          <a:effectLst/>
                        </a:rPr>
                        <a:t>Woolworths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AU" sz="1000" dirty="0">
                          <a:effectLst/>
                        </a:rPr>
                        <a:t>0.4943759</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9436058"/>
                  </a:ext>
                </a:extLst>
              </a:tr>
              <a:tr h="208061">
                <a:tc>
                  <a:txBody>
                    <a:bodyPr/>
                    <a:lstStyle/>
                    <a:p>
                      <a:pPr algn="ctr"/>
                      <a:r>
                        <a:rPr lang="en-AU" sz="1000" dirty="0">
                          <a:effectLst/>
                        </a:rPr>
                        <a:t>Burger Rings</a:t>
                      </a:r>
                    </a:p>
                  </a:txBody>
                  <a:tcPr marL="4775" marR="4775" marT="3820" marB="382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00" dirty="0">
                          <a:effectLst/>
                        </a:rPr>
                        <a:t>0.4475745</a:t>
                      </a:r>
                    </a:p>
                  </a:txBody>
                  <a:tcPr marL="4775" marR="4775" marT="3820" marB="382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4445904"/>
                  </a:ext>
                </a:extLst>
              </a:tr>
            </a:tbl>
          </a:graphicData>
        </a:graphic>
      </p:graphicFrame>
      <p:graphicFrame>
        <p:nvGraphicFramePr>
          <p:cNvPr id="24" name="Table 23">
            <a:extLst>
              <a:ext uri="{FF2B5EF4-FFF2-40B4-BE49-F238E27FC236}">
                <a16:creationId xmlns:a16="http://schemas.microsoft.com/office/drawing/2014/main" id="{60AD2B4E-904C-44BB-AC93-1B23844FC61A}"/>
              </a:ext>
            </a:extLst>
          </p:cNvPr>
          <p:cNvGraphicFramePr>
            <a:graphicFrameLocks noGrp="1"/>
          </p:cNvGraphicFramePr>
          <p:nvPr>
            <p:extLst>
              <p:ext uri="{D42A27DB-BD31-4B8C-83A1-F6EECF244321}">
                <p14:modId xmlns:p14="http://schemas.microsoft.com/office/powerpoint/2010/main" val="1543567512"/>
              </p:ext>
            </p:extLst>
          </p:nvPr>
        </p:nvGraphicFramePr>
        <p:xfrm>
          <a:off x="8218989" y="1449750"/>
          <a:ext cx="1850572" cy="4907882"/>
        </p:xfrm>
        <a:graphic>
          <a:graphicData uri="http://schemas.openxmlformats.org/drawingml/2006/table">
            <a:tbl>
              <a:tblPr/>
              <a:tblGrid>
                <a:gridCol w="925286">
                  <a:extLst>
                    <a:ext uri="{9D8B030D-6E8A-4147-A177-3AD203B41FA5}">
                      <a16:colId xmlns:a16="http://schemas.microsoft.com/office/drawing/2014/main" val="3207140736"/>
                    </a:ext>
                  </a:extLst>
                </a:gridCol>
                <a:gridCol w="925286">
                  <a:extLst>
                    <a:ext uri="{9D8B030D-6E8A-4147-A177-3AD203B41FA5}">
                      <a16:colId xmlns:a16="http://schemas.microsoft.com/office/drawing/2014/main" val="185229592"/>
                    </a:ext>
                  </a:extLst>
                </a:gridCol>
              </a:tblGrid>
              <a:tr h="318564">
                <a:tc>
                  <a:txBody>
                    <a:bodyPr/>
                    <a:lstStyle/>
                    <a:p>
                      <a:pPr algn="ctr"/>
                      <a:r>
                        <a:rPr lang="en-AU" sz="1000" b="1" dirty="0">
                          <a:effectLst/>
                        </a:rPr>
                        <a:t>PACK SIZE (g)</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AU" sz="1000" b="1" dirty="0"/>
                        <a:t>AFFINITY TO PACK SIZE</a:t>
                      </a:r>
                    </a:p>
                  </a:txBody>
                  <a:tcPr marL="17522" marR="17522" marT="8761" marB="8761">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529068"/>
                  </a:ext>
                </a:extLst>
              </a:tr>
              <a:tr h="229278">
                <a:tc>
                  <a:txBody>
                    <a:bodyPr/>
                    <a:lstStyle/>
                    <a:p>
                      <a:pPr algn="ctr"/>
                      <a:r>
                        <a:rPr lang="en-AU" sz="1000" dirty="0">
                          <a:effectLst/>
                        </a:rPr>
                        <a:t>270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1.2696083</a:t>
                      </a:r>
                    </a:p>
                  </a:txBody>
                  <a:tcPr marL="23813" marR="23813" marT="19050" marB="190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5789622"/>
                  </a:ext>
                </a:extLst>
              </a:tr>
              <a:tr h="229278">
                <a:tc>
                  <a:txBody>
                    <a:bodyPr/>
                    <a:lstStyle/>
                    <a:p>
                      <a:pPr algn="ctr"/>
                      <a:r>
                        <a:rPr lang="en-AU" sz="1000" dirty="0">
                          <a:effectLst/>
                        </a:rPr>
                        <a:t>380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1.2508271</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87149375"/>
                  </a:ext>
                </a:extLst>
              </a:tr>
              <a:tr h="229278">
                <a:tc>
                  <a:txBody>
                    <a:bodyPr/>
                    <a:lstStyle/>
                    <a:p>
                      <a:pPr algn="ctr"/>
                      <a:r>
                        <a:rPr lang="en-AU" sz="1000" dirty="0">
                          <a:effectLst/>
                        </a:rPr>
                        <a:t>330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1.2022433</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09320096"/>
                  </a:ext>
                </a:extLst>
              </a:tr>
              <a:tr h="229278">
                <a:tc>
                  <a:txBody>
                    <a:bodyPr/>
                    <a:lstStyle/>
                    <a:p>
                      <a:pPr algn="ctr"/>
                      <a:r>
                        <a:rPr lang="en-AU" sz="1000" dirty="0">
                          <a:effectLst/>
                        </a:rPr>
                        <a:t>110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1.1864916</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94242191"/>
                  </a:ext>
                </a:extLst>
              </a:tr>
              <a:tr h="229278">
                <a:tc>
                  <a:txBody>
                    <a:bodyPr/>
                    <a:lstStyle/>
                    <a:p>
                      <a:pPr algn="ctr"/>
                      <a:r>
                        <a:rPr lang="en-AU" sz="1000" dirty="0">
                          <a:effectLst/>
                        </a:rPr>
                        <a:t>134</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1.1810898</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7463067"/>
                  </a:ext>
                </a:extLst>
              </a:tr>
              <a:tr h="229278">
                <a:tc>
                  <a:txBody>
                    <a:bodyPr/>
                    <a:lstStyle/>
                    <a:p>
                      <a:pPr algn="ctr"/>
                      <a:r>
                        <a:rPr lang="en-AU" sz="1000" dirty="0">
                          <a:effectLst/>
                        </a:rPr>
                        <a:t>210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1.1700202</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20098417"/>
                  </a:ext>
                </a:extLst>
              </a:tr>
              <a:tr h="229278">
                <a:tc>
                  <a:txBody>
                    <a:bodyPr/>
                    <a:lstStyle/>
                    <a:p>
                      <a:pPr algn="ctr"/>
                      <a:r>
                        <a:rPr lang="en-AU" sz="1000" dirty="0">
                          <a:effectLst/>
                        </a:rPr>
                        <a:t>135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1.1420863</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0333558"/>
                  </a:ext>
                </a:extLst>
              </a:tr>
              <a:tr h="229278">
                <a:tc>
                  <a:txBody>
                    <a:bodyPr/>
                    <a:lstStyle/>
                    <a:p>
                      <a:pPr algn="ctr"/>
                      <a:r>
                        <a:rPr lang="en-AU" sz="1000" dirty="0">
                          <a:effectLst/>
                        </a:rPr>
                        <a:t>250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1.1159594</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8034486"/>
                  </a:ext>
                </a:extLst>
              </a:tr>
              <a:tr h="229278">
                <a:tc>
                  <a:txBody>
                    <a:bodyPr/>
                    <a:lstStyle/>
                    <a:p>
                      <a:pPr algn="ctr"/>
                      <a:r>
                        <a:rPr lang="en-AU" sz="1000" dirty="0">
                          <a:effectLst/>
                        </a:rPr>
                        <a:t>170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1.0052999</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888741"/>
                  </a:ext>
                </a:extLst>
              </a:tr>
              <a:tr h="229278">
                <a:tc>
                  <a:txBody>
                    <a:bodyPr/>
                    <a:lstStyle/>
                    <a:p>
                      <a:pPr algn="ctr"/>
                      <a:r>
                        <a:rPr lang="en-AU" sz="1000" dirty="0">
                          <a:effectLst/>
                        </a:rPr>
                        <a:t>150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0.9664487</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3633296"/>
                  </a:ext>
                </a:extLst>
              </a:tr>
              <a:tr h="229278">
                <a:tc>
                  <a:txBody>
                    <a:bodyPr/>
                    <a:lstStyle/>
                    <a:p>
                      <a:pPr algn="ctr"/>
                      <a:r>
                        <a:rPr lang="en-AU" sz="1000">
                          <a:effectLst/>
                        </a:rPr>
                        <a:t>175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0.9393354</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78831062"/>
                  </a:ext>
                </a:extLst>
              </a:tr>
              <a:tr h="229278">
                <a:tc>
                  <a:txBody>
                    <a:bodyPr/>
                    <a:lstStyle/>
                    <a:p>
                      <a:pPr algn="ctr"/>
                      <a:r>
                        <a:rPr lang="en-AU" sz="1000" dirty="0">
                          <a:effectLst/>
                        </a:rPr>
                        <a:t>165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0.9036286</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52096664"/>
                  </a:ext>
                </a:extLst>
              </a:tr>
              <a:tr h="229278">
                <a:tc>
                  <a:txBody>
                    <a:bodyPr/>
                    <a:lstStyle/>
                    <a:p>
                      <a:pPr algn="ctr"/>
                      <a:r>
                        <a:rPr lang="en-AU" sz="1000" dirty="0">
                          <a:effectLst/>
                        </a:rPr>
                        <a:t>190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0.6166964</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62973784"/>
                  </a:ext>
                </a:extLst>
              </a:tr>
              <a:tr h="229278">
                <a:tc>
                  <a:txBody>
                    <a:bodyPr/>
                    <a:lstStyle/>
                    <a:p>
                      <a:pPr algn="ctr"/>
                      <a:r>
                        <a:rPr lang="en-AU" sz="1000" dirty="0">
                          <a:effectLst/>
                        </a:rPr>
                        <a:t>180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0.5809432</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2408168"/>
                  </a:ext>
                </a:extLst>
              </a:tr>
              <a:tr h="229278">
                <a:tc>
                  <a:txBody>
                    <a:bodyPr/>
                    <a:lstStyle/>
                    <a:p>
                      <a:pPr algn="ctr"/>
                      <a:r>
                        <a:rPr lang="en-AU" sz="1000">
                          <a:effectLst/>
                        </a:rPr>
                        <a:t>160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0.5240129</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05054041"/>
                  </a:ext>
                </a:extLst>
              </a:tr>
              <a:tr h="229278">
                <a:tc>
                  <a:txBody>
                    <a:bodyPr/>
                    <a:lstStyle/>
                    <a:p>
                      <a:pPr algn="ctr"/>
                      <a:r>
                        <a:rPr lang="en-AU" sz="1000" dirty="0">
                          <a:effectLst/>
                        </a:rPr>
                        <a:t>125</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0.5034898</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79145074"/>
                  </a:ext>
                </a:extLst>
              </a:tr>
              <a:tr h="229278">
                <a:tc>
                  <a:txBody>
                    <a:bodyPr/>
                    <a:lstStyle/>
                    <a:p>
                      <a:pPr algn="ctr"/>
                      <a:r>
                        <a:rPr lang="en-AU" sz="1000" dirty="0">
                          <a:effectLst/>
                        </a:rPr>
                        <a:t>90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0.5033981</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2726623"/>
                  </a:ext>
                </a:extLst>
              </a:tr>
              <a:tr h="229278">
                <a:tc>
                  <a:txBody>
                    <a:bodyPr/>
                    <a:lstStyle/>
                    <a:p>
                      <a:pPr algn="ctr"/>
                      <a:r>
                        <a:rPr lang="en-AU" sz="1000" dirty="0">
                          <a:effectLst/>
                        </a:rPr>
                        <a:t>200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0.4857105</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97769637"/>
                  </a:ext>
                </a:extLst>
              </a:tr>
              <a:tr h="229278">
                <a:tc>
                  <a:txBody>
                    <a:bodyPr/>
                    <a:lstStyle/>
                    <a:p>
                      <a:pPr algn="ctr"/>
                      <a:r>
                        <a:rPr lang="en-AU" sz="1000" dirty="0">
                          <a:effectLst/>
                        </a:rPr>
                        <a:t>70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0.4832558</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46992056"/>
                  </a:ext>
                </a:extLst>
              </a:tr>
              <a:tr h="229278">
                <a:tc>
                  <a:txBody>
                    <a:bodyPr/>
                    <a:lstStyle/>
                    <a:p>
                      <a:pPr algn="ctr"/>
                      <a:r>
                        <a:rPr lang="en-AU" sz="1000" dirty="0">
                          <a:effectLst/>
                        </a:rPr>
                        <a:t>220</a:t>
                      </a:r>
                    </a:p>
                  </a:txBody>
                  <a:tcPr marL="4563" marR="4563" marT="3650" marB="365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AU" sz="1000" dirty="0">
                          <a:effectLst/>
                        </a:rPr>
                        <a:t>0.4475745</a:t>
                      </a:r>
                    </a:p>
                  </a:txBody>
                  <a:tcPr marL="4563" marR="4563" marT="3650" marB="3650" anchor="ct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5533304"/>
                  </a:ext>
                </a:extLst>
              </a:tr>
            </a:tbl>
          </a:graphicData>
        </a:graphic>
      </p:graphicFrame>
      <p:sp>
        <p:nvSpPr>
          <p:cNvPr id="25" name="TextBox 24">
            <a:extLst>
              <a:ext uri="{FF2B5EF4-FFF2-40B4-BE49-F238E27FC236}">
                <a16:creationId xmlns:a16="http://schemas.microsoft.com/office/drawing/2014/main" id="{27FAD6F3-6CE1-45D8-BF40-3C15FADD7AC9}"/>
              </a:ext>
            </a:extLst>
          </p:cNvPr>
          <p:cNvSpPr txBox="1"/>
          <p:nvPr/>
        </p:nvSpPr>
        <p:spPr>
          <a:xfrm>
            <a:off x="8860188" y="1188730"/>
            <a:ext cx="775003" cy="522358"/>
          </a:xfrm>
          <a:prstGeom prst="rect">
            <a:avLst/>
          </a:prstGeom>
          <a:noFill/>
        </p:spPr>
        <p:txBody>
          <a:bodyPr wrap="square" lIns="0" tIns="0" rIns="0" bIns="0" rtlCol="0" anchor="t">
            <a:noAutofit/>
          </a:bodyPr>
          <a:lstStyle/>
          <a:p>
            <a:pPr algn="l"/>
            <a:r>
              <a:rPr lang="en-AU" sz="1600" b="1" dirty="0">
                <a:latin typeface="Roboto Light" panose="02000000000000000000" pitchFamily="2" charset="0"/>
                <a:ea typeface="Roboto Light" panose="02000000000000000000" pitchFamily="2" charset="0"/>
              </a:rPr>
              <a:t>Table 2</a:t>
            </a:r>
          </a:p>
        </p:txBody>
      </p:sp>
      <p:sp>
        <p:nvSpPr>
          <p:cNvPr id="18" name="TextBox 17">
            <a:extLst>
              <a:ext uri="{FF2B5EF4-FFF2-40B4-BE49-F238E27FC236}">
                <a16:creationId xmlns:a16="http://schemas.microsoft.com/office/drawing/2014/main" id="{E671DF37-A6EF-4FC6-97B0-A501D9B1679C}"/>
              </a:ext>
            </a:extLst>
          </p:cNvPr>
          <p:cNvSpPr txBox="1"/>
          <p:nvPr/>
        </p:nvSpPr>
        <p:spPr>
          <a:xfrm>
            <a:off x="10287000" y="6524625"/>
            <a:ext cx="2390775" cy="333375"/>
          </a:xfrm>
          <a:prstGeom prst="rect">
            <a:avLst/>
          </a:prstGeom>
          <a:noFill/>
        </p:spPr>
        <p:txBody>
          <a:bodyPr wrap="square" lIns="0" tIns="0" rIns="0" bIns="0" rtlCol="0" anchor="t">
            <a:noAutofit/>
          </a:bodyPr>
          <a:lstStyle/>
          <a:p>
            <a:pPr algn="l"/>
            <a:r>
              <a:rPr lang="en-AU" sz="1050" dirty="0">
                <a:latin typeface="Roboto Light" panose="02000000000000000000" pitchFamily="2" charset="0"/>
                <a:ea typeface="Roboto Light" panose="02000000000000000000" pitchFamily="2" charset="0"/>
              </a:rPr>
              <a:t>R Studio Code: Lines 504 – 564</a:t>
            </a:r>
          </a:p>
        </p:txBody>
      </p:sp>
    </p:spTree>
    <p:extLst>
      <p:ext uri="{BB962C8B-B14F-4D97-AF65-F5344CB8AC3E}">
        <p14:creationId xmlns:p14="http://schemas.microsoft.com/office/powerpoint/2010/main" val="102687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7075</TotalTime>
  <Words>1441</Words>
  <Application>Microsoft Office PowerPoint</Application>
  <PresentationFormat>Widescreen</PresentationFormat>
  <Paragraphs>212</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 Medium</vt:lpstr>
      <vt:lpstr>Calibri</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Siyam Dodhia</cp:lastModifiedBy>
  <cp:revision>467</cp:revision>
  <dcterms:created xsi:type="dcterms:W3CDTF">2018-02-07T23:23:24Z</dcterms:created>
  <dcterms:modified xsi:type="dcterms:W3CDTF">2022-02-20T06:36:04Z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