
<file path=[Content_Types].xml><?xml version="1.0" encoding="utf-8"?>
<Types xmlns="http://schemas.openxmlformats.org/package/2006/content-types">
  <Default ContentType="image/jpeg" Extension="jpg"/>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hyperlink" Target="https://siyamsundar146.github.io/siyam" TargetMode="External"/><Relationship Id="rId4" Type="http://schemas.openxmlformats.org/officeDocument/2006/relationships/image" Target="../media/image23.jpg"/></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8" y="-49242"/>
            <a:ext cx="11444288" cy="819150"/>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               DIGITAL  PORTFOLIO</a:t>
            </a: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671512" y="4467225"/>
            <a:ext cx="17524656" cy="4588192"/>
          </a:xfrm>
          <a:prstGeom prst="rect">
            <a:avLst/>
          </a:prstGeom>
        </p:spPr>
        <p:txBody>
          <a:bodyPr anchor="t" rtlCol="false" tIns="0" lIns="0" bIns="0" rIns="0">
            <a:spAutoFit/>
          </a:bodyPr>
          <a:lstStyle/>
          <a:p>
            <a:pPr algn="l">
              <a:lnSpc>
                <a:spcPts val="5945"/>
              </a:lnSpc>
            </a:pPr>
            <a:r>
              <a:rPr lang="en-US" sz="4954" b="true">
                <a:solidFill>
                  <a:srgbClr val="000000"/>
                </a:solidFill>
                <a:latin typeface="Calibri (MS) Bold"/>
                <a:ea typeface="Calibri (MS) Bold"/>
                <a:cs typeface="Calibri (MS) Bold"/>
                <a:sym typeface="Calibri (MS) Bold"/>
              </a:rPr>
              <a:t>STUDENT NAME: R S SIYAM SUNDAR </a:t>
            </a:r>
          </a:p>
          <a:p>
            <a:pPr algn="l">
              <a:lnSpc>
                <a:spcPts val="5945"/>
              </a:lnSpc>
            </a:pPr>
            <a:r>
              <a:rPr lang="en-US" sz="4954" b="true">
                <a:solidFill>
                  <a:srgbClr val="000000"/>
                </a:solidFill>
                <a:latin typeface="Calibri (MS) Bold"/>
                <a:ea typeface="Calibri (MS) Bold"/>
                <a:cs typeface="Calibri (MS) Bold"/>
                <a:sym typeface="Calibri (MS) Bold"/>
              </a:rPr>
              <a:t>REGISTER NO AND NMID: 212403880/autunm1455bca6666619</a:t>
            </a:r>
          </a:p>
          <a:p>
            <a:pPr algn="l">
              <a:lnSpc>
                <a:spcPts val="5945"/>
              </a:lnSpc>
            </a:pPr>
            <a:r>
              <a:rPr lang="en-US" sz="4954" b="true">
                <a:solidFill>
                  <a:srgbClr val="000000"/>
                </a:solidFill>
                <a:latin typeface="Calibri (MS) Bold"/>
                <a:ea typeface="Calibri (MS) Bold"/>
                <a:cs typeface="Calibri (MS) Bold"/>
                <a:sym typeface="Calibri (MS) Bold"/>
              </a:rPr>
              <a:t>DEPARTMENT: BCA</a:t>
            </a:r>
          </a:p>
          <a:p>
            <a:pPr algn="l">
              <a:lnSpc>
                <a:spcPts val="5945"/>
              </a:lnSpc>
            </a:pPr>
            <a:r>
              <a:rPr lang="en-US" sz="4954" b="true">
                <a:solidFill>
                  <a:srgbClr val="000000"/>
                </a:solidFill>
                <a:latin typeface="Calibri (MS) Bold"/>
                <a:ea typeface="Calibri (MS) Bold"/>
                <a:cs typeface="Calibri (MS) Bold"/>
                <a:sym typeface="Calibri (MS) Bold"/>
              </a:rPr>
              <a:t>COLLEGE: TAGORE COLLEGE OF ARTS AND SCIENCE , CHROMPET, CHENNAI, UNIVERSITY OF MADRAS</a:t>
            </a:r>
          </a:p>
          <a:p>
            <a:pPr algn="l">
              <a:lnSpc>
                <a:spcPts val="5945"/>
              </a:lnSpc>
            </a:pPr>
            <a:r>
              <a:rPr lang="en-US" sz="4954" b="true">
                <a:solidFill>
                  <a:srgbClr val="000000"/>
                </a:solidFill>
                <a:latin typeface="Calibri (MS) Bold"/>
                <a:ea typeface="Calibri (MS) Bold"/>
                <a:cs typeface="Calibri (MS) Bold"/>
                <a:sym typeface="Calibri (MS)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33" id="33"/>
          <p:cNvSpPr txBox="true"/>
          <p:nvPr/>
        </p:nvSpPr>
        <p:spPr>
          <a:xfrm rot="0">
            <a:off x="3653514" y="1123950"/>
            <a:ext cx="8468429" cy="9763125"/>
          </a:xfrm>
          <a:prstGeom prst="rect">
            <a:avLst/>
          </a:prstGeom>
        </p:spPr>
        <p:txBody>
          <a:bodyPr anchor="t" rtlCol="false" tIns="0" lIns="0" bIns="0" rIns="0">
            <a:spAutoFit/>
          </a:bodyPr>
          <a:lstStyle/>
          <a:p>
            <a:pPr algn="ctr">
              <a:lnSpc>
                <a:spcPts val="2520"/>
              </a:lnSpc>
            </a:pPr>
          </a:p>
          <a:p>
            <a:pPr algn="ctr">
              <a:lnSpc>
                <a:spcPts val="2520"/>
              </a:lnSpc>
            </a:pPr>
          </a:p>
          <a:p>
            <a:pPr algn="ctr">
              <a:lnSpc>
                <a:spcPts val="2520"/>
              </a:lnSpc>
            </a:pPr>
          </a:p>
          <a:p>
            <a:pPr algn="ctr">
              <a:lnSpc>
                <a:spcPts val="2520"/>
              </a:lnSpc>
            </a:pP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Result &amp; Screenshots</a:t>
            </a: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Result:</a:t>
            </a: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Successfully created a personal portfolio website</a:t>
            </a: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Showcases skills, projects, and achievements</a:t>
            </a: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Provides a professional digital presence</a:t>
            </a: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Useful for career opportunities and networking</a:t>
            </a:r>
          </a:p>
          <a:p>
            <a:pPr algn="ctr">
              <a:lnSpc>
                <a:spcPts val="2520"/>
              </a:lnSpc>
            </a:pP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Screenshots (Layout idea):</a:t>
            </a: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Left side → 1 large screenshot of homepage</a:t>
            </a: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Right side → 2 small screenshots (Projects page &amp; Contact page)</a:t>
            </a:r>
          </a:p>
          <a:p>
            <a:pPr algn="ctr">
              <a:lnSpc>
                <a:spcPts val="2520"/>
              </a:lnSpc>
            </a:pPr>
          </a:p>
          <a:p>
            <a:pPr algn="ctr">
              <a:lnSpc>
                <a:spcPts val="2520"/>
              </a:lnSpc>
            </a:pPr>
            <a:r>
              <a:rPr lang="en-US" b="true" sz="2100" spc="18">
                <a:solidFill>
                  <a:srgbClr val="000000"/>
                </a:solidFill>
                <a:latin typeface="Trebuchet MS Bold"/>
                <a:ea typeface="Trebuchet MS Bold"/>
                <a:cs typeface="Trebuchet MS Bold"/>
                <a:sym typeface="Trebuchet MS Bold"/>
              </a:rPr>
              <a:t>Add short labels under each image (e.g., Home, Projects, Contact)</a:t>
            </a:r>
          </a:p>
          <a:p>
            <a:pPr algn="ctr">
              <a:lnSpc>
                <a:spcPts val="2520"/>
              </a:lnSpc>
            </a:pPr>
          </a:p>
          <a:p>
            <a:pPr algn="ctr">
              <a:lnSpc>
                <a:spcPts val="2520"/>
              </a:lnSpc>
            </a:pPr>
          </a:p>
          <a:p>
            <a:pPr algn="ctr">
              <a:lnSpc>
                <a:spcPts val="2520"/>
              </a:lnSpc>
            </a:pPr>
          </a:p>
          <a:p>
            <a:pPr algn="ctr">
              <a:lnSpc>
                <a:spcPts val="2520"/>
              </a:lnSpc>
            </a:pPr>
          </a:p>
          <a:p>
            <a:pPr algn="ctr">
              <a:lnSpc>
                <a:spcPts val="2520"/>
              </a:lnSpc>
            </a:pPr>
          </a:p>
          <a:p>
            <a:pPr algn="ctr">
              <a:lnSpc>
                <a:spcPts val="25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619208"/>
          </a:xfrm>
          <a:custGeom>
            <a:avLst/>
            <a:gdLst/>
            <a:ahLst/>
            <a:cxnLst/>
            <a:rect r="r" b="b" t="t" l="l"/>
            <a:pathLst>
              <a:path h="10619208" w="18288000">
                <a:moveTo>
                  <a:pt x="0" y="0"/>
                </a:moveTo>
                <a:lnTo>
                  <a:pt x="18288000" y="0"/>
                </a:lnTo>
                <a:lnTo>
                  <a:pt x="18288000" y="10619208"/>
                </a:lnTo>
                <a:lnTo>
                  <a:pt x="0" y="10619208"/>
                </a:lnTo>
                <a:lnTo>
                  <a:pt x="0" y="0"/>
                </a:lnTo>
                <a:close/>
              </a:path>
            </a:pathLst>
          </a:custGeom>
          <a:blipFill>
            <a:blip r:embed="rId2"/>
            <a:stretch>
              <a:fillRect l="-12605" t="0" r="-12605"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734033"/>
          </a:xfrm>
          <a:custGeom>
            <a:avLst/>
            <a:gdLst/>
            <a:ahLst/>
            <a:cxnLst/>
            <a:rect r="r" b="b" t="t" l="l"/>
            <a:pathLst>
              <a:path h="10734033" w="18288000">
                <a:moveTo>
                  <a:pt x="0" y="0"/>
                </a:moveTo>
                <a:lnTo>
                  <a:pt x="18288000" y="0"/>
                </a:lnTo>
                <a:lnTo>
                  <a:pt x="18288000" y="10734033"/>
                </a:lnTo>
                <a:lnTo>
                  <a:pt x="0" y="10734033"/>
                </a:lnTo>
                <a:lnTo>
                  <a:pt x="0" y="0"/>
                </a:lnTo>
                <a:close/>
              </a:path>
            </a:pathLst>
          </a:custGeom>
          <a:blipFill>
            <a:blip r:embed="rId2"/>
            <a:stretch>
              <a:fillRect l="-11484" t="0" r="-16809"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829811" cy="10600400"/>
          </a:xfrm>
          <a:custGeom>
            <a:avLst/>
            <a:gdLst/>
            <a:ahLst/>
            <a:cxnLst/>
            <a:rect r="r" b="b" t="t" l="l"/>
            <a:pathLst>
              <a:path h="10600400" w="18829811">
                <a:moveTo>
                  <a:pt x="0" y="0"/>
                </a:moveTo>
                <a:lnTo>
                  <a:pt x="18829811" y="0"/>
                </a:lnTo>
                <a:lnTo>
                  <a:pt x="18829811" y="10600400"/>
                </a:lnTo>
                <a:lnTo>
                  <a:pt x="0" y="10600400"/>
                </a:lnTo>
                <a:lnTo>
                  <a:pt x="0" y="0"/>
                </a:lnTo>
                <a:close/>
              </a:path>
            </a:pathLst>
          </a:custGeom>
          <a:blipFill>
            <a:blip r:embed="rId2"/>
            <a:stretch>
              <a:fillRect l="-33311" t="0" r="-49023"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63351"/>
            <a:ext cx="18952791" cy="13767244"/>
          </a:xfrm>
          <a:custGeom>
            <a:avLst/>
            <a:gdLst/>
            <a:ahLst/>
            <a:cxnLst/>
            <a:rect r="r" b="b" t="t" l="l"/>
            <a:pathLst>
              <a:path h="13767244" w="18952791">
                <a:moveTo>
                  <a:pt x="0" y="0"/>
                </a:moveTo>
                <a:lnTo>
                  <a:pt x="18952791" y="0"/>
                </a:lnTo>
                <a:lnTo>
                  <a:pt x="18952791" y="13767244"/>
                </a:lnTo>
                <a:lnTo>
                  <a:pt x="0" y="13767244"/>
                </a:lnTo>
                <a:lnTo>
                  <a:pt x="0" y="0"/>
                </a:lnTo>
                <a:close/>
              </a:path>
            </a:pathLst>
          </a:custGeom>
          <a:blipFill>
            <a:blip r:embed="rId2"/>
            <a:stretch>
              <a:fillRect l="-28379" t="0" r="-22168" b="0"/>
            </a:stretch>
          </a:blipFill>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38" name="Google Shape;38;p1"/>
          <p:cNvSpPr/>
          <p:nvPr/>
        </p:nvSpPr>
        <p:spPr>
          <a:xfrm>
            <a:off x="11168917" y="5536438"/>
            <a:ext cx="7123081"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39" name="Google Shape;39;p1"/>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12549"/>
            </a:srgbClr>
          </a:solidFill>
          <a:ln>
            <a:noFill/>
          </a:ln>
        </p:spPr>
      </p:sp>
      <p:sp>
        <p:nvSpPr>
          <p:cNvPr id="40" name="Google Shape;40;p1"/>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3920"/>
            </a:srgbClr>
          </a:solidFill>
          <a:ln>
            <a:noFill/>
          </a:ln>
        </p:spPr>
      </p:sp>
      <p:sp>
        <p:nvSpPr>
          <p:cNvPr id="41" name="Google Shape;41;p1"/>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42750"/>
            </a:srgbClr>
          </a:solidFill>
          <a:ln>
            <a:noFill/>
          </a:ln>
        </p:spPr>
      </p:sp>
      <p:sp>
        <p:nvSpPr>
          <p:cNvPr id="42" name="Google Shape;42;p1"/>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24710"/>
            </a:srgbClr>
          </a:solidFill>
          <a:ln>
            <a:noFill/>
          </a:ln>
        </p:spPr>
      </p:sp>
      <p:sp>
        <p:nvSpPr>
          <p:cNvPr id="43" name="Google Shape;43;p1"/>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49020"/>
            </a:srgbClr>
          </a:solidFill>
          <a:ln>
            <a:noFill/>
          </a:ln>
        </p:spPr>
      </p:sp>
      <p:sp>
        <p:nvSpPr>
          <p:cNvPr id="44" name="Google Shape;44;p1"/>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63919"/>
            </a:srgbClr>
          </a:solidFill>
          <a:ln>
            <a:noFill/>
          </a:ln>
        </p:spPr>
      </p:sp>
      <p:sp>
        <p:nvSpPr>
          <p:cNvPr id="45" name="Google Shape;45;p1"/>
          <p:cNvSpPr/>
          <p:nvPr/>
        </p:nvSpPr>
        <p:spPr>
          <a:xfrm>
            <a:off x="15559088" y="5386388"/>
            <a:ext cx="2728913" cy="4900613"/>
          </a:xfrm>
          <a:custGeom>
            <a:rect b="b" l="l" r="r" t="t"/>
            <a:pathLst>
              <a:path extrusionOk="0" h="6534150" w="3638550">
                <a:moveTo>
                  <a:pt x="3638550" y="0"/>
                </a:moveTo>
                <a:lnTo>
                  <a:pt x="0" y="6534150"/>
                </a:lnTo>
                <a:lnTo>
                  <a:pt x="3638550" y="6534150"/>
                </a:lnTo>
                <a:lnTo>
                  <a:pt x="3638550" y="0"/>
                </a:lnTo>
                <a:close/>
              </a:path>
            </a:pathLst>
          </a:custGeom>
          <a:solidFill>
            <a:srgbClr val="17AFE3">
              <a:alpha val="42750"/>
            </a:srgbClr>
          </a:solidFill>
          <a:ln>
            <a:noFill/>
          </a:ln>
        </p:spPr>
      </p:sp>
      <p:sp>
        <p:nvSpPr>
          <p:cNvPr id="46" name="Google Shape;46;p1"/>
          <p:cNvSpPr/>
          <p:nvPr/>
        </p:nvSpPr>
        <p:spPr>
          <a:xfrm>
            <a:off x="0" y="6015038"/>
            <a:ext cx="671513" cy="4271963"/>
          </a:xfrm>
          <a:custGeom>
            <a:rect b="b" l="l" r="r" t="t"/>
            <a:pathLst>
              <a:path extrusionOk="0" h="5695950" w="895350">
                <a:moveTo>
                  <a:pt x="0" y="0"/>
                </a:moveTo>
                <a:lnTo>
                  <a:pt x="0" y="5695950"/>
                </a:lnTo>
                <a:lnTo>
                  <a:pt x="895350" y="5695950"/>
                </a:lnTo>
                <a:lnTo>
                  <a:pt x="0" y="0"/>
                </a:lnTo>
                <a:close/>
              </a:path>
            </a:pathLst>
          </a:custGeom>
          <a:solidFill>
            <a:srgbClr val="5FCAEE">
              <a:alpha val="49020"/>
            </a:srgbClr>
          </a:solidFill>
          <a:ln>
            <a:noFill/>
          </a:ln>
        </p:spPr>
      </p:sp>
      <p:sp>
        <p:nvSpPr>
          <p:cNvPr id="47" name="Google Shape;47;p1"/>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48" name="Google Shape;48;p1"/>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49" name="Google Shape;49;p1"/>
          <p:cNvSpPr/>
          <p:nvPr/>
        </p:nvSpPr>
        <p:spPr>
          <a:xfrm>
            <a:off x="14030325" y="8843962"/>
            <a:ext cx="271463" cy="271463"/>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50" name="Google Shape;50;p1"/>
          <p:cNvSpPr/>
          <p:nvPr/>
        </p:nvSpPr>
        <p:spPr>
          <a:xfrm>
            <a:off x="2500312" y="9701212"/>
            <a:ext cx="114300" cy="266700"/>
          </a:xfrm>
          <a:custGeom>
            <a:rect b="b" l="l" r="r" t="t"/>
            <a:pathLst>
              <a:path extrusionOk="0" h="355600" w="152400">
                <a:moveTo>
                  <a:pt x="0" y="0"/>
                </a:moveTo>
                <a:lnTo>
                  <a:pt x="152400" y="0"/>
                </a:lnTo>
                <a:lnTo>
                  <a:pt x="152400" y="355600"/>
                </a:lnTo>
                <a:lnTo>
                  <a:pt x="0" y="355600"/>
                </a:lnTo>
                <a:lnTo>
                  <a:pt x="0" y="0"/>
                </a:lnTo>
                <a:close/>
              </a:path>
            </a:pathLst>
          </a:custGeom>
          <a:blipFill rotWithShape="1">
            <a:blip r:embed="rId2">
              <a:alphaModFix/>
            </a:blip>
            <a:stretch>
              <a:fillRect b="0" l="-66655" r="-66667" t="0"/>
            </a:stretch>
          </a:blipFill>
          <a:ln>
            <a:noFill/>
          </a:ln>
        </p:spPr>
      </p:sp>
      <p:sp>
        <p:nvSpPr>
          <p:cNvPr id="51" name="Google Shape;51;p1"/>
          <p:cNvSpPr txBox="1"/>
          <p:nvPr/>
        </p:nvSpPr>
        <p:spPr>
          <a:xfrm>
            <a:off x="1132998" y="572451"/>
            <a:ext cx="6867900" cy="1134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000000"/>
                </a:solidFill>
                <a:latin typeface="Arial"/>
                <a:ea typeface="Arial"/>
                <a:cs typeface="Arial"/>
                <a:sym typeface="Arial"/>
              </a:rPr>
              <a:t>CONCLUSION</a:t>
            </a:r>
            <a:endParaRPr/>
          </a:p>
        </p:txBody>
      </p:sp>
      <p:sp>
        <p:nvSpPr>
          <p:cNvPr id="52" name="Google Shape;52;p1"/>
          <p:cNvSpPr txBox="1"/>
          <p:nvPr/>
        </p:nvSpPr>
        <p:spPr>
          <a:xfrm>
            <a:off x="16915827" y="9707466"/>
            <a:ext cx="342900" cy="290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11</a:t>
            </a:r>
            <a:endParaRPr/>
          </a:p>
        </p:txBody>
      </p:sp>
      <p:sp>
        <p:nvSpPr>
          <p:cNvPr id="53" name="Google Shape;53;p1"/>
          <p:cNvSpPr txBox="1"/>
          <p:nvPr/>
        </p:nvSpPr>
        <p:spPr>
          <a:xfrm>
            <a:off x="478901" y="1247118"/>
            <a:ext cx="15367200" cy="8867700"/>
          </a:xfrm>
          <a:prstGeom prst="rect">
            <a:avLst/>
          </a:prstGeom>
          <a:noFill/>
          <a:ln>
            <a:noFill/>
          </a:ln>
        </p:spPr>
        <p:txBody>
          <a:bodyPr anchorCtr="0" anchor="t" bIns="0" lIns="0" spcFirstLastPara="1" rIns="0" wrap="square" tIns="0">
            <a:spAutoFit/>
          </a:bodyPr>
          <a:lstStyle/>
          <a:p>
            <a:pPr indent="0" lvl="0" marL="0" marR="0" rtl="0" algn="ctr">
              <a:lnSpc>
                <a:spcPct val="25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25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25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259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19984"/>
              </a:lnSpc>
              <a:spcBef>
                <a:spcPts val="0"/>
              </a:spcBef>
              <a:spcAft>
                <a:spcPts val="0"/>
              </a:spcAft>
              <a:buNone/>
            </a:pPr>
            <a:r>
              <a:rPr b="1" i="0" lang="en-US" sz="3893" u="none" cap="none" strike="noStrike">
                <a:solidFill>
                  <a:srgbClr val="000000"/>
                </a:solidFill>
                <a:latin typeface="Arial"/>
                <a:ea typeface="Arial"/>
                <a:cs typeface="Arial"/>
                <a:sym typeface="Arial"/>
              </a:rPr>
              <a:t>Developed a portfolio website to showcase my skills and projects</a:t>
            </a:r>
            <a:endParaRPr/>
          </a:p>
          <a:p>
            <a:pPr indent="0" lvl="0" marL="0" marR="0" rtl="0" algn="l">
              <a:lnSpc>
                <a:spcPct val="119984"/>
              </a:lnSpc>
              <a:spcBef>
                <a:spcPts val="0"/>
              </a:spcBef>
              <a:spcAft>
                <a:spcPts val="0"/>
              </a:spcAft>
              <a:buNone/>
            </a:pPr>
            <a:r>
              <a:rPr b="1" lang="en-US" sz="3893"/>
              <a:t>       </a:t>
            </a:r>
            <a:r>
              <a:rPr b="1" i="0" lang="en-US" sz="3893" u="none" cap="none" strike="noStrike">
                <a:solidFill>
                  <a:srgbClr val="000000"/>
                </a:solidFill>
                <a:latin typeface="Arial"/>
                <a:ea typeface="Arial"/>
                <a:cs typeface="Arial"/>
                <a:sym typeface="Arial"/>
              </a:rPr>
              <a:t>Gained hands-on experience with web technologies</a:t>
            </a:r>
            <a:endParaRPr/>
          </a:p>
          <a:p>
            <a:pPr indent="0" lvl="0" marL="0" marR="0" rtl="0" algn="l">
              <a:lnSpc>
                <a:spcPct val="119984"/>
              </a:lnSpc>
              <a:spcBef>
                <a:spcPts val="0"/>
              </a:spcBef>
              <a:spcAft>
                <a:spcPts val="0"/>
              </a:spcAft>
              <a:buNone/>
            </a:pPr>
            <a:r>
              <a:rPr lang="en-US"/>
              <a:t>                  </a:t>
            </a:r>
            <a:r>
              <a:rPr b="1" i="0" lang="en-US" sz="3893" u="none" cap="none" strike="noStrike">
                <a:solidFill>
                  <a:srgbClr val="000000"/>
                </a:solidFill>
                <a:latin typeface="Arial"/>
                <a:ea typeface="Arial"/>
                <a:cs typeface="Arial"/>
                <a:sym typeface="Arial"/>
              </a:rPr>
              <a:t>Created a professional platform for career growth</a:t>
            </a:r>
            <a:endParaRPr/>
          </a:p>
          <a:p>
            <a:pPr indent="0" lvl="0" marL="0" marR="0" rtl="0" algn="l">
              <a:lnSpc>
                <a:spcPct val="119984"/>
              </a:lnSpc>
              <a:spcBef>
                <a:spcPts val="0"/>
              </a:spcBef>
              <a:spcAft>
                <a:spcPts val="0"/>
              </a:spcAft>
              <a:buNone/>
            </a:pPr>
            <a:r>
              <a:rPr b="1" lang="en-US" sz="3893"/>
              <a:t>                                               </a:t>
            </a:r>
            <a:r>
              <a:rPr b="1" i="0" lang="en-US" sz="3893" u="none" cap="none" strike="noStrike">
                <a:solidFill>
                  <a:srgbClr val="000000"/>
                </a:solidFill>
                <a:latin typeface="Arial"/>
                <a:ea typeface="Arial"/>
                <a:cs typeface="Arial"/>
                <a:sym typeface="Arial"/>
              </a:rPr>
              <a:t>Thank You </a:t>
            </a:r>
            <a:endParaRPr b="1" i="0" sz="3893" u="none" cap="none" strike="noStrike">
              <a:solidFill>
                <a:srgbClr val="000000"/>
              </a:solidFill>
              <a:latin typeface="Arial"/>
              <a:ea typeface="Arial"/>
              <a:cs typeface="Arial"/>
              <a:sym typeface="Arial"/>
            </a:endParaRPr>
          </a:p>
          <a:p>
            <a:pPr indent="0" lvl="0" marL="0" marR="0" rtl="0" algn="l">
              <a:lnSpc>
                <a:spcPct val="119984"/>
              </a:lnSpc>
              <a:spcBef>
                <a:spcPts val="0"/>
              </a:spcBef>
              <a:spcAft>
                <a:spcPts val="0"/>
              </a:spcAft>
              <a:buNone/>
            </a:pPr>
            <a:r>
              <a:rPr b="1" lang="en-US" sz="3893"/>
              <a:t>    </a:t>
            </a:r>
            <a:endParaRPr b="1" sz="3893"/>
          </a:p>
          <a:p>
            <a:pPr indent="0" lvl="0" marL="0" marR="0" rtl="0" algn="l">
              <a:lnSpc>
                <a:spcPct val="119984"/>
              </a:lnSpc>
              <a:spcBef>
                <a:spcPts val="0"/>
              </a:spcBef>
              <a:spcAft>
                <a:spcPts val="0"/>
              </a:spcAft>
              <a:buNone/>
            </a:pPr>
            <a:r>
              <a:rPr b="1" lang="en-US" sz="3893"/>
              <a:t>   GitHub Repository: </a:t>
            </a:r>
            <a:r>
              <a:rPr b="1" lang="en-US" sz="3893" u="sng">
                <a:solidFill>
                  <a:schemeClr val="hlink"/>
                </a:solidFill>
                <a:hlinkClick r:id="rId3"/>
              </a:rPr>
              <a:t>https://siyamsundar146.github.io/siyam</a:t>
            </a:r>
            <a:r>
              <a:rPr b="1" lang="en-US" sz="3893"/>
              <a:t> /</a:t>
            </a:r>
            <a:endParaRPr b="1" sz="3893"/>
          </a:p>
          <a:p>
            <a:pPr indent="0" lvl="0" marL="0" marR="0" rtl="0" algn="ctr">
              <a:lnSpc>
                <a:spcPct val="119984"/>
              </a:lnSpc>
              <a:spcBef>
                <a:spcPts val="0"/>
              </a:spcBef>
              <a:spcAft>
                <a:spcPts val="0"/>
              </a:spcAft>
              <a:buNone/>
            </a:pPr>
            <a:r>
              <a:t/>
            </a:r>
            <a:endParaRPr b="1" i="0" sz="3893" u="none" cap="none" strike="noStrike">
              <a:solidFill>
                <a:srgbClr val="000000"/>
              </a:solidFill>
              <a:latin typeface="Arial"/>
              <a:ea typeface="Arial"/>
              <a:cs typeface="Arial"/>
              <a:sym typeface="Arial"/>
            </a:endParaRPr>
          </a:p>
          <a:p>
            <a:pPr indent="0" lvl="0" marL="0" marR="0" rtl="0" algn="ctr">
              <a:lnSpc>
                <a:spcPct val="119984"/>
              </a:lnSpc>
              <a:spcBef>
                <a:spcPts val="0"/>
              </a:spcBef>
              <a:spcAft>
                <a:spcPts val="0"/>
              </a:spcAft>
              <a:buNone/>
            </a:pPr>
            <a:r>
              <a:t/>
            </a:r>
            <a:endParaRPr b="1" i="0" sz="3893" u="none" cap="none" strike="noStrike">
              <a:solidFill>
                <a:srgbClr val="000000"/>
              </a:solidFill>
              <a:latin typeface="Arial"/>
              <a:ea typeface="Arial"/>
              <a:cs typeface="Arial"/>
              <a:sym typeface="Arial"/>
            </a:endParaRPr>
          </a:p>
          <a:p>
            <a:pPr indent="0" lvl="0" marL="0" marR="0" rtl="0" algn="ctr">
              <a:lnSpc>
                <a:spcPct val="119984"/>
              </a:lnSpc>
              <a:spcBef>
                <a:spcPts val="0"/>
              </a:spcBef>
              <a:spcAft>
                <a:spcPts val="0"/>
              </a:spcAft>
              <a:buNone/>
            </a:pPr>
            <a:r>
              <a:t/>
            </a:r>
            <a:endParaRPr b="1" i="0" sz="3893" u="none" cap="none" strike="noStrike">
              <a:solidFill>
                <a:srgbClr val="000000"/>
              </a:solidFill>
              <a:latin typeface="Arial"/>
              <a:ea typeface="Arial"/>
              <a:cs typeface="Arial"/>
              <a:sym typeface="Arial"/>
            </a:endParaRPr>
          </a:p>
        </p:txBody>
      </p:sp>
      <p:pic>
        <p:nvPicPr>
          <p:cNvPr id="54" name="Google Shape;54;p1"/>
          <p:cNvPicPr preferRelativeResize="0"/>
          <p:nvPr/>
        </p:nvPicPr>
        <p:blipFill>
          <a:blip r:embed="rId4">
            <a:alphaModFix/>
          </a:blip>
          <a:stretch>
            <a:fillRect/>
          </a:stretch>
        </p:blipFill>
        <p:spPr>
          <a:xfrm>
            <a:off x="13401675" y="0"/>
            <a:ext cx="3652400" cy="3028951"/>
          </a:xfrm>
          <a:prstGeom prst="rect">
            <a:avLst/>
          </a:prstGeom>
          <a:noFill/>
          <a:ln>
            <a:noFill/>
          </a:ln>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3244859" y="4695825"/>
            <a:ext cx="9486251" cy="895350"/>
          </a:xfrm>
          <a:prstGeom prst="rect">
            <a:avLst/>
          </a:prstGeom>
        </p:spPr>
        <p:txBody>
          <a:bodyPr anchor="t" rtlCol="false" tIns="0" lIns="0" bIns="0" rIns="0">
            <a:spAutoFit/>
          </a:bodyPr>
          <a:lstStyle/>
          <a:p>
            <a:pPr algn="ctr">
              <a:lnSpc>
                <a:spcPts val="7080"/>
              </a:lnSpc>
            </a:pPr>
            <a:r>
              <a:rPr lang="en-US" b="true" sz="5900" spc="53">
                <a:solidFill>
                  <a:srgbClr val="000000"/>
                </a:solidFill>
                <a:latin typeface="Trebuchet MS Bold"/>
                <a:ea typeface="Trebuchet MS Bold"/>
                <a:cs typeface="Trebuchet MS Bold"/>
                <a:sym typeface="Trebuchet MS Bold"/>
              </a:rPr>
              <a:t>SIYAM SUNDAR PORTFOLIO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105650"/>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Problem Statement</a:t>
            </a: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Project Overview</a:t>
            </a: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End Users</a:t>
            </a: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Tools and Technologies</a:t>
            </a: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Portfolio design and Layout</a:t>
            </a: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Features and Functionality</a:t>
            </a: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Results and Screenshots</a:t>
            </a: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Conclusion</a:t>
            </a:r>
          </a:p>
          <a:p>
            <a:pPr algn="l" marL="760095" indent="-380048" lvl="1">
              <a:lnSpc>
                <a:spcPts val="5040"/>
              </a:lnSpc>
              <a:buAutoNum type="arabicPeriod" startAt="1"/>
            </a:pPr>
            <a:r>
              <a:rPr lang="en-US" b="true" sz="4200">
                <a:solidFill>
                  <a:srgbClr val="0D0D0D"/>
                </a:solidFill>
                <a:latin typeface="Times New Roman Bold"/>
                <a:ea typeface="Times New Roman Bold"/>
                <a:cs typeface="Times New Roman Bold"/>
                <a:sym typeface="Times New Roman Bold"/>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0" y="-1116107"/>
            <a:ext cx="18173700" cy="11410950"/>
          </a:xfrm>
          <a:prstGeom prst="rect">
            <a:avLst/>
          </a:prstGeom>
        </p:spPr>
        <p:txBody>
          <a:bodyPr anchor="t" rtlCol="false" tIns="0" lIns="0" bIns="0" rIns="0">
            <a:spAutoFit/>
          </a:bodyPr>
          <a:lstStyle/>
          <a:p>
            <a:pPr algn="ctr">
              <a:lnSpc>
                <a:spcPts val="4799"/>
              </a:lnSpc>
            </a:pPr>
          </a:p>
          <a:p>
            <a:pPr algn="ctr">
              <a:lnSpc>
                <a:spcPts val="4799"/>
              </a:lnSpc>
            </a:pPr>
          </a:p>
          <a:p>
            <a:pPr algn="ctr">
              <a:lnSpc>
                <a:spcPts val="4799"/>
              </a:lnSpc>
            </a:pPr>
          </a:p>
          <a:p>
            <a:pPr algn="ctr">
              <a:lnSpc>
                <a:spcPts val="4799"/>
              </a:lnSpc>
            </a:pPr>
            <a:r>
              <a:rPr lang="en-US" b="true" sz="3999" spc="35">
                <a:solidFill>
                  <a:srgbClr val="000000"/>
                </a:solidFill>
                <a:latin typeface="Trebuchet MS Bold"/>
                <a:ea typeface="Trebuchet MS Bold"/>
                <a:cs typeface="Trebuchet MS Bold"/>
                <a:sym typeface="Trebuchet MS Bold"/>
              </a:rPr>
              <a:t>---</a:t>
            </a:r>
          </a:p>
          <a:p>
            <a:pPr algn="ctr">
              <a:lnSpc>
                <a:spcPts val="4799"/>
              </a:lnSpc>
            </a:pPr>
          </a:p>
          <a:p>
            <a:pPr algn="ctr">
              <a:lnSpc>
                <a:spcPts val="4799"/>
              </a:lnSpc>
            </a:pPr>
          </a:p>
          <a:p>
            <a:pPr algn="ctr">
              <a:lnSpc>
                <a:spcPts val="4799"/>
              </a:lnSpc>
            </a:pPr>
          </a:p>
          <a:p>
            <a:pPr algn="ctr">
              <a:lnSpc>
                <a:spcPts val="4799"/>
              </a:lnSpc>
            </a:pPr>
            <a:r>
              <a:rPr lang="en-US" b="true" sz="3999" spc="35">
                <a:solidFill>
                  <a:srgbClr val="000000"/>
                </a:solidFill>
                <a:latin typeface="Trebuchet MS Bold"/>
                <a:ea typeface="Trebuchet MS Bold"/>
                <a:cs typeface="Trebuchet MS Bold"/>
                <a:sym typeface="Trebuchet MS Bold"/>
              </a:rPr>
              <a:t>👉 “In today’s competitive world, having a strong digital presence is essential. Many students and professionals struggle to showcase their skills, achievements, and projects in an organized way. Traditional resumes are often limited and do not fully reflect creativity and technical expertise. Hence, there is a need for a personal portfolio website that highlights individual skills, projects, and accomplishments in a professional yet interactive manner.”</a:t>
            </a:r>
          </a:p>
          <a:p>
            <a:pPr algn="ctr">
              <a:lnSpc>
                <a:spcPts val="4799"/>
              </a:lnSpc>
            </a:pPr>
          </a:p>
          <a:p>
            <a:pPr algn="ctr">
              <a:lnSpc>
                <a:spcPts val="4799"/>
              </a:lnSpc>
            </a:pPr>
          </a:p>
          <a:p>
            <a:pPr algn="ctr">
              <a:lnSpc>
                <a:spcPts val="4799"/>
              </a:lnSpc>
            </a:pPr>
            <a:r>
              <a:rPr lang="en-US" b="true" sz="3999" spc="35">
                <a:solidFill>
                  <a:srgbClr val="000000"/>
                </a:solidFill>
                <a:latin typeface="Trebuchet MS Bold"/>
                <a:ea typeface="Trebuchet MS Bold"/>
                <a:cs typeface="Trebuchet MS Bold"/>
                <a:sym typeface="Trebuchet MS Bold"/>
              </a:rPr>
              <a:t>---?</a:t>
            </a:r>
          </a:p>
          <a:p>
            <a:pPr algn="ctr">
              <a:lnSpc>
                <a:spcPts val="4799"/>
              </a:lnSpc>
            </a:pPr>
          </a:p>
          <a:p>
            <a:pPr algn="ctr">
              <a:lnSpc>
                <a:spcPts val="47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607219" y="-1525551"/>
            <a:ext cx="16316325" cy="15071653"/>
          </a:xfrm>
          <a:prstGeom prst="rect">
            <a:avLst/>
          </a:prstGeom>
        </p:spPr>
        <p:txBody>
          <a:bodyPr anchor="t" rtlCol="false" tIns="0" lIns="0" bIns="0" rIns="0">
            <a:spAutoFit/>
          </a:bodyPr>
          <a:lstStyle/>
          <a:p>
            <a:pPr algn="ctr">
              <a:lnSpc>
                <a:spcPts val="5390"/>
              </a:lnSpc>
            </a:pPr>
          </a:p>
          <a:p>
            <a:pPr algn="ctr">
              <a:lnSpc>
                <a:spcPts val="5390"/>
              </a:lnSpc>
            </a:pPr>
          </a:p>
          <a:p>
            <a:pPr algn="ctr">
              <a:lnSpc>
                <a:spcPts val="5390"/>
              </a:lnSpc>
            </a:pPr>
          </a:p>
          <a:p>
            <a:pPr algn="ctr">
              <a:lnSpc>
                <a:spcPts val="5390"/>
              </a:lnSpc>
            </a:pPr>
            <a:r>
              <a:rPr lang="en-US" b="true" sz="4492" spc="40">
                <a:solidFill>
                  <a:srgbClr val="000000"/>
                </a:solidFill>
                <a:latin typeface="Trebuchet MS Bold"/>
                <a:ea typeface="Trebuchet MS Bold"/>
                <a:cs typeface="Trebuchet MS Bold"/>
                <a:sym typeface="Trebuchet MS Bold"/>
              </a:rPr>
              <a:t>---</a:t>
            </a:r>
          </a:p>
          <a:p>
            <a:pPr algn="ctr">
              <a:lnSpc>
                <a:spcPts val="5390"/>
              </a:lnSpc>
            </a:pPr>
          </a:p>
          <a:p>
            <a:pPr algn="ctr">
              <a:lnSpc>
                <a:spcPts val="5390"/>
              </a:lnSpc>
            </a:pPr>
          </a:p>
          <a:p>
            <a:pPr algn="ctr">
              <a:lnSpc>
                <a:spcPts val="5390"/>
              </a:lnSpc>
            </a:pPr>
          </a:p>
          <a:p>
            <a:pPr algn="ctr">
              <a:lnSpc>
                <a:spcPts val="5390"/>
              </a:lnSpc>
            </a:pPr>
            <a:r>
              <a:rPr lang="en-US" b="true" sz="4492" spc="40">
                <a:solidFill>
                  <a:srgbClr val="000000"/>
                </a:solidFill>
                <a:latin typeface="Trebuchet MS Bold"/>
                <a:ea typeface="Trebuchet MS Bold"/>
                <a:cs typeface="Trebuchet MS Bold"/>
                <a:sym typeface="Trebuchet MS Bold"/>
              </a:rPr>
              <a:t>👉 “This project is a personal portfolio website designed to showcase my skills, projects, and achievements in a structured and professional way. It provides an easy-to-navigate layout, modern design, and responsive features to make it accessible on any device. The portfolio highlights my technical knowledge, creativity, and career aspirations, serving as a digital resume for recruiters and professionals.”</a:t>
            </a:r>
          </a:p>
          <a:p>
            <a:pPr algn="ctr">
              <a:lnSpc>
                <a:spcPts val="5390"/>
              </a:lnSpc>
            </a:pPr>
          </a:p>
          <a:p>
            <a:pPr algn="ctr">
              <a:lnSpc>
                <a:spcPts val="5390"/>
              </a:lnSpc>
            </a:pPr>
          </a:p>
          <a:p>
            <a:pPr algn="ctr">
              <a:lnSpc>
                <a:spcPts val="5390"/>
              </a:lnSpc>
            </a:pPr>
            <a:r>
              <a:rPr lang="en-US" b="true" sz="4492" spc="40">
                <a:solidFill>
                  <a:srgbClr val="000000"/>
                </a:solidFill>
                <a:latin typeface="Trebuchet MS Bold"/>
                <a:ea typeface="Trebuchet MS Bold"/>
                <a:cs typeface="Trebuchet MS Bold"/>
                <a:sym typeface="Trebuchet MS Bold"/>
              </a:rPr>
              <a:t>---</a:t>
            </a:r>
          </a:p>
          <a:p>
            <a:pPr algn="ctr">
              <a:lnSpc>
                <a:spcPts val="5390"/>
              </a:lnSpc>
            </a:pPr>
          </a:p>
          <a:p>
            <a:pPr algn="ctr">
              <a:lnSpc>
                <a:spcPts val="5390"/>
              </a:lnSpc>
            </a:pPr>
          </a:p>
          <a:p>
            <a:pPr algn="ctr">
              <a:lnSpc>
                <a:spcPts val="5390"/>
              </a:lnSpc>
            </a:pPr>
          </a:p>
          <a:p>
            <a:pPr algn="ctr">
              <a:lnSpc>
                <a:spcPts val="539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726610" y="204787"/>
            <a:ext cx="15688920" cy="11601450"/>
          </a:xfrm>
          <a:prstGeom prst="rect">
            <a:avLst/>
          </a:prstGeom>
        </p:spPr>
        <p:txBody>
          <a:bodyPr anchor="t" rtlCol="false" tIns="0" lIns="0" bIns="0" rIns="0">
            <a:spAutoFit/>
          </a:bodyPr>
          <a:lstStyle/>
          <a:p>
            <a:pPr algn="ctr">
              <a:lnSpc>
                <a:spcPts val="4800"/>
              </a:lnSpc>
            </a:pPr>
            <a:r>
              <a:rPr lang="en-US" b="true" sz="4000" spc="36">
                <a:solidFill>
                  <a:srgbClr val="000000"/>
                </a:solidFill>
                <a:latin typeface="Trebuchet MS Bold"/>
                <a:ea typeface="Trebuchet MS Bold"/>
                <a:cs typeface="Trebuchet MS Bold"/>
                <a:sym typeface="Trebuchet MS Bold"/>
              </a:rPr>
              <a:t> </a:t>
            </a:r>
          </a:p>
          <a:p>
            <a:pPr algn="ctr">
              <a:lnSpc>
                <a:spcPts val="4800"/>
              </a:lnSpc>
            </a:pPr>
          </a:p>
          <a:p>
            <a:pPr algn="ctr">
              <a:lnSpc>
                <a:spcPts val="4800"/>
              </a:lnSpc>
            </a:pPr>
          </a:p>
          <a:p>
            <a:pPr algn="ctr">
              <a:lnSpc>
                <a:spcPts val="4800"/>
              </a:lnSpc>
            </a:pPr>
          </a:p>
          <a:p>
            <a:pPr algn="ctr">
              <a:lnSpc>
                <a:spcPts val="4800"/>
              </a:lnSpc>
            </a:pPr>
          </a:p>
          <a:p>
            <a:pPr algn="ctr">
              <a:lnSpc>
                <a:spcPts val="4800"/>
              </a:lnSpc>
            </a:pPr>
            <a:r>
              <a:rPr lang="en-US" b="true" sz="4000" spc="36">
                <a:solidFill>
                  <a:srgbClr val="000000"/>
                </a:solidFill>
                <a:latin typeface="Trebuchet MS Bold"/>
                <a:ea typeface="Trebuchet MS Bold"/>
                <a:cs typeface="Trebuchet MS Bold"/>
                <a:sym typeface="Trebuchet MS Bold"/>
              </a:rPr>
              <a:t>End Users</a:t>
            </a:r>
          </a:p>
          <a:p>
            <a:pPr algn="ctr">
              <a:lnSpc>
                <a:spcPts val="4800"/>
              </a:lnSpc>
            </a:pPr>
          </a:p>
          <a:p>
            <a:pPr algn="ctr">
              <a:lnSpc>
                <a:spcPts val="4800"/>
              </a:lnSpc>
            </a:pPr>
            <a:r>
              <a:rPr lang="en-US" b="true" sz="4000" spc="36">
                <a:solidFill>
                  <a:srgbClr val="000000"/>
                </a:solidFill>
                <a:latin typeface="Trebuchet MS Bold"/>
                <a:ea typeface="Trebuchet MS Bold"/>
                <a:cs typeface="Trebuchet MS Bold"/>
                <a:sym typeface="Trebuchet MS Bold"/>
              </a:rPr>
              <a:t>Recruiters &amp; Hiring Managers – to evaluate my skills and projects</a:t>
            </a:r>
          </a:p>
          <a:p>
            <a:pPr algn="ctr">
              <a:lnSpc>
                <a:spcPts val="4800"/>
              </a:lnSpc>
            </a:pPr>
          </a:p>
          <a:p>
            <a:pPr algn="ctr">
              <a:lnSpc>
                <a:spcPts val="4800"/>
              </a:lnSpc>
            </a:pPr>
            <a:r>
              <a:rPr lang="en-US" b="true" sz="4000" spc="36">
                <a:solidFill>
                  <a:srgbClr val="000000"/>
                </a:solidFill>
                <a:latin typeface="Trebuchet MS Bold"/>
                <a:ea typeface="Trebuchet MS Bold"/>
                <a:cs typeface="Trebuchet MS Bold"/>
                <a:sym typeface="Trebuchet MS Bold"/>
              </a:rPr>
              <a:t>Peers &amp; Professionals – for networking and collaboration</a:t>
            </a:r>
          </a:p>
          <a:p>
            <a:pPr algn="ctr">
              <a:lnSpc>
                <a:spcPts val="4800"/>
              </a:lnSpc>
            </a:pPr>
          </a:p>
          <a:p>
            <a:pPr algn="ctr">
              <a:lnSpc>
                <a:spcPts val="4800"/>
              </a:lnSpc>
            </a:pPr>
            <a:r>
              <a:rPr lang="en-US" b="true" sz="4000" spc="36">
                <a:solidFill>
                  <a:srgbClr val="000000"/>
                </a:solidFill>
                <a:latin typeface="Trebuchet MS Bold"/>
                <a:ea typeface="Trebuchet MS Bold"/>
                <a:cs typeface="Trebuchet MS Bold"/>
                <a:sym typeface="Trebuchet MS Bold"/>
              </a:rPr>
              <a:t>General Audience – to know about my work and expertise</a:t>
            </a:r>
          </a:p>
          <a:p>
            <a:pPr algn="ctr">
              <a:lnSpc>
                <a:spcPts val="4800"/>
              </a:lnSpc>
            </a:pPr>
          </a:p>
          <a:p>
            <a:pPr algn="ctr">
              <a:lnSpc>
                <a:spcPts val="4800"/>
              </a:lnSpc>
            </a:pPr>
          </a:p>
          <a:p>
            <a:pPr algn="ctr">
              <a:lnSpc>
                <a:spcPts val="4800"/>
              </a:lnSpc>
            </a:pPr>
          </a:p>
          <a:p>
            <a:pPr algn="ctr">
              <a:lnSpc>
                <a:spcPts val="4800"/>
              </a:lnSpc>
            </a:pPr>
            <a:r>
              <a:rPr lang="en-US" b="true" sz="4000" spc="36">
                <a:solidFill>
                  <a:srgbClr val="000000"/>
                </a:solidFill>
                <a:latin typeface="Trebuchet MS Bold"/>
                <a:ea typeface="Trebuchet MS Bold"/>
                <a:cs typeface="Trebuchet MS Bold"/>
                <a:sym typeface="Trebuchet MS Bold"/>
              </a:rPr>
              <a:t>---</a:t>
            </a:r>
          </a:p>
          <a:p>
            <a:pPr algn="ctr">
              <a:lnSpc>
                <a:spcPts val="4800"/>
              </a:lnSpc>
            </a:pPr>
          </a:p>
          <a:p>
            <a:pPr algn="ctr">
              <a:lnSpc>
                <a:spcPts val="4800"/>
              </a:lnSpc>
            </a:pPr>
          </a:p>
          <a:p>
            <a:pPr algn="ctr">
              <a:lnSpc>
                <a:spcPts val="48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4592944" y="167863"/>
            <a:ext cx="8561460" cy="10725150"/>
          </a:xfrm>
          <a:prstGeom prst="rect">
            <a:avLst/>
          </a:prstGeom>
        </p:spPr>
        <p:txBody>
          <a:bodyPr anchor="t" rtlCol="false" tIns="0" lIns="0" bIns="0" rIns="0">
            <a:spAutoFit/>
          </a:bodyPr>
          <a:lstStyle/>
          <a:p>
            <a:pPr algn="l">
              <a:lnSpc>
                <a:spcPts val="3421"/>
              </a:lnSpc>
            </a:pPr>
            <a:r>
              <a:rPr lang="en-US" sz="2851" spc="25" b="true">
                <a:solidFill>
                  <a:srgbClr val="000000"/>
                </a:solidFill>
                <a:latin typeface="Trebuchet MS Bold"/>
                <a:ea typeface="Trebuchet MS Bold"/>
                <a:cs typeface="Trebuchet MS Bold"/>
                <a:sym typeface="Trebuchet MS Bold"/>
              </a:rPr>
              <a:t> </a:t>
            </a:r>
          </a:p>
          <a:p>
            <a:pPr algn="l">
              <a:lnSpc>
                <a:spcPts val="3421"/>
              </a:lnSpc>
            </a:pPr>
          </a:p>
          <a:p>
            <a:pPr algn="l">
              <a:lnSpc>
                <a:spcPts val="3421"/>
              </a:lnSpc>
            </a:pPr>
          </a:p>
          <a:p>
            <a:pPr algn="l">
              <a:lnSpc>
                <a:spcPts val="3421"/>
              </a:lnSpc>
            </a:pPr>
          </a:p>
          <a:p>
            <a:pPr algn="l">
              <a:lnSpc>
                <a:spcPts val="3421"/>
              </a:lnSpc>
            </a:pPr>
            <a:r>
              <a:rPr lang="en-US" sz="2851" spc="25" b="true">
                <a:solidFill>
                  <a:srgbClr val="000000"/>
                </a:solidFill>
                <a:latin typeface="Trebuchet MS Bold"/>
                <a:ea typeface="Trebuchet MS Bold"/>
                <a:cs typeface="Trebuchet MS Bold"/>
                <a:sym typeface="Trebuchet MS Bold"/>
              </a:rPr>
              <a:t>---</a:t>
            </a:r>
          </a:p>
          <a:p>
            <a:pPr algn="l">
              <a:lnSpc>
                <a:spcPts val="3421"/>
              </a:lnSpc>
            </a:pPr>
          </a:p>
          <a:p>
            <a:pPr algn="l">
              <a:lnSpc>
                <a:spcPts val="3421"/>
              </a:lnSpc>
            </a:pPr>
            <a:r>
              <a:rPr lang="en-US" sz="2851" spc="25" b="true">
                <a:solidFill>
                  <a:srgbClr val="000000"/>
                </a:solidFill>
                <a:latin typeface="Trebuchet MS Bold"/>
                <a:ea typeface="Trebuchet MS Bold"/>
                <a:cs typeface="Trebuchet MS Bold"/>
                <a:sym typeface="Trebuchet MS Bold"/>
              </a:rPr>
              <a:t>Tools and Technologies</a:t>
            </a:r>
          </a:p>
          <a:p>
            <a:pPr algn="l">
              <a:lnSpc>
                <a:spcPts val="3421"/>
              </a:lnSpc>
            </a:pPr>
          </a:p>
          <a:p>
            <a:pPr algn="l">
              <a:lnSpc>
                <a:spcPts val="3421"/>
              </a:lnSpc>
            </a:pPr>
            <a:r>
              <a:rPr lang="en-US" sz="2851" spc="25" b="true">
                <a:solidFill>
                  <a:srgbClr val="000000"/>
                </a:solidFill>
                <a:latin typeface="Trebuchet MS Bold"/>
                <a:ea typeface="Trebuchet MS Bold"/>
                <a:cs typeface="Trebuchet MS Bold"/>
                <a:sym typeface="Trebuchet MS Bold"/>
              </a:rPr>
              <a:t>Frontend: HTML, CSS, JavaScript</a:t>
            </a:r>
          </a:p>
          <a:p>
            <a:pPr algn="l">
              <a:lnSpc>
                <a:spcPts val="3421"/>
              </a:lnSpc>
            </a:pPr>
          </a:p>
          <a:p>
            <a:pPr algn="l">
              <a:lnSpc>
                <a:spcPts val="3421"/>
              </a:lnSpc>
            </a:pPr>
            <a:r>
              <a:rPr lang="en-US" sz="2851" spc="25" b="true">
                <a:solidFill>
                  <a:srgbClr val="000000"/>
                </a:solidFill>
                <a:latin typeface="Trebuchet MS Bold"/>
                <a:ea typeface="Trebuchet MS Bold"/>
                <a:cs typeface="Trebuchet MS Bold"/>
                <a:sym typeface="Trebuchet MS Bold"/>
              </a:rPr>
              <a:t>Frameworks/Libraries: Bootstrap / React (if used)</a:t>
            </a:r>
          </a:p>
          <a:p>
            <a:pPr algn="l">
              <a:lnSpc>
                <a:spcPts val="3421"/>
              </a:lnSpc>
            </a:pPr>
          </a:p>
          <a:p>
            <a:pPr algn="l">
              <a:lnSpc>
                <a:spcPts val="3421"/>
              </a:lnSpc>
            </a:pPr>
            <a:r>
              <a:rPr lang="en-US" sz="2851" spc="25" b="true">
                <a:solidFill>
                  <a:srgbClr val="000000"/>
                </a:solidFill>
                <a:latin typeface="Trebuchet MS Bold"/>
                <a:ea typeface="Trebuchet MS Bold"/>
                <a:cs typeface="Trebuchet MS Bold"/>
                <a:sym typeface="Trebuchet MS Bold"/>
              </a:rPr>
              <a:t>Backend (if any): Node.js / Express (optional)</a:t>
            </a:r>
          </a:p>
          <a:p>
            <a:pPr algn="l">
              <a:lnSpc>
                <a:spcPts val="3421"/>
              </a:lnSpc>
            </a:pPr>
          </a:p>
          <a:p>
            <a:pPr algn="l">
              <a:lnSpc>
                <a:spcPts val="3421"/>
              </a:lnSpc>
            </a:pPr>
            <a:r>
              <a:rPr lang="en-US" sz="2851" spc="25" b="true">
                <a:solidFill>
                  <a:srgbClr val="000000"/>
                </a:solidFill>
                <a:latin typeface="Trebuchet MS Bold"/>
                <a:ea typeface="Trebuchet MS Bold"/>
                <a:cs typeface="Trebuchet MS Bold"/>
                <a:sym typeface="Trebuchet MS Bold"/>
              </a:rPr>
              <a:t>Database (if any): MySQL / MongoDB</a:t>
            </a:r>
          </a:p>
          <a:p>
            <a:pPr algn="l">
              <a:lnSpc>
                <a:spcPts val="3421"/>
              </a:lnSpc>
            </a:pPr>
          </a:p>
          <a:p>
            <a:pPr algn="l">
              <a:lnSpc>
                <a:spcPts val="3421"/>
              </a:lnSpc>
            </a:pPr>
            <a:r>
              <a:rPr lang="en-US" sz="2851" spc="25" b="true">
                <a:solidFill>
                  <a:srgbClr val="000000"/>
                </a:solidFill>
                <a:latin typeface="Trebuchet MS Bold"/>
                <a:ea typeface="Trebuchet MS Bold"/>
                <a:cs typeface="Trebuchet MS Bold"/>
                <a:sym typeface="Trebuchet MS Bold"/>
              </a:rPr>
              <a:t>Version Control: Git &amp; GitHub</a:t>
            </a:r>
          </a:p>
          <a:p>
            <a:pPr algn="l">
              <a:lnSpc>
                <a:spcPts val="3421"/>
              </a:lnSpc>
            </a:pPr>
          </a:p>
          <a:p>
            <a:pPr algn="l">
              <a:lnSpc>
                <a:spcPts val="3421"/>
              </a:lnSpc>
            </a:pPr>
            <a:r>
              <a:rPr lang="en-US" sz="2851" spc="25" b="true">
                <a:solidFill>
                  <a:srgbClr val="000000"/>
                </a:solidFill>
                <a:latin typeface="Trebuchet MS Bold"/>
                <a:ea typeface="Trebuchet MS Bold"/>
                <a:cs typeface="Trebuchet MS Bold"/>
                <a:sym typeface="Trebuchet MS Bold"/>
              </a:rPr>
              <a:t>Design Tools: Canva / Figma (if used)</a:t>
            </a:r>
          </a:p>
          <a:p>
            <a:pPr algn="l">
              <a:lnSpc>
                <a:spcPts val="3421"/>
              </a:lnSpc>
            </a:pPr>
          </a:p>
          <a:p>
            <a:pPr algn="l">
              <a:lnSpc>
                <a:spcPts val="3421"/>
              </a:lnSpc>
            </a:pPr>
          </a:p>
          <a:p>
            <a:pPr algn="l">
              <a:lnSpc>
                <a:spcPts val="3421"/>
              </a:lnSpc>
            </a:pPr>
          </a:p>
          <a:p>
            <a:pPr algn="l">
              <a:lnSpc>
                <a:spcPts val="3421"/>
              </a:lnSpc>
            </a:pPr>
          </a:p>
          <a:p>
            <a:pPr algn="l">
              <a:lnSpc>
                <a:spcPts val="3421"/>
              </a:lnSpc>
            </a:pPr>
          </a:p>
          <a:p>
            <a:pPr algn="l">
              <a:lnSpc>
                <a:spcPts val="342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30" id="30"/>
          <p:cNvSpPr txBox="true"/>
          <p:nvPr/>
        </p:nvSpPr>
        <p:spPr>
          <a:xfrm rot="0">
            <a:off x="2333196" y="-433543"/>
            <a:ext cx="12017682" cy="14620875"/>
          </a:xfrm>
          <a:prstGeom prst="rect">
            <a:avLst/>
          </a:prstGeom>
        </p:spPr>
        <p:txBody>
          <a:bodyPr anchor="t" rtlCol="false" tIns="0" lIns="0" bIns="0" rIns="0">
            <a:spAutoFit/>
          </a:bodyPr>
          <a:lstStyle/>
          <a:p>
            <a:pPr algn="l">
              <a:lnSpc>
                <a:spcPts val="4439"/>
              </a:lnSpc>
            </a:pPr>
            <a:r>
              <a:rPr lang="en-US" sz="3699" spc="33" b="true">
                <a:solidFill>
                  <a:srgbClr val="000000"/>
                </a:solidFill>
                <a:latin typeface="Trebuchet MS Bold"/>
                <a:ea typeface="Trebuchet MS Bold"/>
                <a:cs typeface="Trebuchet MS Bold"/>
                <a:sym typeface="Trebuchet MS Bold"/>
              </a:rPr>
              <a:t> </a:t>
            </a:r>
          </a:p>
          <a:p>
            <a:pPr algn="l">
              <a:lnSpc>
                <a:spcPts val="4439"/>
              </a:lnSpc>
            </a:pPr>
          </a:p>
          <a:p>
            <a:pPr algn="l">
              <a:lnSpc>
                <a:spcPts val="4439"/>
              </a:lnSpc>
            </a:pPr>
          </a:p>
          <a:p>
            <a:pPr algn="l">
              <a:lnSpc>
                <a:spcPts val="4439"/>
              </a:lnSpc>
            </a:pPr>
          </a:p>
          <a:p>
            <a:pPr algn="l">
              <a:lnSpc>
                <a:spcPts val="4439"/>
              </a:lnSpc>
            </a:pPr>
            <a:r>
              <a:rPr lang="en-US" sz="3699" spc="33" b="true">
                <a:solidFill>
                  <a:srgbClr val="000000"/>
                </a:solidFill>
                <a:latin typeface="Trebuchet MS Bold"/>
                <a:ea typeface="Trebuchet MS Bold"/>
                <a:cs typeface="Trebuchet MS Bold"/>
                <a:sym typeface="Trebuchet MS Bold"/>
              </a:rPr>
              <a:t>Portfolio</a:t>
            </a:r>
          </a:p>
          <a:p>
            <a:pPr algn="l">
              <a:lnSpc>
                <a:spcPts val="4439"/>
              </a:lnSpc>
            </a:pPr>
          </a:p>
          <a:p>
            <a:pPr algn="l">
              <a:lnSpc>
                <a:spcPts val="4439"/>
              </a:lnSpc>
            </a:pPr>
            <a:r>
              <a:rPr lang="en-US" sz="3699" spc="33" b="true">
                <a:solidFill>
                  <a:srgbClr val="000000"/>
                </a:solidFill>
                <a:latin typeface="Trebuchet MS Bold"/>
                <a:ea typeface="Trebuchet MS Bold"/>
                <a:cs typeface="Trebuchet MS Bold"/>
                <a:sym typeface="Trebuchet MS Bold"/>
              </a:rPr>
              <a:t>Projects: Portfolio Website, Mini Web Apps</a:t>
            </a:r>
          </a:p>
          <a:p>
            <a:pPr algn="l">
              <a:lnSpc>
                <a:spcPts val="4439"/>
              </a:lnSpc>
            </a:pPr>
          </a:p>
          <a:p>
            <a:pPr algn="l">
              <a:lnSpc>
                <a:spcPts val="4439"/>
              </a:lnSpc>
            </a:pPr>
            <a:r>
              <a:rPr lang="en-US" sz="3699" spc="33" b="true">
                <a:solidFill>
                  <a:srgbClr val="000000"/>
                </a:solidFill>
                <a:latin typeface="Trebuchet MS Bold"/>
                <a:ea typeface="Trebuchet MS Bold"/>
                <a:cs typeface="Trebuchet MS Bold"/>
                <a:sym typeface="Trebuchet MS Bold"/>
              </a:rPr>
              <a:t>Skills: Web Design, Programming, UI/UX</a:t>
            </a:r>
          </a:p>
          <a:p>
            <a:pPr algn="l">
              <a:lnSpc>
                <a:spcPts val="4439"/>
              </a:lnSpc>
            </a:pPr>
          </a:p>
          <a:p>
            <a:pPr algn="l">
              <a:lnSpc>
                <a:spcPts val="4439"/>
              </a:lnSpc>
            </a:pPr>
            <a:r>
              <a:rPr lang="en-US" sz="3699" spc="33" b="true">
                <a:solidFill>
                  <a:srgbClr val="000000"/>
                </a:solidFill>
                <a:latin typeface="Trebuchet MS Bold"/>
                <a:ea typeface="Trebuchet MS Bold"/>
                <a:cs typeface="Trebuchet MS Bold"/>
                <a:sym typeface="Trebuchet MS Bold"/>
              </a:rPr>
              <a:t>Achievements: Certificates, Awards</a:t>
            </a:r>
          </a:p>
          <a:p>
            <a:pPr algn="l">
              <a:lnSpc>
                <a:spcPts val="4439"/>
              </a:lnSpc>
            </a:pPr>
          </a:p>
          <a:p>
            <a:pPr algn="l">
              <a:lnSpc>
                <a:spcPts val="4439"/>
              </a:lnSpc>
            </a:pPr>
          </a:p>
          <a:p>
            <a:pPr algn="l">
              <a:lnSpc>
                <a:spcPts val="4439"/>
              </a:lnSpc>
            </a:pPr>
            <a:r>
              <a:rPr lang="en-US" sz="3699" spc="33" b="true">
                <a:solidFill>
                  <a:srgbClr val="000000"/>
                </a:solidFill>
                <a:latin typeface="Trebuchet MS Bold"/>
                <a:ea typeface="Trebuchet MS Bold"/>
                <a:cs typeface="Trebuchet MS Bold"/>
                <a:sym typeface="Trebuchet MS Bold"/>
              </a:rPr>
              <a:t>Layout Idea:</a:t>
            </a:r>
          </a:p>
          <a:p>
            <a:pPr algn="l">
              <a:lnSpc>
                <a:spcPts val="4439"/>
              </a:lnSpc>
            </a:pPr>
          </a:p>
          <a:p>
            <a:pPr algn="l">
              <a:lnSpc>
                <a:spcPts val="4439"/>
              </a:lnSpc>
            </a:pPr>
            <a:r>
              <a:rPr lang="en-US" sz="3699" spc="33" b="true">
                <a:solidFill>
                  <a:srgbClr val="000000"/>
                </a:solidFill>
                <a:latin typeface="Trebuchet MS Bold"/>
                <a:ea typeface="Trebuchet MS Bold"/>
                <a:cs typeface="Trebuchet MS Bold"/>
                <a:sym typeface="Trebuchet MS Bold"/>
              </a:rPr>
              <a:t>Left → Project screenshots</a:t>
            </a:r>
          </a:p>
          <a:p>
            <a:pPr algn="l">
              <a:lnSpc>
                <a:spcPts val="4439"/>
              </a:lnSpc>
            </a:pPr>
          </a:p>
          <a:p>
            <a:pPr algn="l">
              <a:lnSpc>
                <a:spcPts val="4439"/>
              </a:lnSpc>
            </a:pPr>
            <a:r>
              <a:rPr lang="en-US" sz="3699" spc="33" b="true">
                <a:solidFill>
                  <a:srgbClr val="000000"/>
                </a:solidFill>
                <a:latin typeface="Trebuchet MS Bold"/>
                <a:ea typeface="Trebuchet MS Bold"/>
                <a:cs typeface="Trebuchet MS Bold"/>
                <a:sym typeface="Trebuchet MS Bold"/>
              </a:rPr>
              <a:t>Right → Bullet points (Projects, Skills, Achievements)</a:t>
            </a:r>
          </a:p>
          <a:p>
            <a:pPr algn="l">
              <a:lnSpc>
                <a:spcPts val="4439"/>
              </a:lnSpc>
            </a:pPr>
          </a:p>
          <a:p>
            <a:pPr algn="l">
              <a:lnSpc>
                <a:spcPts val="4439"/>
              </a:lnSpc>
            </a:pPr>
          </a:p>
          <a:p>
            <a:pPr algn="l">
              <a:lnSpc>
                <a:spcPts val="4439"/>
              </a:lnSpc>
            </a:pPr>
          </a:p>
          <a:p>
            <a:pPr algn="l">
              <a:lnSpc>
                <a:spcPts val="4439"/>
              </a:lnSpc>
            </a:pPr>
          </a:p>
          <a:p>
            <a:pPr algn="l">
              <a:lnSpc>
                <a:spcPts val="4439"/>
              </a:lnSpc>
            </a:pPr>
          </a:p>
          <a:p>
            <a:pPr algn="l">
              <a:lnSpc>
                <a:spcPts val="4439"/>
              </a:lnSpc>
            </a:pPr>
          </a:p>
          <a:p>
            <a:pPr algn="l">
              <a:lnSpc>
                <a:spcPts val="4439"/>
              </a:lnSpc>
            </a:pPr>
          </a:p>
          <a:p>
            <a:pPr algn="l">
              <a:lnSpc>
                <a:spcPts val="443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781770" y="-688371"/>
            <a:ext cx="10969067" cy="10983214"/>
          </a:xfrm>
          <a:prstGeom prst="rect">
            <a:avLst/>
          </a:prstGeom>
        </p:spPr>
        <p:txBody>
          <a:bodyPr anchor="t" rtlCol="false" tIns="0" lIns="0" bIns="0" rIns="0">
            <a:spAutoFit/>
          </a:bodyPr>
          <a:lstStyle/>
          <a:p>
            <a:pPr algn="l">
              <a:lnSpc>
                <a:spcPts val="4838"/>
              </a:lnSpc>
            </a:pPr>
            <a:r>
              <a:rPr lang="en-US" b="true" sz="4100" spc="36">
                <a:solidFill>
                  <a:srgbClr val="000000"/>
                </a:solidFill>
                <a:latin typeface="Trebuchet MS Bold"/>
                <a:ea typeface="Trebuchet MS Bold"/>
                <a:cs typeface="Trebuchet MS Bold"/>
                <a:sym typeface="Trebuchet MS Bold"/>
              </a:rPr>
              <a:t> </a:t>
            </a:r>
          </a:p>
          <a:p>
            <a:pPr algn="l">
              <a:lnSpc>
                <a:spcPts val="4838"/>
              </a:lnSpc>
            </a:pPr>
          </a:p>
          <a:p>
            <a:pPr algn="l">
              <a:lnSpc>
                <a:spcPts val="4838"/>
              </a:lnSpc>
            </a:pPr>
          </a:p>
          <a:p>
            <a:pPr algn="l">
              <a:lnSpc>
                <a:spcPts val="4838"/>
              </a:lnSpc>
            </a:pPr>
          </a:p>
          <a:p>
            <a:pPr algn="l">
              <a:lnSpc>
                <a:spcPts val="4838"/>
              </a:lnSpc>
            </a:pPr>
          </a:p>
          <a:p>
            <a:pPr algn="l">
              <a:lnSpc>
                <a:spcPts val="4838"/>
              </a:lnSpc>
            </a:pPr>
            <a:r>
              <a:rPr lang="en-US" b="true" sz="4100" spc="36">
                <a:solidFill>
                  <a:srgbClr val="000000"/>
                </a:solidFill>
                <a:latin typeface="Trebuchet MS Bold"/>
                <a:ea typeface="Trebuchet MS Bold"/>
                <a:cs typeface="Trebuchet MS Bold"/>
                <a:sym typeface="Trebuchet MS Bold"/>
              </a:rPr>
              <a:t>Features &amp; Functionality</a:t>
            </a:r>
          </a:p>
          <a:p>
            <a:pPr algn="l">
              <a:lnSpc>
                <a:spcPts val="4838"/>
              </a:lnSpc>
            </a:pPr>
          </a:p>
          <a:p>
            <a:pPr algn="l">
              <a:lnSpc>
                <a:spcPts val="4838"/>
              </a:lnSpc>
            </a:pPr>
            <a:r>
              <a:rPr lang="en-US" b="true" sz="4100" spc="36">
                <a:solidFill>
                  <a:srgbClr val="000000"/>
                </a:solidFill>
                <a:latin typeface="Trebuchet MS Bold"/>
                <a:ea typeface="Trebuchet MS Bold"/>
                <a:cs typeface="Trebuchet MS Bold"/>
                <a:sym typeface="Trebuchet MS Bold"/>
              </a:rPr>
              <a:t>Responsive Design – works on all devices</a:t>
            </a:r>
          </a:p>
          <a:p>
            <a:pPr algn="l">
              <a:lnSpc>
                <a:spcPts val="4838"/>
              </a:lnSpc>
            </a:pPr>
          </a:p>
          <a:p>
            <a:pPr algn="l">
              <a:lnSpc>
                <a:spcPts val="4838"/>
              </a:lnSpc>
            </a:pPr>
            <a:r>
              <a:rPr lang="en-US" b="true" sz="4100" spc="36">
                <a:solidFill>
                  <a:srgbClr val="000000"/>
                </a:solidFill>
                <a:latin typeface="Trebuchet MS Bold"/>
                <a:ea typeface="Trebuchet MS Bold"/>
                <a:cs typeface="Trebuchet MS Bold"/>
                <a:sym typeface="Trebuchet MS Bold"/>
              </a:rPr>
              <a:t>Easy Navigation – simple menu &amp; structure</a:t>
            </a:r>
          </a:p>
          <a:p>
            <a:pPr algn="l">
              <a:lnSpc>
                <a:spcPts val="4838"/>
              </a:lnSpc>
            </a:pPr>
          </a:p>
          <a:p>
            <a:pPr algn="l">
              <a:lnSpc>
                <a:spcPts val="4838"/>
              </a:lnSpc>
            </a:pPr>
            <a:r>
              <a:rPr lang="en-US" b="true" sz="4100" spc="36">
                <a:solidFill>
                  <a:srgbClr val="000000"/>
                </a:solidFill>
                <a:latin typeface="Trebuchet MS Bold"/>
                <a:ea typeface="Trebuchet MS Bold"/>
                <a:cs typeface="Trebuchet MS Bold"/>
                <a:sym typeface="Trebuchet MS Bold"/>
              </a:rPr>
              <a:t>Project Showcase – displays my work clearly</a:t>
            </a:r>
          </a:p>
          <a:p>
            <a:pPr algn="l">
              <a:lnSpc>
                <a:spcPts val="4838"/>
              </a:lnSpc>
            </a:pPr>
          </a:p>
          <a:p>
            <a:pPr algn="l">
              <a:lnSpc>
                <a:spcPts val="4838"/>
              </a:lnSpc>
            </a:pPr>
            <a:r>
              <a:rPr lang="en-US" b="true" sz="4100" spc="36">
                <a:solidFill>
                  <a:srgbClr val="000000"/>
                </a:solidFill>
                <a:latin typeface="Trebuchet MS Bold"/>
                <a:ea typeface="Trebuchet MS Bold"/>
                <a:cs typeface="Trebuchet MS Bold"/>
                <a:sym typeface="Trebuchet MS Bold"/>
              </a:rPr>
              <a:t>Contact Form – direct way to connect</a:t>
            </a:r>
          </a:p>
          <a:p>
            <a:pPr algn="l">
              <a:lnSpc>
                <a:spcPts val="4838"/>
              </a:lnSpc>
            </a:pPr>
          </a:p>
          <a:p>
            <a:pPr algn="l">
              <a:lnSpc>
                <a:spcPts val="4838"/>
              </a:lnSpc>
            </a:pPr>
            <a:r>
              <a:rPr lang="en-US" b="true" sz="4100" spc="36">
                <a:solidFill>
                  <a:srgbClr val="000000"/>
                </a:solidFill>
                <a:latin typeface="Trebuchet MS Bold"/>
                <a:ea typeface="Trebuchet MS Bold"/>
                <a:cs typeface="Trebuchet MS Bold"/>
                <a:sym typeface="Trebuchet MS Bold"/>
              </a:rPr>
              <a:t>Modern UI/UX – clean and attractive look</a:t>
            </a:r>
          </a:p>
          <a:p>
            <a:pPr algn="l">
              <a:lnSpc>
                <a:spcPts val="4838"/>
              </a:lnSpc>
            </a:pPr>
          </a:p>
          <a:p>
            <a:pPr algn="l">
              <a:lnSpc>
                <a:spcPts val="483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